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 id="359" r:id="rId109"/>
    <p:sldId id="360" r:id="rId110"/>
    <p:sldId id="361" r:id="rId111"/>
    <p:sldId id="362" r:id="rId112"/>
    <p:sldId id="363" r:id="rId113"/>
    <p:sldId id="364" r:id="rId114"/>
  </p:sldIdLst>
  <p:sldSz cy="5143500" cx="9144000"/>
  <p:notesSz cx="6858000" cy="9144000"/>
  <p:embeddedFontLst>
    <p:embeddedFont>
      <p:font typeface="Caveat"/>
      <p:regular r:id="rId115"/>
      <p:bold r:id="rId116"/>
    </p:embeddedFont>
    <p:embeddedFont>
      <p:font typeface="Signika"/>
      <p:regular r:id="rId117"/>
      <p:bold r:id="rId1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8B87D1A-3335-406B-BC52-3AA160101146}">
  <a:tblStyle styleId="{88B87D1A-3335-406B-BC52-3AA160101146}"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9" Type="http://schemas.openxmlformats.org/officeDocument/2006/relationships/slide" Target="slides/slide104.xml"/><Relationship Id="rId108" Type="http://schemas.openxmlformats.org/officeDocument/2006/relationships/slide" Target="slides/slide103.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slide" Target="slides/slide94.xml"/><Relationship Id="rId10" Type="http://schemas.openxmlformats.org/officeDocument/2006/relationships/slide" Target="slides/slide5.xml"/><Relationship Id="rId98" Type="http://schemas.openxmlformats.org/officeDocument/2006/relationships/slide" Target="slides/slide93.xml"/><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18" Type="http://schemas.openxmlformats.org/officeDocument/2006/relationships/font" Target="fonts/Signika-bold.fntdata"/><Relationship Id="rId117" Type="http://schemas.openxmlformats.org/officeDocument/2006/relationships/font" Target="fonts/Signika-regular.fntdata"/><Relationship Id="rId116" Type="http://schemas.openxmlformats.org/officeDocument/2006/relationships/font" Target="fonts/Caveat-bold.fntdata"/><Relationship Id="rId115" Type="http://schemas.openxmlformats.org/officeDocument/2006/relationships/font" Target="fonts/Caveat-regular.fntdata"/><Relationship Id="rId15" Type="http://schemas.openxmlformats.org/officeDocument/2006/relationships/slide" Target="slides/slide10.xml"/><Relationship Id="rId110" Type="http://schemas.openxmlformats.org/officeDocument/2006/relationships/slide" Target="slides/slide105.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schemas.openxmlformats.org/officeDocument/2006/relationships/slide" Target="slides/slide109.xml"/><Relationship Id="rId18" Type="http://schemas.openxmlformats.org/officeDocument/2006/relationships/slide" Target="slides/slide13.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91425" lIns="91425" spcFirstLastPara="1" rIns="91425" wrap="square" tIns="91425">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louisianacurriculumhub.com" TargetMode="Externa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hbr.org/2010/01/how-to-keep-your-action-plan-o" TargetMode="Externa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hbr.org/2010/01/how-to-keep-your-action-plan-o" TargetMode="Externa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ed.com/talks/chimamanda_ngozi_adichie_the_danger_of_a_single_story"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slideshare.net/RCSDIT/african-trading-kingdoms/1" TargetMode="External"/><Relationship Id="rId3" Type="http://schemas.openxmlformats.org/officeDocument/2006/relationships/hyperlink" Target="http://slaveryandremembrance.org/articles/article/?id=A0001" TargetMode="External"/><Relationship Id="rId4" Type="http://schemas.openxmlformats.org/officeDocument/2006/relationships/hyperlink" Target="https://musicafricawakemedia.wordpress.com/2016/08/29/igbo-land/" TargetMode="External"/><Relationship Id="rId5" Type="http://schemas.openxmlformats.org/officeDocument/2006/relationships/hyperlink" Target="http://www.viewpure.com/b9LkpJdll9A?start=0&amp;end=0" TargetMode="External"/><Relationship Id="rId6" Type="http://schemas.openxmlformats.org/officeDocument/2006/relationships/hyperlink" Target="http://slaveryandremembrance.org/articles/article/?id=A0001" TargetMode="External"/><Relationship Id="rId7" Type="http://schemas.openxmlformats.org/officeDocument/2006/relationships/hyperlink" Target="https://musicafricawakemedia.wordpress.com/2016/08/29/igbo-land/"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laveryandremembrance.org/articles/article/?id=A0001" TargetMode="External"/><Relationship Id="rId3" Type="http://schemas.openxmlformats.org/officeDocument/2006/relationships/hyperlink" Target="https://musicafricawakemedia.wordpress.com/2016/08/29/igbo-land/" TargetMode="External"/><Relationship Id="rId4" Type="http://schemas.openxmlformats.org/officeDocument/2006/relationships/hyperlink" Target="http://slaveryandremembrance.org/articles/article/index.cfm?id=A0011" TargetMode="External"/><Relationship Id="rId5" Type="http://schemas.openxmlformats.org/officeDocument/2006/relationships/hyperlink" Target="http://slaveryandremembrance.org/articles/article/index.cfm?id=A0002"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laveryandremembrance.org/articles/article/?id=A0001" TargetMode="External"/><Relationship Id="rId3" Type="http://schemas.openxmlformats.org/officeDocument/2006/relationships/hyperlink" Target="https://musicafricawakemedia.wordpress.com/2016/08/29/igbo-land/" TargetMode="External"/><Relationship Id="rId4" Type="http://schemas.openxmlformats.org/officeDocument/2006/relationships/hyperlink" Target="http://www.viewpure.com/b9LkpJdll9A?start=0&amp;end=0" TargetMode="External"/><Relationship Id="rId5" Type="http://schemas.openxmlformats.org/officeDocument/2006/relationships/hyperlink" Target="http://slaveryandremembrance.org/articles/article/?id=A0001" TargetMode="External"/><Relationship Id="rId6" Type="http://schemas.openxmlformats.org/officeDocument/2006/relationships/hyperlink" Target="https://musicafricawakemedia.wordpress.com/2016/08/29/igbo-land/" TargetMode="Externa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laveryandremembrance.org/articles/article/?id=A0001" TargetMode="External"/><Relationship Id="rId3" Type="http://schemas.openxmlformats.org/officeDocument/2006/relationships/hyperlink" Target="https://musicafricawakemedia.wordpress.com/2016/08/29/igbo-land/"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xabay.com/en/clapper-hollywood-cinema-board-2140602/" TargetMode="Externa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chievethecore.org/page/234/elements-of-success-for-all-with-the-ccss-grades-6-12" TargetMode="Externa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zh2zuV4mJ9vY8--KIt_bbzAKIOLJesaihbiNIQrWh1c/edit?usp=sharing" TargetMode="Externa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ldoe-uploads-production.s3.amazonaws.com/static/Curriculum+Guide_2020.pdf"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ldoe-uploads-staging.s3.amazonaws.com/release/materials/10D3_S4_L2_A3_RC.pdf" TargetMode="External"/><Relationship Id="rId3" Type="http://schemas.openxmlformats.org/officeDocument/2006/relationships/hyperlink" Target="https://ldoe-uploads-staging.s3.amazonaws.com/release/materials/10D3_S4_L2_A3_RC.pdf" TargetMode="Externa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 name="Shape 27"/>
        <p:cNvGrpSpPr/>
        <p:nvPr/>
      </p:nvGrpSpPr>
      <p:grpSpPr>
        <a:xfrm>
          <a:off x="0" y="0"/>
          <a:ext cx="0" cy="0"/>
          <a:chOff x="0" y="0"/>
          <a:chExt cx="0" cy="0"/>
        </a:xfrm>
      </p:grpSpPr>
      <p:sp>
        <p:nvSpPr>
          <p:cNvPr id="28" name="Google Shape;28;g89e5b3d99e_1_7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 name="Google Shape;29;g89e5b3d99e_1_7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400"/>
              <a:buFont typeface="Arial"/>
              <a:buNone/>
            </a:pPr>
            <a:r>
              <a:rPr b="1" lang="en-US" sz="1200">
                <a:solidFill>
                  <a:srgbClr val="000000"/>
                </a:solidFill>
              </a:rPr>
              <a:t>DO: </a:t>
            </a:r>
            <a:r>
              <a:rPr lang="en-US" sz="1200">
                <a:solidFill>
                  <a:srgbClr val="000000"/>
                </a:solidFill>
              </a:rPr>
              <a:t>Have this slide up as participants enter the room. As participants come in and get settled for the day, provide the following framing and encourage people to select new partners. </a:t>
            </a:r>
            <a:endParaRPr sz="1200">
              <a:solidFill>
                <a:srgbClr val="000000"/>
              </a:solidFill>
            </a:endParaRPr>
          </a:p>
          <a:p>
            <a:pPr indent="0" lvl="0" marL="0" rtl="0" algn="l">
              <a:lnSpc>
                <a:spcPct val="90000"/>
              </a:lnSpc>
              <a:spcBef>
                <a:spcPts val="1000"/>
              </a:spcBef>
              <a:spcAft>
                <a:spcPts val="0"/>
              </a:spcAft>
              <a:buNone/>
            </a:pPr>
            <a:r>
              <a:rPr b="1" lang="en-US" sz="1200">
                <a:solidFill>
                  <a:srgbClr val="000000"/>
                </a:solidFill>
              </a:rPr>
              <a:t>SAY</a:t>
            </a:r>
            <a:r>
              <a:rPr lang="en-US" sz="1200">
                <a:solidFill>
                  <a:srgbClr val="000000"/>
                </a:solidFill>
              </a:rPr>
              <a:t>: Welcome Back to Day 3 of Bootcamp! One of our goals today is to give everyone an opportunity </a:t>
            </a:r>
            <a:r>
              <a:rPr lang="en-US" sz="1200">
                <a:solidFill>
                  <a:srgbClr val="000000"/>
                </a:solidFill>
              </a:rPr>
              <a:t>to get to know each other. </a:t>
            </a:r>
            <a:r>
              <a:rPr lang="en-US" sz="1200">
                <a:solidFill>
                  <a:srgbClr val="000000"/>
                </a:solidFill>
              </a:rPr>
              <a:t>We want to ensure you have a variety of people with whom to interact so that we lift the equity of the voices in the room, and of course get you up and moving out of your seats throughout the day! One of the ways that we’re going to do this is by setting up some discussion appointments. Some of you may be familiar with this routine and may have even tried it in your classrooms. The way this works is you’re going to find a partner for each symbol. So you’ll find your READ partner, WRITE partner, DISCUSS partner, and PRESENT partner. Throughout the session, you’ll meet up with those partners to discuss different questions. We ask that at </a:t>
            </a:r>
            <a:r>
              <a:rPr lang="en-US" sz="1200">
                <a:solidFill>
                  <a:srgbClr val="000000"/>
                </a:solidFill>
              </a:rPr>
              <a:t>least 2 of the appointments are with people you don’t know or work with often,</a:t>
            </a:r>
            <a:r>
              <a:rPr lang="en-US" sz="1200">
                <a:solidFill>
                  <a:srgbClr val="000000"/>
                </a:solidFill>
              </a:rPr>
              <a:t> work at a different school, and are sitting at another table. Please take some time as you’re getting settled to make your appointments! Write their names in the note catcher. </a:t>
            </a:r>
            <a:endParaRPr sz="1200">
              <a:solidFill>
                <a:srgbClr val="000000"/>
              </a:solidFill>
            </a:endParaRPr>
          </a:p>
          <a:p>
            <a:pPr indent="0" lvl="0" marL="0" rtl="0" algn="l">
              <a:spcBef>
                <a:spcPts val="0"/>
              </a:spcBef>
              <a:spcAft>
                <a:spcPts val="0"/>
              </a:spcAft>
              <a:buNone/>
            </a:pPr>
            <a:r>
              <a:t/>
            </a:r>
            <a:endParaRPr/>
          </a:p>
        </p:txBody>
      </p:sp>
      <p:sp>
        <p:nvSpPr>
          <p:cNvPr id="30" name="Google Shape;30;g89e5b3d99e_1_79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89e5b3d99e_0_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g89e5b3d99e_0_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lang="en-US" sz="1200" u="sng">
                <a:solidFill>
                  <a:schemeClr val="hlink"/>
                </a:solidFill>
                <a:hlinkClick r:id="rId2"/>
              </a:rPr>
              <a:t>www.louisianacurriculumhub.com</a:t>
            </a:r>
            <a:r>
              <a:rPr lang="en-US" sz="1200"/>
              <a:t>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Today we are going to spend some time exploring the Louisiana Curriculum Hub. Later in the day, I will display this link again and provide a bit more guidance on exactly where we are going, but if you like to plan ahead and be prepared, feel free to pull this up on your device. Again, it’s not necessary just yet, but we like to be receptive to your needs as leaders of your own learning.</a:t>
            </a:r>
            <a:endParaRPr sz="1200"/>
          </a:p>
        </p:txBody>
      </p:sp>
      <p:sp>
        <p:nvSpPr>
          <p:cNvPr id="112" name="Google Shape;112;g89e5b3d99e_0_7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7" name="Shape 847"/>
        <p:cNvGrpSpPr/>
        <p:nvPr/>
      </p:nvGrpSpPr>
      <p:grpSpPr>
        <a:xfrm>
          <a:off x="0" y="0"/>
          <a:ext cx="0" cy="0"/>
          <a:chOff x="0" y="0"/>
          <a:chExt cx="0" cy="0"/>
        </a:xfrm>
      </p:grpSpPr>
      <p:sp>
        <p:nvSpPr>
          <p:cNvPr id="848" name="Google Shape;848;g89e5b3d99e_1_6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9" name="Google Shape;849;g89e5b3d99e_1_6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400"/>
              <a:buFont typeface="Arial"/>
              <a:buNone/>
            </a:pPr>
            <a:r>
              <a:rPr lang="en-US" sz="1200">
                <a:solidFill>
                  <a:srgbClr val="000000"/>
                </a:solidFill>
              </a:rPr>
              <a:t>30 seconds</a:t>
            </a:r>
            <a:endParaRPr sz="1200">
              <a:solidFill>
                <a:srgbClr val="000000"/>
              </a:solidFill>
            </a:endParaRPr>
          </a:p>
          <a:p>
            <a:pPr indent="0" lvl="0" marL="0" rtl="0" algn="l">
              <a:spcBef>
                <a:spcPts val="0"/>
              </a:spcBef>
              <a:spcAft>
                <a:spcPts val="0"/>
              </a:spcAft>
              <a:buClr>
                <a:srgbClr val="000000"/>
              </a:buClr>
              <a:buSzPts val="1400"/>
              <a:buFont typeface="Arial"/>
              <a:buNone/>
            </a:pPr>
            <a:r>
              <a:t/>
            </a:r>
            <a:endParaRPr b="1" sz="1200">
              <a:solidFill>
                <a:srgbClr val="222222"/>
              </a:solidFill>
              <a:highlight>
                <a:schemeClr val="lt1"/>
              </a:highlight>
            </a:endParaRPr>
          </a:p>
          <a:p>
            <a:pPr indent="0" lvl="0" marL="0" rtl="0" algn="l">
              <a:spcBef>
                <a:spcPts val="0"/>
              </a:spcBef>
              <a:spcAft>
                <a:spcPts val="0"/>
              </a:spcAft>
              <a:buClr>
                <a:srgbClr val="000000"/>
              </a:buClr>
              <a:buSzPts val="1400"/>
              <a:buFont typeface="Arial"/>
              <a:buNone/>
            </a:pPr>
            <a:r>
              <a:rPr b="1" lang="en-US" sz="1200">
                <a:solidFill>
                  <a:srgbClr val="222222"/>
                </a:solidFill>
                <a:highlight>
                  <a:schemeClr val="lt1"/>
                </a:highlight>
              </a:rPr>
              <a:t>SAY: </a:t>
            </a:r>
            <a:r>
              <a:rPr lang="en-US" sz="1200">
                <a:solidFill>
                  <a:srgbClr val="222222"/>
                </a:solidFill>
                <a:highlight>
                  <a:schemeClr val="lt1"/>
                </a:highlight>
              </a:rPr>
              <a:t>We’re now going to take our learning and get concrete by engaging in some action planning. </a:t>
            </a:r>
            <a:r>
              <a:rPr lang="en-US" sz="1200">
                <a:solidFill>
                  <a:srgbClr val="222222"/>
                </a:solidFill>
                <a:highlight>
                  <a:schemeClr val="lt1"/>
                </a:highlight>
              </a:rPr>
              <a:t>Take a moment to read over this slide to get a bird’s eye view of the time we have set aside for action planning.</a:t>
            </a:r>
            <a:endParaRPr sz="1200">
              <a:solidFill>
                <a:srgbClr val="222222"/>
              </a:solidFill>
              <a:highlight>
                <a:schemeClr val="lt1"/>
              </a:highlight>
            </a:endParaRPr>
          </a:p>
          <a:p>
            <a:pPr indent="0" lvl="0" marL="0" rtl="0" algn="l">
              <a:spcBef>
                <a:spcPts val="0"/>
              </a:spcBef>
              <a:spcAft>
                <a:spcPts val="0"/>
              </a:spcAft>
              <a:buClr>
                <a:srgbClr val="000000"/>
              </a:buClr>
              <a:buSzPts val="1400"/>
              <a:buFont typeface="Arial"/>
              <a:buNone/>
            </a:pPr>
            <a:r>
              <a:t/>
            </a:r>
            <a:endParaRPr sz="1200">
              <a:solidFill>
                <a:srgbClr val="222222"/>
              </a:solidFill>
              <a:highlight>
                <a:schemeClr val="lt1"/>
              </a:highlight>
            </a:endParaRPr>
          </a:p>
          <a:p>
            <a:pPr indent="0" lvl="0" marL="0" rtl="0" algn="l">
              <a:spcBef>
                <a:spcPts val="0"/>
              </a:spcBef>
              <a:spcAft>
                <a:spcPts val="0"/>
              </a:spcAft>
              <a:buNone/>
            </a:pPr>
            <a:r>
              <a:rPr b="1" lang="en-US" sz="1200">
                <a:solidFill>
                  <a:srgbClr val="222222"/>
                </a:solidFill>
                <a:highlight>
                  <a:schemeClr val="lt1"/>
                </a:highlight>
              </a:rPr>
              <a:t>DO: </a:t>
            </a:r>
            <a:r>
              <a:rPr lang="en-US" sz="1200">
                <a:solidFill>
                  <a:srgbClr val="222222"/>
                </a:solidFill>
                <a:highlight>
                  <a:schemeClr val="lt1"/>
                </a:highlight>
              </a:rPr>
              <a:t>Provide 15 seconds of wait time.</a:t>
            </a:r>
            <a:endParaRPr sz="1000"/>
          </a:p>
        </p:txBody>
      </p:sp>
      <p:sp>
        <p:nvSpPr>
          <p:cNvPr id="850" name="Google Shape;850;g89e5b3d99e_1_63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89e5b3d99e_1_6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89e5b3d99e_1_6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30 seconds</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In order to make action plans that stick and lead to change or improvement, we’re going to use a process that highlights three aspects of high-quality action plans, lifted up by the </a:t>
            </a:r>
            <a:r>
              <a:rPr i="1" lang="en-US" sz="1200">
                <a:solidFill>
                  <a:srgbClr val="000000"/>
                </a:solidFill>
              </a:rPr>
              <a:t>Harvard Business Review</a:t>
            </a:r>
            <a:r>
              <a:rPr lang="en-US" sz="1200">
                <a:solidFill>
                  <a:srgbClr val="000000"/>
                </a:solidFill>
              </a:rPr>
              <a:t> as they’ve studied the effectiveness of action plans made by various organizations for years. Our Action Plan is going to focus specifically on the process and protocols for Unit and Lesson Study.</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Source: </a:t>
            </a:r>
            <a:r>
              <a:rPr lang="en-US" sz="1200" u="sng">
                <a:solidFill>
                  <a:srgbClr val="6EAC1C"/>
                </a:solidFill>
                <a:hlinkClick r:id="rId2">
                  <a:extLst>
                    <a:ext uri="{A12FA001-AC4F-418D-AE19-62706E023703}">
                      <ahyp:hlinkClr val="tx"/>
                    </a:ext>
                  </a:extLst>
                </a:hlinkClick>
              </a:rPr>
              <a:t>https://hbr.org/2010/01/how-to-keep-your-action-plan-o</a:t>
            </a:r>
            <a:endParaRPr sz="1200"/>
          </a:p>
        </p:txBody>
      </p:sp>
      <p:sp>
        <p:nvSpPr>
          <p:cNvPr id="858" name="Google Shape;858;g89e5b3d99e_1_64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4" name="Shape 864"/>
        <p:cNvGrpSpPr/>
        <p:nvPr/>
      </p:nvGrpSpPr>
      <p:grpSpPr>
        <a:xfrm>
          <a:off x="0" y="0"/>
          <a:ext cx="0" cy="0"/>
          <a:chOff x="0" y="0"/>
          <a:chExt cx="0" cy="0"/>
        </a:xfrm>
      </p:grpSpPr>
      <p:sp>
        <p:nvSpPr>
          <p:cNvPr id="865" name="Google Shape;865;g89e5b3d99e_1_6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6" name="Google Shape;866;g89e5b3d99e_1_6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2 minutes</a:t>
            </a:r>
            <a:endParaRPr sz="1200">
              <a:solidFill>
                <a:srgbClr val="000000"/>
              </a:solidFill>
            </a:endParaRPr>
          </a:p>
          <a:p>
            <a:pPr indent="0" lvl="0" marL="0" rtl="0" algn="l">
              <a:spcBef>
                <a:spcPts val="0"/>
              </a:spcBef>
              <a:spcAft>
                <a:spcPts val="0"/>
              </a:spcAft>
              <a:buNone/>
            </a:pPr>
            <a:r>
              <a:rPr b="1" lang="en-US" sz="1200">
                <a:solidFill>
                  <a:srgbClr val="000000"/>
                </a:solidFill>
              </a:rPr>
              <a:t>Materials:</a:t>
            </a:r>
            <a:r>
              <a:rPr lang="en-US" sz="1200">
                <a:solidFill>
                  <a:srgbClr val="000000"/>
                </a:solidFill>
              </a:rPr>
              <a:t> Action Planning Template, note catcher</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You can find a blank Action Planning Template in your note catcher.  </a:t>
            </a:r>
            <a:r>
              <a:rPr lang="en-US" sz="1200">
                <a:solidFill>
                  <a:srgbClr val="000000"/>
                </a:solidFill>
              </a:rPr>
              <a:t>Our action planning today is going to help us codify key actions in our practice: what do you want to keep doing? stop doing? start doing? What do you want to learn how to do? After completing that you will hone in on a focus area and then determine concrete action steps.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Provide a minute for participants to share what they notice and wonder about the template.</a:t>
            </a:r>
            <a:endParaRPr sz="1200">
              <a:solidFill>
                <a:srgbClr val="000000"/>
              </a:solidFill>
            </a:endParaRPr>
          </a:p>
        </p:txBody>
      </p:sp>
      <p:sp>
        <p:nvSpPr>
          <p:cNvPr id="867" name="Google Shape;867;g89e5b3d99e_1_64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g89e5b3d99e_1_6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4" name="Google Shape;874;g89e5b3d99e_1_6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15-</a:t>
            </a:r>
            <a:r>
              <a:rPr lang="en-US" sz="1200">
                <a:solidFill>
                  <a:srgbClr val="000000"/>
                </a:solidFill>
              </a:rPr>
              <a:t>20 minutes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Provide work time for participants to complete their action plans. Circulate to support and offer guidance as needed/requested.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FACILITATOR NOTE: </a:t>
            </a:r>
            <a:r>
              <a:rPr lang="en-US" sz="1200">
                <a:solidFill>
                  <a:srgbClr val="000000"/>
                </a:solidFill>
              </a:rPr>
              <a:t>Action plans that participants create will likely vary a lot, and that’s okay! Support teachers to plan concrete next steps that will move them further along their trajectory of learning and curriculum implementation. </a:t>
            </a:r>
            <a:endParaRPr sz="1200">
              <a:solidFill>
                <a:srgbClr val="000000"/>
              </a:solidFill>
            </a:endParaRPr>
          </a:p>
        </p:txBody>
      </p:sp>
      <p:sp>
        <p:nvSpPr>
          <p:cNvPr id="875" name="Google Shape;875;g89e5b3d99e_1_65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9" name="Shape 879"/>
        <p:cNvGrpSpPr/>
        <p:nvPr/>
      </p:nvGrpSpPr>
      <p:grpSpPr>
        <a:xfrm>
          <a:off x="0" y="0"/>
          <a:ext cx="0" cy="0"/>
          <a:chOff x="0" y="0"/>
          <a:chExt cx="0" cy="0"/>
        </a:xfrm>
      </p:grpSpPr>
      <p:sp>
        <p:nvSpPr>
          <p:cNvPr id="880" name="Google Shape;880;g89e5b3d99e_1_6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1" name="Google Shape;881;g89e5b3d99e_1_6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5 minutes [3 min: small-group shares; 2 min: whole-group]</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Facilitate sharing in groups of 3, with participants forming their own groups with those sitting close to them.</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t/>
            </a:r>
            <a:endParaRPr/>
          </a:p>
        </p:txBody>
      </p:sp>
      <p:sp>
        <p:nvSpPr>
          <p:cNvPr id="882" name="Google Shape;882;g89e5b3d99e_1_66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7" name="Shape 887"/>
        <p:cNvGrpSpPr/>
        <p:nvPr/>
      </p:nvGrpSpPr>
      <p:grpSpPr>
        <a:xfrm>
          <a:off x="0" y="0"/>
          <a:ext cx="0" cy="0"/>
          <a:chOff x="0" y="0"/>
          <a:chExt cx="0" cy="0"/>
        </a:xfrm>
      </p:grpSpPr>
      <p:sp>
        <p:nvSpPr>
          <p:cNvPr id="888" name="Google Shape;888;g89e5b3d99e_1_6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9" name="Google Shape;889;g89e5b3d99e_1_6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sz="1200">
                <a:solidFill>
                  <a:srgbClr val="000000"/>
                </a:solidFill>
              </a:rPr>
              <a:t>Note: </a:t>
            </a:r>
            <a:r>
              <a:rPr lang="en-US" sz="1200">
                <a:solidFill>
                  <a:srgbClr val="000000"/>
                </a:solidFill>
              </a:rPr>
              <a:t>Skip this slide and the next if you are short on time.</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lang="en-US" sz="1200">
                <a:solidFill>
                  <a:srgbClr val="000000"/>
                </a:solidFill>
              </a:rPr>
              <a:t>3 minutes [10 sec: framing; 3 min: revising]</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Recall the three best practices we used to frame our action planning today. We are now going to return to our action plan to consider what we put down for #3: accountability measures. You know yourself better than anyone else, so you know what will truly make this plan likely to happen or not. For me, I would need to write deadlines in my phone’s calendar or my paper planner. Otherwise, I’ll forget and it just won’t happen. For you, it might be something different.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Let’s take 3 minutes to review our plans and consider if we want to revise or tweak our current accountability measures.</a:t>
            </a:r>
            <a:endParaRPr i="1"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Source: </a:t>
            </a:r>
            <a:r>
              <a:rPr lang="en-US" sz="1200" u="sng">
                <a:solidFill>
                  <a:srgbClr val="6EAC1C"/>
                </a:solidFill>
                <a:hlinkClick r:id="rId2">
                  <a:extLst>
                    <a:ext uri="{A12FA001-AC4F-418D-AE19-62706E023703}">
                      <ahyp:hlinkClr val="tx"/>
                    </a:ext>
                  </a:extLst>
                </a:hlinkClick>
              </a:rPr>
              <a:t>https://hbr.org/2010/01/how-to-keep-your-action-plan-o</a:t>
            </a:r>
            <a:endParaRPr b="1" sz="1200">
              <a:solidFill>
                <a:srgbClr val="000000"/>
              </a:solidFill>
            </a:endParaRPr>
          </a:p>
        </p:txBody>
      </p:sp>
      <p:sp>
        <p:nvSpPr>
          <p:cNvPr id="890" name="Google Shape;890;g89e5b3d99e_1_66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6" name="Shape 896"/>
        <p:cNvGrpSpPr/>
        <p:nvPr/>
      </p:nvGrpSpPr>
      <p:grpSpPr>
        <a:xfrm>
          <a:off x="0" y="0"/>
          <a:ext cx="0" cy="0"/>
          <a:chOff x="0" y="0"/>
          <a:chExt cx="0" cy="0"/>
        </a:xfrm>
      </p:grpSpPr>
      <p:sp>
        <p:nvSpPr>
          <p:cNvPr id="897" name="Google Shape;897;g89e5b3d99e_1_6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8" name="Google Shape;898;g89e5b3d99e_1_6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Invite a participant (or participants) to read the quotes on the slide.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We have learned so much together over the last three days! I know by now you are likely feeling overwhelmed - which is natural as you take on the responsibility of internalizing and preparing to teach a new curriculum. But I want to challenge you to channel that feeling into excitement!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Facilitator note:</a:t>
            </a:r>
            <a:r>
              <a:rPr lang="en-US" sz="1200"/>
              <a:t> Immediately click into the next slide to get participants excited about being ready to teach.</a:t>
            </a:r>
            <a:endParaRPr sz="1200"/>
          </a:p>
        </p:txBody>
      </p:sp>
      <p:sp>
        <p:nvSpPr>
          <p:cNvPr id="899" name="Google Shape;899;g89e5b3d99e_1_67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3" name="Shape 903"/>
        <p:cNvGrpSpPr/>
        <p:nvPr/>
      </p:nvGrpSpPr>
      <p:grpSpPr>
        <a:xfrm>
          <a:off x="0" y="0"/>
          <a:ext cx="0" cy="0"/>
          <a:chOff x="0" y="0"/>
          <a:chExt cx="0" cy="0"/>
        </a:xfrm>
      </p:grpSpPr>
      <p:sp>
        <p:nvSpPr>
          <p:cNvPr id="904" name="Google Shape;904;g89e5b3d99e_1_6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5" name="Google Shape;905;g89e5b3d99e_1_68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rgbClr val="000000"/>
                </a:solidFill>
              </a:rPr>
              <a:t>The closing is ~5-10 minutes. Save the last few minutes for the survey if you are administering one. </a:t>
            </a:r>
            <a:endParaRPr/>
          </a:p>
        </p:txBody>
      </p:sp>
      <p:sp>
        <p:nvSpPr>
          <p:cNvPr id="906" name="Google Shape;906;g89e5b3d99e_1_68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g89e5b3d99e_1_6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1" name="Google Shape;911;g89e5b3d99e_1_6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Instruct participants to stand up, put their hands up, and then pair up with partner of their choice who doesn’t sit near them. Invite them to share what excites them about teaching the new ELA Guidebooks 9-12 (2020) Curriculum.</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a:p>
        </p:txBody>
      </p:sp>
      <p:sp>
        <p:nvSpPr>
          <p:cNvPr id="912" name="Google Shape;912;g89e5b3d99e_1_68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6" name="Shape 916"/>
        <p:cNvGrpSpPr/>
        <p:nvPr/>
      </p:nvGrpSpPr>
      <p:grpSpPr>
        <a:xfrm>
          <a:off x="0" y="0"/>
          <a:ext cx="0" cy="0"/>
          <a:chOff x="0" y="0"/>
          <a:chExt cx="0" cy="0"/>
        </a:xfrm>
      </p:grpSpPr>
      <p:sp>
        <p:nvSpPr>
          <p:cNvPr id="917" name="Google Shape;917;g89e5b3d99e_1_6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8" name="Google Shape;918;g89e5b3d99e_1_6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19" name="Google Shape;919;g89e5b3d99e_1_69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89e5b3d99e_1_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g89e5b3d99e_1_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 </a:t>
            </a:r>
            <a:endParaRPr sz="1200"/>
          </a:p>
          <a:p>
            <a:pPr indent="0" lvl="0" marL="0" rtl="0" algn="l">
              <a:lnSpc>
                <a:spcPct val="100000"/>
              </a:lnSpc>
              <a:spcBef>
                <a:spcPts val="0"/>
              </a:spcBef>
              <a:spcAft>
                <a:spcPts val="0"/>
              </a:spcAft>
              <a:buSzPts val="1400"/>
              <a:buNone/>
            </a:pPr>
            <a:r>
              <a:t/>
            </a:r>
            <a:endParaRPr sz="1200"/>
          </a:p>
          <a:p>
            <a:pPr indent="0" lvl="0" marL="0" rtl="0" algn="l">
              <a:spcBef>
                <a:spcPts val="0"/>
              </a:spcBef>
              <a:spcAft>
                <a:spcPts val="0"/>
              </a:spcAft>
              <a:buSzPts val="1400"/>
              <a:buNone/>
            </a:pPr>
            <a:r>
              <a:rPr b="1" lang="en-US" sz="1200"/>
              <a:t>SAY:</a:t>
            </a:r>
            <a:r>
              <a:rPr lang="en-US" sz="1200"/>
              <a:t> In our first session for the day, we will review and reflect upon our learning so far and prepare for our upcoming learning during today’s session</a:t>
            </a:r>
            <a:r>
              <a:rPr lang="en-US" sz="1200"/>
              <a:t>.</a:t>
            </a:r>
            <a:r>
              <a:rPr lang="en-US" sz="1200"/>
              <a:t> </a:t>
            </a:r>
            <a:endParaRPr sz="1200"/>
          </a:p>
          <a:p>
            <a:pPr indent="0" lvl="0" marL="0" rtl="0" algn="l">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Review the session objectives, or call on volunteers to read the bullets.</a:t>
            </a:r>
            <a:endParaRPr sz="1200"/>
          </a:p>
        </p:txBody>
      </p:sp>
      <p:sp>
        <p:nvSpPr>
          <p:cNvPr id="120" name="Google Shape;120;g89e5b3d99e_1_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89e5b3d99e_1_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89e5b3d99e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400"/>
              <a:buFont typeface="Arial"/>
              <a:buNone/>
            </a:pPr>
            <a:r>
              <a:rPr lang="en-US" sz="1200"/>
              <a:t>5 minutes</a:t>
            </a:r>
            <a:endParaRPr sz="1200"/>
          </a:p>
          <a:p>
            <a:pPr indent="0" lvl="0" marL="0" rtl="0" algn="l">
              <a:spcBef>
                <a:spcPts val="0"/>
              </a:spcBef>
              <a:spcAft>
                <a:spcPts val="0"/>
              </a:spcAft>
              <a:buClr>
                <a:srgbClr val="000000"/>
              </a:buClr>
              <a:buSzPts val="1400"/>
              <a:buFont typeface="Arial"/>
              <a:buNone/>
            </a:pPr>
            <a:r>
              <a:t/>
            </a:r>
            <a:endParaRPr sz="1200"/>
          </a:p>
          <a:p>
            <a:pPr indent="0" lvl="0" marL="0" rtl="0" algn="l">
              <a:spcBef>
                <a:spcPts val="0"/>
              </a:spcBef>
              <a:spcAft>
                <a:spcPts val="0"/>
              </a:spcAft>
              <a:buNone/>
            </a:pPr>
            <a:r>
              <a:rPr b="1" lang="en-US" sz="1200"/>
              <a:t>SAY:</a:t>
            </a:r>
            <a:r>
              <a:rPr lang="en-US" sz="1200"/>
              <a:t> We are going to start today by reflecting on our learning over the past few Modules. We have been together through Modules 1 and 2, and that learning has prepared us for what we will do today. In your note catcher, you will find a reflection prompt. Take a few moments to respond to this question.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Review the session instructions and facilitate the reflection activity by prompting participants to pass their note catcher page around the table and add their answer to their table mates’ sheets. Instruct participants to continue passing until they receive their own note catcher sheet back.</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Look-fors: </a:t>
            </a:r>
            <a:r>
              <a:rPr lang="en-US" sz="1200"/>
              <a:t>(some possible responses)</a:t>
            </a:r>
            <a:endParaRPr sz="1200"/>
          </a:p>
          <a:p>
            <a:pPr indent="-304800" lvl="0" marL="457200" rtl="0" algn="l">
              <a:spcBef>
                <a:spcPts val="0"/>
              </a:spcBef>
              <a:spcAft>
                <a:spcPts val="0"/>
              </a:spcAft>
              <a:buSzPts val="1200"/>
              <a:buChar char="●"/>
            </a:pPr>
            <a:r>
              <a:rPr lang="en-US" sz="1200"/>
              <a:t>The Guidebooks use a three part model of assessment: diagnose → monitor → evaluate</a:t>
            </a:r>
            <a:endParaRPr sz="1200"/>
          </a:p>
          <a:p>
            <a:pPr indent="-304800" lvl="0" marL="457200" rtl="0" algn="l">
              <a:spcBef>
                <a:spcPts val="0"/>
              </a:spcBef>
              <a:spcAft>
                <a:spcPts val="0"/>
              </a:spcAft>
              <a:buSzPts val="1200"/>
              <a:buChar char="●"/>
            </a:pPr>
            <a:r>
              <a:rPr lang="en-US" sz="1200"/>
              <a:t>The Guidebooks are made up of Development and Application Units.</a:t>
            </a:r>
            <a:endParaRPr sz="1200"/>
          </a:p>
          <a:p>
            <a:pPr indent="-304800" lvl="0" marL="457200" rtl="0" algn="l">
              <a:spcBef>
                <a:spcPts val="0"/>
              </a:spcBef>
              <a:spcAft>
                <a:spcPts val="0"/>
              </a:spcAft>
              <a:buSzPts val="1200"/>
              <a:buChar char="●"/>
            </a:pPr>
            <a:r>
              <a:rPr lang="en-US" sz="1200"/>
              <a:t>The Guidebooks are grounded in the ELA Instructional Shifts: complexity, evidence, and knowledge.</a:t>
            </a:r>
            <a:endParaRPr sz="1200"/>
          </a:p>
          <a:p>
            <a:pPr indent="-304800" lvl="0" marL="457200" rtl="0" algn="l">
              <a:spcBef>
                <a:spcPts val="0"/>
              </a:spcBef>
              <a:spcAft>
                <a:spcPts val="0"/>
              </a:spcAft>
              <a:buSzPts val="1200"/>
              <a:buChar char="●"/>
            </a:pPr>
            <a:r>
              <a:rPr lang="en-US" sz="1200"/>
              <a:t>Unit Study is essential for internalizing the unit, anticipating necessary supports for students to access complex text, and beginning to plan daily lessons.</a:t>
            </a:r>
            <a:endParaRPr sz="1200"/>
          </a:p>
        </p:txBody>
      </p:sp>
      <p:sp>
        <p:nvSpPr>
          <p:cNvPr id="127" name="Google Shape;127;g89e5b3d99e_1_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87a1a903cf_0_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87a1a903cf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lnSpc>
                <a:spcPct val="115000"/>
              </a:lnSpc>
              <a:spcBef>
                <a:spcPts val="0"/>
              </a:spcBef>
              <a:spcAft>
                <a:spcPts val="0"/>
              </a:spcAft>
              <a:buNone/>
            </a:pPr>
            <a:r>
              <a:rPr b="1" lang="en-US" sz="1200">
                <a:solidFill>
                  <a:srgbClr val="000000"/>
                </a:solidFill>
              </a:rPr>
              <a:t>SAY: </a:t>
            </a:r>
            <a:r>
              <a:rPr lang="en-US" sz="1200">
                <a:solidFill>
                  <a:srgbClr val="000000"/>
                </a:solidFill>
              </a:rPr>
              <a:t>Before we move into our work for today, I want to offer these </a:t>
            </a:r>
            <a:r>
              <a:rPr lang="en-US" sz="1200">
                <a:solidFill>
                  <a:srgbClr val="000000"/>
                </a:solidFill>
              </a:rPr>
              <a:t>key takeaways from </a:t>
            </a:r>
            <a:r>
              <a:rPr b="1" lang="en-US" sz="1200">
                <a:solidFill>
                  <a:srgbClr val="000000"/>
                </a:solidFill>
              </a:rPr>
              <a:t>Module 2</a:t>
            </a:r>
            <a:r>
              <a:rPr lang="en-US" sz="1200">
                <a:solidFill>
                  <a:srgbClr val="000000"/>
                </a:solidFill>
              </a:rPr>
              <a:t> yesterday.</a:t>
            </a:r>
            <a:r>
              <a:rPr lang="en-US" sz="1200">
                <a:solidFill>
                  <a:srgbClr val="000000"/>
                </a:solidFill>
              </a:rPr>
              <a:t> </a:t>
            </a:r>
            <a:endParaRPr sz="1200">
              <a:solidFill>
                <a:srgbClr val="000000"/>
              </a:solidFill>
            </a:endParaRPr>
          </a:p>
          <a:p>
            <a:pPr indent="0" lvl="0" marL="0" rtl="0" algn="l">
              <a:lnSpc>
                <a:spcPct val="115000"/>
              </a:lnSpc>
              <a:spcBef>
                <a:spcPts val="0"/>
              </a:spcBef>
              <a:spcAft>
                <a:spcPts val="0"/>
              </a:spcAft>
              <a:buNone/>
            </a:pPr>
            <a:r>
              <a:t/>
            </a:r>
            <a:endParaRPr sz="1200">
              <a:solidFill>
                <a:srgbClr val="000000"/>
              </a:solidFill>
            </a:endParaRPr>
          </a:p>
          <a:p>
            <a:pPr indent="0" lvl="0" marL="0" rtl="0" algn="l">
              <a:lnSpc>
                <a:spcPct val="115000"/>
              </a:lnSpc>
              <a:spcBef>
                <a:spcPts val="0"/>
              </a:spcBef>
              <a:spcAft>
                <a:spcPts val="0"/>
              </a:spcAft>
              <a:buNone/>
            </a:pPr>
            <a:r>
              <a:rPr b="1" lang="en-US" sz="1200">
                <a:solidFill>
                  <a:srgbClr val="000000"/>
                </a:solidFill>
              </a:rPr>
              <a:t>DO</a:t>
            </a:r>
            <a:r>
              <a:rPr lang="en-US" sz="1200">
                <a:solidFill>
                  <a:srgbClr val="000000"/>
                </a:solidFill>
              </a:rPr>
              <a:t>: Read the take aways on the slide or invite a participant to read them aloud.</a:t>
            </a:r>
            <a:endParaRPr sz="1200">
              <a:solidFill>
                <a:srgbClr val="000000"/>
              </a:solidFill>
            </a:endParaRPr>
          </a:p>
        </p:txBody>
      </p:sp>
      <p:sp>
        <p:nvSpPr>
          <p:cNvPr id="135" name="Google Shape;135;g87a1a903cf_0_1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87a1a903cf_0_1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87a1a903cf_0_1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5</a:t>
            </a:r>
            <a:r>
              <a:rPr lang="en-US" sz="1200"/>
              <a:t> minutes</a:t>
            </a:r>
            <a:endParaRPr sz="1200"/>
          </a:p>
          <a:p>
            <a:pPr indent="0" lvl="0" marL="0" rtl="0" algn="l">
              <a:spcBef>
                <a:spcPts val="0"/>
              </a:spcBef>
              <a:spcAft>
                <a:spcPts val="0"/>
              </a:spcAft>
              <a:buNone/>
            </a:pPr>
            <a:r>
              <a:t/>
            </a:r>
            <a:endParaRPr sz="1200"/>
          </a:p>
          <a:p>
            <a:pPr indent="0" lvl="0" marL="0" rtl="0" algn="l">
              <a:lnSpc>
                <a:spcPct val="115000"/>
              </a:lnSpc>
              <a:spcBef>
                <a:spcPts val="0"/>
              </a:spcBef>
              <a:spcAft>
                <a:spcPts val="0"/>
              </a:spcAft>
              <a:buNone/>
            </a:pPr>
            <a:r>
              <a:rPr b="1" lang="en-US" sz="1200">
                <a:solidFill>
                  <a:srgbClr val="000000"/>
                </a:solidFill>
              </a:rPr>
              <a:t>SAY: </a:t>
            </a:r>
            <a:r>
              <a:rPr lang="en-US" sz="1200">
                <a:solidFill>
                  <a:srgbClr val="000000"/>
                </a:solidFill>
              </a:rPr>
              <a:t>As we go throughout today, we will be focusing our attention at the lesson level within a unit. Before we can prepare to teach a specific lesson, we must have studied the unit as a whole. Let’s take a few minutes to find and review your copy of the </a:t>
            </a:r>
            <a:r>
              <a:rPr i="1" lang="en-US" sz="1200">
                <a:solidFill>
                  <a:srgbClr val="000000"/>
                </a:solidFill>
              </a:rPr>
              <a:t>Things Fall Apart </a:t>
            </a:r>
            <a:r>
              <a:rPr lang="en-US" sz="1200">
                <a:solidFill>
                  <a:srgbClr val="000000"/>
                </a:solidFill>
              </a:rPr>
              <a:t>Unit Study document from Module 2.</a:t>
            </a:r>
            <a:endParaRPr sz="1200">
              <a:solidFill>
                <a:srgbClr val="000000"/>
              </a:solidFill>
            </a:endParaRPr>
          </a:p>
          <a:p>
            <a:pPr indent="0" lvl="0" marL="0" rtl="0" algn="l">
              <a:lnSpc>
                <a:spcPct val="115000"/>
              </a:lnSpc>
              <a:spcBef>
                <a:spcPts val="0"/>
              </a:spcBef>
              <a:spcAft>
                <a:spcPts val="0"/>
              </a:spcAft>
              <a:buNone/>
            </a:pPr>
            <a:r>
              <a:t/>
            </a:r>
            <a:endParaRPr sz="1200">
              <a:solidFill>
                <a:srgbClr val="000000"/>
              </a:solidFill>
            </a:endParaRPr>
          </a:p>
          <a:p>
            <a:pPr indent="0" lvl="0" marL="0" rtl="0" algn="l">
              <a:lnSpc>
                <a:spcPct val="115000"/>
              </a:lnSpc>
              <a:spcBef>
                <a:spcPts val="0"/>
              </a:spcBef>
              <a:spcAft>
                <a:spcPts val="0"/>
              </a:spcAft>
              <a:buNone/>
            </a:pPr>
            <a:r>
              <a:rPr b="1" lang="en-US" sz="1200">
                <a:solidFill>
                  <a:srgbClr val="000000"/>
                </a:solidFill>
              </a:rPr>
              <a:t>DO: </a:t>
            </a:r>
            <a:r>
              <a:rPr lang="en-US" sz="1200">
                <a:solidFill>
                  <a:srgbClr val="000000"/>
                </a:solidFill>
              </a:rPr>
              <a:t>Review the directions. Allow participants time to review the document. Have 1-2 participants share a summary of the Unit arc of learning from the Unit Study document. </a:t>
            </a:r>
            <a:endParaRPr sz="1200">
              <a:solidFill>
                <a:srgbClr val="000000"/>
              </a:solidFill>
            </a:endParaRPr>
          </a:p>
          <a:p>
            <a:pPr indent="0" lvl="0" marL="0" rtl="0" algn="l">
              <a:lnSpc>
                <a:spcPct val="115000"/>
              </a:lnSpc>
              <a:spcBef>
                <a:spcPts val="0"/>
              </a:spcBef>
              <a:spcAft>
                <a:spcPts val="0"/>
              </a:spcAft>
              <a:buNone/>
            </a:pPr>
            <a:r>
              <a:t/>
            </a:r>
            <a:endParaRPr sz="1200">
              <a:solidFill>
                <a:srgbClr val="000000"/>
              </a:solidFill>
            </a:endParaRPr>
          </a:p>
          <a:p>
            <a:pPr indent="0" lvl="0" marL="0" rtl="0" algn="l">
              <a:lnSpc>
                <a:spcPct val="115000"/>
              </a:lnSpc>
              <a:spcBef>
                <a:spcPts val="0"/>
              </a:spcBef>
              <a:spcAft>
                <a:spcPts val="0"/>
              </a:spcAft>
              <a:buNone/>
            </a:pPr>
            <a:r>
              <a:rPr b="1" lang="en-US" sz="1200">
                <a:solidFill>
                  <a:srgbClr val="000000"/>
                </a:solidFill>
              </a:rPr>
              <a:t>NOTE: </a:t>
            </a:r>
            <a:r>
              <a:rPr lang="en-US" sz="1200">
                <a:solidFill>
                  <a:srgbClr val="000000"/>
                </a:solidFill>
              </a:rPr>
              <a:t>If a participant is having a hard time locating their copy of this document, have them work with a partner or direct them to read the Unit Overview on the Louisiana Curriculum Hub and skim the Evaluation Plan on the website during this time to refresh their memories. </a:t>
            </a:r>
            <a:endParaRPr sz="1200">
              <a:solidFill>
                <a:srgbClr val="000000"/>
              </a:solidFill>
            </a:endParaRPr>
          </a:p>
          <a:p>
            <a:pPr indent="0" lvl="0" marL="0" rtl="0" algn="l">
              <a:lnSpc>
                <a:spcPct val="115000"/>
              </a:lnSpc>
              <a:spcBef>
                <a:spcPts val="0"/>
              </a:spcBef>
              <a:spcAft>
                <a:spcPts val="0"/>
              </a:spcAft>
              <a:buNone/>
            </a:pPr>
            <a:r>
              <a:t/>
            </a:r>
            <a:endParaRPr sz="1200">
              <a:solidFill>
                <a:srgbClr val="000000"/>
              </a:solidFill>
            </a:endParaRPr>
          </a:p>
          <a:p>
            <a:pPr indent="0" lvl="0" marL="0" rtl="0" algn="l">
              <a:lnSpc>
                <a:spcPct val="115000"/>
              </a:lnSpc>
              <a:spcBef>
                <a:spcPts val="0"/>
              </a:spcBef>
              <a:spcAft>
                <a:spcPts val="0"/>
              </a:spcAft>
              <a:buNone/>
            </a:pPr>
            <a:r>
              <a:rPr b="1" lang="en-US" sz="1200">
                <a:solidFill>
                  <a:srgbClr val="000000"/>
                </a:solidFill>
              </a:rPr>
              <a:t>Look-fors: </a:t>
            </a:r>
            <a:endParaRPr b="1" sz="1200">
              <a:solidFill>
                <a:srgbClr val="000000"/>
              </a:solidFill>
            </a:endParaRPr>
          </a:p>
          <a:p>
            <a:pPr indent="-304800" lvl="0" marL="457200" rtl="0" algn="l">
              <a:lnSpc>
                <a:spcPct val="115000"/>
              </a:lnSpc>
              <a:spcBef>
                <a:spcPts val="0"/>
              </a:spcBef>
              <a:spcAft>
                <a:spcPts val="0"/>
              </a:spcAft>
              <a:buClr>
                <a:srgbClr val="000000"/>
              </a:buClr>
              <a:buSzPts val="1200"/>
              <a:buFont typeface="Calibri"/>
              <a:buChar char="●"/>
            </a:pPr>
            <a:r>
              <a:rPr lang="en-US" sz="1200">
                <a:solidFill>
                  <a:srgbClr val="000000"/>
                </a:solidFill>
              </a:rPr>
              <a:t>Essential Question: What is the danger of a single story? </a:t>
            </a:r>
            <a:endParaRPr sz="1200">
              <a:solidFill>
                <a:srgbClr val="000000"/>
              </a:solidFill>
            </a:endParaRPr>
          </a:p>
          <a:p>
            <a:pPr indent="-304800" lvl="1" marL="914400" rtl="0" algn="l">
              <a:lnSpc>
                <a:spcPct val="115000"/>
              </a:lnSpc>
              <a:spcBef>
                <a:spcPts val="0"/>
              </a:spcBef>
              <a:spcAft>
                <a:spcPts val="0"/>
              </a:spcAft>
              <a:buClr>
                <a:srgbClr val="000000"/>
              </a:buClr>
              <a:buSzPts val="1200"/>
              <a:buChar char="○"/>
            </a:pPr>
            <a:r>
              <a:rPr lang="en-US" sz="1200">
                <a:solidFill>
                  <a:srgbClr val="000000"/>
                </a:solidFill>
              </a:rPr>
              <a:t>Point out that an “essential question” is a big idea question that guides the whole unit of study. This is different from the Culminating Task question, which is a more specific text-based question that prompts students to express a central understanding from the texts in the unit (see below).</a:t>
            </a:r>
            <a:endParaRPr sz="1200">
              <a:solidFill>
                <a:srgbClr val="000000"/>
              </a:solidFill>
            </a:endParaRPr>
          </a:p>
          <a:p>
            <a:pPr indent="-304800" lvl="0" marL="457200" rtl="0" algn="l">
              <a:lnSpc>
                <a:spcPct val="115000"/>
              </a:lnSpc>
              <a:spcBef>
                <a:spcPts val="0"/>
              </a:spcBef>
              <a:spcAft>
                <a:spcPts val="0"/>
              </a:spcAft>
              <a:buClr>
                <a:srgbClr val="000000"/>
              </a:buClr>
              <a:buSzPts val="1200"/>
              <a:buChar char="●"/>
            </a:pPr>
            <a:r>
              <a:rPr lang="en-US" sz="1200">
                <a:solidFill>
                  <a:srgbClr val="000000"/>
                </a:solidFill>
              </a:rPr>
              <a:t>Culminating Task: How does Achebe develop and use a secondary character to convey a theme about multiple stories in Things Fall Apart? Write a literary analysis in which you state your response and logically and sufficiently support your response with claims. Support your claims with relevant textual evidence, including direct quotations with parenthetical citations. </a:t>
            </a:r>
            <a:endParaRPr sz="1200">
              <a:solidFill>
                <a:srgbClr val="000000"/>
              </a:solidFill>
            </a:endParaRPr>
          </a:p>
          <a:p>
            <a:pPr indent="-304800" lvl="0" marL="457200" rtl="0" algn="l">
              <a:lnSpc>
                <a:spcPct val="115000"/>
              </a:lnSpc>
              <a:spcBef>
                <a:spcPts val="0"/>
              </a:spcBef>
              <a:spcAft>
                <a:spcPts val="0"/>
              </a:spcAft>
              <a:buClr>
                <a:srgbClr val="000000"/>
              </a:buClr>
              <a:buSzPts val="1200"/>
              <a:buFont typeface="Calibri"/>
              <a:buChar char="●"/>
            </a:pPr>
            <a:r>
              <a:rPr lang="en-US" sz="1200">
                <a:solidFill>
                  <a:srgbClr val="000000"/>
                </a:solidFill>
              </a:rPr>
              <a:t>Texts: </a:t>
            </a:r>
            <a:endParaRPr sz="1200">
              <a:solidFill>
                <a:srgbClr val="000000"/>
              </a:solidFill>
            </a:endParaRPr>
          </a:p>
          <a:p>
            <a:pPr indent="-304800" lvl="1" marL="914400" rtl="0" algn="l">
              <a:lnSpc>
                <a:spcPct val="115000"/>
              </a:lnSpc>
              <a:spcBef>
                <a:spcPts val="0"/>
              </a:spcBef>
              <a:spcAft>
                <a:spcPts val="0"/>
              </a:spcAft>
              <a:buClr>
                <a:srgbClr val="000000"/>
              </a:buClr>
              <a:buSzPts val="1200"/>
              <a:buFont typeface="Calibri"/>
              <a:buChar char="○"/>
            </a:pPr>
            <a:r>
              <a:rPr i="1" lang="en-US" sz="1200">
                <a:solidFill>
                  <a:srgbClr val="000000"/>
                </a:solidFill>
              </a:rPr>
              <a:t>Things Fall Apart </a:t>
            </a:r>
            <a:endParaRPr sz="1200">
              <a:solidFill>
                <a:srgbClr val="000000"/>
              </a:solidFill>
            </a:endParaRPr>
          </a:p>
          <a:p>
            <a:pPr indent="-304800" lvl="1" marL="914400" rtl="0" algn="l">
              <a:lnSpc>
                <a:spcPct val="115000"/>
              </a:lnSpc>
              <a:spcBef>
                <a:spcPts val="0"/>
              </a:spcBef>
              <a:spcAft>
                <a:spcPts val="0"/>
              </a:spcAft>
              <a:buSzPts val="1200"/>
              <a:buFont typeface="Calibri"/>
              <a:buChar char="○"/>
            </a:pPr>
            <a:r>
              <a:rPr lang="en-US" sz="1200">
                <a:solidFill>
                  <a:srgbClr val="000000"/>
                </a:solidFill>
              </a:rPr>
              <a:t>"The Danger of the Single Story" </a:t>
            </a:r>
            <a:endParaRPr sz="1200">
              <a:solidFill>
                <a:srgbClr val="000000"/>
              </a:solidFill>
            </a:endParaRPr>
          </a:p>
          <a:p>
            <a:pPr indent="-304800" lvl="1" marL="914400" rtl="0" algn="l">
              <a:lnSpc>
                <a:spcPct val="115000"/>
              </a:lnSpc>
              <a:spcBef>
                <a:spcPts val="0"/>
              </a:spcBef>
              <a:spcAft>
                <a:spcPts val="0"/>
              </a:spcAft>
              <a:buSzPts val="1200"/>
              <a:buFont typeface="Calibri"/>
              <a:buChar char="○"/>
            </a:pPr>
            <a:r>
              <a:rPr lang="en-US" sz="1200">
                <a:solidFill>
                  <a:srgbClr val="000000"/>
                </a:solidFill>
              </a:rPr>
              <a:t>Lines 1-8 from "The White Man's Burden</a:t>
            </a:r>
            <a:endParaRPr sz="1200">
              <a:solidFill>
                <a:srgbClr val="000000"/>
              </a:solidFill>
            </a:endParaRPr>
          </a:p>
          <a:p>
            <a:pPr indent="-304800" lvl="1" marL="914400" rtl="0" algn="l">
              <a:lnSpc>
                <a:spcPct val="115000"/>
              </a:lnSpc>
              <a:spcBef>
                <a:spcPts val="0"/>
              </a:spcBef>
              <a:spcAft>
                <a:spcPts val="0"/>
              </a:spcAft>
              <a:buSzPts val="1200"/>
              <a:buFont typeface="Calibri"/>
              <a:buChar char="○"/>
            </a:pPr>
            <a:r>
              <a:rPr lang="en-US" sz="1200">
                <a:solidFill>
                  <a:srgbClr val="000000"/>
                </a:solidFill>
              </a:rPr>
              <a:t>Page 82 from </a:t>
            </a:r>
            <a:r>
              <a:rPr i="1" lang="en-US" sz="1200">
                <a:solidFill>
                  <a:srgbClr val="000000"/>
                </a:solidFill>
              </a:rPr>
              <a:t>Heart of Darkness </a:t>
            </a:r>
            <a:endParaRPr sz="1200">
              <a:solidFill>
                <a:srgbClr val="000000"/>
              </a:solidFill>
            </a:endParaRPr>
          </a:p>
          <a:p>
            <a:pPr indent="-304800" lvl="1" marL="914400" rtl="0" algn="l">
              <a:lnSpc>
                <a:spcPct val="115000"/>
              </a:lnSpc>
              <a:spcBef>
                <a:spcPts val="0"/>
              </a:spcBef>
              <a:spcAft>
                <a:spcPts val="0"/>
              </a:spcAft>
              <a:buSzPts val="1200"/>
              <a:buFont typeface="Calibri"/>
              <a:buChar char="○"/>
            </a:pPr>
            <a:r>
              <a:rPr lang="en-US" sz="1200">
                <a:solidFill>
                  <a:srgbClr val="000000"/>
                </a:solidFill>
              </a:rPr>
              <a:t>Excerpts from "Chinua Achebe, The Art of Fiction No. 139"</a:t>
            </a:r>
            <a:endParaRPr sz="1200">
              <a:solidFill>
                <a:srgbClr val="000000"/>
              </a:solidFill>
            </a:endParaRPr>
          </a:p>
          <a:p>
            <a:pPr indent="-304800" lvl="1" marL="914400" rtl="0" algn="l">
              <a:lnSpc>
                <a:spcPct val="115000"/>
              </a:lnSpc>
              <a:spcBef>
                <a:spcPts val="0"/>
              </a:spcBef>
              <a:spcAft>
                <a:spcPts val="0"/>
              </a:spcAft>
              <a:buSzPts val="1200"/>
              <a:buFont typeface="Calibri"/>
              <a:buChar char="○"/>
            </a:pPr>
            <a:r>
              <a:rPr lang="en-US" sz="1200">
                <a:solidFill>
                  <a:srgbClr val="000000"/>
                </a:solidFill>
              </a:rPr>
              <a:t>Excerpts from "An African Voice" </a:t>
            </a:r>
            <a:endParaRPr sz="1200">
              <a:solidFill>
                <a:srgbClr val="000000"/>
              </a:solidFill>
            </a:endParaRPr>
          </a:p>
          <a:p>
            <a:pPr indent="-304800" lvl="1" marL="914400" rtl="0" algn="l">
              <a:lnSpc>
                <a:spcPct val="115000"/>
              </a:lnSpc>
              <a:spcBef>
                <a:spcPts val="0"/>
              </a:spcBef>
              <a:spcAft>
                <a:spcPts val="0"/>
              </a:spcAft>
              <a:buSzPts val="1200"/>
              <a:buFont typeface="Calibri"/>
              <a:buChar char="○"/>
            </a:pPr>
            <a:r>
              <a:rPr lang="en-US" sz="1200">
                <a:solidFill>
                  <a:srgbClr val="000000"/>
                </a:solidFill>
              </a:rPr>
              <a:t>Excerpt from </a:t>
            </a:r>
            <a:r>
              <a:rPr i="1" lang="en-US" sz="1200">
                <a:solidFill>
                  <a:srgbClr val="000000"/>
                </a:solidFill>
              </a:rPr>
              <a:t>Ezi Na Ulo: The Extended Family in Igbo Culture </a:t>
            </a:r>
            <a:endParaRPr sz="1200">
              <a:solidFill>
                <a:srgbClr val="000000"/>
              </a:solidFill>
            </a:endParaRPr>
          </a:p>
          <a:p>
            <a:pPr indent="0" lvl="0" marL="0" rtl="0" algn="l">
              <a:lnSpc>
                <a:spcPct val="115000"/>
              </a:lnSpc>
              <a:spcBef>
                <a:spcPts val="0"/>
              </a:spcBef>
              <a:spcAft>
                <a:spcPts val="0"/>
              </a:spcAft>
              <a:buNone/>
            </a:pPr>
            <a:r>
              <a:t/>
            </a:r>
            <a:endParaRPr sz="1200">
              <a:solidFill>
                <a:srgbClr val="000000"/>
              </a:solidFill>
              <a:latin typeface="Caveat"/>
              <a:ea typeface="Caveat"/>
              <a:cs typeface="Caveat"/>
              <a:sym typeface="Caveat"/>
            </a:endParaRPr>
          </a:p>
        </p:txBody>
      </p:sp>
      <p:sp>
        <p:nvSpPr>
          <p:cNvPr id="151" name="Google Shape;151;g87a1a903cf_0_17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87a1a903cf_0_1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87a1a903cf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4</a:t>
            </a:r>
            <a:r>
              <a:rPr lang="en-US" sz="1200"/>
              <a:t> minutes</a:t>
            </a:r>
            <a:endParaRPr sz="1200"/>
          </a:p>
          <a:p>
            <a:pPr indent="0" lvl="0" marL="0" rtl="0" algn="l">
              <a:spcBef>
                <a:spcPts val="0"/>
              </a:spcBef>
              <a:spcAft>
                <a:spcPts val="0"/>
              </a:spcAft>
              <a:buNone/>
            </a:pPr>
            <a:r>
              <a:t/>
            </a:r>
            <a:endParaRPr sz="1200"/>
          </a:p>
          <a:p>
            <a:pPr indent="0" lvl="0" marL="0" rtl="0" algn="l">
              <a:lnSpc>
                <a:spcPct val="115000"/>
              </a:lnSpc>
              <a:spcBef>
                <a:spcPts val="0"/>
              </a:spcBef>
              <a:spcAft>
                <a:spcPts val="0"/>
              </a:spcAft>
              <a:buNone/>
            </a:pPr>
            <a:r>
              <a:rPr b="1" lang="en-US" sz="1200">
                <a:solidFill>
                  <a:srgbClr val="000000"/>
                </a:solidFill>
              </a:rPr>
              <a:t>SAY: </a:t>
            </a:r>
            <a:r>
              <a:rPr lang="en-US" sz="1200">
                <a:solidFill>
                  <a:srgbClr val="000000"/>
                </a:solidFill>
              </a:rPr>
              <a:t>Now that we have taken some time to review the culminating task and overarching arc of learning for the unit, let’s take a moment to call attention to the specific knowledge and skill demands of the </a:t>
            </a:r>
            <a:r>
              <a:rPr lang="en-US" sz="1200">
                <a:solidFill>
                  <a:srgbClr val="000000"/>
                </a:solidFill>
              </a:rPr>
              <a:t>Culminating Task. </a:t>
            </a:r>
            <a:endParaRPr sz="1200">
              <a:solidFill>
                <a:srgbClr val="000000"/>
              </a:solidFill>
            </a:endParaRPr>
          </a:p>
          <a:p>
            <a:pPr indent="0" lvl="0" marL="0" rtl="0" algn="l">
              <a:lnSpc>
                <a:spcPct val="115000"/>
              </a:lnSpc>
              <a:spcBef>
                <a:spcPts val="0"/>
              </a:spcBef>
              <a:spcAft>
                <a:spcPts val="0"/>
              </a:spcAft>
              <a:buNone/>
            </a:pPr>
            <a:r>
              <a:t/>
            </a:r>
            <a:endParaRPr sz="1200">
              <a:solidFill>
                <a:srgbClr val="000000"/>
              </a:solidFill>
            </a:endParaRPr>
          </a:p>
          <a:p>
            <a:pPr indent="0" lvl="0" marL="0" rtl="0" algn="l">
              <a:lnSpc>
                <a:spcPct val="115000"/>
              </a:lnSpc>
              <a:spcBef>
                <a:spcPts val="0"/>
              </a:spcBef>
              <a:spcAft>
                <a:spcPts val="0"/>
              </a:spcAft>
              <a:buNone/>
            </a:pPr>
            <a:r>
              <a:rPr b="1" lang="en-US" sz="1200">
                <a:solidFill>
                  <a:srgbClr val="000000"/>
                </a:solidFill>
              </a:rPr>
              <a:t>DO: </a:t>
            </a:r>
            <a:r>
              <a:rPr lang="en-US" sz="1200">
                <a:solidFill>
                  <a:srgbClr val="000000"/>
                </a:solidFill>
              </a:rPr>
              <a:t>Have a participant read the question. Allow participants to share responses. CLICK to fly in knowledge demands and review those. CLICK to fly in skill demands and review those. Take more or less time on this depending on participant responses to the initial question. </a:t>
            </a:r>
            <a:endParaRPr sz="1200">
              <a:solidFill>
                <a:srgbClr val="000000"/>
              </a:solidFill>
            </a:endParaRPr>
          </a:p>
          <a:p>
            <a:pPr indent="0" lvl="0" marL="0" rtl="0" algn="l">
              <a:lnSpc>
                <a:spcPct val="115000"/>
              </a:lnSpc>
              <a:spcBef>
                <a:spcPts val="0"/>
              </a:spcBef>
              <a:spcAft>
                <a:spcPts val="0"/>
              </a:spcAft>
              <a:buNone/>
            </a:pPr>
            <a:r>
              <a:t/>
            </a:r>
            <a:endParaRPr sz="1200">
              <a:solidFill>
                <a:srgbClr val="000000"/>
              </a:solidFill>
            </a:endParaRPr>
          </a:p>
          <a:p>
            <a:pPr indent="0" lvl="0" marL="0" rtl="0" algn="l">
              <a:lnSpc>
                <a:spcPct val="115000"/>
              </a:lnSpc>
              <a:spcBef>
                <a:spcPts val="0"/>
              </a:spcBef>
              <a:spcAft>
                <a:spcPts val="0"/>
              </a:spcAft>
              <a:buNone/>
            </a:pPr>
            <a:r>
              <a:rPr b="1" lang="en-US" sz="1200">
                <a:solidFill>
                  <a:srgbClr val="000000"/>
                </a:solidFill>
              </a:rPr>
              <a:t>SAY: </a:t>
            </a:r>
            <a:r>
              <a:rPr lang="en-US" sz="1200">
                <a:solidFill>
                  <a:srgbClr val="000000"/>
                </a:solidFill>
              </a:rPr>
              <a:t>Remember, when we talk about “knowledge”, we’re referring to the key understandings and comprehension of the text, such as the things listed here under “Knowledge”. “Skills” refer to things students can do, that can apply to any text or topic. These are often linked to standards. </a:t>
            </a:r>
            <a:endParaRPr sz="1200">
              <a:solidFill>
                <a:srgbClr val="000000"/>
              </a:solidFill>
            </a:endParaRPr>
          </a:p>
          <a:p>
            <a:pPr indent="0" lvl="0" marL="0" rtl="0" algn="l">
              <a:lnSpc>
                <a:spcPct val="115000"/>
              </a:lnSpc>
              <a:spcBef>
                <a:spcPts val="0"/>
              </a:spcBef>
              <a:spcAft>
                <a:spcPts val="0"/>
              </a:spcAft>
              <a:buNone/>
            </a:pPr>
            <a:r>
              <a:t/>
            </a:r>
            <a:endParaRPr sz="1200">
              <a:solidFill>
                <a:srgbClr val="000000"/>
              </a:solidFill>
            </a:endParaRPr>
          </a:p>
          <a:p>
            <a:pPr indent="0" lvl="0" marL="0" rtl="0" algn="l">
              <a:lnSpc>
                <a:spcPct val="115000"/>
              </a:lnSpc>
              <a:spcBef>
                <a:spcPts val="0"/>
              </a:spcBef>
              <a:spcAft>
                <a:spcPts val="0"/>
              </a:spcAft>
              <a:buNone/>
            </a:pPr>
            <a:r>
              <a:rPr b="1" lang="en-US" sz="1200">
                <a:solidFill>
                  <a:srgbClr val="000000"/>
                </a:solidFill>
              </a:rPr>
              <a:t>NOTE FOR FACILITATORS: </a:t>
            </a:r>
            <a:r>
              <a:rPr lang="en-US" sz="1200">
                <a:solidFill>
                  <a:srgbClr val="000000"/>
                </a:solidFill>
              </a:rPr>
              <a:t>Participants may have some confusion around the difference between knowledge and skills, so spend more time here if you anticipate that based on how Module 2 went. </a:t>
            </a:r>
            <a:endParaRPr sz="1200">
              <a:solidFill>
                <a:srgbClr val="000000"/>
              </a:solidFill>
            </a:endParaRPr>
          </a:p>
          <a:p>
            <a:pPr indent="0" lvl="0" marL="0" rtl="0" algn="l">
              <a:spcBef>
                <a:spcPts val="0"/>
              </a:spcBef>
              <a:spcAft>
                <a:spcPts val="0"/>
              </a:spcAft>
              <a:buNone/>
            </a:pPr>
            <a:r>
              <a:t/>
            </a:r>
            <a:endParaRPr/>
          </a:p>
        </p:txBody>
      </p:sp>
      <p:sp>
        <p:nvSpPr>
          <p:cNvPr id="158" name="Google Shape;158;g87a1a903cf_0_18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89e5b3d99e_1_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89e5b3d99e_1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13</a:t>
            </a:r>
            <a:r>
              <a:rPr lang="en-US" sz="1200">
                <a:solidFill>
                  <a:srgbClr val="000000"/>
                </a:solidFill>
              </a:rPr>
              <a:t> minutes</a:t>
            </a:r>
            <a:endParaRPr sz="1200">
              <a:solidFill>
                <a:srgbClr val="000000"/>
              </a:solidFill>
            </a:endParaRPr>
          </a:p>
          <a:p>
            <a:pPr indent="0" lvl="0" marL="0" rtl="0" algn="l">
              <a:spcBef>
                <a:spcPts val="0"/>
              </a:spcBef>
              <a:spcAft>
                <a:spcPts val="0"/>
              </a:spcAft>
              <a:buNone/>
            </a:pPr>
            <a:r>
              <a:rPr b="1" lang="en-US" sz="1200">
                <a:solidFill>
                  <a:srgbClr val="000000"/>
                </a:solidFill>
              </a:rPr>
              <a:t>Materials: </a:t>
            </a:r>
            <a:r>
              <a:rPr lang="en-US" sz="1200">
                <a:solidFill>
                  <a:srgbClr val="000000"/>
                </a:solidFill>
              </a:rPr>
              <a:t> </a:t>
            </a:r>
            <a:r>
              <a:rPr lang="en-US" sz="1200" u="sng">
                <a:solidFill>
                  <a:schemeClr val="hlink"/>
                </a:solidFill>
                <a:hlinkClick r:id="rId2"/>
              </a:rPr>
              <a:t>“The Danger of a Single Story”</a:t>
            </a:r>
            <a:r>
              <a:rPr lang="en-US" sz="1200">
                <a:solidFill>
                  <a:srgbClr val="000000"/>
                </a:solidFill>
              </a:rPr>
              <a:t> </a:t>
            </a:r>
            <a:r>
              <a:rPr b="1" lang="en-US" sz="1200">
                <a:solidFill>
                  <a:srgbClr val="000000"/>
                </a:solidFill>
              </a:rPr>
              <a:t>(Beginning to 10:17)</a:t>
            </a:r>
            <a:endParaRPr b="1"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Let’s ground our learning today in a video excerpt that comes from Lesson 1 in our </a:t>
            </a:r>
            <a:r>
              <a:rPr i="1" lang="en-US" sz="1200">
                <a:solidFill>
                  <a:srgbClr val="000000"/>
                </a:solidFill>
              </a:rPr>
              <a:t>Things Fall Apart</a:t>
            </a:r>
            <a:r>
              <a:rPr lang="en-US" sz="1200">
                <a:solidFill>
                  <a:srgbClr val="000000"/>
                </a:solidFill>
              </a:rPr>
              <a:t> unit. While we won’t spent much time in Lesson 1, this particular activity will help us better understand the tasks in Lesson 2. This is an activity that comes from the student-facing materials.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Have a participant read the “About the Speaker” statement.</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Because we know that there are many types of “text” our students can encounter while reading, an essential component of the Guidebooks is to establish a “reading focus” as students engage with texts.  </a:t>
            </a:r>
            <a:r>
              <a:rPr lang="en-US" sz="1200">
                <a:solidFill>
                  <a:srgbClr val="000000"/>
                </a:solidFill>
              </a:rPr>
              <a:t>Will someone read the “reading focus” question for this task for us?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Play video. Click the video icon on the slide.</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t/>
            </a:r>
            <a:endParaRPr sz="1200">
              <a:solidFill>
                <a:srgbClr val="000000"/>
              </a:solidFill>
            </a:endParaRPr>
          </a:p>
        </p:txBody>
      </p:sp>
      <p:sp>
        <p:nvSpPr>
          <p:cNvPr id="167" name="Google Shape;167;g89e5b3d99e_1_3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89e5b3d99e_1_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89e5b3d99e_1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7</a:t>
            </a:r>
            <a:r>
              <a:rPr lang="en-US" sz="1200">
                <a:solidFill>
                  <a:srgbClr val="000000"/>
                </a:solidFill>
              </a:rPr>
              <a:t> minutes [1 minute framing, 2 minutes individual work time, 4 minutes whole group debrief]</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Now let’s take a moment and reflect on this task. Remember the task comes from Lesson 1 in the </a:t>
            </a:r>
            <a:r>
              <a:rPr i="1" lang="en-US" sz="1200">
                <a:solidFill>
                  <a:srgbClr val="000000"/>
                </a:solidFill>
              </a:rPr>
              <a:t>Things Fall Apart </a:t>
            </a:r>
            <a:r>
              <a:rPr lang="en-US" sz="1200">
                <a:solidFill>
                  <a:srgbClr val="000000"/>
                </a:solidFill>
              </a:rPr>
              <a:t>unit. You have space in your note catcher to jot down your responses to these three questions.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Read the questions on the slide, or ask a participant to read them.</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After enough work time, engage participants in a whole group debrief.</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Look-fors: </a:t>
            </a:r>
            <a:endParaRPr b="1"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The video will build students’ background knowledge about the texts and topics they will encounter. </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highlight>
                  <a:schemeClr val="lt1"/>
                </a:highlight>
              </a:rPr>
              <a:t>Viewing </a:t>
            </a:r>
            <a:r>
              <a:rPr b="1" lang="en-US" sz="1200">
                <a:solidFill>
                  <a:srgbClr val="000000"/>
                </a:solidFill>
                <a:highlight>
                  <a:schemeClr val="lt1"/>
                </a:highlight>
              </a:rPr>
              <a:t>"The Danger of a Single Story"</a:t>
            </a:r>
            <a:r>
              <a:rPr lang="en-US" sz="1200">
                <a:solidFill>
                  <a:srgbClr val="000000"/>
                </a:solidFill>
                <a:highlight>
                  <a:schemeClr val="lt1"/>
                </a:highlight>
              </a:rPr>
              <a:t> will help to establish students’ </a:t>
            </a:r>
            <a:r>
              <a:rPr lang="en-US" sz="1200">
                <a:solidFill>
                  <a:srgbClr val="000000"/>
                </a:solidFill>
                <a:highlight>
                  <a:schemeClr val="lt1"/>
                </a:highlight>
              </a:rPr>
              <a:t>understanding</a:t>
            </a:r>
            <a:r>
              <a:rPr lang="en-US" sz="1200">
                <a:solidFill>
                  <a:srgbClr val="000000"/>
                </a:solidFill>
                <a:highlight>
                  <a:schemeClr val="lt1"/>
                </a:highlight>
              </a:rPr>
              <a:t> of presenting a single perspective.</a:t>
            </a:r>
            <a:endParaRPr sz="1200">
              <a:solidFill>
                <a:srgbClr val="000000"/>
              </a:solidFill>
              <a:highlight>
                <a:schemeClr val="lt1"/>
              </a:highlight>
            </a:endParaRPr>
          </a:p>
          <a:p>
            <a:pPr indent="-304800" lvl="0" marL="457200" rtl="0" algn="l">
              <a:spcBef>
                <a:spcPts val="0"/>
              </a:spcBef>
              <a:spcAft>
                <a:spcPts val="0"/>
              </a:spcAft>
              <a:buClr>
                <a:srgbClr val="000000"/>
              </a:buClr>
              <a:buSzPts val="1200"/>
              <a:buChar char="●"/>
            </a:pPr>
            <a:r>
              <a:rPr lang="en-US" sz="1200">
                <a:solidFill>
                  <a:srgbClr val="000000"/>
                </a:solidFill>
                <a:highlight>
                  <a:schemeClr val="lt1"/>
                </a:highlight>
              </a:rPr>
              <a:t>It will be important to point out to students that by “story,” what we mean here is really “perspectives”. We are seeking throughout this unit to understand a range of perspectives through a variety of texts. </a:t>
            </a:r>
            <a:endParaRPr sz="1200">
              <a:solidFill>
                <a:srgbClr val="000000"/>
              </a:solidFill>
              <a:highlight>
                <a:schemeClr val="lt1"/>
              </a:highlight>
            </a:endParaRPr>
          </a:p>
        </p:txBody>
      </p:sp>
      <p:sp>
        <p:nvSpPr>
          <p:cNvPr id="174" name="Google Shape;174;g89e5b3d99e_1_3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89e5b3d99e_1_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89e5b3d99e_1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4</a:t>
            </a:r>
            <a:r>
              <a:rPr lang="en-US" sz="1200">
                <a:solidFill>
                  <a:srgbClr val="000000"/>
                </a:solidFill>
              </a:rPr>
              <a:t> minutes </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Before we dig into the specific aspects of Lesson 2, let’s take a moment to review the lesson as a whole.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Have a participant read the lesson overview on the slide, or ask a participant to read them.</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Let’s think about how this lesson connects to the overarching learning students will gain from the unit as a whole.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Have a participant read the question on the slide. Allow participants to briefly discuss with a partner and then share with the whole group. </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Look-fors: </a:t>
            </a:r>
            <a:endParaRPr b="1"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Students will have to analyze the use of a secondary character to convey a theme about multiple stories in </a:t>
            </a:r>
            <a:r>
              <a:rPr i="1" lang="en-US" sz="1200">
                <a:solidFill>
                  <a:srgbClr val="000000"/>
                </a:solidFill>
              </a:rPr>
              <a:t>Things Fall Apart</a:t>
            </a:r>
            <a:r>
              <a:rPr lang="en-US" sz="1200">
                <a:solidFill>
                  <a:srgbClr val="000000"/>
                </a:solidFill>
              </a:rPr>
              <a:t>.</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Students will have to understand multiple stories on the CT.</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Students will have to evaluate multiple characters and their roles in developing the themes of the texts on the CT.</a:t>
            </a:r>
            <a:endParaRPr sz="1200">
              <a:solidFill>
                <a:srgbClr val="000000"/>
              </a:solidFill>
            </a:endParaRPr>
          </a:p>
        </p:txBody>
      </p:sp>
      <p:sp>
        <p:nvSpPr>
          <p:cNvPr id="182" name="Google Shape;182;g89e5b3d99e_1_4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89e5b3d99e_1_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 name="Google Shape;190;g89e5b3d99e_1_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200">
                <a:solidFill>
                  <a:srgbClr val="000000"/>
                </a:solidFill>
              </a:rPr>
              <a:t>This sessi</a:t>
            </a:r>
            <a:r>
              <a:rPr b="1" lang="en-US" sz="1200">
                <a:solidFill>
                  <a:srgbClr val="000000"/>
                </a:solidFill>
              </a:rPr>
              <a:t>on is 75 minutes.</a:t>
            </a:r>
            <a:endParaRPr b="1" sz="1200">
              <a:solidFill>
                <a:srgbClr val="000000"/>
              </a:solidFill>
            </a:endParaRPr>
          </a:p>
          <a:p>
            <a:pPr indent="0" lvl="0" marL="0" rtl="0" algn="l">
              <a:spcBef>
                <a:spcPts val="0"/>
              </a:spcBef>
              <a:spcAft>
                <a:spcPts val="0"/>
              </a:spcAft>
              <a:buNone/>
            </a:pPr>
            <a:r>
              <a:rPr b="1" lang="en-US" sz="1200">
                <a:solidFill>
                  <a:srgbClr val="000000"/>
                </a:solidFill>
              </a:rPr>
              <a:t>	</a:t>
            </a:r>
            <a:r>
              <a:rPr lang="en-US" sz="1200">
                <a:solidFill>
                  <a:srgbClr val="000000"/>
                </a:solidFill>
              </a:rPr>
              <a:t>Framing: 5 minutes</a:t>
            </a:r>
            <a:endParaRPr sz="1200">
              <a:solidFill>
                <a:srgbClr val="000000"/>
              </a:solidFill>
            </a:endParaRPr>
          </a:p>
          <a:p>
            <a:pPr indent="0" lvl="0" marL="0" rtl="0" algn="l">
              <a:spcBef>
                <a:spcPts val="0"/>
              </a:spcBef>
              <a:spcAft>
                <a:spcPts val="0"/>
              </a:spcAft>
              <a:buNone/>
            </a:pPr>
            <a:r>
              <a:rPr lang="en-US" sz="1200">
                <a:solidFill>
                  <a:srgbClr val="000000"/>
                </a:solidFill>
              </a:rPr>
              <a:t>	Lesson Experiential: 40 minutes</a:t>
            </a:r>
            <a:endParaRPr sz="1200">
              <a:solidFill>
                <a:srgbClr val="000000"/>
              </a:solidFill>
            </a:endParaRPr>
          </a:p>
          <a:p>
            <a:pPr indent="0" lvl="0" marL="0" rtl="0" algn="l">
              <a:spcBef>
                <a:spcPts val="0"/>
              </a:spcBef>
              <a:spcAft>
                <a:spcPts val="0"/>
              </a:spcAft>
              <a:buNone/>
            </a:pPr>
            <a:r>
              <a:rPr lang="en-US" sz="1200">
                <a:solidFill>
                  <a:srgbClr val="000000"/>
                </a:solidFill>
              </a:rPr>
              <a:t>	Debrief: 30 minutes</a:t>
            </a:r>
            <a:endParaRPr sz="1200">
              <a:solidFill>
                <a:srgbClr val="000000"/>
              </a:solidFill>
            </a:endParaRPr>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In this next session, we will experience a sampling of the activities as your students will </a:t>
            </a:r>
            <a:r>
              <a:rPr lang="en-US" sz="1200"/>
              <a:t>experience.</a:t>
            </a:r>
            <a:r>
              <a:rPr lang="en-US" sz="1200"/>
              <a:t>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Facilitator note:</a:t>
            </a:r>
            <a:endParaRPr b="1" sz="1200"/>
          </a:p>
          <a:p>
            <a:pPr indent="0" lvl="0" marL="0" rtl="0" algn="l">
              <a:spcBef>
                <a:spcPts val="0"/>
              </a:spcBef>
              <a:spcAft>
                <a:spcPts val="0"/>
              </a:spcAft>
              <a:buNone/>
            </a:pPr>
            <a:r>
              <a:rPr b="1" lang="en-US" sz="1200">
                <a:solidFill>
                  <a:srgbClr val="000000"/>
                </a:solidFill>
              </a:rPr>
              <a:t>KEY POINTS:</a:t>
            </a:r>
            <a:endParaRPr sz="1200">
              <a:solidFill>
                <a:srgbClr val="000000"/>
              </a:solidFill>
            </a:endParaRPr>
          </a:p>
          <a:p>
            <a:pPr indent="-304800" lvl="0" marL="457200" rtl="0" algn="l">
              <a:spcBef>
                <a:spcPts val="0"/>
              </a:spcBef>
              <a:spcAft>
                <a:spcPts val="0"/>
              </a:spcAft>
              <a:buSzPts val="1200"/>
              <a:buFont typeface="Calibri"/>
              <a:buChar char="-"/>
            </a:pPr>
            <a:r>
              <a:rPr lang="en-US" sz="1200">
                <a:solidFill>
                  <a:srgbClr val="000000"/>
                </a:solidFill>
              </a:rPr>
              <a:t>Careful</a:t>
            </a:r>
            <a:r>
              <a:rPr lang="en-US" sz="1200">
                <a:solidFill>
                  <a:srgbClr val="000000"/>
                </a:solidFill>
              </a:rPr>
              <a:t> reading  and analysis are integral parts of the GB lessons</a:t>
            </a:r>
            <a:endParaRPr sz="1200">
              <a:solidFill>
                <a:srgbClr val="000000"/>
              </a:solidFill>
            </a:endParaRPr>
          </a:p>
          <a:p>
            <a:pPr indent="-304800" lvl="0" marL="457200" rtl="0" algn="l">
              <a:spcBef>
                <a:spcPts val="0"/>
              </a:spcBef>
              <a:spcAft>
                <a:spcPts val="0"/>
              </a:spcAft>
              <a:buSzPts val="1200"/>
              <a:buFont typeface="Calibri"/>
              <a:buChar char="-"/>
            </a:pPr>
            <a:r>
              <a:rPr lang="en-US" sz="1200">
                <a:solidFill>
                  <a:srgbClr val="000000"/>
                </a:solidFill>
              </a:rPr>
              <a:t>Core and optional activities are meant to target and scaffold instruction for ALL learners</a:t>
            </a:r>
            <a:endParaRPr sz="1200">
              <a:solidFill>
                <a:srgbClr val="000000"/>
              </a:solidFill>
            </a:endParaRPr>
          </a:p>
          <a:p>
            <a:pPr indent="-304800" lvl="0" marL="457200" rtl="0" algn="l">
              <a:spcBef>
                <a:spcPts val="0"/>
              </a:spcBef>
              <a:spcAft>
                <a:spcPts val="0"/>
              </a:spcAft>
              <a:buSzPts val="1200"/>
              <a:buFont typeface="Calibri"/>
              <a:buChar char="-"/>
            </a:pPr>
            <a:r>
              <a:rPr lang="en-US" sz="1200">
                <a:solidFill>
                  <a:srgbClr val="000000"/>
                </a:solidFill>
              </a:rPr>
              <a:t>At the beginning of a module, optional activities are an opportunity to further build knowledge in students. </a:t>
            </a:r>
            <a:endParaRPr sz="1200">
              <a:solidFill>
                <a:srgbClr val="000000"/>
              </a:solidFill>
            </a:endParaRPr>
          </a:p>
          <a:p>
            <a:pPr indent="-304800" lvl="1" marL="914400" rtl="0" algn="l">
              <a:spcBef>
                <a:spcPts val="0"/>
              </a:spcBef>
              <a:spcAft>
                <a:spcPts val="0"/>
              </a:spcAft>
              <a:buSzPts val="1200"/>
              <a:buFont typeface="Calibri"/>
              <a:buChar char="-"/>
            </a:pPr>
            <a:r>
              <a:rPr lang="en-US" sz="1200">
                <a:solidFill>
                  <a:srgbClr val="000000"/>
                </a:solidFill>
              </a:rPr>
              <a:t>NOTE: Can be used for all students. Optional does not automatically mean small group. As the module progresses, optional activities become opportunities to reinforce or scaffold skills vs. build knowledge.</a:t>
            </a:r>
            <a:endParaRPr sz="1200">
              <a:solidFill>
                <a:srgbClr val="000000"/>
              </a:solidFill>
            </a:endParaRPr>
          </a:p>
          <a:p>
            <a:pPr indent="-304800" lvl="1" marL="914400" rtl="0" algn="l">
              <a:spcBef>
                <a:spcPts val="0"/>
              </a:spcBef>
              <a:spcAft>
                <a:spcPts val="0"/>
              </a:spcAft>
              <a:buClr>
                <a:srgbClr val="000000"/>
              </a:buClr>
              <a:buSzPts val="1200"/>
              <a:buChar char="-"/>
            </a:pPr>
            <a:r>
              <a:rPr lang="en-US" sz="1200">
                <a:solidFill>
                  <a:srgbClr val="000000"/>
                </a:solidFill>
              </a:rPr>
              <a:t>NOTE</a:t>
            </a:r>
            <a:r>
              <a:rPr lang="en-US" sz="1200">
                <a:solidFill>
                  <a:srgbClr val="000000"/>
                </a:solidFill>
              </a:rPr>
              <a:t>: Many optional activities were designed to provide additional support building knowledge/skills that are connected to the Section Diagnostic and Culminating Task. You can more effectively select optional activities to use with students if you have </a:t>
            </a:r>
            <a:r>
              <a:rPr i="1" lang="en-US" sz="1200">
                <a:solidFill>
                  <a:srgbClr val="000000"/>
                </a:solidFill>
              </a:rPr>
              <a:t>already </a:t>
            </a:r>
            <a:r>
              <a:rPr lang="en-US" sz="1200">
                <a:solidFill>
                  <a:srgbClr val="000000"/>
                </a:solidFill>
              </a:rPr>
              <a:t>completed the </a:t>
            </a:r>
            <a:r>
              <a:rPr lang="en-US" sz="1200">
                <a:solidFill>
                  <a:srgbClr val="000000"/>
                </a:solidFill>
              </a:rPr>
              <a:t>Unit Study as we did in Module 2!</a:t>
            </a:r>
            <a:endParaRPr sz="1200">
              <a:solidFill>
                <a:srgbClr val="000000"/>
              </a:solidFill>
            </a:endParaRPr>
          </a:p>
        </p:txBody>
      </p:sp>
      <p:sp>
        <p:nvSpPr>
          <p:cNvPr id="191" name="Google Shape;191;g89e5b3d99e_1_5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 name="Shape 39"/>
        <p:cNvGrpSpPr/>
        <p:nvPr/>
      </p:nvGrpSpPr>
      <p:grpSpPr>
        <a:xfrm>
          <a:off x="0" y="0"/>
          <a:ext cx="0" cy="0"/>
          <a:chOff x="0" y="0"/>
          <a:chExt cx="0" cy="0"/>
        </a:xfrm>
      </p:grpSpPr>
      <p:sp>
        <p:nvSpPr>
          <p:cNvPr id="40" name="Google Shape;40;g89e5b3d99e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 name="Google Shape;41;g89e5b3d99e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a:p>
        </p:txBody>
      </p:sp>
      <p:sp>
        <p:nvSpPr>
          <p:cNvPr id="42" name="Google Shape;42;g89e5b3d99e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89e5b3d99e_1_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Google Shape;196;g89e5b3d99e_1_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Review the session objectives, or call on volunteers to read the bullets.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This second objective is the primary goal that will guide our learning throughout the day. We are going to build toward achieving this objective first by experiencing a Guidebooks lesson from the perspective of a student, and then we will unpack the planning and implementation process throughout the rest of our sessions today.</a:t>
            </a:r>
            <a:endParaRPr sz="1200"/>
          </a:p>
        </p:txBody>
      </p:sp>
      <p:sp>
        <p:nvSpPr>
          <p:cNvPr id="197" name="Google Shape;197;g89e5b3d99e_1_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89e5b3d99e_1_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89e5b3d99e_1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797878"/>
              </a:buClr>
              <a:buSzPts val="1100"/>
              <a:buFont typeface="Calibri"/>
              <a:buNone/>
            </a:pPr>
            <a:r>
              <a:rPr lang="en-US" sz="1200">
                <a:solidFill>
                  <a:srgbClr val="000000"/>
                </a:solidFill>
              </a:rPr>
              <a:t>1 minute</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Clr>
                <a:srgbClr val="000000"/>
              </a:buClr>
              <a:buFont typeface="Arial"/>
              <a:buNone/>
            </a:pPr>
            <a:r>
              <a:rPr b="1" lang="en-US" sz="1200">
                <a:solidFill>
                  <a:srgbClr val="000000"/>
                </a:solidFill>
              </a:rPr>
              <a:t>SAY:</a:t>
            </a:r>
            <a:r>
              <a:rPr lang="en-US" sz="1200">
                <a:solidFill>
                  <a:srgbClr val="000000"/>
                </a:solidFill>
              </a:rPr>
              <a:t> You are students in my 10th grade class. We are beginning our first unit, </a:t>
            </a:r>
            <a:r>
              <a:rPr i="1" lang="en-US" sz="1200">
                <a:solidFill>
                  <a:srgbClr val="000000"/>
                </a:solidFill>
              </a:rPr>
              <a:t>Things Fall Apart</a:t>
            </a:r>
            <a:r>
              <a:rPr lang="en-US" sz="1200">
                <a:solidFill>
                  <a:srgbClr val="000000"/>
                </a:solidFill>
              </a:rPr>
              <a:t>. We took a day or two to set up class expectations, review our syllabus, and get to know each other, and </a:t>
            </a:r>
            <a:r>
              <a:rPr lang="en-US" sz="1200">
                <a:solidFill>
                  <a:srgbClr val="000000"/>
                </a:solidFill>
              </a:rPr>
              <a:t>watched the video “The Danger of a Single Story” as a part of our lesson yesterda</a:t>
            </a:r>
            <a:r>
              <a:rPr lang="en-US" sz="1200">
                <a:solidFill>
                  <a:srgbClr val="000000"/>
                </a:solidFill>
              </a:rPr>
              <a:t>y. Now we are ready to jump into our core content lessons! Let’s put on those student hats and experience the Guidebooks as students in this model lesson experiential. </a:t>
            </a:r>
            <a:endParaRPr sz="1200">
              <a:solidFill>
                <a:srgbClr val="000000"/>
              </a:solidFill>
            </a:endParaRPr>
          </a:p>
          <a:p>
            <a:pPr indent="0" lvl="0" marL="0" rtl="0" algn="l">
              <a:spcBef>
                <a:spcPts val="0"/>
              </a:spcBef>
              <a:spcAft>
                <a:spcPts val="0"/>
              </a:spcAft>
              <a:buClr>
                <a:srgbClr val="000000"/>
              </a:buClr>
              <a:buFont typeface="Arial"/>
              <a:buNone/>
            </a:pPr>
            <a:r>
              <a:t/>
            </a:r>
            <a:endParaRPr sz="1200">
              <a:solidFill>
                <a:srgbClr val="000000"/>
              </a:solidFill>
            </a:endParaRPr>
          </a:p>
          <a:p>
            <a:pPr indent="0" lvl="0" marL="0" rtl="0" algn="l">
              <a:spcBef>
                <a:spcPts val="0"/>
              </a:spcBef>
              <a:spcAft>
                <a:spcPts val="0"/>
              </a:spcAft>
              <a:buClr>
                <a:srgbClr val="000000"/>
              </a:buClr>
              <a:buFont typeface="Arial"/>
              <a:buNone/>
            </a:pPr>
            <a:r>
              <a:rPr b="1" lang="en-US" sz="1200">
                <a:solidFill>
                  <a:srgbClr val="000000"/>
                </a:solidFill>
              </a:rPr>
              <a:t>DO:</a:t>
            </a:r>
            <a:r>
              <a:rPr lang="en-US" sz="1200">
                <a:solidFill>
                  <a:srgbClr val="000000"/>
                </a:solidFill>
              </a:rPr>
              <a:t> Pause for a moment and then begin the lesson with your “teacher hat” on.</a:t>
            </a:r>
            <a:endParaRPr sz="1200">
              <a:solidFill>
                <a:srgbClr val="000000"/>
              </a:solidFill>
            </a:endParaRPr>
          </a:p>
          <a:p>
            <a:pPr indent="0" lvl="0" marL="0" rtl="0" algn="l">
              <a:spcBef>
                <a:spcPts val="0"/>
              </a:spcBef>
              <a:spcAft>
                <a:spcPts val="0"/>
              </a:spcAft>
              <a:buNone/>
            </a:pPr>
            <a:r>
              <a:t/>
            </a:r>
            <a:endParaRPr sz="1200">
              <a:solidFill>
                <a:srgbClr val="000000"/>
              </a:solidFill>
            </a:endParaRPr>
          </a:p>
        </p:txBody>
      </p:sp>
      <p:sp>
        <p:nvSpPr>
          <p:cNvPr id="204" name="Google Shape;204;g89e5b3d99e_1_6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89e5b3d99e_1_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89e5b3d99e_1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000000"/>
              </a:buClr>
              <a:buFont typeface="Arial"/>
              <a:buNone/>
            </a:pPr>
            <a:r>
              <a:rPr lang="en-US" sz="1200">
                <a:solidFill>
                  <a:srgbClr val="000000"/>
                </a:solidFill>
              </a:rPr>
              <a:t>2 minutes </a:t>
            </a:r>
            <a:endParaRPr sz="1200">
              <a:solidFill>
                <a:srgbClr val="000000"/>
              </a:solidFill>
            </a:endParaRPr>
          </a:p>
          <a:p>
            <a:pPr indent="0" lvl="0" marL="0" rtl="0" algn="l">
              <a:spcBef>
                <a:spcPts val="0"/>
              </a:spcBef>
              <a:spcAft>
                <a:spcPts val="0"/>
              </a:spcAft>
              <a:buClr>
                <a:srgbClr val="000000"/>
              </a:buClr>
              <a:buFont typeface="Arial"/>
              <a:buNone/>
            </a:pPr>
            <a:r>
              <a:rPr b="1" lang="en-US" sz="1200">
                <a:solidFill>
                  <a:srgbClr val="000000"/>
                </a:solidFill>
              </a:rPr>
              <a:t>Materials:</a:t>
            </a:r>
            <a:r>
              <a:rPr lang="en-US" sz="1200">
                <a:solidFill>
                  <a:srgbClr val="000000"/>
                </a:solidFill>
              </a:rPr>
              <a:t> Lesson Experiential Learning Log (In the Note Catcher)</a:t>
            </a:r>
            <a:endParaRPr sz="1200">
              <a:solidFill>
                <a:srgbClr val="000000"/>
              </a:solidFill>
            </a:endParaRPr>
          </a:p>
          <a:p>
            <a:pPr indent="0" lvl="0" marL="0" rtl="0" algn="l">
              <a:spcBef>
                <a:spcPts val="0"/>
              </a:spcBef>
              <a:spcAft>
                <a:spcPts val="0"/>
              </a:spcAft>
              <a:buClr>
                <a:srgbClr val="000000"/>
              </a:buClr>
              <a:buFont typeface="Arial"/>
              <a:buNone/>
            </a:pPr>
            <a:r>
              <a:t/>
            </a:r>
            <a:endParaRPr sz="1200">
              <a:solidFill>
                <a:srgbClr val="000000"/>
              </a:solidFill>
            </a:endParaRPr>
          </a:p>
          <a:p>
            <a:pPr indent="0" lvl="0" marL="0" rtl="0" algn="l">
              <a:spcBef>
                <a:spcPts val="0"/>
              </a:spcBef>
              <a:spcAft>
                <a:spcPts val="0"/>
              </a:spcAft>
              <a:buClr>
                <a:srgbClr val="000000"/>
              </a:buClr>
              <a:buFont typeface="Arial"/>
              <a:buNone/>
            </a:pPr>
            <a:r>
              <a:rPr b="1" lang="en-US" sz="1200">
                <a:solidFill>
                  <a:srgbClr val="000000"/>
                </a:solidFill>
              </a:rPr>
              <a:t>SAY: </a:t>
            </a:r>
            <a:r>
              <a:rPr lang="en-US" sz="1200">
                <a:solidFill>
                  <a:srgbClr val="000000"/>
                </a:solidFill>
              </a:rPr>
              <a:t>Good morning! And welcome back to class. Today we are beginning our first unit, </a:t>
            </a:r>
            <a:r>
              <a:rPr i="1" lang="en-US" sz="1200">
                <a:solidFill>
                  <a:srgbClr val="000000"/>
                </a:solidFill>
              </a:rPr>
              <a:t>Things Fall Apart</a:t>
            </a:r>
            <a:r>
              <a:rPr lang="en-US" sz="1200">
                <a:solidFill>
                  <a:srgbClr val="000000"/>
                </a:solidFill>
              </a:rPr>
              <a:t>. For our tasks and readings today, you will find a learning log in your note catcher. Go ahead and locate your learning log as we prepare for our lesson. Throughout this unit, we will work towards answering the essential question: What is the danger of a single story?</a:t>
            </a:r>
            <a:endParaRPr sz="1200">
              <a:solidFill>
                <a:srgbClr val="000000"/>
              </a:solidFill>
            </a:endParaRPr>
          </a:p>
          <a:p>
            <a:pPr indent="0" lvl="0" marL="0" rtl="0" algn="l">
              <a:spcBef>
                <a:spcPts val="0"/>
              </a:spcBef>
              <a:spcAft>
                <a:spcPts val="0"/>
              </a:spcAft>
              <a:buClr>
                <a:srgbClr val="000000"/>
              </a:buClr>
              <a:buFont typeface="Arial"/>
              <a:buNone/>
            </a:pPr>
            <a:r>
              <a:t/>
            </a:r>
            <a:endParaRPr sz="1200">
              <a:solidFill>
                <a:srgbClr val="000000"/>
              </a:solidFill>
            </a:endParaRPr>
          </a:p>
          <a:p>
            <a:pPr indent="0" lvl="0" marL="0" rtl="0" algn="l">
              <a:spcBef>
                <a:spcPts val="0"/>
              </a:spcBef>
              <a:spcAft>
                <a:spcPts val="0"/>
              </a:spcAft>
              <a:buNone/>
            </a:pPr>
            <a:r>
              <a:t/>
            </a:r>
            <a:endParaRPr sz="1200"/>
          </a:p>
        </p:txBody>
      </p:sp>
      <p:sp>
        <p:nvSpPr>
          <p:cNvPr id="212" name="Google Shape;212;g89e5b3d99e_1_7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89e5b3d99e_1_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89e5b3d99e_1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8</a:t>
            </a:r>
            <a:r>
              <a:rPr lang="en-US" sz="1200">
                <a:solidFill>
                  <a:srgbClr val="000000"/>
                </a:solidFill>
              </a:rPr>
              <a:t> minutes</a:t>
            </a:r>
            <a:endParaRPr sz="1200">
              <a:solidFill>
                <a:srgbClr val="000000"/>
              </a:solidFill>
            </a:endParaRPr>
          </a:p>
          <a:p>
            <a:pPr indent="0" lvl="0" marL="0" rtl="0" algn="l">
              <a:spcBef>
                <a:spcPts val="0"/>
              </a:spcBef>
              <a:spcAft>
                <a:spcPts val="0"/>
              </a:spcAft>
              <a:buNone/>
            </a:pPr>
            <a:r>
              <a:rPr lang="en-US" sz="1200">
                <a:solidFill>
                  <a:srgbClr val="000000"/>
                </a:solidFill>
              </a:rPr>
              <a:t>Unit: </a:t>
            </a:r>
            <a:r>
              <a:rPr i="1" lang="en-US" sz="1200">
                <a:solidFill>
                  <a:srgbClr val="000000"/>
                </a:solidFill>
              </a:rPr>
              <a:t>Things Fall Apart</a:t>
            </a:r>
            <a:r>
              <a:rPr lang="en-US" sz="1200">
                <a:solidFill>
                  <a:srgbClr val="000000"/>
                </a:solidFill>
              </a:rPr>
              <a:t> - Section 1, Lesson 2, Activity 1</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b="1" lang="en-US" sz="1200">
                <a:solidFill>
                  <a:srgbClr val="000000"/>
                </a:solidFill>
              </a:rPr>
              <a:t> </a:t>
            </a:r>
            <a:r>
              <a:rPr lang="en-US" sz="1200">
                <a:solidFill>
                  <a:srgbClr val="000000"/>
                </a:solidFill>
              </a:rPr>
              <a:t>We started this unit by discussing how dangerous it is to let </a:t>
            </a:r>
            <a:r>
              <a:rPr lang="en-US" sz="1200">
                <a:solidFill>
                  <a:srgbClr val="000000"/>
                </a:solidFill>
              </a:rPr>
              <a:t>one story</a:t>
            </a:r>
            <a:r>
              <a:rPr lang="en-US" sz="1200">
                <a:solidFill>
                  <a:srgbClr val="000000"/>
                </a:solidFill>
              </a:rPr>
              <a:t> define an entire culture. Now, let’s jump into some texts and content that will continue to help us understand this concept and prepare us to begin the anchor text, </a:t>
            </a:r>
            <a:r>
              <a:rPr i="1" lang="en-US" sz="1200">
                <a:solidFill>
                  <a:srgbClr val="000000"/>
                </a:solidFill>
              </a:rPr>
              <a:t>Things Fall Apart</a:t>
            </a:r>
            <a:r>
              <a:rPr lang="en-US" sz="1200">
                <a:solidFill>
                  <a:srgbClr val="000000"/>
                </a:solidFill>
              </a:rPr>
              <a:t>. Because the anchor text is set in </a:t>
            </a:r>
            <a:r>
              <a:rPr lang="en-US" sz="1200">
                <a:solidFill>
                  <a:srgbClr val="000000"/>
                </a:solidFill>
              </a:rPr>
              <a:t>Pre-colonial Africa,</a:t>
            </a:r>
            <a:r>
              <a:rPr lang="en-US" sz="1200">
                <a:solidFill>
                  <a:srgbClr val="000000"/>
                </a:solidFill>
              </a:rPr>
              <a:t> we will spend our time today grounding ourselves in some information that will help us better understand the context in which the story begins. </a:t>
            </a:r>
            <a:r>
              <a:rPr lang="en-US" sz="1200">
                <a:solidFill>
                  <a:srgbClr val="000000"/>
                </a:solidFill>
                <a:highlight>
                  <a:srgbClr val="FFFFFF"/>
                </a:highlight>
              </a:rPr>
              <a:t>We will read </a:t>
            </a:r>
            <a:r>
              <a:rPr b="1" lang="en-US" sz="1200">
                <a:solidFill>
                  <a:srgbClr val="000000"/>
                </a:solidFill>
                <a:highlight>
                  <a:srgbClr val="FFFFFF"/>
                </a:highlight>
              </a:rPr>
              <a:t>lines 1-8 from “The White Man’s Burden”</a:t>
            </a:r>
            <a:r>
              <a:rPr lang="en-US" sz="1200">
                <a:solidFill>
                  <a:srgbClr val="000000"/>
                </a:solidFill>
                <a:highlight>
                  <a:srgbClr val="FFFFFF"/>
                </a:highlight>
              </a:rPr>
              <a:t>, and </a:t>
            </a:r>
            <a:r>
              <a:rPr b="1" lang="en-US" sz="1200">
                <a:solidFill>
                  <a:srgbClr val="000000"/>
                </a:solidFill>
                <a:highlight>
                  <a:srgbClr val="FFFFFF"/>
                </a:highlight>
              </a:rPr>
              <a:t>page 82 from </a:t>
            </a:r>
            <a:r>
              <a:rPr b="1" i="1" lang="en-US" sz="1200">
                <a:solidFill>
                  <a:srgbClr val="000000"/>
                </a:solidFill>
                <a:highlight>
                  <a:srgbClr val="FFFFFF"/>
                </a:highlight>
              </a:rPr>
              <a:t>Heart of Darkness</a:t>
            </a:r>
            <a:r>
              <a:rPr lang="en-US" sz="1200">
                <a:solidFill>
                  <a:srgbClr val="000000"/>
                </a:solidFill>
                <a:highlight>
                  <a:srgbClr val="FFFFFF"/>
                </a:highlight>
              </a:rPr>
              <a:t> together to establish our understanding. When we are done reading, we will read quotations from Chinua Achebe.</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Have a participant read the first direction and the question about the time period when the texts were written. Direct participants to jot an answer down in their Learning Log located in their note catchers.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NOTE: </a:t>
            </a:r>
            <a:r>
              <a:rPr lang="en-US" sz="1200">
                <a:solidFill>
                  <a:srgbClr val="000000"/>
                </a:solidFill>
              </a:rPr>
              <a:t>It’s possible that students might not have knowledge yet about this time period; acknowledge that that’s okay and we will work to build it together, today and throughout the unit!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Many of you probably are aware that slavery existed in Africa and that there were, and still are, multiple villages or groups of people who have their own customs, beliefs, and way of life. We will take that knowledge into this next task. I want you to listen as I read aloud two pieces of text from this time period. I want you to follow along as I read aloud lines 1-8 from “</a:t>
            </a:r>
            <a:r>
              <a:rPr lang="en-US" sz="1200">
                <a:solidFill>
                  <a:srgbClr val="000000"/>
                </a:solidFill>
              </a:rPr>
              <a:t>The White Man’s Burden”, and page 82 from </a:t>
            </a:r>
            <a:r>
              <a:rPr i="1" lang="en-US" sz="1200">
                <a:solidFill>
                  <a:srgbClr val="000000"/>
                </a:solidFill>
              </a:rPr>
              <a:t>Heart of Darkness</a:t>
            </a:r>
            <a:r>
              <a:rPr lang="en-US" sz="1200">
                <a:solidFill>
                  <a:srgbClr val="000000"/>
                </a:solidFill>
              </a:rPr>
              <a:t>. </a:t>
            </a:r>
            <a:r>
              <a:rPr lang="en-US" sz="1200">
                <a:solidFill>
                  <a:srgbClr val="000000"/>
                </a:solidFill>
              </a:rPr>
              <a:t>Your reading focus while you listen is to identify what story each text shares.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Read aloud the texts. After reading, elicit responses from participants to the reading focus question, “What story does each text share?”</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Possible responses:</a:t>
            </a:r>
            <a:endParaRPr b="1"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People were racist</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Slavery was happening</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People were slaves</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Farming was something many people did</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Trading was a large business in order to get goods </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Teaching Notes from ELA Guidebooks 9-12:</a:t>
            </a:r>
            <a:endParaRPr sz="1200">
              <a:solidFill>
                <a:srgbClr val="000000"/>
              </a:solidFill>
            </a:endParaRPr>
          </a:p>
          <a:p>
            <a:pPr indent="-304800" lvl="0" marL="457200" rtl="0" algn="l">
              <a:lnSpc>
                <a:spcPct val="115000"/>
              </a:lnSpc>
              <a:spcBef>
                <a:spcPts val="0"/>
              </a:spcBef>
              <a:spcAft>
                <a:spcPts val="0"/>
              </a:spcAft>
              <a:buSzPts val="1200"/>
              <a:buFont typeface="Calibri"/>
              <a:buChar char="●"/>
            </a:pPr>
            <a:r>
              <a:rPr lang="en-US" sz="1200">
                <a:solidFill>
                  <a:srgbClr val="000000"/>
                </a:solidFill>
                <a:highlight>
                  <a:srgbClr val="FFFFFF"/>
                </a:highlight>
              </a:rPr>
              <a:t>Have students complete this activity as a class.</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Font typeface="Calibri"/>
              <a:buChar char="●"/>
            </a:pPr>
            <a:r>
              <a:rPr lang="en-US" sz="1200">
                <a:solidFill>
                  <a:srgbClr val="000000"/>
                </a:solidFill>
                <a:highlight>
                  <a:srgbClr val="FFFFFF"/>
                </a:highlight>
              </a:rPr>
              <a:t>Before reading the text, direct students to answer the question in their learning log.</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Read aloud </a:t>
            </a:r>
            <a:r>
              <a:rPr b="1" lang="en-US" sz="1200">
                <a:solidFill>
                  <a:srgbClr val="000000"/>
                </a:solidFill>
                <a:highlight>
                  <a:srgbClr val="FFFFFF"/>
                </a:highlight>
              </a:rPr>
              <a:t>lines 1-8 from “The White Man’s Burden”</a:t>
            </a:r>
            <a:r>
              <a:rPr lang="en-US" sz="1200">
                <a:solidFill>
                  <a:srgbClr val="000000"/>
                </a:solidFill>
                <a:highlight>
                  <a:srgbClr val="FFFFFF"/>
                </a:highlight>
              </a:rPr>
              <a:t>, </a:t>
            </a:r>
            <a:r>
              <a:rPr b="1" lang="en-US" sz="1200">
                <a:solidFill>
                  <a:srgbClr val="000000"/>
                </a:solidFill>
                <a:highlight>
                  <a:srgbClr val="FFFFFF"/>
                </a:highlight>
              </a:rPr>
              <a:t>page 82 from </a:t>
            </a:r>
            <a:r>
              <a:rPr b="1" i="1" lang="en-US" sz="1200">
                <a:solidFill>
                  <a:srgbClr val="000000"/>
                </a:solidFill>
                <a:highlight>
                  <a:srgbClr val="FFFFFF"/>
                </a:highlight>
              </a:rPr>
              <a:t>Heart of Darkness</a:t>
            </a:r>
            <a:r>
              <a:rPr lang="en-US" sz="1200">
                <a:solidFill>
                  <a:srgbClr val="000000"/>
                </a:solidFill>
                <a:highlight>
                  <a:srgbClr val="FFFFFF"/>
                </a:highlight>
              </a:rPr>
              <a:t>.</a:t>
            </a:r>
            <a:endParaRPr sz="1200">
              <a:solidFill>
                <a:srgbClr val="000000"/>
              </a:solidFill>
              <a:highlight>
                <a:srgbClr val="FFFFFF"/>
              </a:highlight>
            </a:endParaRPr>
          </a:p>
          <a:p>
            <a:pPr indent="0" lvl="0" marL="0" rtl="0" algn="l">
              <a:lnSpc>
                <a:spcPct val="115000"/>
              </a:lnSpc>
              <a:spcBef>
                <a:spcPts val="0"/>
              </a:spcBef>
              <a:spcAft>
                <a:spcPts val="0"/>
              </a:spcAft>
              <a:buNone/>
            </a:pPr>
            <a:r>
              <a:t/>
            </a:r>
            <a:endParaRPr sz="1200">
              <a:solidFill>
                <a:srgbClr val="000000"/>
              </a:solidFill>
              <a:highlight>
                <a:srgbClr val="FFFFFF"/>
              </a:highlight>
            </a:endParaRPr>
          </a:p>
          <a:p>
            <a:pPr indent="0" lvl="0" marL="0" rtl="0" algn="l">
              <a:spcBef>
                <a:spcPts val="0"/>
              </a:spcBef>
              <a:spcAft>
                <a:spcPts val="0"/>
              </a:spcAft>
              <a:buNone/>
            </a:pPr>
            <a:r>
              <a:t/>
            </a:r>
            <a:endParaRPr sz="1200">
              <a:solidFill>
                <a:srgbClr val="000000"/>
              </a:solidFill>
              <a:highlight>
                <a:srgbClr val="FFFFFF"/>
              </a:highlight>
            </a:endParaRPr>
          </a:p>
        </p:txBody>
      </p:sp>
      <p:sp>
        <p:nvSpPr>
          <p:cNvPr id="220" name="Google Shape;220;g89e5b3d99e_1_7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89e5b3d99e_1_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89e5b3d99e_1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7</a:t>
            </a:r>
            <a:r>
              <a:rPr lang="en-US" sz="1200">
                <a:solidFill>
                  <a:srgbClr val="000000"/>
                </a:solidFill>
              </a:rPr>
              <a:t> minutes</a:t>
            </a:r>
            <a:endParaRPr sz="1200">
              <a:solidFill>
                <a:srgbClr val="000000"/>
              </a:solidFill>
            </a:endParaRPr>
          </a:p>
          <a:p>
            <a:pPr indent="0" lvl="0" marL="0" rtl="0" algn="l">
              <a:spcBef>
                <a:spcPts val="0"/>
              </a:spcBef>
              <a:spcAft>
                <a:spcPts val="0"/>
              </a:spcAft>
              <a:buNone/>
            </a:pPr>
            <a:r>
              <a:rPr lang="en-US" sz="1200">
                <a:solidFill>
                  <a:srgbClr val="000000"/>
                </a:solidFill>
              </a:rPr>
              <a:t>Unit: </a:t>
            </a:r>
            <a:r>
              <a:rPr i="1" lang="en-US" sz="1200">
                <a:solidFill>
                  <a:srgbClr val="000000"/>
                </a:solidFill>
              </a:rPr>
              <a:t>Things Fall Apart</a:t>
            </a:r>
            <a:r>
              <a:rPr lang="en-US" sz="1200">
                <a:solidFill>
                  <a:srgbClr val="000000"/>
                </a:solidFill>
              </a:rPr>
              <a:t> - Section 1, Lesson 2, Activity 2</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Now that we have some basis for the predominant beliefs of the </a:t>
            </a:r>
            <a:r>
              <a:rPr lang="en-US" sz="1200">
                <a:solidFill>
                  <a:srgbClr val="000000"/>
                </a:solidFill>
              </a:rPr>
              <a:t>time period</a:t>
            </a:r>
            <a:r>
              <a:rPr lang="en-US" sz="1200">
                <a:solidFill>
                  <a:srgbClr val="000000"/>
                </a:solidFill>
              </a:rPr>
              <a:t>, </a:t>
            </a:r>
            <a:r>
              <a:rPr lang="en-US" sz="1200">
                <a:solidFill>
                  <a:srgbClr val="000000"/>
                </a:solidFill>
                <a:highlight>
                  <a:srgbClr val="FFFFFF"/>
                </a:highlight>
              </a:rPr>
              <a:t>we will read </a:t>
            </a:r>
            <a:r>
              <a:rPr b="1" lang="en-US" sz="1200">
                <a:solidFill>
                  <a:srgbClr val="000000"/>
                </a:solidFill>
                <a:highlight>
                  <a:srgbClr val="FFFFFF"/>
                </a:highlight>
              </a:rPr>
              <a:t>Excerpts from “Chinua Achebe, The Art of Fiction No. 139”</a:t>
            </a:r>
            <a:r>
              <a:rPr lang="en-US" sz="1200">
                <a:solidFill>
                  <a:srgbClr val="000000"/>
                </a:solidFill>
                <a:highlight>
                  <a:srgbClr val="FFFFFF"/>
                </a:highlight>
              </a:rPr>
              <a:t>, </a:t>
            </a:r>
            <a:r>
              <a:rPr b="1" lang="en-US" sz="1200">
                <a:solidFill>
                  <a:srgbClr val="000000"/>
                </a:solidFill>
                <a:highlight>
                  <a:srgbClr val="FFFFFF"/>
                </a:highlight>
              </a:rPr>
              <a:t>Excerpts from “An African Voice”</a:t>
            </a:r>
            <a:r>
              <a:rPr lang="en-US" sz="1200">
                <a:solidFill>
                  <a:srgbClr val="000000"/>
                </a:solidFill>
                <a:highlight>
                  <a:srgbClr val="FFFFFF"/>
                </a:highlight>
              </a:rPr>
              <a:t> in pairs to establish our understanding.</a:t>
            </a:r>
            <a:r>
              <a:rPr lang="en-US" sz="1200">
                <a:solidFill>
                  <a:srgbClr val="000000"/>
                </a:solidFill>
              </a:rPr>
              <a:t> We will spend some time getting to know the author of our anchor text a little better. When given the signal, we will work with our DISCUSS Partner for this particular activity. You will read the excerpts from “Chinua Achebe, The Art of Fiction No. 139” and excerpts from “An African Voice” with your partner, taking turns until the excerpts have been read. I want you to pay attention to when this text was published. In addition, as you read, we have some things for you to consider.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Have a participant read the reading focus. Give participants the signal to move, finding their DISCUSS Partner. Allow time for participants to read the text and prompt participants to use the space in their note catcher to respond to the reading focus questions. Participants will react to the texts on the next slide.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NOTE: </a:t>
            </a:r>
            <a:r>
              <a:rPr lang="en-US" sz="1200">
                <a:solidFill>
                  <a:srgbClr val="000000"/>
                </a:solidFill>
              </a:rPr>
              <a:t>Consider pointing out before participants find their DISCUSS partner that in the implementation of this lesson, the teaching notes suggest that teachers “purposefully pair students with different levels of reading proficiency” - this is one example of a way the Guidebooks builds in equity and accessibility for all students.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Look fors:</a:t>
            </a:r>
            <a:r>
              <a:rPr lang="en-US" sz="1200">
                <a:solidFill>
                  <a:srgbClr val="000000"/>
                </a:solidFill>
              </a:rPr>
              <a:t> </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Achebe’s story is important because he was telling the side of the story often untold. His story resonated with others who had lived through colonization in other parts of the world. </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Achebe is able to tell the story of the “lion” as opposed to the story of the “hunter” when the Africans represent the lion and the white man/Christians represent the hunter. He was able to tell the story from the perspective of someone who lived in the culture as opposed to entered from the outside. </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Teaching Notes from ELA Guidebooks 9-12:</a:t>
            </a:r>
            <a:endParaRPr b="1" sz="1200">
              <a:solidFill>
                <a:srgbClr val="000000"/>
              </a:solidFill>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Divide the class into pairs using an established classroom routine.</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Purposefully pair students with different levels of reading proficiency.</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Before reading the text, direct pairs to read the statement about the author and when the text was published.</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Direct pairs to complete the activity.</a:t>
            </a:r>
            <a:endParaRPr sz="1200">
              <a:solidFill>
                <a:srgbClr val="000000"/>
              </a:solidFill>
              <a:highlight>
                <a:srgbClr val="FFFFFF"/>
              </a:highlight>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t/>
            </a:r>
            <a:endParaRPr sz="1200">
              <a:solidFill>
                <a:srgbClr val="000000"/>
              </a:solidFill>
              <a:highlight>
                <a:srgbClr val="FFFFFF"/>
              </a:highlight>
            </a:endParaRPr>
          </a:p>
        </p:txBody>
      </p:sp>
      <p:sp>
        <p:nvSpPr>
          <p:cNvPr id="227" name="Google Shape;227;g89e5b3d99e_1_8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89e5b3d99e_1_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89e5b3d99e_1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5 minutes </a:t>
            </a:r>
            <a:endParaRPr sz="1200">
              <a:solidFill>
                <a:srgbClr val="000000"/>
              </a:solidFill>
            </a:endParaRPr>
          </a:p>
          <a:p>
            <a:pPr indent="0" lvl="0" marL="0" rtl="0" algn="l">
              <a:spcBef>
                <a:spcPts val="0"/>
              </a:spcBef>
              <a:spcAft>
                <a:spcPts val="0"/>
              </a:spcAft>
              <a:buNone/>
            </a:pPr>
            <a:r>
              <a:rPr lang="en-US" sz="1200">
                <a:solidFill>
                  <a:srgbClr val="000000"/>
                </a:solidFill>
              </a:rPr>
              <a:t>Unit: </a:t>
            </a:r>
            <a:r>
              <a:rPr i="1" lang="en-US" sz="1200">
                <a:solidFill>
                  <a:srgbClr val="000000"/>
                </a:solidFill>
              </a:rPr>
              <a:t>Things Fall Apart</a:t>
            </a:r>
            <a:r>
              <a:rPr lang="en-US" sz="1200">
                <a:solidFill>
                  <a:srgbClr val="000000"/>
                </a:solidFill>
              </a:rPr>
              <a:t> - Section 1, Lesson 2, Activity 3</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Before we share our responses to the texts we have just read, we want to take some time to independently react. </a:t>
            </a:r>
            <a:r>
              <a:rPr lang="en-US" sz="1200">
                <a:solidFill>
                  <a:srgbClr val="000000"/>
                </a:solidFill>
                <a:highlight>
                  <a:srgbClr val="FFFFFF"/>
                </a:highlight>
              </a:rPr>
              <a:t>We will </a:t>
            </a:r>
            <a:r>
              <a:rPr lang="en-US" sz="1200">
                <a:solidFill>
                  <a:srgbClr val="000000"/>
                </a:solidFill>
                <a:highlight>
                  <a:srgbClr val="FFFFFF"/>
                </a:highlight>
              </a:rPr>
              <a:t>react </a:t>
            </a:r>
            <a:r>
              <a:rPr lang="en-US" sz="1200">
                <a:solidFill>
                  <a:srgbClr val="000000"/>
                </a:solidFill>
                <a:highlight>
                  <a:srgbClr val="FFFFFF"/>
                </a:highlight>
              </a:rPr>
              <a:t>to </a:t>
            </a:r>
            <a:r>
              <a:rPr b="1" lang="en-US" sz="1200">
                <a:solidFill>
                  <a:srgbClr val="000000"/>
                </a:solidFill>
                <a:highlight>
                  <a:srgbClr val="FFFFFF"/>
                </a:highlight>
              </a:rPr>
              <a:t>lines 1-8 from “The White Man’s Burden”</a:t>
            </a:r>
            <a:r>
              <a:rPr lang="en-US" sz="1200">
                <a:solidFill>
                  <a:srgbClr val="000000"/>
                </a:solidFill>
                <a:highlight>
                  <a:srgbClr val="FFFFFF"/>
                </a:highlight>
              </a:rPr>
              <a:t>, </a:t>
            </a:r>
            <a:r>
              <a:rPr b="1" lang="en-US" sz="1200">
                <a:solidFill>
                  <a:srgbClr val="000000"/>
                </a:solidFill>
                <a:highlight>
                  <a:srgbClr val="FFFFFF"/>
                </a:highlight>
              </a:rPr>
              <a:t>page 82 from </a:t>
            </a:r>
            <a:r>
              <a:rPr b="1" i="1" lang="en-US" sz="1200">
                <a:solidFill>
                  <a:srgbClr val="000000"/>
                </a:solidFill>
                <a:highlight>
                  <a:srgbClr val="FFFFFF"/>
                </a:highlight>
              </a:rPr>
              <a:t>Heart of Darkness</a:t>
            </a:r>
            <a:r>
              <a:rPr lang="en-US" sz="1200">
                <a:solidFill>
                  <a:srgbClr val="000000"/>
                </a:solidFill>
                <a:highlight>
                  <a:srgbClr val="FFFFFF"/>
                </a:highlight>
              </a:rPr>
              <a:t>, </a:t>
            </a:r>
            <a:r>
              <a:rPr b="1" lang="en-US" sz="1200">
                <a:solidFill>
                  <a:srgbClr val="000000"/>
                </a:solidFill>
                <a:highlight>
                  <a:srgbClr val="FFFFFF"/>
                </a:highlight>
              </a:rPr>
              <a:t>Excerpts from “Chinua Achebe, The Art of Fiction No. 139”</a:t>
            </a:r>
            <a:r>
              <a:rPr lang="en-US" sz="1200">
                <a:solidFill>
                  <a:srgbClr val="000000"/>
                </a:solidFill>
                <a:highlight>
                  <a:srgbClr val="FFFFFF"/>
                </a:highlight>
              </a:rPr>
              <a:t>, </a:t>
            </a:r>
            <a:r>
              <a:rPr b="1" lang="en-US" sz="1200">
                <a:solidFill>
                  <a:srgbClr val="000000"/>
                </a:solidFill>
                <a:highlight>
                  <a:srgbClr val="FFFFFF"/>
                </a:highlight>
              </a:rPr>
              <a:t>Excerpts from “An African Voice”</a:t>
            </a:r>
            <a:r>
              <a:rPr lang="en-US" sz="1200">
                <a:solidFill>
                  <a:srgbClr val="000000"/>
                </a:solidFill>
                <a:highlight>
                  <a:srgbClr val="FFFFFF"/>
                </a:highlight>
              </a:rPr>
              <a:t> to establish our initial understanding.</a:t>
            </a:r>
            <a:r>
              <a:rPr lang="en-US" sz="1200">
                <a:solidFill>
                  <a:srgbClr val="000000"/>
                </a:solidFill>
              </a:rPr>
              <a:t> You will find this activity in your Learning Log in your note catcher.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Have a participant read the prompt.</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You will have approximately 3 minutes to independently react b</a:t>
            </a:r>
            <a:r>
              <a:rPr lang="en-US" sz="1200">
                <a:solidFill>
                  <a:srgbClr val="000000"/>
                </a:solidFill>
              </a:rPr>
              <a:t>efore we will share with the group.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Provide participants with time to complete the activity. Have 1-2 participants share out with the whole group.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Look fors: </a:t>
            </a:r>
            <a:endParaRPr b="1"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Responses may vary depending on the portion of text participants select. </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Teaching Notes from ELA Guidebooks 9-12:</a:t>
            </a:r>
            <a:endParaRPr b="1" sz="1200">
              <a:solidFill>
                <a:srgbClr val="000000"/>
              </a:solidFill>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Have students work independently to complete this activity.</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Direct students to answer the questions to react to the texts.</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Prompt students to share their response.</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If students need support during the activity:</a:t>
            </a:r>
            <a:endParaRPr sz="1200">
              <a:solidFill>
                <a:srgbClr val="000000"/>
              </a:solidFill>
              <a:highlight>
                <a:srgbClr val="FFFFFF"/>
              </a:highlight>
            </a:endParaRPr>
          </a:p>
          <a:p>
            <a:pPr indent="-304800" lvl="1" marL="914400" rtl="0" algn="l">
              <a:lnSpc>
                <a:spcPct val="115000"/>
              </a:lnSpc>
              <a:spcBef>
                <a:spcPts val="0"/>
              </a:spcBef>
              <a:spcAft>
                <a:spcPts val="0"/>
              </a:spcAft>
              <a:buSzPts val="1200"/>
              <a:buChar char="○"/>
            </a:pPr>
            <a:r>
              <a:rPr lang="en-US" sz="1200">
                <a:solidFill>
                  <a:srgbClr val="000000"/>
                </a:solidFill>
                <a:highlight>
                  <a:srgbClr val="FFFFFF"/>
                </a:highlight>
              </a:rPr>
              <a:t>Provide direct support or examples.</a:t>
            </a:r>
            <a:endParaRPr sz="1200">
              <a:solidFill>
                <a:srgbClr val="000000"/>
              </a:solidFill>
              <a:highlight>
                <a:srgbClr val="FFFFFF"/>
              </a:highlight>
            </a:endParaRPr>
          </a:p>
          <a:p>
            <a:pPr indent="-304800" lvl="2" marL="1371600" rtl="0" algn="l">
              <a:lnSpc>
                <a:spcPct val="115000"/>
              </a:lnSpc>
              <a:spcBef>
                <a:spcPts val="0"/>
              </a:spcBef>
              <a:spcAft>
                <a:spcPts val="0"/>
              </a:spcAft>
              <a:buSzPts val="1200"/>
              <a:buChar char="■"/>
            </a:pPr>
            <a:r>
              <a:rPr lang="en-US" sz="1200">
                <a:solidFill>
                  <a:srgbClr val="000000"/>
                </a:solidFill>
                <a:highlight>
                  <a:srgbClr val="FFFFFF"/>
                </a:highlight>
              </a:rPr>
              <a:t>Prompt students to use the conversation stems in the academic conversation reference guide.</a:t>
            </a:r>
            <a:endParaRPr sz="1200">
              <a:solidFill>
                <a:srgbClr val="000000"/>
              </a:solidFill>
              <a:highlight>
                <a:srgbClr val="FFFFFF"/>
              </a:highlight>
            </a:endParaRPr>
          </a:p>
          <a:p>
            <a:pPr indent="0" lvl="0" marL="0" rtl="0" algn="l">
              <a:lnSpc>
                <a:spcPct val="115000"/>
              </a:lnSpc>
              <a:spcBef>
                <a:spcPts val="0"/>
              </a:spcBef>
              <a:spcAft>
                <a:spcPts val="0"/>
              </a:spcAft>
              <a:buNone/>
            </a:pPr>
            <a:r>
              <a:t/>
            </a:r>
            <a:endParaRPr b="1" sz="1200">
              <a:solidFill>
                <a:srgbClr val="000000"/>
              </a:solidFill>
            </a:endParaRPr>
          </a:p>
        </p:txBody>
      </p:sp>
      <p:sp>
        <p:nvSpPr>
          <p:cNvPr id="235" name="Google Shape;235;g89e5b3d99e_1_8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89e5b3d99e_1_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89e5b3d99e_1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3 minutes </a:t>
            </a:r>
            <a:endParaRPr sz="1200">
              <a:solidFill>
                <a:srgbClr val="000000"/>
              </a:solidFill>
            </a:endParaRPr>
          </a:p>
          <a:p>
            <a:pPr indent="0" lvl="0" marL="0" rtl="0" algn="l">
              <a:spcBef>
                <a:spcPts val="0"/>
              </a:spcBef>
              <a:spcAft>
                <a:spcPts val="0"/>
              </a:spcAft>
              <a:buNone/>
            </a:pPr>
            <a:r>
              <a:rPr lang="en-US" sz="1200">
                <a:solidFill>
                  <a:srgbClr val="000000"/>
                </a:solidFill>
              </a:rPr>
              <a:t>Unit: </a:t>
            </a:r>
            <a:r>
              <a:rPr i="1" lang="en-US" sz="1200">
                <a:solidFill>
                  <a:srgbClr val="000000"/>
                </a:solidFill>
              </a:rPr>
              <a:t>Things Fall Apart</a:t>
            </a:r>
            <a:r>
              <a:rPr lang="en-US" sz="1200">
                <a:solidFill>
                  <a:srgbClr val="000000"/>
                </a:solidFill>
              </a:rPr>
              <a:t> - Section 1, Lesson 2, Optional Activity 5</a:t>
            </a:r>
            <a:endParaRPr sz="1200">
              <a:solidFill>
                <a:srgbClr val="000000"/>
              </a:solidFill>
            </a:endParaRPr>
          </a:p>
          <a:p>
            <a:pPr indent="0" lvl="0" marL="0" rtl="0" algn="l">
              <a:spcBef>
                <a:spcPts val="0"/>
              </a:spcBef>
              <a:spcAft>
                <a:spcPts val="0"/>
              </a:spcAft>
              <a:buNone/>
            </a:pPr>
            <a:r>
              <a:rPr lang="en-US" sz="1200" u="sng">
                <a:solidFill>
                  <a:schemeClr val="hlink"/>
                </a:solidFill>
                <a:hlinkClick r:id="rId2"/>
              </a:rPr>
              <a:t>"African Civilizations Map Pre-Colonial"</a:t>
            </a:r>
            <a:r>
              <a:rPr lang="en-US" sz="1200">
                <a:solidFill>
                  <a:srgbClr val="000000"/>
                </a:solidFill>
              </a:rPr>
              <a:t> (in learning log)</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Now that we have some understanding of the time period and the background of the author, let’s dig a little deeper into the setting of our anchor text. </a:t>
            </a:r>
            <a:r>
              <a:rPr lang="en-US" sz="1200">
                <a:solidFill>
                  <a:srgbClr val="000000"/>
                </a:solidFill>
                <a:highlight>
                  <a:srgbClr val="FFFFFF"/>
                </a:highlight>
              </a:rPr>
              <a:t>We will build our knowledge of pre-colonial West Africa by viewing a map, images, and a video. This will help us prepare to read </a:t>
            </a:r>
            <a:r>
              <a:rPr b="1" i="1" lang="en-US" sz="1200">
                <a:solidFill>
                  <a:srgbClr val="000000"/>
                </a:solidFill>
                <a:highlight>
                  <a:srgbClr val="FFFFFF"/>
                </a:highlight>
              </a:rPr>
              <a:t>Things Fall Apart</a:t>
            </a:r>
            <a:r>
              <a:rPr lang="en-US" sz="1200">
                <a:solidFill>
                  <a:srgbClr val="000000"/>
                </a:solidFill>
                <a:highlight>
                  <a:srgbClr val="FFFFFF"/>
                </a:highlight>
              </a:rPr>
              <a:t>.</a:t>
            </a:r>
            <a:r>
              <a:rPr lang="en-US" sz="1200">
                <a:solidFill>
                  <a:srgbClr val="000000"/>
                </a:solidFill>
              </a:rPr>
              <a:t> As a part of this lesson, we have read several texts, looked at specific words and phrases, and you have spent some time thinking about what Achebe and Adichie say are the dangers of “single stories” based on what we have read. Now that you have spent some time reading, thinking, and discussing this, we will spend some time viewing a map of Pre-Colonial West Africa. This understanding of the setting will allow us to more deeply understand our novel </a:t>
            </a:r>
            <a:r>
              <a:rPr i="1" lang="en-US" sz="1200">
                <a:solidFill>
                  <a:srgbClr val="000000"/>
                </a:solidFill>
              </a:rPr>
              <a:t>Things Fall Apart </a:t>
            </a:r>
            <a:r>
              <a:rPr lang="en-US" sz="1200">
                <a:solidFill>
                  <a:srgbClr val="000000"/>
                </a:solidFill>
              </a:rPr>
              <a:t>and the characters within it. First, take a moment to look at the map. What do you notice?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Have participants briefly discuss and share out.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Look fors:</a:t>
            </a:r>
            <a:r>
              <a:rPr lang="en-US" sz="1200">
                <a:solidFill>
                  <a:srgbClr val="000000"/>
                </a:solidFill>
              </a:rPr>
              <a:t> </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Igbo is a portion of what is now Nigeria</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Different African groups have different areas</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Some areas overlap</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Many of the groups lived closer to the ocean than deep inland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Additional prep materials for facilitators:</a:t>
            </a:r>
            <a:endParaRPr b="1" sz="1200">
              <a:solidFill>
                <a:srgbClr val="000000"/>
              </a:solidFill>
            </a:endParaRPr>
          </a:p>
          <a:p>
            <a:pPr indent="0" lvl="0" marL="0" rtl="0" algn="l">
              <a:spcBef>
                <a:spcPts val="0"/>
              </a:spcBef>
              <a:spcAft>
                <a:spcPts val="0"/>
              </a:spcAft>
              <a:buNone/>
            </a:pPr>
            <a:r>
              <a:rPr lang="en-US" sz="1200" u="sng">
                <a:solidFill>
                  <a:schemeClr val="accent1"/>
                </a:solidFill>
                <a:hlinkClick r:id="rId3">
                  <a:extLst>
                    <a:ext uri="{A12FA001-AC4F-418D-AE19-62706E023703}">
                      <ahyp:hlinkClr val="tx"/>
                    </a:ext>
                  </a:extLst>
                </a:hlinkClick>
              </a:rPr>
              <a:t>"Pre-Colonial Africa" from Slavery and Remembrance</a:t>
            </a:r>
            <a:endParaRPr sz="1200">
              <a:solidFill>
                <a:srgbClr val="000000"/>
              </a:solidFill>
            </a:endParaRPr>
          </a:p>
          <a:p>
            <a:pPr indent="0" lvl="0" marL="0" rtl="0" algn="l">
              <a:spcBef>
                <a:spcPts val="0"/>
              </a:spcBef>
              <a:spcAft>
                <a:spcPts val="0"/>
              </a:spcAft>
              <a:buNone/>
            </a:pPr>
            <a:r>
              <a:rPr lang="en-US" sz="1200" u="sng">
                <a:solidFill>
                  <a:schemeClr val="accent1"/>
                </a:solidFill>
                <a:hlinkClick r:id="rId4">
                  <a:extLst>
                    <a:ext uri="{A12FA001-AC4F-418D-AE19-62706E023703}">
                      <ahyp:hlinkClr val="tx"/>
                    </a:ext>
                  </a:extLst>
                </a:hlinkClick>
              </a:rPr>
              <a:t>“Igbo Land”</a:t>
            </a:r>
            <a:endParaRPr sz="1200">
              <a:solidFill>
                <a:srgbClr val="000000"/>
              </a:solidFill>
            </a:endParaRPr>
          </a:p>
          <a:p>
            <a:pPr indent="0" lvl="0" marL="0" rtl="0" algn="l">
              <a:spcBef>
                <a:spcPts val="0"/>
              </a:spcBef>
              <a:spcAft>
                <a:spcPts val="0"/>
              </a:spcAft>
              <a:buNone/>
            </a:pPr>
            <a:r>
              <a:rPr lang="en-US" sz="1200" u="sng">
                <a:solidFill>
                  <a:schemeClr val="accent1"/>
                </a:solidFill>
                <a:hlinkClick r:id="rId5">
                  <a:extLst>
                    <a:ext uri="{A12FA001-AC4F-418D-AE19-62706E023703}">
                      <ahyp:hlinkClr val="tx"/>
                    </a:ext>
                  </a:extLst>
                </a:hlinkClick>
              </a:rPr>
              <a:t>Ancient West African Megacities [3]</a:t>
            </a:r>
            <a:endParaRPr b="1"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Teaching Notes from ELA Guidebooks 9-12:</a:t>
            </a:r>
            <a:endParaRPr b="1" sz="1200">
              <a:solidFill>
                <a:srgbClr val="000000"/>
              </a:solidFill>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Have students complete this activity as a class.</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Project </a:t>
            </a:r>
            <a:r>
              <a:rPr b="1" lang="en-US" sz="1200">
                <a:solidFill>
                  <a:srgbClr val="000000"/>
                </a:solidFill>
                <a:highlight>
                  <a:srgbClr val="FFFFFF"/>
                </a:highlight>
              </a:rPr>
              <a:t>"African Civilizations Map Pre-Colonial"</a:t>
            </a:r>
            <a:r>
              <a:rPr lang="en-US" sz="1200">
                <a:solidFill>
                  <a:srgbClr val="000000"/>
                </a:solidFill>
                <a:highlight>
                  <a:srgbClr val="FFFFFF"/>
                </a:highlight>
              </a:rPr>
              <a:t>.</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Prompt students to share what they notice about the map. Then point out the location of modern-day Nigeria and Igbo. Explain that </a:t>
            </a:r>
            <a:r>
              <a:rPr i="1" lang="en-US" sz="1200">
                <a:solidFill>
                  <a:srgbClr val="000000"/>
                </a:solidFill>
                <a:highlight>
                  <a:srgbClr val="FFFFFF"/>
                </a:highlight>
              </a:rPr>
              <a:t>Things Fall Apart</a:t>
            </a:r>
            <a:r>
              <a:rPr lang="en-US" sz="1200">
                <a:solidFill>
                  <a:srgbClr val="000000"/>
                </a:solidFill>
                <a:highlight>
                  <a:srgbClr val="FFFFFF"/>
                </a:highlight>
              </a:rPr>
              <a:t> is set in this area of pre-colonial West Africa around 1900.</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Have students </a:t>
            </a:r>
            <a:r>
              <a:rPr lang="en-US" sz="1200">
                <a:solidFill>
                  <a:srgbClr val="000000"/>
                </a:solidFill>
                <a:highlight>
                  <a:srgbClr val="FFFFFF"/>
                </a:highlight>
              </a:rPr>
              <a:t>complete this activity as a class</a:t>
            </a:r>
            <a:r>
              <a:rPr lang="en-US" sz="1200">
                <a:solidFill>
                  <a:srgbClr val="000000"/>
                </a:solidFill>
                <a:highlight>
                  <a:srgbClr val="FFFFFF"/>
                </a:highlight>
              </a:rPr>
              <a:t>.</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Read aloud and/or summarize the content of </a:t>
            </a:r>
            <a:r>
              <a:rPr b="1" lang="en-US" sz="1200">
                <a:solidFill>
                  <a:srgbClr val="000000"/>
                </a:solidFill>
                <a:highlight>
                  <a:srgbClr val="FFFFFF"/>
                </a:highlight>
              </a:rPr>
              <a:t>"Pre-Colonial Africa" from </a:t>
            </a:r>
            <a:r>
              <a:rPr b="1" i="1" lang="en-US" sz="1200">
                <a:solidFill>
                  <a:srgbClr val="000000"/>
                </a:solidFill>
                <a:highlight>
                  <a:srgbClr val="FFFFFF"/>
                </a:highlight>
              </a:rPr>
              <a:t>Slavery and Remembrance</a:t>
            </a:r>
            <a:r>
              <a:rPr lang="en-US" sz="1200">
                <a:solidFill>
                  <a:srgbClr val="000000"/>
                </a:solidFill>
                <a:highlight>
                  <a:srgbClr val="FFFFFF"/>
                </a:highlight>
              </a:rPr>
              <a:t>, </a:t>
            </a:r>
            <a:r>
              <a:rPr b="1" lang="en-US" sz="1200">
                <a:solidFill>
                  <a:srgbClr val="000000"/>
                </a:solidFill>
                <a:highlight>
                  <a:srgbClr val="FFFFFF"/>
                </a:highlight>
              </a:rPr>
              <a:t>"Igbo Land"</a:t>
            </a:r>
            <a:r>
              <a:rPr lang="en-US" sz="1200">
                <a:solidFill>
                  <a:srgbClr val="000000"/>
                </a:solidFill>
                <a:highlight>
                  <a:srgbClr val="FFFFFF"/>
                </a:highlight>
              </a:rPr>
              <a:t>.</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Have students complete this activity as a class.</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Locate images through an online search for “pre-colonial Igbo images.” Show the images.</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Show the video to provide a brief history of pre-Colonial Africa.</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Have students complete this activity as a class.</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Ask students to write their responses to the questions.</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Prompt a few students to share their responses with the class.</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If students need support during the activity:</a:t>
            </a:r>
            <a:endParaRPr sz="1200">
              <a:solidFill>
                <a:srgbClr val="000000"/>
              </a:solidFill>
              <a:highlight>
                <a:srgbClr val="FFFFFF"/>
              </a:highlight>
            </a:endParaRPr>
          </a:p>
          <a:p>
            <a:pPr indent="-304800" lvl="1" marL="914400" rtl="0" algn="l">
              <a:lnSpc>
                <a:spcPct val="115000"/>
              </a:lnSpc>
              <a:spcBef>
                <a:spcPts val="0"/>
              </a:spcBef>
              <a:spcAft>
                <a:spcPts val="0"/>
              </a:spcAft>
              <a:buSzPts val="1200"/>
              <a:buChar char="○"/>
            </a:pPr>
            <a:r>
              <a:rPr lang="en-US" sz="1200">
                <a:solidFill>
                  <a:srgbClr val="000000"/>
                </a:solidFill>
                <a:highlight>
                  <a:srgbClr val="FFFFFF"/>
                </a:highlight>
              </a:rPr>
              <a:t>Provide direct support or examples.</a:t>
            </a:r>
            <a:endParaRPr sz="1200">
              <a:solidFill>
                <a:srgbClr val="000000"/>
              </a:solidFill>
              <a:highlight>
                <a:srgbClr val="FFFFFF"/>
              </a:highlight>
            </a:endParaRPr>
          </a:p>
          <a:p>
            <a:pPr indent="-304800" lvl="2" marL="1371600" rtl="0" algn="l">
              <a:lnSpc>
                <a:spcPct val="115000"/>
              </a:lnSpc>
              <a:spcBef>
                <a:spcPts val="0"/>
              </a:spcBef>
              <a:spcAft>
                <a:spcPts val="0"/>
              </a:spcAft>
              <a:buSzPts val="1200"/>
              <a:buChar char="■"/>
            </a:pPr>
            <a:r>
              <a:rPr lang="en-US" sz="1200">
                <a:solidFill>
                  <a:srgbClr val="000000"/>
                </a:solidFill>
                <a:highlight>
                  <a:srgbClr val="FFFFFF"/>
                </a:highlight>
              </a:rPr>
              <a:t>As students share their responses, use teacher talk moves.</a:t>
            </a:r>
            <a:endParaRPr sz="1200">
              <a:solidFill>
                <a:srgbClr val="000000"/>
              </a:solidFill>
              <a:highlight>
                <a:srgbClr val="FFFFFF"/>
              </a:highlight>
            </a:endParaRPr>
          </a:p>
          <a:p>
            <a:pPr indent="-304800" lvl="2" marL="1371600" rtl="0" algn="l">
              <a:lnSpc>
                <a:spcPct val="115000"/>
              </a:lnSpc>
              <a:spcBef>
                <a:spcPts val="0"/>
              </a:spcBef>
              <a:spcAft>
                <a:spcPts val="0"/>
              </a:spcAft>
              <a:buSzPts val="1200"/>
              <a:buChar char="■"/>
            </a:pPr>
            <a:r>
              <a:rPr lang="en-US" sz="1200">
                <a:solidFill>
                  <a:srgbClr val="000000"/>
                </a:solidFill>
                <a:highlight>
                  <a:srgbClr val="FFFFFF"/>
                </a:highlight>
              </a:rPr>
              <a:t>Prompt students to use the conversation stems in the academic conversation reference guide.</a:t>
            </a:r>
            <a:endParaRPr sz="1200">
              <a:solidFill>
                <a:srgbClr val="000000"/>
              </a:solidFill>
              <a:highlight>
                <a:srgbClr val="FFFFFF"/>
              </a:highlight>
            </a:endParaRPr>
          </a:p>
          <a:p>
            <a:pPr indent="0" lvl="0" marL="0" rtl="0" algn="l">
              <a:lnSpc>
                <a:spcPct val="115000"/>
              </a:lnSpc>
              <a:spcBef>
                <a:spcPts val="0"/>
              </a:spcBef>
              <a:spcAft>
                <a:spcPts val="0"/>
              </a:spcAft>
              <a:buNone/>
            </a:pPr>
            <a:r>
              <a:t/>
            </a:r>
            <a:endParaRPr sz="1200">
              <a:solidFill>
                <a:srgbClr val="000000"/>
              </a:solidFill>
              <a:highlight>
                <a:srgbClr val="FFFFFF"/>
              </a:highlight>
            </a:endParaRPr>
          </a:p>
          <a:p>
            <a:pPr indent="0" lvl="0" marL="0" rtl="0" algn="l">
              <a:lnSpc>
                <a:spcPct val="115000"/>
              </a:lnSpc>
              <a:spcBef>
                <a:spcPts val="0"/>
              </a:spcBef>
              <a:spcAft>
                <a:spcPts val="0"/>
              </a:spcAft>
              <a:buNone/>
            </a:pPr>
            <a:r>
              <a:rPr b="1" lang="en-US" sz="1200">
                <a:solidFill>
                  <a:srgbClr val="000000"/>
                </a:solidFill>
                <a:highlight>
                  <a:srgbClr val="FFFFFF"/>
                </a:highlight>
              </a:rPr>
              <a:t>Resources: </a:t>
            </a:r>
            <a:endParaRPr b="1" sz="1200">
              <a:solidFill>
                <a:srgbClr val="000000"/>
              </a:solidFill>
              <a:highlight>
                <a:srgbClr val="FFFFFF"/>
              </a:highlight>
            </a:endParaRPr>
          </a:p>
          <a:p>
            <a:pPr indent="-304800" lvl="0" marL="457200" rtl="0" algn="l">
              <a:lnSpc>
                <a:spcPct val="115000"/>
              </a:lnSpc>
              <a:spcBef>
                <a:spcPts val="0"/>
              </a:spcBef>
              <a:spcAft>
                <a:spcPts val="0"/>
              </a:spcAft>
              <a:buClr>
                <a:srgbClr val="000000"/>
              </a:buClr>
              <a:buSzPts val="1200"/>
              <a:buFont typeface="Calibri"/>
              <a:buChar char="●"/>
            </a:pPr>
            <a:r>
              <a:rPr lang="en-US" sz="1200" u="sng">
                <a:solidFill>
                  <a:schemeClr val="hlink"/>
                </a:solidFill>
                <a:hlinkClick r:id="rId6"/>
              </a:rPr>
              <a:t>http://slaveryandremembrance.org/articles/article/?id=A0001</a:t>
            </a:r>
            <a:endParaRPr sz="1200">
              <a:solidFill>
                <a:srgbClr val="000000"/>
              </a:solidFill>
              <a:highlight>
                <a:srgbClr val="FFFFFF"/>
              </a:highlight>
            </a:endParaRPr>
          </a:p>
          <a:p>
            <a:pPr indent="-304800" lvl="0" marL="457200" rtl="0" algn="l">
              <a:lnSpc>
                <a:spcPct val="115000"/>
              </a:lnSpc>
              <a:spcBef>
                <a:spcPts val="0"/>
              </a:spcBef>
              <a:spcAft>
                <a:spcPts val="0"/>
              </a:spcAft>
              <a:buClr>
                <a:srgbClr val="000000"/>
              </a:buClr>
              <a:buSzPts val="1200"/>
              <a:buFont typeface="Calibri"/>
              <a:buChar char="●"/>
            </a:pPr>
            <a:r>
              <a:rPr lang="en-US" sz="1200" u="sng">
                <a:solidFill>
                  <a:schemeClr val="hlink"/>
                </a:solidFill>
                <a:hlinkClick r:id="rId7"/>
              </a:rPr>
              <a:t>https://musicafricawakemedia.wordpress.com/2016/08/29/igbo-land/</a:t>
            </a:r>
            <a:endParaRPr sz="1200">
              <a:solidFill>
                <a:srgbClr val="000000"/>
              </a:solidFill>
              <a:highlight>
                <a:srgbClr val="FFFFFF"/>
              </a:highlight>
            </a:endParaRPr>
          </a:p>
          <a:p>
            <a:pPr indent="0" lvl="0" marL="0" rtl="0" algn="l">
              <a:lnSpc>
                <a:spcPct val="115000"/>
              </a:lnSpc>
              <a:spcBef>
                <a:spcPts val="0"/>
              </a:spcBef>
              <a:spcAft>
                <a:spcPts val="0"/>
              </a:spcAft>
              <a:buNone/>
            </a:pPr>
            <a:r>
              <a:t/>
            </a:r>
            <a:endParaRPr sz="1200">
              <a:solidFill>
                <a:srgbClr val="000000"/>
              </a:solidFill>
              <a:highlight>
                <a:srgbClr val="FFFFFF"/>
              </a:highlight>
            </a:endParaRPr>
          </a:p>
          <a:p>
            <a:pPr indent="0" lvl="0" marL="0" rtl="0" algn="l">
              <a:spcBef>
                <a:spcPts val="0"/>
              </a:spcBef>
              <a:spcAft>
                <a:spcPts val="0"/>
              </a:spcAft>
              <a:buNone/>
            </a:pPr>
            <a:r>
              <a:t/>
            </a:r>
            <a:endParaRPr sz="1200">
              <a:solidFill>
                <a:srgbClr val="000000"/>
              </a:solidFill>
              <a:highlight>
                <a:srgbClr val="FFFFFF"/>
              </a:highlight>
            </a:endParaRPr>
          </a:p>
          <a:p>
            <a:pPr indent="0" lvl="0" marL="0" rtl="0" algn="l">
              <a:spcBef>
                <a:spcPts val="0"/>
              </a:spcBef>
              <a:spcAft>
                <a:spcPts val="0"/>
              </a:spcAft>
              <a:buNone/>
            </a:pPr>
            <a:r>
              <a:t/>
            </a:r>
            <a:endParaRPr sz="1200">
              <a:solidFill>
                <a:srgbClr val="000000"/>
              </a:solidFill>
            </a:endParaRPr>
          </a:p>
        </p:txBody>
      </p:sp>
      <p:sp>
        <p:nvSpPr>
          <p:cNvPr id="242" name="Google Shape;242;g89e5b3d99e_1_9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89e5b3d99e_1_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89e5b3d99e_1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2 minutes </a:t>
            </a:r>
            <a:endParaRPr sz="1200">
              <a:solidFill>
                <a:srgbClr val="000000"/>
              </a:solidFill>
            </a:endParaRPr>
          </a:p>
          <a:p>
            <a:pPr indent="0" lvl="0" marL="0" rtl="0" algn="l">
              <a:spcBef>
                <a:spcPts val="0"/>
              </a:spcBef>
              <a:spcAft>
                <a:spcPts val="0"/>
              </a:spcAft>
              <a:buNone/>
            </a:pPr>
            <a:r>
              <a:rPr lang="en-US" sz="1200">
                <a:solidFill>
                  <a:srgbClr val="000000"/>
                </a:solidFill>
              </a:rPr>
              <a:t>Unit: </a:t>
            </a:r>
            <a:r>
              <a:rPr i="1" lang="en-US" sz="1200">
                <a:solidFill>
                  <a:srgbClr val="000000"/>
                </a:solidFill>
              </a:rPr>
              <a:t>Things Fall Apart</a:t>
            </a:r>
            <a:r>
              <a:rPr lang="en-US" sz="1200">
                <a:solidFill>
                  <a:srgbClr val="000000"/>
                </a:solidFill>
              </a:rPr>
              <a:t> - Section 1, Lesson 2, Optional Activity 5</a:t>
            </a:r>
            <a:endParaRPr sz="1200">
              <a:solidFill>
                <a:srgbClr val="000000"/>
              </a:solidFill>
            </a:endParaRPr>
          </a:p>
          <a:p>
            <a:pPr indent="0" lvl="0" marL="0" rtl="0" algn="l">
              <a:spcBef>
                <a:spcPts val="0"/>
              </a:spcBef>
              <a:spcAft>
                <a:spcPts val="0"/>
              </a:spcAft>
              <a:buNone/>
            </a:pPr>
            <a:r>
              <a:rPr lang="en-US" sz="1200" u="sng">
                <a:solidFill>
                  <a:schemeClr val="accent1"/>
                </a:solidFill>
                <a:hlinkClick r:id="rId2">
                  <a:extLst>
                    <a:ext uri="{A12FA001-AC4F-418D-AE19-62706E023703}">
                      <ahyp:hlinkClr val="tx"/>
                    </a:ext>
                  </a:extLst>
                </a:hlinkClick>
              </a:rPr>
              <a:t>"Pre-Colonial Africa" from Slavery and Remembrance</a:t>
            </a:r>
            <a:endParaRPr sz="1200">
              <a:solidFill>
                <a:srgbClr val="000000"/>
              </a:solidFill>
            </a:endParaRPr>
          </a:p>
          <a:p>
            <a:pPr indent="0" lvl="0" marL="0" rtl="0" algn="l">
              <a:spcBef>
                <a:spcPts val="0"/>
              </a:spcBef>
              <a:spcAft>
                <a:spcPts val="0"/>
              </a:spcAft>
              <a:buNone/>
            </a:pPr>
            <a:r>
              <a:rPr lang="en-US" sz="1200" u="sng">
                <a:solidFill>
                  <a:schemeClr val="accent1"/>
                </a:solidFill>
                <a:hlinkClick r:id="rId3">
                  <a:extLst>
                    <a:ext uri="{A12FA001-AC4F-418D-AE19-62706E023703}">
                      <ahyp:hlinkClr val="tx"/>
                    </a:ext>
                  </a:extLst>
                </a:hlinkClick>
              </a:rPr>
              <a:t>“Igbo Land”</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a:t>
            </a:r>
            <a:r>
              <a:rPr lang="en-US" sz="1200">
                <a:solidFill>
                  <a:srgbClr val="000000"/>
                </a:solidFill>
              </a:rPr>
              <a:t>If we look at the location of modern-day Nigeri</a:t>
            </a:r>
            <a:r>
              <a:rPr lang="en-US" sz="1200">
                <a:solidFill>
                  <a:srgbClr val="000000"/>
                </a:solidFill>
              </a:rPr>
              <a:t>a and Igbo, this is the area of pre-colonial West Africa that </a:t>
            </a:r>
            <a:r>
              <a:rPr i="1" lang="en-US" sz="1200">
                <a:solidFill>
                  <a:srgbClr val="000000"/>
                </a:solidFill>
              </a:rPr>
              <a:t>Things Fall Apart </a:t>
            </a:r>
            <a:r>
              <a:rPr lang="en-US" sz="1200">
                <a:solidFill>
                  <a:srgbClr val="000000"/>
                </a:solidFill>
              </a:rPr>
              <a:t>is set in around 1900. To give us a little background about the setting in pre-colonial Africa, let’s talk about some history. In the fifteenth century, Africa has many different cultural groups present. These “diverse groups distinguished themselves from one another through a complex range and combination of languages, religions, arts, technologies, and evolving worldviews.” Trade routes criss-crossed the continent making them the perfect path for not only commerce, but also the slave trade. The best known trade routes cross the Sahara, allowing for thousands of African captives to be traded. This trading system continued into the twentieth century and both the Portuguese and European traders benefitted from these links. “In time, the desire for labor in the colonies caused Europeans to demand African laborers to work on their </a:t>
            </a:r>
            <a:r>
              <a:rPr lang="en-US" sz="1200" u="sng">
                <a:solidFill>
                  <a:srgbClr val="196389"/>
                </a:solidFill>
                <a:hlinkClick r:id="rId4">
                  <a:extLst>
                    <a:ext uri="{A12FA001-AC4F-418D-AE19-62706E023703}">
                      <ahyp:hlinkClr val="tx"/>
                    </a:ext>
                  </a:extLst>
                </a:hlinkClick>
              </a:rPr>
              <a:t>plantations in the Americas</a:t>
            </a:r>
            <a:r>
              <a:rPr lang="en-US" sz="1200">
                <a:solidFill>
                  <a:srgbClr val="000000"/>
                </a:solidFill>
              </a:rPr>
              <a:t> and Caribbean. The </a:t>
            </a:r>
            <a:r>
              <a:rPr lang="en-US" sz="1200" u="sng">
                <a:solidFill>
                  <a:srgbClr val="196389"/>
                </a:solidFill>
                <a:hlinkClick r:id="rId5">
                  <a:extLst>
                    <a:ext uri="{A12FA001-AC4F-418D-AE19-62706E023703}">
                      <ahyp:hlinkClr val="tx"/>
                    </a:ext>
                  </a:extLst>
                </a:hlinkClick>
              </a:rPr>
              <a:t>Atlantic slave trade</a:t>
            </a:r>
            <a:r>
              <a:rPr lang="en-US" sz="1200">
                <a:solidFill>
                  <a:srgbClr val="000000"/>
                </a:solidFill>
              </a:rPr>
              <a:t> lasted 366 years, but many Saharan trade routes survived for the better part of a millennium.”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Facilitator Note: </a:t>
            </a:r>
            <a:r>
              <a:rPr lang="en-US" sz="1200">
                <a:solidFill>
                  <a:srgbClr val="000000"/>
                </a:solidFill>
              </a:rPr>
              <a:t>This information is fairly dense, so feel free to read it from your notes. Participants will view images from these linked sources in their note catchers as prompted to on the next slide.</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t/>
            </a:r>
            <a:endParaRPr/>
          </a:p>
        </p:txBody>
      </p:sp>
      <p:sp>
        <p:nvSpPr>
          <p:cNvPr id="250" name="Google Shape;250;g89e5b3d99e_1_9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89e5b3d99e_1_1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89e5b3d99e_1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5 minutes (If time permits)</a:t>
            </a:r>
            <a:endParaRPr sz="1200">
              <a:solidFill>
                <a:srgbClr val="000000"/>
              </a:solidFill>
            </a:endParaRPr>
          </a:p>
          <a:p>
            <a:pPr indent="0" lvl="0" marL="0" rtl="0" algn="l">
              <a:spcBef>
                <a:spcPts val="0"/>
              </a:spcBef>
              <a:spcAft>
                <a:spcPts val="0"/>
              </a:spcAft>
              <a:buNone/>
            </a:pPr>
            <a:r>
              <a:rPr lang="en-US" sz="1200">
                <a:solidFill>
                  <a:srgbClr val="000000"/>
                </a:solidFill>
              </a:rPr>
              <a:t>Unit: </a:t>
            </a:r>
            <a:r>
              <a:rPr i="1" lang="en-US" sz="1200">
                <a:solidFill>
                  <a:srgbClr val="000000"/>
                </a:solidFill>
              </a:rPr>
              <a:t>Things Fall Apart</a:t>
            </a:r>
            <a:r>
              <a:rPr lang="en-US" sz="1200">
                <a:solidFill>
                  <a:srgbClr val="000000"/>
                </a:solidFill>
              </a:rPr>
              <a:t> - Section 1, Lesson 2, Optional Activity 5</a:t>
            </a:r>
            <a:endParaRPr sz="1200">
              <a:solidFill>
                <a:srgbClr val="000000"/>
              </a:solidFill>
            </a:endParaRPr>
          </a:p>
          <a:p>
            <a:pPr indent="0" lvl="0" marL="0" rtl="0" algn="l">
              <a:spcBef>
                <a:spcPts val="0"/>
              </a:spcBef>
              <a:spcAft>
                <a:spcPts val="0"/>
              </a:spcAft>
              <a:buNone/>
            </a:pPr>
            <a:r>
              <a:rPr lang="en-US" sz="1200" u="sng">
                <a:solidFill>
                  <a:schemeClr val="accent1"/>
                </a:solidFill>
                <a:hlinkClick r:id="rId2">
                  <a:extLst>
                    <a:ext uri="{A12FA001-AC4F-418D-AE19-62706E023703}">
                      <ahyp:hlinkClr val="tx"/>
                    </a:ext>
                  </a:extLst>
                </a:hlinkClick>
              </a:rPr>
              <a:t>"Pre-Colonial Africa" from Slavery and Remembrance</a:t>
            </a:r>
            <a:endParaRPr sz="1200">
              <a:solidFill>
                <a:srgbClr val="000000"/>
              </a:solidFill>
            </a:endParaRPr>
          </a:p>
          <a:p>
            <a:pPr indent="0" lvl="0" marL="0" rtl="0" algn="l">
              <a:spcBef>
                <a:spcPts val="0"/>
              </a:spcBef>
              <a:spcAft>
                <a:spcPts val="0"/>
              </a:spcAft>
              <a:buNone/>
            </a:pPr>
            <a:r>
              <a:rPr lang="en-US" sz="1200" u="sng">
                <a:solidFill>
                  <a:schemeClr val="accent1"/>
                </a:solidFill>
                <a:hlinkClick r:id="rId3">
                  <a:extLst>
                    <a:ext uri="{A12FA001-AC4F-418D-AE19-62706E023703}">
                      <ahyp:hlinkClr val="tx"/>
                    </a:ext>
                  </a:extLst>
                </a:hlinkClick>
              </a:rPr>
              <a:t>“Igbo Land”</a:t>
            </a:r>
            <a:endParaRPr sz="1200">
              <a:solidFill>
                <a:srgbClr val="000000"/>
              </a:solidFill>
            </a:endParaRPr>
          </a:p>
          <a:p>
            <a:pPr indent="0" lvl="0" marL="0" rtl="0" algn="l">
              <a:spcBef>
                <a:spcPts val="0"/>
              </a:spcBef>
              <a:spcAft>
                <a:spcPts val="0"/>
              </a:spcAft>
              <a:buNone/>
            </a:pPr>
            <a:r>
              <a:rPr lang="en-US" sz="1200" u="sng">
                <a:solidFill>
                  <a:schemeClr val="accent1"/>
                </a:solidFill>
                <a:hlinkClick r:id="rId4">
                  <a:extLst>
                    <a:ext uri="{A12FA001-AC4F-418D-AE19-62706E023703}">
                      <ahyp:hlinkClr val="tx"/>
                    </a:ext>
                  </a:extLst>
                </a:hlinkClick>
              </a:rPr>
              <a:t>Ancient West African Megacities [3]</a:t>
            </a:r>
            <a:r>
              <a:rPr lang="en-US"/>
              <a:t> (video)</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Let’s build our understanding of Pre-Colonial Africa with some images. In your note catcher, you will find images and captions from two different websites. Take a moment and look through these images and captions.</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Provide sufficient time for participants to review images from the </a:t>
            </a:r>
            <a:r>
              <a:rPr lang="en-US" sz="1200" u="sng">
                <a:solidFill>
                  <a:schemeClr val="hlink"/>
                </a:solidFill>
                <a:hlinkClick r:id="rId5"/>
              </a:rPr>
              <a:t>“Pre-Colonial Africa” from Slavery and Remembrance</a:t>
            </a:r>
            <a:r>
              <a:rPr lang="en-US" sz="1200">
                <a:solidFill>
                  <a:srgbClr val="000000"/>
                </a:solidFill>
              </a:rPr>
              <a:t> and </a:t>
            </a:r>
            <a:r>
              <a:rPr lang="en-US" sz="1200" u="sng">
                <a:solidFill>
                  <a:schemeClr val="hlink"/>
                </a:solidFill>
                <a:hlinkClick r:id="rId6"/>
              </a:rPr>
              <a:t>“Igbo Land”</a:t>
            </a:r>
            <a:r>
              <a:rPr lang="en-US" sz="1200">
                <a:solidFill>
                  <a:srgbClr val="000000"/>
                </a:solidFill>
              </a:rPr>
              <a:t> web pages as printed in their note catchers.</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i="1" lang="en-US" sz="1200">
                <a:solidFill>
                  <a:srgbClr val="000000"/>
                </a:solidFill>
              </a:rPr>
              <a:t>(IF TIME PERMITS) </a:t>
            </a:r>
            <a:r>
              <a:rPr b="1" lang="en-US" sz="1200">
                <a:solidFill>
                  <a:srgbClr val="000000"/>
                </a:solidFill>
              </a:rPr>
              <a:t>SAY:</a:t>
            </a:r>
            <a:r>
              <a:rPr lang="en-US" sz="1200">
                <a:solidFill>
                  <a:srgbClr val="000000"/>
                </a:solidFill>
              </a:rPr>
              <a:t> Now, let’s watch a short video that will give us some additional information about this area and time period.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i="1" lang="en-US" sz="1200">
                <a:solidFill>
                  <a:srgbClr val="000000"/>
                </a:solidFill>
              </a:rPr>
              <a:t>(IF TIME PERMITS) </a:t>
            </a:r>
            <a:r>
              <a:rPr b="1" lang="en-US" sz="1200">
                <a:solidFill>
                  <a:srgbClr val="000000"/>
                </a:solidFill>
              </a:rPr>
              <a:t>DO: </a:t>
            </a:r>
            <a:r>
              <a:rPr lang="en-US" sz="1200">
                <a:solidFill>
                  <a:srgbClr val="000000"/>
                </a:solidFill>
              </a:rPr>
              <a:t>Click the icon to play the video.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NOTE: </a:t>
            </a:r>
            <a:r>
              <a:rPr lang="en-US" sz="1200">
                <a:solidFill>
                  <a:srgbClr val="000000"/>
                </a:solidFill>
              </a:rPr>
              <a:t>The video is approximately 6 minutes long. </a:t>
            </a:r>
            <a:endParaRPr sz="1200">
              <a:solidFill>
                <a:srgbClr val="000000"/>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59" name="Google Shape;259;g89e5b3d99e_1_10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89e5b3d99e_1_1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89e5b3d99e_1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10 minutes </a:t>
            </a:r>
            <a:endParaRPr sz="1200">
              <a:solidFill>
                <a:srgbClr val="000000"/>
              </a:solidFill>
            </a:endParaRPr>
          </a:p>
          <a:p>
            <a:pPr indent="0" lvl="0" marL="0" rtl="0" algn="l">
              <a:spcBef>
                <a:spcPts val="0"/>
              </a:spcBef>
              <a:spcAft>
                <a:spcPts val="0"/>
              </a:spcAft>
              <a:buNone/>
            </a:pPr>
            <a:r>
              <a:rPr lang="en-US" sz="1200">
                <a:solidFill>
                  <a:srgbClr val="000000"/>
                </a:solidFill>
              </a:rPr>
              <a:t>Unit: </a:t>
            </a:r>
            <a:r>
              <a:rPr i="1" lang="en-US" sz="1200">
                <a:solidFill>
                  <a:srgbClr val="000000"/>
                </a:solidFill>
              </a:rPr>
              <a:t>Things Fall Apart</a:t>
            </a:r>
            <a:r>
              <a:rPr lang="en-US" sz="1200">
                <a:solidFill>
                  <a:srgbClr val="000000"/>
                </a:solidFill>
              </a:rPr>
              <a:t> - Section 1, Lesson 2, Optional Activity 5</a:t>
            </a:r>
            <a:endParaRPr sz="1200">
              <a:solidFill>
                <a:srgbClr val="000000"/>
              </a:solidFill>
            </a:endParaRPr>
          </a:p>
          <a:p>
            <a:pPr indent="0" lvl="0" marL="0" rtl="0" algn="l">
              <a:spcBef>
                <a:spcPts val="0"/>
              </a:spcBef>
              <a:spcAft>
                <a:spcPts val="0"/>
              </a:spcAft>
              <a:buNone/>
            </a:pPr>
            <a:r>
              <a:rPr b="1" lang="en-US" sz="1200">
                <a:solidFill>
                  <a:srgbClr val="000000"/>
                </a:solidFill>
              </a:rPr>
              <a:t>Materials: </a:t>
            </a:r>
            <a:r>
              <a:rPr lang="en-US" sz="1200">
                <a:solidFill>
                  <a:srgbClr val="000000"/>
                </a:solidFill>
              </a:rPr>
              <a:t>Learning Log (in note catcher)</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Explain directions on screen. Provide time for participants to answer the questions. Ask 1-2 participants to share with the whole group.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As participants discuss, circulate and use Teacher Talk Moves to support conversation and model the type of support a teacher might provide during this part of the lesson. For example: </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Say more about ____. </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Who agrees with ___? </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Now that you’ve heard ___(summarize the conversation so far)___, what are you thinking? What are you still wondering about?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I am so glad to hear that so many of you have begun to add to or change your thinking about pre-colonial Africa. As I was listening to you discuss the things you hope to learn more about, I am excited to begin our anchor text and see how many of these questions are answered.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Look fors:</a:t>
            </a:r>
            <a:r>
              <a:rPr lang="en-US" sz="1200">
                <a:solidFill>
                  <a:srgbClr val="000000"/>
                </a:solidFill>
              </a:rPr>
              <a:t> </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Surprised or challenged: Cultures are different in different African groups; Groups within Africa may speak the same language, but have different cultures; Slavery was a part of African history outside of slavery in America </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Want to know more: Answers may vary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b="1" lang="en-US" sz="1300">
                <a:solidFill>
                  <a:srgbClr val="000000"/>
                </a:solidFill>
              </a:rPr>
              <a:t> </a:t>
            </a:r>
            <a:r>
              <a:rPr lang="en-US" sz="1150">
                <a:solidFill>
                  <a:srgbClr val="000000"/>
                </a:solidFill>
                <a:highlight>
                  <a:srgbClr val="FFFFFF"/>
                </a:highlight>
              </a:rPr>
              <a:t>"So students, we're ready to begin reading “Things Fall Apart”...but before we do that, we'll be practicing some important words that we'll encounter" … and, cut! (click to the next slide)</a:t>
            </a:r>
            <a:endParaRPr sz="13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Teaching Notes from ELA Guidebooks 9-12:</a:t>
            </a:r>
            <a:endParaRPr b="1" sz="1200">
              <a:solidFill>
                <a:srgbClr val="000000"/>
              </a:solidFill>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Have students complete this activity as a class.</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Project </a:t>
            </a:r>
            <a:r>
              <a:rPr b="1" lang="en-US" sz="1200">
                <a:solidFill>
                  <a:srgbClr val="000000"/>
                </a:solidFill>
                <a:highlight>
                  <a:srgbClr val="FFFFFF"/>
                </a:highlight>
              </a:rPr>
              <a:t>"African Civilizations Map Pre-Colonial"</a:t>
            </a:r>
            <a:r>
              <a:rPr lang="en-US" sz="1200">
                <a:solidFill>
                  <a:srgbClr val="000000"/>
                </a:solidFill>
                <a:highlight>
                  <a:srgbClr val="FFFFFF"/>
                </a:highlight>
              </a:rPr>
              <a:t>.</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Prompt students to share what they notice about the map. Then point out the location of modern-day Nigeria and Igbo. Explain that </a:t>
            </a:r>
            <a:r>
              <a:rPr i="1" lang="en-US" sz="1200">
                <a:solidFill>
                  <a:srgbClr val="000000"/>
                </a:solidFill>
                <a:highlight>
                  <a:srgbClr val="FFFFFF"/>
                </a:highlight>
              </a:rPr>
              <a:t>Things Fall Apart</a:t>
            </a:r>
            <a:r>
              <a:rPr lang="en-US" sz="1200">
                <a:solidFill>
                  <a:srgbClr val="000000"/>
                </a:solidFill>
                <a:highlight>
                  <a:srgbClr val="FFFFFF"/>
                </a:highlight>
              </a:rPr>
              <a:t> is set in this area of pre-colonial West Africa around 1900.</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Have students complete this activity as a class.</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Read aloud and/or summarize the content of </a:t>
            </a:r>
            <a:r>
              <a:rPr b="1" lang="en-US" sz="1200">
                <a:solidFill>
                  <a:srgbClr val="000000"/>
                </a:solidFill>
                <a:highlight>
                  <a:srgbClr val="FFFFFF"/>
                </a:highlight>
              </a:rPr>
              <a:t>"Pre-Colonial Africa" from </a:t>
            </a:r>
            <a:r>
              <a:rPr b="1" i="1" lang="en-US" sz="1200">
                <a:solidFill>
                  <a:srgbClr val="000000"/>
                </a:solidFill>
                <a:highlight>
                  <a:srgbClr val="FFFFFF"/>
                </a:highlight>
              </a:rPr>
              <a:t>Slavery and Remembrance</a:t>
            </a:r>
            <a:r>
              <a:rPr lang="en-US" sz="1200">
                <a:solidFill>
                  <a:srgbClr val="000000"/>
                </a:solidFill>
                <a:highlight>
                  <a:srgbClr val="FFFFFF"/>
                </a:highlight>
              </a:rPr>
              <a:t>, </a:t>
            </a:r>
            <a:r>
              <a:rPr b="1" lang="en-US" sz="1200">
                <a:solidFill>
                  <a:srgbClr val="000000"/>
                </a:solidFill>
                <a:highlight>
                  <a:srgbClr val="FFFFFF"/>
                </a:highlight>
              </a:rPr>
              <a:t>"Igbo Land"</a:t>
            </a:r>
            <a:r>
              <a:rPr lang="en-US" sz="1200">
                <a:solidFill>
                  <a:srgbClr val="000000"/>
                </a:solidFill>
                <a:highlight>
                  <a:srgbClr val="FFFFFF"/>
                </a:highlight>
              </a:rPr>
              <a:t>.</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Have students complete this activity as a class.</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Locate images through an online search for “pre-colonial Igbo images.” Show the images.</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Show the video to provide a brief history of pre-Colonial Africa.</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Have students complete this activity as a class.</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Ask students to write their responses to the questions.</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Prompt a few students to share their responses with the class.</a:t>
            </a:r>
            <a:endParaRPr sz="1200">
              <a:solidFill>
                <a:srgbClr val="000000"/>
              </a:solidFill>
              <a:highlight>
                <a:srgbClr val="FFFFFF"/>
              </a:highlight>
            </a:endParaRPr>
          </a:p>
          <a:p>
            <a:pPr indent="-304800" lvl="0" marL="457200" rtl="0" algn="l">
              <a:lnSpc>
                <a:spcPct val="115000"/>
              </a:lnSpc>
              <a:spcBef>
                <a:spcPts val="0"/>
              </a:spcBef>
              <a:spcAft>
                <a:spcPts val="0"/>
              </a:spcAft>
              <a:buSzPts val="1200"/>
              <a:buChar char="●"/>
            </a:pPr>
            <a:r>
              <a:rPr lang="en-US" sz="1200">
                <a:solidFill>
                  <a:srgbClr val="000000"/>
                </a:solidFill>
                <a:highlight>
                  <a:srgbClr val="FFFFFF"/>
                </a:highlight>
              </a:rPr>
              <a:t>If students need support during the activity:</a:t>
            </a:r>
            <a:endParaRPr sz="1200">
              <a:solidFill>
                <a:srgbClr val="000000"/>
              </a:solidFill>
              <a:highlight>
                <a:srgbClr val="FFFFFF"/>
              </a:highlight>
            </a:endParaRPr>
          </a:p>
          <a:p>
            <a:pPr indent="-304800" lvl="1" marL="914400" rtl="0" algn="l">
              <a:lnSpc>
                <a:spcPct val="115000"/>
              </a:lnSpc>
              <a:spcBef>
                <a:spcPts val="0"/>
              </a:spcBef>
              <a:spcAft>
                <a:spcPts val="0"/>
              </a:spcAft>
              <a:buSzPts val="1200"/>
              <a:buChar char="○"/>
            </a:pPr>
            <a:r>
              <a:rPr lang="en-US" sz="1200">
                <a:solidFill>
                  <a:srgbClr val="000000"/>
                </a:solidFill>
                <a:highlight>
                  <a:srgbClr val="FFFFFF"/>
                </a:highlight>
              </a:rPr>
              <a:t>Provide direct support or examples.</a:t>
            </a:r>
            <a:endParaRPr sz="1200">
              <a:solidFill>
                <a:srgbClr val="000000"/>
              </a:solidFill>
              <a:highlight>
                <a:srgbClr val="FFFFFF"/>
              </a:highlight>
            </a:endParaRPr>
          </a:p>
          <a:p>
            <a:pPr indent="-304800" lvl="2" marL="1371600" rtl="0" algn="l">
              <a:lnSpc>
                <a:spcPct val="115000"/>
              </a:lnSpc>
              <a:spcBef>
                <a:spcPts val="0"/>
              </a:spcBef>
              <a:spcAft>
                <a:spcPts val="0"/>
              </a:spcAft>
              <a:buSzPts val="1200"/>
              <a:buChar char="■"/>
            </a:pPr>
            <a:r>
              <a:rPr lang="en-US" sz="1200">
                <a:solidFill>
                  <a:srgbClr val="000000"/>
                </a:solidFill>
                <a:highlight>
                  <a:srgbClr val="FFFFFF"/>
                </a:highlight>
              </a:rPr>
              <a:t>As students share their responses, use teacher talk moves.</a:t>
            </a:r>
            <a:endParaRPr sz="1200">
              <a:solidFill>
                <a:srgbClr val="000000"/>
              </a:solidFill>
              <a:highlight>
                <a:srgbClr val="FFFFFF"/>
              </a:highlight>
            </a:endParaRPr>
          </a:p>
          <a:p>
            <a:pPr indent="-304800" lvl="2" marL="1371600" rtl="0" algn="l">
              <a:lnSpc>
                <a:spcPct val="115000"/>
              </a:lnSpc>
              <a:spcBef>
                <a:spcPts val="0"/>
              </a:spcBef>
              <a:spcAft>
                <a:spcPts val="0"/>
              </a:spcAft>
              <a:buSzPts val="1200"/>
              <a:buChar char="■"/>
            </a:pPr>
            <a:r>
              <a:rPr lang="en-US" sz="1200">
                <a:solidFill>
                  <a:srgbClr val="000000"/>
                </a:solidFill>
                <a:highlight>
                  <a:srgbClr val="FFFFFF"/>
                </a:highlight>
              </a:rPr>
              <a:t>Prompt students to use the conversation stems in the academic conversation reference guide.</a:t>
            </a:r>
            <a:endParaRPr sz="1200">
              <a:solidFill>
                <a:srgbClr val="000000"/>
              </a:solidFill>
              <a:highlight>
                <a:srgbClr val="FFFFFF"/>
              </a:highlight>
            </a:endParaRPr>
          </a:p>
          <a:p>
            <a:pPr indent="0" lvl="0" marL="0" rtl="0" algn="l">
              <a:lnSpc>
                <a:spcPct val="115000"/>
              </a:lnSpc>
              <a:spcBef>
                <a:spcPts val="0"/>
              </a:spcBef>
              <a:spcAft>
                <a:spcPts val="0"/>
              </a:spcAft>
              <a:buNone/>
            </a:pPr>
            <a:r>
              <a:t/>
            </a:r>
            <a:endParaRPr sz="1200">
              <a:solidFill>
                <a:srgbClr val="000000"/>
              </a:solidFill>
              <a:highlight>
                <a:srgbClr val="FFFFFF"/>
              </a:highlight>
            </a:endParaRPr>
          </a:p>
          <a:p>
            <a:pPr indent="0" lvl="0" marL="0" rtl="0" algn="l">
              <a:lnSpc>
                <a:spcPct val="115000"/>
              </a:lnSpc>
              <a:spcBef>
                <a:spcPts val="0"/>
              </a:spcBef>
              <a:spcAft>
                <a:spcPts val="0"/>
              </a:spcAft>
              <a:buNone/>
            </a:pPr>
            <a:r>
              <a:rPr b="1" lang="en-US" sz="1200">
                <a:solidFill>
                  <a:srgbClr val="000000"/>
                </a:solidFill>
                <a:highlight>
                  <a:srgbClr val="FFFFFF"/>
                </a:highlight>
              </a:rPr>
              <a:t>Resources: </a:t>
            </a:r>
            <a:endParaRPr b="1" sz="1200">
              <a:solidFill>
                <a:srgbClr val="000000"/>
              </a:solidFill>
              <a:highlight>
                <a:srgbClr val="FFFFFF"/>
              </a:highlight>
            </a:endParaRPr>
          </a:p>
          <a:p>
            <a:pPr indent="-304800" lvl="0" marL="457200" rtl="0" algn="l">
              <a:lnSpc>
                <a:spcPct val="115000"/>
              </a:lnSpc>
              <a:spcBef>
                <a:spcPts val="0"/>
              </a:spcBef>
              <a:spcAft>
                <a:spcPts val="0"/>
              </a:spcAft>
              <a:buClr>
                <a:srgbClr val="000000"/>
              </a:buClr>
              <a:buSzPts val="1200"/>
              <a:buChar char="●"/>
            </a:pPr>
            <a:r>
              <a:rPr lang="en-US" sz="1100" u="sng">
                <a:solidFill>
                  <a:schemeClr val="hlink"/>
                </a:solidFill>
                <a:latin typeface="Arial"/>
                <a:ea typeface="Arial"/>
                <a:cs typeface="Arial"/>
                <a:sym typeface="Arial"/>
                <a:hlinkClick r:id="rId2"/>
              </a:rPr>
              <a:t>http://slaveryandremembrance.org/articles/article/?id=A0001</a:t>
            </a:r>
            <a:endParaRPr sz="1200">
              <a:solidFill>
                <a:srgbClr val="000000"/>
              </a:solidFill>
              <a:highlight>
                <a:srgbClr val="FFFFFF"/>
              </a:highlight>
            </a:endParaRPr>
          </a:p>
          <a:p>
            <a:pPr indent="-304800" lvl="0" marL="457200" rtl="0" algn="l">
              <a:lnSpc>
                <a:spcPct val="115000"/>
              </a:lnSpc>
              <a:spcBef>
                <a:spcPts val="0"/>
              </a:spcBef>
              <a:spcAft>
                <a:spcPts val="0"/>
              </a:spcAft>
              <a:buClr>
                <a:srgbClr val="000000"/>
              </a:buClr>
              <a:buSzPts val="1200"/>
              <a:buChar char="●"/>
            </a:pPr>
            <a:r>
              <a:rPr lang="en-US" sz="1100" u="sng">
                <a:solidFill>
                  <a:schemeClr val="hlink"/>
                </a:solidFill>
                <a:latin typeface="Arial"/>
                <a:ea typeface="Arial"/>
                <a:cs typeface="Arial"/>
                <a:sym typeface="Arial"/>
                <a:hlinkClick r:id="rId3"/>
              </a:rPr>
              <a:t>https://musicafricawakemedia.wordpress.com/2016/08/29/igbo-land/</a:t>
            </a:r>
            <a:endParaRPr sz="1200">
              <a:solidFill>
                <a:srgbClr val="000000"/>
              </a:solidFill>
              <a:highlight>
                <a:srgbClr val="FFFFFF"/>
              </a:highlight>
            </a:endParaRPr>
          </a:p>
          <a:p>
            <a:pPr indent="0" lvl="0" marL="0" rtl="0" algn="l">
              <a:spcBef>
                <a:spcPts val="0"/>
              </a:spcBef>
              <a:spcAft>
                <a:spcPts val="0"/>
              </a:spcAft>
              <a:buNone/>
            </a:pPr>
            <a:r>
              <a:t/>
            </a:r>
            <a:endParaRPr sz="1200">
              <a:solidFill>
                <a:srgbClr val="000000"/>
              </a:solidFill>
              <a:highlight>
                <a:srgbClr val="FFFFFF"/>
              </a:highlight>
            </a:endParaRPr>
          </a:p>
          <a:p>
            <a:pPr indent="0" lvl="0" marL="0" rtl="0" algn="l">
              <a:spcBef>
                <a:spcPts val="0"/>
              </a:spcBef>
              <a:spcAft>
                <a:spcPts val="0"/>
              </a:spcAft>
              <a:buNone/>
            </a:pPr>
            <a:r>
              <a:t/>
            </a:r>
            <a:endParaRPr sz="1200">
              <a:solidFill>
                <a:srgbClr val="000000"/>
              </a:solidFill>
            </a:endParaRPr>
          </a:p>
        </p:txBody>
      </p:sp>
      <p:sp>
        <p:nvSpPr>
          <p:cNvPr id="268" name="Google Shape;268;g89e5b3d99e_1_11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 name="Shape 45"/>
        <p:cNvGrpSpPr/>
        <p:nvPr/>
      </p:nvGrpSpPr>
      <p:grpSpPr>
        <a:xfrm>
          <a:off x="0" y="0"/>
          <a:ext cx="0" cy="0"/>
          <a:chOff x="0" y="0"/>
          <a:chExt cx="0" cy="0"/>
        </a:xfrm>
      </p:grpSpPr>
      <p:sp>
        <p:nvSpPr>
          <p:cNvPr id="46" name="Google Shape;46;g89e5b3d99e_0_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 name="Google Shape;47;g89e5b3d99e_0_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Welcome back! </a:t>
            </a:r>
            <a:r>
              <a:rPr lang="en-US" sz="1200"/>
              <a:t>As you recall, here are the objectives for our three days together. Some of these you have already completed and the rest we will focus on today.</a:t>
            </a:r>
            <a:endParaRPr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rPr b="1" lang="en-US" sz="1200"/>
              <a:t>DO:</a:t>
            </a:r>
            <a:r>
              <a:rPr lang="en-US" sz="1200"/>
              <a:t> Review the objectives. Consider having a participant read the objectives. These are also listed in the note catcher.</a:t>
            </a:r>
            <a:endParaRPr sz="1200"/>
          </a:p>
        </p:txBody>
      </p:sp>
      <p:sp>
        <p:nvSpPr>
          <p:cNvPr id="48" name="Google Shape;48;g89e5b3d99e_0_2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89e5b3d99e_1_1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89e5b3d99e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797878"/>
              </a:buClr>
              <a:buSzPts val="1100"/>
              <a:buFont typeface="Calibri"/>
              <a:buNone/>
            </a:pPr>
            <a:r>
              <a:rPr lang="en-US" sz="1200">
                <a:solidFill>
                  <a:srgbClr val="000000"/>
                </a:solidFill>
              </a:rPr>
              <a:t>30 seconds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Clr>
                <a:srgbClr val="000000"/>
              </a:buClr>
              <a:buFont typeface="Arial"/>
              <a:buNone/>
            </a:pPr>
            <a:r>
              <a:rPr b="1" lang="en-US" sz="1200">
                <a:solidFill>
                  <a:srgbClr val="000000"/>
                </a:solidFill>
              </a:rPr>
              <a:t>SAY: </a:t>
            </a:r>
            <a:r>
              <a:rPr lang="en-US" sz="1200">
                <a:solidFill>
                  <a:srgbClr val="000000"/>
                </a:solidFill>
              </a:rPr>
              <a:t>Now, we have come to the end of the experiential. As you heard on the previous slide, students would, at this point in the lesson, spend some time practicing fluently reading words that they will encounter in the text, before beginning the reading of chapters 1-3 of Things Fall Apart. For the purposes of our learning as teachers, we will pause here with the lesson experiential. </a:t>
            </a:r>
            <a:endParaRPr sz="1200">
              <a:solidFill>
                <a:srgbClr val="000000"/>
              </a:solidFill>
            </a:endParaRPr>
          </a:p>
          <a:p>
            <a:pPr indent="0" lvl="0" marL="0" rtl="0" algn="l">
              <a:spcBef>
                <a:spcPts val="0"/>
              </a:spcBef>
              <a:spcAft>
                <a:spcPts val="0"/>
              </a:spcAft>
              <a:buClr>
                <a:srgbClr val="000000"/>
              </a:buClr>
              <a:buFont typeface="Arial"/>
              <a:buNone/>
            </a:pPr>
            <a:r>
              <a:t/>
            </a:r>
            <a:endParaRPr sz="1200">
              <a:solidFill>
                <a:srgbClr val="000000"/>
              </a:solidFill>
            </a:endParaRPr>
          </a:p>
          <a:p>
            <a:pPr indent="0" lvl="0" marL="0" rtl="0" algn="l">
              <a:spcBef>
                <a:spcPts val="0"/>
              </a:spcBef>
              <a:spcAft>
                <a:spcPts val="0"/>
              </a:spcAft>
              <a:buClr>
                <a:srgbClr val="000000"/>
              </a:buClr>
              <a:buFont typeface="Arial"/>
              <a:buNone/>
            </a:pPr>
            <a:r>
              <a:rPr lang="en-US" sz="1200">
                <a:solidFill>
                  <a:srgbClr val="000000"/>
                </a:solidFill>
              </a:rPr>
              <a:t>Now that we have experienced these lesson activities as students, we can take this experience with us as we pull back the curtain to show what these lessons look like from the teacher perspective. </a:t>
            </a:r>
            <a:endParaRPr sz="1200">
              <a:solidFill>
                <a:srgbClr val="000000"/>
              </a:solidFill>
            </a:endParaRPr>
          </a:p>
          <a:p>
            <a:pPr indent="0" lvl="0" marL="0" rtl="0" algn="l">
              <a:spcBef>
                <a:spcPts val="0"/>
              </a:spcBef>
              <a:spcAft>
                <a:spcPts val="0"/>
              </a:spcAft>
              <a:buClr>
                <a:srgbClr val="000000"/>
              </a:buClr>
              <a:buFont typeface="Arial"/>
              <a:buNone/>
            </a:pPr>
            <a:r>
              <a:t/>
            </a:r>
            <a:endParaRPr b="1" sz="1200" u="sng">
              <a:solidFill>
                <a:srgbClr val="000000"/>
              </a:solidFill>
            </a:endParaRPr>
          </a:p>
          <a:p>
            <a:pPr indent="0" lvl="0" marL="0" rtl="0" algn="l">
              <a:spcBef>
                <a:spcPts val="0"/>
              </a:spcBef>
              <a:spcAft>
                <a:spcPts val="0"/>
              </a:spcAft>
              <a:buClr>
                <a:srgbClr val="797878"/>
              </a:buClr>
              <a:buSzPts val="1200"/>
              <a:buFont typeface="Calibri"/>
              <a:buNone/>
            </a:pPr>
            <a:r>
              <a:rPr b="1" lang="en-US" sz="1200">
                <a:solidFill>
                  <a:srgbClr val="000000"/>
                </a:solidFill>
              </a:rPr>
              <a:t>Image source: </a:t>
            </a:r>
            <a:r>
              <a:rPr lang="en-US" sz="1200" u="sng">
                <a:solidFill>
                  <a:schemeClr val="hlink"/>
                </a:solidFill>
                <a:hlinkClick r:id="rId2"/>
              </a:rPr>
              <a:t>https://pixabay.com/en/clapper-hollywood-cinema-board-2140602/</a:t>
            </a:r>
            <a:r>
              <a:rPr lang="en-US" sz="1200">
                <a:solidFill>
                  <a:srgbClr val="000000"/>
                </a:solidFill>
              </a:rPr>
              <a:t> </a:t>
            </a:r>
            <a:endParaRPr sz="1200">
              <a:solidFill>
                <a:srgbClr val="000000"/>
              </a:solidFill>
            </a:endParaRPr>
          </a:p>
        </p:txBody>
      </p:sp>
      <p:sp>
        <p:nvSpPr>
          <p:cNvPr id="276" name="Google Shape;276;g89e5b3d99e_1_11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89e5b3d99e_1_1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89e5b3d99e_1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I’m sure you have lots of thoughts, ideas, questions and feelings that are surfacing as we wrap up the lesson experiential. Before we share with the whole group, we are going to take about 2-3 minutes to just </a:t>
            </a:r>
            <a:r>
              <a:rPr lang="en-US" sz="1200"/>
              <a:t>stop and jot</a:t>
            </a:r>
            <a:r>
              <a:rPr lang="en-US" sz="1200"/>
              <a:t>. You’ll see space in your note catcher to jot your answers down to these two questions.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time for participants to stop and jot. Allow 1-2 to share out noticings from the experiential.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Look-fors:</a:t>
            </a:r>
            <a:endParaRPr b="1" sz="1200"/>
          </a:p>
          <a:p>
            <a:pPr indent="-304800" lvl="0" marL="457200" rtl="0" algn="l">
              <a:spcBef>
                <a:spcPts val="0"/>
              </a:spcBef>
              <a:spcAft>
                <a:spcPts val="0"/>
              </a:spcAft>
              <a:buSzPts val="1200"/>
              <a:buChar char="●"/>
            </a:pPr>
            <a:r>
              <a:rPr lang="en-US" sz="1200"/>
              <a:t>Knowledge was built before entering into the anchor text. </a:t>
            </a:r>
            <a:endParaRPr sz="1200"/>
          </a:p>
          <a:p>
            <a:pPr indent="-304800" lvl="0" marL="457200" rtl="0" algn="l">
              <a:spcBef>
                <a:spcPts val="0"/>
              </a:spcBef>
              <a:spcAft>
                <a:spcPts val="0"/>
              </a:spcAft>
              <a:buSzPts val="1200"/>
              <a:buChar char="●"/>
            </a:pPr>
            <a:r>
              <a:rPr lang="en-US" sz="1200"/>
              <a:t>Multiple types of “text” were included</a:t>
            </a:r>
            <a:endParaRPr sz="1200"/>
          </a:p>
          <a:p>
            <a:pPr indent="-304800" lvl="0" marL="457200" rtl="0" algn="l">
              <a:spcBef>
                <a:spcPts val="0"/>
              </a:spcBef>
              <a:spcAft>
                <a:spcPts val="0"/>
              </a:spcAft>
              <a:buSzPts val="1200"/>
              <a:buChar char="●"/>
            </a:pPr>
            <a:r>
              <a:rPr lang="en-US" sz="1200"/>
              <a:t>Backwards design-- knowing where we are going. (previewing the culminating task)</a:t>
            </a:r>
            <a:endParaRPr sz="1200"/>
          </a:p>
          <a:p>
            <a:pPr indent="-304800" lvl="0" marL="457200" rtl="0" algn="l">
              <a:spcBef>
                <a:spcPts val="0"/>
              </a:spcBef>
              <a:spcAft>
                <a:spcPts val="0"/>
              </a:spcAft>
              <a:buSzPts val="1200"/>
              <a:buChar char="●"/>
            </a:pPr>
            <a:r>
              <a:rPr lang="en-US" sz="1200"/>
              <a:t>Building of tasks from activation of background knowledge to more critical thinking.  </a:t>
            </a:r>
            <a:endParaRPr sz="1200"/>
          </a:p>
          <a:p>
            <a:pPr indent="0" lvl="0" marL="0" rtl="0" algn="l">
              <a:spcBef>
                <a:spcPts val="0"/>
              </a:spcBef>
              <a:spcAft>
                <a:spcPts val="0"/>
              </a:spcAft>
              <a:buNone/>
            </a:pPr>
            <a:r>
              <a:t/>
            </a:r>
            <a:endParaRPr sz="1200"/>
          </a:p>
        </p:txBody>
      </p:sp>
      <p:sp>
        <p:nvSpPr>
          <p:cNvPr id="283" name="Google Shape;283;g89e5b3d99e_1_12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89e5b3d99e_1_1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89e5b3d99e_1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Here are a few touchpoints we want to emphasize about the design of the Guidebooks.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Review the key takeaways or call on a volunteer(s) to read them.</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The headline here is that the Guidebooks are intentionally designed and thoughtfully crafted to build students’ knowledge over the course of each lesson, section, and unit. The next thing to examine is how we, as teachers, can maintain the integrity and intentionality of the Guidebooks as we prepare to teach them to students who likely need support accessing the complex texts. Let’s take a dive into the orignal lesson and how we prepared to deliver this experiential. </a:t>
            </a:r>
            <a:endParaRPr sz="1200"/>
          </a:p>
        </p:txBody>
      </p:sp>
      <p:sp>
        <p:nvSpPr>
          <p:cNvPr id="291" name="Google Shape;291;g89e5b3d99e_1_13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89e5b3d99e_1_1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89e5b3d99e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7 minutes</a:t>
            </a:r>
            <a:endParaRPr sz="1200">
              <a:solidFill>
                <a:srgbClr val="000000"/>
              </a:solidFill>
            </a:endParaRPr>
          </a:p>
          <a:p>
            <a:pPr indent="0" lvl="0" marL="0" rtl="0" algn="l">
              <a:spcBef>
                <a:spcPts val="0"/>
              </a:spcBef>
              <a:spcAft>
                <a:spcPts val="0"/>
              </a:spcAft>
              <a:buNone/>
            </a:pPr>
            <a:r>
              <a:rPr b="1" lang="en-US" sz="1200">
                <a:solidFill>
                  <a:srgbClr val="000000"/>
                </a:solidFill>
              </a:rPr>
              <a:t>Materials:</a:t>
            </a:r>
            <a:r>
              <a:rPr lang="en-US" sz="1200">
                <a:solidFill>
                  <a:srgbClr val="000000"/>
                </a:solidFill>
              </a:rPr>
              <a:t> B</a:t>
            </a:r>
            <a:r>
              <a:rPr lang="en-US" sz="1200">
                <a:solidFill>
                  <a:srgbClr val="000000"/>
                </a:solidFill>
              </a:rPr>
              <a:t>lank Teaching Guide for Section 1, Lesson 2 of Things Fall Apart; note catcher</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Let’s take a look at the Teaching Guide for this lesson. You can find it in your note catcher. Read through the activities and identify which ones we completed during the experiential. Which activities were core and which were optional?</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Direct participants to the blank Teaching Guide for Section 1, Lesson 2 of Things Fall Apart</a:t>
            </a:r>
            <a:r>
              <a:rPr i="1" lang="en-US" sz="1200">
                <a:solidFill>
                  <a:srgbClr val="000000"/>
                </a:solidFill>
              </a:rPr>
              <a:t>.</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Allow sufficient time for participants to read through the Teaching Guide for Section 1, Lesson 2 and identify the activities that were completed during the experiential.</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We’re going to come back to this throughout the day, and we’re going to practice a process for lesson preparation so you can do it too!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Look fors: </a:t>
            </a:r>
            <a:endParaRPr b="1"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Lesson 1</a:t>
            </a:r>
            <a:endParaRPr sz="1200">
              <a:solidFill>
                <a:srgbClr val="000000"/>
              </a:solidFill>
            </a:endParaRPr>
          </a:p>
          <a:p>
            <a:pPr indent="-304800" lvl="1" marL="914400" rtl="0" algn="l">
              <a:spcBef>
                <a:spcPts val="0"/>
              </a:spcBef>
              <a:spcAft>
                <a:spcPts val="0"/>
              </a:spcAft>
              <a:buClr>
                <a:srgbClr val="000000"/>
              </a:buClr>
              <a:buSzPts val="1200"/>
              <a:buChar char="○"/>
            </a:pPr>
            <a:r>
              <a:rPr lang="en-US" sz="1200">
                <a:solidFill>
                  <a:srgbClr val="000000"/>
                </a:solidFill>
              </a:rPr>
              <a:t>Core: Activities 1, 2, and 5</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Lesson 2</a:t>
            </a:r>
            <a:endParaRPr sz="1200">
              <a:solidFill>
                <a:srgbClr val="000000"/>
              </a:solidFill>
            </a:endParaRPr>
          </a:p>
          <a:p>
            <a:pPr indent="-304800" lvl="1" marL="914400" rtl="0" algn="l">
              <a:spcBef>
                <a:spcPts val="0"/>
              </a:spcBef>
              <a:spcAft>
                <a:spcPts val="0"/>
              </a:spcAft>
              <a:buClr>
                <a:srgbClr val="000000"/>
              </a:buClr>
              <a:buSzPts val="1200"/>
              <a:buChar char="○"/>
            </a:pPr>
            <a:r>
              <a:rPr lang="en-US" sz="1200">
                <a:solidFill>
                  <a:srgbClr val="000000"/>
                </a:solidFill>
              </a:rPr>
              <a:t>Core: Activities 1, 2, and 3</a:t>
            </a:r>
            <a:endParaRPr sz="1200">
              <a:solidFill>
                <a:srgbClr val="000000"/>
              </a:solidFill>
            </a:endParaRPr>
          </a:p>
          <a:p>
            <a:pPr indent="-304800" lvl="1" marL="914400" rtl="0" algn="l">
              <a:spcBef>
                <a:spcPts val="0"/>
              </a:spcBef>
              <a:spcAft>
                <a:spcPts val="0"/>
              </a:spcAft>
              <a:buClr>
                <a:srgbClr val="000000"/>
              </a:buClr>
              <a:buSzPts val="1200"/>
              <a:buChar char="○"/>
            </a:pPr>
            <a:r>
              <a:rPr lang="en-US" sz="1200">
                <a:solidFill>
                  <a:srgbClr val="000000"/>
                </a:solidFill>
              </a:rPr>
              <a:t>Optional: Activity 5 </a:t>
            </a:r>
            <a:endParaRPr sz="1200">
              <a:solidFill>
                <a:srgbClr val="000000"/>
              </a:solidFill>
            </a:endParaRPr>
          </a:p>
          <a:p>
            <a:pPr indent="0" lvl="0" marL="0" rtl="0" algn="l">
              <a:spcBef>
                <a:spcPts val="0"/>
              </a:spcBef>
              <a:spcAft>
                <a:spcPts val="0"/>
              </a:spcAft>
              <a:buNone/>
            </a:pPr>
            <a:r>
              <a:t/>
            </a:r>
            <a:endParaRPr sz="1200">
              <a:solidFill>
                <a:srgbClr val="000000"/>
              </a:solidFill>
            </a:endParaRPr>
          </a:p>
        </p:txBody>
      </p:sp>
      <p:sp>
        <p:nvSpPr>
          <p:cNvPr id="298" name="Google Shape;298;g89e5b3d99e_1_13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89e5b3d99e_1_1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89e5b3d99e_1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4 minutes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Let’s debrief further.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Have a participant read the discussion question.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I want to point out that you’re likely not ready to fully answer this question this morning - this is by design! This reflection question here is intended to get your minds thinking toward this idea. We will cycle back to this question at the end of the day for a more concrete answer.</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Facilitate a discussion about initial thoughts participants may have.</a:t>
            </a:r>
            <a:endParaRPr sz="1200">
              <a:solidFill>
                <a:srgbClr val="000000"/>
              </a:solidFill>
            </a:endParaRPr>
          </a:p>
          <a:p>
            <a:pPr indent="0" lvl="0" marL="0" rtl="0" algn="l">
              <a:spcBef>
                <a:spcPts val="0"/>
              </a:spcBef>
              <a:spcAft>
                <a:spcPts val="0"/>
              </a:spcAft>
              <a:buNone/>
            </a:pPr>
            <a:r>
              <a:rPr lang="en-US" sz="1200">
                <a:solidFill>
                  <a:srgbClr val="000000"/>
                </a:solidFill>
              </a:rPr>
              <a:t> </a:t>
            </a:r>
            <a:endParaRPr sz="1200">
              <a:solidFill>
                <a:srgbClr val="000000"/>
              </a:solidFill>
            </a:endParaRPr>
          </a:p>
          <a:p>
            <a:pPr indent="0" lvl="0" marL="0" rtl="0" algn="l">
              <a:spcBef>
                <a:spcPts val="0"/>
              </a:spcBef>
              <a:spcAft>
                <a:spcPts val="0"/>
              </a:spcAft>
              <a:buNone/>
            </a:pPr>
            <a:r>
              <a:rPr b="1" lang="en-US" sz="1200">
                <a:solidFill>
                  <a:srgbClr val="000000"/>
                </a:solidFill>
              </a:rPr>
              <a:t>Look-fors:</a:t>
            </a:r>
            <a:endParaRPr b="1" sz="1200">
              <a:solidFill>
                <a:srgbClr val="000000"/>
              </a:solidFill>
            </a:endParaRPr>
          </a:p>
          <a:p>
            <a:pPr indent="-304800" lvl="0" marL="457200" rtl="0" algn="l">
              <a:spcBef>
                <a:spcPts val="0"/>
              </a:spcBef>
              <a:spcAft>
                <a:spcPts val="0"/>
              </a:spcAft>
              <a:buSzPts val="1200"/>
              <a:buChar char="●"/>
            </a:pPr>
            <a:r>
              <a:rPr lang="en-US" sz="1200">
                <a:solidFill>
                  <a:srgbClr val="000000"/>
                </a:solidFill>
              </a:rPr>
              <a:t>Optional activities work to provide additional supports for students as they complete the core activities. </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Optional activities prepare students to engage in the core activities. </a:t>
            </a:r>
            <a:endParaRPr sz="1200">
              <a:solidFill>
                <a:srgbClr val="000000"/>
              </a:solidFill>
              <a:highlight>
                <a:srgbClr val="FFFF00"/>
              </a:highlight>
            </a:endParaRPr>
          </a:p>
        </p:txBody>
      </p:sp>
      <p:sp>
        <p:nvSpPr>
          <p:cNvPr id="306" name="Google Shape;306;g89e5b3d99e_1_14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89e5b3d99e_1_1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2" name="Google Shape;312;g89e5b3d99e_1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4 minutes</a:t>
            </a:r>
            <a:endParaRPr sz="1200">
              <a:solidFill>
                <a:srgbClr val="000000"/>
              </a:solidFill>
              <a:highlight>
                <a:srgbClr val="FFFF00"/>
              </a:highlight>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Have a participant read the discussion question. Facilitate a discussion about initial thoughts participants may have. Connect back to the text complexity analysis we explored for this anchor text during Module 2 (Unit Study). We identified knowledge demands as highly complex, and so these optional activities are designed to support that aspect of the text!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b="1" lang="en-US" sz="1200">
                <a:solidFill>
                  <a:srgbClr val="000000"/>
                </a:solidFill>
              </a:rPr>
              <a:t>: </a:t>
            </a:r>
            <a:r>
              <a:rPr lang="en-US" sz="1200">
                <a:solidFill>
                  <a:srgbClr val="000000"/>
                </a:solidFill>
              </a:rPr>
              <a:t>Remember, while you</a:t>
            </a:r>
            <a:r>
              <a:rPr lang="en-US" sz="1200">
                <a:solidFill>
                  <a:srgbClr val="000000"/>
                </a:solidFill>
              </a:rPr>
              <a:t> may not be ready to fully answer this question right now, this is again intended to get your minds thinking toward this idea. We will cycle back to this question at the end of the day for a more concrete answer. This is “enlightened speculation” at this point, and over the course of the day we’ll illuminate more concrete answers as we continue our learning!</a:t>
            </a:r>
            <a:endParaRPr b="1"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Look-fors:</a:t>
            </a:r>
            <a:endParaRPr b="1" sz="1200">
              <a:solidFill>
                <a:srgbClr val="000000"/>
              </a:solidFill>
            </a:endParaRPr>
          </a:p>
          <a:p>
            <a:pPr indent="-304800" lvl="0" marL="457200" rtl="0" algn="l">
              <a:spcBef>
                <a:spcPts val="0"/>
              </a:spcBef>
              <a:spcAft>
                <a:spcPts val="0"/>
              </a:spcAft>
              <a:buSzPts val="1200"/>
              <a:buChar char="●"/>
            </a:pPr>
            <a:r>
              <a:rPr lang="en-US" sz="1200">
                <a:solidFill>
                  <a:srgbClr val="000000"/>
                </a:solidFill>
              </a:rPr>
              <a:t>Students needed additional information about Pre-Colonial Africa</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Students need the additional support to complete core activities</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Students need to build knowledge of Africa before beginning the anchor text</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A student will not be able to understand how a secondary character (who is a product of his/her culture) helps develop a theme if the students do not understand the culture he/she is a part of.</a:t>
            </a:r>
            <a:endParaRPr sz="1200">
              <a:solidFill>
                <a:srgbClr val="000000"/>
              </a:solidFill>
            </a:endParaRPr>
          </a:p>
        </p:txBody>
      </p:sp>
      <p:sp>
        <p:nvSpPr>
          <p:cNvPr id="313" name="Google Shape;313;g89e5b3d99e_1_14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89e5b3d99e_1_1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9" name="Google Shape;319;g89e5b3d99e_1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4 minutes</a:t>
            </a:r>
            <a:endParaRPr sz="1200">
              <a:solidFill>
                <a:srgbClr val="000000"/>
              </a:solidFill>
              <a:highlight>
                <a:srgbClr val="FFFF00"/>
              </a:highlight>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Have a participant read the discussion question. Facilitate a discussion about initial thoughts participants may have, reminding them that it’s okay at this point to not have fully formed answers! We just want to get their wheels turning now about the types of decisions they’ll be making while planning a lesson (and the rationale behind those decisions).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Facilitator note: </a:t>
            </a:r>
            <a:r>
              <a:rPr lang="en-US" sz="1200">
                <a:solidFill>
                  <a:srgbClr val="000000"/>
                </a:solidFill>
              </a:rPr>
              <a:t>Participants may not be ready to fully answer this question in the morning. This is intended to get their minds thinking toward this idea. We will cycle back to this question at the end of the day for a more concrete answer.</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Look-fors:</a:t>
            </a:r>
            <a:endParaRPr b="1" sz="1200">
              <a:solidFill>
                <a:srgbClr val="000000"/>
              </a:solidFill>
            </a:endParaRPr>
          </a:p>
          <a:p>
            <a:pPr indent="-304800" lvl="0" marL="457200" rtl="0" algn="l">
              <a:spcBef>
                <a:spcPts val="0"/>
              </a:spcBef>
              <a:spcAft>
                <a:spcPts val="0"/>
              </a:spcAft>
              <a:buSzPts val="1200"/>
              <a:buChar char="●"/>
            </a:pPr>
            <a:r>
              <a:rPr lang="en-US" sz="1200">
                <a:solidFill>
                  <a:srgbClr val="000000"/>
                </a:solidFill>
              </a:rPr>
              <a:t>Students’ current knowledge of Pre-Colonial Africa</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Complex aspects of the text to be read</a:t>
            </a:r>
            <a:endParaRPr sz="1200">
              <a:solidFill>
                <a:srgbClr val="000000"/>
              </a:solidFill>
              <a:highlight>
                <a:srgbClr val="FFFF00"/>
              </a:highlight>
            </a:endParaRPr>
          </a:p>
        </p:txBody>
      </p:sp>
      <p:sp>
        <p:nvSpPr>
          <p:cNvPr id="320" name="Google Shape;320;g89e5b3d99e_1_15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89e5b3d99e_1_1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89e5b3d99e_1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Now that we’ve had a chance to experience a lesson from the student perspective and take a peek ‘under the hood’ to unpack the design, let’s take a moment to reflect on what we’ve learned about the design of Guidebooks lessons.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time for participants to jot their thinking in their note catchers. If time allows, call on a few volunteers to share.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One thing I want to point out specifically is how intentionally knowledge-building opportunities are built into Guidebooks lessons. Remember back to Module 1 (Pacific Cod experiential) and Module 2 (when we analyzed how each text in the set was designed to build knowledge that contributes to success on the Culminating Task). This lesson design was an example of how these opportunities to support comprehension through knowledge-building are built in to Guidebooks lessons! All of this knowledge building will make the text reading more effective and doable for students, especially our students who struggle!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Look-fors:</a:t>
            </a:r>
            <a:endParaRPr b="1" sz="1200"/>
          </a:p>
          <a:p>
            <a:pPr indent="-304800" lvl="0" marL="457200" rtl="0" algn="l">
              <a:spcBef>
                <a:spcPts val="0"/>
              </a:spcBef>
              <a:spcAft>
                <a:spcPts val="0"/>
              </a:spcAft>
              <a:buSzPts val="1200"/>
              <a:buChar char="●"/>
            </a:pPr>
            <a:r>
              <a:rPr lang="en-US" sz="1200"/>
              <a:t>To build students’ knowledge of Africa prior to beginning the novel</a:t>
            </a:r>
            <a:endParaRPr sz="1200"/>
          </a:p>
          <a:p>
            <a:pPr indent="-304800" lvl="0" marL="457200" rtl="0" algn="l">
              <a:spcBef>
                <a:spcPts val="0"/>
              </a:spcBef>
              <a:spcAft>
                <a:spcPts val="0"/>
              </a:spcAft>
              <a:buSzPts val="1200"/>
              <a:buChar char="●"/>
            </a:pPr>
            <a:r>
              <a:rPr lang="en-US" sz="1200"/>
              <a:t>NOTE: This connects back to learning participants did in Module 2 re: intentional building of knowledge (and how knowledge supports comprehension of complex texts) </a:t>
            </a:r>
            <a:endParaRPr sz="1200"/>
          </a:p>
        </p:txBody>
      </p:sp>
      <p:sp>
        <p:nvSpPr>
          <p:cNvPr id="327" name="Google Shape;327;g89e5b3d99e_1_16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89e5b3d99e_1_1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89e5b3d99e_1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15 minute break</a:t>
            </a:r>
            <a:endParaRPr sz="1200"/>
          </a:p>
        </p:txBody>
      </p:sp>
      <p:sp>
        <p:nvSpPr>
          <p:cNvPr id="334" name="Google Shape;334;g89e5b3d99e_1_16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89e5b3d99e_1_1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9" name="Google Shape;339;g89e5b3d99e_1_1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200">
                <a:solidFill>
                  <a:srgbClr val="000000"/>
                </a:solidFill>
              </a:rPr>
              <a:t>This section is 75 minutes</a:t>
            </a:r>
            <a:endParaRPr sz="1200">
              <a:solidFill>
                <a:srgbClr val="000000"/>
              </a:solidFill>
            </a:endParaRPr>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This session focuses on the instructional approaches that are the foundation of the ELA Guidebooks 9-12 curriculum. </a:t>
            </a:r>
            <a:endParaRPr sz="1200"/>
          </a:p>
        </p:txBody>
      </p:sp>
      <p:sp>
        <p:nvSpPr>
          <p:cNvPr id="340" name="Google Shape;340;g89e5b3d99e_1_19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g89e5b3d99e_1_7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 name="Google Shape;54;g89e5b3d99e_1_7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Briefly review the morning at a glance. </a:t>
            </a:r>
            <a:endParaRPr sz="1200"/>
          </a:p>
          <a:p>
            <a:pPr indent="0" lvl="0" marL="0" rtl="0" algn="l">
              <a:spcBef>
                <a:spcPts val="0"/>
              </a:spcBef>
              <a:spcAft>
                <a:spcPts val="0"/>
              </a:spcAft>
              <a:buNone/>
            </a:pPr>
            <a:r>
              <a:t/>
            </a:r>
            <a:endParaRPr b="1" i="1" sz="1200"/>
          </a:p>
          <a:p>
            <a:pPr indent="0" lvl="0" marL="0" rtl="0" algn="l">
              <a:spcBef>
                <a:spcPts val="0"/>
              </a:spcBef>
              <a:spcAft>
                <a:spcPts val="0"/>
              </a:spcAft>
              <a:buNone/>
            </a:pPr>
            <a:r>
              <a:rPr b="1" i="1" lang="en-US" sz="1200"/>
              <a:t>For Facilitator Reference:</a:t>
            </a:r>
            <a:endParaRPr b="1" i="1" sz="1200"/>
          </a:p>
          <a:p>
            <a:pPr indent="0" lvl="0" marL="0" rtl="0" algn="l">
              <a:spcBef>
                <a:spcPts val="0"/>
              </a:spcBef>
              <a:spcAft>
                <a:spcPts val="0"/>
              </a:spcAft>
              <a:buNone/>
            </a:pPr>
            <a:r>
              <a:t/>
            </a:r>
            <a:endParaRPr sz="1200"/>
          </a:p>
          <a:p>
            <a:pPr indent="0" lvl="0" marL="457200" rtl="0" algn="l">
              <a:spcBef>
                <a:spcPts val="0"/>
              </a:spcBef>
              <a:spcAft>
                <a:spcPts val="0"/>
              </a:spcAft>
              <a:buNone/>
            </a:pPr>
            <a:r>
              <a:rPr lang="en-US" sz="1200"/>
              <a:t>Getting Started &amp; M2 Review &amp; Reflect (45 minutes) </a:t>
            </a:r>
            <a:endParaRPr sz="1200"/>
          </a:p>
          <a:p>
            <a:pPr indent="0" lvl="0" marL="457200" rtl="0" algn="l">
              <a:spcBef>
                <a:spcPts val="0"/>
              </a:spcBef>
              <a:spcAft>
                <a:spcPts val="0"/>
              </a:spcAft>
              <a:buNone/>
            </a:pPr>
            <a:r>
              <a:rPr lang="en-US" sz="1200"/>
              <a:t>Lesson Experiential (75 minutes) </a:t>
            </a:r>
            <a:endParaRPr sz="1200"/>
          </a:p>
          <a:p>
            <a:pPr indent="0" lvl="0" marL="457200" rtl="0" algn="l">
              <a:spcBef>
                <a:spcPts val="0"/>
              </a:spcBef>
              <a:spcAft>
                <a:spcPts val="0"/>
              </a:spcAft>
              <a:buNone/>
            </a:pPr>
            <a:r>
              <a:rPr lang="en-US" sz="1200"/>
              <a:t>Break (15 minutes)</a:t>
            </a:r>
            <a:endParaRPr sz="1200"/>
          </a:p>
          <a:p>
            <a:pPr indent="0" lvl="0" marL="457200" rtl="0" algn="l">
              <a:spcBef>
                <a:spcPts val="0"/>
              </a:spcBef>
              <a:spcAft>
                <a:spcPts val="0"/>
              </a:spcAft>
              <a:buNone/>
            </a:pPr>
            <a:r>
              <a:rPr lang="en-US" sz="1200"/>
              <a:t>Understanding the Instructional Approaches (75 minutes) </a:t>
            </a:r>
            <a:endParaRPr sz="1200"/>
          </a:p>
          <a:p>
            <a:pPr indent="457200" lvl="0" marL="457200" rtl="0" algn="l">
              <a:spcBef>
                <a:spcPts val="0"/>
              </a:spcBef>
              <a:spcAft>
                <a:spcPts val="0"/>
              </a:spcAft>
              <a:buNone/>
            </a:pPr>
            <a:r>
              <a:t/>
            </a:r>
            <a:endParaRPr b="1" i="1" sz="1200"/>
          </a:p>
          <a:p>
            <a:pPr indent="0" lvl="0" marL="457200" rtl="0" algn="l">
              <a:spcBef>
                <a:spcPts val="0"/>
              </a:spcBef>
              <a:spcAft>
                <a:spcPts val="0"/>
              </a:spcAft>
              <a:buNone/>
            </a:pPr>
            <a:r>
              <a:rPr i="1" lang="en-US" sz="1200"/>
              <a:t>Lunch</a:t>
            </a:r>
            <a:endParaRPr i="1" sz="1200"/>
          </a:p>
          <a:p>
            <a:pPr indent="0" lvl="0" marL="0" rtl="0" algn="l">
              <a:spcBef>
                <a:spcPts val="0"/>
              </a:spcBef>
              <a:spcAft>
                <a:spcPts val="0"/>
              </a:spcAft>
              <a:buNone/>
            </a:pPr>
            <a:r>
              <a:t/>
            </a:r>
            <a:endParaRPr sz="1200"/>
          </a:p>
          <a:p>
            <a:pPr indent="0" lvl="0" marL="457200" rtl="0" algn="l">
              <a:spcBef>
                <a:spcPts val="0"/>
              </a:spcBef>
              <a:spcAft>
                <a:spcPts val="0"/>
              </a:spcAft>
              <a:buNone/>
            </a:pPr>
            <a:r>
              <a:rPr lang="en-US" sz="1200"/>
              <a:t>Deep Dive: Preparing to Teach (90 minutes)</a:t>
            </a:r>
            <a:endParaRPr sz="1200"/>
          </a:p>
          <a:p>
            <a:pPr indent="0" lvl="0" marL="457200" rtl="0" algn="l">
              <a:spcBef>
                <a:spcPts val="0"/>
              </a:spcBef>
              <a:spcAft>
                <a:spcPts val="0"/>
              </a:spcAft>
              <a:buNone/>
            </a:pPr>
            <a:r>
              <a:rPr lang="en-US" sz="1200"/>
              <a:t>Break (15 minutes) </a:t>
            </a:r>
            <a:endParaRPr sz="1200"/>
          </a:p>
          <a:p>
            <a:pPr indent="0" lvl="0" marL="457200" rtl="0" algn="l">
              <a:spcBef>
                <a:spcPts val="0"/>
              </a:spcBef>
              <a:spcAft>
                <a:spcPts val="0"/>
              </a:spcAft>
              <a:buNone/>
            </a:pPr>
            <a:r>
              <a:rPr lang="en-US" sz="1200"/>
              <a:t>Preparing for Implementation (40 minutes)</a:t>
            </a:r>
            <a:endParaRPr sz="1200"/>
          </a:p>
          <a:p>
            <a:pPr indent="0" lvl="0" marL="457200" rtl="0" algn="l">
              <a:spcBef>
                <a:spcPts val="0"/>
              </a:spcBef>
              <a:spcAft>
                <a:spcPts val="0"/>
              </a:spcAft>
              <a:buNone/>
            </a:pPr>
            <a:r>
              <a:rPr lang="en-US" sz="1200"/>
              <a:t>Closing and Survey (5 minutes)</a:t>
            </a:r>
            <a:endParaRPr sz="1200"/>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800"/>
          </a:p>
        </p:txBody>
      </p:sp>
      <p:sp>
        <p:nvSpPr>
          <p:cNvPr id="55" name="Google Shape;55;g89e5b3d99e_1_78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89e5b3d99e_1_1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5" name="Google Shape;345;g89e5b3d99e_1_1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Review the session objective, or call on volunteers to read the bullet.</a:t>
            </a:r>
            <a:endParaRPr sz="1200"/>
          </a:p>
        </p:txBody>
      </p:sp>
      <p:sp>
        <p:nvSpPr>
          <p:cNvPr id="346" name="Google Shape;346;g89e5b3d99e_1_19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89e5b3d99e_1_2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89e5b3d99e_1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We have already had a chance to experience the Guidebooks as a student. Now, let’s turn our attention to our current instructional practice. There are no wrong answers here. We simply want to acknowledge our current practices around supporting students to access complex text so we can critically examine the Guidebooks approach. Our ultimate goal is to make micro adjustments in our practice to align with the Guidebooks structure and philosophy.</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work time for participants to reflect on their current instructional practice.</a:t>
            </a:r>
            <a:endParaRPr sz="1200"/>
          </a:p>
        </p:txBody>
      </p:sp>
      <p:sp>
        <p:nvSpPr>
          <p:cNvPr id="353" name="Google Shape;353;g89e5b3d99e_1_20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89e5b3d99e_1_2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89e5b3d99e_1_2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797878"/>
              </a:buClr>
              <a:buSzPts val="1000"/>
              <a:buFont typeface="Calibri"/>
              <a:buNone/>
            </a:pPr>
            <a:r>
              <a:rPr lang="en-US" sz="1200">
                <a:solidFill>
                  <a:srgbClr val="000000"/>
                </a:solidFill>
              </a:rPr>
              <a:t>5 minutes</a:t>
            </a:r>
            <a:endParaRPr sz="1200">
              <a:solidFill>
                <a:srgbClr val="000000"/>
              </a:solidFill>
            </a:endParaRPr>
          </a:p>
          <a:p>
            <a:pPr indent="0" lvl="0" marL="0" rtl="0" algn="l">
              <a:spcBef>
                <a:spcPts val="0"/>
              </a:spcBef>
              <a:spcAft>
                <a:spcPts val="0"/>
              </a:spcAft>
              <a:buClr>
                <a:srgbClr val="797878"/>
              </a:buClr>
              <a:buSzPts val="1000"/>
              <a:buFont typeface="Calibri"/>
              <a:buNone/>
            </a:pPr>
            <a:r>
              <a:rPr b="1" lang="en-US" sz="1200">
                <a:solidFill>
                  <a:srgbClr val="000000"/>
                </a:solidFill>
              </a:rPr>
              <a:t>Materials:</a:t>
            </a:r>
            <a:r>
              <a:rPr lang="en-US" sz="1200">
                <a:solidFill>
                  <a:srgbClr val="000000"/>
                </a:solidFill>
              </a:rPr>
              <a:t> Components of Literacy, note catcher</a:t>
            </a:r>
            <a:endParaRPr sz="1200">
              <a:solidFill>
                <a:srgbClr val="000000"/>
              </a:solidFill>
            </a:endParaRPr>
          </a:p>
          <a:p>
            <a:pPr indent="0" lvl="0" marL="0" rtl="0" algn="l">
              <a:spcBef>
                <a:spcPts val="0"/>
              </a:spcBef>
              <a:spcAft>
                <a:spcPts val="0"/>
              </a:spcAft>
              <a:buClr>
                <a:srgbClr val="797878"/>
              </a:buClr>
              <a:buSzPts val="1000"/>
              <a:buFont typeface="Calibri"/>
              <a:buNone/>
            </a:pPr>
            <a:r>
              <a:t/>
            </a:r>
            <a:endParaRPr sz="1200">
              <a:solidFill>
                <a:srgbClr val="000000"/>
              </a:solidFill>
            </a:endParaRPr>
          </a:p>
          <a:p>
            <a:pPr indent="0" lvl="0" marL="0" rtl="0" algn="l">
              <a:spcBef>
                <a:spcPts val="0"/>
              </a:spcBef>
              <a:spcAft>
                <a:spcPts val="0"/>
              </a:spcAft>
              <a:buClr>
                <a:srgbClr val="797878"/>
              </a:buClr>
              <a:buSzPts val="1000"/>
              <a:buFont typeface="Calibri"/>
              <a:buNone/>
            </a:pPr>
            <a:r>
              <a:rPr b="1" lang="en-US" sz="1200"/>
              <a:t>SAY:</a:t>
            </a:r>
            <a:r>
              <a:rPr lang="en-US" sz="1200"/>
              <a:t> In Module 1 we learned about the three instructional shifts of literacy: complexity, evidence, and knowledge. Today, let’s explore - </a:t>
            </a:r>
            <a:r>
              <a:rPr lang="en-US" sz="1200">
                <a:solidFill>
                  <a:srgbClr val="000000"/>
                </a:solidFill>
              </a:rPr>
              <a:t>what do these </a:t>
            </a:r>
            <a:r>
              <a:rPr lang="en-US" sz="1200">
                <a:solidFill>
                  <a:srgbClr val="000000"/>
                </a:solidFill>
              </a:rPr>
              <a:t>three shifts </a:t>
            </a:r>
            <a:r>
              <a:rPr lang="en-US" sz="1200">
                <a:solidFill>
                  <a:srgbClr val="000000"/>
                </a:solidFill>
              </a:rPr>
              <a:t>look like in action? In order to provide comprehensive literacy instruction for all students, there are particular components of literacy that must be provided in any ELA curriculum.</a:t>
            </a:r>
            <a:r>
              <a:rPr b="1" lang="en-US" sz="1200">
                <a:solidFill>
                  <a:srgbClr val="000000"/>
                </a:solidFill>
              </a:rPr>
              <a:t> </a:t>
            </a:r>
            <a:r>
              <a:rPr lang="en-US" sz="1200">
                <a:solidFill>
                  <a:srgbClr val="000000"/>
                </a:solidFill>
              </a:rPr>
              <a:t>We’ll begin to unpack these components by reading an excerpt from an article called “Elements of Success for All” by David and Meredith Liben. You can find this excerpt in your note catcher. </a:t>
            </a:r>
            <a:endParaRPr sz="1200">
              <a:solidFill>
                <a:srgbClr val="000000"/>
              </a:solidFill>
            </a:endParaRPr>
          </a:p>
          <a:p>
            <a:pPr indent="0" lvl="0" marL="0" rtl="0" algn="l">
              <a:spcBef>
                <a:spcPts val="0"/>
              </a:spcBef>
              <a:spcAft>
                <a:spcPts val="0"/>
              </a:spcAft>
              <a:buClr>
                <a:srgbClr val="797878"/>
              </a:buClr>
              <a:buSzPts val="1000"/>
              <a:buFont typeface="Calibri"/>
              <a:buNone/>
            </a:pPr>
            <a:r>
              <a:t/>
            </a:r>
            <a:endParaRPr sz="1200">
              <a:solidFill>
                <a:srgbClr val="000000"/>
              </a:solidFill>
            </a:endParaRPr>
          </a:p>
          <a:p>
            <a:pPr indent="0" lvl="0" marL="0" rtl="0" algn="l">
              <a:spcBef>
                <a:spcPts val="0"/>
              </a:spcBef>
              <a:spcAft>
                <a:spcPts val="0"/>
              </a:spcAft>
              <a:buClr>
                <a:srgbClr val="000000"/>
              </a:buClr>
              <a:buFont typeface="Arial"/>
              <a:buNone/>
            </a:pPr>
            <a:r>
              <a:rPr b="1" lang="en-US" sz="1200">
                <a:solidFill>
                  <a:srgbClr val="000000"/>
                </a:solidFill>
              </a:rPr>
              <a:t>DO: </a:t>
            </a:r>
            <a:r>
              <a:rPr lang="en-US" sz="1200">
                <a:solidFill>
                  <a:srgbClr val="000000"/>
                </a:solidFill>
              </a:rPr>
              <a:t>Review the directions and refer participants to their note catchers. Point out that this article is specific to grades 6-12 (there is a K-5 version, as well). If participants finish early, they can record their thinking in their note catchers.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Clr>
                <a:srgbClr val="797878"/>
              </a:buClr>
              <a:buSzPts val="1000"/>
              <a:buFont typeface="Calibri"/>
              <a:buNone/>
            </a:pPr>
            <a:r>
              <a:rPr b="1" lang="en-US" sz="1200">
                <a:solidFill>
                  <a:srgbClr val="000000"/>
                </a:solidFill>
              </a:rPr>
              <a:t>DO: </a:t>
            </a:r>
            <a:r>
              <a:rPr lang="en-US" sz="1200">
                <a:solidFill>
                  <a:srgbClr val="000000"/>
                </a:solidFill>
              </a:rPr>
              <a:t>Provide 2-3 minutes of silent reading time. After participants read independently, invite participants to share out their reflections with the whole group. </a:t>
            </a:r>
            <a:endParaRPr sz="1200">
              <a:solidFill>
                <a:srgbClr val="000000"/>
              </a:solidFill>
            </a:endParaRPr>
          </a:p>
          <a:p>
            <a:pPr indent="0" lvl="0" marL="0" rtl="0" algn="l">
              <a:spcBef>
                <a:spcPts val="0"/>
              </a:spcBef>
              <a:spcAft>
                <a:spcPts val="0"/>
              </a:spcAft>
              <a:buClr>
                <a:srgbClr val="797878"/>
              </a:buClr>
              <a:buSzPts val="1000"/>
              <a:buFont typeface="Calibri"/>
              <a:buNone/>
            </a:pPr>
            <a:r>
              <a:t/>
            </a:r>
            <a:endParaRPr sz="1200">
              <a:solidFill>
                <a:srgbClr val="000000"/>
              </a:solidFill>
            </a:endParaRPr>
          </a:p>
          <a:p>
            <a:pPr indent="0" lvl="0" marL="0" rtl="0" algn="l">
              <a:spcBef>
                <a:spcPts val="0"/>
              </a:spcBef>
              <a:spcAft>
                <a:spcPts val="0"/>
              </a:spcAft>
              <a:buClr>
                <a:srgbClr val="797878"/>
              </a:buClr>
              <a:buSzPts val="1000"/>
              <a:buFont typeface="Calibri"/>
              <a:buNone/>
            </a:pPr>
            <a:r>
              <a:rPr lang="en-US" sz="1200">
                <a:solidFill>
                  <a:srgbClr val="000000"/>
                </a:solidFill>
              </a:rPr>
              <a:t>If the following point doesn’t come up, probe with “Do you notice anything different/missing from this list?”</a:t>
            </a:r>
            <a:endParaRPr sz="1200">
              <a:solidFill>
                <a:srgbClr val="000000"/>
              </a:solidFill>
            </a:endParaRPr>
          </a:p>
          <a:p>
            <a:pPr indent="-184150" lvl="1" marL="628650" rtl="0" algn="l">
              <a:spcBef>
                <a:spcPts val="0"/>
              </a:spcBef>
              <a:spcAft>
                <a:spcPts val="0"/>
              </a:spcAft>
              <a:buClr>
                <a:srgbClr val="000000"/>
              </a:buClr>
              <a:buSzPts val="1200"/>
              <a:buChar char="•"/>
            </a:pPr>
            <a:r>
              <a:rPr lang="en-US" sz="1200">
                <a:solidFill>
                  <a:srgbClr val="000000"/>
                </a:solidFill>
              </a:rPr>
              <a:t>It is also important to point out that foundational skills (phonics, decoding, etc.) are not on this list – not because these foundational skills are not important, but because according to the standards, these skills should be mastered by grade 3. Students in grades 9-12</a:t>
            </a:r>
            <a:r>
              <a:rPr lang="en-US" sz="1200">
                <a:solidFill>
                  <a:srgbClr val="000000"/>
                </a:solidFill>
              </a:rPr>
              <a:t> </a:t>
            </a:r>
            <a:r>
              <a:rPr lang="en-US" sz="1200">
                <a:solidFill>
                  <a:srgbClr val="000000"/>
                </a:solidFill>
              </a:rPr>
              <a:t>who are lacking these </a:t>
            </a:r>
            <a:r>
              <a:rPr lang="en-US" sz="1200">
                <a:solidFill>
                  <a:srgbClr val="000000"/>
                </a:solidFill>
              </a:rPr>
              <a:t>foundational skills will absolutely need intervention and targeted support to address and fill these gaps, in addition to (NOT in replacement of) engagement with this supported curriculum and these complex texts included in the ELA Guidebooks 9-12! This curriculum is designed to support all readers, and we must give access and support to ALL students to engage with and be successful with this grade-level curriculum. </a:t>
            </a:r>
            <a:endParaRPr sz="1200">
              <a:solidFill>
                <a:srgbClr val="000000"/>
              </a:solidFill>
            </a:endParaRPr>
          </a:p>
          <a:p>
            <a:pPr indent="0" lvl="0" marL="0" rtl="0" algn="l">
              <a:spcBef>
                <a:spcPts val="0"/>
              </a:spcBef>
              <a:spcAft>
                <a:spcPts val="0"/>
              </a:spcAft>
              <a:buClr>
                <a:srgbClr val="797878"/>
              </a:buClr>
              <a:buSzPts val="1000"/>
              <a:buFont typeface="Arial"/>
              <a:buNone/>
            </a:pPr>
            <a:r>
              <a:t/>
            </a:r>
            <a:endParaRPr sz="1200">
              <a:solidFill>
                <a:srgbClr val="000000"/>
              </a:solidFill>
            </a:endParaRPr>
          </a:p>
          <a:p>
            <a:pPr indent="0" lvl="0" marL="0" rtl="0" algn="l">
              <a:spcBef>
                <a:spcPts val="0"/>
              </a:spcBef>
              <a:spcAft>
                <a:spcPts val="0"/>
              </a:spcAft>
              <a:buClr>
                <a:srgbClr val="797878"/>
              </a:buClr>
              <a:buSzPts val="1000"/>
              <a:buFont typeface="Arial"/>
              <a:buNone/>
            </a:pPr>
            <a:r>
              <a:rPr b="1" lang="en-US" sz="1200">
                <a:solidFill>
                  <a:srgbClr val="000000"/>
                </a:solidFill>
              </a:rPr>
              <a:t>Key Point: </a:t>
            </a:r>
            <a:r>
              <a:rPr lang="en-US" sz="1200">
                <a:solidFill>
                  <a:srgbClr val="000000"/>
                </a:solidFill>
              </a:rPr>
              <a:t>There are many essential and interconnected components of literacy instruction that our students must receive in order to reach the ELA goal and to succeed in college and careers. </a:t>
            </a:r>
            <a:endParaRPr sz="1200">
              <a:solidFill>
                <a:srgbClr val="000000"/>
              </a:solidFill>
            </a:endParaRPr>
          </a:p>
          <a:p>
            <a:pPr indent="0" lvl="0" marL="0" rtl="0" algn="l">
              <a:spcBef>
                <a:spcPts val="0"/>
              </a:spcBef>
              <a:spcAft>
                <a:spcPts val="0"/>
              </a:spcAft>
              <a:buClr>
                <a:srgbClr val="797878"/>
              </a:buClr>
              <a:buSzPts val="1000"/>
              <a:buFont typeface="Arial"/>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Source: </a:t>
            </a:r>
            <a:r>
              <a:rPr lang="en-US" sz="1200">
                <a:solidFill>
                  <a:srgbClr val="000000"/>
                </a:solidFill>
              </a:rPr>
              <a:t>David Liben and Meredith Liben. “Securing the Core for Each and Every Student (ELA),” excerpt from “Elements of Success for All.” </a:t>
            </a:r>
            <a:r>
              <a:rPr lang="en-US" sz="1200" u="sng">
                <a:solidFill>
                  <a:schemeClr val="dk2"/>
                </a:solidFill>
                <a:hlinkClick r:id="rId2">
                  <a:extLst>
                    <a:ext uri="{A12FA001-AC4F-418D-AE19-62706E023703}">
                      <ahyp:hlinkClr val="tx"/>
                    </a:ext>
                  </a:extLst>
                </a:hlinkClick>
              </a:rPr>
              <a:t>https://achievethecore.org/page/234/elements-of-success-for-all-with-the-ccss-grades-6-12</a:t>
            </a:r>
            <a:endParaRPr sz="1200">
              <a:solidFill>
                <a:srgbClr val="000000"/>
              </a:solidFill>
            </a:endParaRPr>
          </a:p>
          <a:p>
            <a:pPr indent="0" lvl="0" marL="0" rtl="0" algn="l">
              <a:spcBef>
                <a:spcPts val="0"/>
              </a:spcBef>
              <a:spcAft>
                <a:spcPts val="0"/>
              </a:spcAft>
              <a:buNone/>
            </a:pPr>
            <a:r>
              <a:t/>
            </a:r>
            <a:endParaRPr b="1" sz="1200">
              <a:solidFill>
                <a:srgbClr val="000000"/>
              </a:solidFill>
            </a:endParaRPr>
          </a:p>
        </p:txBody>
      </p:sp>
      <p:sp>
        <p:nvSpPr>
          <p:cNvPr id="360" name="Google Shape;360;g89e5b3d99e_1_20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89e5b3d99e_1_2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3" name="Google Shape;373;g89e5b3d99e_1_2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797878"/>
              </a:buClr>
              <a:buSzPts val="1200"/>
              <a:buFont typeface="Calibri"/>
              <a:buNone/>
            </a:pPr>
            <a:r>
              <a:rPr lang="en-US" sz="1200">
                <a:solidFill>
                  <a:srgbClr val="000000"/>
                </a:solidFill>
              </a:rPr>
              <a:t>2 minutes</a:t>
            </a:r>
            <a:endParaRPr sz="1200">
              <a:solidFill>
                <a:srgbClr val="000000"/>
              </a:solidFill>
            </a:endParaRPr>
          </a:p>
          <a:p>
            <a:pPr indent="0" lvl="0" marL="0" rtl="0" algn="l">
              <a:spcBef>
                <a:spcPts val="0"/>
              </a:spcBef>
              <a:spcAft>
                <a:spcPts val="0"/>
              </a:spcAft>
              <a:buClr>
                <a:srgbClr val="797878"/>
              </a:buClr>
              <a:buSzPts val="1200"/>
              <a:buFont typeface="Calibri"/>
              <a:buNone/>
            </a:pPr>
            <a:r>
              <a:t/>
            </a:r>
            <a:endParaRPr sz="1200">
              <a:solidFill>
                <a:srgbClr val="000000"/>
              </a:solidFill>
            </a:endParaRPr>
          </a:p>
          <a:p>
            <a:pPr indent="0" lvl="0" marL="0" rtl="0" algn="l">
              <a:spcBef>
                <a:spcPts val="0"/>
              </a:spcBef>
              <a:spcAft>
                <a:spcPts val="0"/>
              </a:spcAft>
              <a:buClr>
                <a:srgbClr val="797878"/>
              </a:buClr>
              <a:buSzPts val="1200"/>
              <a:buFont typeface="Calibri"/>
              <a:buNone/>
            </a:pPr>
            <a:r>
              <a:rPr b="1" lang="en-US" sz="1200">
                <a:solidFill>
                  <a:srgbClr val="000000"/>
                </a:solidFill>
              </a:rPr>
              <a:t>SAY: </a:t>
            </a:r>
            <a:r>
              <a:rPr lang="en-US" sz="1200">
                <a:solidFill>
                  <a:srgbClr val="000000"/>
                </a:solidFill>
              </a:rPr>
              <a:t>When presented as a list, you may think these components are taught in isolation in a specific sequence, or that you can pick and choose from this list.  That’s not the case. Instead of thinking about these components as a “literacy grab bag of options,” let’s think about them as an integral part of what we call a “healthy diet” in literacy – they are all necessary and they all work together.  It’s also important to point out that this </a:t>
            </a:r>
            <a:r>
              <a:rPr lang="en-US" sz="1200">
                <a:solidFill>
                  <a:srgbClr val="000000"/>
                </a:solidFill>
              </a:rPr>
              <a:t>isn’t a linear sequence.  The threads work together to create a tightly woven rope.</a:t>
            </a:r>
            <a:r>
              <a:rPr lang="en-US" sz="1200">
                <a:solidFill>
                  <a:srgbClr val="000000"/>
                </a:solidFill>
              </a:rPr>
              <a:t>  Each thread can have an impact on other threads - for example, a focus on academic vocabulary can support students in reading complex text.  Similarly, closely reading complex text is a way to support students in developing their academic vocabulary. </a:t>
            </a:r>
            <a:r>
              <a:rPr lang="en-US" sz="1250">
                <a:solidFill>
                  <a:srgbClr val="000000"/>
                </a:solidFill>
                <a:highlight>
                  <a:srgbClr val="FFFFFF"/>
                </a:highlight>
              </a:rPr>
              <a:t>When the literacy rope is tightly woven, students are better able to make meaning from and express understanding of the text.</a:t>
            </a:r>
            <a:endParaRPr sz="1400">
              <a:solidFill>
                <a:srgbClr val="000000"/>
              </a:solidFill>
            </a:endParaRPr>
          </a:p>
          <a:p>
            <a:pPr indent="0" lvl="0" marL="0" rtl="0" algn="l">
              <a:spcBef>
                <a:spcPts val="0"/>
              </a:spcBef>
              <a:spcAft>
                <a:spcPts val="0"/>
              </a:spcAft>
              <a:buClr>
                <a:srgbClr val="797878"/>
              </a:buClr>
              <a:buSzPts val="1200"/>
              <a:buFont typeface="Calibri"/>
              <a:buNone/>
            </a:pPr>
            <a:r>
              <a:t/>
            </a:r>
            <a:endParaRPr sz="1200">
              <a:solidFill>
                <a:srgbClr val="000000"/>
              </a:solidFill>
            </a:endParaRPr>
          </a:p>
          <a:p>
            <a:pPr indent="0" lvl="0" marL="0" rtl="0" algn="l">
              <a:spcBef>
                <a:spcPts val="0"/>
              </a:spcBef>
              <a:spcAft>
                <a:spcPts val="0"/>
              </a:spcAft>
              <a:buClr>
                <a:srgbClr val="000000"/>
              </a:buClr>
              <a:buFont typeface="Arial"/>
              <a:buNone/>
            </a:pPr>
            <a:r>
              <a:rPr b="1" lang="en-US" sz="1200">
                <a:solidFill>
                  <a:srgbClr val="000000"/>
                </a:solidFill>
              </a:rPr>
              <a:t>Key Point: </a:t>
            </a:r>
            <a:r>
              <a:rPr lang="en-US" sz="1200">
                <a:solidFill>
                  <a:srgbClr val="000000"/>
                </a:solidFill>
              </a:rPr>
              <a:t>There are many essential and interconnected components of literacy instruction that our students must receive in order to reach the ELA goal and to succeed in college and careers. </a:t>
            </a:r>
            <a:endParaRPr sz="1200">
              <a:solidFill>
                <a:srgbClr val="000000"/>
              </a:solidFill>
            </a:endParaRPr>
          </a:p>
          <a:p>
            <a:pPr indent="0" lvl="0" marL="0" rtl="0" algn="l">
              <a:spcBef>
                <a:spcPts val="0"/>
              </a:spcBef>
              <a:spcAft>
                <a:spcPts val="0"/>
              </a:spcAft>
              <a:buClr>
                <a:srgbClr val="000000"/>
              </a:buClr>
              <a:buFont typeface="Arial"/>
              <a:buNone/>
            </a:pPr>
            <a:r>
              <a:t/>
            </a:r>
            <a:endParaRPr sz="1200">
              <a:solidFill>
                <a:srgbClr val="000000"/>
              </a:solidFill>
            </a:endParaRPr>
          </a:p>
          <a:p>
            <a:pPr indent="0" lvl="0" marL="0" rtl="0" algn="l">
              <a:spcBef>
                <a:spcPts val="0"/>
              </a:spcBef>
              <a:spcAft>
                <a:spcPts val="0"/>
              </a:spcAft>
              <a:buClr>
                <a:srgbClr val="000000"/>
              </a:buClr>
              <a:buFont typeface="Arial"/>
              <a:buNone/>
            </a:pPr>
            <a:r>
              <a:rPr b="1" lang="en-US" sz="1200">
                <a:solidFill>
                  <a:srgbClr val="000000"/>
                </a:solidFill>
              </a:rPr>
              <a:t>Important to Note</a:t>
            </a:r>
            <a:r>
              <a:rPr lang="en-US" sz="1200">
                <a:solidFill>
                  <a:srgbClr val="000000"/>
                </a:solidFill>
              </a:rPr>
              <a:t>: “Foundational skills” are not addressed whole group through the Guidebooks, but they are an essential component of literacy.  Also important to note that while the standards explicitly address foundational skills in grades K-5, middle school and high school students must have a strong set of foundational skills in order to engage in the other components.  Students in grades 6-12 who are lacking these foundational skills will require intervention. </a:t>
            </a:r>
            <a:endParaRPr sz="1200">
              <a:solidFill>
                <a:srgbClr val="000000"/>
              </a:solidFill>
            </a:endParaRPr>
          </a:p>
          <a:p>
            <a:pPr indent="0" lvl="0" marL="0" rtl="0" algn="l">
              <a:spcBef>
                <a:spcPts val="0"/>
              </a:spcBef>
              <a:spcAft>
                <a:spcPts val="0"/>
              </a:spcAft>
              <a:buClr>
                <a:srgbClr val="000000"/>
              </a:buClr>
              <a:buFont typeface="Arial"/>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Image Source</a:t>
            </a:r>
            <a:r>
              <a:rPr lang="en-US" sz="1200">
                <a:solidFill>
                  <a:srgbClr val="000000"/>
                </a:solidFill>
              </a:rPr>
              <a:t>: Public Domain</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374" name="Google Shape;374;g89e5b3d99e_1_2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89e5b3d99e_1_2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89e5b3d99e_1_2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Now think back to our lesson experiential from earlier. Where did you see evidence of the components of literacy during our lesson? Try to be as specific possible!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Direct participants to find their READ partner and share their thinking.</a:t>
            </a:r>
            <a:endParaRPr sz="1200"/>
          </a:p>
        </p:txBody>
      </p:sp>
      <p:sp>
        <p:nvSpPr>
          <p:cNvPr id="391" name="Google Shape;391;g89e5b3d99e_1_23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89e5b3d99e_1_2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89e5b3d99e_1_2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1 minute</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The components of literacy and the instructional shifts work together as frameworks to inform the structure and design of the Guidebooks. Before the break we experienced a series of tasks from lessons in the </a:t>
            </a:r>
            <a:r>
              <a:rPr i="1" lang="en-US" sz="1200">
                <a:solidFill>
                  <a:srgbClr val="000000"/>
                </a:solidFill>
              </a:rPr>
              <a:t>Things Fall Apart Unit</a:t>
            </a:r>
            <a:r>
              <a:rPr lang="en-US" sz="1200">
                <a:solidFill>
                  <a:srgbClr val="000000"/>
                </a:solidFill>
              </a:rPr>
              <a:t>. We experienced the "Read" approach </a:t>
            </a:r>
            <a:r>
              <a:rPr b="1" lang="en-US" sz="1200">
                <a:solidFill>
                  <a:srgbClr val="000000"/>
                </a:solidFill>
              </a:rPr>
              <a:t>[CLICK]</a:t>
            </a:r>
            <a:r>
              <a:rPr lang="en-US" sz="1200">
                <a:solidFill>
                  <a:srgbClr val="000000"/>
                </a:solidFill>
              </a:rPr>
              <a:t>. This was critical because there is so much that goes into the "Read" component. However, we also want to support you in developing an understanding of the other approaches embedded in GB lessons: </a:t>
            </a:r>
            <a:r>
              <a:rPr b="1" lang="en-US" sz="1200">
                <a:solidFill>
                  <a:srgbClr val="000000"/>
                </a:solidFill>
              </a:rPr>
              <a:t>[CLICK] </a:t>
            </a:r>
            <a:r>
              <a:rPr lang="en-US" sz="1200">
                <a:solidFill>
                  <a:srgbClr val="000000"/>
                </a:solidFill>
              </a:rPr>
              <a:t>Discuss, </a:t>
            </a:r>
            <a:r>
              <a:rPr b="1" lang="en-US" sz="1200">
                <a:solidFill>
                  <a:srgbClr val="000000"/>
                </a:solidFill>
              </a:rPr>
              <a:t>[CLICK] </a:t>
            </a:r>
            <a:r>
              <a:rPr lang="en-US" sz="1200">
                <a:solidFill>
                  <a:srgbClr val="000000"/>
                </a:solidFill>
              </a:rPr>
              <a:t>Present, </a:t>
            </a:r>
            <a:r>
              <a:rPr b="1" lang="en-US" sz="1200">
                <a:solidFill>
                  <a:srgbClr val="000000"/>
                </a:solidFill>
              </a:rPr>
              <a:t>[CLICK] </a:t>
            </a:r>
            <a:r>
              <a:rPr lang="en-US" sz="1200">
                <a:solidFill>
                  <a:srgbClr val="000000"/>
                </a:solidFill>
              </a:rPr>
              <a:t>and Write. In this session, we will explore examples of these approaches so you can START understanding how they work, and we will also dig into the research that informed this part of the curriculum design.</a:t>
            </a:r>
            <a:endParaRPr sz="1200"/>
          </a:p>
        </p:txBody>
      </p:sp>
      <p:sp>
        <p:nvSpPr>
          <p:cNvPr id="399" name="Google Shape;399;g89e5b3d99e_1_24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89e5b3d99e_1_2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89e5b3d99e_1_2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400"/>
              <a:buFont typeface="Arial"/>
              <a:buNone/>
            </a:pPr>
            <a:r>
              <a:rPr lang="en-US" sz="1200"/>
              <a:t>7 minutes</a:t>
            </a:r>
            <a:endParaRPr sz="1200"/>
          </a:p>
          <a:p>
            <a:pPr indent="0" lvl="0" marL="0" rtl="0" algn="l">
              <a:spcBef>
                <a:spcPts val="0"/>
              </a:spcBef>
              <a:spcAft>
                <a:spcPts val="0"/>
              </a:spcAft>
              <a:buClr>
                <a:srgbClr val="000000"/>
              </a:buClr>
              <a:buSzPts val="1400"/>
              <a:buFont typeface="Arial"/>
              <a:buNone/>
            </a:pPr>
            <a:r>
              <a:rPr b="1" lang="en-US" sz="1200"/>
              <a:t>Materials:</a:t>
            </a:r>
            <a:r>
              <a:rPr lang="en-US" sz="1200"/>
              <a:t> </a:t>
            </a:r>
            <a:r>
              <a:rPr lang="en-US" sz="1200" u="sng">
                <a:solidFill>
                  <a:schemeClr val="hlink"/>
                </a:solidFill>
                <a:hlinkClick r:id="rId2"/>
              </a:rPr>
              <a:t>Approach Sort</a:t>
            </a:r>
            <a:r>
              <a:rPr lang="en-US" sz="1200"/>
              <a:t> (1 set per table, cut apart and put into an envelope)</a:t>
            </a:r>
            <a:endParaRPr sz="1200"/>
          </a:p>
          <a:p>
            <a:pPr indent="0" lvl="0" marL="0" rtl="0" algn="l">
              <a:spcBef>
                <a:spcPts val="0"/>
              </a:spcBef>
              <a:spcAft>
                <a:spcPts val="0"/>
              </a:spcAft>
              <a:buClr>
                <a:srgbClr val="000000"/>
              </a:buClr>
              <a:buSzPts val="1400"/>
              <a:buFont typeface="Arial"/>
              <a:buNone/>
            </a:pPr>
            <a:r>
              <a:t/>
            </a:r>
            <a:endParaRPr sz="1200"/>
          </a:p>
          <a:p>
            <a:pPr indent="0" lvl="0" marL="0" rtl="0" algn="l">
              <a:spcBef>
                <a:spcPts val="0"/>
              </a:spcBef>
              <a:spcAft>
                <a:spcPts val="0"/>
              </a:spcAft>
              <a:buNone/>
            </a:pPr>
            <a:r>
              <a:rPr b="1" lang="en-US" sz="1200">
                <a:solidFill>
                  <a:srgbClr val="000000"/>
                </a:solidFill>
              </a:rPr>
              <a:t>SAY:</a:t>
            </a:r>
            <a:r>
              <a:rPr lang="en-US" sz="1200">
                <a:solidFill>
                  <a:srgbClr val="000000"/>
                </a:solidFill>
              </a:rPr>
              <a:t> Because the understanding of the instructional approaches is crucial to deeply understanding the ELA Guidebooks 9-12, we want to spend a little time investigating how these approaches work in conjunction to create a systematic approach to helping students deeply understand complex text. We know that you haven’t </a:t>
            </a:r>
            <a:r>
              <a:rPr lang="en-US" sz="1200">
                <a:solidFill>
                  <a:srgbClr val="000000"/>
                </a:solidFill>
              </a:rPr>
              <a:t>worked at great length with these approaches yet,</a:t>
            </a:r>
            <a:r>
              <a:rPr lang="en-US" sz="1200">
                <a:solidFill>
                  <a:srgbClr val="000000"/>
                </a:solidFill>
              </a:rPr>
              <a:t> but want to see how each group/partner pair connect the concepts using by sorting and making connections. </a:t>
            </a:r>
            <a:endParaRPr sz="1200">
              <a:solidFill>
                <a:srgbClr val="000000"/>
              </a:solidFill>
            </a:endParaRPr>
          </a:p>
          <a:p>
            <a:pPr indent="0" lvl="0" marL="0" rtl="0" algn="l">
              <a:spcBef>
                <a:spcPts val="0"/>
              </a:spcBef>
              <a:spcAft>
                <a:spcPts val="0"/>
              </a:spcAft>
              <a:buClr>
                <a:srgbClr val="000000"/>
              </a:buClr>
              <a:buSzPts val="1400"/>
              <a:buFont typeface="Arial"/>
              <a:buNone/>
            </a:pPr>
            <a:r>
              <a:t/>
            </a:r>
            <a:endParaRPr sz="1200">
              <a:solidFill>
                <a:srgbClr val="000000"/>
              </a:solidFill>
            </a:endParaRPr>
          </a:p>
          <a:p>
            <a:pPr indent="0" lvl="0" marL="0" rtl="0" algn="l">
              <a:spcBef>
                <a:spcPts val="0"/>
              </a:spcBef>
              <a:spcAft>
                <a:spcPts val="0"/>
              </a:spcAft>
              <a:buClr>
                <a:srgbClr val="000000"/>
              </a:buClr>
              <a:buSzPts val="1400"/>
              <a:buFont typeface="Arial"/>
              <a:buNone/>
            </a:pPr>
            <a:r>
              <a:rPr b="1" lang="en-US" sz="1200">
                <a:solidFill>
                  <a:srgbClr val="000000"/>
                </a:solidFill>
              </a:rPr>
              <a:t>DO: </a:t>
            </a:r>
            <a:r>
              <a:rPr lang="en-US" sz="1200">
                <a:solidFill>
                  <a:srgbClr val="000000"/>
                </a:solidFill>
              </a:rPr>
              <a:t>In table groups, give participants an envelope of word cards that have a variety of instructional approach terms on them and an envelope with symbols (arrows, equal signs, plus signs, etc.). Direct participants to create a concept map of terms using the symbol cards to demonstrate the relationship between the terms.</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Clr>
                <a:srgbClr val="000000"/>
              </a:buClr>
              <a:buSzPts val="1400"/>
              <a:buFont typeface="Arial"/>
              <a:buNone/>
            </a:pPr>
            <a:r>
              <a:rPr b="1" lang="en-US" sz="1200">
                <a:solidFill>
                  <a:srgbClr val="000000"/>
                </a:solidFill>
              </a:rPr>
              <a:t>DO: </a:t>
            </a:r>
            <a:r>
              <a:rPr lang="en-US" sz="1200">
                <a:solidFill>
                  <a:srgbClr val="000000"/>
                </a:solidFill>
              </a:rPr>
              <a:t>Read directions. Allow participants time to sort the words into categories and make connections to form a concept map. </a:t>
            </a:r>
            <a:endParaRPr b="1" sz="1200"/>
          </a:p>
          <a:p>
            <a:pPr indent="0" lvl="0" marL="0" rtl="0" algn="l">
              <a:spcBef>
                <a:spcPts val="0"/>
              </a:spcBef>
              <a:spcAft>
                <a:spcPts val="0"/>
              </a:spcAft>
              <a:buClr>
                <a:srgbClr val="000000"/>
              </a:buClr>
              <a:buSzPts val="1400"/>
              <a:buFont typeface="Arial"/>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a:p>
        </p:txBody>
      </p:sp>
      <p:sp>
        <p:nvSpPr>
          <p:cNvPr id="409" name="Google Shape;409;g89e5b3d99e_1_25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89e5b3d99e_1_2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89e5b3d99e_1_2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8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Now it’s time to share our sorts. As you share, be sure to explain the connections you’ve discovered during your discussion.</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Allow time for each group to share their sorts. Consider prompting participants by asking them to elaborate on their connections.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Look-fors:</a:t>
            </a:r>
            <a:endParaRPr sz="1200"/>
          </a:p>
          <a:p>
            <a:pPr indent="-304800" lvl="0" marL="457200" rtl="0" algn="l">
              <a:spcBef>
                <a:spcPts val="0"/>
              </a:spcBef>
              <a:spcAft>
                <a:spcPts val="0"/>
              </a:spcAft>
              <a:buSzPts val="1200"/>
              <a:buChar char="●"/>
            </a:pPr>
            <a:r>
              <a:rPr lang="en-US" sz="1200"/>
              <a:t>Present and write are parallel structures: they follow the same pattern of preparation, drafting, revising, editing and then present or publish.</a:t>
            </a:r>
            <a:endParaRPr sz="1200"/>
          </a:p>
          <a:p>
            <a:pPr indent="-304800" lvl="0" marL="457200" rtl="0" algn="l">
              <a:spcBef>
                <a:spcPts val="0"/>
              </a:spcBef>
              <a:spcAft>
                <a:spcPts val="0"/>
              </a:spcAft>
              <a:buSzPts val="1200"/>
              <a:buChar char="●"/>
            </a:pPr>
            <a:r>
              <a:rPr lang="en-US" sz="1200"/>
              <a:t>Some of the sub-headings may be misplaced at this stage. That is totally ok! This task is meant to engage participants in the process of identifying the structures in each approach so the next few tasks will be stickier.</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p:txBody>
      </p:sp>
      <p:sp>
        <p:nvSpPr>
          <p:cNvPr id="416" name="Google Shape;416;g89e5b3d99e_1_25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89e5b3d99e_1_2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3" name="Google Shape;423;g89e5b3d99e_1_2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solidFill>
                  <a:srgbClr val="000000"/>
                </a:solidFill>
              </a:rPr>
              <a:t>SAY:</a:t>
            </a:r>
            <a:r>
              <a:rPr lang="en-US" sz="1200">
                <a:solidFill>
                  <a:srgbClr val="000000"/>
                </a:solidFill>
              </a:rPr>
              <a:t> These instructional approaches are informed by the shifts we investigated in Module 1. </a:t>
            </a:r>
            <a:r>
              <a:rPr lang="en-US" sz="1200">
                <a:solidFill>
                  <a:srgbClr val="000000"/>
                </a:solidFill>
              </a:rPr>
              <a:t>So </a:t>
            </a:r>
            <a:r>
              <a:rPr lang="en-US" sz="1200">
                <a:solidFill>
                  <a:srgbClr val="000000"/>
                </a:solidFill>
              </a:rPr>
              <a:t>where do they live in the Guidebooks? What lesson structures support students so that they can successfully access the texts? </a:t>
            </a:r>
            <a:r>
              <a:rPr lang="en-US" sz="1200"/>
              <a:t>As we mentioned in Module 1, the Guidebooks lessons follow a predictable pattern. Each unit is divided into sections, each section into lessons, and each lesson into activities. Activities fall into one of four big buckets: read, discuss, present, and write. Each one of those categories is further divided. </a:t>
            </a:r>
            <a:endParaRPr sz="1200"/>
          </a:p>
        </p:txBody>
      </p:sp>
      <p:sp>
        <p:nvSpPr>
          <p:cNvPr id="424" name="Google Shape;424;g89e5b3d99e_1_26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89e5b3d99e_1_2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0" name="Google Shape;430;g89e5b3d99e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400"/>
              <a:buFont typeface="Arial"/>
              <a:buNone/>
            </a:pPr>
            <a:r>
              <a:rPr lang="en-US" sz="1200"/>
              <a:t>5 minutes</a:t>
            </a:r>
            <a:endParaRPr sz="1200"/>
          </a:p>
          <a:p>
            <a:pPr indent="0" lvl="0" marL="0" rtl="0" algn="l">
              <a:spcBef>
                <a:spcPts val="0"/>
              </a:spcBef>
              <a:spcAft>
                <a:spcPts val="0"/>
              </a:spcAft>
              <a:buClr>
                <a:srgbClr val="000000"/>
              </a:buClr>
              <a:buSzPts val="1400"/>
              <a:buFont typeface="Arial"/>
              <a:buNone/>
            </a:pPr>
            <a:r>
              <a:rPr b="1" lang="en-US" sz="1200"/>
              <a:t>Materials:</a:t>
            </a:r>
            <a:r>
              <a:rPr lang="en-US" sz="1200"/>
              <a:t> “Instructional Approaches”, note catcher </a:t>
            </a:r>
            <a:r>
              <a:rPr lang="en-US" sz="1200"/>
              <a:t>(Excerpted from </a:t>
            </a:r>
            <a:r>
              <a:rPr lang="en-US" sz="1200" u="sng">
                <a:solidFill>
                  <a:schemeClr val="hlink"/>
                </a:solidFill>
                <a:hlinkClick r:id="rId2"/>
              </a:rPr>
              <a:t>Curriculum Guide</a:t>
            </a:r>
            <a:r>
              <a:rPr lang="en-US" sz="1200"/>
              <a:t>, pp. </a:t>
            </a:r>
            <a:r>
              <a:rPr lang="en-US" sz="1200"/>
              <a:t>6-7</a:t>
            </a:r>
            <a:r>
              <a:rPr lang="en-US" sz="1200"/>
              <a:t>)</a:t>
            </a:r>
            <a:endParaRPr sz="1200"/>
          </a:p>
          <a:p>
            <a:pPr indent="0" lvl="0" marL="0" rtl="0" algn="l">
              <a:spcBef>
                <a:spcPts val="0"/>
              </a:spcBef>
              <a:spcAft>
                <a:spcPts val="0"/>
              </a:spcAft>
              <a:buNone/>
            </a:pPr>
            <a:r>
              <a:t/>
            </a:r>
            <a:endParaRPr sz="1200"/>
          </a:p>
          <a:p>
            <a:pPr indent="0" lvl="0" marL="0" rtl="0" algn="l">
              <a:spcBef>
                <a:spcPts val="0"/>
              </a:spcBef>
              <a:spcAft>
                <a:spcPts val="0"/>
              </a:spcAft>
              <a:buClr>
                <a:srgbClr val="000000"/>
              </a:buClr>
              <a:buSzPts val="1400"/>
              <a:buFont typeface="Arial"/>
              <a:buNone/>
            </a:pPr>
            <a:r>
              <a:rPr b="1" lang="en-US" sz="1200">
                <a:solidFill>
                  <a:srgbClr val="000000"/>
                </a:solidFill>
              </a:rPr>
              <a:t>SAY:</a:t>
            </a:r>
            <a:r>
              <a:rPr lang="en-US" sz="1200">
                <a:solidFill>
                  <a:srgbClr val="000000"/>
                </a:solidFill>
              </a:rPr>
              <a:t> </a:t>
            </a:r>
            <a:r>
              <a:rPr lang="en-US" sz="1200"/>
              <a:t>Now that we have spent some time working with these concepts, let’s dig into a section of the Curriculum Guide for some additional context around the instructional approaches. You will be able to see how the approaches are utilized together as we go through this afternoon. </a:t>
            </a:r>
            <a:r>
              <a:rPr lang="en-US" sz="1200">
                <a:solidFill>
                  <a:srgbClr val="000000"/>
                </a:solidFill>
              </a:rPr>
              <a:t>We will start by reading an overview of the approaches from the Curriculum Guide and then go deeper into each approach. We have provided the overview of the approaches as an excerpt from the Curriculum Guide in your note catcher.</a:t>
            </a:r>
            <a:endParaRPr sz="1200">
              <a:solidFill>
                <a:srgbClr val="000000"/>
              </a:solidFill>
            </a:endParaRPr>
          </a:p>
          <a:p>
            <a:pPr indent="0" lvl="0" marL="0" rtl="0" algn="l">
              <a:spcBef>
                <a:spcPts val="0"/>
              </a:spcBef>
              <a:spcAft>
                <a:spcPts val="0"/>
              </a:spcAft>
              <a:buClr>
                <a:srgbClr val="000000"/>
              </a:buClr>
              <a:buSzPts val="1400"/>
              <a:buFont typeface="Arial"/>
              <a:buNone/>
            </a:pPr>
            <a:r>
              <a:t/>
            </a:r>
            <a:endParaRPr sz="1200">
              <a:solidFill>
                <a:srgbClr val="000000"/>
              </a:solidFill>
            </a:endParaRPr>
          </a:p>
          <a:p>
            <a:pPr indent="0" lvl="0" marL="0" rtl="0" algn="l">
              <a:spcBef>
                <a:spcPts val="0"/>
              </a:spcBef>
              <a:spcAft>
                <a:spcPts val="0"/>
              </a:spcAft>
              <a:buClr>
                <a:srgbClr val="000000"/>
              </a:buClr>
              <a:buSzPts val="1400"/>
              <a:buFont typeface="Arial"/>
              <a:buNone/>
            </a:pPr>
            <a:r>
              <a:rPr b="1" lang="en-US" sz="1200">
                <a:solidFill>
                  <a:srgbClr val="000000"/>
                </a:solidFill>
              </a:rPr>
              <a:t>DO: </a:t>
            </a:r>
            <a:r>
              <a:rPr lang="en-US" sz="1200">
                <a:solidFill>
                  <a:srgbClr val="000000"/>
                </a:solidFill>
              </a:rPr>
              <a:t>Have a participant read the directions. Provide participants time to read the section from the Curriculum Guide that is included in their note catchers. </a:t>
            </a:r>
            <a:endParaRPr sz="1200"/>
          </a:p>
          <a:p>
            <a:pPr indent="0" lvl="0" marL="0" rtl="0" algn="l">
              <a:spcBef>
                <a:spcPts val="0"/>
              </a:spcBef>
              <a:spcAft>
                <a:spcPts val="0"/>
              </a:spcAft>
              <a:buNone/>
            </a:pPr>
            <a:r>
              <a:t/>
            </a:r>
            <a:endParaRPr sz="1200"/>
          </a:p>
        </p:txBody>
      </p:sp>
      <p:sp>
        <p:nvSpPr>
          <p:cNvPr id="431" name="Google Shape;431;g89e5b3d99e_1_27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89e5b3d99e_1_7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89e5b3d99e_1_7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Briefly review the afternoon at a glance. </a:t>
            </a:r>
            <a:endParaRPr sz="1200"/>
          </a:p>
          <a:p>
            <a:pPr indent="0" lvl="0" marL="0" rtl="0" algn="l">
              <a:spcBef>
                <a:spcPts val="0"/>
              </a:spcBef>
              <a:spcAft>
                <a:spcPts val="0"/>
              </a:spcAft>
              <a:buNone/>
            </a:pPr>
            <a:r>
              <a:t/>
            </a:r>
            <a:endParaRPr b="1" i="1" sz="1200"/>
          </a:p>
          <a:p>
            <a:pPr indent="0" lvl="0" marL="0" rtl="0" algn="l">
              <a:spcBef>
                <a:spcPts val="0"/>
              </a:spcBef>
              <a:spcAft>
                <a:spcPts val="0"/>
              </a:spcAft>
              <a:buNone/>
            </a:pPr>
            <a:r>
              <a:rPr b="1" i="1" lang="en-US" sz="1200"/>
              <a:t>For Facilitator Reference:</a:t>
            </a:r>
            <a:endParaRPr b="1" i="1" sz="1200"/>
          </a:p>
          <a:p>
            <a:pPr indent="0" lvl="0" marL="0" rtl="0" algn="l">
              <a:spcBef>
                <a:spcPts val="0"/>
              </a:spcBef>
              <a:spcAft>
                <a:spcPts val="0"/>
              </a:spcAft>
              <a:buNone/>
            </a:pPr>
            <a:r>
              <a:t/>
            </a:r>
            <a:endParaRPr sz="1200"/>
          </a:p>
          <a:p>
            <a:pPr indent="0" lvl="0" marL="457200" rtl="0" algn="l">
              <a:spcBef>
                <a:spcPts val="0"/>
              </a:spcBef>
              <a:spcAft>
                <a:spcPts val="0"/>
              </a:spcAft>
              <a:buNone/>
            </a:pPr>
            <a:r>
              <a:rPr lang="en-US" sz="1200"/>
              <a:t>Getting Started &amp; M2 Review &amp; Reflect (45 minutes) </a:t>
            </a:r>
            <a:endParaRPr sz="1200"/>
          </a:p>
          <a:p>
            <a:pPr indent="0" lvl="0" marL="457200" rtl="0" algn="l">
              <a:spcBef>
                <a:spcPts val="0"/>
              </a:spcBef>
              <a:spcAft>
                <a:spcPts val="0"/>
              </a:spcAft>
              <a:buNone/>
            </a:pPr>
            <a:r>
              <a:rPr lang="en-US" sz="1200"/>
              <a:t>Lesson Experiential (75 minutes) </a:t>
            </a:r>
            <a:endParaRPr sz="1200"/>
          </a:p>
          <a:p>
            <a:pPr indent="0" lvl="0" marL="457200" rtl="0" algn="l">
              <a:spcBef>
                <a:spcPts val="0"/>
              </a:spcBef>
              <a:spcAft>
                <a:spcPts val="0"/>
              </a:spcAft>
              <a:buNone/>
            </a:pPr>
            <a:r>
              <a:rPr lang="en-US" sz="1200"/>
              <a:t>Break (15 minutes)</a:t>
            </a:r>
            <a:endParaRPr sz="1200"/>
          </a:p>
          <a:p>
            <a:pPr indent="0" lvl="0" marL="457200" rtl="0" algn="l">
              <a:spcBef>
                <a:spcPts val="0"/>
              </a:spcBef>
              <a:spcAft>
                <a:spcPts val="0"/>
              </a:spcAft>
              <a:buNone/>
            </a:pPr>
            <a:r>
              <a:rPr lang="en-US" sz="1200"/>
              <a:t>Understanding the Instructional Approaches (75 minutes) </a:t>
            </a:r>
            <a:endParaRPr sz="1200"/>
          </a:p>
          <a:p>
            <a:pPr indent="457200" lvl="0" marL="457200" rtl="0" algn="l">
              <a:spcBef>
                <a:spcPts val="0"/>
              </a:spcBef>
              <a:spcAft>
                <a:spcPts val="0"/>
              </a:spcAft>
              <a:buNone/>
            </a:pPr>
            <a:r>
              <a:t/>
            </a:r>
            <a:endParaRPr b="1" i="1" sz="1200"/>
          </a:p>
          <a:p>
            <a:pPr indent="0" lvl="0" marL="457200" rtl="0" algn="l">
              <a:spcBef>
                <a:spcPts val="0"/>
              </a:spcBef>
              <a:spcAft>
                <a:spcPts val="0"/>
              </a:spcAft>
              <a:buNone/>
            </a:pPr>
            <a:r>
              <a:rPr i="1" lang="en-US" sz="1200"/>
              <a:t>Lunch</a:t>
            </a:r>
            <a:endParaRPr i="1" sz="1200"/>
          </a:p>
          <a:p>
            <a:pPr indent="0" lvl="0" marL="0" rtl="0" algn="l">
              <a:spcBef>
                <a:spcPts val="0"/>
              </a:spcBef>
              <a:spcAft>
                <a:spcPts val="0"/>
              </a:spcAft>
              <a:buNone/>
            </a:pPr>
            <a:r>
              <a:t/>
            </a:r>
            <a:endParaRPr sz="1200"/>
          </a:p>
          <a:p>
            <a:pPr indent="0" lvl="0" marL="457200" rtl="0" algn="l">
              <a:spcBef>
                <a:spcPts val="0"/>
              </a:spcBef>
              <a:spcAft>
                <a:spcPts val="0"/>
              </a:spcAft>
              <a:buNone/>
            </a:pPr>
            <a:r>
              <a:rPr lang="en-US" sz="1200"/>
              <a:t>Deep Dive: Preparing to Teach (90 minutes)</a:t>
            </a:r>
            <a:endParaRPr sz="1200"/>
          </a:p>
          <a:p>
            <a:pPr indent="0" lvl="0" marL="457200" rtl="0" algn="l">
              <a:spcBef>
                <a:spcPts val="0"/>
              </a:spcBef>
              <a:spcAft>
                <a:spcPts val="0"/>
              </a:spcAft>
              <a:buNone/>
            </a:pPr>
            <a:r>
              <a:rPr lang="en-US" sz="1200"/>
              <a:t>Break (15 minutes) </a:t>
            </a:r>
            <a:endParaRPr sz="1200"/>
          </a:p>
          <a:p>
            <a:pPr indent="0" lvl="0" marL="457200" rtl="0" algn="l">
              <a:spcBef>
                <a:spcPts val="0"/>
              </a:spcBef>
              <a:spcAft>
                <a:spcPts val="0"/>
              </a:spcAft>
              <a:buNone/>
            </a:pPr>
            <a:r>
              <a:rPr lang="en-US" sz="1200"/>
              <a:t>Preparing for Implementation (40 minutes)</a:t>
            </a:r>
            <a:endParaRPr sz="1200"/>
          </a:p>
          <a:p>
            <a:pPr indent="0" lvl="0" marL="457200" rtl="0" algn="l">
              <a:spcBef>
                <a:spcPts val="0"/>
              </a:spcBef>
              <a:spcAft>
                <a:spcPts val="0"/>
              </a:spcAft>
              <a:buNone/>
            </a:pPr>
            <a:r>
              <a:rPr lang="en-US" sz="1200"/>
              <a:t>Closing and Survey (5 minutes)</a:t>
            </a:r>
            <a:endParaRPr sz="1200"/>
          </a:p>
        </p:txBody>
      </p:sp>
      <p:sp>
        <p:nvSpPr>
          <p:cNvPr id="62" name="Google Shape;62;g89e5b3d99e_1_76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89e5b3d99e_1_2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89e5b3d99e_1_2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400"/>
              <a:buFont typeface="Arial"/>
              <a:buNone/>
            </a:pPr>
            <a:r>
              <a:rPr lang="en-US" sz="1200"/>
              <a:t>1 minute</a:t>
            </a:r>
            <a:endParaRPr sz="1200"/>
          </a:p>
          <a:p>
            <a:pPr indent="0" lvl="0" marL="0" rtl="0" algn="l">
              <a:spcBef>
                <a:spcPts val="0"/>
              </a:spcBef>
              <a:spcAft>
                <a:spcPts val="0"/>
              </a:spcAft>
              <a:buClr>
                <a:srgbClr val="000000"/>
              </a:buClr>
              <a:buSzPts val="1400"/>
              <a:buFont typeface="Arial"/>
              <a:buNone/>
            </a:pPr>
            <a:r>
              <a:t/>
            </a:r>
            <a:endParaRPr sz="1200"/>
          </a:p>
          <a:p>
            <a:pPr indent="0" lvl="0" marL="0" rtl="0" algn="l">
              <a:spcBef>
                <a:spcPts val="0"/>
              </a:spcBef>
              <a:spcAft>
                <a:spcPts val="0"/>
              </a:spcAft>
              <a:buClr>
                <a:srgbClr val="000000"/>
              </a:buClr>
              <a:buSzPts val="1400"/>
              <a:buFont typeface="Arial"/>
              <a:buNone/>
            </a:pPr>
            <a:r>
              <a:rPr b="1" lang="en-US" sz="1200">
                <a:solidFill>
                  <a:srgbClr val="000000"/>
                </a:solidFill>
              </a:rPr>
              <a:t>SAY:</a:t>
            </a:r>
            <a:r>
              <a:rPr lang="en-US" sz="1200">
                <a:solidFill>
                  <a:srgbClr val="000000"/>
                </a:solidFill>
              </a:rPr>
              <a:t> Let’s take a look at our first, and most important, instructional approach. The goal of any English Language Arts curriculum should be to support students in becoming critical readers of text. In order to do this, there is a series of steps students must go through both consciously and unconsciously. The goal of the Read Approach is to help students build knowledge and develop their skills in order to more critically analyze the text and make connections within and across texts. This is done through a series of steps that include preparing to read, establishing an understanding, deepening that understanding, and extending that understanding. For this particular approach, some of these steps may require students to produce a product the teacher can evaluate. Other steps may be a process that occurs mentally for the students with no external product produced. </a:t>
            </a:r>
            <a:endParaRPr sz="1200">
              <a:solidFill>
                <a:srgbClr val="000000"/>
              </a:solidFill>
            </a:endParaRPr>
          </a:p>
          <a:p>
            <a:pPr indent="0" lvl="0" marL="0" rtl="0" algn="l">
              <a:spcBef>
                <a:spcPts val="0"/>
              </a:spcBef>
              <a:spcAft>
                <a:spcPts val="0"/>
              </a:spcAft>
              <a:buClr>
                <a:srgbClr val="000000"/>
              </a:buClr>
              <a:buSzPts val="1400"/>
              <a:buFont typeface="Arial"/>
              <a:buNone/>
            </a:pPr>
            <a:r>
              <a:t/>
            </a:r>
            <a:endParaRPr sz="1200">
              <a:solidFill>
                <a:srgbClr val="000000"/>
              </a:solidFill>
            </a:endParaRPr>
          </a:p>
          <a:p>
            <a:pPr indent="0" lvl="0" marL="0" rtl="0" algn="l">
              <a:spcBef>
                <a:spcPts val="0"/>
              </a:spcBef>
              <a:spcAft>
                <a:spcPts val="0"/>
              </a:spcAft>
              <a:buClr>
                <a:srgbClr val="000000"/>
              </a:buClr>
              <a:buSzPts val="1400"/>
              <a:buFont typeface="Arial"/>
              <a:buNone/>
            </a:pPr>
            <a:r>
              <a:rPr b="1" lang="en-US" sz="1200">
                <a:solidFill>
                  <a:srgbClr val="000000"/>
                </a:solidFill>
              </a:rPr>
              <a:t>DO: </a:t>
            </a:r>
            <a:r>
              <a:rPr lang="en-US" sz="1200">
                <a:solidFill>
                  <a:srgbClr val="000000"/>
                </a:solidFill>
              </a:rPr>
              <a:t>RevIew the content on the slide. </a:t>
            </a:r>
            <a:endParaRPr sz="1200">
              <a:solidFill>
                <a:srgbClr val="000000"/>
              </a:solidFill>
            </a:endParaRPr>
          </a:p>
          <a:p>
            <a:pPr indent="0" lvl="0" marL="0" rtl="0" algn="l">
              <a:spcBef>
                <a:spcPts val="0"/>
              </a:spcBef>
              <a:spcAft>
                <a:spcPts val="0"/>
              </a:spcAft>
              <a:buClr>
                <a:srgbClr val="000000"/>
              </a:buClr>
              <a:buSzPts val="1400"/>
              <a:buFont typeface="Arial"/>
              <a:buNone/>
            </a:pPr>
            <a:r>
              <a:t/>
            </a:r>
            <a:endParaRPr sz="1200"/>
          </a:p>
          <a:p>
            <a:pPr indent="0" lvl="0" marL="0" rtl="0" algn="l">
              <a:spcBef>
                <a:spcPts val="0"/>
              </a:spcBef>
              <a:spcAft>
                <a:spcPts val="0"/>
              </a:spcAft>
              <a:buNone/>
            </a:pPr>
            <a:r>
              <a:t/>
            </a:r>
            <a:endParaRPr sz="1200"/>
          </a:p>
        </p:txBody>
      </p:sp>
      <p:sp>
        <p:nvSpPr>
          <p:cNvPr id="439" name="Google Shape;439;g89e5b3d99e_1_27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89e5b3d99e_1_2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89e5b3d99e_1_2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Ask a participant to read the quote.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a:t>
            </a:r>
            <a:r>
              <a:rPr lang="en-US" sz="1200"/>
              <a:t>It is essential when we examine the instructional approaches used in the Guidebooks that we understand not only the structure of each approach and </a:t>
            </a:r>
            <a:r>
              <a:rPr i="1" lang="en-US" sz="1200"/>
              <a:t>why</a:t>
            </a:r>
            <a:r>
              <a:rPr lang="en-US" sz="1200"/>
              <a:t> this structure was chosen. The Read Approach is designed so that students read a complex text and then</a:t>
            </a:r>
            <a:r>
              <a:rPr lang="en-US" sz="1200"/>
              <a:t> react</a:t>
            </a:r>
            <a:r>
              <a:rPr lang="en-US" sz="1200"/>
              <a:t> to that text. These reactions are scaffolds that allow students to push through the challenging material as they deeply consider the meaning of the text.</a:t>
            </a:r>
            <a:endParaRPr sz="1200"/>
          </a:p>
        </p:txBody>
      </p:sp>
      <p:sp>
        <p:nvSpPr>
          <p:cNvPr id="447" name="Google Shape;447;g89e5b3d99e_1_28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89e5b3d99e_1_2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3" name="Google Shape;453;g89e5b3d99e_1_2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 minutes</a:t>
            </a:r>
            <a:endParaRPr sz="1200"/>
          </a:p>
          <a:p>
            <a:pPr indent="0" lvl="0" marL="0" rtl="0" algn="l">
              <a:spcBef>
                <a:spcPts val="0"/>
              </a:spcBef>
              <a:spcAft>
                <a:spcPts val="0"/>
              </a:spcAft>
              <a:buNone/>
            </a:pPr>
            <a:r>
              <a:rPr b="1" lang="en-US" sz="1200"/>
              <a:t>Materials</a:t>
            </a:r>
            <a:r>
              <a:rPr lang="en-US" sz="1200"/>
              <a:t>: </a:t>
            </a:r>
            <a:r>
              <a:rPr lang="en-US" sz="1200" u="sng">
                <a:solidFill>
                  <a:schemeClr val="hlink"/>
                </a:solidFill>
                <a:hlinkClick r:id="rId2"/>
              </a:rPr>
              <a:t>Reading Closely Tool</a:t>
            </a:r>
            <a:r>
              <a:rPr lang="en-US" sz="1200"/>
              <a:t>, note catcher</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solidFill>
                  <a:srgbClr val="000000"/>
                </a:solidFill>
              </a:rPr>
              <a:t>SAY:</a:t>
            </a:r>
            <a:r>
              <a:rPr lang="en-US" sz="1200">
                <a:solidFill>
                  <a:srgbClr val="000000"/>
                </a:solidFill>
              </a:rPr>
              <a:t> One tool that is used to help students capture their thinking throughout the Read Approach is the Reading Closely Tool. This particular tool is from </a:t>
            </a:r>
            <a:r>
              <a:rPr i="1" lang="en-US" sz="1200">
                <a:solidFill>
                  <a:srgbClr val="000000"/>
                </a:solidFill>
              </a:rPr>
              <a:t>Things Fall Apart</a:t>
            </a:r>
            <a:r>
              <a:rPr lang="en-US" sz="1200">
                <a:solidFill>
                  <a:srgbClr val="000000"/>
                </a:solidFill>
              </a:rPr>
              <a:t>, Section 4, Lesson 2. Take a moment to review this tool; you can find it in your note catcher. What do you notice? What do you wonder?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RevIew the content on the slide. Give participants time to review the tool. Have 1-2 participants share out.</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Look for: (possible responses)</a:t>
            </a:r>
            <a:endParaRPr b="1"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Students are walked through a process of deeper thinking.</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Questions and places for notes are provided for students to note their thinking.</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This aligns to the anchor text.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Document source: </a:t>
            </a:r>
            <a:r>
              <a:rPr lang="en-US" sz="1200" u="sng">
                <a:solidFill>
                  <a:schemeClr val="hlink"/>
                </a:solidFill>
                <a:hlinkClick r:id="rId3"/>
              </a:rPr>
              <a:t>https://ldoe-uploads-staging.s3.amazonaws.com/release/materials/10D3_S4_L2_A3_RC.pdf</a:t>
            </a:r>
            <a:r>
              <a:rPr lang="en-US" sz="1200">
                <a:solidFill>
                  <a:srgbClr val="000000"/>
                </a:solidFill>
              </a:rPr>
              <a:t> </a:t>
            </a:r>
            <a:endParaRPr sz="1200">
              <a:solidFill>
                <a:srgbClr val="000000"/>
              </a:solidFill>
            </a:endParaRPr>
          </a:p>
          <a:p>
            <a:pPr indent="0" lvl="0" marL="0" rtl="0" algn="l">
              <a:spcBef>
                <a:spcPts val="0"/>
              </a:spcBef>
              <a:spcAft>
                <a:spcPts val="0"/>
              </a:spcAft>
              <a:buNone/>
            </a:pPr>
            <a:r>
              <a:t/>
            </a:r>
            <a:endParaRPr sz="1200">
              <a:solidFill>
                <a:srgbClr val="000000"/>
              </a:solidFill>
            </a:endParaRPr>
          </a:p>
        </p:txBody>
      </p:sp>
      <p:sp>
        <p:nvSpPr>
          <p:cNvPr id="454" name="Google Shape;454;g89e5b3d99e_1_29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g89e5b3d99e_1_2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1" name="Google Shape;461;g89e5b3d99e_1_2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solidFill>
                  <a:srgbClr val="000000"/>
                </a:solidFill>
              </a:rPr>
              <a:t>SAY:</a:t>
            </a:r>
            <a:r>
              <a:rPr lang="en-US" sz="1200">
                <a:solidFill>
                  <a:srgbClr val="000000"/>
                </a:solidFill>
              </a:rPr>
              <a:t> Now, let’s look at our second instructional approach, the Discuss Approach.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Have a participant review the slide.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The Goal of the Discuss Approach is to help students organize those thoughts and express their understanding of text orally as they are preparing to demonstrate understanding of the unit through the Culminating Task.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t/>
            </a:r>
            <a:endParaRPr sz="1200"/>
          </a:p>
        </p:txBody>
      </p:sp>
      <p:sp>
        <p:nvSpPr>
          <p:cNvPr id="462" name="Google Shape;462;g89e5b3d99e_1_29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g89e5b3d99e_1_3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9" name="Google Shape;469;g89e5b3d99e_1_3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solidFill>
                  <a:srgbClr val="000000"/>
                </a:solidFill>
              </a:rPr>
              <a:t>SAY:</a:t>
            </a:r>
            <a:r>
              <a:rPr lang="en-US" sz="1200">
                <a:solidFill>
                  <a:srgbClr val="000000"/>
                </a:solidFill>
              </a:rPr>
              <a:t> Our final </a:t>
            </a:r>
            <a:r>
              <a:rPr lang="en-US" sz="1200">
                <a:solidFill>
                  <a:srgbClr val="000000"/>
                </a:solidFill>
              </a:rPr>
              <a:t>instructional approach</a:t>
            </a:r>
            <a:r>
              <a:rPr lang="en-US" sz="1200">
                <a:solidFill>
                  <a:srgbClr val="000000"/>
                </a:solidFill>
              </a:rPr>
              <a:t>es are the Present Approach and the Write Approach. It is important to note here that these are parallel approaches and aren’t linear. Lessons flow in and out and back and forth between presenting and writing.</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Allow participants a few minutes to read the bullets on the slide.</a:t>
            </a:r>
            <a:r>
              <a:rPr lang="en-US" sz="1200">
                <a:solidFill>
                  <a:srgbClr val="000000"/>
                </a:solidFill>
              </a:rPr>
              <a:t>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The first step in the Guidebooks writing process is to understand the text. Students have worked through the Read Approach and the Discuss Approach to gain a deeper understanding of the text. In the Write Approach, students work through the remaining steps in the writing process through planning, drafting, revising, editing, and publishing their work. The Present Approach is where students prepare and develop a presentation that they then deliver. Students will work through each of these instructional approaches for each unit. Because the approaches work together, students will encounter each approach more than once over the course of the year. </a:t>
            </a:r>
            <a:endParaRPr sz="1200"/>
          </a:p>
        </p:txBody>
      </p:sp>
      <p:sp>
        <p:nvSpPr>
          <p:cNvPr id="470" name="Google Shape;470;g89e5b3d99e_1_30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89e5b3d99e_1_3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89e5b3d99e_1_3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sz="1200"/>
              <a:t>1 minute</a:t>
            </a:r>
            <a:endParaRPr b="1" sz="1200"/>
          </a:p>
          <a:p>
            <a:pPr indent="0" lvl="0" marL="0" rtl="0" algn="l">
              <a:spcBef>
                <a:spcPts val="0"/>
              </a:spcBef>
              <a:spcAft>
                <a:spcPts val="0"/>
              </a:spcAft>
              <a:buNone/>
            </a:pPr>
            <a:r>
              <a:t/>
            </a:r>
            <a:endParaRPr b="1" sz="1200"/>
          </a:p>
          <a:p>
            <a:pPr indent="0" lvl="0" marL="0" rtl="0" algn="l">
              <a:spcBef>
                <a:spcPts val="0"/>
              </a:spcBef>
              <a:spcAft>
                <a:spcPts val="0"/>
              </a:spcAft>
              <a:buNone/>
            </a:pPr>
            <a:r>
              <a:rPr b="1" lang="en-US" sz="1200"/>
              <a:t>SAY: </a:t>
            </a:r>
            <a:r>
              <a:rPr lang="en-US" sz="1200"/>
              <a:t>As we have seen today, the instructional approaches used in the Guidebooks are grounded in the ELA instructional shifts and the components of literacy. In just a moment you are going to have a chance to move around the room with a small group and investigate a variety of lesson examples and tools from our </a:t>
            </a:r>
            <a:r>
              <a:rPr i="1" lang="en-US" sz="1200"/>
              <a:t>Things Fall Apart</a:t>
            </a:r>
            <a:r>
              <a:rPr lang="en-US" sz="1200"/>
              <a:t> unit in a gallery walk. As you examine each example, you will be looking for which instructional approaches are highlighted in the example. You will then record the example on the graphic organizer that is in your note catcher and discuss two important details with your group: what </a:t>
            </a:r>
            <a:r>
              <a:rPr i="1" lang="en-US" sz="1200"/>
              <a:t>teachers</a:t>
            </a:r>
            <a:r>
              <a:rPr lang="en-US" sz="1200"/>
              <a:t> are doing and what </a:t>
            </a:r>
            <a:r>
              <a:rPr i="1" lang="en-US" sz="1200"/>
              <a:t>students</a:t>
            </a:r>
            <a:r>
              <a:rPr lang="en-US" sz="1200"/>
              <a:t> are doing.</a:t>
            </a:r>
            <a:endParaRPr sz="1200"/>
          </a:p>
        </p:txBody>
      </p:sp>
      <p:sp>
        <p:nvSpPr>
          <p:cNvPr id="478" name="Google Shape;478;g89e5b3d99e_1_31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g89e5b3d99e_1_3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4" name="Google Shape;484;g89e5b3d99e_1_3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 minutes</a:t>
            </a:r>
            <a:endParaRPr sz="1200"/>
          </a:p>
          <a:p>
            <a:pPr indent="0" lvl="0" marL="0" rtl="0" algn="l">
              <a:spcBef>
                <a:spcPts val="0"/>
              </a:spcBef>
              <a:spcAft>
                <a:spcPts val="0"/>
              </a:spcAft>
              <a:buNone/>
            </a:pPr>
            <a:r>
              <a:rPr b="1" lang="en-US" sz="1200"/>
              <a:t>Materials:</a:t>
            </a:r>
            <a:r>
              <a:rPr lang="en-US" sz="1200"/>
              <a:t> Instructional Approaches Gallery Walk Graphic Organizer</a:t>
            </a:r>
            <a:r>
              <a:rPr lang="en-US" sz="1200"/>
              <a:t>, note catcher OR separate handout</a:t>
            </a:r>
            <a:endParaRPr sz="1200"/>
          </a:p>
          <a:p>
            <a:pPr indent="0" lvl="0" marL="0" rtl="0" algn="l">
              <a:spcBef>
                <a:spcPts val="0"/>
              </a:spcBef>
              <a:spcAft>
                <a:spcPts val="0"/>
              </a:spcAft>
              <a:buNone/>
            </a:pPr>
            <a:r>
              <a:t/>
            </a:r>
            <a:endParaRPr b="1" sz="1200"/>
          </a:p>
          <a:p>
            <a:pPr indent="0" lvl="0" marL="0" rtl="0" algn="l">
              <a:spcBef>
                <a:spcPts val="0"/>
              </a:spcBef>
              <a:spcAft>
                <a:spcPts val="0"/>
              </a:spcAft>
              <a:buNone/>
            </a:pPr>
            <a:r>
              <a:rPr b="1" lang="en-US" sz="1200"/>
              <a:t>SAY:</a:t>
            </a:r>
            <a:r>
              <a:rPr lang="en-US" sz="1200"/>
              <a:t> Think back to the Reading Closely Tool we looked at a few moments ago. Where could you list this tool on the Gallery Walk Graphic Organizer?</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a few moments of think time for participants and call on someone to share. You may want to invite more than one participant to share by saying, “Does anyone have another idea of where we could list this tool?”</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When using the Reading Closely Tool, </a:t>
            </a:r>
            <a:r>
              <a:rPr b="1" i="1" lang="en-US" sz="1200"/>
              <a:t>[CLICK]</a:t>
            </a:r>
            <a:r>
              <a:rPr lang="en-US" sz="1200"/>
              <a:t> students are working through three components of the Read Approach - Establish Understanding, Deepen Understanding, and Extend Understanding. We used the abbreviation RCT for Reading Closely Tool and identified Section 4, Lesson 2 with our notation of 4.2. It is important to note here that this tool takes place over several lessons, but is introduced in Section 4, Lesson 2.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Let’s also consider the core and optional activities from the lesson experiential earlier today. Where might we place those activities on the graphic organizer?</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a few moments of think time for participants and call on someone to share.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lang="en-US" sz="1200"/>
              <a:t> </a:t>
            </a:r>
            <a:r>
              <a:rPr b="1" i="1" lang="en-US" sz="1200"/>
              <a:t>[CLICK]</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We started Section 1 Lesson 2 with several Establish Understanding activities. Then we moved into an Extend Understanding activity. Finally, we ended with several optional Prepare to Read activities in preparation for beginning the anchor text in an upcoming lesson.</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Allow participants time to ask clarifying questions.</a:t>
            </a:r>
            <a:endParaRPr sz="1200"/>
          </a:p>
        </p:txBody>
      </p:sp>
      <p:sp>
        <p:nvSpPr>
          <p:cNvPr id="485" name="Google Shape;485;g89e5b3d99e_1_31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g89e5b3d99e_1_3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7" name="Google Shape;497;g89e5b3d99e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15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Great! Now that we’re ready, feel free to get up and move around to each chart in the room. You are free to move about freely to each chart with your group, but try to spread out and ensure we are utilizing all the charts in the room. Discuss the teacher and students actions with your group members as you record each curriculum example on your graphic organizer.</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Circulate around the room listening in on participant discussions offering assistance as needed, </a:t>
            </a:r>
            <a:r>
              <a:rPr lang="en-US" sz="1200"/>
              <a:t>looking for important insights you can ask participants to share during the debrief (select-a-share strategy), and identifying misconceptions</a:t>
            </a:r>
            <a:r>
              <a:rPr lang="en-US" sz="1200"/>
              <a:t> that may need to be addressed in the debrief.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Look-fors:</a:t>
            </a:r>
            <a:endParaRPr sz="1200"/>
          </a:p>
          <a:p>
            <a:pPr indent="-304800" lvl="0" marL="457200" rtl="0" algn="l">
              <a:spcBef>
                <a:spcPts val="0"/>
              </a:spcBef>
              <a:spcAft>
                <a:spcPts val="0"/>
              </a:spcAft>
              <a:buSzPts val="1200"/>
              <a:buChar char="●"/>
            </a:pPr>
            <a:r>
              <a:rPr lang="en-US" sz="1200"/>
              <a:t>The approaches are recursive, not linear → the lessons cycle through them repetitively throughout the unit.</a:t>
            </a:r>
            <a:endParaRPr sz="1200"/>
          </a:p>
          <a:p>
            <a:pPr indent="-304800" lvl="0" marL="457200" rtl="0" algn="l">
              <a:spcBef>
                <a:spcPts val="0"/>
              </a:spcBef>
              <a:spcAft>
                <a:spcPts val="0"/>
              </a:spcAft>
              <a:buSzPts val="1200"/>
              <a:buChar char="●"/>
            </a:pPr>
            <a:r>
              <a:rPr lang="en-US" sz="1200"/>
              <a:t>Even though they are recursive, there is a trend to move from building knowledge toward writing and presenting.</a:t>
            </a:r>
            <a:endParaRPr sz="1200"/>
          </a:p>
          <a:p>
            <a:pPr indent="-304800" lvl="0" marL="457200" rtl="0" algn="l">
              <a:spcBef>
                <a:spcPts val="0"/>
              </a:spcBef>
              <a:spcAft>
                <a:spcPts val="0"/>
              </a:spcAft>
              <a:buSzPts val="1200"/>
              <a:buChar char="●"/>
            </a:pPr>
            <a:r>
              <a:rPr lang="en-US" sz="1200"/>
              <a:t>Lessons have scaffolded instruction around the skills needed to write / speak / present.</a:t>
            </a:r>
            <a:endParaRPr sz="1200"/>
          </a:p>
        </p:txBody>
      </p:sp>
      <p:sp>
        <p:nvSpPr>
          <p:cNvPr id="498" name="Google Shape;498;g89e5b3d99e_1_33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g89e5b3d99e_1_3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4" name="Google Shape;504;g89e5b3d99e_1_3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Now, let’s discuss where in the lessons you were able to see evidence of the instructional approaches.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Have a participant read the discussion prompt.</a:t>
            </a:r>
            <a:r>
              <a:rPr b="1" lang="en-US" sz="1200"/>
              <a:t> </a:t>
            </a:r>
            <a:r>
              <a:rPr lang="en-US" sz="1200"/>
              <a:t>Lead a whole group discussion.  </a:t>
            </a:r>
            <a:endParaRPr sz="1200"/>
          </a:p>
        </p:txBody>
      </p:sp>
      <p:sp>
        <p:nvSpPr>
          <p:cNvPr id="505" name="Google Shape;505;g89e5b3d99e_1_34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g89e5b3d99e_1_3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1" name="Google Shape;511;g89e5b3d99e_1_3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7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Let’s come back together and </a:t>
            </a:r>
            <a:r>
              <a:rPr lang="en-US" sz="1200"/>
              <a:t>debrief </a:t>
            </a:r>
            <a:r>
              <a:rPr lang="en-US" sz="1200"/>
              <a:t>what we have learned about the Guidebooks’ instructional approaches.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Read the question prompts on the screen or invite a participant to. Facilitate a group discussion utilizing these prompts.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Look-fors:</a:t>
            </a:r>
            <a:endParaRPr sz="1200"/>
          </a:p>
          <a:p>
            <a:pPr indent="-304800" lvl="0" marL="457200" rtl="0" algn="l">
              <a:spcBef>
                <a:spcPts val="0"/>
              </a:spcBef>
              <a:spcAft>
                <a:spcPts val="0"/>
              </a:spcAft>
              <a:buSzPts val="1200"/>
              <a:buChar char="●"/>
            </a:pPr>
            <a:r>
              <a:rPr lang="en-US" sz="1200"/>
              <a:t>The approaches are recursive, not linear → the lessons cycle through them repetitively throughout the unit.</a:t>
            </a:r>
            <a:endParaRPr sz="1200"/>
          </a:p>
          <a:p>
            <a:pPr indent="-304800" lvl="0" marL="457200" rtl="0" algn="l">
              <a:spcBef>
                <a:spcPts val="0"/>
              </a:spcBef>
              <a:spcAft>
                <a:spcPts val="0"/>
              </a:spcAft>
              <a:buSzPts val="1200"/>
              <a:buChar char="●"/>
            </a:pPr>
            <a:r>
              <a:rPr lang="en-US" sz="1200"/>
              <a:t>Even though they are recursive, there is a trend to move from building knowledge toward writing and presenting.</a:t>
            </a:r>
            <a:endParaRPr sz="1200"/>
          </a:p>
          <a:p>
            <a:pPr indent="-304800" lvl="0" marL="457200" rtl="0" algn="l">
              <a:spcBef>
                <a:spcPts val="0"/>
              </a:spcBef>
              <a:spcAft>
                <a:spcPts val="0"/>
              </a:spcAft>
              <a:buSzPts val="1200"/>
              <a:buChar char="●"/>
            </a:pPr>
            <a:r>
              <a:rPr lang="en-US" sz="1200"/>
              <a:t>Lessons have scaffolded instruction around the skills needed to write / speak / present.</a:t>
            </a:r>
            <a:endParaRPr sz="1200"/>
          </a:p>
        </p:txBody>
      </p:sp>
      <p:sp>
        <p:nvSpPr>
          <p:cNvPr id="512" name="Google Shape;512;g89e5b3d99e_1_33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89e5b3d99e_0_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 name="Google Shape;68;g89e5b3d99e_0_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Take just a moment to familiarize yourself again  with our meeting agreements.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Select an agreement you would like to hold onto during our session today. You can jot that down on a sticky note or in your note catcher if you like, but this is just for you to hold yourself accountable as we learn together.</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a:t>
            </a:r>
            <a:r>
              <a:rPr b="1" lang="en-US" sz="1200"/>
              <a:t>Y:</a:t>
            </a:r>
            <a:r>
              <a:rPr lang="en-US" sz="1200"/>
              <a:t> As we examine the intricacies and complexity of implementing a new curriculum, I want to acknowledge that </a:t>
            </a:r>
            <a:r>
              <a:rPr lang="en-US" sz="1200"/>
              <a:t>deficit thinkin</a:t>
            </a:r>
            <a:r>
              <a:rPr lang="en-US" sz="1200"/>
              <a:t>g comes up for all of us. During our discussions today and throughout our learning time together, I want to push us to focus our attention and efforts to use asset-based language and approach our learning with a problem-solving attitude</a:t>
            </a:r>
            <a:r>
              <a:rPr lang="en-US" sz="1200"/>
              <a:t>. It can be so easy to fall into the trap of thinking, “My kids already can’t do what’s asked of them.” But I want to push you into thinking, “While my students don’t meet expectations </a:t>
            </a:r>
            <a:r>
              <a:rPr b="1" i="1" lang="en-US" sz="1200"/>
              <a:t>yet</a:t>
            </a:r>
            <a:r>
              <a:rPr lang="en-US" sz="1200"/>
              <a:t>, I wonder how this new curriculum could provide the right supports to help them do more than I thought possible.” As we learn and work today, we want to maintain our focus on the positive, or the potential, of the curriculum, of our students, and of ourselves.</a:t>
            </a:r>
            <a:endParaRPr sz="1200"/>
          </a:p>
        </p:txBody>
      </p:sp>
      <p:sp>
        <p:nvSpPr>
          <p:cNvPr id="69" name="Google Shape;69;g89e5b3d99e_0_3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g89e5b3d99e_1_3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9" name="Google Shape;519;g89e5b3d99e_1_3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4</a:t>
            </a:r>
            <a:r>
              <a:rPr lang="en-US" sz="1200"/>
              <a:t>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Let’s have a little fun and utilize our social media skills while reflecting on our learning so far this morning. What can you say about the Guidebooks instructional approaches in 140 characters or less? You have space in your note catchers to write your ideas down, but feel free to take to Twitter and share those Tweets!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Read the prompts on the slide and get the energy up in the room by sharing excitement in this fun way to reflect. Provide time for participants to jot their thinking in their note catchers. If time allows, call on a few volunteers to share.</a:t>
            </a:r>
            <a:endParaRPr sz="1200"/>
          </a:p>
        </p:txBody>
      </p:sp>
      <p:sp>
        <p:nvSpPr>
          <p:cNvPr id="520" name="Google Shape;520;g89e5b3d99e_1_34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g89e5b3d99e_1_3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9" name="Google Shape;529;g89e5b3d99e_1_3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530" name="Google Shape;530;g89e5b3d99e_1_35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g731bbb5112_2_1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5" name="Google Shape;535;g731bbb5112_2_1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200">
                <a:solidFill>
                  <a:srgbClr val="000000"/>
                </a:solidFill>
              </a:rPr>
              <a:t>This section is 90 minutes</a:t>
            </a:r>
            <a:endParaRPr b="1"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Welcome back! We hope you enjoyed your lunch. In this session, we will look at the planning strategies and preparation aspects needed for </a:t>
            </a:r>
            <a:r>
              <a:rPr lang="en-US" sz="1200">
                <a:solidFill>
                  <a:srgbClr val="000000"/>
                </a:solidFill>
              </a:rPr>
              <a:t>effectively</a:t>
            </a:r>
            <a:r>
              <a:rPr lang="en-US" sz="1200">
                <a:solidFill>
                  <a:srgbClr val="000000"/>
                </a:solidFill>
              </a:rPr>
              <a:t> delivering ELA Guidebooks 9-12 lessons, focusing on selecting core and optional activities to implement.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536" name="Google Shape;536;g731bbb5112_2_17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 name="Shape 539"/>
        <p:cNvGrpSpPr/>
        <p:nvPr/>
      </p:nvGrpSpPr>
      <p:grpSpPr>
        <a:xfrm>
          <a:off x="0" y="0"/>
          <a:ext cx="0" cy="0"/>
          <a:chOff x="0" y="0"/>
          <a:chExt cx="0" cy="0"/>
        </a:xfrm>
      </p:grpSpPr>
      <p:sp>
        <p:nvSpPr>
          <p:cNvPr id="540" name="Google Shape;540;g89e5b3d99e_1_3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1" name="Google Shape;541;g89e5b3d99e_1_3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Review the session objectives, or call on volunteers to read the bullet.</a:t>
            </a:r>
            <a:endParaRPr sz="1200"/>
          </a:p>
        </p:txBody>
      </p:sp>
      <p:sp>
        <p:nvSpPr>
          <p:cNvPr id="542" name="Google Shape;542;g89e5b3d99e_1_39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g88482654eb_0_3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8" name="Google Shape;548;g88482654eb_0_3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We are going to begin this session by looking at some guidance on preparing to teach a Guidebooks lesson. Before we begin there are two key tasks that must be completed before we begin our lesson preparation:</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i="1" lang="en-US" sz="1200"/>
              <a:t>[CLICK] </a:t>
            </a:r>
            <a:r>
              <a:rPr lang="en-US" sz="1200"/>
              <a:t>First, it is imperative that the unit study we engaged in yesterday is completed before beginning to plan on the daily lesson level. Understanding where we are headed by creating that unit road map is essential to keep in focus as we begin to dig into the nitty gritty daily details.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i="1" lang="en-US" sz="1200"/>
              <a:t>[CLICK] </a:t>
            </a:r>
            <a:r>
              <a:rPr lang="en-US" sz="1200"/>
              <a:t>Second, re-reading the text as you prepare your daily lessons is </a:t>
            </a:r>
            <a:r>
              <a:rPr b="1" i="1" lang="en-US" sz="1200"/>
              <a:t>essential</a:t>
            </a:r>
            <a:r>
              <a:rPr lang="en-US" sz="1200"/>
              <a:t>. Even though the texts were read before engaging in the unit study, it is p</a:t>
            </a:r>
            <a:r>
              <a:rPr lang="en-US" sz="1200"/>
              <a:t>aramount that we as teachers re-read the text as we prepare our daily lessons.</a:t>
            </a:r>
            <a:endParaRPr sz="1200"/>
          </a:p>
        </p:txBody>
      </p:sp>
      <p:sp>
        <p:nvSpPr>
          <p:cNvPr id="549" name="Google Shape;549;g88482654eb_0_34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g88a4c1225d_6_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8" name="Google Shape;558;g88a4c1225d_6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3C4043"/>
                </a:solidFill>
                <a:highlight>
                  <a:srgbClr val="FFFFFF"/>
                </a:highlight>
              </a:rPr>
              <a:t>1 minute</a:t>
            </a:r>
            <a:endParaRPr sz="1200">
              <a:solidFill>
                <a:srgbClr val="3C4043"/>
              </a:solidFill>
              <a:highlight>
                <a:srgbClr val="FFFFFF"/>
              </a:highlight>
            </a:endParaRPr>
          </a:p>
          <a:p>
            <a:pPr indent="0" lvl="0" marL="0" rtl="0" algn="l">
              <a:spcBef>
                <a:spcPts val="0"/>
              </a:spcBef>
              <a:spcAft>
                <a:spcPts val="0"/>
              </a:spcAft>
              <a:buNone/>
            </a:pPr>
            <a:r>
              <a:t/>
            </a:r>
            <a:endParaRPr sz="1200">
              <a:solidFill>
                <a:srgbClr val="3C4043"/>
              </a:solidFill>
              <a:highlight>
                <a:srgbClr val="FFFFFF"/>
              </a:highlight>
            </a:endParaRPr>
          </a:p>
          <a:p>
            <a:pPr indent="0" lvl="0" marL="0" rtl="0" algn="l">
              <a:spcBef>
                <a:spcPts val="0"/>
              </a:spcBef>
              <a:spcAft>
                <a:spcPts val="0"/>
              </a:spcAft>
              <a:buNone/>
            </a:pPr>
            <a:r>
              <a:rPr b="1" lang="en-US" sz="1200">
                <a:solidFill>
                  <a:srgbClr val="3C4043"/>
                </a:solidFill>
                <a:highlight>
                  <a:srgbClr val="FFFFFF"/>
                </a:highlight>
              </a:rPr>
              <a:t>SAY:</a:t>
            </a:r>
            <a:r>
              <a:rPr lang="en-US" sz="1200">
                <a:solidFill>
                  <a:srgbClr val="3C4043"/>
                </a:solidFill>
                <a:highlight>
                  <a:srgbClr val="FFFFFF"/>
                </a:highlight>
              </a:rPr>
              <a:t> These two bullet points are paramount to our success in teaching these Guidebooks lessons.</a:t>
            </a:r>
            <a:endParaRPr sz="1200">
              <a:solidFill>
                <a:srgbClr val="3C4043"/>
              </a:solidFill>
              <a:highlight>
                <a:srgbClr val="FFFFFF"/>
              </a:highlight>
            </a:endParaRPr>
          </a:p>
          <a:p>
            <a:pPr indent="0" lvl="0" marL="0" rtl="0" algn="l">
              <a:spcBef>
                <a:spcPts val="0"/>
              </a:spcBef>
              <a:spcAft>
                <a:spcPts val="0"/>
              </a:spcAft>
              <a:buNone/>
            </a:pPr>
            <a:r>
              <a:t/>
            </a:r>
            <a:endParaRPr sz="1200">
              <a:solidFill>
                <a:srgbClr val="3C4043"/>
              </a:solidFill>
              <a:highlight>
                <a:srgbClr val="FFFFFF"/>
              </a:highlight>
            </a:endParaRPr>
          </a:p>
          <a:p>
            <a:pPr indent="0" lvl="0" marL="0" rtl="0" algn="l">
              <a:spcBef>
                <a:spcPts val="0"/>
              </a:spcBef>
              <a:spcAft>
                <a:spcPts val="0"/>
              </a:spcAft>
              <a:buNone/>
            </a:pPr>
            <a:r>
              <a:rPr b="1" lang="en-US" sz="1200">
                <a:solidFill>
                  <a:srgbClr val="3C4043"/>
                </a:solidFill>
                <a:highlight>
                  <a:srgbClr val="FFFFFF"/>
                </a:highlight>
              </a:rPr>
              <a:t>DO: </a:t>
            </a:r>
            <a:r>
              <a:rPr lang="en-US" sz="1200">
                <a:solidFill>
                  <a:srgbClr val="3C4043"/>
                </a:solidFill>
                <a:highlight>
                  <a:srgbClr val="FFFFFF"/>
                </a:highlight>
              </a:rPr>
              <a:t>Read or have a participant read the notes on the slide.</a:t>
            </a:r>
            <a:endParaRPr sz="1200">
              <a:solidFill>
                <a:srgbClr val="3C4043"/>
              </a:solidFill>
              <a:highlight>
                <a:srgbClr val="FFFFFF"/>
              </a:highlight>
            </a:endParaRPr>
          </a:p>
        </p:txBody>
      </p:sp>
      <p:sp>
        <p:nvSpPr>
          <p:cNvPr id="559" name="Google Shape;559;g88a4c1225d_6_8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4" name="Shape 564"/>
        <p:cNvGrpSpPr/>
        <p:nvPr/>
      </p:nvGrpSpPr>
      <p:grpSpPr>
        <a:xfrm>
          <a:off x="0" y="0"/>
          <a:ext cx="0" cy="0"/>
          <a:chOff x="0" y="0"/>
          <a:chExt cx="0" cy="0"/>
        </a:xfrm>
      </p:grpSpPr>
      <p:sp>
        <p:nvSpPr>
          <p:cNvPr id="565" name="Google Shape;565;g88482654eb_0_3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6" name="Google Shape;566;g88482654eb_0_3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4</a:t>
            </a:r>
            <a:r>
              <a:rPr lang="en-US" sz="1200"/>
              <a:t> minutes</a:t>
            </a:r>
            <a:endParaRPr sz="1200"/>
          </a:p>
          <a:p>
            <a:pPr indent="0" lvl="0" marL="0" rtl="0" algn="l">
              <a:spcBef>
                <a:spcPts val="0"/>
              </a:spcBef>
              <a:spcAft>
                <a:spcPts val="0"/>
              </a:spcAft>
              <a:buNone/>
            </a:pPr>
            <a:r>
              <a:rPr b="1" lang="en-US" sz="1200"/>
              <a:t>Materials </a:t>
            </a:r>
            <a:r>
              <a:rPr b="1" lang="en-US" sz="1200"/>
              <a:t>Note:</a:t>
            </a:r>
            <a:r>
              <a:rPr lang="en-US" sz="1200"/>
              <a:t> This checklist is found on Page </a:t>
            </a:r>
            <a:r>
              <a:rPr lang="en-US" sz="1200"/>
              <a:t>33 </a:t>
            </a:r>
            <a:r>
              <a:rPr lang="en-US" sz="1200"/>
              <a:t>of Curriculum Guide, but we have included it in Participant Note Catchers for easy access during the session.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With those two reminders at the forefront of our process, let’s review the guidance that is provided in the Curriculum Guide, which we have included in your note catchers. After you review the list, I’ll prompt you to find your Write partner to discuss the question on the screen.</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Review the directions with participants. After sufficient processing time, approximately a minute or two, have participants share their thinking with their partner. If time allows, conduct a whole group share out.</a:t>
            </a:r>
            <a:endParaRPr sz="1200"/>
          </a:p>
        </p:txBody>
      </p:sp>
      <p:sp>
        <p:nvSpPr>
          <p:cNvPr id="567" name="Google Shape;567;g88482654eb_0_35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2" name="Shape 572"/>
        <p:cNvGrpSpPr/>
        <p:nvPr/>
      </p:nvGrpSpPr>
      <p:grpSpPr>
        <a:xfrm>
          <a:off x="0" y="0"/>
          <a:ext cx="0" cy="0"/>
          <a:chOff x="0" y="0"/>
          <a:chExt cx="0" cy="0"/>
        </a:xfrm>
      </p:grpSpPr>
      <p:sp>
        <p:nvSpPr>
          <p:cNvPr id="573" name="Google Shape;573;g88482654eb_0_3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4" name="Google Shape;574;g88482654eb_0_3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Let’s take a moment and zoom in on this step: “Supporting All Students with Lesson Annotations”. Annotations can seem ambiguous, so let’s </a:t>
            </a:r>
            <a:r>
              <a:rPr lang="en-US" sz="1200"/>
              <a:t>norm on a process for annotations that will ensure we follow some key guidelines that will prepare us to teach the Guidebooks lessons with integrity</a:t>
            </a:r>
            <a:r>
              <a:rPr lang="en-US" sz="1200"/>
              <a:t>.</a:t>
            </a:r>
            <a:endParaRPr sz="1200"/>
          </a:p>
        </p:txBody>
      </p:sp>
      <p:sp>
        <p:nvSpPr>
          <p:cNvPr id="575" name="Google Shape;575;g88482654eb_0_36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0" name="Shape 580"/>
        <p:cNvGrpSpPr/>
        <p:nvPr/>
      </p:nvGrpSpPr>
      <p:grpSpPr>
        <a:xfrm>
          <a:off x="0" y="0"/>
          <a:ext cx="0" cy="0"/>
          <a:chOff x="0" y="0"/>
          <a:chExt cx="0" cy="0"/>
        </a:xfrm>
      </p:grpSpPr>
      <p:sp>
        <p:nvSpPr>
          <p:cNvPr id="581" name="Google Shape;581;g88482654eb_0_3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2" name="Google Shape;582;g88482654eb_0_3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Here, and in your note catcher, we have an overview of the steps needed for annotating a lesson. Take just a moment and read through this list in your note catchers.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a:t>
            </a:r>
            <a:r>
              <a:rPr lang="en-US" sz="1200"/>
              <a:t>about</a:t>
            </a:r>
            <a:r>
              <a:rPr lang="en-US" sz="1200"/>
              <a:t> a minute or so for participants to read through the steps in their materials.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i="1" lang="en-US" sz="1200"/>
              <a:t>[CLICK]</a:t>
            </a:r>
            <a:endParaRPr i="1" sz="1200"/>
          </a:p>
          <a:p>
            <a:pPr indent="0" lvl="0" marL="0" rtl="0" algn="l">
              <a:spcBef>
                <a:spcPts val="0"/>
              </a:spcBef>
              <a:spcAft>
                <a:spcPts val="0"/>
              </a:spcAft>
              <a:buNone/>
            </a:pPr>
            <a:r>
              <a:t/>
            </a:r>
            <a:endParaRPr i="1" sz="1200"/>
          </a:p>
          <a:p>
            <a:pPr indent="0" lvl="0" marL="0" rtl="0" algn="l">
              <a:spcBef>
                <a:spcPts val="0"/>
              </a:spcBef>
              <a:spcAft>
                <a:spcPts val="0"/>
              </a:spcAft>
              <a:buNone/>
            </a:pPr>
            <a:r>
              <a:rPr b="1" lang="en-US" sz="1200"/>
              <a:t>SAY: </a:t>
            </a:r>
            <a:r>
              <a:rPr lang="en-US" sz="1200"/>
              <a:t>How do you see the Instructional Shifts we discovered in Module 1 reflected in these annotation steps? And, how are these steps connected to the unit study steps we learned about yesterday in Module 2?</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Look-fors:</a:t>
            </a:r>
            <a:r>
              <a:rPr lang="en-US" sz="1200"/>
              <a:t> </a:t>
            </a:r>
            <a:endParaRPr sz="1200"/>
          </a:p>
          <a:p>
            <a:pPr indent="-304800" lvl="0" marL="457200" rtl="0" algn="l">
              <a:spcBef>
                <a:spcPts val="0"/>
              </a:spcBef>
              <a:spcAft>
                <a:spcPts val="0"/>
              </a:spcAft>
              <a:buSzPts val="1200"/>
              <a:buChar char="●"/>
            </a:pPr>
            <a:r>
              <a:rPr lang="en-US" sz="1200"/>
              <a:t>Identifying possible student misconceptions - complexity issues in the text, gaps in knowledge</a:t>
            </a:r>
            <a:endParaRPr sz="1200"/>
          </a:p>
          <a:p>
            <a:pPr indent="-304800" lvl="0" marL="457200" rtl="0" algn="l">
              <a:spcBef>
                <a:spcPts val="0"/>
              </a:spcBef>
              <a:spcAft>
                <a:spcPts val="0"/>
              </a:spcAft>
              <a:buSzPts val="1200"/>
              <a:buChar char="●"/>
            </a:pPr>
            <a:r>
              <a:rPr lang="en-US" sz="1200"/>
              <a:t>Create exemplar responses - identify expected evidence from the text</a:t>
            </a:r>
            <a:endParaRPr sz="1200"/>
          </a:p>
          <a:p>
            <a:pPr indent="-304800" lvl="0" marL="457200" rtl="0" algn="l">
              <a:spcBef>
                <a:spcPts val="0"/>
              </a:spcBef>
              <a:spcAft>
                <a:spcPts val="0"/>
              </a:spcAft>
              <a:buSzPts val="1200"/>
              <a:buChar char="●"/>
            </a:pPr>
            <a:r>
              <a:rPr lang="en-US" sz="1200"/>
              <a:t>Identify areas of need for small group instruction - skills based groups, knowledge-based groups (who might need additional knowledge?)</a:t>
            </a:r>
            <a:endParaRPr sz="1200"/>
          </a:p>
          <a:p>
            <a:pPr indent="-304800" lvl="0" marL="457200" rtl="0" algn="l">
              <a:spcBef>
                <a:spcPts val="0"/>
              </a:spcBef>
              <a:spcAft>
                <a:spcPts val="0"/>
              </a:spcAft>
              <a:buSzPts val="1200"/>
              <a:buChar char="●"/>
            </a:pPr>
            <a:r>
              <a:rPr lang="en-US" sz="1200"/>
              <a:t>Determine high-leverage </a:t>
            </a:r>
            <a:r>
              <a:rPr lang="en-US" sz="1200"/>
              <a:t>knowledge</a:t>
            </a:r>
            <a:r>
              <a:rPr lang="en-US" sz="1200"/>
              <a:t> and skill look-fors - it’s important to know the unit culminating task and section diagnostics to adequately prepare students for the assessments</a:t>
            </a:r>
            <a:endParaRPr sz="1200"/>
          </a:p>
        </p:txBody>
      </p:sp>
      <p:sp>
        <p:nvSpPr>
          <p:cNvPr id="583" name="Google Shape;583;g88482654eb_0_37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9" name="Shape 589"/>
        <p:cNvGrpSpPr/>
        <p:nvPr/>
      </p:nvGrpSpPr>
      <p:grpSpPr>
        <a:xfrm>
          <a:off x="0" y="0"/>
          <a:ext cx="0" cy="0"/>
          <a:chOff x="0" y="0"/>
          <a:chExt cx="0" cy="0"/>
        </a:xfrm>
      </p:grpSpPr>
      <p:sp>
        <p:nvSpPr>
          <p:cNvPr id="590" name="Google Shape;590;g88a4c1225d_6_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1" name="Google Shape;591;g88a4c1225d_6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Now that we have some steps for annotating our lessons, let’s look at a real-world example from Mr. Johnson at </a:t>
            </a:r>
            <a:r>
              <a:rPr lang="en-US" sz="1200"/>
              <a:t>Manatee</a:t>
            </a:r>
            <a:r>
              <a:rPr lang="en-US" sz="1200"/>
              <a:t> High School. First, we want to orient you to Mr. Johnson’s students, then we'll go through his planning process together for the lesson we experienced</a:t>
            </a:r>
            <a:endParaRPr sz="1200"/>
          </a:p>
        </p:txBody>
      </p:sp>
      <p:sp>
        <p:nvSpPr>
          <p:cNvPr id="592" name="Google Shape;592;g88a4c1225d_6_7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89e5b3d99e_0_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 name="Google Shape;80;g89e5b3d99e_0_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E</a:t>
            </a:r>
            <a:r>
              <a:rPr lang="en-US" sz="1200"/>
              <a:t>xplain the parking lot</a:t>
            </a:r>
            <a:r>
              <a:rPr lang="en-US" sz="1200"/>
              <a:t> and when teachers should post their questions on the chart. Emphasize the difference between general questions that can be answered throughout the training process and those questions that are school- or district-specific. Note for participants that any questions that cannot be answer will be discussed as a team and sent off to LDOE for guidance.</a:t>
            </a:r>
            <a:endParaRPr sz="1200"/>
          </a:p>
          <a:p>
            <a:pPr indent="0" lvl="0" marL="0" rtl="0" algn="l">
              <a:lnSpc>
                <a:spcPct val="100000"/>
              </a:lnSpc>
              <a:spcBef>
                <a:spcPts val="0"/>
              </a:spcBef>
              <a:spcAft>
                <a:spcPts val="0"/>
              </a:spcAft>
              <a:buSzPts val="1400"/>
              <a:buNone/>
            </a:pPr>
            <a:r>
              <a:t/>
            </a:r>
            <a:endParaRPr sz="1100"/>
          </a:p>
          <a:p>
            <a:pPr indent="0" lvl="0" marL="0" rtl="0" algn="l">
              <a:lnSpc>
                <a:spcPct val="100000"/>
              </a:lnSpc>
              <a:spcBef>
                <a:spcPts val="0"/>
              </a:spcBef>
              <a:spcAft>
                <a:spcPts val="0"/>
              </a:spcAft>
              <a:buSzPts val="1400"/>
              <a:buNone/>
            </a:pPr>
            <a:r>
              <a:t/>
            </a:r>
            <a:endParaRPr sz="1100"/>
          </a:p>
        </p:txBody>
      </p:sp>
      <p:sp>
        <p:nvSpPr>
          <p:cNvPr id="81" name="Google Shape;81;g89e5b3d99e_0_4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g73a20b0a47_0_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9" name="Google Shape;599;g73a20b0a47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5 m</a:t>
            </a:r>
            <a:r>
              <a:rPr lang="en-US" sz="1200"/>
              <a:t>inutes</a:t>
            </a:r>
            <a:endParaRPr sz="1200"/>
          </a:p>
          <a:p>
            <a:pPr indent="0" lvl="0" marL="0" rtl="0" algn="l">
              <a:spcBef>
                <a:spcPts val="0"/>
              </a:spcBef>
              <a:spcAft>
                <a:spcPts val="0"/>
              </a:spcAft>
              <a:buNone/>
            </a:pPr>
            <a:r>
              <a:rPr b="1" lang="en-US" sz="1200"/>
              <a:t>Materials: </a:t>
            </a:r>
            <a:r>
              <a:rPr lang="en-US" sz="1200"/>
              <a:t>Manatee High School Class Snapshot, note catcher</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Now let’s look at what this annotation process might look like in action when preparing to deliver a lesson.</a:t>
            </a:r>
            <a:r>
              <a:rPr b="1" lang="en-US" sz="1200"/>
              <a:t> </a:t>
            </a:r>
            <a:r>
              <a:rPr lang="en-US" sz="1200"/>
              <a:t>To do this, we will spend some time getting to know Mr. Johnson’s </a:t>
            </a:r>
            <a:r>
              <a:rPr lang="en-US" sz="1200"/>
              <a:t>10th grade English class at Manatee High School. </a:t>
            </a:r>
            <a:r>
              <a:rPr lang="en-US" sz="1200"/>
              <a:t>In your note catchers, you can find the Manatee High School Class Snapshot. Spend a few minutes reading this and then discuss with a partner at your table what you notice and what you wonder.</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Have a participant read the directions.</a:t>
            </a:r>
            <a:r>
              <a:rPr b="1" lang="en-US" sz="1200"/>
              <a:t> </a:t>
            </a:r>
            <a:r>
              <a:rPr lang="en-US" sz="1200"/>
              <a:t>Give participants time to complete the activity. Strategically select 1-2 participants share out.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As I walked around the room, I heard several people saying the data set was not sufficient to make decisions about what built-in supports students may need in the lessons within this first unit of the year. While as we teach the unit, we will collect additional data (knowledge of students, observational data, Section Diagnostic Data, formative data from tasks, etc), we don’t have that for this first unit. This gives support to the importance of studying the unit and analyzing the complexity of the texts in order to make these decisions.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 Fors: (possible responses)</a:t>
            </a:r>
            <a:endParaRPr b="1" sz="1200"/>
          </a:p>
          <a:p>
            <a:pPr indent="-304800" lvl="0" marL="457200" rtl="0" algn="l">
              <a:spcBef>
                <a:spcPts val="0"/>
              </a:spcBef>
              <a:spcAft>
                <a:spcPts val="0"/>
              </a:spcAft>
              <a:buSzPts val="1200"/>
              <a:buChar char="●"/>
            </a:pPr>
            <a:r>
              <a:rPr lang="en-US" sz="1200"/>
              <a:t>First unit of the year</a:t>
            </a:r>
            <a:endParaRPr sz="1200"/>
          </a:p>
          <a:p>
            <a:pPr indent="-304800" lvl="0" marL="457200" rtl="0" algn="l">
              <a:spcBef>
                <a:spcPts val="0"/>
              </a:spcBef>
              <a:spcAft>
                <a:spcPts val="0"/>
              </a:spcAft>
              <a:buSzPts val="1200"/>
              <a:buChar char="●"/>
            </a:pPr>
            <a:r>
              <a:rPr lang="en-US" sz="1200"/>
              <a:t>Data is generic and general</a:t>
            </a:r>
            <a:endParaRPr sz="1200"/>
          </a:p>
          <a:p>
            <a:pPr indent="-304800" lvl="0" marL="457200" rtl="0" algn="l">
              <a:spcBef>
                <a:spcPts val="0"/>
              </a:spcBef>
              <a:spcAft>
                <a:spcPts val="0"/>
              </a:spcAft>
              <a:buSzPts val="1200"/>
              <a:buChar char="●"/>
            </a:pPr>
            <a:r>
              <a:rPr lang="en-US" sz="1200"/>
              <a:t>Need more information to make decisions</a:t>
            </a:r>
            <a:endParaRPr sz="1200"/>
          </a:p>
          <a:p>
            <a:pPr indent="0" lvl="0" marL="0" rtl="0" algn="l">
              <a:spcBef>
                <a:spcPts val="0"/>
              </a:spcBef>
              <a:spcAft>
                <a:spcPts val="0"/>
              </a:spcAft>
              <a:buNone/>
            </a:pPr>
            <a:r>
              <a:t/>
            </a:r>
            <a:endParaRPr sz="1200"/>
          </a:p>
        </p:txBody>
      </p:sp>
      <p:sp>
        <p:nvSpPr>
          <p:cNvPr id="600" name="Google Shape;600;g73a20b0a47_0_3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5" name="Shape 605"/>
        <p:cNvGrpSpPr/>
        <p:nvPr/>
      </p:nvGrpSpPr>
      <p:grpSpPr>
        <a:xfrm>
          <a:off x="0" y="0"/>
          <a:ext cx="0" cy="0"/>
          <a:chOff x="0" y="0"/>
          <a:chExt cx="0" cy="0"/>
        </a:xfrm>
      </p:grpSpPr>
      <p:sp>
        <p:nvSpPr>
          <p:cNvPr id="606" name="Google Shape;606;g77a003fa13_2_1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7" name="Google Shape;607;g77a003fa13_2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We will take a few moments and look at these two lessons in their entirety on the Louisiana Curriculum Hub site. </a:t>
            </a:r>
            <a:r>
              <a:rPr lang="en-US" sz="1200">
                <a:solidFill>
                  <a:srgbClr val="000000"/>
                </a:solidFill>
              </a:rPr>
              <a:t>Remember, for the purpose of the experiential from earlier in the day and in the given time we had, we opted to be very selective about which activities were showcased from Lesson 2 during the experiential.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Provide a moment for participants to access the site.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Once you reach the Hub’s homepage, select grade level 10</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Allow sufficient time for participants to navigate to the hub’s homepage and select grade level 10. If someone has a very difficult time, offer to help them once everyone else gets started, or ask a neighboring participant to help them.</a:t>
            </a:r>
            <a:endParaRPr sz="1200"/>
          </a:p>
        </p:txBody>
      </p:sp>
      <p:sp>
        <p:nvSpPr>
          <p:cNvPr id="608" name="Google Shape;608;g77a003fa13_2_11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g77a003fa13_2_1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5" name="Google Shape;615;g77a003fa13_2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Select the </a:t>
            </a:r>
            <a:r>
              <a:rPr i="1" lang="en-US" sz="1200"/>
              <a:t>Things Fall Apart </a:t>
            </a:r>
            <a:r>
              <a:rPr lang="en-US" sz="1200"/>
              <a:t>unit.</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Allow sufficient time for participants to navigate to the </a:t>
            </a:r>
            <a:r>
              <a:rPr i="1" lang="en-US" sz="1200"/>
              <a:t>Things Fall Apart </a:t>
            </a:r>
            <a:r>
              <a:rPr lang="en-US" sz="1200"/>
              <a:t>unit. If someone has a very difficult time, offer to help them once everyone else gets started, or ask a neighboring participant to help them.</a:t>
            </a:r>
            <a:endParaRPr sz="1200"/>
          </a:p>
        </p:txBody>
      </p:sp>
      <p:sp>
        <p:nvSpPr>
          <p:cNvPr id="616" name="Google Shape;616;g77a003fa13_2_11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g77a003fa13_2_1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2" name="Google Shape;622;g77a003fa13_2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a:t>
            </a:r>
            <a:r>
              <a:rPr lang="en-US" sz="1200"/>
              <a:t>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Once you are in the </a:t>
            </a:r>
            <a:r>
              <a:rPr i="1" lang="en-US" sz="1200"/>
              <a:t>Things Fall Apart </a:t>
            </a:r>
            <a:r>
              <a:rPr lang="en-US" sz="1200"/>
              <a:t>unit, click on Section 1. We will be looking at Lesson 2.</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solidFill>
                  <a:srgbClr val="000000"/>
                </a:solidFill>
              </a:rPr>
              <a:t>DO:</a:t>
            </a:r>
            <a:r>
              <a:rPr lang="en-US" sz="1200">
                <a:solidFill>
                  <a:srgbClr val="000000"/>
                </a:solidFill>
              </a:rPr>
              <a:t> Provide teachers with time to review the </a:t>
            </a:r>
            <a:r>
              <a:rPr i="1" lang="en-US" sz="1200">
                <a:solidFill>
                  <a:srgbClr val="000000"/>
                </a:solidFill>
              </a:rPr>
              <a:t>Things Fall Apart </a:t>
            </a:r>
            <a:r>
              <a:rPr lang="en-US" sz="1200">
                <a:solidFill>
                  <a:srgbClr val="000000"/>
                </a:solidFill>
              </a:rPr>
              <a:t>unit, Section 1, Lessons 2 on the Louisiana Curriculum Hub.</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As participants work, be sure that they notice the differences between core and optional activities. They will need to note how these activities worked together to build students’ knowledge and scaffold their learning.</a:t>
            </a:r>
            <a:endParaRPr sz="1200">
              <a:solidFill>
                <a:srgbClr val="000000"/>
              </a:solidFill>
            </a:endParaRPr>
          </a:p>
        </p:txBody>
      </p:sp>
      <p:sp>
        <p:nvSpPr>
          <p:cNvPr id="623" name="Google Shape;623;g77a003fa13_2_12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g77a003fa13_2_1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9" name="Google Shape;629;g77a003fa13_2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b="1" i="1" lang="en-US" sz="1200"/>
              <a:t>[CLICK] </a:t>
            </a:r>
            <a:r>
              <a:rPr lang="en-US" sz="1200"/>
              <a:t>to reveal the first red box.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You may have noticed a few features that are unique to this platform. Although we will have more time later to practice using the platform, we did want to briefly call out a few important features. First, notice that this visual at the top is a quick way to determine which activities are core (solid/blue) and optional (transparent/white) The orange arrow also allows you to see where you are in the arc of a lesson.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b="1" i="1" lang="en-US" sz="1200"/>
              <a:t>[CLICK] </a:t>
            </a:r>
            <a:r>
              <a:rPr lang="en-US" sz="1200"/>
              <a:t>once to make the first box disappear, and again to make the second box appear.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Here, you’ll see a “we will” statement for each activity. This is an extremely useful planning tool for you as a teacher, as this will indicate the nature of instruction that’s happening. In this case, it identifies that students will be building knowledge to prepare to read </a:t>
            </a:r>
            <a:r>
              <a:rPr i="1" lang="en-US" sz="1200"/>
              <a:t>Things Fall Apart. </a:t>
            </a:r>
            <a:r>
              <a:rPr lang="en-US" sz="1200"/>
              <a:t>This is important for you to know as a teacher, and it’s also important to communicate the purpose of activities to students!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b="1" i="1" lang="en-US" sz="1200"/>
              <a:t>[CLICK] </a:t>
            </a:r>
            <a:r>
              <a:rPr lang="en-US" sz="1200"/>
              <a:t>once to make the box disappear, and again to make the third box appear.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Some activities have more than one part. This is indicated by these bubbles at the bottom of the slide. You’ll need to click on each bubble to see each part of the activity. We experienced this when we first examined the map, then the images, then a video.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b="1" i="1" lang="en-US" sz="1200"/>
              <a:t>[CLICK] </a:t>
            </a:r>
            <a:r>
              <a:rPr lang="en-US" sz="1200"/>
              <a:t>once to make the box disappear, and again to make the fourth box appear.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Finally, here is the icon you’ll click if you want to expand the platform view for students (to project during class). This projected view is what you saw as we moved throughout our experiential!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Encourage participants to jot down questions on sticky notes and to post them on the parking lot for later. They will have another opportunity to practice using the platform when they practice lesson planning in the afternoon. </a:t>
            </a:r>
            <a:endParaRPr sz="1200"/>
          </a:p>
        </p:txBody>
      </p:sp>
      <p:sp>
        <p:nvSpPr>
          <p:cNvPr id="630" name="Google Shape;630;g77a003fa13_2_12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0" name="Shape 640"/>
        <p:cNvGrpSpPr/>
        <p:nvPr/>
      </p:nvGrpSpPr>
      <p:grpSpPr>
        <a:xfrm>
          <a:off x="0" y="0"/>
          <a:ext cx="0" cy="0"/>
          <a:chOff x="0" y="0"/>
          <a:chExt cx="0" cy="0"/>
        </a:xfrm>
      </p:grpSpPr>
      <p:sp>
        <p:nvSpPr>
          <p:cNvPr id="641" name="Google Shape;641;g89e5b3d99e_1_5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2" name="Google Shape;642;g89e5b3d99e_1_5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5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Keeping in mind Mr. Johnson’s 10th grade English class at </a:t>
            </a:r>
            <a:r>
              <a:rPr lang="en-US" sz="1200"/>
              <a:t>Manatee</a:t>
            </a:r>
            <a:r>
              <a:rPr lang="en-US" sz="1200"/>
              <a:t> High School, take a moment and review the Core and Optional Activities on the Curriculum Hub.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Have a participant read the directions.</a:t>
            </a:r>
            <a:r>
              <a:rPr b="1" lang="en-US" sz="1200"/>
              <a:t> </a:t>
            </a:r>
            <a:r>
              <a:rPr lang="en-US" sz="1200"/>
              <a:t>Give participants time to complete the activity. Strategically select 1-2 participants share out.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 Fors: (possible responses)</a:t>
            </a:r>
            <a:endParaRPr b="1" sz="1200"/>
          </a:p>
          <a:p>
            <a:pPr indent="-304800" lvl="0" marL="457200" rtl="0" algn="l">
              <a:spcBef>
                <a:spcPts val="0"/>
              </a:spcBef>
              <a:spcAft>
                <a:spcPts val="0"/>
              </a:spcAft>
              <a:buSzPts val="1200"/>
              <a:buChar char="●"/>
            </a:pPr>
            <a:r>
              <a:rPr lang="en-US" sz="1200"/>
              <a:t>Lesson 2 Core: </a:t>
            </a:r>
            <a:endParaRPr sz="1200"/>
          </a:p>
          <a:p>
            <a:pPr indent="-304800" lvl="1" marL="914400" rtl="0" algn="l">
              <a:spcBef>
                <a:spcPts val="0"/>
              </a:spcBef>
              <a:spcAft>
                <a:spcPts val="0"/>
              </a:spcAft>
              <a:buSzPts val="1200"/>
              <a:buChar char="○"/>
            </a:pPr>
            <a:r>
              <a:rPr lang="en-US" sz="1200"/>
              <a:t>Activities 1-4: Establishing Understanding: Reading the Text (reading supplemental texts)</a:t>
            </a:r>
            <a:endParaRPr sz="1200"/>
          </a:p>
          <a:p>
            <a:pPr indent="-304800" lvl="1" marL="914400" rtl="0" algn="l">
              <a:spcBef>
                <a:spcPts val="0"/>
              </a:spcBef>
              <a:spcAft>
                <a:spcPts val="0"/>
              </a:spcAft>
              <a:buSzPts val="1200"/>
              <a:buChar char="○"/>
            </a:pPr>
            <a:r>
              <a:rPr lang="en-US" sz="1200"/>
              <a:t>Activity 8: Establishing Understanding: Reading the Text (reading the anchor text)</a:t>
            </a:r>
            <a:endParaRPr sz="1200"/>
          </a:p>
          <a:p>
            <a:pPr indent="-304800" lvl="0" marL="457200" rtl="0" algn="l">
              <a:spcBef>
                <a:spcPts val="0"/>
              </a:spcBef>
              <a:spcAft>
                <a:spcPts val="0"/>
              </a:spcAft>
              <a:buSzPts val="1200"/>
              <a:buChar char="●"/>
            </a:pPr>
            <a:r>
              <a:rPr lang="en-US" sz="1200"/>
              <a:t>Lesson 2 Optional: </a:t>
            </a:r>
            <a:endParaRPr sz="1200"/>
          </a:p>
          <a:p>
            <a:pPr indent="-304800" lvl="1" marL="914400" rtl="0" algn="l">
              <a:spcBef>
                <a:spcPts val="0"/>
              </a:spcBef>
              <a:spcAft>
                <a:spcPts val="0"/>
              </a:spcAft>
              <a:buSzPts val="1200"/>
              <a:buChar char="○"/>
            </a:pPr>
            <a:r>
              <a:rPr lang="en-US" sz="1200"/>
              <a:t>Activities 5 and 7: Preparing to Read: Building Knowledge (building knowledge of Pre-Colonial Africa)</a:t>
            </a:r>
            <a:endParaRPr sz="1200"/>
          </a:p>
          <a:p>
            <a:pPr indent="-304800" lvl="1" marL="914400" rtl="0" algn="l">
              <a:spcBef>
                <a:spcPts val="0"/>
              </a:spcBef>
              <a:spcAft>
                <a:spcPts val="0"/>
              </a:spcAft>
              <a:buSzPts val="1200"/>
              <a:buChar char="○"/>
            </a:pPr>
            <a:r>
              <a:rPr lang="en-US" sz="1200"/>
              <a:t>Activity 6: Preparing to Read: Reading Skills (fluency practice)</a:t>
            </a:r>
            <a:endParaRPr sz="1200"/>
          </a:p>
        </p:txBody>
      </p:sp>
      <p:sp>
        <p:nvSpPr>
          <p:cNvPr id="643" name="Google Shape;643;g89e5b3d99e_1_59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g89e5b3d99e_1_5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1" name="Google Shape;651;g89e5b3d99e_1_5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Keep in mind Mr. Johnson’s 10th grade English class at </a:t>
            </a:r>
            <a:r>
              <a:rPr lang="en-US" sz="1200"/>
              <a:t>Manatee</a:t>
            </a:r>
            <a:r>
              <a:rPr lang="en-US" sz="1200"/>
              <a:t> High School. Here are the core and optional activities we engaged in during our experiential a little earlier.</a:t>
            </a:r>
            <a:endParaRPr sz="1200"/>
          </a:p>
        </p:txBody>
      </p:sp>
      <p:sp>
        <p:nvSpPr>
          <p:cNvPr id="652" name="Google Shape;652;g89e5b3d99e_1_56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6" name="Shape 656"/>
        <p:cNvGrpSpPr/>
        <p:nvPr/>
      </p:nvGrpSpPr>
      <p:grpSpPr>
        <a:xfrm>
          <a:off x="0" y="0"/>
          <a:ext cx="0" cy="0"/>
          <a:chOff x="0" y="0"/>
          <a:chExt cx="0" cy="0"/>
        </a:xfrm>
      </p:grpSpPr>
      <p:sp>
        <p:nvSpPr>
          <p:cNvPr id="657" name="Google Shape;657;g89e5b3d99e_1_5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8" name="Google Shape;658;g89e5b3d99e_1_5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Now, let’s pull back the curtain and see the process that Mr. Johnson went through as he was preparing to deliver Lesson 2. The first step he took was to review the Unit Study document he created when he prepared to teach the unit. Since we started our day reviewing this document, we won’t take time to review it again now, but we wanted to highlight the importance of this step (so you can identify the lesson’s purpose within the unit as a whole and see how it contributes to the knowledge and skills on the Culminating Task). The second step he took was to review the lesson overview on the hub, and to identify the activities of the lesson. </a:t>
            </a:r>
            <a:endParaRPr sz="1200"/>
          </a:p>
          <a:p>
            <a:pPr indent="0" lvl="0" marL="0" rtl="0" algn="l">
              <a:spcBef>
                <a:spcPts val="0"/>
              </a:spcBef>
              <a:spcAft>
                <a:spcPts val="0"/>
              </a:spcAft>
              <a:buNone/>
            </a:pPr>
            <a:r>
              <a:t/>
            </a:r>
            <a:endParaRPr/>
          </a:p>
        </p:txBody>
      </p:sp>
      <p:sp>
        <p:nvSpPr>
          <p:cNvPr id="659" name="Google Shape;659;g89e5b3d99e_1_56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4" name="Shape 664"/>
        <p:cNvGrpSpPr/>
        <p:nvPr/>
      </p:nvGrpSpPr>
      <p:grpSpPr>
        <a:xfrm>
          <a:off x="0" y="0"/>
          <a:ext cx="0" cy="0"/>
          <a:chOff x="0" y="0"/>
          <a:chExt cx="0" cy="0"/>
        </a:xfrm>
      </p:grpSpPr>
      <p:sp>
        <p:nvSpPr>
          <p:cNvPr id="665" name="Google Shape;665;g8a1cb1b9db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6" name="Google Shape;666;g8a1cb1b9db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4 minutes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Next, Mr. Johnson reviewed the lesson overview, look fors, and he scanned the different activities included in the lesson. This gave him a high-level view of the arc of learning in the lesson and the goals for students (look fors) - what should they know and be able to do by the end of this lesson?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Please take 3 minutes now to explore these components of the lesson, pictured on the right of your screen.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Provide time for participants to review these components of the lesson, reminding participants that they should not yet be clicking on individual activities just yet! This is just meant to give them a sense of the lesson’s look fors and flow. </a:t>
            </a:r>
            <a:endParaRPr sz="1200"/>
          </a:p>
        </p:txBody>
      </p:sp>
      <p:sp>
        <p:nvSpPr>
          <p:cNvPr id="667" name="Google Shape;667;g8a1cb1b9db_0_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2" name="Shape 672"/>
        <p:cNvGrpSpPr/>
        <p:nvPr/>
      </p:nvGrpSpPr>
      <p:grpSpPr>
        <a:xfrm>
          <a:off x="0" y="0"/>
          <a:ext cx="0" cy="0"/>
          <a:chOff x="0" y="0"/>
          <a:chExt cx="0" cy="0"/>
        </a:xfrm>
      </p:grpSpPr>
      <p:sp>
        <p:nvSpPr>
          <p:cNvPr id="673" name="Google Shape;673;g89e5b3d99e_1_5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4" name="Google Shape;674;g89e5b3d99e_1_5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5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Now, let’s prepare to explore </a:t>
            </a:r>
            <a:r>
              <a:rPr lang="en-US" sz="1200"/>
              <a:t>Mr. Johnson’s annotations for Lessons 1 &amp; 2. He has already analyzed the anchor text during Unit Study, and he knows the aspects that are most complex and might cause his students difficulty. He then notes the most important aspects of this text complexity and any necessary scaffolds within the lesson. </a:t>
            </a:r>
            <a:r>
              <a:rPr lang="en-US" sz="1200"/>
              <a:t>Take a moment and review his lesson annotations</a:t>
            </a:r>
            <a:r>
              <a:rPr lang="en-US" sz="1200"/>
              <a:t>. You can find the annotations in your note catcher. After reviewing, discuss the questions on the slide with your PRESENT partner.</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participants with a moment to review the annotations.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Facilitator Note: </a:t>
            </a:r>
            <a:r>
              <a:rPr lang="en-US" sz="1200"/>
              <a:t>The next several slides will debrief each step of the annotation process individually. No need to debrief here.</a:t>
            </a:r>
            <a:endParaRPr sz="1200"/>
          </a:p>
          <a:p>
            <a:pPr indent="0" lvl="0" marL="0" rtl="0" algn="l">
              <a:spcBef>
                <a:spcPts val="0"/>
              </a:spcBef>
              <a:spcAft>
                <a:spcPts val="0"/>
              </a:spcAft>
              <a:buNone/>
            </a:pPr>
            <a:r>
              <a:t/>
            </a:r>
            <a:endParaRPr sz="1200"/>
          </a:p>
        </p:txBody>
      </p:sp>
      <p:sp>
        <p:nvSpPr>
          <p:cNvPr id="675" name="Google Shape;675;g89e5b3d99e_1_57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89e5b3d99e_0_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g89e5b3d99e_0_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As a reminder, we are still in the bootcamp portion of our learning, but today is our last day of bootcamp. During our last day together, or the second day of the Bootcamp, we engaged in the unit study protocol. Today we will continue to dig i</a:t>
            </a:r>
            <a:r>
              <a:rPr lang="en-US" sz="1200"/>
              <a:t>nto the Guidebooks design principles w</a:t>
            </a:r>
            <a:r>
              <a:rPr lang="en-US" sz="1200"/>
              <a:t>ith lesson study so that we can more readily utilize the resources that are provided to meet the needs of </a:t>
            </a:r>
            <a:r>
              <a:rPr b="1" i="1" lang="en-US" sz="1200"/>
              <a:t>all</a:t>
            </a:r>
            <a:r>
              <a:rPr lang="en-US" sz="1200"/>
              <a:t> of our students.</a:t>
            </a:r>
            <a:endParaRPr sz="1200"/>
          </a:p>
        </p:txBody>
      </p:sp>
      <p:sp>
        <p:nvSpPr>
          <p:cNvPr id="89" name="Google Shape;89;g89e5b3d99e_0_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g88482654eb_0_2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1" name="Google Shape;681;g88482654eb_0_2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Let’s zoom in on Mr. Johnson’s annotations for Lesson 1, Activity 1. What do you notice about his pacing on this activity?</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Right - he recognizes that he may need a few more minutes here to view the entire video and complete the activity.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i="1" lang="en-US" sz="1200"/>
              <a:t>[CLICK]</a:t>
            </a:r>
            <a:endParaRPr i="1" sz="1200"/>
          </a:p>
          <a:p>
            <a:pPr indent="0" lvl="0" marL="0" rtl="0" algn="l">
              <a:spcBef>
                <a:spcPts val="0"/>
              </a:spcBef>
              <a:spcAft>
                <a:spcPts val="0"/>
              </a:spcAft>
              <a:buNone/>
            </a:pPr>
            <a:r>
              <a:t/>
            </a:r>
            <a:endParaRPr i="1" sz="1200"/>
          </a:p>
          <a:p>
            <a:pPr indent="0" lvl="0" marL="0" rtl="0" algn="l">
              <a:spcBef>
                <a:spcPts val="0"/>
              </a:spcBef>
              <a:spcAft>
                <a:spcPts val="0"/>
              </a:spcAft>
              <a:buNone/>
            </a:pPr>
            <a:r>
              <a:rPr b="1" lang="en-US" sz="1200"/>
              <a:t>SAY: </a:t>
            </a:r>
            <a:r>
              <a:rPr lang="en-US" sz="1200"/>
              <a:t>Which type of annotation is this?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Look-for:</a:t>
            </a:r>
            <a:endParaRPr sz="1200"/>
          </a:p>
          <a:p>
            <a:pPr indent="-304800" lvl="0" marL="457200" rtl="0" algn="l">
              <a:spcBef>
                <a:spcPts val="0"/>
              </a:spcBef>
              <a:spcAft>
                <a:spcPts val="0"/>
              </a:spcAft>
              <a:buSzPts val="1200"/>
              <a:buChar char="●"/>
            </a:pPr>
            <a:r>
              <a:rPr lang="en-US" sz="1200"/>
              <a:t>Justify lesson changes and timing adjustments</a:t>
            </a:r>
            <a:endParaRPr sz="1200"/>
          </a:p>
        </p:txBody>
      </p:sp>
      <p:sp>
        <p:nvSpPr>
          <p:cNvPr id="682" name="Google Shape;682;g88482654eb_0_23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g88ebb64c80_0_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0" name="Google Shape;690;g88ebb64c80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Still looking at Lesson 1, Activity 1, </a:t>
            </a:r>
            <a:r>
              <a:rPr b="1" i="1" lang="en-US" sz="1200"/>
              <a:t>[CLICK] </a:t>
            </a:r>
            <a:r>
              <a:rPr lang="en-US" sz="1200"/>
              <a:t>which type of annotation did Mr. Johnson make here for these students?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Look-for:</a:t>
            </a:r>
            <a:endParaRPr sz="1200"/>
          </a:p>
          <a:p>
            <a:pPr indent="-304800" lvl="0" marL="457200" rtl="0" algn="l">
              <a:spcBef>
                <a:spcPts val="0"/>
              </a:spcBef>
              <a:spcAft>
                <a:spcPts val="0"/>
              </a:spcAft>
              <a:buSzPts val="1200"/>
              <a:buChar char="●"/>
            </a:pPr>
            <a:r>
              <a:rPr lang="en-US" sz="1200"/>
              <a:t>Identify possible student misconceptions</a:t>
            </a:r>
            <a:endParaRPr sz="1200"/>
          </a:p>
          <a:p>
            <a:pPr indent="0" lvl="0" marL="0" rtl="0" algn="l">
              <a:spcBef>
                <a:spcPts val="0"/>
              </a:spcBef>
              <a:spcAft>
                <a:spcPts val="0"/>
              </a:spcAft>
              <a:buNone/>
            </a:pPr>
            <a:r>
              <a:t/>
            </a:r>
            <a:endParaRPr sz="1200"/>
          </a:p>
        </p:txBody>
      </p:sp>
      <p:sp>
        <p:nvSpPr>
          <p:cNvPr id="691" name="Google Shape;691;g88ebb64c80_0_7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7" name="Shape 697"/>
        <p:cNvGrpSpPr/>
        <p:nvPr/>
      </p:nvGrpSpPr>
      <p:grpSpPr>
        <a:xfrm>
          <a:off x="0" y="0"/>
          <a:ext cx="0" cy="0"/>
          <a:chOff x="0" y="0"/>
          <a:chExt cx="0" cy="0"/>
        </a:xfrm>
      </p:grpSpPr>
      <p:sp>
        <p:nvSpPr>
          <p:cNvPr id="698" name="Google Shape;698;g88ebb64c80_0_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9" name="Google Shape;699;g88ebb64c80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 minutes</a:t>
            </a:r>
            <a:endParaRPr sz="1200"/>
          </a:p>
          <a:p>
            <a:pPr indent="0" lvl="0" marL="0" rtl="0" algn="l">
              <a:spcBef>
                <a:spcPts val="0"/>
              </a:spcBef>
              <a:spcAft>
                <a:spcPts val="0"/>
              </a:spcAft>
              <a:buNone/>
            </a:pPr>
            <a:r>
              <a:t/>
            </a:r>
            <a:endParaRPr b="1" sz="1200"/>
          </a:p>
          <a:p>
            <a:pPr indent="0" lvl="0" marL="0" rtl="0" algn="l">
              <a:spcBef>
                <a:spcPts val="0"/>
              </a:spcBef>
              <a:spcAft>
                <a:spcPts val="0"/>
              </a:spcAft>
              <a:buNone/>
            </a:pPr>
            <a:r>
              <a:rPr b="1" lang="en-US" sz="1200"/>
              <a:t>SAY:</a:t>
            </a:r>
            <a:r>
              <a:rPr lang="en-US" sz="1200"/>
              <a:t> Mr. Johnson anticipated the needs of several of his students and intends to create glossaries for them. Look back at the case study. Which students might these three represent?</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Look-for:</a:t>
            </a:r>
            <a:endParaRPr b="1" sz="1200"/>
          </a:p>
          <a:p>
            <a:pPr indent="-304800" lvl="0" marL="457200" rtl="0" algn="l">
              <a:spcBef>
                <a:spcPts val="0"/>
              </a:spcBef>
              <a:spcAft>
                <a:spcPts val="0"/>
              </a:spcAft>
              <a:buSzPts val="1200"/>
              <a:buChar char="●"/>
            </a:pPr>
            <a:r>
              <a:rPr lang="en-US" sz="1200"/>
              <a:t>Angela = Thomas, A.</a:t>
            </a:r>
            <a:endParaRPr sz="1200"/>
          </a:p>
          <a:p>
            <a:pPr indent="-304800" lvl="0" marL="457200" rtl="0" algn="l">
              <a:spcBef>
                <a:spcPts val="0"/>
              </a:spcBef>
              <a:spcAft>
                <a:spcPts val="0"/>
              </a:spcAft>
              <a:buSzPts val="1200"/>
              <a:buChar char="●"/>
            </a:pPr>
            <a:r>
              <a:rPr lang="en-US" sz="1200"/>
              <a:t>Davonte = Williams, D.</a:t>
            </a:r>
            <a:endParaRPr sz="1200"/>
          </a:p>
          <a:p>
            <a:pPr indent="-304800" lvl="0" marL="457200" rtl="0" algn="l">
              <a:spcBef>
                <a:spcPts val="0"/>
              </a:spcBef>
              <a:spcAft>
                <a:spcPts val="0"/>
              </a:spcAft>
              <a:buSzPts val="1200"/>
              <a:buChar char="●"/>
            </a:pPr>
            <a:r>
              <a:rPr lang="en-US" sz="1200"/>
              <a:t>Kyle = Fernandez, K.</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How did Mr. Johnson make the decision to support these three students? We can’t use a hard-and-fast rule of all students with a particular label needing the same supports, so what impacted his decisions?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Provide wait time for participants to discuss Mr. Johnson’s thinking.</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Mr. Johnson used his knowledge of the complexity of the text to anticipate which students might need the most support to access the text.</a:t>
            </a:r>
            <a:endParaRPr sz="1200"/>
          </a:p>
        </p:txBody>
      </p:sp>
      <p:sp>
        <p:nvSpPr>
          <p:cNvPr id="700" name="Google Shape;700;g88ebb64c80_0_8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g88ebb64c80_0_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8" name="Google Shape;708;g88ebb64c80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Now let’s jump to Lesson 2 and zoom in on Mr. Johnson’s annotations for Activity 5. Here he has made the notation that he wants to include this optional activity as part of the lesson because students likely have limited knowledge of the geography of West Africa, the setting of the anchor text.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i="1" lang="en-US" sz="1200"/>
              <a:t>[CLICK]</a:t>
            </a:r>
            <a:endParaRPr i="1" sz="1200"/>
          </a:p>
          <a:p>
            <a:pPr indent="0" lvl="0" marL="0" rtl="0" algn="l">
              <a:spcBef>
                <a:spcPts val="0"/>
              </a:spcBef>
              <a:spcAft>
                <a:spcPts val="0"/>
              </a:spcAft>
              <a:buNone/>
            </a:pPr>
            <a:r>
              <a:t/>
            </a:r>
            <a:endParaRPr i="1" sz="1200"/>
          </a:p>
          <a:p>
            <a:pPr indent="0" lvl="0" marL="0" rtl="0" algn="l">
              <a:spcBef>
                <a:spcPts val="0"/>
              </a:spcBef>
              <a:spcAft>
                <a:spcPts val="0"/>
              </a:spcAft>
              <a:buNone/>
            </a:pPr>
            <a:r>
              <a:rPr b="1" lang="en-US" sz="1200"/>
              <a:t>SAY: </a:t>
            </a:r>
            <a:r>
              <a:rPr lang="en-US" sz="1200"/>
              <a:t>Which type of annotation is this?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Look-for:</a:t>
            </a:r>
            <a:endParaRPr sz="1200"/>
          </a:p>
          <a:p>
            <a:pPr indent="-304800" lvl="0" marL="457200" rtl="0" algn="l">
              <a:spcBef>
                <a:spcPts val="0"/>
              </a:spcBef>
              <a:spcAft>
                <a:spcPts val="0"/>
              </a:spcAft>
              <a:buSzPts val="1200"/>
              <a:buChar char="●"/>
            </a:pPr>
            <a:r>
              <a:rPr lang="en-US" sz="1200"/>
              <a:t>Determine the purpose of each activity and question</a:t>
            </a:r>
            <a:endParaRPr sz="1200"/>
          </a:p>
          <a:p>
            <a:pPr indent="-304800" lvl="0" marL="457200" rtl="0" algn="l">
              <a:spcBef>
                <a:spcPts val="0"/>
              </a:spcBef>
              <a:spcAft>
                <a:spcPts val="0"/>
              </a:spcAft>
              <a:buSzPts val="1200"/>
              <a:buChar char="●"/>
            </a:pPr>
            <a:r>
              <a:rPr lang="en-US" sz="1200"/>
              <a:t>Identify possible student misconceptions</a:t>
            </a:r>
            <a:endParaRPr sz="1200"/>
          </a:p>
        </p:txBody>
      </p:sp>
      <p:sp>
        <p:nvSpPr>
          <p:cNvPr id="709" name="Google Shape;709;g88ebb64c80_0_6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5" name="Shape 715"/>
        <p:cNvGrpSpPr/>
        <p:nvPr/>
      </p:nvGrpSpPr>
      <p:grpSpPr>
        <a:xfrm>
          <a:off x="0" y="0"/>
          <a:ext cx="0" cy="0"/>
          <a:chOff x="0" y="0"/>
          <a:chExt cx="0" cy="0"/>
        </a:xfrm>
      </p:grpSpPr>
      <p:sp>
        <p:nvSpPr>
          <p:cNvPr id="716" name="Google Shape;716;g88ebb64c80_0_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7" name="Google Shape;717;g88ebb64c80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a:t>
            </a:r>
            <a:r>
              <a:rPr lang="en-US" sz="1200"/>
              <a:t>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During our experiential, we skipped Activity 6, an optional activity centered around fluency practice. What was Mr. Johnson’s rationale for skipping this activity?</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Look-for:</a:t>
            </a:r>
            <a:endParaRPr b="1" sz="1200"/>
          </a:p>
          <a:p>
            <a:pPr indent="-304800" lvl="0" marL="457200" rtl="0" algn="l">
              <a:spcBef>
                <a:spcPts val="0"/>
              </a:spcBef>
              <a:spcAft>
                <a:spcPts val="0"/>
              </a:spcAft>
              <a:buSzPts val="1200"/>
              <a:buChar char="●"/>
            </a:pPr>
            <a:r>
              <a:rPr lang="en-US" sz="1200"/>
              <a:t>The students will encounter these words as part of the read aloud in Activity 7.</a:t>
            </a:r>
            <a:endParaRPr sz="1200"/>
          </a:p>
        </p:txBody>
      </p:sp>
      <p:sp>
        <p:nvSpPr>
          <p:cNvPr id="718" name="Google Shape;718;g88ebb64c80_0_4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4" name="Shape 724"/>
        <p:cNvGrpSpPr/>
        <p:nvPr/>
      </p:nvGrpSpPr>
      <p:grpSpPr>
        <a:xfrm>
          <a:off x="0" y="0"/>
          <a:ext cx="0" cy="0"/>
          <a:chOff x="0" y="0"/>
          <a:chExt cx="0" cy="0"/>
        </a:xfrm>
      </p:grpSpPr>
      <p:sp>
        <p:nvSpPr>
          <p:cNvPr id="725" name="Google Shape;725;g88482654eb_0_2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6" name="Google Shape;726;g88482654eb_0_2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Now let’s look at a critical step in our process: Creating exemplar responses. This step is critical because it helps us as teachers anticipate students’ challenges. Anticipating these challenges will save us time and angst so we aren’t tasked with coming up with scaffolds, supports, or possible answers on the fly.</a:t>
            </a:r>
            <a:endParaRPr sz="1200"/>
          </a:p>
        </p:txBody>
      </p:sp>
      <p:sp>
        <p:nvSpPr>
          <p:cNvPr id="727" name="Google Shape;727;g88482654eb_0_25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3" name="Shape 733"/>
        <p:cNvGrpSpPr/>
        <p:nvPr/>
      </p:nvGrpSpPr>
      <p:grpSpPr>
        <a:xfrm>
          <a:off x="0" y="0"/>
          <a:ext cx="0" cy="0"/>
          <a:chOff x="0" y="0"/>
          <a:chExt cx="0" cy="0"/>
        </a:xfrm>
      </p:grpSpPr>
      <p:sp>
        <p:nvSpPr>
          <p:cNvPr id="734" name="Google Shape;734;g89e5b3d99e_1_5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5" name="Google Shape;735;g89e5b3d99e_1_5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16 minutes [1 minute framing; 10 minutes to read the text and analyze complexity; 5 minutes to discuss with table group]</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Now that we’ve looked at Mr. Johnson’s annotations for lesson 2, we are going to work together to collaboratively annotate the next lesson. Lesson annotation begins with re-reading the texts that were analyzed during the unit study. For Lesson 3 in this unit, students read Chapters 1-3, but given our time constraints, we will start by reading and discussing Chapter 1 of our anchor text </a:t>
            </a:r>
            <a:r>
              <a:rPr i="1" lang="en-US" sz="1200"/>
              <a:t>Things Fall Apart</a:t>
            </a:r>
            <a:r>
              <a:rPr lang="en-US" sz="1200"/>
              <a:t>. Take about 10 minutes to read the text and begin to consider the qualitative text complexity. It is important to note in actual practice the complexity analysis would have been done for the WHOLE text during Unit Study, but it is still helpful to do another round of analysis of </a:t>
            </a:r>
            <a:r>
              <a:rPr lang="en-US" sz="1200"/>
              <a:t>complexity</a:t>
            </a:r>
            <a:r>
              <a:rPr lang="en-US" sz="1200"/>
              <a:t> for the excerpt in a given lesson to anticipate students' immediate needs for that one lesson/excerpt.</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about 10 minutes for participants to read and analyze the excerpt of </a:t>
            </a:r>
            <a:r>
              <a:rPr i="1" lang="en-US" sz="1200"/>
              <a:t>Things Fall Apart</a:t>
            </a:r>
            <a:r>
              <a:rPr lang="en-US" sz="1200"/>
              <a:t>.</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Now it’s time to work with your table groups. Discuss the qualitative text features you found in the text.</a:t>
            </a:r>
            <a:endParaRPr sz="1200"/>
          </a:p>
        </p:txBody>
      </p:sp>
      <p:sp>
        <p:nvSpPr>
          <p:cNvPr id="736" name="Google Shape;736;g89e5b3d99e_1_52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1" name="Shape 741"/>
        <p:cNvGrpSpPr/>
        <p:nvPr/>
      </p:nvGrpSpPr>
      <p:grpSpPr>
        <a:xfrm>
          <a:off x="0" y="0"/>
          <a:ext cx="0" cy="0"/>
          <a:chOff x="0" y="0"/>
          <a:chExt cx="0" cy="0"/>
        </a:xfrm>
      </p:grpSpPr>
      <p:sp>
        <p:nvSpPr>
          <p:cNvPr id="742" name="Google Shape;742;g88ebb64c80_0_8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3" name="Google Shape;743;g88ebb64c80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16 minutes [1 minute framing; 5 minutes to read the teaching notes; 10 minutes to annotate]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Now that we’ve looked at Mr. Johnson’s annotations for lessons 1 and 2, we are going to work together to collaboratively annotate the next lesson. Each of your table groups has one activity to review and annotate onto the chart paper at your tables. But none of these activities work alone. It’s important that we keep each activity in the context of the whole lesson. So before we begin our collaborative annotations, take a moment and quickly read through the teaching notes for this lesson. This is not a deep dive read for annotation - - you will do that in a moment in your groups. This is a quick read through of the entire lesson to keep the context of each activity top of mind.</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about 5 minutes for participants to read through the teaching notes. While participants are reading, assign each table group a number (1 - 4) - this will be their assigned activity to annotate together. If you have more than 4 table groups, it’s okay to repeat activity numbers.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Now it’s time to work with your table groups to annotate your assigned activity. Remember to use your annotation checklist to guide your thinking as you work together.</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about 10 minutes for participants to work together. No need to share here. Each group will take turns sharing their annotations on the following slide. Participants may want to take</a:t>
            </a:r>
            <a:r>
              <a:rPr lang="en-US" sz="1200"/>
              <a:t> photos of each group’s chart at the end of this activity</a:t>
            </a:r>
            <a:r>
              <a:rPr lang="en-US" sz="1200"/>
              <a:t>, so plan to allow a minute or two for that. Additionally, you may want to take photos and send them out to the collective group after the training.</a:t>
            </a:r>
            <a:endParaRPr sz="1200"/>
          </a:p>
        </p:txBody>
      </p:sp>
      <p:sp>
        <p:nvSpPr>
          <p:cNvPr id="744" name="Google Shape;744;g88ebb64c80_0_8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9" name="Shape 749"/>
        <p:cNvGrpSpPr/>
        <p:nvPr/>
      </p:nvGrpSpPr>
      <p:grpSpPr>
        <a:xfrm>
          <a:off x="0" y="0"/>
          <a:ext cx="0" cy="0"/>
          <a:chOff x="0" y="0"/>
          <a:chExt cx="0" cy="0"/>
        </a:xfrm>
      </p:grpSpPr>
      <p:sp>
        <p:nvSpPr>
          <p:cNvPr id="750" name="Google Shape;750;g89e5b3d99e_1_4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1" name="Google Shape;751;g89e5b3d99e_1_4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6</a:t>
            </a:r>
            <a:r>
              <a:rPr lang="en-US" sz="1200"/>
              <a:t>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Have each group, in order of activity, share their annotations with the whole group using the prompts on the slide.</a:t>
            </a:r>
            <a:endParaRPr sz="1200"/>
          </a:p>
        </p:txBody>
      </p:sp>
      <p:sp>
        <p:nvSpPr>
          <p:cNvPr id="752" name="Google Shape;752;g89e5b3d99e_1_49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g89e5b3d99e_1_5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8" name="Google Shape;758;g89e5b3d99e_1_5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4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Let’s take a moment and reflect on the annotation process we have just finished for Lessons 2 and 3.</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Ask a participant to read the question. Provide a few moments for participants to record their thinking in their note catcher. If time allows, conduct a whole-group share out.</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During the share-out, remind participants that annotation can feel like a big lift - and we do acknowledge that it is time consuming! However, reassure participants that it gets easier and quicker over time, as they get used to it and used to implementation of this new curriculum. Additionally, if teachers were creating their own instructional materials before (e.g. finding texts themselves), they will no longer need to spend time doing that since so much is provided - and that time can go to annotations and internalization. </a:t>
            </a:r>
            <a:endParaRPr sz="1200"/>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Look-fors:</a:t>
            </a:r>
            <a:endParaRPr b="1" sz="1200">
              <a:solidFill>
                <a:srgbClr val="000000"/>
              </a:solidFill>
            </a:endParaRPr>
          </a:p>
          <a:p>
            <a:pPr indent="-304800" lvl="0" marL="457200" rtl="0" algn="l">
              <a:spcBef>
                <a:spcPts val="0"/>
              </a:spcBef>
              <a:spcAft>
                <a:spcPts val="0"/>
              </a:spcAft>
              <a:buSzPts val="1200"/>
              <a:buChar char="●"/>
            </a:pPr>
            <a:r>
              <a:rPr lang="en-US" sz="1200">
                <a:solidFill>
                  <a:srgbClr val="000000"/>
                </a:solidFill>
              </a:rPr>
              <a:t>Optional activities work to provide additional supports for students as they complete the core activities. </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Optional activities prepare students to engage in the core activities. </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Optional activities provided a scaffold for students in building their knowledge </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Optional activities prepared students to read the anchor text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Look-fors:</a:t>
            </a:r>
            <a:endParaRPr b="1" sz="1200">
              <a:solidFill>
                <a:srgbClr val="000000"/>
              </a:solidFill>
            </a:endParaRPr>
          </a:p>
          <a:p>
            <a:pPr indent="-304800" lvl="0" marL="457200" rtl="0" algn="l">
              <a:spcBef>
                <a:spcPts val="0"/>
              </a:spcBef>
              <a:spcAft>
                <a:spcPts val="0"/>
              </a:spcAft>
              <a:buSzPts val="1200"/>
              <a:buChar char="●"/>
            </a:pPr>
            <a:r>
              <a:rPr lang="en-US" sz="1200">
                <a:solidFill>
                  <a:srgbClr val="000000"/>
                </a:solidFill>
              </a:rPr>
              <a:t>Students needed additional information about Pre-Colonial Africa</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Students needed the additional support to complete core activities</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Students needed to build knowledge of Africa before beginning the anchor text</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Students needed additional support in building knowledge prior to reading the anchor text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Look-fors:</a:t>
            </a:r>
            <a:endParaRPr b="1" sz="1200">
              <a:solidFill>
                <a:srgbClr val="000000"/>
              </a:solidFill>
            </a:endParaRPr>
          </a:p>
          <a:p>
            <a:pPr indent="-304800" lvl="0" marL="457200" rtl="0" algn="l">
              <a:spcBef>
                <a:spcPts val="0"/>
              </a:spcBef>
              <a:spcAft>
                <a:spcPts val="0"/>
              </a:spcAft>
              <a:buSzPts val="1200"/>
              <a:buChar char="●"/>
            </a:pPr>
            <a:r>
              <a:rPr lang="en-US" sz="1200">
                <a:solidFill>
                  <a:srgbClr val="000000"/>
                </a:solidFill>
              </a:rPr>
              <a:t>Overarching goal of the Unit (understanding the dangers of a single story representing an entire culture) </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Complexities of knowledge within the text (Pre-Colonial Africa, colonization, Igbo culture)</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Complexities of language within the text (Igbo culture)</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Complexities of structure within the text (episodic narrative)</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Complexities with the levels of meaning within the text (multiple themes)</a:t>
            </a:r>
            <a:endParaRPr sz="1200">
              <a:solidFill>
                <a:srgbClr val="000000"/>
              </a:solidFill>
            </a:endParaRPr>
          </a:p>
        </p:txBody>
      </p:sp>
      <p:sp>
        <p:nvSpPr>
          <p:cNvPr id="759" name="Google Shape;759;g89e5b3d99e_1_50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89e5b3d99e_0_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 name="Google Shape;104;g89e5b3d99e_0_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And as we have discussed, this is Louisiana’s ELA goal, and the reason for this new and improved Guidebooks curriculum.</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Provide a few seconds for participants to read the goal.</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This goal is at the heart of our work: the work you do each and every day in your classrooms; the work that LDOE does to create and curate high-quality curriculum; and the work that we (Teaching Lab / SchoolKit / Manatee Parish / etc.) do to support you in your work. The purpose of our learning together is to attend to this goal and ensure equitable access to high-quality literacy instruction for </a:t>
            </a:r>
            <a:r>
              <a:rPr b="1" i="1" lang="en-US" sz="1200"/>
              <a:t>all</a:t>
            </a:r>
            <a:r>
              <a:rPr lang="en-US" sz="1200"/>
              <a:t> Louisiana students.</a:t>
            </a:r>
            <a:endParaRPr sz="1200"/>
          </a:p>
        </p:txBody>
      </p:sp>
      <p:sp>
        <p:nvSpPr>
          <p:cNvPr id="105" name="Google Shape;105;g89e5b3d99e_0_6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g88482654eb_0_4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5" name="Google Shape;765;g88482654eb_0_4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We know that both core and optional activities provide scaffolds for students in building their knowledge and prepare them to read the anchor text. Additionally, optional activities provide supports for students to engage in the core activities. But an important question to consider is, how do core and optional activities connect to the components of literacy?</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Facilitate a discussion around the question.</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Look-for:</a:t>
            </a:r>
            <a:endParaRPr sz="1200"/>
          </a:p>
          <a:p>
            <a:pPr indent="-304800" lvl="0" marL="457200" rtl="0" algn="l">
              <a:spcBef>
                <a:spcPts val="0"/>
              </a:spcBef>
              <a:spcAft>
                <a:spcPts val="0"/>
              </a:spcAft>
              <a:buSzPts val="1200"/>
              <a:buChar char="●"/>
            </a:pPr>
            <a:r>
              <a:rPr lang="en-US" sz="1200"/>
              <a:t>Core activities focus on helping students read closely and speak and write with evidence.</a:t>
            </a:r>
            <a:endParaRPr sz="1200"/>
          </a:p>
          <a:p>
            <a:pPr indent="-304800" lvl="0" marL="457200" rtl="0" algn="l">
              <a:spcBef>
                <a:spcPts val="0"/>
              </a:spcBef>
              <a:spcAft>
                <a:spcPts val="0"/>
              </a:spcAft>
              <a:buSzPts val="1200"/>
              <a:buChar char="●"/>
            </a:pPr>
            <a:r>
              <a:rPr lang="en-US" sz="1200"/>
              <a:t>Optional activities scaffold students’ performance on core activities.</a:t>
            </a:r>
            <a:endParaRPr sz="1200"/>
          </a:p>
          <a:p>
            <a:pPr indent="-304800" lvl="0" marL="457200" rtl="0" algn="l">
              <a:spcBef>
                <a:spcPts val="0"/>
              </a:spcBef>
              <a:spcAft>
                <a:spcPts val="0"/>
              </a:spcAft>
              <a:buSzPts val="1200"/>
              <a:buChar char="●"/>
            </a:pPr>
            <a:r>
              <a:rPr lang="en-US" sz="1200"/>
              <a:t>Optional activities target foundational skills students may need for success on the core activities.</a:t>
            </a:r>
            <a:endParaRPr sz="1200"/>
          </a:p>
          <a:p>
            <a:pPr indent="-304800" lvl="0" marL="457200" rtl="0" algn="l">
              <a:spcBef>
                <a:spcPts val="0"/>
              </a:spcBef>
              <a:spcAft>
                <a:spcPts val="0"/>
              </a:spcAft>
              <a:buSzPts val="1200"/>
              <a:buChar char="●"/>
            </a:pPr>
            <a:r>
              <a:rPr lang="en-US" sz="1200"/>
              <a:t>All activities work together to build students knowledge of the topic and access to the complex text.</a:t>
            </a:r>
            <a:endParaRPr sz="1200"/>
          </a:p>
        </p:txBody>
      </p:sp>
      <p:sp>
        <p:nvSpPr>
          <p:cNvPr id="766" name="Google Shape;766;g88482654eb_0_43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89e5b3d99e_1_4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89e5b3d99e_1_4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 minutes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Here are some important notes about core and optional activities. The headline here is that core and optional activities work together to scaffold instruction for all learners. Initially, you may want to select optional activities for all students. Optional does not automatically mean small group. Some optional activities, however, are designed to extend the learning of students who are already demonstrating mastery of the standards, so it’s important to deeply examine the optional activities during the lesson study process.</a:t>
            </a:r>
            <a:endParaRPr sz="1200"/>
          </a:p>
        </p:txBody>
      </p:sp>
      <p:sp>
        <p:nvSpPr>
          <p:cNvPr id="784" name="Google Shape;784;g89e5b3d99e_1_47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8" name="Shape 788"/>
        <p:cNvGrpSpPr/>
        <p:nvPr/>
      </p:nvGrpSpPr>
      <p:grpSpPr>
        <a:xfrm>
          <a:off x="0" y="0"/>
          <a:ext cx="0" cy="0"/>
          <a:chOff x="0" y="0"/>
          <a:chExt cx="0" cy="0"/>
        </a:xfrm>
      </p:grpSpPr>
      <p:sp>
        <p:nvSpPr>
          <p:cNvPr id="789" name="Google Shape;789;g89e5b3d99e_1_4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0" name="Google Shape;790;g89e5b3d99e_1_4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Finally, let’s stamp a few key takeaways about annotations: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lang="en-US" sz="1200"/>
              <a:t>1. There are no right or wrong annotations. The purpose of the annotations is to prepare </a:t>
            </a:r>
            <a:r>
              <a:rPr i="1" lang="en-US" sz="1200"/>
              <a:t>you</a:t>
            </a:r>
            <a:r>
              <a:rPr lang="en-US" sz="1200"/>
              <a:t> to teach </a:t>
            </a:r>
            <a:r>
              <a:rPr i="1" lang="en-US" sz="1200"/>
              <a:t>your</a:t>
            </a:r>
            <a:r>
              <a:rPr lang="en-US" sz="1200"/>
              <a:t> students. It is essential that these annotations are useful and usable notes that continue to elevate your instructional practice.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lang="en-US" sz="1200"/>
              <a:t>2. Your annotations should be customized to meet your students’ needs. While collaboration during lesson annotation is ideal, it is still imperative that your lesson annotations meet the needs of the students in your classroom. This may mean that different class periods have slightly different needs and therefore different annotations. Your annotations will not exactly mirror anyone else because their students are not your students.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lang="en-US" sz="1200"/>
              <a:t>3. Attending to these guidelines will help you think through the </a:t>
            </a:r>
            <a:r>
              <a:rPr lang="en-US" sz="1200"/>
              <a:t>intellectual prep work before teaching a lesson </a:t>
            </a:r>
            <a:r>
              <a:rPr lang="en-US" sz="1200"/>
              <a:t>so you can ensure instructional best practice for all your students.</a:t>
            </a:r>
            <a:endParaRPr sz="1200"/>
          </a:p>
        </p:txBody>
      </p:sp>
      <p:sp>
        <p:nvSpPr>
          <p:cNvPr id="791" name="Google Shape;791;g89e5b3d99e_1_41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87a1a903cf_0_2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87a1a903cf_0_2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2" name="Google Shape;802;g87a1a903cf_0_26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5" name="Shape 805"/>
        <p:cNvGrpSpPr/>
        <p:nvPr/>
      </p:nvGrpSpPr>
      <p:grpSpPr>
        <a:xfrm>
          <a:off x="0" y="0"/>
          <a:ext cx="0" cy="0"/>
          <a:chOff x="0" y="0"/>
          <a:chExt cx="0" cy="0"/>
        </a:xfrm>
      </p:grpSpPr>
      <p:sp>
        <p:nvSpPr>
          <p:cNvPr id="806" name="Google Shape;806;g87a1a903cf_0_2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7" name="Google Shape;807;g87a1a903cf_0_2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200">
                <a:solidFill>
                  <a:srgbClr val="000000"/>
                </a:solidFill>
              </a:rPr>
              <a:t>This section is 40 minutes</a:t>
            </a:r>
            <a:endParaRPr b="1"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In this session, we will look a the planning strategies and preparation aspects needed for effectively delivering ELA Guidebooks 9-12 lessons.</a:t>
            </a:r>
            <a:endParaRPr sz="1200"/>
          </a:p>
        </p:txBody>
      </p:sp>
      <p:sp>
        <p:nvSpPr>
          <p:cNvPr id="808" name="Google Shape;808;g87a1a903cf_0_29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1" name="Shape 811"/>
        <p:cNvGrpSpPr/>
        <p:nvPr/>
      </p:nvGrpSpPr>
      <p:grpSpPr>
        <a:xfrm>
          <a:off x="0" y="0"/>
          <a:ext cx="0" cy="0"/>
          <a:chOff x="0" y="0"/>
          <a:chExt cx="0" cy="0"/>
        </a:xfrm>
      </p:grpSpPr>
      <p:sp>
        <p:nvSpPr>
          <p:cNvPr id="812" name="Google Shape;812;g87a1a903cf_0_3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3" name="Google Shape;813;g87a1a903cf_0_30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Review the session objective, or call on volunteers to read the bullet.</a:t>
            </a:r>
            <a:endParaRPr sz="1200"/>
          </a:p>
        </p:txBody>
      </p:sp>
      <p:sp>
        <p:nvSpPr>
          <p:cNvPr id="814" name="Google Shape;814;g87a1a903cf_0_30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8" name="Shape 818"/>
        <p:cNvGrpSpPr/>
        <p:nvPr/>
      </p:nvGrpSpPr>
      <p:grpSpPr>
        <a:xfrm>
          <a:off x="0" y="0"/>
          <a:ext cx="0" cy="0"/>
          <a:chOff x="0" y="0"/>
          <a:chExt cx="0" cy="0"/>
        </a:xfrm>
      </p:grpSpPr>
      <p:sp>
        <p:nvSpPr>
          <p:cNvPr id="819" name="Google Shape;819;g89e5b3d99e_1_7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0" name="Google Shape;820;g89e5b3d99e_1_7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 minutes [1 minute framing, 2 minutes reflection]</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Wow! We have really learned a lot together over the last three days. So much, that we need to take a moment to reflect on all of our learning and synthesize our key takeaways. You have space in your note catcher  to jot down thoughts as your reflect.</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Review the directions on the slide and provide sufficient work time for participants. There is no need to debrief on this slide as participants will be sharing their synthesis with partners on the next slide.</a:t>
            </a:r>
            <a:endParaRPr sz="1200"/>
          </a:p>
        </p:txBody>
      </p:sp>
      <p:sp>
        <p:nvSpPr>
          <p:cNvPr id="821" name="Google Shape;821;g89e5b3d99e_1_72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5" name="Shape 825"/>
        <p:cNvGrpSpPr/>
        <p:nvPr/>
      </p:nvGrpSpPr>
      <p:grpSpPr>
        <a:xfrm>
          <a:off x="0" y="0"/>
          <a:ext cx="0" cy="0"/>
          <a:chOff x="0" y="0"/>
          <a:chExt cx="0" cy="0"/>
        </a:xfrm>
      </p:grpSpPr>
      <p:sp>
        <p:nvSpPr>
          <p:cNvPr id="826" name="Google Shape;826;g89e5b3d99e_1_7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7" name="Google Shape;827;g89e5b3d99e_1_7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6 minutes [1 minute framing, 5 minutes completing the task]</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Now that you have had some time to reflect individually, let’s share our collective thinking in partners.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Review the directions. Allow time for participants to ask clarifying questions. Direct participants to stand up, move about the room and engage in ‘Give One, Get One.” After about 5 minutes, ask participants to return to their seats.</a:t>
            </a:r>
            <a:endParaRPr sz="1200"/>
          </a:p>
        </p:txBody>
      </p:sp>
      <p:sp>
        <p:nvSpPr>
          <p:cNvPr id="828" name="Google Shape;828;g89e5b3d99e_1_73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3" name="Shape 833"/>
        <p:cNvGrpSpPr/>
        <p:nvPr/>
      </p:nvGrpSpPr>
      <p:grpSpPr>
        <a:xfrm>
          <a:off x="0" y="0"/>
          <a:ext cx="0" cy="0"/>
          <a:chOff x="0" y="0"/>
          <a:chExt cx="0" cy="0"/>
        </a:xfrm>
      </p:grpSpPr>
      <p:sp>
        <p:nvSpPr>
          <p:cNvPr id="834" name="Google Shape;834;g89e5b3d99e_1_7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5" name="Google Shape;835;g89e5b3d99e_1_7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Have a participant read the quote.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Implementing anything new is hard. Implementing a new curriculum (or a new version of a currently used curriculum) is not different. We recognize that the initial implementation may not be perfect. There will be things we all learn as we become more familiar with the intricacies of the materials. We want to recognize this and validate that it is a normal part of beginning something new. </a:t>
            </a:r>
            <a:endParaRPr sz="1200"/>
          </a:p>
          <a:p>
            <a:pPr indent="0" lvl="0" marL="0" rtl="0" algn="l">
              <a:spcBef>
                <a:spcPts val="0"/>
              </a:spcBef>
              <a:spcAft>
                <a:spcPts val="0"/>
              </a:spcAft>
              <a:buNone/>
            </a:pPr>
            <a:r>
              <a:t/>
            </a:r>
            <a:endParaRPr/>
          </a:p>
        </p:txBody>
      </p:sp>
      <p:sp>
        <p:nvSpPr>
          <p:cNvPr id="836" name="Google Shape;836;g89e5b3d99e_1_73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g89e5b3d99e_1_6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2" name="Google Shape;842;g89e5b3d99e_1_6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There are three ideal next steps for Guidebooks educators.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Call on a volunteer or volunteers to read the 3 steps.</a:t>
            </a:r>
            <a:endParaRPr sz="1200"/>
          </a:p>
          <a:p>
            <a:pPr indent="0" lvl="0" marL="0" rtl="0" algn="l">
              <a:spcBef>
                <a:spcPts val="0"/>
              </a:spcBef>
              <a:spcAft>
                <a:spcPts val="0"/>
              </a:spcAft>
              <a:buNone/>
            </a:pPr>
            <a:r>
              <a:t/>
            </a:r>
            <a:endParaRPr b="1" sz="1200"/>
          </a:p>
          <a:p>
            <a:pPr indent="0" lvl="0" marL="0" rtl="0" algn="l">
              <a:spcBef>
                <a:spcPts val="0"/>
              </a:spcBef>
              <a:spcAft>
                <a:spcPts val="0"/>
              </a:spcAft>
              <a:buNone/>
            </a:pPr>
            <a:r>
              <a:rPr b="1" lang="en-US" sz="1200"/>
              <a:t>SAY: </a:t>
            </a:r>
            <a:r>
              <a:rPr lang="en-US" sz="1200"/>
              <a:t>We understand based on your exact context that collaboration within your building can be very difficult to achieve. But we want to encourage you, that if you are the lone wolf in your building to find at least one other teacher with whom you can collaborate, even if that is someone from a different school in your district or from a different district. It’s essential to do the unit study and lesson annotations for yourself. But it is also ideal to share your thinking with others and listen to their thinking as you continually seek to elevate your instructional practice.</a:t>
            </a:r>
            <a:endParaRPr sz="1200"/>
          </a:p>
        </p:txBody>
      </p:sp>
      <p:sp>
        <p:nvSpPr>
          <p:cNvPr id="843" name="Google Shape;843;g89e5b3d99e_1_62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itle">
  <p:cSld name="Cover Title">
    <p:spTree>
      <p:nvGrpSpPr>
        <p:cNvPr id="10" name="Shape 10"/>
        <p:cNvGrpSpPr/>
        <p:nvPr/>
      </p:nvGrpSpPr>
      <p:grpSpPr>
        <a:xfrm>
          <a:off x="0" y="0"/>
          <a:ext cx="0" cy="0"/>
          <a:chOff x="0" y="0"/>
          <a:chExt cx="0" cy="0"/>
        </a:xfrm>
      </p:grpSpPr>
      <p:pic>
        <p:nvPicPr>
          <p:cNvPr id="11" name="Google Shape;11;p2"/>
          <p:cNvPicPr preferRelativeResize="0"/>
          <p:nvPr/>
        </p:nvPicPr>
        <p:blipFill rotWithShape="1">
          <a:blip r:embed="rId2">
            <a:alphaModFix/>
          </a:blip>
          <a:srcRect b="0" l="0" r="0" t="0"/>
          <a:stretch/>
        </p:blipFill>
        <p:spPr>
          <a:xfrm>
            <a:off x="0" y="27"/>
            <a:ext cx="9143952" cy="5143473"/>
          </a:xfrm>
          <a:prstGeom prst="rect">
            <a:avLst/>
          </a:prstGeom>
          <a:noFill/>
          <a:ln>
            <a:noFill/>
          </a:ln>
        </p:spPr>
      </p:pic>
      <p:sp>
        <p:nvSpPr>
          <p:cNvPr id="12" name="Google Shape;12;p2"/>
          <p:cNvSpPr txBox="1"/>
          <p:nvPr>
            <p:ph type="title"/>
          </p:nvPr>
        </p:nvSpPr>
        <p:spPr>
          <a:xfrm>
            <a:off x="3822492" y="1631875"/>
            <a:ext cx="5321508" cy="2032200"/>
          </a:xfrm>
          <a:prstGeom prst="rect">
            <a:avLst/>
          </a:prstGeom>
          <a:noFill/>
          <a:ln>
            <a:noFill/>
          </a:ln>
        </p:spPr>
        <p:txBody>
          <a:bodyPr anchorCtr="0" anchor="ctr" bIns="91425" lIns="91425" spcFirstLastPara="1" rIns="91425" wrap="square" tIns="91425">
            <a:noAutofit/>
          </a:bodyPr>
          <a:lstStyle>
            <a:lvl1pPr lvl="0" marR="0" rtl="0" algn="ctr">
              <a:lnSpc>
                <a:spcPct val="90000"/>
              </a:lnSpc>
              <a:spcBef>
                <a:spcPts val="0"/>
              </a:spcBef>
              <a:spcAft>
                <a:spcPts val="0"/>
              </a:spcAft>
              <a:buClr>
                <a:srgbClr val="434343"/>
              </a:buClr>
              <a:buSzPts val="2800"/>
              <a:buFont typeface="Calibri"/>
              <a:buNone/>
              <a:defRPr b="0" i="0" sz="2800" u="none" cap="none" strike="noStrike">
                <a:solidFill>
                  <a:srgbClr val="434343"/>
                </a:solidFill>
                <a:latin typeface="Calibri"/>
                <a:ea typeface="Calibri"/>
                <a:cs typeface="Calibri"/>
                <a:sym typeface="Calibri"/>
              </a:defRPr>
            </a:lvl1pPr>
            <a:lvl2pPr lvl="1"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3" name="Shape 13"/>
        <p:cNvGrpSpPr/>
        <p:nvPr/>
      </p:nvGrpSpPr>
      <p:grpSpPr>
        <a:xfrm>
          <a:off x="0" y="0"/>
          <a:ext cx="0" cy="0"/>
          <a:chOff x="0" y="0"/>
          <a:chExt cx="0" cy="0"/>
        </a:xfrm>
      </p:grpSpPr>
      <p:pic>
        <p:nvPicPr>
          <p:cNvPr id="14" name="Google Shape;14;p3"/>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5" name="Google Shape;15;p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lvl1pPr lvl="0" marR="0" rtl="0" algn="ctr">
              <a:lnSpc>
                <a:spcPct val="90000"/>
              </a:lnSpc>
              <a:spcBef>
                <a:spcPts val="0"/>
              </a:spcBef>
              <a:spcAft>
                <a:spcPts val="0"/>
              </a:spcAft>
              <a:buClr>
                <a:srgbClr val="434343"/>
              </a:buClr>
              <a:buSzPts val="2800"/>
              <a:buFont typeface="Calibri"/>
              <a:buNone/>
              <a:defRPr b="0" i="0" sz="2800" u="none" cap="none" strike="noStrike">
                <a:solidFill>
                  <a:srgbClr val="434343"/>
                </a:solidFill>
                <a:latin typeface="Calibri"/>
                <a:ea typeface="Calibri"/>
                <a:cs typeface="Calibri"/>
                <a:sym typeface="Calibri"/>
              </a:defRPr>
            </a:lvl1pPr>
            <a:lvl2pPr lvl="1"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6" name="Google Shape;16;p3"/>
          <p:cNvSpPr txBox="1"/>
          <p:nvPr>
            <p:ph idx="1" type="body"/>
          </p:nvPr>
        </p:nvSpPr>
        <p:spPr>
          <a:xfrm>
            <a:off x="152400" y="1143000"/>
            <a:ext cx="8839200" cy="35433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90000"/>
              </a:lnSpc>
              <a:spcBef>
                <a:spcPts val="75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1pPr>
            <a:lvl2pPr indent="-330200" lvl="1" marL="914400" marR="0" rtl="0" algn="l">
              <a:lnSpc>
                <a:spcPct val="90000"/>
              </a:lnSpc>
              <a:spcBef>
                <a:spcPts val="375"/>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2pPr>
            <a:lvl3pPr indent="-317500" lvl="2" marL="1371600" marR="0" rtl="0" algn="l">
              <a:lnSpc>
                <a:spcPct val="90000"/>
              </a:lnSpc>
              <a:spcBef>
                <a:spcPts val="375"/>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3pPr>
            <a:lvl4pPr indent="-304800" lvl="3" marL="1828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4pPr>
            <a:lvl5pPr indent="-304800" lvl="4" marL="22860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5pPr>
            <a:lvl6pPr indent="-304800" lvl="5" marL="27432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6pPr>
            <a:lvl7pPr indent="-304800" lvl="6" marL="32004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7pPr>
            <a:lvl8pPr indent="-304800" lvl="7" marL="36576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8pPr>
            <a:lvl9pPr indent="-304800" lvl="8" marL="4114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9pPr>
          </a:lstStyle>
          <a:p/>
        </p:txBody>
      </p:sp>
      <p:sp>
        <p:nvSpPr>
          <p:cNvPr id="17" name="Google Shape;17;p3"/>
          <p:cNvSpPr txBox="1"/>
          <p:nvPr/>
        </p:nvSpPr>
        <p:spPr>
          <a:xfrm>
            <a:off x="6800850" y="4800600"/>
            <a:ext cx="2229000" cy="3429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A8A8A"/>
              </a:buClr>
              <a:buSzPts val="1100"/>
              <a:buFont typeface="Calibri"/>
              <a:buNone/>
            </a:pPr>
            <a:fld id="{00000000-1234-1234-1234-123412341234}" type="slidenum">
              <a:rPr b="0" i="0" lang="en-US" sz="1100" u="none" cap="none" strike="noStrike">
                <a:solidFill>
                  <a:srgbClr val="434343"/>
                </a:solidFill>
                <a:latin typeface="Calibri"/>
                <a:ea typeface="Calibri"/>
                <a:cs typeface="Calibri"/>
                <a:sym typeface="Calibri"/>
              </a:rPr>
              <a:t>‹#›</a:t>
            </a:fld>
            <a:endParaRPr b="0" i="0" sz="1100" u="none" cap="none" strike="noStrike">
              <a:solidFill>
                <a:srgbClr val="434343"/>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and Call out box">
  <p:cSld name="Title and Content Option 2">
    <p:spTree>
      <p:nvGrpSpPr>
        <p:cNvPr id="18" name="Shape 18"/>
        <p:cNvGrpSpPr/>
        <p:nvPr/>
      </p:nvGrpSpPr>
      <p:grpSpPr>
        <a:xfrm>
          <a:off x="0" y="0"/>
          <a:ext cx="0" cy="0"/>
          <a:chOff x="0" y="0"/>
          <a:chExt cx="0" cy="0"/>
        </a:xfrm>
      </p:grpSpPr>
      <p:pic>
        <p:nvPicPr>
          <p:cNvPr id="19" name="Google Shape;19;p4"/>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0" name="Google Shape;20;p4"/>
          <p:cNvSpPr txBox="1"/>
          <p:nvPr>
            <p:ph idx="1" type="body"/>
          </p:nvPr>
        </p:nvSpPr>
        <p:spPr>
          <a:xfrm>
            <a:off x="3958600" y="0"/>
            <a:ext cx="5185500" cy="48033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90000"/>
              </a:lnSpc>
              <a:spcBef>
                <a:spcPts val="750"/>
              </a:spcBef>
              <a:spcAft>
                <a:spcPts val="0"/>
              </a:spcAft>
              <a:buClr>
                <a:srgbClr val="434343"/>
              </a:buClr>
              <a:buSzPts val="1800"/>
              <a:buFont typeface="Arial"/>
              <a:buChar char="•"/>
              <a:defRPr b="0" i="0" sz="1800" u="none" cap="none" strike="noStrike">
                <a:solidFill>
                  <a:srgbClr val="434343"/>
                </a:solidFill>
                <a:latin typeface="Calibri"/>
                <a:ea typeface="Calibri"/>
                <a:cs typeface="Calibri"/>
                <a:sym typeface="Calibri"/>
              </a:defRPr>
            </a:lvl1pPr>
            <a:lvl2pPr indent="-330200" lvl="1" marL="914400" marR="0" rtl="0" algn="l">
              <a:lnSpc>
                <a:spcPct val="90000"/>
              </a:lnSpc>
              <a:spcBef>
                <a:spcPts val="375"/>
              </a:spcBef>
              <a:spcAft>
                <a:spcPts val="0"/>
              </a:spcAft>
              <a:buClr>
                <a:srgbClr val="434343"/>
              </a:buClr>
              <a:buSzPts val="1600"/>
              <a:buFont typeface="Arial"/>
              <a:buChar char="•"/>
              <a:defRPr b="0" i="0" sz="1600" u="none" cap="none" strike="noStrike">
                <a:solidFill>
                  <a:srgbClr val="434343"/>
                </a:solidFill>
                <a:latin typeface="Calibri"/>
                <a:ea typeface="Calibri"/>
                <a:cs typeface="Calibri"/>
                <a:sym typeface="Calibri"/>
              </a:defRPr>
            </a:lvl2pPr>
            <a:lvl3pPr indent="-317500" lvl="2" marL="1371600" marR="0" rtl="0" algn="l">
              <a:lnSpc>
                <a:spcPct val="90000"/>
              </a:lnSpc>
              <a:spcBef>
                <a:spcPts val="375"/>
              </a:spcBef>
              <a:spcAft>
                <a:spcPts val="0"/>
              </a:spcAft>
              <a:buClr>
                <a:srgbClr val="434343"/>
              </a:buClr>
              <a:buSzPts val="1400"/>
              <a:buFont typeface="Arial"/>
              <a:buChar char="•"/>
              <a:defRPr b="0" i="0" sz="1400" u="none" cap="none" strike="noStrike">
                <a:solidFill>
                  <a:srgbClr val="434343"/>
                </a:solidFill>
                <a:latin typeface="Calibri"/>
                <a:ea typeface="Calibri"/>
                <a:cs typeface="Calibri"/>
                <a:sym typeface="Calibri"/>
              </a:defRPr>
            </a:lvl3pPr>
            <a:lvl4pPr indent="-304800" lvl="3" marL="1828800" marR="0" rtl="0" algn="l">
              <a:lnSpc>
                <a:spcPct val="90000"/>
              </a:lnSpc>
              <a:spcBef>
                <a:spcPts val="375"/>
              </a:spcBef>
              <a:spcAft>
                <a:spcPts val="0"/>
              </a:spcAft>
              <a:buClr>
                <a:srgbClr val="434343"/>
              </a:buClr>
              <a:buSzPts val="1200"/>
              <a:buFont typeface="Arial"/>
              <a:buChar char="•"/>
              <a:defRPr b="0" i="0" sz="1200" u="none" cap="none" strike="noStrike">
                <a:solidFill>
                  <a:srgbClr val="434343"/>
                </a:solidFill>
                <a:latin typeface="Calibri"/>
                <a:ea typeface="Calibri"/>
                <a:cs typeface="Calibri"/>
                <a:sym typeface="Calibri"/>
              </a:defRPr>
            </a:lvl4pPr>
            <a:lvl5pPr indent="-304800" lvl="4" marL="2286000" marR="0" rtl="0" algn="l">
              <a:lnSpc>
                <a:spcPct val="90000"/>
              </a:lnSpc>
              <a:spcBef>
                <a:spcPts val="375"/>
              </a:spcBef>
              <a:spcAft>
                <a:spcPts val="0"/>
              </a:spcAft>
              <a:buClr>
                <a:srgbClr val="434343"/>
              </a:buClr>
              <a:buSzPts val="1200"/>
              <a:buFont typeface="Arial"/>
              <a:buChar char="•"/>
              <a:defRPr b="0" i="0" sz="1200" u="none" cap="none" strike="noStrike">
                <a:solidFill>
                  <a:srgbClr val="434343"/>
                </a:solidFill>
                <a:latin typeface="Calibri"/>
                <a:ea typeface="Calibri"/>
                <a:cs typeface="Calibri"/>
                <a:sym typeface="Calibri"/>
              </a:defRPr>
            </a:lvl5pPr>
            <a:lvl6pPr indent="-304800" lvl="5" marL="2743200" marR="0" rtl="0" algn="l">
              <a:lnSpc>
                <a:spcPct val="90000"/>
              </a:lnSpc>
              <a:spcBef>
                <a:spcPts val="375"/>
              </a:spcBef>
              <a:spcAft>
                <a:spcPts val="0"/>
              </a:spcAft>
              <a:buClr>
                <a:srgbClr val="434343"/>
              </a:buClr>
              <a:buSzPts val="1200"/>
              <a:buFont typeface="Arial"/>
              <a:buChar char="•"/>
              <a:defRPr b="0" i="0" sz="1200" u="none" cap="none" strike="noStrike">
                <a:solidFill>
                  <a:srgbClr val="434343"/>
                </a:solidFill>
                <a:latin typeface="Calibri"/>
                <a:ea typeface="Calibri"/>
                <a:cs typeface="Calibri"/>
                <a:sym typeface="Calibri"/>
              </a:defRPr>
            </a:lvl6pPr>
            <a:lvl7pPr indent="-304800" lvl="6" marL="3200400" marR="0" rtl="0" algn="l">
              <a:lnSpc>
                <a:spcPct val="90000"/>
              </a:lnSpc>
              <a:spcBef>
                <a:spcPts val="375"/>
              </a:spcBef>
              <a:spcAft>
                <a:spcPts val="0"/>
              </a:spcAft>
              <a:buClr>
                <a:srgbClr val="434343"/>
              </a:buClr>
              <a:buSzPts val="1200"/>
              <a:buFont typeface="Arial"/>
              <a:buChar char="•"/>
              <a:defRPr b="0" i="0" sz="1200" u="none" cap="none" strike="noStrike">
                <a:solidFill>
                  <a:srgbClr val="434343"/>
                </a:solidFill>
                <a:latin typeface="Calibri"/>
                <a:ea typeface="Calibri"/>
                <a:cs typeface="Calibri"/>
                <a:sym typeface="Calibri"/>
              </a:defRPr>
            </a:lvl7pPr>
            <a:lvl8pPr indent="-304800" lvl="7" marL="3657600" marR="0" rtl="0" algn="l">
              <a:lnSpc>
                <a:spcPct val="90000"/>
              </a:lnSpc>
              <a:spcBef>
                <a:spcPts val="375"/>
              </a:spcBef>
              <a:spcAft>
                <a:spcPts val="0"/>
              </a:spcAft>
              <a:buClr>
                <a:srgbClr val="434343"/>
              </a:buClr>
              <a:buSzPts val="1200"/>
              <a:buFont typeface="Arial"/>
              <a:buChar char="•"/>
              <a:defRPr b="0" i="0" sz="1200" u="none" cap="none" strike="noStrike">
                <a:solidFill>
                  <a:srgbClr val="434343"/>
                </a:solidFill>
                <a:latin typeface="Calibri"/>
                <a:ea typeface="Calibri"/>
                <a:cs typeface="Calibri"/>
                <a:sym typeface="Calibri"/>
              </a:defRPr>
            </a:lvl8pPr>
            <a:lvl9pPr indent="-304800" lvl="8" marL="4114800" marR="0" rtl="0" algn="l">
              <a:lnSpc>
                <a:spcPct val="90000"/>
              </a:lnSpc>
              <a:spcBef>
                <a:spcPts val="375"/>
              </a:spcBef>
              <a:spcAft>
                <a:spcPts val="0"/>
              </a:spcAft>
              <a:buClr>
                <a:srgbClr val="434343"/>
              </a:buClr>
              <a:buSzPts val="1200"/>
              <a:buFont typeface="Arial"/>
              <a:buChar char="•"/>
              <a:defRPr b="0" i="0" sz="1200" u="none" cap="none" strike="noStrike">
                <a:solidFill>
                  <a:srgbClr val="434343"/>
                </a:solidFill>
                <a:latin typeface="Calibri"/>
                <a:ea typeface="Calibri"/>
                <a:cs typeface="Calibri"/>
                <a:sym typeface="Calibri"/>
              </a:defRPr>
            </a:lvl9pPr>
          </a:lstStyle>
          <a:p/>
        </p:txBody>
      </p:sp>
      <p:sp>
        <p:nvSpPr>
          <p:cNvPr id="21" name="Google Shape;21;p4"/>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rgbClr val="434343"/>
              </a:buClr>
              <a:buSzPts val="2800"/>
              <a:buFont typeface="Arial"/>
              <a:buNone/>
              <a:defRPr b="0" i="0" sz="2800" u="none" cap="none" strike="noStrike">
                <a:solidFill>
                  <a:srgbClr val="434343"/>
                </a:solidFill>
                <a:latin typeface="Arial"/>
                <a:ea typeface="Arial"/>
                <a:cs typeface="Arial"/>
                <a:sym typeface="Arial"/>
              </a:defRPr>
            </a:lvl1pPr>
            <a:lvl2pPr lvl="1" marR="0" rtl="0" algn="ct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ct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lvl="3" marR="0" rtl="0" algn="ct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lvl="4" marR="0" rtl="0" algn="ct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lvl="5" marR="0" rtl="0" algn="ct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lvl="6" marR="0" rtl="0" algn="ct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lvl="7" marR="0" rtl="0" algn="ct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lvl="8" marR="0" rtl="0" algn="ct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22" name="Google Shape;22;p4"/>
          <p:cNvSpPr txBox="1"/>
          <p:nvPr/>
        </p:nvSpPr>
        <p:spPr>
          <a:xfrm>
            <a:off x="6800850" y="4800600"/>
            <a:ext cx="2229000" cy="3429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A8A8A"/>
              </a:buClr>
              <a:buSzPts val="1100"/>
              <a:buFont typeface="Calibri"/>
              <a:buNone/>
            </a:pPr>
            <a:fld id="{00000000-1234-1234-1234-123412341234}" type="slidenum">
              <a:rPr b="0" i="0" lang="en-US" sz="1100" u="none" cap="none" strike="noStrike">
                <a:solidFill>
                  <a:srgbClr val="434343"/>
                </a:solidFill>
                <a:latin typeface="Calibri"/>
                <a:ea typeface="Calibri"/>
                <a:cs typeface="Calibri"/>
                <a:sym typeface="Calibri"/>
              </a:rPr>
              <a:t>‹#›</a:t>
            </a:fld>
            <a:endParaRPr b="0" i="0" sz="1100" u="none" cap="none" strike="noStrike">
              <a:solidFill>
                <a:srgbClr val="434343"/>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Only">
  <p:cSld name="Section Title Only">
    <p:spTree>
      <p:nvGrpSpPr>
        <p:cNvPr id="23" name="Shape 23"/>
        <p:cNvGrpSpPr/>
        <p:nvPr/>
      </p:nvGrpSpPr>
      <p:grpSpPr>
        <a:xfrm>
          <a:off x="0" y="0"/>
          <a:ext cx="0" cy="0"/>
          <a:chOff x="0" y="0"/>
          <a:chExt cx="0" cy="0"/>
        </a:xfrm>
      </p:grpSpPr>
      <p:pic>
        <p:nvPicPr>
          <p:cNvPr id="24" name="Google Shape;24;p5"/>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5" name="Google Shape;25;p5"/>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lvl1pPr lvl="0" marR="0" rtl="0" algn="ctr">
              <a:lnSpc>
                <a:spcPct val="90000"/>
              </a:lnSpc>
              <a:spcBef>
                <a:spcPts val="0"/>
              </a:spcBef>
              <a:spcAft>
                <a:spcPts val="0"/>
              </a:spcAft>
              <a:buClr>
                <a:srgbClr val="434343"/>
              </a:buClr>
              <a:buSzPts val="2800"/>
              <a:buFont typeface="Calibri"/>
              <a:buNone/>
              <a:defRPr b="0" i="0" sz="2800" u="none" cap="none" strike="noStrike">
                <a:solidFill>
                  <a:srgbClr val="434343"/>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6" name="Google Shape;26;p5"/>
          <p:cNvSpPr txBox="1"/>
          <p:nvPr/>
        </p:nvSpPr>
        <p:spPr>
          <a:xfrm>
            <a:off x="6800850" y="4800600"/>
            <a:ext cx="2229000" cy="3429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A8A8A"/>
              </a:buClr>
              <a:buSzPts val="1100"/>
              <a:buFont typeface="Calibri"/>
              <a:buNone/>
            </a:pPr>
            <a:fld id="{00000000-1234-1234-1234-123412341234}" type="slidenum">
              <a:rPr b="0" i="0" lang="en-US" sz="1100" u="none" cap="none" strike="noStrike">
                <a:solidFill>
                  <a:srgbClr val="434343"/>
                </a:solidFill>
                <a:latin typeface="Calibri"/>
                <a:ea typeface="Calibri"/>
                <a:cs typeface="Calibri"/>
                <a:sym typeface="Calibri"/>
              </a:rPr>
              <a:t>‹#›</a:t>
            </a:fld>
            <a:endParaRPr b="0" i="0" sz="1100" u="none" cap="none" strike="noStrike">
              <a:solidFill>
                <a:srgbClr val="434343"/>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8.png"/><Relationship Id="rId4" Type="http://schemas.openxmlformats.org/officeDocument/2006/relationships/image" Target="../media/image2.png"/><Relationship Id="rId5" Type="http://schemas.openxmlformats.org/officeDocument/2006/relationships/image" Target="../media/image1.png"/><Relationship Id="rId6"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www.louisianacurriculumhub.com" TargetMode="External"/><Relationship Id="rId4" Type="http://schemas.openxmlformats.org/officeDocument/2006/relationships/image" Target="../media/image9.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0.xml"/><Relationship Id="rId3" Type="http://schemas.openxmlformats.org/officeDocument/2006/relationships/image" Target="../media/image83.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1.xml"/><Relationship Id="rId3" Type="http://schemas.openxmlformats.org/officeDocument/2006/relationships/image" Target="../media/image84.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2.xml"/><Relationship Id="rId3" Type="http://schemas.openxmlformats.org/officeDocument/2006/relationships/image" Target="../media/image85.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3.xml"/><Relationship Id="rId3" Type="http://schemas.openxmlformats.org/officeDocument/2006/relationships/image" Target="../media/image85.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4.xml"/><Relationship Id="rId3" Type="http://schemas.openxmlformats.org/officeDocument/2006/relationships/image" Target="../media/image90.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5.xml"/><Relationship Id="rId3" Type="http://schemas.openxmlformats.org/officeDocument/2006/relationships/image" Target="../media/image84.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22.png"/><Relationship Id="rId4" Type="http://schemas.openxmlformats.org/officeDocument/2006/relationships/hyperlink" Target="https://www.ted.com/talks/chimamanda_ngozi_adichie_the_danger_of_a_single_story" TargetMode="External"/><Relationship Id="rId5" Type="http://schemas.openxmlformats.org/officeDocument/2006/relationships/image" Target="../media/image2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7.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4.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33.png"/><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30.pn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6.png"/><Relationship Id="rId4" Type="http://schemas.openxmlformats.org/officeDocument/2006/relationships/hyperlink" Target="http://www.viewpure.com/b9LkpJdll9A?start=0&amp;end=0" TargetMode="External"/><Relationship Id="rId5" Type="http://schemas.openxmlformats.org/officeDocument/2006/relationships/image" Target="../media/image35.jpg"/><Relationship Id="rId6"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46.png"/><Relationship Id="rId4" Type="http://schemas.openxmlformats.org/officeDocument/2006/relationships/image" Target="../media/image31.png"/><Relationship Id="rId5" Type="http://schemas.openxmlformats.org/officeDocument/2006/relationships/image" Target="../media/image38.png"/><Relationship Id="rId6" Type="http://schemas.openxmlformats.org/officeDocument/2006/relationships/image" Target="../media/image2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42.png"/><Relationship Id="rId4" Type="http://schemas.openxmlformats.org/officeDocument/2006/relationships/image" Target="../media/image39.png"/><Relationship Id="rId5" Type="http://schemas.openxmlformats.org/officeDocument/2006/relationships/hyperlink" Target="http://www.viewpure.com/b9LkpJdll9A?start=0&amp;end=0" TargetMode="External"/><Relationship Id="rId6" Type="http://schemas.openxmlformats.org/officeDocument/2006/relationships/image" Target="../media/image25.png"/><Relationship Id="rId7"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34.png"/><Relationship Id="rId4" Type="http://schemas.openxmlformats.org/officeDocument/2006/relationships/image" Target="../media/image37.png"/><Relationship Id="rId5"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4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32.png"/><Relationship Id="rId4" Type="http://schemas.openxmlformats.org/officeDocument/2006/relationships/image" Target="../media/image36.png"/><Relationship Id="rId5" Type="http://schemas.openxmlformats.org/officeDocument/2006/relationships/image" Target="../media/image41.png"/><Relationship Id="rId6" Type="http://schemas.openxmlformats.org/officeDocument/2006/relationships/image" Target="../media/image4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7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4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73.png"/><Relationship Id="rId4" Type="http://schemas.openxmlformats.org/officeDocument/2006/relationships/image" Target="../media/image66.png"/><Relationship Id="rId5" Type="http://schemas.openxmlformats.org/officeDocument/2006/relationships/image" Target="../media/image68.png"/><Relationship Id="rId6" Type="http://schemas.openxmlformats.org/officeDocument/2006/relationships/image" Target="../media/image4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5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5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5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4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5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5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53.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4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6.png"/><Relationship Id="rId4" Type="http://schemas.openxmlformats.org/officeDocument/2006/relationships/image" Target="../media/image8.png"/><Relationship Id="rId5" Type="http://schemas.openxmlformats.org/officeDocument/2006/relationships/image" Target="../media/image10.png"/><Relationship Id="rId6" Type="http://schemas.openxmlformats.org/officeDocument/2006/relationships/image" Target="../media/image21.png"/><Relationship Id="rId7" Type="http://schemas.openxmlformats.org/officeDocument/2006/relationships/image" Target="../media/image19.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55.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60.png"/><Relationship Id="rId4" Type="http://schemas.openxmlformats.org/officeDocument/2006/relationships/image" Target="../media/image5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61.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58.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58.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59.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7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4.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6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1.xml"/><Relationship Id="rId3" Type="http://schemas.openxmlformats.org/officeDocument/2006/relationships/image" Target="../media/image71.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2.xml"/><Relationship Id="rId3" Type="http://schemas.openxmlformats.org/officeDocument/2006/relationships/image" Target="../media/image67.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3.xml"/><Relationship Id="rId3" Type="http://schemas.openxmlformats.org/officeDocument/2006/relationships/image" Target="../media/image64.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62.png"/><Relationship Id="rId4" Type="http://schemas.openxmlformats.org/officeDocument/2006/relationships/image" Target="../media/image6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image" Target="../media/image69.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92.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 Id="rId3" Type="http://schemas.openxmlformats.org/officeDocument/2006/relationships/image" Target="../media/image70.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 Id="rId3" Type="http://schemas.openxmlformats.org/officeDocument/2006/relationships/image" Target="../media/image86.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 Id="rId3" Type="http://schemas.openxmlformats.org/officeDocument/2006/relationships/image" Target="../media/image86.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 Id="rId3" Type="http://schemas.openxmlformats.org/officeDocument/2006/relationships/image" Target="../media/image75.png"/><Relationship Id="rId4" Type="http://schemas.openxmlformats.org/officeDocument/2006/relationships/image" Target="../media/image76.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 Id="rId3" Type="http://schemas.openxmlformats.org/officeDocument/2006/relationships/image" Target="../media/image72.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 Id="rId3" Type="http://schemas.openxmlformats.org/officeDocument/2006/relationships/image" Target="../media/image78.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 Id="rId3" Type="http://schemas.openxmlformats.org/officeDocument/2006/relationships/image" Target="../media/image82.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 Id="rId3" Type="http://schemas.openxmlformats.org/officeDocument/2006/relationships/image" Target="../media/image87.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7.xml"/><Relationship Id="rId3" Type="http://schemas.openxmlformats.org/officeDocument/2006/relationships/image" Target="../media/image80.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 Id="rId3" Type="http://schemas.openxmlformats.org/officeDocument/2006/relationships/image" Target="../media/image88.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 Id="rId3" Type="http://schemas.openxmlformats.org/officeDocument/2006/relationships/image" Target="../media/image77.png"/><Relationship Id="rId4" Type="http://schemas.openxmlformats.org/officeDocument/2006/relationships/image" Target="../media/image89.png"/><Relationship Id="rId5" Type="http://schemas.openxmlformats.org/officeDocument/2006/relationships/image" Target="../media/image91.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7.xml"/><Relationship Id="rId3" Type="http://schemas.openxmlformats.org/officeDocument/2006/relationships/image" Target="../media/image81.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 name="Shape 31"/>
        <p:cNvGrpSpPr/>
        <p:nvPr/>
      </p:nvGrpSpPr>
      <p:grpSpPr>
        <a:xfrm>
          <a:off x="0" y="0"/>
          <a:ext cx="0" cy="0"/>
          <a:chOff x="0" y="0"/>
          <a:chExt cx="0" cy="0"/>
        </a:xfrm>
      </p:grpSpPr>
      <p:sp>
        <p:nvSpPr>
          <p:cNvPr id="32" name="Google Shape;32;p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Welcome Back!</a:t>
            </a:r>
            <a:endParaRPr/>
          </a:p>
        </p:txBody>
      </p:sp>
      <p:sp>
        <p:nvSpPr>
          <p:cNvPr id="33" name="Google Shape;33;p6"/>
          <p:cNvSpPr txBox="1"/>
          <p:nvPr/>
        </p:nvSpPr>
        <p:spPr>
          <a:xfrm>
            <a:off x="210750" y="1143000"/>
            <a:ext cx="8722500" cy="300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400">
                <a:solidFill>
                  <a:schemeClr val="dk1"/>
                </a:solidFill>
                <a:latin typeface="Calibri"/>
                <a:ea typeface="Calibri"/>
                <a:cs typeface="Calibri"/>
                <a:sym typeface="Calibri"/>
              </a:rPr>
              <a:t>Choose a different partner for each “instructional approach” symbol.</a:t>
            </a:r>
            <a:endParaRPr sz="2400">
              <a:solidFill>
                <a:schemeClr val="dk1"/>
              </a:solidFill>
              <a:latin typeface="Calibri"/>
              <a:ea typeface="Calibri"/>
              <a:cs typeface="Calibri"/>
              <a:sym typeface="Calibri"/>
            </a:endParaRPr>
          </a:p>
        </p:txBody>
      </p:sp>
      <p:graphicFrame>
        <p:nvGraphicFramePr>
          <p:cNvPr id="34" name="Google Shape;34;p6"/>
          <p:cNvGraphicFramePr/>
          <p:nvPr/>
        </p:nvGraphicFramePr>
        <p:xfrm>
          <a:off x="952500" y="1758150"/>
          <a:ext cx="3000000" cy="3000000"/>
        </p:xfrm>
        <a:graphic>
          <a:graphicData uri="http://schemas.openxmlformats.org/drawingml/2006/table">
            <a:tbl>
              <a:tblPr>
                <a:noFill/>
                <a:tableStyleId>{88B87D1A-3335-406B-BC52-3AA160101146}</a:tableStyleId>
              </a:tblPr>
              <a:tblGrid>
                <a:gridCol w="3619500"/>
                <a:gridCol w="3619500"/>
              </a:tblGrid>
              <a:tr h="1287650">
                <a:tc>
                  <a:txBody>
                    <a:bodyPr/>
                    <a:lstStyle/>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ctr">
                        <a:spcBef>
                          <a:spcPts val="0"/>
                        </a:spcBef>
                        <a:spcAft>
                          <a:spcPts val="0"/>
                        </a:spcAft>
                        <a:buNone/>
                      </a:pPr>
                      <a:r>
                        <a:rPr lang="en-US">
                          <a:solidFill>
                            <a:schemeClr val="dk1"/>
                          </a:solidFill>
                          <a:latin typeface="Calibri"/>
                          <a:ea typeface="Calibri"/>
                          <a:cs typeface="Calibri"/>
                          <a:sym typeface="Calibri"/>
                        </a:rPr>
                        <a:t>This partner should be at your table.</a:t>
                      </a:r>
                      <a:endParaRPr>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ctr">
                        <a:spcBef>
                          <a:spcPts val="0"/>
                        </a:spcBef>
                        <a:spcAft>
                          <a:spcPts val="0"/>
                        </a:spcAft>
                        <a:buNone/>
                      </a:pPr>
                      <a:r>
                        <a:rPr lang="en-US">
                          <a:solidFill>
                            <a:schemeClr val="dk1"/>
                          </a:solidFill>
                          <a:latin typeface="Calibri"/>
                          <a:ea typeface="Calibri"/>
                          <a:cs typeface="Calibri"/>
                          <a:sym typeface="Calibri"/>
                        </a:rPr>
                        <a:t>This partner should be at your table.</a:t>
                      </a:r>
                      <a:endParaRPr>
                        <a:solidFill>
                          <a:schemeClr val="dk1"/>
                        </a:solidFill>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87650">
                <a:tc>
                  <a:txBody>
                    <a:bodyPr/>
                    <a:lstStyle/>
                    <a:p>
                      <a:pPr indent="0" lvl="0" marL="0" rtl="0" algn="l">
                        <a:spcBef>
                          <a:spcPts val="0"/>
                        </a:spcBef>
                        <a:spcAft>
                          <a:spcPts val="0"/>
                        </a:spcAft>
                        <a:buNone/>
                      </a:pPr>
                      <a:r>
                        <a:t/>
                      </a: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id="35" name="Google Shape;35;p6"/>
          <p:cNvPicPr preferRelativeResize="0"/>
          <p:nvPr/>
        </p:nvPicPr>
        <p:blipFill>
          <a:blip r:embed="rId3">
            <a:alphaModFix/>
          </a:blip>
          <a:stretch>
            <a:fillRect/>
          </a:stretch>
        </p:blipFill>
        <p:spPr>
          <a:xfrm>
            <a:off x="4693000" y="3381050"/>
            <a:ext cx="3384550" cy="908052"/>
          </a:xfrm>
          <a:prstGeom prst="rect">
            <a:avLst/>
          </a:prstGeom>
          <a:noFill/>
          <a:ln>
            <a:noFill/>
          </a:ln>
        </p:spPr>
      </p:pic>
      <p:pic>
        <p:nvPicPr>
          <p:cNvPr id="36" name="Google Shape;36;p6"/>
          <p:cNvPicPr preferRelativeResize="0"/>
          <p:nvPr/>
        </p:nvPicPr>
        <p:blipFill>
          <a:blip r:embed="rId4">
            <a:alphaModFix/>
          </a:blip>
          <a:stretch>
            <a:fillRect/>
          </a:stretch>
        </p:blipFill>
        <p:spPr>
          <a:xfrm>
            <a:off x="4643400" y="1953600"/>
            <a:ext cx="3516300" cy="694921"/>
          </a:xfrm>
          <a:prstGeom prst="rect">
            <a:avLst/>
          </a:prstGeom>
          <a:noFill/>
          <a:ln>
            <a:noFill/>
          </a:ln>
        </p:spPr>
      </p:pic>
      <p:pic>
        <p:nvPicPr>
          <p:cNvPr id="37" name="Google Shape;37;p6"/>
          <p:cNvPicPr preferRelativeResize="0"/>
          <p:nvPr/>
        </p:nvPicPr>
        <p:blipFill>
          <a:blip r:embed="rId5">
            <a:alphaModFix/>
          </a:blip>
          <a:stretch>
            <a:fillRect/>
          </a:stretch>
        </p:blipFill>
        <p:spPr>
          <a:xfrm>
            <a:off x="995700" y="1815700"/>
            <a:ext cx="3516292" cy="1047600"/>
          </a:xfrm>
          <a:prstGeom prst="rect">
            <a:avLst/>
          </a:prstGeom>
          <a:noFill/>
          <a:ln>
            <a:noFill/>
          </a:ln>
        </p:spPr>
      </p:pic>
      <p:pic>
        <p:nvPicPr>
          <p:cNvPr id="38" name="Google Shape;38;p6"/>
          <p:cNvPicPr preferRelativeResize="0"/>
          <p:nvPr/>
        </p:nvPicPr>
        <p:blipFill>
          <a:blip r:embed="rId6">
            <a:alphaModFix/>
          </a:blip>
          <a:stretch>
            <a:fillRect/>
          </a:stretch>
        </p:blipFill>
        <p:spPr>
          <a:xfrm>
            <a:off x="1071900" y="3314375"/>
            <a:ext cx="3384554" cy="1047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rgbClr val="434343"/>
                </a:solidFill>
              </a:rPr>
              <a:t>How is it accessed?</a:t>
            </a:r>
            <a:endParaRPr>
              <a:solidFill>
                <a:srgbClr val="434343"/>
              </a:solidFill>
            </a:endParaRPr>
          </a:p>
        </p:txBody>
      </p:sp>
      <p:sp>
        <p:nvSpPr>
          <p:cNvPr id="115" name="Google Shape;115;p15"/>
          <p:cNvSpPr txBox="1"/>
          <p:nvPr>
            <p:ph idx="1" type="body"/>
          </p:nvPr>
        </p:nvSpPr>
        <p:spPr>
          <a:xfrm>
            <a:off x="152400" y="1143000"/>
            <a:ext cx="8839200" cy="3543300"/>
          </a:xfrm>
          <a:prstGeom prst="rect">
            <a:avLst/>
          </a:prstGeom>
          <a:noFill/>
          <a:ln>
            <a:noFill/>
          </a:ln>
        </p:spPr>
        <p:txBody>
          <a:bodyPr anchorCtr="0" anchor="t" bIns="91425" lIns="91425" spcFirstLastPara="1" rIns="91425" wrap="square" tIns="91425">
            <a:noAutofit/>
          </a:bodyPr>
          <a:lstStyle/>
          <a:p>
            <a:pPr indent="-228600" lvl="0" marL="457200" marR="0" rtl="0" algn="ctr">
              <a:lnSpc>
                <a:spcPct val="90000"/>
              </a:lnSpc>
              <a:spcBef>
                <a:spcPts val="750"/>
              </a:spcBef>
              <a:spcAft>
                <a:spcPts val="0"/>
              </a:spcAft>
              <a:buClr>
                <a:schemeClr val="dk1"/>
              </a:buClr>
              <a:buSzPts val="1800"/>
              <a:buFont typeface="Arial"/>
              <a:buNone/>
            </a:pPr>
            <a:r>
              <a:rPr b="1" lang="en-US" sz="2400" u="sng">
                <a:solidFill>
                  <a:schemeClr val="accent5"/>
                </a:solidFill>
                <a:hlinkClick r:id="rId3">
                  <a:extLst>
                    <a:ext uri="{A12FA001-AC4F-418D-AE19-62706E023703}">
                      <ahyp:hlinkClr val="tx"/>
                    </a:ext>
                  </a:extLst>
                </a:hlinkClick>
              </a:rPr>
              <a:t>www.louisianacurriculumhub.com</a:t>
            </a:r>
            <a:endParaRPr b="1" sz="2400">
              <a:solidFill>
                <a:schemeClr val="accent5"/>
              </a:solidFill>
            </a:endParaRPr>
          </a:p>
          <a:p>
            <a:pPr indent="-228600" lvl="0" marL="457200" marR="0" rtl="0" algn="ctr">
              <a:lnSpc>
                <a:spcPct val="90000"/>
              </a:lnSpc>
              <a:spcBef>
                <a:spcPts val="750"/>
              </a:spcBef>
              <a:spcAft>
                <a:spcPts val="0"/>
              </a:spcAft>
              <a:buClr>
                <a:schemeClr val="dk1"/>
              </a:buClr>
              <a:buSzPts val="1800"/>
              <a:buFont typeface="Arial"/>
              <a:buNone/>
            </a:pPr>
            <a:r>
              <a:t/>
            </a:r>
            <a:endParaRPr sz="2400">
              <a:solidFill>
                <a:schemeClr val="accent5"/>
              </a:solidFill>
            </a:endParaRPr>
          </a:p>
          <a:p>
            <a:pPr indent="-228600" lvl="0" marL="457200" marR="0" rtl="0" algn="ctr">
              <a:lnSpc>
                <a:spcPct val="90000"/>
              </a:lnSpc>
              <a:spcBef>
                <a:spcPts val="750"/>
              </a:spcBef>
              <a:spcAft>
                <a:spcPts val="0"/>
              </a:spcAft>
              <a:buClr>
                <a:schemeClr val="dk1"/>
              </a:buClr>
              <a:buSzPts val="1800"/>
              <a:buFont typeface="Arial"/>
              <a:buNone/>
            </a:pPr>
            <a:r>
              <a:t/>
            </a:r>
            <a:endParaRPr sz="2400">
              <a:solidFill>
                <a:schemeClr val="accent5"/>
              </a:solidFill>
            </a:endParaRPr>
          </a:p>
          <a:p>
            <a:pPr indent="-228600" lvl="0" marL="457200" marR="0" rtl="0" algn="ctr">
              <a:lnSpc>
                <a:spcPct val="90000"/>
              </a:lnSpc>
              <a:spcBef>
                <a:spcPts val="750"/>
              </a:spcBef>
              <a:spcAft>
                <a:spcPts val="0"/>
              </a:spcAft>
              <a:buClr>
                <a:schemeClr val="dk1"/>
              </a:buClr>
              <a:buSzPts val="1800"/>
              <a:buFont typeface="Arial"/>
              <a:buNone/>
            </a:pPr>
            <a:r>
              <a:t/>
            </a:r>
            <a:endParaRPr sz="2400">
              <a:solidFill>
                <a:schemeClr val="accent5"/>
              </a:solidFill>
            </a:endParaRPr>
          </a:p>
        </p:txBody>
      </p:sp>
      <p:pic>
        <p:nvPicPr>
          <p:cNvPr id="116" name="Google Shape;116;p15"/>
          <p:cNvPicPr preferRelativeResize="0"/>
          <p:nvPr/>
        </p:nvPicPr>
        <p:blipFill rotWithShape="1">
          <a:blip r:embed="rId4">
            <a:alphaModFix/>
          </a:blip>
          <a:srcRect b="25865" l="0" r="0" t="0"/>
          <a:stretch/>
        </p:blipFill>
        <p:spPr>
          <a:xfrm>
            <a:off x="3319463" y="2026022"/>
            <a:ext cx="2505075" cy="2323250"/>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1" name="Shape 851"/>
        <p:cNvGrpSpPr/>
        <p:nvPr/>
      </p:nvGrpSpPr>
      <p:grpSpPr>
        <a:xfrm>
          <a:off x="0" y="0"/>
          <a:ext cx="0" cy="0"/>
          <a:chOff x="0" y="0"/>
          <a:chExt cx="0" cy="0"/>
        </a:xfrm>
      </p:grpSpPr>
      <p:sp>
        <p:nvSpPr>
          <p:cNvPr id="852" name="Google Shape;852;p10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Action Planning</a:t>
            </a:r>
            <a:endParaRPr/>
          </a:p>
        </p:txBody>
      </p:sp>
      <p:sp>
        <p:nvSpPr>
          <p:cNvPr id="853" name="Google Shape;853;p105"/>
          <p:cNvSpPr txBox="1"/>
          <p:nvPr>
            <p:ph idx="1" type="body"/>
          </p:nvPr>
        </p:nvSpPr>
        <p:spPr>
          <a:xfrm>
            <a:off x="493900" y="1047600"/>
            <a:ext cx="56340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US">
                <a:solidFill>
                  <a:schemeClr val="accent6"/>
                </a:solidFill>
              </a:rPr>
              <a:t>Consider</a:t>
            </a:r>
            <a:r>
              <a:rPr lang="en-US">
                <a:solidFill>
                  <a:schemeClr val="accent6"/>
                </a:solidFill>
              </a:rPr>
              <a:t>:</a:t>
            </a:r>
            <a:endParaRPr>
              <a:solidFill>
                <a:schemeClr val="accent6"/>
              </a:solidFill>
            </a:endParaRPr>
          </a:p>
          <a:p>
            <a:pPr indent="-304800" lvl="0" marL="457200" rtl="0" algn="l">
              <a:spcBef>
                <a:spcPts val="1000"/>
              </a:spcBef>
              <a:spcAft>
                <a:spcPts val="0"/>
              </a:spcAft>
              <a:buSzPts val="1200"/>
              <a:buFont typeface="Calibri"/>
              <a:buChar char="●"/>
            </a:pPr>
            <a:r>
              <a:rPr lang="en-US"/>
              <a:t>How can you begin to succe</a:t>
            </a:r>
            <a:r>
              <a:rPr lang="en-US">
                <a:solidFill>
                  <a:srgbClr val="434343"/>
                </a:solidFill>
              </a:rPr>
              <a:t>ssfully engage st</a:t>
            </a:r>
            <a:r>
              <a:rPr lang="en-US"/>
              <a:t>udents in complex texts and topics using the Guidebooks?</a:t>
            </a:r>
            <a:endParaRPr/>
          </a:p>
          <a:p>
            <a:pPr indent="-304800" lvl="0" marL="457200" rtl="0" algn="l">
              <a:spcBef>
                <a:spcPts val="1000"/>
              </a:spcBef>
              <a:spcAft>
                <a:spcPts val="1000"/>
              </a:spcAft>
              <a:buSzPts val="1200"/>
              <a:buFont typeface="Calibri"/>
              <a:buChar char="●"/>
            </a:pPr>
            <a:r>
              <a:rPr lang="en-US"/>
              <a:t>How can you continue to reflect on your instructional practice?</a:t>
            </a:r>
            <a:endParaRPr/>
          </a:p>
        </p:txBody>
      </p:sp>
      <p:pic>
        <p:nvPicPr>
          <p:cNvPr id="854" name="Google Shape;854;p105"/>
          <p:cNvPicPr preferRelativeResize="0"/>
          <p:nvPr/>
        </p:nvPicPr>
        <p:blipFill rotWithShape="1">
          <a:blip r:embed="rId3">
            <a:alphaModFix/>
          </a:blip>
          <a:srcRect b="31642" l="0" r="0" t="0"/>
          <a:stretch/>
        </p:blipFill>
        <p:spPr>
          <a:xfrm>
            <a:off x="6127900" y="1964038"/>
            <a:ext cx="2619375" cy="1901225"/>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10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Action Planning Best Practices</a:t>
            </a:r>
            <a:endParaRPr/>
          </a:p>
        </p:txBody>
      </p:sp>
      <p:sp>
        <p:nvSpPr>
          <p:cNvPr id="861" name="Google Shape;861;p106"/>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342900" lvl="0" marL="457200" rtl="0" algn="l">
              <a:lnSpc>
                <a:spcPct val="150000"/>
              </a:lnSpc>
              <a:spcBef>
                <a:spcPts val="0"/>
              </a:spcBef>
              <a:spcAft>
                <a:spcPts val="0"/>
              </a:spcAft>
              <a:buClr>
                <a:schemeClr val="accent6"/>
              </a:buClr>
              <a:buSzPts val="1800"/>
              <a:buFont typeface="Calibri"/>
              <a:buChar char="★"/>
            </a:pPr>
            <a:r>
              <a:rPr lang="en-US"/>
              <a:t>Be specific and realistic</a:t>
            </a:r>
            <a:endParaRPr/>
          </a:p>
          <a:p>
            <a:pPr indent="-342900" lvl="0" marL="457200" rtl="0" algn="l">
              <a:lnSpc>
                <a:spcPct val="150000"/>
              </a:lnSpc>
              <a:spcBef>
                <a:spcPts val="0"/>
              </a:spcBef>
              <a:spcAft>
                <a:spcPts val="0"/>
              </a:spcAft>
              <a:buClr>
                <a:schemeClr val="accent6"/>
              </a:buClr>
              <a:buSzPts val="1800"/>
              <a:buFont typeface="Calibri"/>
              <a:buChar char="★"/>
            </a:pPr>
            <a:r>
              <a:rPr lang="en-US"/>
              <a:t>Include clear timelines and manageable goals</a:t>
            </a:r>
            <a:endParaRPr/>
          </a:p>
          <a:p>
            <a:pPr indent="-342900" lvl="0" marL="457200" rtl="0" algn="l">
              <a:lnSpc>
                <a:spcPct val="150000"/>
              </a:lnSpc>
              <a:spcBef>
                <a:spcPts val="0"/>
              </a:spcBef>
              <a:spcAft>
                <a:spcPts val="0"/>
              </a:spcAft>
              <a:buClr>
                <a:schemeClr val="accent6"/>
              </a:buClr>
              <a:buSzPts val="1800"/>
              <a:buFont typeface="Calibri"/>
              <a:buChar char="★"/>
            </a:pPr>
            <a:r>
              <a:rPr lang="en-US"/>
              <a:t>Specify accountability measures</a:t>
            </a:r>
            <a:endParaRPr/>
          </a:p>
          <a:p>
            <a:pPr indent="-342900" lvl="1" marL="914400" rtl="0" algn="l">
              <a:lnSpc>
                <a:spcPct val="150000"/>
              </a:lnSpc>
              <a:spcBef>
                <a:spcPts val="0"/>
              </a:spcBef>
              <a:spcAft>
                <a:spcPts val="0"/>
              </a:spcAft>
              <a:buClr>
                <a:schemeClr val="dk1"/>
              </a:buClr>
              <a:buSzPts val="1800"/>
              <a:buFont typeface="Calibri"/>
              <a:buChar char="○"/>
            </a:pPr>
            <a:r>
              <a:rPr lang="en-US" sz="1800"/>
              <a:t>When and how will you reflect on progress?</a:t>
            </a:r>
            <a:endParaRPr sz="1800"/>
          </a:p>
          <a:p>
            <a:pPr indent="-342900" lvl="1" marL="914400" rtl="0" algn="l">
              <a:lnSpc>
                <a:spcPct val="150000"/>
              </a:lnSpc>
              <a:spcBef>
                <a:spcPts val="0"/>
              </a:spcBef>
              <a:spcAft>
                <a:spcPts val="0"/>
              </a:spcAft>
              <a:buClr>
                <a:schemeClr val="dk1"/>
              </a:buClr>
              <a:buSzPts val="1800"/>
              <a:buFont typeface="Calibri"/>
              <a:buChar char="○"/>
            </a:pPr>
            <a:r>
              <a:rPr lang="en-US" sz="1800"/>
              <a:t>Who can support you?</a:t>
            </a:r>
            <a:endParaRPr sz="1800"/>
          </a:p>
          <a:p>
            <a:pPr indent="-342900" lvl="0" marL="457200" rtl="0" algn="r">
              <a:lnSpc>
                <a:spcPct val="100000"/>
              </a:lnSpc>
              <a:spcBef>
                <a:spcPts val="0"/>
              </a:spcBef>
              <a:spcAft>
                <a:spcPts val="0"/>
              </a:spcAft>
              <a:buClr>
                <a:schemeClr val="dk1"/>
              </a:buClr>
              <a:buSzPts val="1800"/>
              <a:buFont typeface="Calibri"/>
              <a:buChar char="-"/>
            </a:pPr>
            <a:r>
              <a:rPr i="1" lang="en-US"/>
              <a:t>Harvard Business Review</a:t>
            </a:r>
            <a:endParaRPr i="1"/>
          </a:p>
          <a:p>
            <a:pPr indent="0" lvl="0" marL="457200" rtl="0" algn="r">
              <a:lnSpc>
                <a:spcPct val="100000"/>
              </a:lnSpc>
              <a:spcBef>
                <a:spcPts val="0"/>
              </a:spcBef>
              <a:spcAft>
                <a:spcPts val="0"/>
              </a:spcAft>
              <a:buNone/>
            </a:pPr>
            <a:r>
              <a:rPr lang="en-US"/>
              <a:t>“How to Keep Your Action Plan on Track”</a:t>
            </a:r>
            <a:endParaRPr/>
          </a:p>
          <a:p>
            <a:pPr indent="0" lvl="0" marL="0" rtl="0" algn="l">
              <a:spcBef>
                <a:spcPts val="750"/>
              </a:spcBef>
              <a:spcAft>
                <a:spcPts val="0"/>
              </a:spcAft>
              <a:buNone/>
            </a:pPr>
            <a:r>
              <a:t/>
            </a:r>
            <a:endParaRPr/>
          </a:p>
        </p:txBody>
      </p:sp>
      <p:pic>
        <p:nvPicPr>
          <p:cNvPr id="862" name="Google Shape;862;p106"/>
          <p:cNvPicPr preferRelativeResize="0"/>
          <p:nvPr/>
        </p:nvPicPr>
        <p:blipFill rotWithShape="1">
          <a:blip r:embed="rId3">
            <a:alphaModFix/>
          </a:blip>
          <a:srcRect b="25261" l="0" r="0" t="0"/>
          <a:stretch/>
        </p:blipFill>
        <p:spPr>
          <a:xfrm>
            <a:off x="6250500" y="1436899"/>
            <a:ext cx="1786225" cy="1670050"/>
          </a:xfrm>
          <a:prstGeom prst="rect">
            <a:avLst/>
          </a:prstGeom>
          <a:noFill/>
          <a:ln>
            <a:noFill/>
          </a:ln>
        </p:spPr>
      </p:pic>
      <p:sp>
        <p:nvSpPr>
          <p:cNvPr id="863" name="Google Shape;863;p106"/>
          <p:cNvSpPr txBox="1"/>
          <p:nvPr/>
        </p:nvSpPr>
        <p:spPr>
          <a:xfrm>
            <a:off x="462925" y="3703325"/>
            <a:ext cx="3754800" cy="7584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rgbClr val="FFFFFF"/>
                </a:solidFill>
                <a:latin typeface="Calibri"/>
                <a:ea typeface="Calibri"/>
                <a:cs typeface="Calibri"/>
                <a:sym typeface="Calibri"/>
              </a:rPr>
              <a:t>Unit &amp; Lesson Study</a:t>
            </a:r>
            <a:endParaRPr b="1" sz="1800">
              <a:solidFill>
                <a:srgbClr val="FFFFFF"/>
              </a:solidFill>
              <a:latin typeface="Calibri"/>
              <a:ea typeface="Calibri"/>
              <a:cs typeface="Calibri"/>
              <a:sym typeface="Calibri"/>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8" name="Shape 868"/>
        <p:cNvGrpSpPr/>
        <p:nvPr/>
      </p:nvGrpSpPr>
      <p:grpSpPr>
        <a:xfrm>
          <a:off x="0" y="0"/>
          <a:ext cx="0" cy="0"/>
          <a:chOff x="0" y="0"/>
          <a:chExt cx="0" cy="0"/>
        </a:xfrm>
      </p:grpSpPr>
      <p:sp>
        <p:nvSpPr>
          <p:cNvPr id="869" name="Google Shape;869;p10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Action Planning Template</a:t>
            </a:r>
            <a:endParaRPr/>
          </a:p>
        </p:txBody>
      </p:sp>
      <p:sp>
        <p:nvSpPr>
          <p:cNvPr id="870" name="Google Shape;870;p107"/>
          <p:cNvSpPr txBox="1"/>
          <p:nvPr>
            <p:ph idx="1" type="body"/>
          </p:nvPr>
        </p:nvSpPr>
        <p:spPr>
          <a:xfrm>
            <a:off x="152400" y="1143000"/>
            <a:ext cx="41964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US">
                <a:solidFill>
                  <a:schemeClr val="accent6"/>
                </a:solidFill>
              </a:rPr>
              <a:t>Review </a:t>
            </a:r>
            <a:r>
              <a:rPr lang="en-US"/>
              <a:t>the Action Planning Template.</a:t>
            </a:r>
            <a:endParaRPr/>
          </a:p>
          <a:p>
            <a:pPr indent="-304800" lvl="0" marL="457200" rtl="0" algn="l">
              <a:spcBef>
                <a:spcPts val="1000"/>
              </a:spcBef>
              <a:spcAft>
                <a:spcPts val="0"/>
              </a:spcAft>
              <a:buSzPts val="1200"/>
              <a:buFont typeface="Calibri"/>
              <a:buChar char="●"/>
            </a:pPr>
            <a:r>
              <a:rPr lang="en-US"/>
              <a:t>What do you </a:t>
            </a:r>
            <a:r>
              <a:rPr b="1" lang="en-US">
                <a:solidFill>
                  <a:schemeClr val="accent6"/>
                </a:solidFill>
              </a:rPr>
              <a:t>notice</a:t>
            </a:r>
            <a:r>
              <a:rPr lang="en-US"/>
              <a:t>?</a:t>
            </a:r>
            <a:endParaRPr/>
          </a:p>
          <a:p>
            <a:pPr indent="-304800" lvl="0" marL="457200" rtl="0" algn="l">
              <a:spcBef>
                <a:spcPts val="1000"/>
              </a:spcBef>
              <a:spcAft>
                <a:spcPts val="1000"/>
              </a:spcAft>
              <a:buSzPts val="1200"/>
              <a:buFont typeface="Calibri"/>
              <a:buChar char="●"/>
            </a:pPr>
            <a:r>
              <a:rPr lang="en-US"/>
              <a:t>What do you </a:t>
            </a:r>
            <a:r>
              <a:rPr b="1" lang="en-US">
                <a:solidFill>
                  <a:schemeClr val="accent6"/>
                </a:solidFill>
              </a:rPr>
              <a:t>wonder</a:t>
            </a:r>
            <a:r>
              <a:rPr lang="en-US"/>
              <a:t>?</a:t>
            </a:r>
            <a:endParaRPr/>
          </a:p>
        </p:txBody>
      </p:sp>
      <p:pic>
        <p:nvPicPr>
          <p:cNvPr id="871" name="Google Shape;871;p107"/>
          <p:cNvPicPr preferRelativeResize="0"/>
          <p:nvPr/>
        </p:nvPicPr>
        <p:blipFill>
          <a:blip r:embed="rId3">
            <a:alphaModFix/>
          </a:blip>
          <a:stretch>
            <a:fillRect/>
          </a:stretch>
        </p:blipFill>
        <p:spPr>
          <a:xfrm>
            <a:off x="4438675" y="1247900"/>
            <a:ext cx="4477925" cy="333350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6" name="Shape 876"/>
        <p:cNvGrpSpPr/>
        <p:nvPr/>
      </p:nvGrpSpPr>
      <p:grpSpPr>
        <a:xfrm>
          <a:off x="0" y="0"/>
          <a:ext cx="0" cy="0"/>
          <a:chOff x="0" y="0"/>
          <a:chExt cx="0" cy="0"/>
        </a:xfrm>
      </p:grpSpPr>
      <p:sp>
        <p:nvSpPr>
          <p:cNvPr id="877" name="Google Shape;877;p108"/>
          <p:cNvSpPr txBox="1"/>
          <p:nvPr>
            <p:ph type="title"/>
          </p:nvPr>
        </p:nvSpPr>
        <p:spPr>
          <a:xfrm>
            <a:off x="0" y="304200"/>
            <a:ext cx="4477800" cy="454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Work Time!</a:t>
            </a:r>
            <a:endParaRPr/>
          </a:p>
        </p:txBody>
      </p:sp>
      <p:pic>
        <p:nvPicPr>
          <p:cNvPr id="878" name="Google Shape;878;p108"/>
          <p:cNvPicPr preferRelativeResize="0"/>
          <p:nvPr/>
        </p:nvPicPr>
        <p:blipFill>
          <a:blip r:embed="rId3">
            <a:alphaModFix/>
          </a:blip>
          <a:stretch>
            <a:fillRect/>
          </a:stretch>
        </p:blipFill>
        <p:spPr>
          <a:xfrm>
            <a:off x="4286275" y="1247900"/>
            <a:ext cx="3661826" cy="2725975"/>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3" name="Shape 883"/>
        <p:cNvGrpSpPr/>
        <p:nvPr/>
      </p:nvGrpSpPr>
      <p:grpSpPr>
        <a:xfrm>
          <a:off x="0" y="0"/>
          <a:ext cx="0" cy="0"/>
          <a:chOff x="0" y="0"/>
          <a:chExt cx="0" cy="0"/>
        </a:xfrm>
      </p:grpSpPr>
      <p:sp>
        <p:nvSpPr>
          <p:cNvPr id="884" name="Google Shape;884;p109"/>
          <p:cNvSpPr txBox="1"/>
          <p:nvPr>
            <p:ph idx="1" type="body"/>
          </p:nvPr>
        </p:nvSpPr>
        <p:spPr>
          <a:xfrm>
            <a:off x="152400" y="1143000"/>
            <a:ext cx="58656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US">
                <a:solidFill>
                  <a:srgbClr val="434343"/>
                </a:solidFill>
              </a:rPr>
              <a:t>In Triads:</a:t>
            </a:r>
            <a:endParaRPr b="1">
              <a:solidFill>
                <a:srgbClr val="434343"/>
              </a:solidFill>
            </a:endParaRPr>
          </a:p>
          <a:p>
            <a:pPr indent="-304800" lvl="0" marL="457200" rtl="0" algn="l">
              <a:spcBef>
                <a:spcPts val="1000"/>
              </a:spcBef>
              <a:spcAft>
                <a:spcPts val="0"/>
              </a:spcAft>
              <a:buClr>
                <a:srgbClr val="434343"/>
              </a:buClr>
              <a:buSzPts val="1200"/>
              <a:buFont typeface="Calibri"/>
              <a:buChar char="●"/>
            </a:pPr>
            <a:r>
              <a:rPr lang="en-US">
                <a:solidFill>
                  <a:srgbClr val="434343"/>
                </a:solidFill>
              </a:rPr>
              <a:t>Share your Action Plan </a:t>
            </a:r>
            <a:endParaRPr>
              <a:solidFill>
                <a:srgbClr val="434343"/>
              </a:solidFill>
            </a:endParaRPr>
          </a:p>
          <a:p>
            <a:pPr indent="-304800" lvl="0" marL="457200" rtl="0" algn="l">
              <a:spcBef>
                <a:spcPts val="0"/>
              </a:spcBef>
              <a:spcAft>
                <a:spcPts val="0"/>
              </a:spcAft>
              <a:buClr>
                <a:srgbClr val="434343"/>
              </a:buClr>
              <a:buSzPts val="1200"/>
              <a:buFont typeface="Calibri"/>
              <a:buChar char="●"/>
            </a:pPr>
            <a:r>
              <a:rPr lang="en-US">
                <a:solidFill>
                  <a:srgbClr val="434343"/>
                </a:solidFill>
              </a:rPr>
              <a:t>Each group member offers a star &amp; step.</a:t>
            </a:r>
            <a:endParaRPr>
              <a:solidFill>
                <a:srgbClr val="434343"/>
              </a:solidFill>
            </a:endParaRPr>
          </a:p>
          <a:p>
            <a:pPr indent="0" lvl="0" marL="0" rtl="0" algn="l">
              <a:spcBef>
                <a:spcPts val="1000"/>
              </a:spcBef>
              <a:spcAft>
                <a:spcPts val="0"/>
              </a:spcAft>
              <a:buNone/>
            </a:pPr>
            <a:r>
              <a:t/>
            </a:r>
            <a:endParaRPr b="1">
              <a:solidFill>
                <a:srgbClr val="434343"/>
              </a:solidFill>
            </a:endParaRPr>
          </a:p>
          <a:p>
            <a:pPr indent="0" lvl="0" marL="0" rtl="0" algn="l">
              <a:spcBef>
                <a:spcPts val="1000"/>
              </a:spcBef>
              <a:spcAft>
                <a:spcPts val="0"/>
              </a:spcAft>
              <a:buNone/>
            </a:pPr>
            <a:r>
              <a:rPr b="1" lang="en-US">
                <a:solidFill>
                  <a:srgbClr val="434343"/>
                </a:solidFill>
              </a:rPr>
              <a:t>Whole Group:</a:t>
            </a:r>
            <a:endParaRPr b="1">
              <a:solidFill>
                <a:srgbClr val="434343"/>
              </a:solidFill>
            </a:endParaRPr>
          </a:p>
          <a:p>
            <a:pPr indent="-304800" lvl="0" marL="457200" rtl="0" algn="l">
              <a:spcBef>
                <a:spcPts val="1000"/>
              </a:spcBef>
              <a:spcAft>
                <a:spcPts val="0"/>
              </a:spcAft>
              <a:buClr>
                <a:srgbClr val="434343"/>
              </a:buClr>
              <a:buSzPts val="1200"/>
              <a:buFont typeface="Calibri"/>
              <a:buChar char="●"/>
            </a:pPr>
            <a:r>
              <a:rPr lang="en-US">
                <a:solidFill>
                  <a:srgbClr val="434343"/>
                </a:solidFill>
              </a:rPr>
              <a:t>What is one goal or action step you heard in your group that inspired you?</a:t>
            </a:r>
            <a:endParaRPr>
              <a:solidFill>
                <a:srgbClr val="434343"/>
              </a:solidFill>
            </a:endParaRPr>
          </a:p>
        </p:txBody>
      </p:sp>
      <p:sp>
        <p:nvSpPr>
          <p:cNvPr id="885" name="Google Shape;885;p10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Give and Get Feedback</a:t>
            </a:r>
            <a:endParaRPr/>
          </a:p>
        </p:txBody>
      </p:sp>
      <p:pic>
        <p:nvPicPr>
          <p:cNvPr id="886" name="Google Shape;886;p109"/>
          <p:cNvPicPr preferRelativeResize="0"/>
          <p:nvPr/>
        </p:nvPicPr>
        <p:blipFill rotWithShape="1">
          <a:blip r:embed="rId3">
            <a:alphaModFix/>
          </a:blip>
          <a:srcRect b="27667" l="0" r="0" t="0"/>
          <a:stretch/>
        </p:blipFill>
        <p:spPr>
          <a:xfrm>
            <a:off x="6150250" y="1672800"/>
            <a:ext cx="2305050" cy="2204750"/>
          </a:xfrm>
          <a:prstGeom prst="rect">
            <a:avLst/>
          </a:prstGeom>
          <a:noFill/>
          <a:ln>
            <a:noFill/>
          </a:ln>
        </p:spPr>
      </p:pic>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1" name="Shape 891"/>
        <p:cNvGrpSpPr/>
        <p:nvPr/>
      </p:nvGrpSpPr>
      <p:grpSpPr>
        <a:xfrm>
          <a:off x="0" y="0"/>
          <a:ext cx="0" cy="0"/>
          <a:chOff x="0" y="0"/>
          <a:chExt cx="0" cy="0"/>
        </a:xfrm>
      </p:grpSpPr>
      <p:sp>
        <p:nvSpPr>
          <p:cNvPr id="892" name="Google Shape;892;p110"/>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342900" lvl="0" marL="457200" rtl="0" algn="l">
              <a:lnSpc>
                <a:spcPct val="150000"/>
              </a:lnSpc>
              <a:spcBef>
                <a:spcPts val="0"/>
              </a:spcBef>
              <a:spcAft>
                <a:spcPts val="0"/>
              </a:spcAft>
              <a:buClr>
                <a:schemeClr val="accent6"/>
              </a:buClr>
              <a:buSzPts val="1800"/>
              <a:buFont typeface="Calibri"/>
              <a:buChar char="★"/>
            </a:pPr>
            <a:r>
              <a:rPr lang="en-US"/>
              <a:t>Be specific and realistic</a:t>
            </a:r>
            <a:endParaRPr/>
          </a:p>
          <a:p>
            <a:pPr indent="-342900" lvl="0" marL="457200" rtl="0" algn="l">
              <a:lnSpc>
                <a:spcPct val="150000"/>
              </a:lnSpc>
              <a:spcBef>
                <a:spcPts val="0"/>
              </a:spcBef>
              <a:spcAft>
                <a:spcPts val="0"/>
              </a:spcAft>
              <a:buClr>
                <a:schemeClr val="accent6"/>
              </a:buClr>
              <a:buSzPts val="1800"/>
              <a:buFont typeface="Calibri"/>
              <a:buChar char="★"/>
            </a:pPr>
            <a:r>
              <a:rPr lang="en-US"/>
              <a:t>Include clear timelines and manageable goals</a:t>
            </a:r>
            <a:endParaRPr/>
          </a:p>
          <a:p>
            <a:pPr indent="-342900" lvl="0" marL="457200" rtl="0" algn="l">
              <a:lnSpc>
                <a:spcPct val="150000"/>
              </a:lnSpc>
              <a:spcBef>
                <a:spcPts val="0"/>
              </a:spcBef>
              <a:spcAft>
                <a:spcPts val="0"/>
              </a:spcAft>
              <a:buClr>
                <a:schemeClr val="accent6"/>
              </a:buClr>
              <a:buSzPts val="1800"/>
              <a:buFont typeface="Calibri"/>
              <a:buChar char="★"/>
            </a:pPr>
            <a:r>
              <a:rPr lang="en-US"/>
              <a:t>Specify accountability measures</a:t>
            </a:r>
            <a:endParaRPr/>
          </a:p>
          <a:p>
            <a:pPr indent="-342900" lvl="1" marL="914400" rtl="0" algn="l">
              <a:lnSpc>
                <a:spcPct val="150000"/>
              </a:lnSpc>
              <a:spcBef>
                <a:spcPts val="0"/>
              </a:spcBef>
              <a:spcAft>
                <a:spcPts val="0"/>
              </a:spcAft>
              <a:buClr>
                <a:schemeClr val="dk1"/>
              </a:buClr>
              <a:buSzPts val="1800"/>
              <a:buFont typeface="Calibri"/>
              <a:buChar char="○"/>
            </a:pPr>
            <a:r>
              <a:rPr lang="en-US" sz="1800"/>
              <a:t>When and how will you reflect on progress?</a:t>
            </a:r>
            <a:endParaRPr sz="1800"/>
          </a:p>
          <a:p>
            <a:pPr indent="-342900" lvl="1" marL="914400" rtl="0" algn="l">
              <a:lnSpc>
                <a:spcPct val="150000"/>
              </a:lnSpc>
              <a:spcBef>
                <a:spcPts val="0"/>
              </a:spcBef>
              <a:spcAft>
                <a:spcPts val="0"/>
              </a:spcAft>
              <a:buClr>
                <a:schemeClr val="dk1"/>
              </a:buClr>
              <a:buSzPts val="1800"/>
              <a:buFont typeface="Calibri"/>
              <a:buChar char="○"/>
            </a:pPr>
            <a:r>
              <a:rPr lang="en-US" sz="1800"/>
              <a:t>Who can support you?</a:t>
            </a:r>
            <a:endParaRPr sz="1800"/>
          </a:p>
          <a:p>
            <a:pPr indent="-342900" lvl="0" marL="457200" rtl="0" algn="r">
              <a:lnSpc>
                <a:spcPct val="100000"/>
              </a:lnSpc>
              <a:spcBef>
                <a:spcPts val="0"/>
              </a:spcBef>
              <a:spcAft>
                <a:spcPts val="0"/>
              </a:spcAft>
              <a:buClr>
                <a:schemeClr val="dk1"/>
              </a:buClr>
              <a:buSzPts val="1800"/>
              <a:buFont typeface="Calibri"/>
              <a:buChar char="-"/>
            </a:pPr>
            <a:r>
              <a:rPr i="1" lang="en-US"/>
              <a:t>Harvard Business Review</a:t>
            </a:r>
            <a:endParaRPr i="1"/>
          </a:p>
          <a:p>
            <a:pPr indent="0" lvl="0" marL="457200" rtl="0" algn="r">
              <a:lnSpc>
                <a:spcPct val="100000"/>
              </a:lnSpc>
              <a:spcBef>
                <a:spcPts val="0"/>
              </a:spcBef>
              <a:spcAft>
                <a:spcPts val="0"/>
              </a:spcAft>
              <a:buNone/>
            </a:pPr>
            <a:r>
              <a:rPr lang="en-US"/>
              <a:t>“How to Keep Your Action Plan on Track”</a:t>
            </a:r>
            <a:endParaRPr/>
          </a:p>
          <a:p>
            <a:pPr indent="0" lvl="0" marL="0" rtl="0" algn="l">
              <a:spcBef>
                <a:spcPts val="750"/>
              </a:spcBef>
              <a:spcAft>
                <a:spcPts val="0"/>
              </a:spcAft>
              <a:buNone/>
            </a:pPr>
            <a:r>
              <a:t/>
            </a:r>
            <a:endParaRPr/>
          </a:p>
        </p:txBody>
      </p:sp>
      <p:sp>
        <p:nvSpPr>
          <p:cNvPr id="893" name="Google Shape;893;p11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Action Planning Best Practices</a:t>
            </a:r>
            <a:endParaRPr/>
          </a:p>
        </p:txBody>
      </p:sp>
      <p:sp>
        <p:nvSpPr>
          <p:cNvPr id="894" name="Google Shape;894;p110"/>
          <p:cNvSpPr/>
          <p:nvPr/>
        </p:nvSpPr>
        <p:spPr>
          <a:xfrm>
            <a:off x="152400" y="2205750"/>
            <a:ext cx="5195100" cy="12642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5" name="Google Shape;895;p110"/>
          <p:cNvPicPr preferRelativeResize="0"/>
          <p:nvPr/>
        </p:nvPicPr>
        <p:blipFill rotWithShape="1">
          <a:blip r:embed="rId3">
            <a:alphaModFix/>
          </a:blip>
          <a:srcRect b="25261" l="0" r="0" t="0"/>
          <a:stretch/>
        </p:blipFill>
        <p:spPr>
          <a:xfrm>
            <a:off x="6250500" y="1436899"/>
            <a:ext cx="1786225" cy="1670050"/>
          </a:xfrm>
          <a:prstGeom prst="rect">
            <a:avLst/>
          </a:prstGeom>
          <a:noFill/>
          <a:ln>
            <a:noFill/>
          </a:ln>
        </p:spPr>
      </p:pic>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0" name="Shape 900"/>
        <p:cNvGrpSpPr/>
        <p:nvPr/>
      </p:nvGrpSpPr>
      <p:grpSpPr>
        <a:xfrm>
          <a:off x="0" y="0"/>
          <a:ext cx="0" cy="0"/>
          <a:chOff x="0" y="0"/>
          <a:chExt cx="0" cy="0"/>
        </a:xfrm>
      </p:grpSpPr>
      <p:sp>
        <p:nvSpPr>
          <p:cNvPr id="901" name="Google Shape;901;p11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Looking Ahead</a:t>
            </a:r>
            <a:endParaRPr/>
          </a:p>
        </p:txBody>
      </p:sp>
      <p:sp>
        <p:nvSpPr>
          <p:cNvPr id="902" name="Google Shape;902;p111"/>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0" lvl="0" marL="0" rtl="0" algn="l">
              <a:spcBef>
                <a:spcPts val="750"/>
              </a:spcBef>
              <a:spcAft>
                <a:spcPts val="0"/>
              </a:spcAft>
              <a:buNone/>
            </a:pPr>
            <a:r>
              <a:rPr lang="en-US"/>
              <a:t>“I don’t really think life is about the I-could-have-beens. Life is only about the I-tried-to-do. I don’t mind the failure but I can’t image that I’d forgive myself if I didn’t try.”</a:t>
            </a:r>
            <a:endParaRPr/>
          </a:p>
          <a:p>
            <a:pPr indent="0" lvl="0" marL="0" rtl="0" algn="r">
              <a:spcBef>
                <a:spcPts val="750"/>
              </a:spcBef>
              <a:spcAft>
                <a:spcPts val="0"/>
              </a:spcAft>
              <a:buNone/>
            </a:pPr>
            <a:r>
              <a:rPr lang="en-US"/>
              <a:t>-Nikki Giovanni</a:t>
            </a:r>
            <a:endParaRPr/>
          </a:p>
          <a:p>
            <a:pPr indent="0" lvl="0" marL="0" rtl="0" algn="l">
              <a:spcBef>
                <a:spcPts val="750"/>
              </a:spcBef>
              <a:spcAft>
                <a:spcPts val="0"/>
              </a:spcAft>
              <a:buNone/>
            </a:pPr>
            <a:r>
              <a:t/>
            </a:r>
            <a:endParaRPr/>
          </a:p>
          <a:p>
            <a:pPr indent="0" lvl="0" marL="0" rtl="0" algn="l">
              <a:spcBef>
                <a:spcPts val="750"/>
              </a:spcBef>
              <a:spcAft>
                <a:spcPts val="0"/>
              </a:spcAft>
              <a:buNone/>
            </a:pPr>
            <a:r>
              <a:rPr lang="en-US"/>
              <a:t>“Deeper instruction can be a powerful difference-maker in students’ lives. A teacher’s thoughtful intention to challenge, engage, and empower their students drives deeper learning and, in many cases students’ investment in school…a learning environment like this can transform how we feel about school and our futures as students, learners, and citizens.”</a:t>
            </a:r>
            <a:endParaRPr/>
          </a:p>
          <a:p>
            <a:pPr indent="0" lvl="0" marL="0" rtl="0" algn="r">
              <a:spcBef>
                <a:spcPts val="750"/>
              </a:spcBef>
              <a:spcAft>
                <a:spcPts val="0"/>
              </a:spcAft>
              <a:buNone/>
            </a:pPr>
            <a:r>
              <a:rPr lang="en-US"/>
              <a:t>-From Learning that Lasts, by Ron Berger, Libby Woodfin, Anne Vilen</a:t>
            </a:r>
            <a:endParaRPr/>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7" name="Shape 907"/>
        <p:cNvGrpSpPr/>
        <p:nvPr/>
      </p:nvGrpSpPr>
      <p:grpSpPr>
        <a:xfrm>
          <a:off x="0" y="0"/>
          <a:ext cx="0" cy="0"/>
          <a:chOff x="0" y="0"/>
          <a:chExt cx="0" cy="0"/>
        </a:xfrm>
      </p:grpSpPr>
      <p:sp>
        <p:nvSpPr>
          <p:cNvPr id="908" name="Google Shape;908;p112"/>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Closing</a:t>
            </a:r>
            <a:endParaRPr>
              <a:solidFill>
                <a:schemeClr val="dk1"/>
              </a:solidFill>
            </a:endParaRPr>
          </a:p>
        </p:txBody>
      </p:sp>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3" name="Shape 913"/>
        <p:cNvGrpSpPr/>
        <p:nvPr/>
      </p:nvGrpSpPr>
      <p:grpSpPr>
        <a:xfrm>
          <a:off x="0" y="0"/>
          <a:ext cx="0" cy="0"/>
          <a:chOff x="0" y="0"/>
          <a:chExt cx="0" cy="0"/>
        </a:xfrm>
      </p:grpSpPr>
      <p:sp>
        <p:nvSpPr>
          <p:cNvPr id="914" name="Google Shape;914;p11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Stand up, Hands up, Pair up</a:t>
            </a:r>
            <a:endParaRPr/>
          </a:p>
        </p:txBody>
      </p:sp>
      <p:sp>
        <p:nvSpPr>
          <p:cNvPr id="915" name="Google Shape;915;p113"/>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lang="en-US" sz="2400">
                <a:solidFill>
                  <a:srgbClr val="434343"/>
                </a:solidFill>
              </a:rPr>
              <a:t>What excites you about teaching this new ELA Guidebooks 9-12 (2020) curriculum?</a:t>
            </a:r>
            <a:endParaRPr sz="2400">
              <a:solidFill>
                <a:srgbClr val="434343"/>
              </a:solidFill>
            </a:endParaRPr>
          </a:p>
        </p:txBody>
      </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0" name="Shape 920"/>
        <p:cNvGrpSpPr/>
        <p:nvPr/>
      </p:nvGrpSpPr>
      <p:grpSpPr>
        <a:xfrm>
          <a:off x="0" y="0"/>
          <a:ext cx="0" cy="0"/>
          <a:chOff x="0" y="0"/>
          <a:chExt cx="0" cy="0"/>
        </a:xfrm>
      </p:grpSpPr>
      <p:sp>
        <p:nvSpPr>
          <p:cNvPr id="921" name="Google Shape;921;p11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Thank You!</a:t>
            </a:r>
            <a:endParaRPr>
              <a:solidFill>
                <a:schemeClr val="dk1"/>
              </a:solidFill>
            </a:endParaRPr>
          </a:p>
        </p:txBody>
      </p:sp>
      <p:sp>
        <p:nvSpPr>
          <p:cNvPr id="922" name="Google Shape;922;p114"/>
          <p:cNvSpPr txBox="1"/>
          <p:nvPr>
            <p:ph idx="1" type="body"/>
          </p:nvPr>
        </p:nvSpPr>
        <p:spPr>
          <a:xfrm>
            <a:off x="152400" y="1949075"/>
            <a:ext cx="8839200" cy="35433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rPr b="1" lang="en-US">
                <a:solidFill>
                  <a:srgbClr val="4A4A4A"/>
                </a:solidFill>
              </a:rPr>
              <a:t>Please share your feedback!</a:t>
            </a:r>
            <a:endParaRPr b="1">
              <a:solidFill>
                <a:srgbClr val="4A4A4A"/>
              </a:solidFill>
            </a:endParaRPr>
          </a:p>
          <a:p>
            <a:pPr indent="0" lvl="0" marL="0" rtl="0" algn="ctr">
              <a:spcBef>
                <a:spcPts val="750"/>
              </a:spcBef>
              <a:spcAft>
                <a:spcPts val="0"/>
              </a:spcAft>
              <a:buNone/>
            </a:pPr>
            <a:r>
              <a:t/>
            </a:r>
            <a:endParaRPr b="1">
              <a:solidFill>
                <a:srgbClr val="4A4A4A"/>
              </a:solidFill>
            </a:endParaRPr>
          </a:p>
          <a:p>
            <a:pPr indent="0" lvl="0" marL="0" rtl="0" algn="ctr">
              <a:spcBef>
                <a:spcPts val="750"/>
              </a:spcBef>
              <a:spcAft>
                <a:spcPts val="0"/>
              </a:spcAft>
              <a:buNone/>
            </a:pPr>
            <a:r>
              <a:rPr b="1" lang="en-US">
                <a:solidFill>
                  <a:srgbClr val="FF0000"/>
                </a:solidFill>
              </a:rPr>
              <a:t>Insert Survey Link </a:t>
            </a:r>
            <a:endParaRPr b="1">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16"/>
          <p:cNvSpPr txBox="1"/>
          <p:nvPr>
            <p:ph idx="1" type="body"/>
          </p:nvPr>
        </p:nvSpPr>
        <p:spPr>
          <a:xfrm>
            <a:off x="3958600" y="0"/>
            <a:ext cx="5185500" cy="48033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None/>
            </a:pPr>
            <a:r>
              <a:rPr lang="en-US"/>
              <a:t>Participants will...</a:t>
            </a:r>
            <a:endParaRPr/>
          </a:p>
          <a:p>
            <a:pPr indent="-304800" lvl="0" marL="457200" marR="0" rtl="0" algn="l">
              <a:lnSpc>
                <a:spcPct val="90000"/>
              </a:lnSpc>
              <a:spcBef>
                <a:spcPts val="750"/>
              </a:spcBef>
              <a:spcAft>
                <a:spcPts val="0"/>
              </a:spcAft>
              <a:buSzPts val="1200"/>
              <a:buFont typeface="Calibri"/>
              <a:buChar char="●"/>
            </a:pPr>
            <a:r>
              <a:rPr lang="en-US"/>
              <a:t>A</a:t>
            </a:r>
            <a:r>
              <a:rPr lang="en-US"/>
              <a:t>rticulate the importance of unit study and the process used to prepare to teach an ELA Guidebooks 9-12 unit </a:t>
            </a:r>
            <a:endParaRPr/>
          </a:p>
          <a:p>
            <a:pPr indent="-304800" lvl="0" marL="457200" marR="0" rtl="0" algn="l">
              <a:lnSpc>
                <a:spcPct val="90000"/>
              </a:lnSpc>
              <a:spcBef>
                <a:spcPts val="0"/>
              </a:spcBef>
              <a:spcAft>
                <a:spcPts val="0"/>
              </a:spcAft>
              <a:buSzPts val="1200"/>
              <a:buFont typeface="Calibri"/>
              <a:buChar char="●"/>
            </a:pPr>
            <a:r>
              <a:rPr lang="en-US"/>
              <a:t>Explain the overarching goals and design of the </a:t>
            </a:r>
            <a:r>
              <a:rPr i="1" lang="en-US"/>
              <a:t>Things Fall Apart </a:t>
            </a:r>
            <a:r>
              <a:rPr lang="en-US"/>
              <a:t>unit</a:t>
            </a:r>
            <a:endParaRPr/>
          </a:p>
          <a:p>
            <a:pPr indent="0" lvl="0" marL="457200" marR="0" rtl="0" algn="l">
              <a:lnSpc>
                <a:spcPct val="90000"/>
              </a:lnSpc>
              <a:spcBef>
                <a:spcPts val="750"/>
              </a:spcBef>
              <a:spcAft>
                <a:spcPts val="0"/>
              </a:spcAft>
              <a:buNone/>
            </a:pPr>
            <a:r>
              <a:t/>
            </a:r>
            <a:endParaRPr/>
          </a:p>
        </p:txBody>
      </p:sp>
      <p:sp>
        <p:nvSpPr>
          <p:cNvPr id="123" name="Google Shape;123;p16"/>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 1</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Objectives</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(Review &amp; Reflect)</a:t>
            </a:r>
            <a:endParaRPr>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1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Take and Pass</a:t>
            </a:r>
            <a:endParaRPr/>
          </a:p>
        </p:txBody>
      </p:sp>
      <p:sp>
        <p:nvSpPr>
          <p:cNvPr id="130" name="Google Shape;130;p17"/>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285750" lvl="0" marL="1543050" rtl="0" algn="l">
              <a:spcBef>
                <a:spcPts val="0"/>
              </a:spcBef>
              <a:spcAft>
                <a:spcPts val="0"/>
              </a:spcAft>
              <a:buNone/>
            </a:pPr>
            <a:r>
              <a:rPr b="1" lang="en-US">
                <a:solidFill>
                  <a:schemeClr val="accent6"/>
                </a:solidFill>
              </a:rPr>
              <a:t>“What are your key takeaways from our learning so far?” </a:t>
            </a:r>
            <a:endParaRPr b="1">
              <a:solidFill>
                <a:schemeClr val="accent6"/>
              </a:solidFill>
            </a:endParaRPr>
          </a:p>
          <a:p>
            <a:pPr indent="0" lvl="0" marL="0" rtl="0" algn="l">
              <a:spcBef>
                <a:spcPts val="0"/>
              </a:spcBef>
              <a:spcAft>
                <a:spcPts val="0"/>
              </a:spcAft>
              <a:buNone/>
            </a:pPr>
            <a:r>
              <a:t/>
            </a:r>
            <a:endParaRPr b="1" u="sng">
              <a:solidFill>
                <a:schemeClr val="accent6"/>
              </a:solidFill>
            </a:endParaRPr>
          </a:p>
          <a:p>
            <a:pPr indent="0" lvl="0" marL="0" rtl="0" algn="l">
              <a:spcBef>
                <a:spcPts val="0"/>
              </a:spcBef>
              <a:spcAft>
                <a:spcPts val="0"/>
              </a:spcAft>
              <a:buNone/>
            </a:pPr>
            <a:r>
              <a:rPr b="1" lang="en-US">
                <a:solidFill>
                  <a:srgbClr val="434343"/>
                </a:solidFill>
              </a:rPr>
              <a:t>Individually:</a:t>
            </a:r>
            <a:endParaRPr b="1">
              <a:solidFill>
                <a:srgbClr val="434343"/>
              </a:solidFill>
            </a:endParaRPr>
          </a:p>
          <a:p>
            <a:pPr indent="-342900" lvl="0" marL="628650" rtl="0" algn="l">
              <a:lnSpc>
                <a:spcPct val="90000"/>
              </a:lnSpc>
              <a:spcBef>
                <a:spcPts val="0"/>
              </a:spcBef>
              <a:spcAft>
                <a:spcPts val="0"/>
              </a:spcAft>
              <a:buClr>
                <a:srgbClr val="434343"/>
              </a:buClr>
              <a:buSzPts val="1800"/>
              <a:buFont typeface="Calibri"/>
              <a:buAutoNum type="arabicPeriod"/>
            </a:pPr>
            <a:r>
              <a:rPr lang="en-US">
                <a:solidFill>
                  <a:srgbClr val="434343"/>
                </a:solidFill>
              </a:rPr>
              <a:t>Write your name on the top of your page.</a:t>
            </a:r>
            <a:endParaRPr>
              <a:solidFill>
                <a:srgbClr val="434343"/>
              </a:solidFill>
            </a:endParaRPr>
          </a:p>
          <a:p>
            <a:pPr indent="-342900" lvl="0" marL="628650" rtl="0" algn="l">
              <a:lnSpc>
                <a:spcPct val="90000"/>
              </a:lnSpc>
              <a:spcBef>
                <a:spcPts val="0"/>
              </a:spcBef>
              <a:spcAft>
                <a:spcPts val="0"/>
              </a:spcAft>
              <a:buClr>
                <a:srgbClr val="434343"/>
              </a:buClr>
              <a:buSzPts val="1800"/>
              <a:buFont typeface="Calibri"/>
              <a:buAutoNum type="arabicPeriod"/>
            </a:pPr>
            <a:r>
              <a:rPr lang="en-US">
                <a:solidFill>
                  <a:srgbClr val="434343"/>
                </a:solidFill>
              </a:rPr>
              <a:t>Write a response to the question.</a:t>
            </a:r>
            <a:endParaRPr>
              <a:solidFill>
                <a:srgbClr val="434343"/>
              </a:solidFill>
            </a:endParaRPr>
          </a:p>
          <a:p>
            <a:pPr indent="285750" lvl="0" marL="1543050" rtl="0" algn="l">
              <a:lnSpc>
                <a:spcPct val="90000"/>
              </a:lnSpc>
              <a:spcBef>
                <a:spcPts val="0"/>
              </a:spcBef>
              <a:spcAft>
                <a:spcPts val="0"/>
              </a:spcAft>
              <a:buNone/>
            </a:pPr>
            <a:r>
              <a:t/>
            </a:r>
            <a:endParaRPr b="1">
              <a:solidFill>
                <a:srgbClr val="434343"/>
              </a:solidFill>
            </a:endParaRPr>
          </a:p>
          <a:p>
            <a:pPr indent="0" lvl="0" marL="0" rtl="0" algn="l">
              <a:spcBef>
                <a:spcPts val="0"/>
              </a:spcBef>
              <a:spcAft>
                <a:spcPts val="0"/>
              </a:spcAft>
              <a:buNone/>
            </a:pPr>
            <a:r>
              <a:rPr b="1" lang="en-US">
                <a:solidFill>
                  <a:srgbClr val="434343"/>
                </a:solidFill>
              </a:rPr>
              <a:t>With your Table Group:</a:t>
            </a:r>
            <a:endParaRPr>
              <a:solidFill>
                <a:srgbClr val="434343"/>
              </a:solidFill>
            </a:endParaRPr>
          </a:p>
          <a:p>
            <a:pPr indent="-342900" lvl="0" marL="628650" rtl="0" algn="l">
              <a:lnSpc>
                <a:spcPct val="90000"/>
              </a:lnSpc>
              <a:spcBef>
                <a:spcPts val="0"/>
              </a:spcBef>
              <a:spcAft>
                <a:spcPts val="0"/>
              </a:spcAft>
              <a:buClr>
                <a:srgbClr val="434343"/>
              </a:buClr>
              <a:buSzPts val="1800"/>
              <a:buFont typeface="Calibri"/>
              <a:buAutoNum type="arabicPeriod"/>
            </a:pPr>
            <a:r>
              <a:rPr lang="en-US">
                <a:solidFill>
                  <a:srgbClr val="434343"/>
                </a:solidFill>
              </a:rPr>
              <a:t>Pass your note catcher page to the </a:t>
            </a:r>
            <a:r>
              <a:rPr b="1" lang="en-US">
                <a:solidFill>
                  <a:srgbClr val="434343"/>
                </a:solidFill>
              </a:rPr>
              <a:t>right</a:t>
            </a:r>
            <a:r>
              <a:rPr lang="en-US">
                <a:solidFill>
                  <a:srgbClr val="434343"/>
                </a:solidFill>
              </a:rPr>
              <a:t>.</a:t>
            </a:r>
            <a:endParaRPr>
              <a:solidFill>
                <a:srgbClr val="434343"/>
              </a:solidFill>
            </a:endParaRPr>
          </a:p>
          <a:p>
            <a:pPr indent="-342900" lvl="0" marL="628650" rtl="0" algn="l">
              <a:lnSpc>
                <a:spcPct val="90000"/>
              </a:lnSpc>
              <a:spcBef>
                <a:spcPts val="0"/>
              </a:spcBef>
              <a:spcAft>
                <a:spcPts val="0"/>
              </a:spcAft>
              <a:buClr>
                <a:srgbClr val="434343"/>
              </a:buClr>
              <a:buSzPts val="1800"/>
              <a:buFont typeface="Calibri"/>
              <a:buAutoNum type="arabicPeriod"/>
            </a:pPr>
            <a:r>
              <a:rPr lang="en-US">
                <a:solidFill>
                  <a:srgbClr val="434343"/>
                </a:solidFill>
              </a:rPr>
              <a:t>Add </a:t>
            </a:r>
            <a:r>
              <a:rPr b="1" lang="en-US">
                <a:solidFill>
                  <a:srgbClr val="434343"/>
                </a:solidFill>
              </a:rPr>
              <a:t>YOUR</a:t>
            </a:r>
            <a:r>
              <a:rPr lang="en-US">
                <a:solidFill>
                  <a:srgbClr val="434343"/>
                </a:solidFill>
              </a:rPr>
              <a:t> response (the same as before!) to your partner’s paper.</a:t>
            </a:r>
            <a:endParaRPr>
              <a:solidFill>
                <a:srgbClr val="434343"/>
              </a:solidFill>
            </a:endParaRPr>
          </a:p>
          <a:p>
            <a:pPr indent="-342900" lvl="0" marL="628650" rtl="0" algn="l">
              <a:lnSpc>
                <a:spcPct val="90000"/>
              </a:lnSpc>
              <a:spcBef>
                <a:spcPts val="0"/>
              </a:spcBef>
              <a:spcAft>
                <a:spcPts val="0"/>
              </a:spcAft>
              <a:buClr>
                <a:srgbClr val="434343"/>
              </a:buClr>
              <a:buSzPts val="1800"/>
              <a:buFont typeface="Calibri"/>
              <a:buAutoNum type="arabicPeriod"/>
            </a:pPr>
            <a:r>
              <a:rPr lang="en-US">
                <a:solidFill>
                  <a:srgbClr val="434343"/>
                </a:solidFill>
              </a:rPr>
              <a:t>Continue until you get your paper back.</a:t>
            </a:r>
            <a:endParaRPr>
              <a:solidFill>
                <a:srgbClr val="434343"/>
              </a:solidFill>
            </a:endParaRPr>
          </a:p>
          <a:p>
            <a:pPr indent="-342900" lvl="0" marL="628650" rtl="0" algn="l">
              <a:lnSpc>
                <a:spcPct val="90000"/>
              </a:lnSpc>
              <a:spcBef>
                <a:spcPts val="0"/>
              </a:spcBef>
              <a:spcAft>
                <a:spcPts val="0"/>
              </a:spcAft>
              <a:buClr>
                <a:srgbClr val="434343"/>
              </a:buClr>
              <a:buSzPts val="1800"/>
              <a:buFont typeface="Calibri"/>
              <a:buAutoNum type="arabicPeriod"/>
            </a:pPr>
            <a:r>
              <a:rPr lang="en-US">
                <a:solidFill>
                  <a:srgbClr val="434343"/>
                </a:solidFill>
              </a:rPr>
              <a:t>We will debrief to discuss our responses at the end.</a:t>
            </a:r>
            <a:endParaRPr>
              <a:solidFill>
                <a:srgbClr val="434343"/>
              </a:solidFill>
            </a:endParaRPr>
          </a:p>
        </p:txBody>
      </p:sp>
      <p:pic>
        <p:nvPicPr>
          <p:cNvPr id="131" name="Google Shape;131;p17"/>
          <p:cNvPicPr preferRelativeResize="0"/>
          <p:nvPr/>
        </p:nvPicPr>
        <p:blipFill rotWithShape="1">
          <a:blip r:embed="rId3">
            <a:alphaModFix/>
          </a:blip>
          <a:srcRect b="0" l="0" r="57457" t="0"/>
          <a:stretch/>
        </p:blipFill>
        <p:spPr>
          <a:xfrm rot="606535">
            <a:off x="6883563" y="2124573"/>
            <a:ext cx="1809420" cy="131647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18"/>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Key Takeaways from Module 2</a:t>
            </a:r>
            <a:endParaRPr/>
          </a:p>
        </p:txBody>
      </p:sp>
      <p:sp>
        <p:nvSpPr>
          <p:cNvPr id="138" name="Google Shape;138;p18"/>
          <p:cNvSpPr txBox="1"/>
          <p:nvPr/>
        </p:nvSpPr>
        <p:spPr>
          <a:xfrm>
            <a:off x="5752125" y="1389150"/>
            <a:ext cx="3296700" cy="1222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a:solidFill>
                  <a:schemeClr val="dk1"/>
                </a:solidFill>
                <a:latin typeface="Calibri"/>
                <a:ea typeface="Calibri"/>
                <a:cs typeface="Calibri"/>
                <a:sym typeface="Calibri"/>
              </a:rPr>
              <a:t>The</a:t>
            </a:r>
            <a:r>
              <a:rPr lang="en-US" sz="2000">
                <a:solidFill>
                  <a:schemeClr val="dk1"/>
                </a:solidFill>
                <a:latin typeface="Calibri"/>
                <a:ea typeface="Calibri"/>
                <a:cs typeface="Calibri"/>
                <a:sym typeface="Calibri"/>
              </a:rPr>
              <a:t> Guidebooks use a “text at the center” </a:t>
            </a:r>
            <a:r>
              <a:rPr lang="en-US" sz="2000">
                <a:solidFill>
                  <a:schemeClr val="dk1"/>
                </a:solidFill>
                <a:latin typeface="Calibri"/>
                <a:ea typeface="Calibri"/>
                <a:cs typeface="Calibri"/>
                <a:sym typeface="Calibri"/>
              </a:rPr>
              <a:t>approach</a:t>
            </a:r>
            <a:r>
              <a:rPr lang="en-US" sz="2000">
                <a:solidFill>
                  <a:schemeClr val="dk1"/>
                </a:solidFill>
                <a:latin typeface="Calibri"/>
                <a:ea typeface="Calibri"/>
                <a:cs typeface="Calibri"/>
                <a:sym typeface="Calibri"/>
              </a:rPr>
              <a:t>.</a:t>
            </a:r>
            <a:endParaRPr>
              <a:solidFill>
                <a:schemeClr val="dk1"/>
              </a:solidFill>
            </a:endParaRPr>
          </a:p>
        </p:txBody>
      </p:sp>
      <p:grpSp>
        <p:nvGrpSpPr>
          <p:cNvPr id="139" name="Google Shape;139;p18"/>
          <p:cNvGrpSpPr/>
          <p:nvPr/>
        </p:nvGrpSpPr>
        <p:grpSpPr>
          <a:xfrm>
            <a:off x="227625" y="1606025"/>
            <a:ext cx="5108850" cy="1931450"/>
            <a:chOff x="94275" y="1147188"/>
            <a:chExt cx="5108850" cy="1931450"/>
          </a:xfrm>
        </p:grpSpPr>
        <p:pic>
          <p:nvPicPr>
            <p:cNvPr id="140" name="Google Shape;140;p18"/>
            <p:cNvPicPr preferRelativeResize="0"/>
            <p:nvPr/>
          </p:nvPicPr>
          <p:blipFill rotWithShape="1">
            <a:blip r:embed="rId3">
              <a:alphaModFix/>
            </a:blip>
            <a:srcRect b="0" l="0" r="0" t="0"/>
            <a:stretch/>
          </p:blipFill>
          <p:spPr>
            <a:xfrm rot="3790444">
              <a:off x="1459827" y="1876300"/>
              <a:ext cx="695598" cy="695598"/>
            </a:xfrm>
            <a:prstGeom prst="rect">
              <a:avLst/>
            </a:prstGeom>
            <a:noFill/>
            <a:ln>
              <a:noFill/>
            </a:ln>
          </p:spPr>
        </p:pic>
        <p:sp>
          <p:nvSpPr>
            <p:cNvPr id="141" name="Google Shape;141;p18"/>
            <p:cNvSpPr txBox="1"/>
            <p:nvPr/>
          </p:nvSpPr>
          <p:spPr>
            <a:xfrm>
              <a:off x="94275" y="1147188"/>
              <a:ext cx="2839500" cy="60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800">
                  <a:solidFill>
                    <a:schemeClr val="accent6"/>
                  </a:solidFill>
                  <a:latin typeface="Calibri"/>
                  <a:ea typeface="Calibri"/>
                  <a:cs typeface="Calibri"/>
                  <a:sym typeface="Calibri"/>
                </a:rPr>
                <a:t>Unit study</a:t>
              </a:r>
              <a:r>
                <a:rPr lang="en-US" sz="1800">
                  <a:solidFill>
                    <a:schemeClr val="dk1"/>
                  </a:solidFill>
                  <a:latin typeface="Calibri"/>
                  <a:ea typeface="Calibri"/>
                  <a:cs typeface="Calibri"/>
                  <a:sym typeface="Calibri"/>
                </a:rPr>
                <a:t> is essential for:</a:t>
              </a:r>
              <a:endParaRPr sz="1800">
                <a:solidFill>
                  <a:schemeClr val="dk1"/>
                </a:solidFill>
              </a:endParaRPr>
            </a:p>
          </p:txBody>
        </p:sp>
        <p:sp>
          <p:nvSpPr>
            <p:cNvPr id="142" name="Google Shape;142;p18"/>
            <p:cNvSpPr txBox="1"/>
            <p:nvPr/>
          </p:nvSpPr>
          <p:spPr>
            <a:xfrm>
              <a:off x="94275" y="1619250"/>
              <a:ext cx="2540700" cy="76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internalizing </a:t>
              </a:r>
              <a:endParaRPr sz="1800">
                <a:solidFill>
                  <a:schemeClr val="dk1"/>
                </a:solidFill>
                <a:latin typeface="Calibri"/>
                <a:ea typeface="Calibri"/>
                <a:cs typeface="Calibri"/>
                <a:sym typeface="Calibri"/>
              </a:endParaRPr>
            </a:p>
            <a:p>
              <a:pPr indent="0" lvl="0" marL="0" rtl="0" algn="l">
                <a:spcBef>
                  <a:spcPts val="0"/>
                </a:spcBef>
                <a:spcAft>
                  <a:spcPts val="0"/>
                </a:spcAft>
                <a:buNone/>
              </a:pPr>
              <a:r>
                <a:rPr lang="en-US" sz="1800">
                  <a:solidFill>
                    <a:schemeClr val="dk1"/>
                  </a:solidFill>
                  <a:latin typeface="Calibri"/>
                  <a:ea typeface="Calibri"/>
                  <a:cs typeface="Calibri"/>
                  <a:sym typeface="Calibri"/>
                </a:rPr>
                <a:t>the unit</a:t>
              </a:r>
              <a:endParaRPr sz="1800">
                <a:solidFill>
                  <a:schemeClr val="dk1"/>
                </a:solidFill>
              </a:endParaRPr>
            </a:p>
          </p:txBody>
        </p:sp>
        <p:sp>
          <p:nvSpPr>
            <p:cNvPr id="143" name="Google Shape;143;p18"/>
            <p:cNvSpPr txBox="1"/>
            <p:nvPr/>
          </p:nvSpPr>
          <p:spPr>
            <a:xfrm>
              <a:off x="536325" y="2469038"/>
              <a:ext cx="3902400" cy="60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anticipating necessary supports for students to access </a:t>
              </a:r>
              <a:r>
                <a:rPr lang="en-US" sz="1800">
                  <a:solidFill>
                    <a:schemeClr val="dk1"/>
                  </a:solidFill>
                  <a:latin typeface="Calibri"/>
                  <a:ea typeface="Calibri"/>
                  <a:cs typeface="Calibri"/>
                  <a:sym typeface="Calibri"/>
                </a:rPr>
                <a:t>complex</a:t>
              </a:r>
              <a:r>
                <a:rPr lang="en-US" sz="1800">
                  <a:solidFill>
                    <a:schemeClr val="dk1"/>
                  </a:solidFill>
                  <a:latin typeface="Calibri"/>
                  <a:ea typeface="Calibri"/>
                  <a:cs typeface="Calibri"/>
                  <a:sym typeface="Calibri"/>
                </a:rPr>
                <a:t> text</a:t>
              </a:r>
              <a:endParaRPr sz="1800">
                <a:solidFill>
                  <a:schemeClr val="dk1"/>
                </a:solidFill>
              </a:endParaRPr>
            </a:p>
          </p:txBody>
        </p:sp>
        <p:sp>
          <p:nvSpPr>
            <p:cNvPr id="144" name="Google Shape;144;p18"/>
            <p:cNvSpPr txBox="1"/>
            <p:nvPr/>
          </p:nvSpPr>
          <p:spPr>
            <a:xfrm>
              <a:off x="2075025" y="1695438"/>
              <a:ext cx="3128100" cy="60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beginning to plan daily lessons</a:t>
              </a:r>
              <a:endParaRPr sz="1800">
                <a:solidFill>
                  <a:schemeClr val="dk1"/>
                </a:solidFill>
              </a:endParaRPr>
            </a:p>
          </p:txBody>
        </p:sp>
      </p:grpSp>
      <p:pic>
        <p:nvPicPr>
          <p:cNvPr id="145" name="Google Shape;145;p18"/>
          <p:cNvPicPr preferRelativeResize="0"/>
          <p:nvPr/>
        </p:nvPicPr>
        <p:blipFill>
          <a:blip r:embed="rId4">
            <a:alphaModFix/>
          </a:blip>
          <a:stretch>
            <a:fillRect/>
          </a:stretch>
        </p:blipFill>
        <p:spPr>
          <a:xfrm>
            <a:off x="7095675" y="2050063"/>
            <a:ext cx="609600" cy="609600"/>
          </a:xfrm>
          <a:prstGeom prst="rect">
            <a:avLst/>
          </a:prstGeom>
          <a:noFill/>
          <a:ln>
            <a:noFill/>
          </a:ln>
        </p:spPr>
      </p:pic>
      <p:sp>
        <p:nvSpPr>
          <p:cNvPr id="146" name="Google Shape;146;p18"/>
          <p:cNvSpPr txBox="1"/>
          <p:nvPr/>
        </p:nvSpPr>
        <p:spPr>
          <a:xfrm>
            <a:off x="5752125" y="3105300"/>
            <a:ext cx="3296700" cy="1222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a:solidFill>
                  <a:schemeClr val="dk1"/>
                </a:solidFill>
                <a:latin typeface="Calibri"/>
                <a:ea typeface="Calibri"/>
                <a:cs typeface="Calibri"/>
                <a:sym typeface="Calibri"/>
              </a:rPr>
              <a:t>Start with the end in mind!</a:t>
            </a:r>
            <a:endParaRPr>
              <a:solidFill>
                <a:schemeClr val="dk1"/>
              </a:solidFill>
            </a:endParaRPr>
          </a:p>
        </p:txBody>
      </p:sp>
      <p:pic>
        <p:nvPicPr>
          <p:cNvPr id="147" name="Google Shape;147;p18"/>
          <p:cNvPicPr preferRelativeResize="0"/>
          <p:nvPr/>
        </p:nvPicPr>
        <p:blipFill>
          <a:blip r:embed="rId5">
            <a:alphaModFix/>
          </a:blip>
          <a:stretch>
            <a:fillRect/>
          </a:stretch>
        </p:blipFill>
        <p:spPr>
          <a:xfrm>
            <a:off x="7095675" y="3662150"/>
            <a:ext cx="609600" cy="6096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1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Revisit Your </a:t>
            </a:r>
            <a:r>
              <a:rPr i="1" lang="en-US"/>
              <a:t>Things Fall Apart </a:t>
            </a:r>
            <a:r>
              <a:rPr lang="en-US"/>
              <a:t>Unit Study </a:t>
            </a:r>
            <a:endParaRPr/>
          </a:p>
        </p:txBody>
      </p:sp>
      <p:sp>
        <p:nvSpPr>
          <p:cNvPr id="154" name="Google Shape;154;p19"/>
          <p:cNvSpPr txBox="1"/>
          <p:nvPr>
            <p:ph idx="1" type="body"/>
          </p:nvPr>
        </p:nvSpPr>
        <p:spPr>
          <a:xfrm>
            <a:off x="109725" y="263725"/>
            <a:ext cx="8724900" cy="3543300"/>
          </a:xfrm>
          <a:prstGeom prst="rect">
            <a:avLst/>
          </a:prstGeom>
        </p:spPr>
        <p:txBody>
          <a:bodyPr anchorCtr="0" anchor="ctr" bIns="91425" lIns="91425" spcFirstLastPara="1" rIns="91425" wrap="square" tIns="91425">
            <a:noAutofit/>
          </a:bodyPr>
          <a:lstStyle/>
          <a:p>
            <a:pPr indent="-342900" lvl="0" marL="457200" rtl="0" algn="l">
              <a:spcBef>
                <a:spcPts val="0"/>
              </a:spcBef>
              <a:spcAft>
                <a:spcPts val="0"/>
              </a:spcAft>
              <a:buSzPts val="1800"/>
              <a:buChar char="•"/>
            </a:pPr>
            <a:r>
              <a:rPr lang="en-US"/>
              <a:t>Take a moment and find the completed </a:t>
            </a:r>
            <a:r>
              <a:rPr i="1" lang="en-US"/>
              <a:t>Things Fall </a:t>
            </a:r>
            <a:r>
              <a:rPr i="1" lang="en-US">
                <a:solidFill>
                  <a:schemeClr val="accent1"/>
                </a:solidFill>
              </a:rPr>
              <a:t>Apart </a:t>
            </a:r>
            <a:r>
              <a:rPr b="1" lang="en-US">
                <a:solidFill>
                  <a:schemeClr val="accent1"/>
                </a:solidFill>
              </a:rPr>
              <a:t>Unit Study document</a:t>
            </a:r>
            <a:r>
              <a:rPr lang="en-US">
                <a:solidFill>
                  <a:schemeClr val="accent1"/>
                </a:solidFill>
              </a:rPr>
              <a:t> that you worked on during shared practice in Module 2.</a:t>
            </a:r>
            <a:endParaRPr>
              <a:solidFill>
                <a:schemeClr val="accent1"/>
              </a:solidFill>
            </a:endParaRPr>
          </a:p>
          <a:p>
            <a:pPr indent="-342900" lvl="0" marL="457200" rtl="0" algn="l">
              <a:spcBef>
                <a:spcPts val="1000"/>
              </a:spcBef>
              <a:spcAft>
                <a:spcPts val="1000"/>
              </a:spcAft>
              <a:buClr>
                <a:schemeClr val="accent1"/>
              </a:buClr>
              <a:buSzPts val="1800"/>
              <a:buChar char="•"/>
            </a:pPr>
            <a:r>
              <a:rPr lang="en-US">
                <a:solidFill>
                  <a:schemeClr val="accent1"/>
                </a:solidFill>
              </a:rPr>
              <a:t>Review the </a:t>
            </a:r>
            <a:r>
              <a:rPr b="1" lang="en-US">
                <a:solidFill>
                  <a:schemeClr val="accent1"/>
                </a:solidFill>
              </a:rPr>
              <a:t>Essential Question</a:t>
            </a:r>
            <a:r>
              <a:rPr lang="en-US">
                <a:solidFill>
                  <a:schemeClr val="accent1"/>
                </a:solidFill>
              </a:rPr>
              <a:t>, </a:t>
            </a:r>
            <a:r>
              <a:rPr b="1" lang="en-US">
                <a:solidFill>
                  <a:schemeClr val="accent1"/>
                </a:solidFill>
              </a:rPr>
              <a:t>Culminating</a:t>
            </a:r>
            <a:r>
              <a:rPr b="1" lang="en-US">
                <a:solidFill>
                  <a:schemeClr val="accent1"/>
                </a:solidFill>
              </a:rPr>
              <a:t> Task </a:t>
            </a:r>
            <a:r>
              <a:rPr lang="en-US">
                <a:solidFill>
                  <a:schemeClr val="accent1"/>
                </a:solidFill>
              </a:rPr>
              <a:t>and </a:t>
            </a:r>
            <a:r>
              <a:rPr b="1" lang="en-US">
                <a:solidFill>
                  <a:schemeClr val="accent1"/>
                </a:solidFill>
              </a:rPr>
              <a:t>Texts</a:t>
            </a:r>
            <a:r>
              <a:rPr lang="en-US">
                <a:solidFill>
                  <a:schemeClr val="accent1"/>
                </a:solidFill>
              </a:rPr>
              <a:t> read throughout the Unit. </a:t>
            </a:r>
            <a:endParaRPr>
              <a:solidFill>
                <a:schemeClr val="accent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In preparation for the Culminating Task...</a:t>
            </a:r>
            <a:endParaRPr/>
          </a:p>
        </p:txBody>
      </p:sp>
      <p:sp>
        <p:nvSpPr>
          <p:cNvPr id="161" name="Google Shape;161;p20"/>
          <p:cNvSpPr txBox="1"/>
          <p:nvPr>
            <p:ph idx="1" type="body"/>
          </p:nvPr>
        </p:nvSpPr>
        <p:spPr>
          <a:xfrm>
            <a:off x="152400" y="1626900"/>
            <a:ext cx="4164600" cy="30594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rPr b="1" lang="en-US">
                <a:solidFill>
                  <a:schemeClr val="accent6"/>
                </a:solidFill>
              </a:rPr>
              <a:t>Knowledge</a:t>
            </a:r>
            <a:endParaRPr b="1">
              <a:solidFill>
                <a:schemeClr val="accent6"/>
              </a:solidFill>
            </a:endParaRPr>
          </a:p>
          <a:p>
            <a:pPr indent="-330200" lvl="0" marL="457200" rtl="0" algn="l">
              <a:lnSpc>
                <a:spcPct val="115000"/>
              </a:lnSpc>
              <a:spcBef>
                <a:spcPts val="0"/>
              </a:spcBef>
              <a:spcAft>
                <a:spcPts val="0"/>
              </a:spcAft>
              <a:buClr>
                <a:srgbClr val="000000"/>
              </a:buClr>
              <a:buSzPts val="1600"/>
              <a:buFont typeface="Calibri"/>
              <a:buChar char="•"/>
            </a:pPr>
            <a:r>
              <a:rPr lang="en-US" sz="1600">
                <a:solidFill>
                  <a:srgbClr val="000000"/>
                </a:solidFill>
              </a:rPr>
              <a:t>Deeply understand the anchor text, </a:t>
            </a:r>
            <a:r>
              <a:rPr i="1" lang="en-US" sz="1600">
                <a:solidFill>
                  <a:srgbClr val="000000"/>
                </a:solidFill>
              </a:rPr>
              <a:t>Things Fall Apart</a:t>
            </a:r>
            <a:r>
              <a:rPr lang="en-US" sz="1600">
                <a:solidFill>
                  <a:srgbClr val="000000"/>
                </a:solidFill>
              </a:rPr>
              <a:t>.</a:t>
            </a:r>
            <a:endParaRPr sz="1600">
              <a:solidFill>
                <a:srgbClr val="000000"/>
              </a:solidFill>
            </a:endParaRPr>
          </a:p>
          <a:p>
            <a:pPr indent="-330200" lvl="0" marL="457200" rtl="0" algn="l">
              <a:lnSpc>
                <a:spcPct val="115000"/>
              </a:lnSpc>
              <a:spcBef>
                <a:spcPts val="0"/>
              </a:spcBef>
              <a:spcAft>
                <a:spcPts val="0"/>
              </a:spcAft>
              <a:buClr>
                <a:srgbClr val="000000"/>
              </a:buClr>
              <a:buSzPts val="1600"/>
              <a:buFont typeface="Calibri"/>
              <a:buChar char="•"/>
            </a:pPr>
            <a:r>
              <a:rPr lang="en-US" sz="1600">
                <a:solidFill>
                  <a:srgbClr val="000000"/>
                </a:solidFill>
              </a:rPr>
              <a:t>Determine a theme about multiple stories from </a:t>
            </a:r>
            <a:r>
              <a:rPr i="1" lang="en-US" sz="1600">
                <a:solidFill>
                  <a:srgbClr val="000000"/>
                </a:solidFill>
              </a:rPr>
              <a:t>Things Fall Apart</a:t>
            </a:r>
            <a:r>
              <a:rPr lang="en-US" sz="1600">
                <a:solidFill>
                  <a:srgbClr val="000000"/>
                </a:solidFill>
              </a:rPr>
              <a:t> that is developed through a secondary character.</a:t>
            </a:r>
            <a:endParaRPr sz="1600">
              <a:solidFill>
                <a:srgbClr val="000000"/>
              </a:solidFill>
            </a:endParaRPr>
          </a:p>
          <a:p>
            <a:pPr indent="-330200" lvl="0" marL="457200" rtl="0" algn="l">
              <a:lnSpc>
                <a:spcPct val="115000"/>
              </a:lnSpc>
              <a:spcBef>
                <a:spcPts val="0"/>
              </a:spcBef>
              <a:spcAft>
                <a:spcPts val="0"/>
              </a:spcAft>
              <a:buClr>
                <a:srgbClr val="000000"/>
              </a:buClr>
              <a:buSzPts val="1600"/>
              <a:buFont typeface="Calibri"/>
              <a:buChar char="•"/>
            </a:pPr>
            <a:r>
              <a:rPr lang="en-US" sz="1600">
                <a:solidFill>
                  <a:srgbClr val="000000"/>
                </a:solidFill>
              </a:rPr>
              <a:t>Understand the role Igbo culture and the hierarchy established in Umuofia plays in developing Okonkwo’s identity.</a:t>
            </a:r>
            <a:endParaRPr sz="1600">
              <a:solidFill>
                <a:srgbClr val="000000"/>
              </a:solidFill>
            </a:endParaRPr>
          </a:p>
          <a:p>
            <a:pPr indent="0" lvl="0" marL="457200" rtl="0" algn="l">
              <a:lnSpc>
                <a:spcPct val="115000"/>
              </a:lnSpc>
              <a:spcBef>
                <a:spcPts val="0"/>
              </a:spcBef>
              <a:spcAft>
                <a:spcPts val="0"/>
              </a:spcAft>
              <a:buNone/>
            </a:pPr>
            <a:r>
              <a:t/>
            </a:r>
            <a:endParaRPr sz="1600">
              <a:solidFill>
                <a:srgbClr val="000000"/>
              </a:solidFill>
            </a:endParaRPr>
          </a:p>
          <a:p>
            <a:pPr indent="0" lvl="0" marL="0" rtl="0" algn="l">
              <a:spcBef>
                <a:spcPts val="750"/>
              </a:spcBef>
              <a:spcAft>
                <a:spcPts val="0"/>
              </a:spcAft>
              <a:buNone/>
            </a:pPr>
            <a:r>
              <a:t/>
            </a:r>
            <a:endParaRPr/>
          </a:p>
        </p:txBody>
      </p:sp>
      <p:sp>
        <p:nvSpPr>
          <p:cNvPr id="162" name="Google Shape;162;p20"/>
          <p:cNvSpPr txBox="1"/>
          <p:nvPr>
            <p:ph idx="1" type="body"/>
          </p:nvPr>
        </p:nvSpPr>
        <p:spPr>
          <a:xfrm>
            <a:off x="4775075" y="1586100"/>
            <a:ext cx="4164600" cy="29478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rPr b="1" lang="en-US">
                <a:solidFill>
                  <a:schemeClr val="accent6"/>
                </a:solidFill>
              </a:rPr>
              <a:t>Skills</a:t>
            </a:r>
            <a:endParaRPr b="1">
              <a:solidFill>
                <a:schemeClr val="accent6"/>
              </a:solidFill>
            </a:endParaRPr>
          </a:p>
          <a:p>
            <a:pPr indent="-330200" lvl="0" marL="457200" rtl="0" algn="l">
              <a:lnSpc>
                <a:spcPct val="115000"/>
              </a:lnSpc>
              <a:spcBef>
                <a:spcPts val="0"/>
              </a:spcBef>
              <a:spcAft>
                <a:spcPts val="0"/>
              </a:spcAft>
              <a:buClr>
                <a:srgbClr val="000000"/>
              </a:buClr>
              <a:buSzPts val="1600"/>
              <a:buFont typeface="Calibri"/>
              <a:buChar char="•"/>
            </a:pPr>
            <a:r>
              <a:rPr lang="en-US" sz="1600">
                <a:solidFill>
                  <a:srgbClr val="000000"/>
                </a:solidFill>
              </a:rPr>
              <a:t>State a claim </a:t>
            </a:r>
            <a:endParaRPr sz="1600">
              <a:solidFill>
                <a:srgbClr val="000000"/>
              </a:solidFill>
            </a:endParaRPr>
          </a:p>
          <a:p>
            <a:pPr indent="-330200" lvl="0" marL="457200" rtl="0" algn="l">
              <a:lnSpc>
                <a:spcPct val="115000"/>
              </a:lnSpc>
              <a:spcBef>
                <a:spcPts val="0"/>
              </a:spcBef>
              <a:spcAft>
                <a:spcPts val="0"/>
              </a:spcAft>
              <a:buClr>
                <a:srgbClr val="000000"/>
              </a:buClr>
              <a:buSzPts val="1600"/>
              <a:buFont typeface="Calibri"/>
              <a:buChar char="•"/>
            </a:pPr>
            <a:r>
              <a:rPr lang="en-US" sz="1600">
                <a:solidFill>
                  <a:srgbClr val="000000"/>
                </a:solidFill>
              </a:rPr>
              <a:t>Support a claim with evidence </a:t>
            </a:r>
            <a:endParaRPr sz="1600">
              <a:solidFill>
                <a:srgbClr val="000000"/>
              </a:solidFill>
            </a:endParaRPr>
          </a:p>
          <a:p>
            <a:pPr indent="-330200" lvl="0" marL="457200" rtl="0" algn="l">
              <a:lnSpc>
                <a:spcPct val="115000"/>
              </a:lnSpc>
              <a:spcBef>
                <a:spcPts val="0"/>
              </a:spcBef>
              <a:spcAft>
                <a:spcPts val="0"/>
              </a:spcAft>
              <a:buClr>
                <a:srgbClr val="000000"/>
              </a:buClr>
              <a:buSzPts val="1600"/>
              <a:buFont typeface="Calibri"/>
              <a:buChar char="•"/>
            </a:pPr>
            <a:r>
              <a:rPr lang="en-US" sz="1600">
                <a:solidFill>
                  <a:srgbClr val="000000"/>
                </a:solidFill>
              </a:rPr>
              <a:t>Use parenthetical citations </a:t>
            </a:r>
            <a:endParaRPr sz="1600">
              <a:solidFill>
                <a:srgbClr val="000000"/>
              </a:solidFill>
            </a:endParaRPr>
          </a:p>
          <a:p>
            <a:pPr indent="-330200" lvl="0" marL="457200" rtl="0" algn="l">
              <a:lnSpc>
                <a:spcPct val="115000"/>
              </a:lnSpc>
              <a:spcBef>
                <a:spcPts val="0"/>
              </a:spcBef>
              <a:spcAft>
                <a:spcPts val="0"/>
              </a:spcAft>
              <a:buClr>
                <a:srgbClr val="000000"/>
              </a:buClr>
              <a:buSzPts val="1600"/>
              <a:buFont typeface="Calibri"/>
              <a:buChar char="•"/>
            </a:pPr>
            <a:r>
              <a:rPr lang="en-US" sz="1600">
                <a:solidFill>
                  <a:srgbClr val="000000"/>
                </a:solidFill>
              </a:rPr>
              <a:t>Communicate an analysis of literature effectively </a:t>
            </a:r>
            <a:endParaRPr sz="1600">
              <a:solidFill>
                <a:srgbClr val="000000"/>
              </a:solidFill>
            </a:endParaRPr>
          </a:p>
          <a:p>
            <a:pPr indent="-330200" lvl="0" marL="457200" rtl="0" algn="l">
              <a:lnSpc>
                <a:spcPct val="115000"/>
              </a:lnSpc>
              <a:spcBef>
                <a:spcPts val="0"/>
              </a:spcBef>
              <a:spcAft>
                <a:spcPts val="0"/>
              </a:spcAft>
              <a:buClr>
                <a:srgbClr val="000000"/>
              </a:buClr>
              <a:buSzPts val="1600"/>
              <a:buFont typeface="Calibri"/>
              <a:buChar char="•"/>
            </a:pPr>
            <a:r>
              <a:rPr lang="en-US" sz="1600">
                <a:solidFill>
                  <a:srgbClr val="000000"/>
                </a:solidFill>
              </a:rPr>
              <a:t>Summarize </a:t>
            </a:r>
            <a:endParaRPr sz="1600">
              <a:solidFill>
                <a:srgbClr val="000000"/>
              </a:solidFill>
            </a:endParaRPr>
          </a:p>
          <a:p>
            <a:pPr indent="-330200" lvl="0" marL="457200" rtl="0" algn="l">
              <a:lnSpc>
                <a:spcPct val="115000"/>
              </a:lnSpc>
              <a:spcBef>
                <a:spcPts val="0"/>
              </a:spcBef>
              <a:spcAft>
                <a:spcPts val="0"/>
              </a:spcAft>
              <a:buClr>
                <a:srgbClr val="000000"/>
              </a:buClr>
              <a:buSzPts val="1600"/>
              <a:buFont typeface="Calibri"/>
              <a:buChar char="•"/>
            </a:pPr>
            <a:r>
              <a:rPr lang="en-US" sz="1600">
                <a:solidFill>
                  <a:srgbClr val="000000"/>
                </a:solidFill>
              </a:rPr>
              <a:t>Explain similar/differing opinions of characters </a:t>
            </a:r>
            <a:endParaRPr sz="1600">
              <a:solidFill>
                <a:srgbClr val="000000"/>
              </a:solidFill>
            </a:endParaRPr>
          </a:p>
          <a:p>
            <a:pPr indent="-330200" lvl="0" marL="457200" rtl="0" algn="l">
              <a:lnSpc>
                <a:spcPct val="115000"/>
              </a:lnSpc>
              <a:spcBef>
                <a:spcPts val="0"/>
              </a:spcBef>
              <a:spcAft>
                <a:spcPts val="0"/>
              </a:spcAft>
              <a:buClr>
                <a:srgbClr val="000000"/>
              </a:buClr>
              <a:buSzPts val="1600"/>
              <a:buFont typeface="Calibri"/>
              <a:buChar char="•"/>
            </a:pPr>
            <a:r>
              <a:rPr lang="en-US" sz="1600">
                <a:solidFill>
                  <a:srgbClr val="000000"/>
                </a:solidFill>
              </a:rPr>
              <a:t>Analyze development of a theme </a:t>
            </a:r>
            <a:endParaRPr sz="2200"/>
          </a:p>
        </p:txBody>
      </p:sp>
      <p:sp>
        <p:nvSpPr>
          <p:cNvPr id="163" name="Google Shape;163;p20"/>
          <p:cNvSpPr txBox="1"/>
          <p:nvPr/>
        </p:nvSpPr>
        <p:spPr>
          <a:xfrm>
            <a:off x="423375" y="1047600"/>
            <a:ext cx="7882200" cy="690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800">
                <a:latin typeface="Calibri"/>
                <a:ea typeface="Calibri"/>
                <a:cs typeface="Calibri"/>
                <a:sym typeface="Calibri"/>
              </a:rPr>
              <a:t>Throughout the unit, students are prepared to complete the Culminating Task. What </a:t>
            </a:r>
            <a:r>
              <a:rPr b="1" lang="en-US" sz="1800">
                <a:solidFill>
                  <a:schemeClr val="accent6"/>
                </a:solidFill>
                <a:latin typeface="Calibri"/>
                <a:ea typeface="Calibri"/>
                <a:cs typeface="Calibri"/>
                <a:sym typeface="Calibri"/>
              </a:rPr>
              <a:t>knowledge</a:t>
            </a:r>
            <a:r>
              <a:rPr lang="en-US" sz="1800">
                <a:solidFill>
                  <a:schemeClr val="accent6"/>
                </a:solidFill>
                <a:latin typeface="Calibri"/>
                <a:ea typeface="Calibri"/>
                <a:cs typeface="Calibri"/>
                <a:sym typeface="Calibri"/>
              </a:rPr>
              <a:t> </a:t>
            </a:r>
            <a:r>
              <a:rPr lang="en-US" sz="1800">
                <a:latin typeface="Calibri"/>
                <a:ea typeface="Calibri"/>
                <a:cs typeface="Calibri"/>
                <a:sym typeface="Calibri"/>
              </a:rPr>
              <a:t>and </a:t>
            </a:r>
            <a:r>
              <a:rPr b="1" lang="en-US" sz="1800">
                <a:solidFill>
                  <a:schemeClr val="accent6"/>
                </a:solidFill>
                <a:latin typeface="Calibri"/>
                <a:ea typeface="Calibri"/>
                <a:cs typeface="Calibri"/>
                <a:sym typeface="Calibri"/>
              </a:rPr>
              <a:t>skills </a:t>
            </a:r>
            <a:r>
              <a:rPr lang="en-US" sz="1800">
                <a:latin typeface="Calibri"/>
                <a:ea typeface="Calibri"/>
                <a:cs typeface="Calibri"/>
                <a:sym typeface="Calibri"/>
              </a:rPr>
              <a:t>does the Culminating Task </a:t>
            </a:r>
            <a:r>
              <a:rPr lang="en-US" sz="1800">
                <a:latin typeface="Calibri"/>
                <a:ea typeface="Calibri"/>
                <a:cs typeface="Calibri"/>
                <a:sym typeface="Calibri"/>
              </a:rPr>
              <a:t>require</a:t>
            </a:r>
            <a:r>
              <a:rPr lang="en-US" sz="1800">
                <a:latin typeface="Calibri"/>
                <a:ea typeface="Calibri"/>
                <a:cs typeface="Calibri"/>
                <a:sym typeface="Calibri"/>
              </a:rPr>
              <a:t> of students? </a:t>
            </a:r>
            <a:endParaRPr sz="1800">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1"/>
                                        </p:tgtEl>
                                        <p:attrNameLst>
                                          <p:attrName>style.visibility</p:attrName>
                                        </p:attrNameLst>
                                      </p:cBhvr>
                                      <p:to>
                                        <p:strVal val="visible"/>
                                      </p:to>
                                    </p:set>
                                    <p:animEffect filter="fade" transition="in">
                                      <p:cBhvr>
                                        <p:cTn dur="1000"/>
                                        <p:tgtEl>
                                          <p:spTgt spid="16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2"/>
                                        </p:tgtEl>
                                        <p:attrNameLst>
                                          <p:attrName>style.visibility</p:attrName>
                                        </p:attrNameLst>
                                      </p:cBhvr>
                                      <p:to>
                                        <p:strVal val="visible"/>
                                      </p:to>
                                    </p:set>
                                    <p:animEffect filter="fade" transition="in">
                                      <p:cBhvr>
                                        <p:cTn dur="1000"/>
                                        <p:tgtEl>
                                          <p:spTgt spid="1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pic>
        <p:nvPicPr>
          <p:cNvPr id="169" name="Google Shape;169;p21"/>
          <p:cNvPicPr preferRelativeResize="0"/>
          <p:nvPr/>
        </p:nvPicPr>
        <p:blipFill>
          <a:blip r:embed="rId3">
            <a:alphaModFix/>
          </a:blip>
          <a:stretch>
            <a:fillRect/>
          </a:stretch>
        </p:blipFill>
        <p:spPr>
          <a:xfrm>
            <a:off x="228600" y="1174525"/>
            <a:ext cx="8796650" cy="2981500"/>
          </a:xfrm>
          <a:prstGeom prst="rect">
            <a:avLst/>
          </a:prstGeom>
          <a:noFill/>
          <a:ln>
            <a:noFill/>
          </a:ln>
        </p:spPr>
      </p:pic>
      <p:pic>
        <p:nvPicPr>
          <p:cNvPr id="170" name="Google Shape;170;p21">
            <a:hlinkClick r:id="rId4"/>
          </p:cNvPr>
          <p:cNvPicPr preferRelativeResize="0"/>
          <p:nvPr/>
        </p:nvPicPr>
        <p:blipFill>
          <a:blip r:embed="rId5">
            <a:alphaModFix/>
          </a:blip>
          <a:stretch>
            <a:fillRect/>
          </a:stretch>
        </p:blipFill>
        <p:spPr>
          <a:xfrm>
            <a:off x="8173825" y="3382400"/>
            <a:ext cx="609600" cy="6096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Pause and Reflect</a:t>
            </a:r>
            <a:endParaRPr/>
          </a:p>
        </p:txBody>
      </p:sp>
      <p:sp>
        <p:nvSpPr>
          <p:cNvPr id="177" name="Google Shape;177;p22"/>
          <p:cNvSpPr txBox="1"/>
          <p:nvPr>
            <p:ph idx="1" type="body"/>
          </p:nvPr>
        </p:nvSpPr>
        <p:spPr>
          <a:xfrm>
            <a:off x="152400" y="1359400"/>
            <a:ext cx="8839200" cy="3543300"/>
          </a:xfrm>
          <a:prstGeom prst="rect">
            <a:avLst/>
          </a:prstGeom>
        </p:spPr>
        <p:txBody>
          <a:bodyPr anchorCtr="0" anchor="t" bIns="91425" lIns="91425" spcFirstLastPara="1" rIns="91425" wrap="square" tIns="91425">
            <a:noAutofit/>
          </a:bodyPr>
          <a:lstStyle/>
          <a:p>
            <a:pPr indent="-304800" lvl="0" marL="457200" rtl="0" algn="l">
              <a:lnSpc>
                <a:spcPct val="150000"/>
              </a:lnSpc>
              <a:spcBef>
                <a:spcPts val="0"/>
              </a:spcBef>
              <a:spcAft>
                <a:spcPts val="0"/>
              </a:spcAft>
              <a:buClr>
                <a:srgbClr val="434343"/>
              </a:buClr>
              <a:buSzPts val="1200"/>
              <a:buFont typeface="Calibri"/>
              <a:buChar char="•"/>
            </a:pPr>
            <a:r>
              <a:rPr lang="en-US">
                <a:solidFill>
                  <a:srgbClr val="434343"/>
                </a:solidFill>
              </a:rPr>
              <a:t>What would the benefit be of starting the unit like this? </a:t>
            </a:r>
            <a:endParaRPr>
              <a:solidFill>
                <a:srgbClr val="434343"/>
              </a:solidFill>
            </a:endParaRPr>
          </a:p>
          <a:p>
            <a:pPr indent="-304800" lvl="0" marL="457200" rtl="0" algn="l">
              <a:lnSpc>
                <a:spcPct val="150000"/>
              </a:lnSpc>
              <a:spcBef>
                <a:spcPts val="0"/>
              </a:spcBef>
              <a:spcAft>
                <a:spcPts val="0"/>
              </a:spcAft>
              <a:buClr>
                <a:srgbClr val="434343"/>
              </a:buClr>
              <a:buSzPts val="1200"/>
              <a:buFont typeface="Calibri"/>
              <a:buChar char="•"/>
            </a:pPr>
            <a:r>
              <a:rPr lang="en-US">
                <a:solidFill>
                  <a:srgbClr val="434343"/>
                </a:solidFill>
              </a:rPr>
              <a:t>How does this connect to what we learned yesterday? </a:t>
            </a:r>
            <a:endParaRPr>
              <a:solidFill>
                <a:srgbClr val="434343"/>
              </a:solidFill>
            </a:endParaRPr>
          </a:p>
          <a:p>
            <a:pPr indent="-304800" lvl="0" marL="457200" rtl="0" algn="l">
              <a:lnSpc>
                <a:spcPct val="150000"/>
              </a:lnSpc>
              <a:spcBef>
                <a:spcPts val="0"/>
              </a:spcBef>
              <a:spcAft>
                <a:spcPts val="0"/>
              </a:spcAft>
              <a:buClr>
                <a:srgbClr val="434343"/>
              </a:buClr>
              <a:buSzPts val="1200"/>
              <a:buFont typeface="Calibri"/>
              <a:buChar char="•"/>
            </a:pPr>
            <a:r>
              <a:rPr lang="en-US">
                <a:solidFill>
                  <a:srgbClr val="434343"/>
                </a:solidFill>
              </a:rPr>
              <a:t>What are the connections to the Culminating Task? To the other texts in the unit?</a:t>
            </a:r>
            <a:endParaRPr>
              <a:solidFill>
                <a:srgbClr val="434343"/>
              </a:solidFill>
            </a:endParaRPr>
          </a:p>
        </p:txBody>
      </p:sp>
      <p:sp>
        <p:nvSpPr>
          <p:cNvPr id="178" name="Google Shape;178;p22"/>
          <p:cNvSpPr txBox="1"/>
          <p:nvPr/>
        </p:nvSpPr>
        <p:spPr>
          <a:xfrm>
            <a:off x="3795225" y="3312475"/>
            <a:ext cx="1697700" cy="79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800">
                <a:solidFill>
                  <a:srgbClr val="DE8269"/>
                </a:solidFill>
                <a:latin typeface="Calibri"/>
                <a:ea typeface="Calibri"/>
                <a:cs typeface="Calibri"/>
                <a:sym typeface="Calibri"/>
              </a:rPr>
              <a:t>Let’s Discuss!</a:t>
            </a:r>
            <a:endParaRPr b="1" sz="1800">
              <a:solidFill>
                <a:srgbClr val="DE8269"/>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Preview Lesson 2</a:t>
            </a:r>
            <a:endParaRPr/>
          </a:p>
        </p:txBody>
      </p:sp>
      <p:sp>
        <p:nvSpPr>
          <p:cNvPr id="185" name="Google Shape;185;p23"/>
          <p:cNvSpPr txBox="1"/>
          <p:nvPr>
            <p:ph idx="1" type="body"/>
          </p:nvPr>
        </p:nvSpPr>
        <p:spPr>
          <a:xfrm>
            <a:off x="152400" y="1371600"/>
            <a:ext cx="8839200" cy="15054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lang="en-US"/>
              <a:t>In this lesson, students are introduced to </a:t>
            </a:r>
            <a:r>
              <a:rPr i="1" lang="en-US"/>
              <a:t>Things Fall Apart</a:t>
            </a:r>
            <a:r>
              <a:rPr lang="en-US"/>
              <a:t> by Chinua Achebe. They read texts from other authors to hear other stories and discuss connections between those texts, </a:t>
            </a:r>
            <a:r>
              <a:rPr i="1" lang="en-US"/>
              <a:t>Things Fall Apart</a:t>
            </a:r>
            <a:r>
              <a:rPr lang="en-US"/>
              <a:t>, and “The Danger of a Single Story.” Students also read chapters 1 - 3 of </a:t>
            </a:r>
            <a:r>
              <a:rPr i="1" lang="en-US"/>
              <a:t>Things Fall Apart</a:t>
            </a:r>
            <a:r>
              <a:rPr lang="en-US"/>
              <a:t>.</a:t>
            </a:r>
            <a:endParaRPr/>
          </a:p>
        </p:txBody>
      </p:sp>
      <p:sp>
        <p:nvSpPr>
          <p:cNvPr id="186" name="Google Shape;186;p23"/>
          <p:cNvSpPr txBox="1"/>
          <p:nvPr>
            <p:ph idx="1" type="body"/>
          </p:nvPr>
        </p:nvSpPr>
        <p:spPr>
          <a:xfrm>
            <a:off x="964050" y="3075900"/>
            <a:ext cx="7215900" cy="1116900"/>
          </a:xfrm>
          <a:prstGeom prst="rect">
            <a:avLst/>
          </a:prstGeom>
          <a:ln cap="flat" cmpd="sng" w="3810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285750" rtl="0" algn="ctr">
              <a:lnSpc>
                <a:spcPct val="100000"/>
              </a:lnSpc>
              <a:spcBef>
                <a:spcPts val="0"/>
              </a:spcBef>
              <a:spcAft>
                <a:spcPts val="0"/>
              </a:spcAft>
              <a:buNone/>
            </a:pPr>
            <a:r>
              <a:rPr lang="en-US"/>
              <a:t>How does this lesson </a:t>
            </a:r>
            <a:r>
              <a:rPr b="1" lang="en-US">
                <a:solidFill>
                  <a:schemeClr val="accent6"/>
                </a:solidFill>
              </a:rPr>
              <a:t>connect </a:t>
            </a:r>
            <a:r>
              <a:rPr lang="en-US"/>
              <a:t>to the arc of learning for </a:t>
            </a:r>
            <a:endParaRPr/>
          </a:p>
          <a:p>
            <a:pPr indent="0" lvl="0" marL="285750" rtl="0" algn="ctr">
              <a:lnSpc>
                <a:spcPct val="100000"/>
              </a:lnSpc>
              <a:spcBef>
                <a:spcPts val="0"/>
              </a:spcBef>
              <a:spcAft>
                <a:spcPts val="0"/>
              </a:spcAft>
              <a:buNone/>
            </a:pPr>
            <a:r>
              <a:rPr lang="en-US"/>
              <a:t>the </a:t>
            </a:r>
            <a:r>
              <a:rPr i="1" lang="en-US"/>
              <a:t>Things Fall Apart </a:t>
            </a:r>
            <a:r>
              <a:rPr lang="en-US"/>
              <a:t>unit?</a:t>
            </a:r>
            <a:endParaRPr/>
          </a:p>
        </p:txBody>
      </p:sp>
      <p:pic>
        <p:nvPicPr>
          <p:cNvPr id="187" name="Google Shape;187;p23"/>
          <p:cNvPicPr preferRelativeResize="0"/>
          <p:nvPr/>
        </p:nvPicPr>
        <p:blipFill rotWithShape="1">
          <a:blip r:embed="rId3">
            <a:alphaModFix/>
          </a:blip>
          <a:srcRect b="0" l="0" r="0" t="0"/>
          <a:stretch/>
        </p:blipFill>
        <p:spPr>
          <a:xfrm>
            <a:off x="1323723" y="3397662"/>
            <a:ext cx="473375" cy="4733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4"/>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Session 2</a:t>
            </a:r>
            <a:endParaRPr/>
          </a:p>
          <a:p>
            <a:pPr indent="0" lvl="0" marL="0" rtl="0" algn="ctr">
              <a:lnSpc>
                <a:spcPct val="90000"/>
              </a:lnSpc>
              <a:spcBef>
                <a:spcPts val="0"/>
              </a:spcBef>
              <a:spcAft>
                <a:spcPts val="0"/>
              </a:spcAft>
              <a:buSzPts val="2800"/>
              <a:buNone/>
            </a:pPr>
            <a:r>
              <a:rPr lang="en-US"/>
              <a:t>Lesson Experiential</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 name="Shape 43"/>
        <p:cNvGrpSpPr/>
        <p:nvPr/>
      </p:nvGrpSpPr>
      <p:grpSpPr>
        <a:xfrm>
          <a:off x="0" y="0"/>
          <a:ext cx="0" cy="0"/>
          <a:chOff x="0" y="0"/>
          <a:chExt cx="0" cy="0"/>
        </a:xfrm>
      </p:grpSpPr>
      <p:sp>
        <p:nvSpPr>
          <p:cNvPr id="44" name="Google Shape;44;p7"/>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434343"/>
              </a:buClr>
              <a:buSzPts val="2800"/>
              <a:buFont typeface="Calibri"/>
              <a:buNone/>
            </a:pPr>
            <a:r>
              <a:rPr lang="en-US"/>
              <a:t>ELA Guidebooks 9-12 (2020)</a:t>
            </a:r>
            <a:endParaRPr/>
          </a:p>
          <a:p>
            <a:pPr indent="0" lvl="0" marL="0" rtl="0" algn="ctr">
              <a:spcBef>
                <a:spcPts val="0"/>
              </a:spcBef>
              <a:spcAft>
                <a:spcPts val="0"/>
              </a:spcAft>
              <a:buClr>
                <a:srgbClr val="434343"/>
              </a:buClr>
              <a:buSzPts val="2800"/>
              <a:buFont typeface="Calibri"/>
              <a:buNone/>
            </a:pPr>
            <a:r>
              <a:rPr lang="en-US"/>
              <a:t>Module 3</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5"/>
          <p:cNvSpPr txBox="1"/>
          <p:nvPr>
            <p:ph idx="1" type="body"/>
          </p:nvPr>
        </p:nvSpPr>
        <p:spPr>
          <a:xfrm>
            <a:off x="3958600" y="0"/>
            <a:ext cx="5185500" cy="48033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None/>
            </a:pPr>
            <a:r>
              <a:rPr lang="en-US"/>
              <a:t>Participants will...</a:t>
            </a:r>
            <a:endParaRPr/>
          </a:p>
          <a:p>
            <a:pPr indent="-304800" lvl="0" marL="457200" marR="0" rtl="0" algn="l">
              <a:lnSpc>
                <a:spcPct val="90000"/>
              </a:lnSpc>
              <a:spcBef>
                <a:spcPts val="750"/>
              </a:spcBef>
              <a:spcAft>
                <a:spcPts val="0"/>
              </a:spcAft>
              <a:buSzPts val="1200"/>
              <a:buFont typeface="Calibri"/>
              <a:buChar char="●"/>
            </a:pPr>
            <a:r>
              <a:rPr lang="en-US"/>
              <a:t>Experience and reflect on the design and delivery of an ELA Guidebooks 9-12 lesson </a:t>
            </a:r>
            <a:endParaRPr/>
          </a:p>
          <a:p>
            <a:pPr indent="-304800" lvl="0" marL="457200" marR="0" rtl="0" algn="l">
              <a:lnSpc>
                <a:spcPct val="90000"/>
              </a:lnSpc>
              <a:spcBef>
                <a:spcPts val="0"/>
              </a:spcBef>
              <a:spcAft>
                <a:spcPts val="0"/>
              </a:spcAft>
              <a:buSzPts val="1200"/>
              <a:buFont typeface="Calibri"/>
              <a:buChar char="●"/>
            </a:pPr>
            <a:r>
              <a:rPr lang="en-US"/>
              <a:t>I</a:t>
            </a:r>
            <a:r>
              <a:rPr lang="en-US"/>
              <a:t>dentify and explain how to make </a:t>
            </a:r>
            <a:r>
              <a:rPr lang="en-US"/>
              <a:t>instructional choices when implementing core and optional activities that support students in accessing the curriculum</a:t>
            </a:r>
            <a:endParaRPr sz="1000">
              <a:solidFill>
                <a:srgbClr val="000000"/>
              </a:solidFill>
            </a:endParaRPr>
          </a:p>
        </p:txBody>
      </p:sp>
      <p:sp>
        <p:nvSpPr>
          <p:cNvPr id="200" name="Google Shape;200;p25"/>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a:t>
            </a:r>
            <a:endParaRPr>
              <a:solidFill>
                <a:schemeClr val="dk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rgbClr val="434343"/>
                </a:solidFill>
              </a:rPr>
              <a:t>P</a:t>
            </a:r>
            <a:r>
              <a:rPr lang="en-US">
                <a:solidFill>
                  <a:srgbClr val="434343"/>
                </a:solidFill>
              </a:rPr>
              <a:t>ut on Your Student Hat</a:t>
            </a:r>
            <a:endParaRPr>
              <a:solidFill>
                <a:srgbClr val="434343"/>
              </a:solidFill>
            </a:endParaRPr>
          </a:p>
        </p:txBody>
      </p:sp>
      <p:pic>
        <p:nvPicPr>
          <p:cNvPr id="207" name="Google Shape;207;p26"/>
          <p:cNvPicPr preferRelativeResize="0"/>
          <p:nvPr/>
        </p:nvPicPr>
        <p:blipFill>
          <a:blip r:embed="rId3">
            <a:alphaModFix/>
          </a:blip>
          <a:stretch>
            <a:fillRect/>
          </a:stretch>
        </p:blipFill>
        <p:spPr>
          <a:xfrm>
            <a:off x="5084203" y="1498125"/>
            <a:ext cx="3136650" cy="2613875"/>
          </a:xfrm>
          <a:prstGeom prst="rect">
            <a:avLst/>
          </a:prstGeom>
          <a:noFill/>
          <a:ln>
            <a:noFill/>
          </a:ln>
        </p:spPr>
      </p:pic>
      <p:pic>
        <p:nvPicPr>
          <p:cNvPr id="208" name="Google Shape;208;p26"/>
          <p:cNvPicPr preferRelativeResize="0"/>
          <p:nvPr/>
        </p:nvPicPr>
        <p:blipFill rotWithShape="1">
          <a:blip r:embed="rId4">
            <a:alphaModFix/>
          </a:blip>
          <a:srcRect b="0" l="0" r="0" t="0"/>
          <a:stretch/>
        </p:blipFill>
        <p:spPr>
          <a:xfrm>
            <a:off x="1046150" y="1613401"/>
            <a:ext cx="3136649" cy="264138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27"/>
          <p:cNvSpPr txBox="1"/>
          <p:nvPr>
            <p:ph type="title"/>
          </p:nvPr>
        </p:nvSpPr>
        <p:spPr>
          <a:xfrm>
            <a:off x="388500" y="1018925"/>
            <a:ext cx="3109500" cy="3109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latin typeface="Calibri"/>
                <a:ea typeface="Calibri"/>
                <a:cs typeface="Calibri"/>
                <a:sym typeface="Calibri"/>
              </a:rPr>
              <a:t>What is the danger of a single story?</a:t>
            </a:r>
            <a:endParaRPr>
              <a:latin typeface="Calibri"/>
              <a:ea typeface="Calibri"/>
              <a:cs typeface="Calibri"/>
              <a:sym typeface="Calibri"/>
            </a:endParaRPr>
          </a:p>
        </p:txBody>
      </p:sp>
      <p:pic>
        <p:nvPicPr>
          <p:cNvPr id="215" name="Google Shape;215;p27"/>
          <p:cNvPicPr preferRelativeResize="0"/>
          <p:nvPr/>
        </p:nvPicPr>
        <p:blipFill>
          <a:blip r:embed="rId3">
            <a:alphaModFix/>
          </a:blip>
          <a:stretch>
            <a:fillRect/>
          </a:stretch>
        </p:blipFill>
        <p:spPr>
          <a:xfrm>
            <a:off x="4425723" y="556900"/>
            <a:ext cx="3247675" cy="4033250"/>
          </a:xfrm>
          <a:prstGeom prst="rect">
            <a:avLst/>
          </a:prstGeom>
          <a:noFill/>
          <a:ln cap="flat" cmpd="sng" w="9525">
            <a:solidFill>
              <a:srgbClr val="000000"/>
            </a:solidFill>
            <a:prstDash val="solid"/>
            <a:round/>
            <a:headEnd len="sm" w="sm" type="none"/>
            <a:tailEnd len="sm" w="sm" type="none"/>
          </a:ln>
        </p:spPr>
      </p:pic>
      <p:pic>
        <p:nvPicPr>
          <p:cNvPr id="216" name="Google Shape;216;p27"/>
          <p:cNvPicPr preferRelativeResize="0"/>
          <p:nvPr/>
        </p:nvPicPr>
        <p:blipFill rotWithShape="1">
          <a:blip r:embed="rId4">
            <a:alphaModFix/>
          </a:blip>
          <a:srcRect b="0" l="0" r="0" t="0"/>
          <a:stretch/>
        </p:blipFill>
        <p:spPr>
          <a:xfrm>
            <a:off x="7900625" y="211392"/>
            <a:ext cx="1041950" cy="87744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id="222" name="Google Shape;222;p28"/>
          <p:cNvPicPr preferRelativeResize="0"/>
          <p:nvPr/>
        </p:nvPicPr>
        <p:blipFill>
          <a:blip r:embed="rId3">
            <a:alphaModFix/>
          </a:blip>
          <a:stretch>
            <a:fillRect/>
          </a:stretch>
        </p:blipFill>
        <p:spPr>
          <a:xfrm>
            <a:off x="0" y="1012404"/>
            <a:ext cx="9144000" cy="3271092"/>
          </a:xfrm>
          <a:prstGeom prst="rect">
            <a:avLst/>
          </a:prstGeom>
          <a:noFill/>
          <a:ln>
            <a:noFill/>
          </a:ln>
        </p:spPr>
      </p:pic>
      <p:pic>
        <p:nvPicPr>
          <p:cNvPr id="223" name="Google Shape;223;p28"/>
          <p:cNvPicPr preferRelativeResize="0"/>
          <p:nvPr/>
        </p:nvPicPr>
        <p:blipFill rotWithShape="1">
          <a:blip r:embed="rId4">
            <a:alphaModFix/>
          </a:blip>
          <a:srcRect b="0" l="0" r="0" t="0"/>
          <a:stretch/>
        </p:blipFill>
        <p:spPr>
          <a:xfrm>
            <a:off x="8102050" y="325317"/>
            <a:ext cx="1041950" cy="87744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pic>
        <p:nvPicPr>
          <p:cNvPr id="229" name="Google Shape;229;p29"/>
          <p:cNvPicPr preferRelativeResize="0"/>
          <p:nvPr/>
        </p:nvPicPr>
        <p:blipFill>
          <a:blip r:embed="rId3">
            <a:alphaModFix/>
          </a:blip>
          <a:stretch>
            <a:fillRect/>
          </a:stretch>
        </p:blipFill>
        <p:spPr>
          <a:xfrm>
            <a:off x="685800" y="328500"/>
            <a:ext cx="7772401" cy="4486501"/>
          </a:xfrm>
          <a:prstGeom prst="rect">
            <a:avLst/>
          </a:prstGeom>
          <a:noFill/>
          <a:ln>
            <a:noFill/>
          </a:ln>
        </p:spPr>
      </p:pic>
      <p:pic>
        <p:nvPicPr>
          <p:cNvPr id="230" name="Google Shape;230;p29"/>
          <p:cNvPicPr preferRelativeResize="0"/>
          <p:nvPr/>
        </p:nvPicPr>
        <p:blipFill rotWithShape="1">
          <a:blip r:embed="rId4">
            <a:alphaModFix/>
          </a:blip>
          <a:srcRect b="0" l="0" r="70183" t="0"/>
          <a:stretch/>
        </p:blipFill>
        <p:spPr>
          <a:xfrm>
            <a:off x="7420825" y="3506175"/>
            <a:ext cx="1437025" cy="952500"/>
          </a:xfrm>
          <a:prstGeom prst="rect">
            <a:avLst/>
          </a:prstGeom>
          <a:noFill/>
          <a:ln>
            <a:noFill/>
          </a:ln>
        </p:spPr>
      </p:pic>
      <p:pic>
        <p:nvPicPr>
          <p:cNvPr id="231" name="Google Shape;231;p29"/>
          <p:cNvPicPr preferRelativeResize="0"/>
          <p:nvPr/>
        </p:nvPicPr>
        <p:blipFill rotWithShape="1">
          <a:blip r:embed="rId5">
            <a:alphaModFix/>
          </a:blip>
          <a:srcRect b="0" l="0" r="0" t="0"/>
          <a:stretch/>
        </p:blipFill>
        <p:spPr>
          <a:xfrm>
            <a:off x="8102050" y="328492"/>
            <a:ext cx="1041950" cy="87744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pic>
        <p:nvPicPr>
          <p:cNvPr id="237" name="Google Shape;237;p30"/>
          <p:cNvPicPr preferRelativeResize="0"/>
          <p:nvPr/>
        </p:nvPicPr>
        <p:blipFill>
          <a:blip r:embed="rId3">
            <a:alphaModFix/>
          </a:blip>
          <a:stretch>
            <a:fillRect/>
          </a:stretch>
        </p:blipFill>
        <p:spPr>
          <a:xfrm>
            <a:off x="152400" y="1136300"/>
            <a:ext cx="8839201" cy="2951867"/>
          </a:xfrm>
          <a:prstGeom prst="rect">
            <a:avLst/>
          </a:prstGeom>
          <a:noFill/>
          <a:ln>
            <a:noFill/>
          </a:ln>
        </p:spPr>
      </p:pic>
      <p:pic>
        <p:nvPicPr>
          <p:cNvPr id="238" name="Google Shape;238;p30"/>
          <p:cNvPicPr preferRelativeResize="0"/>
          <p:nvPr/>
        </p:nvPicPr>
        <p:blipFill rotWithShape="1">
          <a:blip r:embed="rId4">
            <a:alphaModFix/>
          </a:blip>
          <a:srcRect b="0" l="0" r="0" t="0"/>
          <a:stretch/>
        </p:blipFill>
        <p:spPr>
          <a:xfrm>
            <a:off x="8102050" y="328492"/>
            <a:ext cx="1041950" cy="87744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pic>
        <p:nvPicPr>
          <p:cNvPr id="244" name="Google Shape;244;p31"/>
          <p:cNvPicPr preferRelativeResize="0"/>
          <p:nvPr/>
        </p:nvPicPr>
        <p:blipFill>
          <a:blip r:embed="rId3">
            <a:alphaModFix/>
          </a:blip>
          <a:stretch>
            <a:fillRect/>
          </a:stretch>
        </p:blipFill>
        <p:spPr>
          <a:xfrm>
            <a:off x="361950" y="361975"/>
            <a:ext cx="7658100" cy="4419549"/>
          </a:xfrm>
          <a:prstGeom prst="rect">
            <a:avLst/>
          </a:prstGeom>
          <a:noFill/>
          <a:ln>
            <a:noFill/>
          </a:ln>
        </p:spPr>
      </p:pic>
      <p:pic>
        <p:nvPicPr>
          <p:cNvPr id="245" name="Google Shape;245;p31">
            <a:hlinkClick r:id="rId4"/>
          </p:cNvPr>
          <p:cNvPicPr preferRelativeResize="0"/>
          <p:nvPr/>
        </p:nvPicPr>
        <p:blipFill>
          <a:blip r:embed="rId5">
            <a:alphaModFix/>
          </a:blip>
          <a:stretch>
            <a:fillRect/>
          </a:stretch>
        </p:blipFill>
        <p:spPr>
          <a:xfrm>
            <a:off x="1896000" y="1265750"/>
            <a:ext cx="4590000" cy="3446100"/>
          </a:xfrm>
          <a:prstGeom prst="rect">
            <a:avLst/>
          </a:prstGeom>
          <a:noFill/>
          <a:ln>
            <a:noFill/>
          </a:ln>
        </p:spPr>
      </p:pic>
      <p:pic>
        <p:nvPicPr>
          <p:cNvPr id="246" name="Google Shape;246;p31"/>
          <p:cNvPicPr preferRelativeResize="0"/>
          <p:nvPr/>
        </p:nvPicPr>
        <p:blipFill rotWithShape="1">
          <a:blip r:embed="rId6">
            <a:alphaModFix/>
          </a:blip>
          <a:srcRect b="0" l="0" r="0" t="0"/>
          <a:stretch/>
        </p:blipFill>
        <p:spPr>
          <a:xfrm>
            <a:off x="8102050" y="328492"/>
            <a:ext cx="1041950" cy="87744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pic>
        <p:nvPicPr>
          <p:cNvPr id="252" name="Google Shape;252;p32"/>
          <p:cNvPicPr preferRelativeResize="0"/>
          <p:nvPr/>
        </p:nvPicPr>
        <p:blipFill>
          <a:blip r:embed="rId3">
            <a:alphaModFix/>
          </a:blip>
          <a:stretch>
            <a:fillRect/>
          </a:stretch>
        </p:blipFill>
        <p:spPr>
          <a:xfrm>
            <a:off x="152400" y="1267175"/>
            <a:ext cx="8839198" cy="1628927"/>
          </a:xfrm>
          <a:prstGeom prst="rect">
            <a:avLst/>
          </a:prstGeom>
          <a:noFill/>
          <a:ln>
            <a:noFill/>
          </a:ln>
        </p:spPr>
      </p:pic>
      <p:pic>
        <p:nvPicPr>
          <p:cNvPr id="253" name="Google Shape;253;p32"/>
          <p:cNvPicPr preferRelativeResize="0"/>
          <p:nvPr/>
        </p:nvPicPr>
        <p:blipFill>
          <a:blip r:embed="rId4">
            <a:alphaModFix/>
          </a:blip>
          <a:stretch>
            <a:fillRect/>
          </a:stretch>
        </p:blipFill>
        <p:spPr>
          <a:xfrm>
            <a:off x="152400" y="3070026"/>
            <a:ext cx="8839201" cy="543234"/>
          </a:xfrm>
          <a:prstGeom prst="rect">
            <a:avLst/>
          </a:prstGeom>
          <a:noFill/>
          <a:ln>
            <a:noFill/>
          </a:ln>
        </p:spPr>
      </p:pic>
      <p:pic>
        <p:nvPicPr>
          <p:cNvPr id="254" name="Google Shape;254;p32"/>
          <p:cNvPicPr preferRelativeResize="0"/>
          <p:nvPr/>
        </p:nvPicPr>
        <p:blipFill>
          <a:blip r:embed="rId5">
            <a:alphaModFix/>
          </a:blip>
          <a:stretch>
            <a:fillRect/>
          </a:stretch>
        </p:blipFill>
        <p:spPr>
          <a:xfrm>
            <a:off x="2622397" y="2137750"/>
            <a:ext cx="3899200" cy="2661200"/>
          </a:xfrm>
          <a:prstGeom prst="rect">
            <a:avLst/>
          </a:prstGeom>
          <a:noFill/>
          <a:ln>
            <a:noFill/>
          </a:ln>
        </p:spPr>
      </p:pic>
      <p:pic>
        <p:nvPicPr>
          <p:cNvPr id="255" name="Google Shape;255;p32"/>
          <p:cNvPicPr preferRelativeResize="0"/>
          <p:nvPr/>
        </p:nvPicPr>
        <p:blipFill rotWithShape="1">
          <a:blip r:embed="rId6">
            <a:alphaModFix/>
          </a:blip>
          <a:srcRect b="0" l="0" r="0" t="0"/>
          <a:stretch/>
        </p:blipFill>
        <p:spPr>
          <a:xfrm>
            <a:off x="8102050" y="328492"/>
            <a:ext cx="1041950" cy="877449"/>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pic>
        <p:nvPicPr>
          <p:cNvPr id="261" name="Google Shape;261;p33"/>
          <p:cNvPicPr preferRelativeResize="0"/>
          <p:nvPr/>
        </p:nvPicPr>
        <p:blipFill>
          <a:blip r:embed="rId3">
            <a:alphaModFix/>
          </a:blip>
          <a:stretch>
            <a:fillRect/>
          </a:stretch>
        </p:blipFill>
        <p:spPr>
          <a:xfrm>
            <a:off x="152400" y="1593500"/>
            <a:ext cx="8839201" cy="1539411"/>
          </a:xfrm>
          <a:prstGeom prst="rect">
            <a:avLst/>
          </a:prstGeom>
          <a:noFill/>
          <a:ln>
            <a:noFill/>
          </a:ln>
        </p:spPr>
      </p:pic>
      <p:pic>
        <p:nvPicPr>
          <p:cNvPr id="262" name="Google Shape;262;p33"/>
          <p:cNvPicPr preferRelativeResize="0"/>
          <p:nvPr/>
        </p:nvPicPr>
        <p:blipFill>
          <a:blip r:embed="rId4">
            <a:alphaModFix/>
          </a:blip>
          <a:stretch>
            <a:fillRect/>
          </a:stretch>
        </p:blipFill>
        <p:spPr>
          <a:xfrm>
            <a:off x="152400" y="3132911"/>
            <a:ext cx="8839199" cy="544669"/>
          </a:xfrm>
          <a:prstGeom prst="rect">
            <a:avLst/>
          </a:prstGeom>
          <a:noFill/>
          <a:ln>
            <a:noFill/>
          </a:ln>
        </p:spPr>
      </p:pic>
      <p:pic>
        <p:nvPicPr>
          <p:cNvPr id="263" name="Google Shape;263;p33">
            <a:hlinkClick r:id="rId5"/>
          </p:cNvPr>
          <p:cNvPicPr preferRelativeResize="0"/>
          <p:nvPr/>
        </p:nvPicPr>
        <p:blipFill>
          <a:blip r:embed="rId6">
            <a:alphaModFix/>
          </a:blip>
          <a:stretch>
            <a:fillRect/>
          </a:stretch>
        </p:blipFill>
        <p:spPr>
          <a:xfrm>
            <a:off x="8173825" y="3382400"/>
            <a:ext cx="609600" cy="609600"/>
          </a:xfrm>
          <a:prstGeom prst="rect">
            <a:avLst/>
          </a:prstGeom>
          <a:noFill/>
          <a:ln>
            <a:noFill/>
          </a:ln>
        </p:spPr>
      </p:pic>
      <p:pic>
        <p:nvPicPr>
          <p:cNvPr id="264" name="Google Shape;264;p33"/>
          <p:cNvPicPr preferRelativeResize="0"/>
          <p:nvPr/>
        </p:nvPicPr>
        <p:blipFill rotWithShape="1">
          <a:blip r:embed="rId7">
            <a:alphaModFix/>
          </a:blip>
          <a:srcRect b="0" l="0" r="0" t="0"/>
          <a:stretch/>
        </p:blipFill>
        <p:spPr>
          <a:xfrm>
            <a:off x="8102050" y="328492"/>
            <a:ext cx="1041950" cy="87744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pic>
        <p:nvPicPr>
          <p:cNvPr id="270" name="Google Shape;270;p34"/>
          <p:cNvPicPr preferRelativeResize="0"/>
          <p:nvPr/>
        </p:nvPicPr>
        <p:blipFill>
          <a:blip r:embed="rId3">
            <a:alphaModFix/>
          </a:blip>
          <a:stretch>
            <a:fillRect/>
          </a:stretch>
        </p:blipFill>
        <p:spPr>
          <a:xfrm>
            <a:off x="152400" y="1136300"/>
            <a:ext cx="8839201" cy="2619618"/>
          </a:xfrm>
          <a:prstGeom prst="rect">
            <a:avLst/>
          </a:prstGeom>
          <a:noFill/>
          <a:ln>
            <a:noFill/>
          </a:ln>
        </p:spPr>
      </p:pic>
      <p:pic>
        <p:nvPicPr>
          <p:cNvPr id="271" name="Google Shape;271;p34"/>
          <p:cNvPicPr preferRelativeResize="0"/>
          <p:nvPr/>
        </p:nvPicPr>
        <p:blipFill>
          <a:blip r:embed="rId4">
            <a:alphaModFix/>
          </a:blip>
          <a:stretch>
            <a:fillRect/>
          </a:stretch>
        </p:blipFill>
        <p:spPr>
          <a:xfrm>
            <a:off x="152400" y="3679718"/>
            <a:ext cx="8839200" cy="543587"/>
          </a:xfrm>
          <a:prstGeom prst="rect">
            <a:avLst/>
          </a:prstGeom>
          <a:noFill/>
          <a:ln>
            <a:noFill/>
          </a:ln>
        </p:spPr>
      </p:pic>
      <p:pic>
        <p:nvPicPr>
          <p:cNvPr id="272" name="Google Shape;272;p34"/>
          <p:cNvPicPr preferRelativeResize="0"/>
          <p:nvPr/>
        </p:nvPicPr>
        <p:blipFill rotWithShape="1">
          <a:blip r:embed="rId5">
            <a:alphaModFix/>
          </a:blip>
          <a:srcRect b="0" l="0" r="0" t="0"/>
          <a:stretch/>
        </p:blipFill>
        <p:spPr>
          <a:xfrm>
            <a:off x="8102050" y="328492"/>
            <a:ext cx="1041950" cy="8774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 name="Shape 49"/>
        <p:cNvGrpSpPr/>
        <p:nvPr/>
      </p:nvGrpSpPr>
      <p:grpSpPr>
        <a:xfrm>
          <a:off x="0" y="0"/>
          <a:ext cx="0" cy="0"/>
          <a:chOff x="0" y="0"/>
          <a:chExt cx="0" cy="0"/>
        </a:xfrm>
      </p:grpSpPr>
      <p:sp>
        <p:nvSpPr>
          <p:cNvPr id="50" name="Google Shape;50;p8"/>
          <p:cNvSpPr txBox="1"/>
          <p:nvPr>
            <p:ph idx="1" type="body"/>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304800" lvl="0" marL="457200" marR="0" rtl="0" algn="l">
              <a:lnSpc>
                <a:spcPct val="115000"/>
              </a:lnSpc>
              <a:spcBef>
                <a:spcPts val="0"/>
              </a:spcBef>
              <a:spcAft>
                <a:spcPts val="0"/>
              </a:spcAft>
              <a:buSzPts val="1200"/>
              <a:buFont typeface="Calibri"/>
              <a:buChar char="●"/>
            </a:pPr>
            <a:r>
              <a:rPr lang="en-US"/>
              <a:t>To gain an understanding of the design of ELA Guidebooks 9-12 (2020)</a:t>
            </a:r>
            <a:endParaRPr/>
          </a:p>
          <a:p>
            <a:pPr indent="-304800" lvl="0" marL="457200" marR="0" rtl="0" algn="l">
              <a:lnSpc>
                <a:spcPct val="115000"/>
              </a:lnSpc>
              <a:spcBef>
                <a:spcPts val="1000"/>
              </a:spcBef>
              <a:spcAft>
                <a:spcPts val="0"/>
              </a:spcAft>
              <a:buSzPts val="1200"/>
              <a:buFont typeface="Calibri"/>
              <a:buChar char="●"/>
            </a:pPr>
            <a:r>
              <a:rPr lang="en-US"/>
              <a:t>To recognize the resources available as a part of the ELA Guidebooks</a:t>
            </a:r>
            <a:r>
              <a:rPr lang="en-US"/>
              <a:t> 9-12</a:t>
            </a:r>
            <a:endParaRPr/>
          </a:p>
          <a:p>
            <a:pPr indent="-304800" lvl="0" marL="457200" marR="0" rtl="0" algn="l">
              <a:lnSpc>
                <a:spcPct val="115000"/>
              </a:lnSpc>
              <a:spcBef>
                <a:spcPts val="1000"/>
              </a:spcBef>
              <a:spcAft>
                <a:spcPts val="0"/>
              </a:spcAft>
              <a:buSzPts val="1200"/>
              <a:buFont typeface="Calibri"/>
              <a:buChar char="●"/>
            </a:pPr>
            <a:r>
              <a:rPr lang="en-US"/>
              <a:t>To examine the evaluation plan and assessment system built in to the units</a:t>
            </a:r>
            <a:endParaRPr/>
          </a:p>
          <a:p>
            <a:pPr indent="-304800" lvl="0" marL="457200" marR="0" rtl="0" algn="l">
              <a:lnSpc>
                <a:spcPct val="115000"/>
              </a:lnSpc>
              <a:spcBef>
                <a:spcPts val="1000"/>
              </a:spcBef>
              <a:spcAft>
                <a:spcPts val="1000"/>
              </a:spcAft>
              <a:buSzPts val="1200"/>
              <a:buFont typeface="Calibri"/>
              <a:buChar char="●"/>
            </a:pPr>
            <a:r>
              <a:rPr lang="en-US"/>
              <a:t>To learn and practice how to prepare to teach an ELA Guidebooks 9-12 unit and lesson successfully</a:t>
            </a:r>
            <a:endParaRPr/>
          </a:p>
        </p:txBody>
      </p:sp>
      <p:sp>
        <p:nvSpPr>
          <p:cNvPr id="51" name="Google Shape;51;p8"/>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en-US">
                <a:solidFill>
                  <a:schemeClr val="dk1"/>
                </a:solidFill>
                <a:latin typeface="Calibri"/>
                <a:ea typeface="Calibri"/>
                <a:cs typeface="Calibri"/>
                <a:sym typeface="Calibri"/>
              </a:rPr>
              <a:t>ELA Guidebooks</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None/>
            </a:pPr>
            <a:r>
              <a:rPr lang="en-US">
                <a:solidFill>
                  <a:schemeClr val="dk1"/>
                </a:solidFill>
                <a:latin typeface="Calibri"/>
                <a:ea typeface="Calibri"/>
                <a:cs typeface="Calibri"/>
                <a:sym typeface="Calibri"/>
              </a:rPr>
              <a:t>9-12 Objectives</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i="1" lang="en-US">
                <a:solidFill>
                  <a:schemeClr val="dk1"/>
                </a:solidFill>
                <a:latin typeface="Calibri"/>
                <a:ea typeface="Calibri"/>
                <a:cs typeface="Calibri"/>
                <a:sym typeface="Calibri"/>
              </a:rPr>
              <a:t>(Modules 1-3)</a:t>
            </a:r>
            <a:endParaRPr>
              <a:solidFill>
                <a:schemeClr val="dk1"/>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3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That’s a wrap!</a:t>
            </a:r>
            <a:endParaRPr/>
          </a:p>
        </p:txBody>
      </p:sp>
      <p:pic>
        <p:nvPicPr>
          <p:cNvPr id="279" name="Google Shape;279;p35"/>
          <p:cNvPicPr preferRelativeResize="0"/>
          <p:nvPr/>
        </p:nvPicPr>
        <p:blipFill>
          <a:blip r:embed="rId3">
            <a:alphaModFix/>
          </a:blip>
          <a:stretch>
            <a:fillRect/>
          </a:stretch>
        </p:blipFill>
        <p:spPr>
          <a:xfrm>
            <a:off x="2820375" y="1047600"/>
            <a:ext cx="3503250" cy="3493299"/>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3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Stop &amp; Jot</a:t>
            </a:r>
            <a:endParaRPr/>
          </a:p>
        </p:txBody>
      </p:sp>
      <p:sp>
        <p:nvSpPr>
          <p:cNvPr id="286" name="Google Shape;286;p36"/>
          <p:cNvSpPr txBox="1"/>
          <p:nvPr>
            <p:ph idx="1" type="body"/>
          </p:nvPr>
        </p:nvSpPr>
        <p:spPr>
          <a:xfrm>
            <a:off x="152400" y="1550625"/>
            <a:ext cx="8839200" cy="31356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lang="en-US" sz="2400">
                <a:solidFill>
                  <a:srgbClr val="434343"/>
                </a:solidFill>
              </a:rPr>
              <a:t>Take a moment to </a:t>
            </a:r>
            <a:r>
              <a:rPr b="1" lang="en-US" sz="2400">
                <a:solidFill>
                  <a:srgbClr val="434343"/>
                </a:solidFill>
              </a:rPr>
              <a:t>stop and jot</a:t>
            </a:r>
            <a:r>
              <a:rPr lang="en-US" sz="2400">
                <a:solidFill>
                  <a:srgbClr val="434343"/>
                </a:solidFill>
              </a:rPr>
              <a:t> your thoughts about the lesson experiential. What did you </a:t>
            </a:r>
            <a:r>
              <a:rPr b="1" lang="en-US" sz="2400">
                <a:solidFill>
                  <a:schemeClr val="accent6"/>
                </a:solidFill>
              </a:rPr>
              <a:t>notice</a:t>
            </a:r>
            <a:r>
              <a:rPr i="1" lang="en-US" sz="2400">
                <a:solidFill>
                  <a:srgbClr val="434343"/>
                </a:solidFill>
              </a:rPr>
              <a:t>? </a:t>
            </a:r>
            <a:r>
              <a:rPr lang="en-US" sz="2400">
                <a:solidFill>
                  <a:srgbClr val="434343"/>
                </a:solidFill>
              </a:rPr>
              <a:t>What did you </a:t>
            </a:r>
            <a:r>
              <a:rPr b="1" lang="en-US" sz="2400">
                <a:solidFill>
                  <a:schemeClr val="accent6"/>
                </a:solidFill>
              </a:rPr>
              <a:t>wonder</a:t>
            </a:r>
            <a:r>
              <a:rPr i="1" lang="en-US" sz="2400">
                <a:solidFill>
                  <a:srgbClr val="434343"/>
                </a:solidFill>
              </a:rPr>
              <a:t>? </a:t>
            </a:r>
            <a:endParaRPr i="1" sz="2400">
              <a:solidFill>
                <a:srgbClr val="434343"/>
              </a:solidFill>
            </a:endParaRPr>
          </a:p>
        </p:txBody>
      </p:sp>
      <p:pic>
        <p:nvPicPr>
          <p:cNvPr id="287" name="Google Shape;287;p36"/>
          <p:cNvPicPr preferRelativeResize="0"/>
          <p:nvPr/>
        </p:nvPicPr>
        <p:blipFill rotWithShape="1">
          <a:blip r:embed="rId3">
            <a:alphaModFix/>
          </a:blip>
          <a:srcRect b="0" l="0" r="57457" t="0"/>
          <a:stretch/>
        </p:blipFill>
        <p:spPr>
          <a:xfrm>
            <a:off x="3721050" y="1366400"/>
            <a:ext cx="1701900" cy="123825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3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Key Takeaways</a:t>
            </a:r>
            <a:endParaRPr/>
          </a:p>
        </p:txBody>
      </p:sp>
      <p:sp>
        <p:nvSpPr>
          <p:cNvPr id="294" name="Google Shape;294;p37"/>
          <p:cNvSpPr txBox="1"/>
          <p:nvPr>
            <p:ph idx="1" type="body"/>
          </p:nvPr>
        </p:nvSpPr>
        <p:spPr>
          <a:xfrm>
            <a:off x="152400" y="1481450"/>
            <a:ext cx="8839200" cy="32049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Font typeface="Calibri"/>
              <a:buChar char="•"/>
            </a:pPr>
            <a:r>
              <a:rPr lang="en-US"/>
              <a:t>Knowledge was built before entering into the anchor text. </a:t>
            </a:r>
            <a:endParaRPr/>
          </a:p>
          <a:p>
            <a:pPr indent="-304800" lvl="0" marL="457200" rtl="0" algn="l">
              <a:spcBef>
                <a:spcPts val="1000"/>
              </a:spcBef>
              <a:spcAft>
                <a:spcPts val="0"/>
              </a:spcAft>
              <a:buSzPts val="1200"/>
              <a:buFont typeface="Calibri"/>
              <a:buChar char="•"/>
            </a:pPr>
            <a:r>
              <a:rPr lang="en-US"/>
              <a:t>Multiple types of “text” were included.</a:t>
            </a:r>
            <a:endParaRPr/>
          </a:p>
          <a:p>
            <a:pPr indent="-304800" lvl="0" marL="457200" rtl="0" algn="l">
              <a:spcBef>
                <a:spcPts val="1000"/>
              </a:spcBef>
              <a:spcAft>
                <a:spcPts val="0"/>
              </a:spcAft>
              <a:buSzPts val="1200"/>
              <a:buFont typeface="Calibri"/>
              <a:buChar char="•"/>
            </a:pPr>
            <a:r>
              <a:rPr lang="en-US"/>
              <a:t>Backwards design -- knowing where we are going (previewing the culminating task).</a:t>
            </a:r>
            <a:endParaRPr/>
          </a:p>
          <a:p>
            <a:pPr indent="-304800" lvl="0" marL="457200" rtl="0" algn="l">
              <a:spcBef>
                <a:spcPts val="1000"/>
              </a:spcBef>
              <a:spcAft>
                <a:spcPts val="1000"/>
              </a:spcAft>
              <a:buSzPts val="1200"/>
              <a:buFont typeface="Calibri"/>
              <a:buChar char="•"/>
            </a:pPr>
            <a:r>
              <a:rPr lang="en-US"/>
              <a:t>Building of tasks from activation of background knowledge to more critical thinking.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38"/>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Lesson Experiential Debrief</a:t>
            </a:r>
            <a:endParaRPr/>
          </a:p>
        </p:txBody>
      </p:sp>
      <p:sp>
        <p:nvSpPr>
          <p:cNvPr id="301" name="Google Shape;301;p38"/>
          <p:cNvSpPr txBox="1"/>
          <p:nvPr/>
        </p:nvSpPr>
        <p:spPr>
          <a:xfrm>
            <a:off x="381000" y="1143000"/>
            <a:ext cx="52752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750"/>
              </a:spcBef>
              <a:spcAft>
                <a:spcPts val="0"/>
              </a:spcAft>
              <a:buNone/>
            </a:pPr>
            <a:r>
              <a:rPr b="1" lang="en-US" sz="1800">
                <a:solidFill>
                  <a:srgbClr val="E78B6F"/>
                </a:solidFill>
                <a:latin typeface="Calibri"/>
                <a:ea typeface="Calibri"/>
                <a:cs typeface="Calibri"/>
                <a:sym typeface="Calibri"/>
              </a:rPr>
              <a:t>Review </a:t>
            </a:r>
            <a:r>
              <a:rPr lang="en-US" sz="1800">
                <a:solidFill>
                  <a:srgbClr val="434343"/>
                </a:solidFill>
                <a:latin typeface="Calibri"/>
                <a:ea typeface="Calibri"/>
                <a:cs typeface="Calibri"/>
                <a:sym typeface="Calibri"/>
              </a:rPr>
              <a:t>the blank </a:t>
            </a:r>
            <a:r>
              <a:rPr b="1" lang="en-US" sz="1800">
                <a:solidFill>
                  <a:srgbClr val="434343"/>
                </a:solidFill>
                <a:latin typeface="Calibri"/>
                <a:ea typeface="Calibri"/>
                <a:cs typeface="Calibri"/>
                <a:sym typeface="Calibri"/>
              </a:rPr>
              <a:t>Teaching Guide </a:t>
            </a:r>
            <a:r>
              <a:rPr lang="en-US" sz="1800">
                <a:solidFill>
                  <a:srgbClr val="434343"/>
                </a:solidFill>
                <a:latin typeface="Calibri"/>
                <a:ea typeface="Calibri"/>
                <a:cs typeface="Calibri"/>
                <a:sym typeface="Calibri"/>
              </a:rPr>
              <a:t>for Section 1, Lesson 2 of </a:t>
            </a:r>
            <a:r>
              <a:rPr i="1" lang="en-US" sz="1800">
                <a:solidFill>
                  <a:srgbClr val="434343"/>
                </a:solidFill>
                <a:latin typeface="Calibri"/>
                <a:ea typeface="Calibri"/>
                <a:cs typeface="Calibri"/>
                <a:sym typeface="Calibri"/>
              </a:rPr>
              <a:t>Things Fall Apart</a:t>
            </a:r>
            <a:r>
              <a:rPr lang="en-US" sz="1800">
                <a:solidFill>
                  <a:srgbClr val="434343"/>
                </a:solidFill>
                <a:latin typeface="Calibri"/>
                <a:ea typeface="Calibri"/>
                <a:cs typeface="Calibri"/>
                <a:sym typeface="Calibri"/>
              </a:rPr>
              <a:t>.</a:t>
            </a:r>
            <a:endParaRPr sz="1800">
              <a:solidFill>
                <a:srgbClr val="434343"/>
              </a:solidFill>
              <a:latin typeface="Calibri"/>
              <a:ea typeface="Calibri"/>
              <a:cs typeface="Calibri"/>
              <a:sym typeface="Calibri"/>
            </a:endParaRPr>
          </a:p>
          <a:p>
            <a:pPr indent="0" lvl="0" marL="0" rtl="0" algn="l">
              <a:lnSpc>
                <a:spcPct val="90000"/>
              </a:lnSpc>
              <a:spcBef>
                <a:spcPts val="750"/>
              </a:spcBef>
              <a:spcAft>
                <a:spcPts val="0"/>
              </a:spcAft>
              <a:buNone/>
            </a:pPr>
            <a:r>
              <a:t/>
            </a:r>
            <a:endParaRPr sz="1800">
              <a:solidFill>
                <a:srgbClr val="434343"/>
              </a:solidFill>
              <a:latin typeface="Calibri"/>
              <a:ea typeface="Calibri"/>
              <a:cs typeface="Calibri"/>
              <a:sym typeface="Calibri"/>
            </a:endParaRPr>
          </a:p>
          <a:p>
            <a:pPr indent="0" lvl="0" marL="0" rtl="0" algn="l">
              <a:lnSpc>
                <a:spcPct val="90000"/>
              </a:lnSpc>
              <a:spcBef>
                <a:spcPts val="750"/>
              </a:spcBef>
              <a:spcAft>
                <a:spcPts val="0"/>
              </a:spcAft>
              <a:buNone/>
            </a:pPr>
            <a:r>
              <a:rPr b="1" lang="en-US" sz="1800">
                <a:solidFill>
                  <a:srgbClr val="E78B6F"/>
                </a:solidFill>
                <a:latin typeface="Calibri"/>
                <a:ea typeface="Calibri"/>
                <a:cs typeface="Calibri"/>
                <a:sym typeface="Calibri"/>
              </a:rPr>
              <a:t>Identify</a:t>
            </a:r>
            <a:r>
              <a:rPr lang="en-US" sz="1800">
                <a:solidFill>
                  <a:srgbClr val="434343"/>
                </a:solidFill>
                <a:latin typeface="Calibri"/>
                <a:ea typeface="Calibri"/>
                <a:cs typeface="Calibri"/>
                <a:sym typeface="Calibri"/>
              </a:rPr>
              <a:t> the activities we completed. </a:t>
            </a:r>
            <a:endParaRPr sz="1800">
              <a:solidFill>
                <a:srgbClr val="434343"/>
              </a:solidFill>
              <a:latin typeface="Calibri"/>
              <a:ea typeface="Calibri"/>
              <a:cs typeface="Calibri"/>
              <a:sym typeface="Calibri"/>
            </a:endParaRPr>
          </a:p>
          <a:p>
            <a:pPr indent="0" lvl="0" marL="0" rtl="0" algn="l">
              <a:lnSpc>
                <a:spcPct val="90000"/>
              </a:lnSpc>
              <a:spcBef>
                <a:spcPts val="750"/>
              </a:spcBef>
              <a:spcAft>
                <a:spcPts val="0"/>
              </a:spcAft>
              <a:buNone/>
            </a:pPr>
            <a:r>
              <a:rPr lang="en-US" sz="1800">
                <a:solidFill>
                  <a:srgbClr val="434343"/>
                </a:solidFill>
                <a:latin typeface="Calibri"/>
                <a:ea typeface="Calibri"/>
                <a:cs typeface="Calibri"/>
                <a:sym typeface="Calibri"/>
              </a:rPr>
              <a:t>Which were </a:t>
            </a:r>
            <a:r>
              <a:rPr b="1" lang="en-US" sz="1800">
                <a:solidFill>
                  <a:srgbClr val="434343"/>
                </a:solidFill>
                <a:latin typeface="Calibri"/>
                <a:ea typeface="Calibri"/>
                <a:cs typeface="Calibri"/>
                <a:sym typeface="Calibri"/>
              </a:rPr>
              <a:t>core </a:t>
            </a:r>
            <a:r>
              <a:rPr lang="en-US" sz="1800">
                <a:solidFill>
                  <a:srgbClr val="434343"/>
                </a:solidFill>
                <a:latin typeface="Calibri"/>
                <a:ea typeface="Calibri"/>
                <a:cs typeface="Calibri"/>
                <a:sym typeface="Calibri"/>
              </a:rPr>
              <a:t>activities? Which were </a:t>
            </a:r>
            <a:r>
              <a:rPr b="1" lang="en-US" sz="1800">
                <a:solidFill>
                  <a:srgbClr val="434343"/>
                </a:solidFill>
                <a:latin typeface="Calibri"/>
                <a:ea typeface="Calibri"/>
                <a:cs typeface="Calibri"/>
                <a:sym typeface="Calibri"/>
              </a:rPr>
              <a:t>optional </a:t>
            </a:r>
            <a:r>
              <a:rPr lang="en-US" sz="1800">
                <a:solidFill>
                  <a:srgbClr val="434343"/>
                </a:solidFill>
                <a:latin typeface="Calibri"/>
                <a:ea typeface="Calibri"/>
                <a:cs typeface="Calibri"/>
                <a:sym typeface="Calibri"/>
              </a:rPr>
              <a:t>activities?</a:t>
            </a:r>
            <a:endParaRPr sz="1800">
              <a:solidFill>
                <a:srgbClr val="434343"/>
              </a:solidFill>
              <a:latin typeface="Calibri"/>
              <a:ea typeface="Calibri"/>
              <a:cs typeface="Calibri"/>
              <a:sym typeface="Calibri"/>
            </a:endParaRPr>
          </a:p>
        </p:txBody>
      </p:sp>
      <p:pic>
        <p:nvPicPr>
          <p:cNvPr id="302" name="Google Shape;302;p38"/>
          <p:cNvPicPr preferRelativeResize="0"/>
          <p:nvPr/>
        </p:nvPicPr>
        <p:blipFill>
          <a:blip r:embed="rId3">
            <a:alphaModFix/>
          </a:blip>
          <a:stretch>
            <a:fillRect/>
          </a:stretch>
        </p:blipFill>
        <p:spPr>
          <a:xfrm>
            <a:off x="5802800" y="1188574"/>
            <a:ext cx="2426800" cy="327155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3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Lesson Experiential Debrief</a:t>
            </a:r>
            <a:endParaRPr/>
          </a:p>
        </p:txBody>
      </p:sp>
      <p:sp>
        <p:nvSpPr>
          <p:cNvPr id="309" name="Google Shape;309;p39"/>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2400">
                <a:solidFill>
                  <a:srgbClr val="434343"/>
                </a:solidFill>
              </a:rPr>
              <a:t>How did the </a:t>
            </a:r>
            <a:r>
              <a:rPr lang="en-US" sz="2400">
                <a:solidFill>
                  <a:srgbClr val="434343"/>
                </a:solidFill>
              </a:rPr>
              <a:t>core and optional activities </a:t>
            </a:r>
            <a:r>
              <a:rPr lang="en-US" sz="2400">
                <a:solidFill>
                  <a:srgbClr val="434343"/>
                </a:solidFill>
              </a:rPr>
              <a:t>work together to </a:t>
            </a:r>
            <a:endParaRPr sz="2400">
              <a:solidFill>
                <a:srgbClr val="434343"/>
              </a:solidFill>
            </a:endParaRPr>
          </a:p>
          <a:p>
            <a:pPr indent="0" lvl="0" marL="0" rtl="0" algn="ctr">
              <a:spcBef>
                <a:spcPts val="0"/>
              </a:spcBef>
              <a:spcAft>
                <a:spcPts val="0"/>
              </a:spcAft>
              <a:buNone/>
            </a:pPr>
            <a:r>
              <a:rPr b="1" lang="en-US" sz="2400">
                <a:solidFill>
                  <a:srgbClr val="434343"/>
                </a:solidFill>
              </a:rPr>
              <a:t>build students’ knowledge</a:t>
            </a:r>
            <a:r>
              <a:rPr lang="en-US" sz="2400">
                <a:solidFill>
                  <a:srgbClr val="434343"/>
                </a:solidFill>
              </a:rPr>
              <a:t> and </a:t>
            </a:r>
            <a:r>
              <a:rPr b="1" lang="en-US" sz="2400">
                <a:solidFill>
                  <a:srgbClr val="434343"/>
                </a:solidFill>
              </a:rPr>
              <a:t>scaffold students’ learning</a:t>
            </a:r>
            <a:r>
              <a:rPr lang="en-US" sz="2400"/>
              <a:t>?</a:t>
            </a:r>
            <a:endParaRPr sz="24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4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Lesson Experiential Debrief</a:t>
            </a:r>
            <a:endParaRPr/>
          </a:p>
        </p:txBody>
      </p:sp>
      <p:sp>
        <p:nvSpPr>
          <p:cNvPr id="316" name="Google Shape;316;p40"/>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2400"/>
              <a:t>Why do you think we choose the </a:t>
            </a:r>
            <a:r>
              <a:rPr b="1" lang="en-US" sz="2400">
                <a:solidFill>
                  <a:srgbClr val="434343"/>
                </a:solidFill>
              </a:rPr>
              <a:t>optional activities</a:t>
            </a:r>
            <a:r>
              <a:rPr lang="en-US" sz="2400">
                <a:solidFill>
                  <a:srgbClr val="434343"/>
                </a:solidFill>
              </a:rPr>
              <a:t> </a:t>
            </a:r>
            <a:r>
              <a:rPr lang="en-US" sz="2400"/>
              <a:t>we chose?</a:t>
            </a:r>
            <a:endParaRPr sz="24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4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Lesson Experiential Debrief</a:t>
            </a:r>
            <a:endParaRPr/>
          </a:p>
        </p:txBody>
      </p:sp>
      <p:sp>
        <p:nvSpPr>
          <p:cNvPr id="323" name="Google Shape;323;p41"/>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2400">
                <a:solidFill>
                  <a:srgbClr val="434343"/>
                </a:solidFill>
              </a:rPr>
              <a:t>What </a:t>
            </a:r>
            <a:r>
              <a:rPr b="1" lang="en-US" sz="2400">
                <a:solidFill>
                  <a:srgbClr val="434343"/>
                </a:solidFill>
              </a:rPr>
              <a:t>additional</a:t>
            </a:r>
            <a:r>
              <a:rPr lang="en-US" sz="2400">
                <a:solidFill>
                  <a:srgbClr val="434343"/>
                </a:solidFill>
              </a:rPr>
              <a:t> </a:t>
            </a:r>
            <a:r>
              <a:rPr b="1" lang="en-US" sz="2400">
                <a:solidFill>
                  <a:srgbClr val="434343"/>
                </a:solidFill>
              </a:rPr>
              <a:t>information </a:t>
            </a:r>
            <a:r>
              <a:rPr lang="en-US" sz="2400">
                <a:solidFill>
                  <a:srgbClr val="434343"/>
                </a:solidFill>
              </a:rPr>
              <a:t>would you need to know to make  </a:t>
            </a:r>
            <a:r>
              <a:rPr b="1" lang="en-US" sz="2400">
                <a:solidFill>
                  <a:srgbClr val="434343"/>
                </a:solidFill>
              </a:rPr>
              <a:t>intentional </a:t>
            </a:r>
            <a:r>
              <a:rPr lang="en-US" sz="2400">
                <a:solidFill>
                  <a:srgbClr val="434343"/>
                </a:solidFill>
              </a:rPr>
              <a:t>decisions about core and optional activities</a:t>
            </a:r>
            <a:r>
              <a:rPr lang="en-US" sz="2400"/>
              <a:t>?</a:t>
            </a:r>
            <a:endParaRPr sz="24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4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Let’s Reflect</a:t>
            </a:r>
            <a:endParaRPr/>
          </a:p>
        </p:txBody>
      </p:sp>
      <p:sp>
        <p:nvSpPr>
          <p:cNvPr id="330" name="Google Shape;330;p42"/>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en-US" sz="2400">
                <a:solidFill>
                  <a:srgbClr val="434343"/>
                </a:solidFill>
              </a:rPr>
              <a:t>What was </a:t>
            </a:r>
            <a:r>
              <a:rPr b="1" lang="en-US" sz="2400">
                <a:solidFill>
                  <a:srgbClr val="434343"/>
                </a:solidFill>
              </a:rPr>
              <a:t>illuminated </a:t>
            </a:r>
            <a:r>
              <a:rPr lang="en-US" sz="2400">
                <a:solidFill>
                  <a:srgbClr val="434343"/>
                </a:solidFill>
              </a:rPr>
              <a:t>for you about the design of a Guidebooks lesson?</a:t>
            </a:r>
            <a:endParaRPr sz="2400">
              <a:solidFill>
                <a:srgbClr val="434343"/>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43"/>
          <p:cNvSpPr txBox="1"/>
          <p:nvPr>
            <p:ph type="title"/>
          </p:nvPr>
        </p:nvSpPr>
        <p:spPr>
          <a:xfrm>
            <a:off x="0" y="304200"/>
            <a:ext cx="9144000" cy="454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US">
                <a:solidFill>
                  <a:schemeClr val="dk1"/>
                </a:solidFill>
              </a:rPr>
              <a:t>Enjoy Your Break!</a:t>
            </a:r>
            <a:endParaRPr b="1">
              <a:solidFill>
                <a:schemeClr val="dk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44"/>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Session 3</a:t>
            </a:r>
            <a:endParaRPr/>
          </a:p>
          <a:p>
            <a:pPr indent="0" lvl="0" marL="0" rtl="0" algn="ctr">
              <a:lnSpc>
                <a:spcPct val="90000"/>
              </a:lnSpc>
              <a:spcBef>
                <a:spcPts val="0"/>
              </a:spcBef>
              <a:spcAft>
                <a:spcPts val="0"/>
              </a:spcAft>
              <a:buSzPts val="2800"/>
              <a:buNone/>
            </a:pPr>
            <a:r>
              <a:rPr lang="en-US"/>
              <a:t>Understanding the</a:t>
            </a:r>
            <a:endParaRPr/>
          </a:p>
          <a:p>
            <a:pPr indent="0" lvl="0" marL="0" rtl="0" algn="ctr">
              <a:lnSpc>
                <a:spcPct val="90000"/>
              </a:lnSpc>
              <a:spcBef>
                <a:spcPts val="0"/>
              </a:spcBef>
              <a:spcAft>
                <a:spcPts val="0"/>
              </a:spcAft>
              <a:buSzPts val="2800"/>
              <a:buNone/>
            </a:pPr>
            <a:r>
              <a:rPr lang="en-US"/>
              <a:t>Instructional Approaches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 name="Shape 56"/>
        <p:cNvGrpSpPr/>
        <p:nvPr/>
      </p:nvGrpSpPr>
      <p:grpSpPr>
        <a:xfrm>
          <a:off x="0" y="0"/>
          <a:ext cx="0" cy="0"/>
          <a:chOff x="0" y="0"/>
          <a:chExt cx="0" cy="0"/>
        </a:xfrm>
      </p:grpSpPr>
      <p:sp>
        <p:nvSpPr>
          <p:cNvPr id="57" name="Google Shape;57;p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Morning </a:t>
            </a:r>
            <a:r>
              <a:rPr lang="en-US"/>
              <a:t>at a Glance</a:t>
            </a:r>
            <a:endParaRPr/>
          </a:p>
        </p:txBody>
      </p:sp>
      <p:graphicFrame>
        <p:nvGraphicFramePr>
          <p:cNvPr id="58" name="Google Shape;58;p9"/>
          <p:cNvGraphicFramePr/>
          <p:nvPr/>
        </p:nvGraphicFramePr>
        <p:xfrm>
          <a:off x="1054700" y="1636875"/>
          <a:ext cx="3000000" cy="3000000"/>
        </p:xfrm>
        <a:graphic>
          <a:graphicData uri="http://schemas.openxmlformats.org/drawingml/2006/table">
            <a:tbl>
              <a:tblPr>
                <a:noFill/>
                <a:tableStyleId>{88B87D1A-3335-406B-BC52-3AA160101146}</a:tableStyleId>
              </a:tblPr>
              <a:tblGrid>
                <a:gridCol w="1479475"/>
                <a:gridCol w="5759525"/>
              </a:tblGrid>
              <a:tr h="381000">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8:00 - 8:45</a:t>
                      </a:r>
                      <a:endParaRPr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Getting Started &amp; Module 2 Review &amp; Reflect</a:t>
                      </a:r>
                      <a:endParaRPr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81000">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8:45 - 10:00</a:t>
                      </a:r>
                      <a:endParaRPr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Lesson Experiential </a:t>
                      </a:r>
                      <a:endParaRPr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81000">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10:00 - 10:15</a:t>
                      </a:r>
                      <a:endParaRPr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i="1" lang="en-US" sz="1800">
                          <a:solidFill>
                            <a:schemeClr val="dk1"/>
                          </a:solidFill>
                          <a:latin typeface="Calibri"/>
                          <a:ea typeface="Calibri"/>
                          <a:cs typeface="Calibri"/>
                          <a:sym typeface="Calibri"/>
                        </a:rPr>
                        <a:t>Break </a:t>
                      </a:r>
                      <a:endParaRPr i="1"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81000">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10:15-11:30</a:t>
                      </a:r>
                      <a:endParaRPr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Understanding the Instructional Approaches</a:t>
                      </a:r>
                      <a:endParaRPr i="1"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02650">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11:30-12:30</a:t>
                      </a:r>
                      <a:endParaRPr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i="1" lang="en-US" sz="1800">
                          <a:solidFill>
                            <a:schemeClr val="dk1"/>
                          </a:solidFill>
                          <a:latin typeface="Calibri"/>
                          <a:ea typeface="Calibri"/>
                          <a:cs typeface="Calibri"/>
                          <a:sym typeface="Calibri"/>
                        </a:rPr>
                        <a:t>Lunch</a:t>
                      </a:r>
                      <a:endParaRPr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45"/>
          <p:cNvSpPr txBox="1"/>
          <p:nvPr>
            <p:ph idx="1" type="body"/>
          </p:nvPr>
        </p:nvSpPr>
        <p:spPr>
          <a:xfrm>
            <a:off x="3958600" y="0"/>
            <a:ext cx="5185500" cy="48033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None/>
            </a:pPr>
            <a:r>
              <a:rPr lang="en-US"/>
              <a:t>Participants will...</a:t>
            </a:r>
            <a:endParaRPr/>
          </a:p>
          <a:p>
            <a:pPr indent="-304800" lvl="0" marL="457200" marR="0" rtl="0" algn="l">
              <a:lnSpc>
                <a:spcPct val="90000"/>
              </a:lnSpc>
              <a:spcBef>
                <a:spcPts val="750"/>
              </a:spcBef>
              <a:spcAft>
                <a:spcPts val="0"/>
              </a:spcAft>
              <a:buSzPts val="1200"/>
              <a:buFont typeface="Calibri"/>
              <a:buChar char="●"/>
            </a:pPr>
            <a:r>
              <a:rPr lang="en-US"/>
              <a:t>D</a:t>
            </a:r>
            <a:r>
              <a:rPr lang="en-US"/>
              <a:t>escribe the approaches to reading, writing, speaking, and listening used in the ELA Guidebooks 9-12 Curriculum.</a:t>
            </a:r>
            <a:endParaRPr/>
          </a:p>
          <a:p>
            <a:pPr indent="-304800" lvl="0" marL="457200" marR="0" rtl="0" algn="l">
              <a:lnSpc>
                <a:spcPct val="90000"/>
              </a:lnSpc>
              <a:spcBef>
                <a:spcPts val="0"/>
              </a:spcBef>
              <a:spcAft>
                <a:spcPts val="0"/>
              </a:spcAft>
              <a:buSzPts val="1200"/>
              <a:buFont typeface="Calibri"/>
              <a:buChar char="●"/>
            </a:pPr>
            <a:r>
              <a:rPr lang="en-US"/>
              <a:t>Understand how the four instructional approaches are leveraged over the course of a unit to support students in building, deepening, and expressing their understanding. </a:t>
            </a:r>
            <a:endParaRPr/>
          </a:p>
        </p:txBody>
      </p:sp>
      <p:sp>
        <p:nvSpPr>
          <p:cNvPr id="349" name="Google Shape;349;p45"/>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a:t>
            </a:r>
            <a:endParaRPr>
              <a:solidFill>
                <a:schemeClr val="dk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4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Reflect</a:t>
            </a:r>
            <a:endParaRPr/>
          </a:p>
        </p:txBody>
      </p:sp>
      <p:sp>
        <p:nvSpPr>
          <p:cNvPr id="356" name="Google Shape;356;p46"/>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2400">
                <a:solidFill>
                  <a:srgbClr val="434343"/>
                </a:solidFill>
              </a:rPr>
              <a:t>How do you </a:t>
            </a:r>
            <a:r>
              <a:rPr b="1" lang="en-US" sz="2400">
                <a:solidFill>
                  <a:srgbClr val="434343"/>
                </a:solidFill>
              </a:rPr>
              <a:t>currently </a:t>
            </a:r>
            <a:r>
              <a:rPr lang="en-US" sz="2400">
                <a:solidFill>
                  <a:srgbClr val="434343"/>
                </a:solidFill>
              </a:rPr>
              <a:t>support </a:t>
            </a:r>
            <a:r>
              <a:rPr b="1" lang="en-US" sz="2400">
                <a:solidFill>
                  <a:srgbClr val="434343"/>
                </a:solidFill>
              </a:rPr>
              <a:t>all students</a:t>
            </a:r>
            <a:r>
              <a:rPr lang="en-US" sz="2400">
                <a:solidFill>
                  <a:srgbClr val="434343"/>
                </a:solidFill>
              </a:rPr>
              <a:t> </a:t>
            </a:r>
            <a:endParaRPr sz="2400">
              <a:solidFill>
                <a:srgbClr val="434343"/>
              </a:solidFill>
            </a:endParaRPr>
          </a:p>
          <a:p>
            <a:pPr indent="0" lvl="0" marL="0" rtl="0" algn="ctr">
              <a:spcBef>
                <a:spcPts val="0"/>
              </a:spcBef>
              <a:spcAft>
                <a:spcPts val="0"/>
              </a:spcAft>
              <a:buNone/>
            </a:pPr>
            <a:r>
              <a:rPr lang="en-US" sz="2400">
                <a:solidFill>
                  <a:srgbClr val="434343"/>
                </a:solidFill>
              </a:rPr>
              <a:t>in accessing </a:t>
            </a:r>
            <a:r>
              <a:rPr b="1" lang="en-US" sz="2400">
                <a:solidFill>
                  <a:srgbClr val="434343"/>
                </a:solidFill>
              </a:rPr>
              <a:t>complex texts</a:t>
            </a:r>
            <a:r>
              <a:rPr lang="en-US" sz="2400"/>
              <a:t>? </a:t>
            </a:r>
            <a:endParaRPr sz="2400"/>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47"/>
          <p:cNvSpPr txBox="1"/>
          <p:nvPr>
            <p:ph idx="1" type="body"/>
          </p:nvPr>
        </p:nvSpPr>
        <p:spPr>
          <a:xfrm>
            <a:off x="152400" y="1143000"/>
            <a:ext cx="5745900" cy="2120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US">
                <a:solidFill>
                  <a:schemeClr val="accent6"/>
                </a:solidFill>
              </a:rPr>
              <a:t>Read </a:t>
            </a:r>
            <a:r>
              <a:rPr lang="en-US"/>
              <a:t>the excerpt </a:t>
            </a:r>
            <a:r>
              <a:rPr lang="en-US"/>
              <a:t>from</a:t>
            </a:r>
            <a:r>
              <a:rPr lang="en-US"/>
              <a:t> “Elements of Success for All.”</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solidFill>
                  <a:schemeClr val="accent6"/>
                </a:solidFill>
              </a:rPr>
              <a:t>Look for:</a:t>
            </a:r>
            <a:endParaRPr b="1">
              <a:solidFill>
                <a:schemeClr val="accent6"/>
              </a:solidFill>
            </a:endParaRPr>
          </a:p>
          <a:p>
            <a:pPr indent="0" lvl="0" marL="0" rtl="0" algn="l">
              <a:spcBef>
                <a:spcPts val="0"/>
              </a:spcBef>
              <a:spcAft>
                <a:spcPts val="0"/>
              </a:spcAft>
              <a:buNone/>
            </a:pPr>
            <a:r>
              <a:rPr lang="en-US"/>
              <a:t>How do these components illustrate the Instructional shifts?</a:t>
            </a:r>
            <a:endParaRPr/>
          </a:p>
          <a:p>
            <a:pPr indent="0" lvl="0" marL="0" rtl="0" algn="l">
              <a:spcBef>
                <a:spcPts val="0"/>
              </a:spcBef>
              <a:spcAft>
                <a:spcPts val="0"/>
              </a:spcAft>
              <a:buNone/>
            </a:pPr>
            <a:r>
              <a:t/>
            </a:r>
            <a:endParaRPr/>
          </a:p>
        </p:txBody>
      </p:sp>
      <p:sp>
        <p:nvSpPr>
          <p:cNvPr id="363" name="Google Shape;363;p4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Components of Literacy</a:t>
            </a:r>
            <a:endParaRPr>
              <a:solidFill>
                <a:schemeClr val="dk1"/>
              </a:solidFill>
            </a:endParaRPr>
          </a:p>
        </p:txBody>
      </p:sp>
      <p:sp>
        <p:nvSpPr>
          <p:cNvPr id="364" name="Google Shape;364;p47"/>
          <p:cNvSpPr txBox="1"/>
          <p:nvPr/>
        </p:nvSpPr>
        <p:spPr>
          <a:xfrm>
            <a:off x="281675" y="3154500"/>
            <a:ext cx="1531500" cy="1047600"/>
          </a:xfrm>
          <a:prstGeom prst="rect">
            <a:avLst/>
          </a:prstGeom>
          <a:solidFill>
            <a:srgbClr val="EBECED"/>
          </a:solidFill>
          <a:ln cap="flat" cmpd="sng" w="38100">
            <a:solidFill>
              <a:srgbClr val="6E67A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latin typeface="Calibri"/>
                <a:ea typeface="Calibri"/>
                <a:cs typeface="Calibri"/>
                <a:sym typeface="Calibri"/>
              </a:rPr>
              <a:t>Complexity</a:t>
            </a:r>
            <a:endParaRPr b="1" sz="1800">
              <a:latin typeface="Calibri"/>
              <a:ea typeface="Calibri"/>
              <a:cs typeface="Calibri"/>
              <a:sym typeface="Calibri"/>
            </a:endParaRPr>
          </a:p>
        </p:txBody>
      </p:sp>
      <p:sp>
        <p:nvSpPr>
          <p:cNvPr id="365" name="Google Shape;365;p47"/>
          <p:cNvSpPr txBox="1"/>
          <p:nvPr/>
        </p:nvSpPr>
        <p:spPr>
          <a:xfrm>
            <a:off x="1998134" y="3154500"/>
            <a:ext cx="1531500" cy="1047600"/>
          </a:xfrm>
          <a:prstGeom prst="rect">
            <a:avLst/>
          </a:prstGeom>
          <a:solidFill>
            <a:srgbClr val="EBECED"/>
          </a:solidFill>
          <a:ln cap="flat" cmpd="sng" w="38100">
            <a:solidFill>
              <a:srgbClr val="7CAED8"/>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latin typeface="Calibri"/>
                <a:ea typeface="Calibri"/>
                <a:cs typeface="Calibri"/>
                <a:sym typeface="Calibri"/>
              </a:rPr>
              <a:t>Evidence</a:t>
            </a:r>
            <a:endParaRPr b="1" sz="1800">
              <a:latin typeface="Calibri"/>
              <a:ea typeface="Calibri"/>
              <a:cs typeface="Calibri"/>
              <a:sym typeface="Calibri"/>
            </a:endParaRPr>
          </a:p>
        </p:txBody>
      </p:sp>
      <p:sp>
        <p:nvSpPr>
          <p:cNvPr id="366" name="Google Shape;366;p47"/>
          <p:cNvSpPr txBox="1"/>
          <p:nvPr/>
        </p:nvSpPr>
        <p:spPr>
          <a:xfrm>
            <a:off x="3714592" y="3154500"/>
            <a:ext cx="1531500" cy="1047600"/>
          </a:xfrm>
          <a:prstGeom prst="rect">
            <a:avLst/>
          </a:prstGeom>
          <a:solidFill>
            <a:srgbClr val="EBECED"/>
          </a:solidFill>
          <a:ln cap="flat" cmpd="sng" w="38100">
            <a:solidFill>
              <a:srgbClr val="E78B6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latin typeface="Calibri"/>
                <a:ea typeface="Calibri"/>
                <a:cs typeface="Calibri"/>
                <a:sym typeface="Calibri"/>
              </a:rPr>
              <a:t>Knowledge</a:t>
            </a:r>
            <a:endParaRPr b="1" sz="1800">
              <a:latin typeface="Calibri"/>
              <a:ea typeface="Calibri"/>
              <a:cs typeface="Calibri"/>
              <a:sym typeface="Calibri"/>
            </a:endParaRPr>
          </a:p>
        </p:txBody>
      </p:sp>
      <p:pic>
        <p:nvPicPr>
          <p:cNvPr id="367" name="Google Shape;367;p47"/>
          <p:cNvPicPr preferRelativeResize="0"/>
          <p:nvPr/>
        </p:nvPicPr>
        <p:blipFill rotWithShape="1">
          <a:blip r:embed="rId3">
            <a:alphaModFix/>
          </a:blip>
          <a:srcRect b="0" l="0" r="0" t="0"/>
          <a:stretch/>
        </p:blipFill>
        <p:spPr>
          <a:xfrm>
            <a:off x="2514086" y="3573222"/>
            <a:ext cx="499365" cy="499368"/>
          </a:xfrm>
          <a:prstGeom prst="rect">
            <a:avLst/>
          </a:prstGeom>
          <a:noFill/>
          <a:ln>
            <a:noFill/>
          </a:ln>
        </p:spPr>
      </p:pic>
      <p:pic>
        <p:nvPicPr>
          <p:cNvPr id="368" name="Google Shape;368;p47"/>
          <p:cNvPicPr preferRelativeResize="0"/>
          <p:nvPr/>
        </p:nvPicPr>
        <p:blipFill rotWithShape="1">
          <a:blip r:embed="rId4">
            <a:alphaModFix/>
          </a:blip>
          <a:srcRect b="0" l="0" r="0" t="0"/>
          <a:stretch/>
        </p:blipFill>
        <p:spPr>
          <a:xfrm>
            <a:off x="4245717" y="3585109"/>
            <a:ext cx="475594" cy="475597"/>
          </a:xfrm>
          <a:prstGeom prst="rect">
            <a:avLst/>
          </a:prstGeom>
          <a:noFill/>
          <a:ln>
            <a:noFill/>
          </a:ln>
        </p:spPr>
      </p:pic>
      <p:pic>
        <p:nvPicPr>
          <p:cNvPr id="369" name="Google Shape;369;p47"/>
          <p:cNvPicPr preferRelativeResize="0"/>
          <p:nvPr/>
        </p:nvPicPr>
        <p:blipFill rotWithShape="1">
          <a:blip r:embed="rId5">
            <a:alphaModFix/>
          </a:blip>
          <a:srcRect b="0" l="0" r="0" t="0"/>
          <a:stretch/>
        </p:blipFill>
        <p:spPr>
          <a:xfrm>
            <a:off x="694650" y="3473524"/>
            <a:ext cx="587175" cy="587179"/>
          </a:xfrm>
          <a:prstGeom prst="rect">
            <a:avLst/>
          </a:prstGeom>
          <a:noFill/>
          <a:ln>
            <a:noFill/>
          </a:ln>
        </p:spPr>
      </p:pic>
      <p:pic>
        <p:nvPicPr>
          <p:cNvPr id="370" name="Google Shape;370;p47"/>
          <p:cNvPicPr preferRelativeResize="0"/>
          <p:nvPr/>
        </p:nvPicPr>
        <p:blipFill>
          <a:blip r:embed="rId6">
            <a:alphaModFix/>
          </a:blip>
          <a:stretch>
            <a:fillRect/>
          </a:stretch>
        </p:blipFill>
        <p:spPr>
          <a:xfrm>
            <a:off x="6044450" y="1143000"/>
            <a:ext cx="2605299" cy="3431925"/>
          </a:xfrm>
          <a:prstGeom prst="rect">
            <a:avLst/>
          </a:prstGeom>
          <a:noFill/>
          <a:ln cap="flat" cmpd="sng" w="19050">
            <a:solidFill>
              <a:srgbClr val="434343"/>
            </a:solidFill>
            <a:prstDash val="solid"/>
            <a:round/>
            <a:headEnd len="sm" w="sm" type="none"/>
            <a:tailEnd len="sm" w="sm" type="none"/>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4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Components of Literacy</a:t>
            </a:r>
            <a:endParaRPr>
              <a:solidFill>
                <a:schemeClr val="dk1"/>
              </a:solidFill>
            </a:endParaRPr>
          </a:p>
        </p:txBody>
      </p:sp>
      <p:pic>
        <p:nvPicPr>
          <p:cNvPr id="377" name="Google Shape;377;p48"/>
          <p:cNvPicPr preferRelativeResize="0"/>
          <p:nvPr/>
        </p:nvPicPr>
        <p:blipFill>
          <a:blip r:embed="rId3">
            <a:alphaModFix/>
          </a:blip>
          <a:stretch>
            <a:fillRect/>
          </a:stretch>
        </p:blipFill>
        <p:spPr>
          <a:xfrm>
            <a:off x="651300" y="1170525"/>
            <a:ext cx="5331151" cy="3280700"/>
          </a:xfrm>
          <a:prstGeom prst="rect">
            <a:avLst/>
          </a:prstGeom>
          <a:noFill/>
          <a:ln cap="flat" cmpd="sng" w="19050">
            <a:solidFill>
              <a:srgbClr val="414042"/>
            </a:solidFill>
            <a:prstDash val="solid"/>
            <a:miter lim="8000"/>
            <a:headEnd len="sm" w="sm" type="none"/>
            <a:tailEnd len="sm" w="sm" type="none"/>
          </a:ln>
        </p:spPr>
      </p:pic>
      <p:grpSp>
        <p:nvGrpSpPr>
          <p:cNvPr id="378" name="Google Shape;378;p48"/>
          <p:cNvGrpSpPr/>
          <p:nvPr/>
        </p:nvGrpSpPr>
        <p:grpSpPr>
          <a:xfrm>
            <a:off x="5862601" y="1642463"/>
            <a:ext cx="2959674" cy="2336800"/>
            <a:chOff x="5862601" y="1642463"/>
            <a:chExt cx="2959674" cy="2336800"/>
          </a:xfrm>
        </p:grpSpPr>
        <p:sp>
          <p:nvSpPr>
            <p:cNvPr id="379" name="Google Shape;379;p48"/>
            <p:cNvSpPr/>
            <p:nvPr/>
          </p:nvSpPr>
          <p:spPr>
            <a:xfrm>
              <a:off x="6801775" y="1642463"/>
              <a:ext cx="2020500" cy="525300"/>
            </a:xfrm>
            <a:prstGeom prst="roundRect">
              <a:avLst>
                <a:gd fmla="val 16667" name="adj"/>
              </a:avLst>
            </a:prstGeom>
            <a:solidFill>
              <a:srgbClr val="DE8269"/>
            </a:solid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rgbClr val="FFFFFF"/>
                  </a:solidFill>
                  <a:latin typeface="Calibri"/>
                  <a:ea typeface="Calibri"/>
                  <a:cs typeface="Calibri"/>
                  <a:sym typeface="Calibri"/>
                </a:rPr>
                <a:t>Close Reading</a:t>
              </a:r>
              <a:endParaRPr b="1" sz="1800">
                <a:solidFill>
                  <a:srgbClr val="FFFFFF"/>
                </a:solidFill>
                <a:latin typeface="Calibri"/>
                <a:ea typeface="Calibri"/>
                <a:cs typeface="Calibri"/>
                <a:sym typeface="Calibri"/>
              </a:endParaRPr>
            </a:p>
          </p:txBody>
        </p:sp>
        <p:sp>
          <p:nvSpPr>
            <p:cNvPr id="380" name="Google Shape;380;p48"/>
            <p:cNvSpPr/>
            <p:nvPr/>
          </p:nvSpPr>
          <p:spPr>
            <a:xfrm>
              <a:off x="6801775" y="2548763"/>
              <a:ext cx="2020500" cy="525300"/>
            </a:xfrm>
            <a:prstGeom prst="roundRect">
              <a:avLst>
                <a:gd fmla="val 16667" name="adj"/>
              </a:avLst>
            </a:prstGeom>
            <a:solidFill>
              <a:srgbClr val="7CAED8"/>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700">
                  <a:solidFill>
                    <a:srgbClr val="FFFFFF"/>
                  </a:solidFill>
                  <a:latin typeface="Calibri"/>
                  <a:ea typeface="Calibri"/>
                  <a:cs typeface="Calibri"/>
                  <a:sym typeface="Calibri"/>
                </a:rPr>
                <a:t>Volume of Reading</a:t>
              </a:r>
              <a:endParaRPr b="1" sz="1700">
                <a:solidFill>
                  <a:srgbClr val="FFFFFF"/>
                </a:solidFill>
                <a:latin typeface="Calibri"/>
                <a:ea typeface="Calibri"/>
                <a:cs typeface="Calibri"/>
                <a:sym typeface="Calibri"/>
              </a:endParaRPr>
            </a:p>
          </p:txBody>
        </p:sp>
        <p:sp>
          <p:nvSpPr>
            <p:cNvPr id="381" name="Google Shape;381;p48"/>
            <p:cNvSpPr/>
            <p:nvPr/>
          </p:nvSpPr>
          <p:spPr>
            <a:xfrm>
              <a:off x="6801775" y="3453963"/>
              <a:ext cx="2020500" cy="525300"/>
            </a:xfrm>
            <a:prstGeom prst="roundRect">
              <a:avLst>
                <a:gd fmla="val 16667" name="adj"/>
              </a:avLst>
            </a:prstGeom>
            <a:solidFill>
              <a:srgbClr val="61639C"/>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500">
                  <a:solidFill>
                    <a:srgbClr val="FFFFFF"/>
                  </a:solidFill>
                  <a:latin typeface="Calibri"/>
                  <a:ea typeface="Calibri"/>
                  <a:cs typeface="Calibri"/>
                  <a:sym typeface="Calibri"/>
                </a:rPr>
                <a:t>Evidence Based Writing and Speaking</a:t>
              </a:r>
              <a:endParaRPr b="1" sz="1500">
                <a:solidFill>
                  <a:srgbClr val="FFFFFF"/>
                </a:solidFill>
                <a:latin typeface="Calibri"/>
                <a:ea typeface="Calibri"/>
                <a:cs typeface="Calibri"/>
                <a:sym typeface="Calibri"/>
              </a:endParaRPr>
            </a:p>
          </p:txBody>
        </p:sp>
        <p:cxnSp>
          <p:nvCxnSpPr>
            <p:cNvPr id="382" name="Google Shape;382;p48"/>
            <p:cNvCxnSpPr/>
            <p:nvPr/>
          </p:nvCxnSpPr>
          <p:spPr>
            <a:xfrm>
              <a:off x="5862601" y="2641100"/>
              <a:ext cx="442500" cy="600"/>
            </a:xfrm>
            <a:prstGeom prst="straightConnector1">
              <a:avLst/>
            </a:prstGeom>
            <a:noFill/>
            <a:ln cap="flat" cmpd="sng" w="19050">
              <a:solidFill>
                <a:srgbClr val="434343"/>
              </a:solidFill>
              <a:prstDash val="solid"/>
              <a:round/>
              <a:headEnd len="med" w="med" type="none"/>
              <a:tailEnd len="med" w="med" type="none"/>
            </a:ln>
          </p:spPr>
        </p:cxnSp>
        <p:cxnSp>
          <p:nvCxnSpPr>
            <p:cNvPr id="383" name="Google Shape;383;p48"/>
            <p:cNvCxnSpPr/>
            <p:nvPr/>
          </p:nvCxnSpPr>
          <p:spPr>
            <a:xfrm>
              <a:off x="6298325" y="1927575"/>
              <a:ext cx="0" cy="1817700"/>
            </a:xfrm>
            <a:prstGeom prst="straightConnector1">
              <a:avLst/>
            </a:prstGeom>
            <a:noFill/>
            <a:ln cap="flat" cmpd="sng" w="19050">
              <a:solidFill>
                <a:srgbClr val="434343"/>
              </a:solidFill>
              <a:prstDash val="solid"/>
              <a:round/>
              <a:headEnd len="med" w="med" type="none"/>
              <a:tailEnd len="med" w="med" type="none"/>
            </a:ln>
          </p:spPr>
        </p:cxnSp>
        <p:cxnSp>
          <p:nvCxnSpPr>
            <p:cNvPr id="384" name="Google Shape;384;p48"/>
            <p:cNvCxnSpPr/>
            <p:nvPr/>
          </p:nvCxnSpPr>
          <p:spPr>
            <a:xfrm>
              <a:off x="6298326" y="1927575"/>
              <a:ext cx="442500" cy="600"/>
            </a:xfrm>
            <a:prstGeom prst="straightConnector1">
              <a:avLst/>
            </a:prstGeom>
            <a:noFill/>
            <a:ln cap="flat" cmpd="sng" w="19050">
              <a:solidFill>
                <a:srgbClr val="434343"/>
              </a:solidFill>
              <a:prstDash val="solid"/>
              <a:round/>
              <a:headEnd len="med" w="med" type="none"/>
              <a:tailEnd len="med" w="med" type="none"/>
            </a:ln>
          </p:spPr>
        </p:cxnSp>
        <p:cxnSp>
          <p:nvCxnSpPr>
            <p:cNvPr id="385" name="Google Shape;385;p48"/>
            <p:cNvCxnSpPr/>
            <p:nvPr/>
          </p:nvCxnSpPr>
          <p:spPr>
            <a:xfrm>
              <a:off x="6298326" y="3745275"/>
              <a:ext cx="442500" cy="600"/>
            </a:xfrm>
            <a:prstGeom prst="straightConnector1">
              <a:avLst/>
            </a:prstGeom>
            <a:noFill/>
            <a:ln cap="flat" cmpd="sng" w="19050">
              <a:solidFill>
                <a:srgbClr val="434343"/>
              </a:solidFill>
              <a:prstDash val="solid"/>
              <a:round/>
              <a:headEnd len="med" w="med" type="none"/>
              <a:tailEnd len="med" w="med" type="none"/>
            </a:ln>
          </p:spPr>
        </p:cxnSp>
        <p:cxnSp>
          <p:nvCxnSpPr>
            <p:cNvPr id="386" name="Google Shape;386;p48"/>
            <p:cNvCxnSpPr/>
            <p:nvPr/>
          </p:nvCxnSpPr>
          <p:spPr>
            <a:xfrm>
              <a:off x="6298326" y="2836425"/>
              <a:ext cx="442500" cy="600"/>
            </a:xfrm>
            <a:prstGeom prst="straightConnector1">
              <a:avLst/>
            </a:prstGeom>
            <a:noFill/>
            <a:ln cap="flat" cmpd="sng" w="19050">
              <a:solidFill>
                <a:srgbClr val="434343"/>
              </a:solidFill>
              <a:prstDash val="solid"/>
              <a:round/>
              <a:headEnd len="med" w="med" type="none"/>
              <a:tailEnd len="med" w="med" type="none"/>
            </a:ln>
          </p:spPr>
        </p:cxnSp>
      </p:grpSp>
      <p:sp>
        <p:nvSpPr>
          <p:cNvPr id="387" name="Google Shape;387;p48"/>
          <p:cNvSpPr/>
          <p:nvPr/>
        </p:nvSpPr>
        <p:spPr>
          <a:xfrm>
            <a:off x="328150" y="4451225"/>
            <a:ext cx="2020500" cy="193200"/>
          </a:xfrm>
          <a:prstGeom prst="roundRect">
            <a:avLst>
              <a:gd fmla="val 16667" name="adj"/>
            </a:avLst>
          </a:prstGeom>
          <a:solidFill>
            <a:schemeClr val="accent1"/>
          </a:solid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100">
                <a:solidFill>
                  <a:schemeClr val="lt1"/>
                </a:solidFill>
                <a:latin typeface="Calibri"/>
                <a:ea typeface="Calibri"/>
                <a:cs typeface="Calibri"/>
                <a:sym typeface="Calibri"/>
              </a:rPr>
              <a:t>Foundational Skills</a:t>
            </a:r>
            <a:endParaRPr b="1" sz="1100">
              <a:solidFill>
                <a:schemeClr val="lt1"/>
              </a:solidFill>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4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Turn and Talk</a:t>
            </a:r>
            <a:endParaRPr/>
          </a:p>
        </p:txBody>
      </p:sp>
      <p:sp>
        <p:nvSpPr>
          <p:cNvPr id="394" name="Google Shape;394;p49"/>
          <p:cNvSpPr txBox="1"/>
          <p:nvPr>
            <p:ph idx="1" type="body"/>
          </p:nvPr>
        </p:nvSpPr>
        <p:spPr>
          <a:xfrm>
            <a:off x="152400" y="1143000"/>
            <a:ext cx="8839200" cy="2427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US" sz="2400">
                <a:solidFill>
                  <a:srgbClr val="DE8269"/>
                </a:solidFill>
              </a:rPr>
              <a:t>With your READ Partner:</a:t>
            </a:r>
            <a:endParaRPr b="1" sz="2400">
              <a:solidFill>
                <a:srgbClr val="DE8269"/>
              </a:solidFill>
            </a:endParaRPr>
          </a:p>
          <a:p>
            <a:pPr indent="0" lvl="0" marL="0" rtl="0" algn="ctr">
              <a:spcBef>
                <a:spcPts val="1000"/>
              </a:spcBef>
              <a:spcAft>
                <a:spcPts val="0"/>
              </a:spcAft>
              <a:buNone/>
            </a:pPr>
            <a:r>
              <a:rPr lang="en-US" sz="2400"/>
              <a:t>Where did you see evidence of the instructional shifts and the components of literacy in the model lesson?</a:t>
            </a:r>
            <a:endParaRPr sz="2400"/>
          </a:p>
        </p:txBody>
      </p:sp>
      <p:pic>
        <p:nvPicPr>
          <p:cNvPr id="395" name="Google Shape;395;p49"/>
          <p:cNvPicPr preferRelativeResize="0"/>
          <p:nvPr/>
        </p:nvPicPr>
        <p:blipFill>
          <a:blip r:embed="rId3">
            <a:alphaModFix/>
          </a:blip>
          <a:stretch>
            <a:fillRect/>
          </a:stretch>
        </p:blipFill>
        <p:spPr>
          <a:xfrm>
            <a:off x="2849000" y="3240575"/>
            <a:ext cx="3676650" cy="109537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sp>
        <p:nvSpPr>
          <p:cNvPr id="401" name="Google Shape;401;p5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Instructional Approaches</a:t>
            </a:r>
            <a:endParaRPr/>
          </a:p>
        </p:txBody>
      </p:sp>
      <p:pic>
        <p:nvPicPr>
          <p:cNvPr id="402" name="Google Shape;402;p50"/>
          <p:cNvPicPr preferRelativeResize="0"/>
          <p:nvPr/>
        </p:nvPicPr>
        <p:blipFill>
          <a:blip r:embed="rId3">
            <a:alphaModFix/>
          </a:blip>
          <a:stretch>
            <a:fillRect/>
          </a:stretch>
        </p:blipFill>
        <p:spPr>
          <a:xfrm>
            <a:off x="4678309" y="1668786"/>
            <a:ext cx="4052591" cy="800905"/>
          </a:xfrm>
          <a:prstGeom prst="rect">
            <a:avLst/>
          </a:prstGeom>
          <a:noFill/>
          <a:ln>
            <a:noFill/>
          </a:ln>
        </p:spPr>
      </p:pic>
      <p:pic>
        <p:nvPicPr>
          <p:cNvPr id="403" name="Google Shape;403;p50"/>
          <p:cNvPicPr preferRelativeResize="0"/>
          <p:nvPr/>
        </p:nvPicPr>
        <p:blipFill>
          <a:blip r:embed="rId4">
            <a:alphaModFix/>
          </a:blip>
          <a:stretch>
            <a:fillRect/>
          </a:stretch>
        </p:blipFill>
        <p:spPr>
          <a:xfrm>
            <a:off x="594200" y="1608713"/>
            <a:ext cx="3091502" cy="921041"/>
          </a:xfrm>
          <a:prstGeom prst="rect">
            <a:avLst/>
          </a:prstGeom>
          <a:noFill/>
          <a:ln>
            <a:noFill/>
          </a:ln>
        </p:spPr>
      </p:pic>
      <p:pic>
        <p:nvPicPr>
          <p:cNvPr id="404" name="Google Shape;404;p50"/>
          <p:cNvPicPr preferRelativeResize="0"/>
          <p:nvPr/>
        </p:nvPicPr>
        <p:blipFill>
          <a:blip r:embed="rId5">
            <a:alphaModFix/>
          </a:blip>
          <a:stretch>
            <a:fillRect/>
          </a:stretch>
        </p:blipFill>
        <p:spPr>
          <a:xfrm>
            <a:off x="5078756" y="2868716"/>
            <a:ext cx="3251684" cy="1006471"/>
          </a:xfrm>
          <a:prstGeom prst="rect">
            <a:avLst/>
          </a:prstGeom>
          <a:noFill/>
          <a:ln>
            <a:noFill/>
          </a:ln>
        </p:spPr>
      </p:pic>
      <p:pic>
        <p:nvPicPr>
          <p:cNvPr id="405" name="Google Shape;405;p50"/>
          <p:cNvPicPr preferRelativeResize="0"/>
          <p:nvPr/>
        </p:nvPicPr>
        <p:blipFill>
          <a:blip r:embed="rId6">
            <a:alphaModFix/>
          </a:blip>
          <a:stretch>
            <a:fillRect/>
          </a:stretch>
        </p:blipFill>
        <p:spPr>
          <a:xfrm>
            <a:off x="413100" y="2828313"/>
            <a:ext cx="4052600" cy="108728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3"/>
                                        </p:tgtEl>
                                        <p:attrNameLst>
                                          <p:attrName>style.visibility</p:attrName>
                                        </p:attrNameLst>
                                      </p:cBhvr>
                                      <p:to>
                                        <p:strVal val="visible"/>
                                      </p:to>
                                    </p:set>
                                    <p:animEffect filter="fade" transition="in">
                                      <p:cBhvr>
                                        <p:cTn dur="1000"/>
                                        <p:tgtEl>
                                          <p:spTgt spid="40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2"/>
                                        </p:tgtEl>
                                        <p:attrNameLst>
                                          <p:attrName>style.visibility</p:attrName>
                                        </p:attrNameLst>
                                      </p:cBhvr>
                                      <p:to>
                                        <p:strVal val="visible"/>
                                      </p:to>
                                    </p:set>
                                    <p:animEffect filter="fade" transition="in">
                                      <p:cBhvr>
                                        <p:cTn dur="1000"/>
                                        <p:tgtEl>
                                          <p:spTgt spid="4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5"/>
                                        </p:tgtEl>
                                        <p:attrNameLst>
                                          <p:attrName>style.visibility</p:attrName>
                                        </p:attrNameLst>
                                      </p:cBhvr>
                                      <p:to>
                                        <p:strVal val="visible"/>
                                      </p:to>
                                    </p:set>
                                    <p:animEffect filter="fade" transition="in">
                                      <p:cBhvr>
                                        <p:cTn dur="1000"/>
                                        <p:tgtEl>
                                          <p:spTgt spid="4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4"/>
                                        </p:tgtEl>
                                        <p:attrNameLst>
                                          <p:attrName>style.visibility</p:attrName>
                                        </p:attrNameLst>
                                      </p:cBhvr>
                                      <p:to>
                                        <p:strVal val="visible"/>
                                      </p:to>
                                    </p:set>
                                    <p:animEffect filter="fade" transition="in">
                                      <p:cBhvr>
                                        <p:cTn dur="1000"/>
                                        <p:tgtEl>
                                          <p:spTgt spid="40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5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Approach Sort </a:t>
            </a:r>
            <a:endParaRPr/>
          </a:p>
        </p:txBody>
      </p:sp>
      <p:sp>
        <p:nvSpPr>
          <p:cNvPr id="412" name="Google Shape;412;p51"/>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lang="en-US" sz="2400">
                <a:solidFill>
                  <a:srgbClr val="434343"/>
                </a:solidFill>
              </a:rPr>
              <a:t>In your table groups, create a </a:t>
            </a:r>
            <a:r>
              <a:rPr b="1" lang="en-US" sz="2400">
                <a:solidFill>
                  <a:srgbClr val="434343"/>
                </a:solidFill>
              </a:rPr>
              <a:t>concept map</a:t>
            </a:r>
            <a:r>
              <a:rPr lang="en-US" sz="2400">
                <a:solidFill>
                  <a:srgbClr val="434343"/>
                </a:solidFill>
              </a:rPr>
              <a:t> using the terms and symbol cards to demonstrate the </a:t>
            </a:r>
            <a:r>
              <a:rPr b="1" lang="en-US" sz="2400">
                <a:solidFill>
                  <a:srgbClr val="434343"/>
                </a:solidFill>
              </a:rPr>
              <a:t>relationship </a:t>
            </a:r>
            <a:r>
              <a:rPr lang="en-US" sz="2400">
                <a:solidFill>
                  <a:srgbClr val="434343"/>
                </a:solidFill>
              </a:rPr>
              <a:t>between terms. </a:t>
            </a:r>
            <a:endParaRPr sz="2400">
              <a:solidFill>
                <a:srgbClr val="434343"/>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5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Debrief</a:t>
            </a:r>
            <a:endParaRPr/>
          </a:p>
        </p:txBody>
      </p:sp>
      <p:sp>
        <p:nvSpPr>
          <p:cNvPr id="419" name="Google Shape;419;p52"/>
          <p:cNvSpPr txBox="1"/>
          <p:nvPr>
            <p:ph idx="1" type="body"/>
          </p:nvPr>
        </p:nvSpPr>
        <p:spPr>
          <a:xfrm>
            <a:off x="235625" y="1047600"/>
            <a:ext cx="8839200" cy="3543300"/>
          </a:xfrm>
          <a:prstGeom prst="rect">
            <a:avLst/>
          </a:prstGeom>
        </p:spPr>
        <p:txBody>
          <a:bodyPr anchorCtr="0" anchor="ctr" bIns="91425" lIns="91425" spcFirstLastPara="1" rIns="91425" wrap="square" tIns="91425">
            <a:noAutofit/>
          </a:bodyPr>
          <a:lstStyle/>
          <a:p>
            <a:pPr indent="-342900" lvl="0" marL="457200" rtl="0" algn="l">
              <a:spcBef>
                <a:spcPts val="750"/>
              </a:spcBef>
              <a:spcAft>
                <a:spcPts val="0"/>
              </a:spcAft>
              <a:buSzPts val="1800"/>
              <a:buFont typeface="Calibri"/>
              <a:buChar char="•"/>
            </a:pPr>
            <a:r>
              <a:rPr b="1" lang="en-US">
                <a:solidFill>
                  <a:schemeClr val="accent6"/>
                </a:solidFill>
              </a:rPr>
              <a:t>Share </a:t>
            </a:r>
            <a:r>
              <a:rPr lang="en-US"/>
              <a:t>your sort with the group.</a:t>
            </a:r>
            <a:endParaRPr/>
          </a:p>
          <a:p>
            <a:pPr indent="-342900" lvl="0" marL="457200" rtl="0" algn="l">
              <a:spcBef>
                <a:spcPts val="1000"/>
              </a:spcBef>
              <a:spcAft>
                <a:spcPts val="1000"/>
              </a:spcAft>
              <a:buSzPts val="1800"/>
              <a:buFont typeface="Calibri"/>
              <a:buChar char="•"/>
            </a:pPr>
            <a:r>
              <a:rPr b="1" lang="en-US">
                <a:solidFill>
                  <a:schemeClr val="accent6"/>
                </a:solidFill>
              </a:rPr>
              <a:t>Describe </a:t>
            </a:r>
            <a:r>
              <a:rPr lang="en-US"/>
              <a:t>some of the </a:t>
            </a:r>
            <a:r>
              <a:rPr b="1" lang="en-US">
                <a:solidFill>
                  <a:srgbClr val="434343"/>
                </a:solidFill>
              </a:rPr>
              <a:t>connections </a:t>
            </a:r>
            <a:r>
              <a:rPr lang="en-US"/>
              <a:t>you discovered.</a:t>
            </a:r>
            <a:endParaRPr/>
          </a:p>
        </p:txBody>
      </p:sp>
      <p:pic>
        <p:nvPicPr>
          <p:cNvPr id="420" name="Google Shape;420;p52"/>
          <p:cNvPicPr preferRelativeResize="0"/>
          <p:nvPr/>
        </p:nvPicPr>
        <p:blipFill rotWithShape="1">
          <a:blip r:embed="rId3">
            <a:alphaModFix/>
          </a:blip>
          <a:srcRect b="0" l="0" r="70893" t="0"/>
          <a:stretch/>
        </p:blipFill>
        <p:spPr>
          <a:xfrm>
            <a:off x="6181025" y="1815563"/>
            <a:ext cx="2384774" cy="2198175"/>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5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What is the instructional framework?</a:t>
            </a:r>
            <a:endParaRPr>
              <a:solidFill>
                <a:schemeClr val="dk1"/>
              </a:solidFill>
            </a:endParaRPr>
          </a:p>
        </p:txBody>
      </p:sp>
      <p:pic>
        <p:nvPicPr>
          <p:cNvPr id="427" name="Google Shape;427;p53"/>
          <p:cNvPicPr preferRelativeResize="0"/>
          <p:nvPr/>
        </p:nvPicPr>
        <p:blipFill>
          <a:blip r:embed="rId3">
            <a:alphaModFix/>
          </a:blip>
          <a:stretch>
            <a:fillRect/>
          </a:stretch>
        </p:blipFill>
        <p:spPr>
          <a:xfrm>
            <a:off x="1944075" y="1237800"/>
            <a:ext cx="5255850" cy="3258875"/>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5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Instructional Approaches</a:t>
            </a:r>
            <a:endParaRPr/>
          </a:p>
        </p:txBody>
      </p:sp>
      <p:sp>
        <p:nvSpPr>
          <p:cNvPr id="434" name="Google Shape;434;p54"/>
          <p:cNvSpPr txBox="1"/>
          <p:nvPr>
            <p:ph idx="1" type="body"/>
          </p:nvPr>
        </p:nvSpPr>
        <p:spPr>
          <a:xfrm>
            <a:off x="152400" y="1143000"/>
            <a:ext cx="5598000" cy="35433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b="1" lang="en-US" sz="2400">
                <a:solidFill>
                  <a:schemeClr val="accent6"/>
                </a:solidFill>
              </a:rPr>
              <a:t>Read </a:t>
            </a:r>
            <a:r>
              <a:rPr lang="en-US" sz="2400"/>
              <a:t>“Instructional Approaches” from the Curriculum Guide.</a:t>
            </a:r>
            <a:endParaRPr sz="2400"/>
          </a:p>
        </p:txBody>
      </p:sp>
      <p:pic>
        <p:nvPicPr>
          <p:cNvPr id="435" name="Google Shape;435;p54"/>
          <p:cNvPicPr preferRelativeResize="0"/>
          <p:nvPr/>
        </p:nvPicPr>
        <p:blipFill>
          <a:blip r:embed="rId3">
            <a:alphaModFix/>
          </a:blip>
          <a:stretch>
            <a:fillRect/>
          </a:stretch>
        </p:blipFill>
        <p:spPr>
          <a:xfrm>
            <a:off x="6055200" y="1276200"/>
            <a:ext cx="2400375" cy="3047325"/>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1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Afternoon </a:t>
            </a:r>
            <a:r>
              <a:rPr lang="en-US"/>
              <a:t>at a Glance</a:t>
            </a:r>
            <a:endParaRPr/>
          </a:p>
        </p:txBody>
      </p:sp>
      <p:graphicFrame>
        <p:nvGraphicFramePr>
          <p:cNvPr id="65" name="Google Shape;65;p10"/>
          <p:cNvGraphicFramePr/>
          <p:nvPr/>
        </p:nvGraphicFramePr>
        <p:xfrm>
          <a:off x="1047300" y="1583700"/>
          <a:ext cx="3000000" cy="3000000"/>
        </p:xfrm>
        <a:graphic>
          <a:graphicData uri="http://schemas.openxmlformats.org/drawingml/2006/table">
            <a:tbl>
              <a:tblPr>
                <a:noFill/>
                <a:tableStyleId>{88B87D1A-3335-406B-BC52-3AA160101146}</a:tableStyleId>
              </a:tblPr>
              <a:tblGrid>
                <a:gridCol w="1379600"/>
                <a:gridCol w="5859400"/>
              </a:tblGrid>
              <a:tr h="381000">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12:30-2:00</a:t>
                      </a:r>
                      <a:endParaRPr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Deep Dive: Preparing to Teach a Lesson </a:t>
                      </a:r>
                      <a:endParaRPr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81000">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2:00-2:15</a:t>
                      </a:r>
                      <a:endParaRPr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i="1" lang="en-US" sz="1800">
                          <a:solidFill>
                            <a:schemeClr val="dk1"/>
                          </a:solidFill>
                          <a:latin typeface="Calibri"/>
                          <a:ea typeface="Calibri"/>
                          <a:cs typeface="Calibri"/>
                          <a:sym typeface="Calibri"/>
                        </a:rPr>
                        <a:t>Break </a:t>
                      </a:r>
                      <a:endParaRPr i="1"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81000">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2:15-2:55</a:t>
                      </a:r>
                      <a:endParaRPr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Reflection &amp; Action Planning </a:t>
                      </a:r>
                      <a:endParaRPr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81000">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2:55-3:00</a:t>
                      </a:r>
                      <a:endParaRPr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Closing &amp; Survey</a:t>
                      </a:r>
                      <a:endParaRPr sz="1800">
                        <a:solidFill>
                          <a:schemeClr val="dk1"/>
                        </a:solidFill>
                        <a:latin typeface="Calibri"/>
                        <a:ea typeface="Calibri"/>
                        <a:cs typeface="Calibri"/>
                        <a:sym typeface="Calibri"/>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5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Read</a:t>
            </a:r>
            <a:endParaRPr/>
          </a:p>
        </p:txBody>
      </p:sp>
      <p:sp>
        <p:nvSpPr>
          <p:cNvPr id="442" name="Google Shape;442;p55"/>
          <p:cNvSpPr txBox="1"/>
          <p:nvPr>
            <p:ph idx="1" type="body"/>
          </p:nvPr>
        </p:nvSpPr>
        <p:spPr>
          <a:xfrm>
            <a:off x="551900" y="1047600"/>
            <a:ext cx="8839200" cy="3543300"/>
          </a:xfrm>
          <a:prstGeom prst="rect">
            <a:avLst/>
          </a:prstGeom>
        </p:spPr>
        <p:txBody>
          <a:bodyPr anchorCtr="0" anchor="ctr" bIns="91425" lIns="91425" spcFirstLastPara="1" rIns="91425" wrap="square" tIns="91425">
            <a:noAutofit/>
          </a:bodyPr>
          <a:lstStyle/>
          <a:p>
            <a:pPr indent="-304800" lvl="0" marL="457200" rtl="0" algn="l">
              <a:lnSpc>
                <a:spcPct val="115000"/>
              </a:lnSpc>
              <a:spcBef>
                <a:spcPts val="750"/>
              </a:spcBef>
              <a:spcAft>
                <a:spcPts val="0"/>
              </a:spcAft>
              <a:buSzPts val="1200"/>
              <a:buFont typeface="Calibri"/>
              <a:buChar char="•"/>
            </a:pPr>
            <a:r>
              <a:rPr lang="en-US"/>
              <a:t>Build background knowledge</a:t>
            </a:r>
            <a:endParaRPr/>
          </a:p>
          <a:p>
            <a:pPr indent="-304800" lvl="0" marL="457200" rtl="0" algn="l">
              <a:lnSpc>
                <a:spcPct val="115000"/>
              </a:lnSpc>
              <a:spcBef>
                <a:spcPts val="0"/>
              </a:spcBef>
              <a:spcAft>
                <a:spcPts val="0"/>
              </a:spcAft>
              <a:buSzPts val="1200"/>
              <a:buFont typeface="Calibri"/>
              <a:buChar char="•"/>
            </a:pPr>
            <a:r>
              <a:rPr lang="en-US"/>
              <a:t>Develop reading skills</a:t>
            </a:r>
            <a:endParaRPr/>
          </a:p>
          <a:p>
            <a:pPr indent="-304800" lvl="0" marL="457200" rtl="0" algn="l">
              <a:lnSpc>
                <a:spcPct val="115000"/>
              </a:lnSpc>
              <a:spcBef>
                <a:spcPts val="0"/>
              </a:spcBef>
              <a:spcAft>
                <a:spcPts val="0"/>
              </a:spcAft>
              <a:buSzPts val="1200"/>
              <a:buFont typeface="Calibri"/>
              <a:buChar char="•"/>
            </a:pPr>
            <a:r>
              <a:rPr lang="en-US"/>
              <a:t>Make choices about independent reading</a:t>
            </a:r>
            <a:endParaRPr/>
          </a:p>
          <a:p>
            <a:pPr indent="-304800" lvl="0" marL="457200" rtl="0" algn="l">
              <a:lnSpc>
                <a:spcPct val="115000"/>
              </a:lnSpc>
              <a:spcBef>
                <a:spcPts val="0"/>
              </a:spcBef>
              <a:spcAft>
                <a:spcPts val="0"/>
              </a:spcAft>
              <a:buSzPts val="1200"/>
              <a:buFont typeface="Calibri"/>
              <a:buChar char="•"/>
            </a:pPr>
            <a:r>
              <a:rPr lang="en-US"/>
              <a:t>Interact with the text</a:t>
            </a:r>
            <a:endParaRPr/>
          </a:p>
          <a:p>
            <a:pPr indent="-304800" lvl="0" marL="457200" rtl="0" algn="l">
              <a:lnSpc>
                <a:spcPct val="115000"/>
              </a:lnSpc>
              <a:spcBef>
                <a:spcPts val="0"/>
              </a:spcBef>
              <a:spcAft>
                <a:spcPts val="0"/>
              </a:spcAft>
              <a:buSzPts val="1200"/>
              <a:buFont typeface="Calibri"/>
              <a:buChar char="•"/>
            </a:pPr>
            <a:r>
              <a:rPr lang="en-US"/>
              <a:t>Collect evidence</a:t>
            </a:r>
            <a:endParaRPr/>
          </a:p>
          <a:p>
            <a:pPr indent="-304800" lvl="0" marL="457200" rtl="0" algn="l">
              <a:lnSpc>
                <a:spcPct val="115000"/>
              </a:lnSpc>
              <a:spcBef>
                <a:spcPts val="0"/>
              </a:spcBef>
              <a:spcAft>
                <a:spcPts val="0"/>
              </a:spcAft>
              <a:buSzPts val="1200"/>
              <a:buFont typeface="Calibri"/>
              <a:buChar char="•"/>
            </a:pPr>
            <a:r>
              <a:rPr lang="en-US"/>
              <a:t>Analyze texts</a:t>
            </a:r>
            <a:endParaRPr/>
          </a:p>
          <a:p>
            <a:pPr indent="-304800" lvl="0" marL="457200" rtl="0" algn="l">
              <a:lnSpc>
                <a:spcPct val="115000"/>
              </a:lnSpc>
              <a:spcBef>
                <a:spcPts val="0"/>
              </a:spcBef>
              <a:spcAft>
                <a:spcPts val="0"/>
              </a:spcAft>
              <a:buSzPts val="1200"/>
              <a:buFont typeface="Calibri"/>
              <a:buChar char="•"/>
            </a:pPr>
            <a:r>
              <a:rPr lang="en-US"/>
              <a:t>Make connections</a:t>
            </a:r>
            <a:endParaRPr/>
          </a:p>
        </p:txBody>
      </p:sp>
      <p:pic>
        <p:nvPicPr>
          <p:cNvPr id="443" name="Google Shape;443;p55"/>
          <p:cNvPicPr preferRelativeResize="0"/>
          <p:nvPr/>
        </p:nvPicPr>
        <p:blipFill rotWithShape="1">
          <a:blip r:embed="rId3">
            <a:alphaModFix/>
          </a:blip>
          <a:srcRect b="0" l="0" r="59947" t="0"/>
          <a:stretch/>
        </p:blipFill>
        <p:spPr>
          <a:xfrm>
            <a:off x="5616250" y="1887838"/>
            <a:ext cx="2760850" cy="2053625"/>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5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Read Approach Deep Dive</a:t>
            </a:r>
            <a:endParaRPr/>
          </a:p>
        </p:txBody>
      </p:sp>
      <p:sp>
        <p:nvSpPr>
          <p:cNvPr id="450" name="Google Shape;450;p56"/>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US"/>
              <a:t>“The close readings that are woven throughout the curriculum, often involve grappling as students have a first go at reading complex texts. The process is carefully scaffolded so that students have the experience of pushing through challenging material in a way that leads to success, not to frustration.” </a:t>
            </a:r>
            <a:endParaRPr/>
          </a:p>
          <a:p>
            <a:pPr indent="-317500" lvl="0" marL="457200" rtl="0" algn="r">
              <a:lnSpc>
                <a:spcPct val="115000"/>
              </a:lnSpc>
              <a:spcBef>
                <a:spcPts val="0"/>
              </a:spcBef>
              <a:spcAft>
                <a:spcPts val="0"/>
              </a:spcAft>
              <a:buSzPts val="1400"/>
              <a:buChar char="-"/>
            </a:pPr>
            <a:r>
              <a:rPr lang="en-US" sz="1400"/>
              <a:t>Woodfin &amp; Plaut, 2017</a:t>
            </a:r>
            <a:endParaRPr sz="2200"/>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5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Reading Closely Tool</a:t>
            </a:r>
            <a:endParaRPr/>
          </a:p>
        </p:txBody>
      </p:sp>
      <p:sp>
        <p:nvSpPr>
          <p:cNvPr id="457" name="Google Shape;457;p57"/>
          <p:cNvSpPr txBox="1"/>
          <p:nvPr>
            <p:ph idx="1" type="body"/>
          </p:nvPr>
        </p:nvSpPr>
        <p:spPr>
          <a:xfrm>
            <a:off x="596100" y="1176900"/>
            <a:ext cx="5089500" cy="3543300"/>
          </a:xfrm>
          <a:prstGeom prst="rect">
            <a:avLst/>
          </a:prstGeom>
        </p:spPr>
        <p:txBody>
          <a:bodyPr anchorCtr="0" anchor="ctr" bIns="91425" lIns="91425" spcFirstLastPara="1" rIns="91425" wrap="square" tIns="91425">
            <a:noAutofit/>
          </a:bodyPr>
          <a:lstStyle/>
          <a:p>
            <a:pPr indent="0" lvl="0" marL="0" rtl="0" algn="l">
              <a:spcBef>
                <a:spcPts val="750"/>
              </a:spcBef>
              <a:spcAft>
                <a:spcPts val="0"/>
              </a:spcAft>
              <a:buNone/>
            </a:pPr>
            <a:r>
              <a:rPr lang="en-US"/>
              <a:t>Independently review the Reading Closely Tool.</a:t>
            </a:r>
            <a:endParaRPr/>
          </a:p>
          <a:p>
            <a:pPr indent="0" lvl="0" marL="0" rtl="0" algn="l">
              <a:spcBef>
                <a:spcPts val="750"/>
              </a:spcBef>
              <a:spcAft>
                <a:spcPts val="0"/>
              </a:spcAft>
              <a:buNone/>
            </a:pPr>
            <a:r>
              <a:t/>
            </a:r>
            <a:endParaRPr/>
          </a:p>
          <a:p>
            <a:pPr indent="-304800" lvl="0" marL="457200" rtl="0" algn="l">
              <a:spcBef>
                <a:spcPts val="0"/>
              </a:spcBef>
              <a:spcAft>
                <a:spcPts val="0"/>
              </a:spcAft>
              <a:buSzPts val="1200"/>
              <a:buFont typeface="Calibri"/>
              <a:buChar char="●"/>
            </a:pPr>
            <a:r>
              <a:rPr lang="en-US"/>
              <a:t>What do you </a:t>
            </a:r>
            <a:r>
              <a:rPr b="1" lang="en-US">
                <a:solidFill>
                  <a:schemeClr val="accent6"/>
                </a:solidFill>
              </a:rPr>
              <a:t>notice</a:t>
            </a:r>
            <a:r>
              <a:rPr lang="en-US"/>
              <a:t>?</a:t>
            </a:r>
            <a:endParaRPr/>
          </a:p>
          <a:p>
            <a:pPr indent="-304800" lvl="0" marL="457200" rtl="0" algn="l">
              <a:spcBef>
                <a:spcPts val="1000"/>
              </a:spcBef>
              <a:spcAft>
                <a:spcPts val="1000"/>
              </a:spcAft>
              <a:buSzPts val="1200"/>
              <a:buFont typeface="Calibri"/>
              <a:buChar char="●"/>
            </a:pPr>
            <a:r>
              <a:rPr lang="en-US"/>
              <a:t>What do you </a:t>
            </a:r>
            <a:r>
              <a:rPr b="1" lang="en-US">
                <a:solidFill>
                  <a:schemeClr val="accent6"/>
                </a:solidFill>
              </a:rPr>
              <a:t>wonder</a:t>
            </a:r>
            <a:r>
              <a:rPr lang="en-US"/>
              <a:t>?</a:t>
            </a:r>
            <a:endParaRPr/>
          </a:p>
        </p:txBody>
      </p:sp>
      <p:pic>
        <p:nvPicPr>
          <p:cNvPr id="458" name="Google Shape;458;p57"/>
          <p:cNvPicPr preferRelativeResize="0"/>
          <p:nvPr/>
        </p:nvPicPr>
        <p:blipFill>
          <a:blip r:embed="rId3">
            <a:alphaModFix/>
          </a:blip>
          <a:stretch>
            <a:fillRect/>
          </a:stretch>
        </p:blipFill>
        <p:spPr>
          <a:xfrm>
            <a:off x="6102075" y="1176900"/>
            <a:ext cx="2543749" cy="3359274"/>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58"/>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Discuss</a:t>
            </a:r>
            <a:endParaRPr/>
          </a:p>
        </p:txBody>
      </p:sp>
      <p:sp>
        <p:nvSpPr>
          <p:cNvPr id="465" name="Google Shape;465;p58"/>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304800" lvl="0" marL="457200" rtl="0" algn="l">
              <a:lnSpc>
                <a:spcPct val="115000"/>
              </a:lnSpc>
              <a:spcBef>
                <a:spcPts val="750"/>
              </a:spcBef>
              <a:spcAft>
                <a:spcPts val="0"/>
              </a:spcAft>
              <a:buSzPts val="1200"/>
              <a:buFont typeface="Calibri"/>
              <a:buChar char="•"/>
            </a:pPr>
            <a:r>
              <a:rPr lang="en-US"/>
              <a:t>Establish and organize throughs</a:t>
            </a:r>
            <a:endParaRPr/>
          </a:p>
          <a:p>
            <a:pPr indent="-304800" lvl="0" marL="457200" rtl="0" algn="l">
              <a:lnSpc>
                <a:spcPct val="115000"/>
              </a:lnSpc>
              <a:spcBef>
                <a:spcPts val="0"/>
              </a:spcBef>
              <a:spcAft>
                <a:spcPts val="0"/>
              </a:spcAft>
              <a:buSzPts val="1200"/>
              <a:buFont typeface="Calibri"/>
              <a:buChar char="•"/>
            </a:pPr>
            <a:r>
              <a:rPr lang="en-US"/>
              <a:t>Form claims</a:t>
            </a:r>
            <a:endParaRPr/>
          </a:p>
          <a:p>
            <a:pPr indent="-304800" lvl="0" marL="457200" rtl="0" algn="l">
              <a:lnSpc>
                <a:spcPct val="115000"/>
              </a:lnSpc>
              <a:spcBef>
                <a:spcPts val="0"/>
              </a:spcBef>
              <a:spcAft>
                <a:spcPts val="0"/>
              </a:spcAft>
              <a:buSzPts val="1200"/>
              <a:buFont typeface="Calibri"/>
              <a:buChar char="•"/>
            </a:pPr>
            <a:r>
              <a:rPr lang="en-US"/>
              <a:t>Gather evidence</a:t>
            </a:r>
            <a:endParaRPr/>
          </a:p>
          <a:p>
            <a:pPr indent="-304800" lvl="0" marL="457200" rtl="0" algn="l">
              <a:lnSpc>
                <a:spcPct val="115000"/>
              </a:lnSpc>
              <a:spcBef>
                <a:spcPts val="0"/>
              </a:spcBef>
              <a:spcAft>
                <a:spcPts val="0"/>
              </a:spcAft>
              <a:buSzPts val="1200"/>
              <a:buFont typeface="Calibri"/>
              <a:buChar char="•"/>
            </a:pPr>
            <a:r>
              <a:rPr lang="en-US"/>
              <a:t>Engage in discussions</a:t>
            </a:r>
            <a:endParaRPr/>
          </a:p>
          <a:p>
            <a:pPr indent="-304800" lvl="0" marL="457200" rtl="0" algn="l">
              <a:lnSpc>
                <a:spcPct val="115000"/>
              </a:lnSpc>
              <a:spcBef>
                <a:spcPts val="0"/>
              </a:spcBef>
              <a:spcAft>
                <a:spcPts val="0"/>
              </a:spcAft>
              <a:buSzPts val="1200"/>
              <a:buFont typeface="Calibri"/>
              <a:buChar char="•"/>
            </a:pPr>
            <a:r>
              <a:rPr lang="en-US"/>
              <a:t>Adhere to norms</a:t>
            </a:r>
            <a:endParaRPr/>
          </a:p>
          <a:p>
            <a:pPr indent="-304800" lvl="0" marL="457200" rtl="0" algn="l">
              <a:lnSpc>
                <a:spcPct val="115000"/>
              </a:lnSpc>
              <a:spcBef>
                <a:spcPts val="0"/>
              </a:spcBef>
              <a:spcAft>
                <a:spcPts val="0"/>
              </a:spcAft>
              <a:buSzPts val="1200"/>
              <a:buFont typeface="Calibri"/>
              <a:buChar char="•"/>
            </a:pPr>
            <a:r>
              <a:rPr lang="en-US"/>
              <a:t>Reflect on the quality of the discussion</a:t>
            </a:r>
            <a:endParaRPr/>
          </a:p>
        </p:txBody>
      </p:sp>
      <p:pic>
        <p:nvPicPr>
          <p:cNvPr id="466" name="Google Shape;466;p58"/>
          <p:cNvPicPr preferRelativeResize="0"/>
          <p:nvPr/>
        </p:nvPicPr>
        <p:blipFill rotWithShape="1">
          <a:blip r:embed="rId3">
            <a:alphaModFix/>
          </a:blip>
          <a:srcRect b="0" l="0" r="66392" t="0"/>
          <a:stretch/>
        </p:blipFill>
        <p:spPr>
          <a:xfrm>
            <a:off x="5622700" y="2052500"/>
            <a:ext cx="2932300" cy="172430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5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Present &amp; Write</a:t>
            </a:r>
            <a:endParaRPr/>
          </a:p>
        </p:txBody>
      </p:sp>
      <p:sp>
        <p:nvSpPr>
          <p:cNvPr id="473" name="Google Shape;473;p59"/>
          <p:cNvSpPr txBox="1"/>
          <p:nvPr>
            <p:ph idx="1" type="body"/>
          </p:nvPr>
        </p:nvSpPr>
        <p:spPr>
          <a:xfrm>
            <a:off x="152400" y="1143000"/>
            <a:ext cx="3705300" cy="3543300"/>
          </a:xfrm>
          <a:prstGeom prst="rect">
            <a:avLst/>
          </a:prstGeom>
        </p:spPr>
        <p:txBody>
          <a:bodyPr anchorCtr="0" anchor="ctr" bIns="91425" lIns="91425" spcFirstLastPara="1" rIns="91425" wrap="square" tIns="91425">
            <a:noAutofit/>
          </a:bodyPr>
          <a:lstStyle/>
          <a:p>
            <a:pPr indent="-304800" lvl="0" marL="457200" rtl="0" algn="l">
              <a:lnSpc>
                <a:spcPct val="115000"/>
              </a:lnSpc>
              <a:spcBef>
                <a:spcPts val="750"/>
              </a:spcBef>
              <a:spcAft>
                <a:spcPts val="0"/>
              </a:spcAft>
              <a:buSzPts val="1200"/>
              <a:buFont typeface="Calibri"/>
              <a:buChar char="•"/>
            </a:pPr>
            <a:r>
              <a:rPr lang="en-US"/>
              <a:t>Determine their focus</a:t>
            </a:r>
            <a:endParaRPr/>
          </a:p>
          <a:p>
            <a:pPr indent="-304800" lvl="0" marL="457200" rtl="0" algn="l">
              <a:lnSpc>
                <a:spcPct val="115000"/>
              </a:lnSpc>
              <a:spcBef>
                <a:spcPts val="0"/>
              </a:spcBef>
              <a:spcAft>
                <a:spcPts val="0"/>
              </a:spcAft>
              <a:buSzPts val="1200"/>
              <a:buFont typeface="Calibri"/>
              <a:buChar char="•"/>
            </a:pPr>
            <a:r>
              <a:rPr lang="en-US"/>
              <a:t>Refine their thinking</a:t>
            </a:r>
            <a:endParaRPr/>
          </a:p>
          <a:p>
            <a:pPr indent="-304800" lvl="0" marL="457200" rtl="0" algn="l">
              <a:lnSpc>
                <a:spcPct val="115000"/>
              </a:lnSpc>
              <a:spcBef>
                <a:spcPts val="0"/>
              </a:spcBef>
              <a:spcAft>
                <a:spcPts val="0"/>
              </a:spcAft>
              <a:buSzPts val="1200"/>
              <a:buFont typeface="Calibri"/>
              <a:buChar char="•"/>
            </a:pPr>
            <a:r>
              <a:rPr lang="en-US"/>
              <a:t>Answer questions</a:t>
            </a:r>
            <a:endParaRPr/>
          </a:p>
          <a:p>
            <a:pPr indent="-304800" lvl="0" marL="457200" rtl="0" algn="l">
              <a:lnSpc>
                <a:spcPct val="115000"/>
              </a:lnSpc>
              <a:spcBef>
                <a:spcPts val="0"/>
              </a:spcBef>
              <a:spcAft>
                <a:spcPts val="0"/>
              </a:spcAft>
              <a:buSzPts val="1200"/>
              <a:buFont typeface="Calibri"/>
              <a:buChar char="•"/>
            </a:pPr>
            <a:r>
              <a:rPr lang="en-US"/>
              <a:t>Gather and organize evidence</a:t>
            </a:r>
            <a:endParaRPr/>
          </a:p>
          <a:p>
            <a:pPr indent="-304800" lvl="0" marL="457200" rtl="0" algn="l">
              <a:lnSpc>
                <a:spcPct val="115000"/>
              </a:lnSpc>
              <a:spcBef>
                <a:spcPts val="0"/>
              </a:spcBef>
              <a:spcAft>
                <a:spcPts val="0"/>
              </a:spcAft>
              <a:buSzPts val="1200"/>
              <a:buFont typeface="Calibri"/>
              <a:buChar char="•"/>
            </a:pPr>
            <a:r>
              <a:rPr lang="en-US"/>
              <a:t>Conduct research</a:t>
            </a:r>
            <a:endParaRPr/>
          </a:p>
          <a:p>
            <a:pPr indent="-304800" lvl="0" marL="457200" rtl="0" algn="l">
              <a:lnSpc>
                <a:spcPct val="115000"/>
              </a:lnSpc>
              <a:spcBef>
                <a:spcPts val="0"/>
              </a:spcBef>
              <a:spcAft>
                <a:spcPts val="0"/>
              </a:spcAft>
              <a:buSzPts val="1200"/>
              <a:buFont typeface="Calibri"/>
              <a:buChar char="•"/>
            </a:pPr>
            <a:r>
              <a:rPr lang="en-US"/>
              <a:t>Form claims</a:t>
            </a:r>
            <a:endParaRPr/>
          </a:p>
          <a:p>
            <a:pPr indent="-304800" lvl="0" marL="457200" rtl="0" algn="l">
              <a:lnSpc>
                <a:spcPct val="115000"/>
              </a:lnSpc>
              <a:spcBef>
                <a:spcPts val="0"/>
              </a:spcBef>
              <a:spcAft>
                <a:spcPts val="0"/>
              </a:spcAft>
              <a:buSzPts val="1200"/>
              <a:buFont typeface="Calibri"/>
              <a:buChar char="•"/>
            </a:pPr>
            <a:r>
              <a:rPr lang="en-US"/>
              <a:t>Develop composition skills</a:t>
            </a:r>
            <a:endParaRPr/>
          </a:p>
          <a:p>
            <a:pPr indent="-304800" lvl="0" marL="457200" rtl="0" algn="l">
              <a:lnSpc>
                <a:spcPct val="115000"/>
              </a:lnSpc>
              <a:spcBef>
                <a:spcPts val="0"/>
              </a:spcBef>
              <a:spcAft>
                <a:spcPts val="0"/>
              </a:spcAft>
              <a:buSzPts val="1200"/>
              <a:buFont typeface="Calibri"/>
              <a:buChar char="•"/>
            </a:pPr>
            <a:r>
              <a:rPr lang="en-US"/>
              <a:t>Revise thinking</a:t>
            </a:r>
            <a:endParaRPr/>
          </a:p>
          <a:p>
            <a:pPr indent="-304800" lvl="0" marL="457200" rtl="0" algn="l">
              <a:lnSpc>
                <a:spcPct val="115000"/>
              </a:lnSpc>
              <a:spcBef>
                <a:spcPts val="0"/>
              </a:spcBef>
              <a:spcAft>
                <a:spcPts val="0"/>
              </a:spcAft>
              <a:buSzPts val="1200"/>
              <a:buFont typeface="Calibri"/>
              <a:buChar char="•"/>
            </a:pPr>
            <a:r>
              <a:rPr lang="en-US"/>
              <a:t>Deliver presentations</a:t>
            </a:r>
            <a:endParaRPr/>
          </a:p>
          <a:p>
            <a:pPr indent="-304800" lvl="0" marL="457200" rtl="0" algn="l">
              <a:lnSpc>
                <a:spcPct val="115000"/>
              </a:lnSpc>
              <a:spcBef>
                <a:spcPts val="0"/>
              </a:spcBef>
              <a:spcAft>
                <a:spcPts val="0"/>
              </a:spcAft>
              <a:buSzPts val="1200"/>
              <a:buFont typeface="Calibri"/>
              <a:buChar char="•"/>
            </a:pPr>
            <a:r>
              <a:rPr lang="en-US"/>
              <a:t>Reflect on their work</a:t>
            </a:r>
            <a:endParaRPr/>
          </a:p>
        </p:txBody>
      </p:sp>
      <p:sp>
        <p:nvSpPr>
          <p:cNvPr id="474" name="Google Shape;474;p59"/>
          <p:cNvSpPr txBox="1"/>
          <p:nvPr>
            <p:ph idx="1" type="body"/>
          </p:nvPr>
        </p:nvSpPr>
        <p:spPr>
          <a:xfrm>
            <a:off x="4840950" y="1143000"/>
            <a:ext cx="4150800" cy="3543300"/>
          </a:xfrm>
          <a:prstGeom prst="rect">
            <a:avLst/>
          </a:prstGeom>
        </p:spPr>
        <p:txBody>
          <a:bodyPr anchorCtr="0" anchor="ctr" bIns="91425" lIns="91425" spcFirstLastPara="1" rIns="91425" wrap="square" tIns="91425">
            <a:noAutofit/>
          </a:bodyPr>
          <a:lstStyle/>
          <a:p>
            <a:pPr indent="-304800" lvl="0" marL="457200" rtl="0" algn="l">
              <a:lnSpc>
                <a:spcPct val="115000"/>
              </a:lnSpc>
              <a:spcBef>
                <a:spcPts val="750"/>
              </a:spcBef>
              <a:spcAft>
                <a:spcPts val="0"/>
              </a:spcAft>
              <a:buSzPts val="1200"/>
              <a:buFont typeface="Calibri"/>
              <a:buChar char="•"/>
            </a:pPr>
            <a:r>
              <a:rPr lang="en-US"/>
              <a:t>Determine their focus</a:t>
            </a:r>
            <a:endParaRPr/>
          </a:p>
          <a:p>
            <a:pPr indent="-304800" lvl="0" marL="457200" rtl="0" algn="l">
              <a:lnSpc>
                <a:spcPct val="115000"/>
              </a:lnSpc>
              <a:spcBef>
                <a:spcPts val="0"/>
              </a:spcBef>
              <a:spcAft>
                <a:spcPts val="0"/>
              </a:spcAft>
              <a:buSzPts val="1200"/>
              <a:buFont typeface="Calibri"/>
              <a:buChar char="•"/>
            </a:pPr>
            <a:r>
              <a:rPr lang="en-US"/>
              <a:t>Refine their thinking</a:t>
            </a:r>
            <a:endParaRPr/>
          </a:p>
          <a:p>
            <a:pPr indent="-304800" lvl="0" marL="457200" rtl="0" algn="l">
              <a:lnSpc>
                <a:spcPct val="115000"/>
              </a:lnSpc>
              <a:spcBef>
                <a:spcPts val="0"/>
              </a:spcBef>
              <a:spcAft>
                <a:spcPts val="0"/>
              </a:spcAft>
              <a:buSzPts val="1200"/>
              <a:buFont typeface="Calibri"/>
              <a:buChar char="•"/>
            </a:pPr>
            <a:r>
              <a:rPr lang="en-US"/>
              <a:t>Answer questions</a:t>
            </a:r>
            <a:endParaRPr/>
          </a:p>
          <a:p>
            <a:pPr indent="-304800" lvl="0" marL="457200" rtl="0" algn="l">
              <a:lnSpc>
                <a:spcPct val="115000"/>
              </a:lnSpc>
              <a:spcBef>
                <a:spcPts val="0"/>
              </a:spcBef>
              <a:spcAft>
                <a:spcPts val="0"/>
              </a:spcAft>
              <a:buSzPts val="1200"/>
              <a:buFont typeface="Calibri"/>
              <a:buChar char="•"/>
            </a:pPr>
            <a:r>
              <a:rPr lang="en-US"/>
              <a:t>Gather and organize evidence</a:t>
            </a:r>
            <a:endParaRPr/>
          </a:p>
          <a:p>
            <a:pPr indent="-304800" lvl="0" marL="457200" rtl="0" algn="l">
              <a:lnSpc>
                <a:spcPct val="115000"/>
              </a:lnSpc>
              <a:spcBef>
                <a:spcPts val="0"/>
              </a:spcBef>
              <a:spcAft>
                <a:spcPts val="0"/>
              </a:spcAft>
              <a:buSzPts val="1200"/>
              <a:buFont typeface="Calibri"/>
              <a:buChar char="•"/>
            </a:pPr>
            <a:r>
              <a:rPr lang="en-US"/>
              <a:t>Conduct research</a:t>
            </a:r>
            <a:endParaRPr/>
          </a:p>
          <a:p>
            <a:pPr indent="-304800" lvl="0" marL="457200" rtl="0" algn="l">
              <a:lnSpc>
                <a:spcPct val="115000"/>
              </a:lnSpc>
              <a:spcBef>
                <a:spcPts val="0"/>
              </a:spcBef>
              <a:spcAft>
                <a:spcPts val="0"/>
              </a:spcAft>
              <a:buSzPts val="1200"/>
              <a:buFont typeface="Calibri"/>
              <a:buChar char="•"/>
            </a:pPr>
            <a:r>
              <a:rPr lang="en-US"/>
              <a:t>Form claims</a:t>
            </a:r>
            <a:endParaRPr/>
          </a:p>
          <a:p>
            <a:pPr indent="-304800" lvl="0" marL="457200" rtl="0" algn="l">
              <a:lnSpc>
                <a:spcPct val="115000"/>
              </a:lnSpc>
              <a:spcBef>
                <a:spcPts val="0"/>
              </a:spcBef>
              <a:spcAft>
                <a:spcPts val="0"/>
              </a:spcAft>
              <a:buSzPts val="1200"/>
              <a:buFont typeface="Calibri"/>
              <a:buChar char="•"/>
            </a:pPr>
            <a:r>
              <a:rPr lang="en-US"/>
              <a:t>Develop composition skills</a:t>
            </a:r>
            <a:endParaRPr/>
          </a:p>
          <a:p>
            <a:pPr indent="-304800" lvl="0" marL="457200" rtl="0" algn="l">
              <a:lnSpc>
                <a:spcPct val="115000"/>
              </a:lnSpc>
              <a:spcBef>
                <a:spcPts val="0"/>
              </a:spcBef>
              <a:spcAft>
                <a:spcPts val="0"/>
              </a:spcAft>
              <a:buSzPts val="1200"/>
              <a:buFont typeface="Calibri"/>
              <a:buChar char="•"/>
            </a:pPr>
            <a:r>
              <a:rPr lang="en-US"/>
              <a:t>Revise</a:t>
            </a:r>
            <a:endParaRPr/>
          </a:p>
          <a:p>
            <a:pPr indent="-304800" lvl="0" marL="457200" rtl="0" algn="l">
              <a:lnSpc>
                <a:spcPct val="115000"/>
              </a:lnSpc>
              <a:spcBef>
                <a:spcPts val="0"/>
              </a:spcBef>
              <a:spcAft>
                <a:spcPts val="0"/>
              </a:spcAft>
              <a:buSzPts val="1200"/>
              <a:buFont typeface="Calibri"/>
              <a:buChar char="•"/>
            </a:pPr>
            <a:r>
              <a:rPr lang="en-US"/>
              <a:t>Clearly express ideas</a:t>
            </a:r>
            <a:endParaRPr/>
          </a:p>
          <a:p>
            <a:pPr indent="-304800" lvl="0" marL="457200" rtl="0" algn="l">
              <a:lnSpc>
                <a:spcPct val="115000"/>
              </a:lnSpc>
              <a:spcBef>
                <a:spcPts val="0"/>
              </a:spcBef>
              <a:spcAft>
                <a:spcPts val="0"/>
              </a:spcAft>
              <a:buSzPts val="1200"/>
              <a:buFont typeface="Calibri"/>
              <a:buChar char="•"/>
            </a:pPr>
            <a:r>
              <a:rPr lang="en-US"/>
              <a:t>Publish their work</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6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In just a moment...</a:t>
            </a:r>
            <a:endParaRPr/>
          </a:p>
        </p:txBody>
      </p:sp>
      <p:sp>
        <p:nvSpPr>
          <p:cNvPr id="481" name="Google Shape;481;p60"/>
          <p:cNvSpPr txBox="1"/>
          <p:nvPr>
            <p:ph idx="1" type="body"/>
          </p:nvPr>
        </p:nvSpPr>
        <p:spPr>
          <a:xfrm>
            <a:off x="152400" y="1143000"/>
            <a:ext cx="8839200" cy="3543300"/>
          </a:xfrm>
          <a:prstGeom prst="rect">
            <a:avLst/>
          </a:prstGeom>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SzPts val="1800"/>
              <a:buFont typeface="Calibri"/>
              <a:buChar char="•"/>
            </a:pPr>
            <a:r>
              <a:rPr b="1" lang="en-US">
                <a:solidFill>
                  <a:schemeClr val="accent6"/>
                </a:solidFill>
              </a:rPr>
              <a:t>Review</a:t>
            </a:r>
            <a:r>
              <a:rPr lang="en-US">
                <a:solidFill>
                  <a:schemeClr val="accent6"/>
                </a:solidFill>
              </a:rPr>
              <a:t> </a:t>
            </a:r>
            <a:r>
              <a:rPr lang="en-US">
                <a:solidFill>
                  <a:srgbClr val="414042"/>
                </a:solidFill>
              </a:rPr>
              <a:t>each lesson example or tool from the ELA Guidebooks 9-12 Curriculum</a:t>
            </a:r>
            <a:endParaRPr>
              <a:solidFill>
                <a:srgbClr val="414042"/>
              </a:solidFill>
            </a:endParaRPr>
          </a:p>
          <a:p>
            <a:pPr indent="-342900" lvl="0" marL="457200" rtl="0" algn="l">
              <a:lnSpc>
                <a:spcPct val="150000"/>
              </a:lnSpc>
              <a:spcBef>
                <a:spcPts val="0"/>
              </a:spcBef>
              <a:spcAft>
                <a:spcPts val="0"/>
              </a:spcAft>
              <a:buSzPts val="1800"/>
              <a:buFont typeface="Calibri"/>
              <a:buChar char="•"/>
            </a:pPr>
            <a:r>
              <a:rPr b="1" lang="en-US">
                <a:solidFill>
                  <a:schemeClr val="accent6"/>
                </a:solidFill>
              </a:rPr>
              <a:t>Determine</a:t>
            </a:r>
            <a:r>
              <a:rPr lang="en-US">
                <a:solidFill>
                  <a:schemeClr val="accent6"/>
                </a:solidFill>
              </a:rPr>
              <a:t> </a:t>
            </a:r>
            <a:r>
              <a:rPr lang="en-US">
                <a:solidFill>
                  <a:srgbClr val="414042"/>
                </a:solidFill>
              </a:rPr>
              <a:t>which instructional approaches are highlighted through each example</a:t>
            </a:r>
            <a:endParaRPr>
              <a:solidFill>
                <a:srgbClr val="414042"/>
              </a:solidFill>
            </a:endParaRPr>
          </a:p>
          <a:p>
            <a:pPr indent="-342900" lvl="0" marL="457200" rtl="0" algn="l">
              <a:lnSpc>
                <a:spcPct val="150000"/>
              </a:lnSpc>
              <a:spcBef>
                <a:spcPts val="0"/>
              </a:spcBef>
              <a:spcAft>
                <a:spcPts val="0"/>
              </a:spcAft>
              <a:buSzPts val="1800"/>
              <a:buFont typeface="Calibri"/>
              <a:buChar char="•"/>
            </a:pPr>
            <a:r>
              <a:rPr b="1" lang="en-US">
                <a:solidFill>
                  <a:schemeClr val="accent6"/>
                </a:solidFill>
              </a:rPr>
              <a:t>Discuss</a:t>
            </a:r>
            <a:endParaRPr>
              <a:solidFill>
                <a:srgbClr val="414042"/>
              </a:solidFill>
            </a:endParaRPr>
          </a:p>
          <a:p>
            <a:pPr indent="-342900" lvl="1" marL="914400" rtl="0" algn="l">
              <a:lnSpc>
                <a:spcPct val="100000"/>
              </a:lnSpc>
              <a:spcBef>
                <a:spcPts val="0"/>
              </a:spcBef>
              <a:spcAft>
                <a:spcPts val="0"/>
              </a:spcAft>
              <a:buSzPts val="1800"/>
              <a:buFont typeface="Calibri"/>
              <a:buChar char="•"/>
            </a:pPr>
            <a:r>
              <a:rPr lang="en-US" sz="1800">
                <a:solidFill>
                  <a:srgbClr val="414042"/>
                </a:solidFill>
              </a:rPr>
              <a:t>What is the </a:t>
            </a:r>
            <a:r>
              <a:rPr b="1" lang="en-US" sz="1800">
                <a:solidFill>
                  <a:srgbClr val="434343"/>
                </a:solidFill>
              </a:rPr>
              <a:t>teacher </a:t>
            </a:r>
            <a:r>
              <a:rPr lang="en-US" sz="1800">
                <a:solidFill>
                  <a:srgbClr val="414042"/>
                </a:solidFill>
              </a:rPr>
              <a:t>doing in each example to support students in developing the components of literacy?</a:t>
            </a:r>
            <a:endParaRPr sz="1800">
              <a:solidFill>
                <a:srgbClr val="414042"/>
              </a:solidFill>
            </a:endParaRPr>
          </a:p>
          <a:p>
            <a:pPr indent="-342900" lvl="1" marL="914400" rtl="0" algn="l">
              <a:lnSpc>
                <a:spcPct val="100000"/>
              </a:lnSpc>
              <a:spcBef>
                <a:spcPts val="1000"/>
              </a:spcBef>
              <a:spcAft>
                <a:spcPts val="0"/>
              </a:spcAft>
              <a:buSzPts val="1800"/>
              <a:buFont typeface="Calibri"/>
              <a:buChar char="•"/>
            </a:pPr>
            <a:r>
              <a:rPr lang="en-US" sz="1800">
                <a:solidFill>
                  <a:srgbClr val="414042"/>
                </a:solidFill>
              </a:rPr>
              <a:t>How are </a:t>
            </a:r>
            <a:r>
              <a:rPr b="1" lang="en-US" sz="1800">
                <a:solidFill>
                  <a:srgbClr val="434343"/>
                </a:solidFill>
              </a:rPr>
              <a:t>students </a:t>
            </a:r>
            <a:r>
              <a:rPr lang="en-US" sz="1800">
                <a:solidFill>
                  <a:srgbClr val="414042"/>
                </a:solidFill>
              </a:rPr>
              <a:t>engaging in the learning and developing their skills within the components of literacy?</a:t>
            </a:r>
            <a:endParaRPr sz="1800"/>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pic>
        <p:nvPicPr>
          <p:cNvPr id="487" name="Google Shape;487;p61"/>
          <p:cNvPicPr preferRelativeResize="0"/>
          <p:nvPr/>
        </p:nvPicPr>
        <p:blipFill>
          <a:blip r:embed="rId3">
            <a:alphaModFix/>
          </a:blip>
          <a:stretch>
            <a:fillRect/>
          </a:stretch>
        </p:blipFill>
        <p:spPr>
          <a:xfrm>
            <a:off x="1450065" y="1161075"/>
            <a:ext cx="6243875" cy="3512174"/>
          </a:xfrm>
          <a:prstGeom prst="rect">
            <a:avLst/>
          </a:prstGeom>
          <a:noFill/>
          <a:ln>
            <a:noFill/>
          </a:ln>
        </p:spPr>
      </p:pic>
      <p:sp>
        <p:nvSpPr>
          <p:cNvPr id="488" name="Google Shape;488;p6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Gallery Walk Graphic Organizer</a:t>
            </a:r>
            <a:endParaRPr/>
          </a:p>
        </p:txBody>
      </p:sp>
      <p:sp>
        <p:nvSpPr>
          <p:cNvPr id="489" name="Google Shape;489;p61"/>
          <p:cNvSpPr txBox="1"/>
          <p:nvPr/>
        </p:nvSpPr>
        <p:spPr>
          <a:xfrm>
            <a:off x="1995325" y="4498650"/>
            <a:ext cx="554100" cy="174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sz="800">
                <a:latin typeface="Calibri"/>
                <a:ea typeface="Calibri"/>
                <a:cs typeface="Calibri"/>
                <a:sym typeface="Calibri"/>
              </a:rPr>
              <a:t>RCT - 4.2</a:t>
            </a:r>
            <a:endParaRPr b="1" sz="800">
              <a:latin typeface="Calibri"/>
              <a:ea typeface="Calibri"/>
              <a:cs typeface="Calibri"/>
              <a:sym typeface="Calibri"/>
            </a:endParaRPr>
          </a:p>
        </p:txBody>
      </p:sp>
      <p:sp>
        <p:nvSpPr>
          <p:cNvPr id="490" name="Google Shape;490;p61"/>
          <p:cNvSpPr txBox="1"/>
          <p:nvPr/>
        </p:nvSpPr>
        <p:spPr>
          <a:xfrm>
            <a:off x="1995325" y="3811950"/>
            <a:ext cx="554100" cy="174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sz="800">
                <a:latin typeface="Calibri"/>
                <a:ea typeface="Calibri"/>
                <a:cs typeface="Calibri"/>
                <a:sym typeface="Calibri"/>
              </a:rPr>
              <a:t>RCT - 4.2</a:t>
            </a:r>
            <a:endParaRPr b="1" sz="800">
              <a:latin typeface="Calibri"/>
              <a:ea typeface="Calibri"/>
              <a:cs typeface="Calibri"/>
              <a:sym typeface="Calibri"/>
            </a:endParaRPr>
          </a:p>
        </p:txBody>
      </p:sp>
      <p:sp>
        <p:nvSpPr>
          <p:cNvPr id="491" name="Google Shape;491;p61"/>
          <p:cNvSpPr txBox="1"/>
          <p:nvPr/>
        </p:nvSpPr>
        <p:spPr>
          <a:xfrm>
            <a:off x="1995325" y="3125250"/>
            <a:ext cx="554100" cy="1746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sz="800">
                <a:latin typeface="Calibri"/>
                <a:ea typeface="Calibri"/>
                <a:cs typeface="Calibri"/>
                <a:sym typeface="Calibri"/>
              </a:rPr>
              <a:t>RCT - 4.2</a:t>
            </a:r>
            <a:endParaRPr b="1" sz="800">
              <a:latin typeface="Calibri"/>
              <a:ea typeface="Calibri"/>
              <a:cs typeface="Calibri"/>
              <a:sym typeface="Calibri"/>
            </a:endParaRPr>
          </a:p>
        </p:txBody>
      </p:sp>
      <p:sp>
        <p:nvSpPr>
          <p:cNvPr id="492" name="Google Shape;492;p61"/>
          <p:cNvSpPr txBox="1"/>
          <p:nvPr/>
        </p:nvSpPr>
        <p:spPr>
          <a:xfrm>
            <a:off x="2604925" y="3125250"/>
            <a:ext cx="554100" cy="1746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800">
                <a:latin typeface="Calibri"/>
                <a:ea typeface="Calibri"/>
                <a:cs typeface="Calibri"/>
                <a:sym typeface="Calibri"/>
              </a:rPr>
              <a:t>1.2</a:t>
            </a:r>
            <a:endParaRPr b="1" sz="800">
              <a:latin typeface="Calibri"/>
              <a:ea typeface="Calibri"/>
              <a:cs typeface="Calibri"/>
              <a:sym typeface="Calibri"/>
            </a:endParaRPr>
          </a:p>
        </p:txBody>
      </p:sp>
      <p:sp>
        <p:nvSpPr>
          <p:cNvPr id="493" name="Google Shape;493;p61"/>
          <p:cNvSpPr txBox="1"/>
          <p:nvPr/>
        </p:nvSpPr>
        <p:spPr>
          <a:xfrm>
            <a:off x="2604925" y="4498650"/>
            <a:ext cx="554100" cy="1746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800">
                <a:latin typeface="Calibri"/>
                <a:ea typeface="Calibri"/>
                <a:cs typeface="Calibri"/>
                <a:sym typeface="Calibri"/>
              </a:rPr>
              <a:t>1.2</a:t>
            </a:r>
            <a:endParaRPr b="1" sz="800">
              <a:latin typeface="Calibri"/>
              <a:ea typeface="Calibri"/>
              <a:cs typeface="Calibri"/>
              <a:sym typeface="Calibri"/>
            </a:endParaRPr>
          </a:p>
        </p:txBody>
      </p:sp>
      <p:sp>
        <p:nvSpPr>
          <p:cNvPr id="494" name="Google Shape;494;p61"/>
          <p:cNvSpPr txBox="1"/>
          <p:nvPr/>
        </p:nvSpPr>
        <p:spPr>
          <a:xfrm>
            <a:off x="2604925" y="2429375"/>
            <a:ext cx="554100" cy="1746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800">
                <a:latin typeface="Calibri"/>
                <a:ea typeface="Calibri"/>
                <a:cs typeface="Calibri"/>
                <a:sym typeface="Calibri"/>
              </a:rPr>
              <a:t>1.2</a:t>
            </a:r>
            <a:endParaRPr b="1" sz="800">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9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9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8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9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9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9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9" name="Shape 499"/>
        <p:cNvGrpSpPr/>
        <p:nvPr/>
      </p:nvGrpSpPr>
      <p:grpSpPr>
        <a:xfrm>
          <a:off x="0" y="0"/>
          <a:ext cx="0" cy="0"/>
          <a:chOff x="0" y="0"/>
          <a:chExt cx="0" cy="0"/>
        </a:xfrm>
      </p:grpSpPr>
      <p:sp>
        <p:nvSpPr>
          <p:cNvPr id="500" name="Google Shape;500;p6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Gallery Walk</a:t>
            </a:r>
            <a:endParaRPr/>
          </a:p>
        </p:txBody>
      </p:sp>
      <p:sp>
        <p:nvSpPr>
          <p:cNvPr id="501" name="Google Shape;501;p62"/>
          <p:cNvSpPr txBox="1"/>
          <p:nvPr>
            <p:ph idx="1" type="body"/>
          </p:nvPr>
        </p:nvSpPr>
        <p:spPr>
          <a:xfrm>
            <a:off x="152400" y="1143000"/>
            <a:ext cx="8839200" cy="3543300"/>
          </a:xfrm>
          <a:prstGeom prst="rect">
            <a:avLst/>
          </a:prstGeom>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SzPts val="1800"/>
              <a:buFont typeface="Calibri"/>
              <a:buChar char="•"/>
            </a:pPr>
            <a:r>
              <a:rPr b="1" lang="en-US">
                <a:solidFill>
                  <a:schemeClr val="accent6"/>
                </a:solidFill>
              </a:rPr>
              <a:t>Review</a:t>
            </a:r>
            <a:r>
              <a:rPr lang="en-US">
                <a:solidFill>
                  <a:schemeClr val="accent6"/>
                </a:solidFill>
              </a:rPr>
              <a:t> </a:t>
            </a:r>
            <a:r>
              <a:rPr lang="en-US">
                <a:solidFill>
                  <a:srgbClr val="414042"/>
                </a:solidFill>
              </a:rPr>
              <a:t>each lesson example or tool from the High School Guidebooks</a:t>
            </a:r>
            <a:endParaRPr>
              <a:solidFill>
                <a:srgbClr val="414042"/>
              </a:solidFill>
            </a:endParaRPr>
          </a:p>
          <a:p>
            <a:pPr indent="-342900" lvl="0" marL="457200" rtl="0" algn="l">
              <a:lnSpc>
                <a:spcPct val="150000"/>
              </a:lnSpc>
              <a:spcBef>
                <a:spcPts val="0"/>
              </a:spcBef>
              <a:spcAft>
                <a:spcPts val="0"/>
              </a:spcAft>
              <a:buSzPts val="1800"/>
              <a:buFont typeface="Calibri"/>
              <a:buChar char="•"/>
            </a:pPr>
            <a:r>
              <a:rPr b="1" lang="en-US">
                <a:solidFill>
                  <a:schemeClr val="accent6"/>
                </a:solidFill>
              </a:rPr>
              <a:t>Determine</a:t>
            </a:r>
            <a:r>
              <a:rPr lang="en-US">
                <a:solidFill>
                  <a:schemeClr val="accent6"/>
                </a:solidFill>
              </a:rPr>
              <a:t> </a:t>
            </a:r>
            <a:r>
              <a:rPr lang="en-US">
                <a:solidFill>
                  <a:srgbClr val="414042"/>
                </a:solidFill>
              </a:rPr>
              <a:t>which instructional approaches are highlighted through each example</a:t>
            </a:r>
            <a:endParaRPr>
              <a:solidFill>
                <a:srgbClr val="414042"/>
              </a:solidFill>
            </a:endParaRPr>
          </a:p>
          <a:p>
            <a:pPr indent="-342900" lvl="0" marL="457200" rtl="0" algn="l">
              <a:lnSpc>
                <a:spcPct val="150000"/>
              </a:lnSpc>
              <a:spcBef>
                <a:spcPts val="0"/>
              </a:spcBef>
              <a:spcAft>
                <a:spcPts val="0"/>
              </a:spcAft>
              <a:buSzPts val="1800"/>
              <a:buFont typeface="Calibri"/>
              <a:buChar char="•"/>
            </a:pPr>
            <a:r>
              <a:rPr b="1" lang="en-US">
                <a:solidFill>
                  <a:schemeClr val="accent6"/>
                </a:solidFill>
              </a:rPr>
              <a:t>Discuss</a:t>
            </a:r>
            <a:endParaRPr>
              <a:solidFill>
                <a:srgbClr val="414042"/>
              </a:solidFill>
            </a:endParaRPr>
          </a:p>
          <a:p>
            <a:pPr indent="-342900" lvl="1" marL="914400" rtl="0" algn="l">
              <a:lnSpc>
                <a:spcPct val="100000"/>
              </a:lnSpc>
              <a:spcBef>
                <a:spcPts val="0"/>
              </a:spcBef>
              <a:spcAft>
                <a:spcPts val="0"/>
              </a:spcAft>
              <a:buSzPts val="1800"/>
              <a:buFont typeface="Calibri"/>
              <a:buChar char="•"/>
            </a:pPr>
            <a:r>
              <a:rPr lang="en-US" sz="1800">
                <a:solidFill>
                  <a:srgbClr val="414042"/>
                </a:solidFill>
              </a:rPr>
              <a:t>What is the </a:t>
            </a:r>
            <a:r>
              <a:rPr b="1" lang="en-US" sz="1800">
                <a:solidFill>
                  <a:srgbClr val="434343"/>
                </a:solidFill>
              </a:rPr>
              <a:t>teacher </a:t>
            </a:r>
            <a:r>
              <a:rPr lang="en-US" sz="1800">
                <a:solidFill>
                  <a:srgbClr val="414042"/>
                </a:solidFill>
              </a:rPr>
              <a:t>doing in each example to support students in developing the components of literacy?</a:t>
            </a:r>
            <a:endParaRPr sz="1800">
              <a:solidFill>
                <a:srgbClr val="414042"/>
              </a:solidFill>
            </a:endParaRPr>
          </a:p>
          <a:p>
            <a:pPr indent="-342900" lvl="1" marL="914400" rtl="0" algn="l">
              <a:lnSpc>
                <a:spcPct val="100000"/>
              </a:lnSpc>
              <a:spcBef>
                <a:spcPts val="1000"/>
              </a:spcBef>
              <a:spcAft>
                <a:spcPts val="0"/>
              </a:spcAft>
              <a:buSzPts val="1800"/>
              <a:buFont typeface="Calibri"/>
              <a:buChar char="•"/>
            </a:pPr>
            <a:r>
              <a:rPr lang="en-US" sz="1800">
                <a:solidFill>
                  <a:srgbClr val="414042"/>
                </a:solidFill>
              </a:rPr>
              <a:t>How are </a:t>
            </a:r>
            <a:r>
              <a:rPr b="1" lang="en-US" sz="1800">
                <a:solidFill>
                  <a:srgbClr val="434343"/>
                </a:solidFill>
              </a:rPr>
              <a:t>students </a:t>
            </a:r>
            <a:r>
              <a:rPr lang="en-US" sz="1800">
                <a:solidFill>
                  <a:srgbClr val="414042"/>
                </a:solidFill>
              </a:rPr>
              <a:t>engaging in the learning and developing their skills within the components of literacy?</a:t>
            </a:r>
            <a:endParaRPr sz="1800"/>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6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Debrief</a:t>
            </a:r>
            <a:endParaRPr/>
          </a:p>
        </p:txBody>
      </p:sp>
      <p:sp>
        <p:nvSpPr>
          <p:cNvPr id="508" name="Google Shape;508;p63"/>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lang="en-US" sz="2400"/>
              <a:t>Where do you see </a:t>
            </a:r>
            <a:r>
              <a:rPr b="1" lang="en-US" sz="2400">
                <a:solidFill>
                  <a:schemeClr val="accent6"/>
                </a:solidFill>
              </a:rPr>
              <a:t>evidence </a:t>
            </a:r>
            <a:r>
              <a:rPr lang="en-US" sz="2400"/>
              <a:t>of each of the </a:t>
            </a:r>
            <a:r>
              <a:rPr b="1" lang="en-US" sz="2400">
                <a:solidFill>
                  <a:schemeClr val="accent6"/>
                </a:solidFill>
              </a:rPr>
              <a:t>approaches </a:t>
            </a:r>
            <a:r>
              <a:rPr lang="en-US" sz="2400"/>
              <a:t>in the </a:t>
            </a:r>
            <a:r>
              <a:rPr i="1" lang="en-US" sz="2400"/>
              <a:t>Things Fall Apart </a:t>
            </a:r>
            <a:r>
              <a:rPr lang="en-US" sz="2400"/>
              <a:t>unit?</a:t>
            </a:r>
            <a:endParaRPr sz="2400"/>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p6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Debrief</a:t>
            </a:r>
            <a:endParaRPr/>
          </a:p>
        </p:txBody>
      </p:sp>
      <p:sp>
        <p:nvSpPr>
          <p:cNvPr id="515" name="Google Shape;515;p64"/>
          <p:cNvSpPr txBox="1"/>
          <p:nvPr>
            <p:ph idx="1" type="body"/>
          </p:nvPr>
        </p:nvSpPr>
        <p:spPr>
          <a:xfrm>
            <a:off x="152400" y="1392675"/>
            <a:ext cx="8839200" cy="3543300"/>
          </a:xfrm>
          <a:prstGeom prst="rect">
            <a:avLst/>
          </a:prstGeom>
        </p:spPr>
        <p:txBody>
          <a:bodyPr anchorCtr="0" anchor="t" bIns="91425" lIns="91425" spcFirstLastPara="1" rIns="91425" wrap="square" tIns="91425">
            <a:noAutofit/>
          </a:bodyPr>
          <a:lstStyle/>
          <a:p>
            <a:pPr indent="-342900" lvl="0" marL="457200" rtl="0" algn="l">
              <a:spcBef>
                <a:spcPts val="750"/>
              </a:spcBef>
              <a:spcAft>
                <a:spcPts val="0"/>
              </a:spcAft>
              <a:buClr>
                <a:srgbClr val="434343"/>
              </a:buClr>
              <a:buSzPts val="1800"/>
              <a:buFont typeface="Calibri"/>
              <a:buChar char="•"/>
            </a:pPr>
            <a:r>
              <a:rPr lang="en-US">
                <a:solidFill>
                  <a:srgbClr val="434343"/>
                </a:solidFill>
              </a:rPr>
              <a:t>What was </a:t>
            </a:r>
            <a:r>
              <a:rPr b="1" lang="en-US">
                <a:solidFill>
                  <a:srgbClr val="434343"/>
                </a:solidFill>
              </a:rPr>
              <a:t>illuminated </a:t>
            </a:r>
            <a:r>
              <a:rPr lang="en-US">
                <a:solidFill>
                  <a:srgbClr val="434343"/>
                </a:solidFill>
              </a:rPr>
              <a:t>for you about the Guidebooks’ instructional approaches?</a:t>
            </a:r>
            <a:endParaRPr>
              <a:solidFill>
                <a:srgbClr val="434343"/>
              </a:solidFill>
            </a:endParaRPr>
          </a:p>
          <a:p>
            <a:pPr indent="-342900" lvl="0" marL="457200" rtl="0" algn="l">
              <a:spcBef>
                <a:spcPts val="1000"/>
              </a:spcBef>
              <a:spcAft>
                <a:spcPts val="1000"/>
              </a:spcAft>
              <a:buClr>
                <a:srgbClr val="434343"/>
              </a:buClr>
              <a:buSzPts val="1800"/>
              <a:buFont typeface="Calibri"/>
              <a:buChar char="•"/>
            </a:pPr>
            <a:r>
              <a:rPr lang="en-US">
                <a:solidFill>
                  <a:srgbClr val="434343"/>
                </a:solidFill>
              </a:rPr>
              <a:t>How do the lessons </a:t>
            </a:r>
            <a:r>
              <a:rPr b="1" lang="en-US">
                <a:solidFill>
                  <a:srgbClr val="434343"/>
                </a:solidFill>
              </a:rPr>
              <a:t>build </a:t>
            </a:r>
            <a:r>
              <a:rPr lang="en-US">
                <a:solidFill>
                  <a:srgbClr val="434343"/>
                </a:solidFill>
              </a:rPr>
              <a:t>and </a:t>
            </a:r>
            <a:r>
              <a:rPr b="1" lang="en-US">
                <a:solidFill>
                  <a:srgbClr val="434343"/>
                </a:solidFill>
              </a:rPr>
              <a:t>connect </a:t>
            </a:r>
            <a:r>
              <a:rPr lang="en-US">
                <a:solidFill>
                  <a:srgbClr val="434343"/>
                </a:solidFill>
              </a:rPr>
              <a:t>over the course of the unit to deepen </a:t>
            </a:r>
            <a:r>
              <a:rPr b="1" lang="en-US">
                <a:solidFill>
                  <a:srgbClr val="434343"/>
                </a:solidFill>
              </a:rPr>
              <a:t>students’ understanding</a:t>
            </a:r>
            <a:r>
              <a:rPr lang="en-US">
                <a:solidFill>
                  <a:srgbClr val="434343"/>
                </a:solidFill>
              </a:rPr>
              <a:t>?</a:t>
            </a:r>
            <a:endParaRPr>
              <a:solidFill>
                <a:srgbClr val="434343"/>
              </a:solidFill>
            </a:endParaRPr>
          </a:p>
        </p:txBody>
      </p:sp>
      <p:pic>
        <p:nvPicPr>
          <p:cNvPr id="516" name="Google Shape;516;p64"/>
          <p:cNvPicPr preferRelativeResize="0"/>
          <p:nvPr/>
        </p:nvPicPr>
        <p:blipFill>
          <a:blip r:embed="rId3">
            <a:alphaModFix/>
          </a:blip>
          <a:stretch>
            <a:fillRect/>
          </a:stretch>
        </p:blipFill>
        <p:spPr>
          <a:xfrm>
            <a:off x="3662563" y="2756525"/>
            <a:ext cx="1552575" cy="1028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rgbClr val="434343"/>
                </a:solidFill>
              </a:rPr>
              <a:t>Agreements</a:t>
            </a:r>
            <a:endParaRPr>
              <a:solidFill>
                <a:srgbClr val="434343"/>
              </a:solidFill>
            </a:endParaRPr>
          </a:p>
        </p:txBody>
      </p:sp>
      <p:sp>
        <p:nvSpPr>
          <p:cNvPr id="72" name="Google Shape;72;p11"/>
          <p:cNvSpPr txBox="1"/>
          <p:nvPr/>
        </p:nvSpPr>
        <p:spPr>
          <a:xfrm>
            <a:off x="1200175" y="1154325"/>
            <a:ext cx="7864800" cy="3472800"/>
          </a:xfrm>
          <a:prstGeom prst="rect">
            <a:avLst/>
          </a:prstGeom>
          <a:noFill/>
          <a:ln>
            <a:noFill/>
          </a:ln>
        </p:spPr>
        <p:txBody>
          <a:bodyPr anchorCtr="0" anchor="ctr" bIns="45700" lIns="91425" spcFirstLastPara="1" rIns="91425" wrap="square" tIns="45700">
            <a:noAutofit/>
          </a:bodyPr>
          <a:lstStyle/>
          <a:p>
            <a:pPr indent="-273050" lvl="0" marL="285750" marR="0" rtl="0" algn="l">
              <a:lnSpc>
                <a:spcPct val="100000"/>
              </a:lnSpc>
              <a:spcBef>
                <a:spcPts val="0"/>
              </a:spcBef>
              <a:spcAft>
                <a:spcPts val="0"/>
              </a:spcAft>
              <a:buClr>
                <a:schemeClr val="dk1"/>
              </a:buClr>
              <a:buSzPts val="1200"/>
              <a:buFont typeface="Calibri"/>
              <a:buChar char="•"/>
            </a:pPr>
            <a:r>
              <a:rPr lang="en-US" sz="1800">
                <a:solidFill>
                  <a:schemeClr val="dk1"/>
                </a:solidFill>
                <a:latin typeface="Calibri"/>
                <a:ea typeface="Calibri"/>
                <a:cs typeface="Calibri"/>
                <a:sym typeface="Calibri"/>
              </a:rPr>
              <a:t>Ask questions</a:t>
            </a:r>
            <a:endParaRPr sz="1800">
              <a:solidFill>
                <a:schemeClr val="dk1"/>
              </a:solidFill>
              <a:latin typeface="Calibri"/>
              <a:ea typeface="Calibri"/>
              <a:cs typeface="Calibri"/>
              <a:sym typeface="Calibri"/>
            </a:endParaRPr>
          </a:p>
          <a:p>
            <a:pPr indent="-273050" lvl="0" marL="285750" marR="0" rtl="0" algn="l">
              <a:lnSpc>
                <a:spcPct val="100000"/>
              </a:lnSpc>
              <a:spcBef>
                <a:spcPts val="2000"/>
              </a:spcBef>
              <a:spcAft>
                <a:spcPts val="0"/>
              </a:spcAft>
              <a:buClr>
                <a:schemeClr val="dk1"/>
              </a:buClr>
              <a:buSzPts val="1200"/>
              <a:buFont typeface="Calibri"/>
              <a:buChar char="•"/>
            </a:pPr>
            <a:r>
              <a:rPr lang="en-US" sz="1800">
                <a:solidFill>
                  <a:schemeClr val="dk1"/>
                </a:solidFill>
                <a:latin typeface="Calibri"/>
                <a:ea typeface="Calibri"/>
                <a:cs typeface="Calibri"/>
                <a:sym typeface="Calibri"/>
              </a:rPr>
              <a:t>Be present and engage fully</a:t>
            </a:r>
            <a:endParaRPr sz="1800">
              <a:solidFill>
                <a:schemeClr val="dk1"/>
              </a:solidFill>
              <a:latin typeface="Calibri"/>
              <a:ea typeface="Calibri"/>
              <a:cs typeface="Calibri"/>
              <a:sym typeface="Calibri"/>
            </a:endParaRPr>
          </a:p>
          <a:p>
            <a:pPr indent="-273050" lvl="0" marL="285750" marR="0" rtl="0" algn="l">
              <a:lnSpc>
                <a:spcPct val="100000"/>
              </a:lnSpc>
              <a:spcBef>
                <a:spcPts val="2000"/>
              </a:spcBef>
              <a:spcAft>
                <a:spcPts val="0"/>
              </a:spcAft>
              <a:buClr>
                <a:schemeClr val="dk1"/>
              </a:buClr>
              <a:buSzPts val="1200"/>
              <a:buFont typeface="Calibri"/>
              <a:buChar char="•"/>
            </a:pPr>
            <a:r>
              <a:rPr lang="en-US" sz="1800">
                <a:solidFill>
                  <a:schemeClr val="dk1"/>
                </a:solidFill>
                <a:latin typeface="Calibri"/>
                <a:ea typeface="Calibri"/>
                <a:cs typeface="Calibri"/>
                <a:sym typeface="Calibri"/>
              </a:rPr>
              <a:t>Consider differing perspectives</a:t>
            </a:r>
            <a:endParaRPr sz="1800">
              <a:solidFill>
                <a:schemeClr val="dk1"/>
              </a:solidFill>
              <a:latin typeface="Calibri"/>
              <a:ea typeface="Calibri"/>
              <a:cs typeface="Calibri"/>
              <a:sym typeface="Calibri"/>
            </a:endParaRPr>
          </a:p>
          <a:p>
            <a:pPr indent="-273050" lvl="0" marL="285750" marR="0" rtl="0" algn="l">
              <a:lnSpc>
                <a:spcPct val="100000"/>
              </a:lnSpc>
              <a:spcBef>
                <a:spcPts val="2000"/>
              </a:spcBef>
              <a:spcAft>
                <a:spcPts val="0"/>
              </a:spcAft>
              <a:buClr>
                <a:schemeClr val="dk1"/>
              </a:buClr>
              <a:buSzPts val="1200"/>
              <a:buFont typeface="Calibri"/>
              <a:buChar char="•"/>
            </a:pPr>
            <a:r>
              <a:rPr lang="en-US" sz="1800">
                <a:solidFill>
                  <a:schemeClr val="dk1"/>
                </a:solidFill>
                <a:latin typeface="Calibri"/>
                <a:ea typeface="Calibri"/>
                <a:cs typeface="Calibri"/>
                <a:sym typeface="Calibri"/>
              </a:rPr>
              <a:t>Create and maintain a safe space for professional learning</a:t>
            </a:r>
            <a:endParaRPr sz="1800">
              <a:solidFill>
                <a:schemeClr val="dk1"/>
              </a:solidFill>
              <a:latin typeface="Calibri"/>
              <a:ea typeface="Calibri"/>
              <a:cs typeface="Calibri"/>
              <a:sym typeface="Calibri"/>
            </a:endParaRPr>
          </a:p>
          <a:p>
            <a:pPr indent="-273050" lvl="0" marL="285750" marR="0" rtl="0" algn="l">
              <a:lnSpc>
                <a:spcPct val="100000"/>
              </a:lnSpc>
              <a:spcBef>
                <a:spcPts val="2000"/>
              </a:spcBef>
              <a:spcAft>
                <a:spcPts val="2000"/>
              </a:spcAft>
              <a:buClr>
                <a:schemeClr val="dk1"/>
              </a:buClr>
              <a:buSzPts val="1200"/>
              <a:buFont typeface="Calibri"/>
              <a:buChar char="•"/>
            </a:pPr>
            <a:r>
              <a:rPr lang="en-US" sz="1800">
                <a:solidFill>
                  <a:schemeClr val="dk1"/>
                </a:solidFill>
                <a:latin typeface="Calibri"/>
                <a:ea typeface="Calibri"/>
                <a:cs typeface="Calibri"/>
                <a:sym typeface="Calibri"/>
              </a:rPr>
              <a:t>Monitor tech use</a:t>
            </a:r>
            <a:endParaRPr sz="1800">
              <a:solidFill>
                <a:schemeClr val="dk1"/>
              </a:solidFill>
              <a:latin typeface="Calibri"/>
              <a:ea typeface="Calibri"/>
              <a:cs typeface="Calibri"/>
              <a:sym typeface="Calibri"/>
            </a:endParaRPr>
          </a:p>
        </p:txBody>
      </p:sp>
      <p:pic>
        <p:nvPicPr>
          <p:cNvPr id="73" name="Google Shape;73;p11"/>
          <p:cNvPicPr preferRelativeResize="0"/>
          <p:nvPr/>
        </p:nvPicPr>
        <p:blipFill rotWithShape="1">
          <a:blip r:embed="rId3">
            <a:alphaModFix/>
          </a:blip>
          <a:srcRect b="0" l="0" r="0" t="0"/>
          <a:stretch/>
        </p:blipFill>
        <p:spPr>
          <a:xfrm>
            <a:off x="541477" y="3731487"/>
            <a:ext cx="584197" cy="620563"/>
          </a:xfrm>
          <a:prstGeom prst="rect">
            <a:avLst/>
          </a:prstGeom>
          <a:noFill/>
          <a:ln>
            <a:noFill/>
          </a:ln>
        </p:spPr>
      </p:pic>
      <p:pic>
        <p:nvPicPr>
          <p:cNvPr id="74" name="Google Shape;74;p11"/>
          <p:cNvPicPr preferRelativeResize="0"/>
          <p:nvPr/>
        </p:nvPicPr>
        <p:blipFill rotWithShape="1">
          <a:blip r:embed="rId4">
            <a:alphaModFix/>
          </a:blip>
          <a:srcRect b="0" l="0" r="0" t="0"/>
          <a:stretch/>
        </p:blipFill>
        <p:spPr>
          <a:xfrm>
            <a:off x="541475" y="2492901"/>
            <a:ext cx="584197" cy="620563"/>
          </a:xfrm>
          <a:prstGeom prst="rect">
            <a:avLst/>
          </a:prstGeom>
          <a:noFill/>
          <a:ln>
            <a:noFill/>
          </a:ln>
        </p:spPr>
      </p:pic>
      <p:pic>
        <p:nvPicPr>
          <p:cNvPr id="75" name="Google Shape;75;p11"/>
          <p:cNvPicPr preferRelativeResize="0"/>
          <p:nvPr/>
        </p:nvPicPr>
        <p:blipFill rotWithShape="1">
          <a:blip r:embed="rId5">
            <a:alphaModFix/>
          </a:blip>
          <a:srcRect b="0" l="0" r="0" t="0"/>
          <a:stretch/>
        </p:blipFill>
        <p:spPr>
          <a:xfrm>
            <a:off x="541478" y="1751638"/>
            <a:ext cx="584197" cy="620563"/>
          </a:xfrm>
          <a:prstGeom prst="rect">
            <a:avLst/>
          </a:prstGeom>
          <a:noFill/>
          <a:ln>
            <a:noFill/>
          </a:ln>
        </p:spPr>
      </p:pic>
      <p:pic>
        <p:nvPicPr>
          <p:cNvPr id="76" name="Google Shape;76;p11"/>
          <p:cNvPicPr preferRelativeResize="0"/>
          <p:nvPr/>
        </p:nvPicPr>
        <p:blipFill rotWithShape="1">
          <a:blip r:embed="rId6">
            <a:alphaModFix/>
          </a:blip>
          <a:srcRect b="0" l="0" r="0" t="0"/>
          <a:stretch/>
        </p:blipFill>
        <p:spPr>
          <a:xfrm>
            <a:off x="541475" y="3123201"/>
            <a:ext cx="584197" cy="620563"/>
          </a:xfrm>
          <a:prstGeom prst="rect">
            <a:avLst/>
          </a:prstGeom>
          <a:noFill/>
          <a:ln>
            <a:noFill/>
          </a:ln>
        </p:spPr>
      </p:pic>
      <p:pic>
        <p:nvPicPr>
          <p:cNvPr id="77" name="Google Shape;77;p11"/>
          <p:cNvPicPr preferRelativeResize="0"/>
          <p:nvPr/>
        </p:nvPicPr>
        <p:blipFill rotWithShape="1">
          <a:blip r:embed="rId7">
            <a:alphaModFix/>
          </a:blip>
          <a:srcRect b="0" l="0" r="0" t="0"/>
          <a:stretch/>
        </p:blipFill>
        <p:spPr>
          <a:xfrm>
            <a:off x="578564" y="1177725"/>
            <a:ext cx="510020" cy="541768"/>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6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Let’s Reflect</a:t>
            </a:r>
            <a:endParaRPr/>
          </a:p>
        </p:txBody>
      </p:sp>
      <p:sp>
        <p:nvSpPr>
          <p:cNvPr id="523" name="Google Shape;523;p65"/>
          <p:cNvSpPr txBox="1"/>
          <p:nvPr/>
        </p:nvSpPr>
        <p:spPr>
          <a:xfrm>
            <a:off x="208800" y="1342600"/>
            <a:ext cx="8726400" cy="168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800">
                <a:solidFill>
                  <a:schemeClr val="accent6"/>
                </a:solidFill>
                <a:latin typeface="Calibri"/>
                <a:ea typeface="Calibri"/>
                <a:cs typeface="Calibri"/>
                <a:sym typeface="Calibri"/>
              </a:rPr>
              <a:t>Twitter Contest: </a:t>
            </a:r>
            <a:endParaRPr b="1" sz="1800">
              <a:solidFill>
                <a:schemeClr val="accent6"/>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800">
                <a:solidFill>
                  <a:schemeClr val="dk1"/>
                </a:solidFill>
                <a:latin typeface="Calibri"/>
                <a:ea typeface="Calibri"/>
                <a:cs typeface="Calibri"/>
                <a:sym typeface="Calibri"/>
              </a:rPr>
              <a:t>What can you say about the Guidebooks instructional approaches in 140 ch</a:t>
            </a:r>
            <a:r>
              <a:rPr lang="en-US" sz="1800">
                <a:solidFill>
                  <a:schemeClr val="dk1"/>
                </a:solidFill>
                <a:latin typeface="Calibri"/>
                <a:ea typeface="Calibri"/>
                <a:cs typeface="Calibri"/>
                <a:sym typeface="Calibri"/>
              </a:rPr>
              <a:t>aracters or less? </a:t>
            </a:r>
            <a:endParaRPr sz="18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800">
                <a:solidFill>
                  <a:schemeClr val="dk1"/>
                </a:solidFill>
                <a:latin typeface="Calibri"/>
                <a:ea typeface="Calibri"/>
                <a:cs typeface="Calibri"/>
                <a:sym typeface="Calibri"/>
              </a:rPr>
              <a:t>Best hashtag contest #inittowinit</a:t>
            </a:r>
            <a:endParaRPr sz="1800">
              <a:solidFill>
                <a:schemeClr val="dk1"/>
              </a:solidFill>
              <a:latin typeface="Calibri"/>
              <a:ea typeface="Calibri"/>
              <a:cs typeface="Calibri"/>
              <a:sym typeface="Calibri"/>
            </a:endParaRPr>
          </a:p>
        </p:txBody>
      </p:sp>
      <p:sp>
        <p:nvSpPr>
          <p:cNvPr id="524" name="Google Shape;524;p65"/>
          <p:cNvSpPr/>
          <p:nvPr/>
        </p:nvSpPr>
        <p:spPr>
          <a:xfrm>
            <a:off x="1687338" y="3031775"/>
            <a:ext cx="3459600" cy="1285200"/>
          </a:xfrm>
          <a:prstGeom prst="wedgeRoundRectCallout">
            <a:avLst>
              <a:gd fmla="val 64625" name="adj1"/>
              <a:gd fmla="val 24379" name="adj2"/>
              <a:gd fmla="val 0" name="adj3"/>
            </a:avLst>
          </a:prstGeom>
          <a:noFill/>
          <a:ln cap="flat" cmpd="sng" w="19050">
            <a:solidFill>
              <a:schemeClr val="dk1"/>
            </a:solidFill>
            <a:prstDash val="solid"/>
            <a:round/>
            <a:headEnd len="sm" w="sm" type="none"/>
            <a:tailEnd len="sm" w="sm" type="none"/>
          </a:ln>
        </p:spPr>
        <p:txBody>
          <a:bodyPr anchorCtr="0" anchor="b" bIns="91425" lIns="91425" spcFirstLastPara="1" rIns="91425" wrap="square" tIns="91425">
            <a:noAutofit/>
          </a:bodyPr>
          <a:lstStyle/>
          <a:p>
            <a:pPr indent="0" lvl="0" marL="0" rtl="0" algn="l">
              <a:spcBef>
                <a:spcPts val="0"/>
              </a:spcBef>
              <a:spcAft>
                <a:spcPts val="0"/>
              </a:spcAft>
              <a:buNone/>
            </a:pPr>
            <a:r>
              <a:rPr lang="en-US" sz="1600">
                <a:solidFill>
                  <a:schemeClr val="dk1"/>
                </a:solidFill>
                <a:latin typeface="Calibri"/>
                <a:ea typeface="Calibri"/>
                <a:cs typeface="Calibri"/>
                <a:sym typeface="Calibri"/>
              </a:rPr>
              <a:t>@LitGirl: Roses are red, violets are blue, the Read approach helps students close read complex text too!</a:t>
            </a:r>
            <a:endParaRPr sz="1600">
              <a:solidFill>
                <a:schemeClr val="dk1"/>
              </a:solidFill>
              <a:latin typeface="Calibri"/>
              <a:ea typeface="Calibri"/>
              <a:cs typeface="Calibri"/>
              <a:sym typeface="Calibri"/>
            </a:endParaRPr>
          </a:p>
          <a:p>
            <a:pPr indent="0" lvl="0" marL="0" rtl="0" algn="l">
              <a:spcBef>
                <a:spcPts val="0"/>
              </a:spcBef>
              <a:spcAft>
                <a:spcPts val="0"/>
              </a:spcAft>
              <a:buNone/>
            </a:pPr>
            <a:r>
              <a:rPr lang="en-US" sz="1600">
                <a:solidFill>
                  <a:schemeClr val="dk1"/>
                </a:solidFill>
                <a:latin typeface="Calibri"/>
                <a:ea typeface="Calibri"/>
                <a:cs typeface="Calibri"/>
                <a:sym typeface="Calibri"/>
              </a:rPr>
              <a:t>#readitclosely</a:t>
            </a:r>
            <a:endParaRPr sz="1600">
              <a:solidFill>
                <a:schemeClr val="dk1"/>
              </a:solidFill>
              <a:latin typeface="Calibri"/>
              <a:ea typeface="Calibri"/>
              <a:cs typeface="Calibri"/>
              <a:sym typeface="Calibri"/>
            </a:endParaRPr>
          </a:p>
        </p:txBody>
      </p:sp>
      <p:sp>
        <p:nvSpPr>
          <p:cNvPr id="525" name="Google Shape;525;p65"/>
          <p:cNvSpPr txBox="1"/>
          <p:nvPr/>
        </p:nvSpPr>
        <p:spPr>
          <a:xfrm>
            <a:off x="5447175" y="2178900"/>
            <a:ext cx="3459600" cy="785700"/>
          </a:xfrm>
          <a:prstGeom prst="rect">
            <a:avLst/>
          </a:prstGeom>
          <a:noFill/>
          <a:ln cap="flat" cmpd="sng" w="381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dk1"/>
                </a:solidFill>
                <a:latin typeface="Calibri"/>
                <a:ea typeface="Calibri"/>
                <a:cs typeface="Calibri"/>
                <a:sym typeface="Calibri"/>
              </a:rPr>
              <a:t>Bonus points if you actually Tweet it and tag</a:t>
            </a:r>
            <a:r>
              <a:rPr lang="en-US" sz="1800">
                <a:latin typeface="Calibri"/>
                <a:ea typeface="Calibri"/>
                <a:cs typeface="Calibri"/>
                <a:sym typeface="Calibri"/>
              </a:rPr>
              <a:t> </a:t>
            </a:r>
            <a:r>
              <a:rPr b="1" lang="en-US" sz="1800">
                <a:solidFill>
                  <a:schemeClr val="accent6"/>
                </a:solidFill>
                <a:latin typeface="Calibri"/>
                <a:ea typeface="Calibri"/>
                <a:cs typeface="Calibri"/>
                <a:sym typeface="Calibri"/>
              </a:rPr>
              <a:t>#ELAguidebooks2020</a:t>
            </a:r>
            <a:r>
              <a:rPr lang="en-US" sz="1800">
                <a:latin typeface="Calibri"/>
                <a:ea typeface="Calibri"/>
                <a:cs typeface="Calibri"/>
                <a:sym typeface="Calibri"/>
              </a:rPr>
              <a:t>.</a:t>
            </a:r>
            <a:endParaRPr b="1" sz="1800">
              <a:solidFill>
                <a:srgbClr val="00ACF0"/>
              </a:solidFill>
              <a:latin typeface="Calibri"/>
              <a:ea typeface="Calibri"/>
              <a:cs typeface="Calibri"/>
              <a:sym typeface="Calibri"/>
            </a:endParaRPr>
          </a:p>
        </p:txBody>
      </p:sp>
      <p:pic>
        <p:nvPicPr>
          <p:cNvPr id="526" name="Google Shape;526;p65"/>
          <p:cNvPicPr preferRelativeResize="0"/>
          <p:nvPr/>
        </p:nvPicPr>
        <p:blipFill rotWithShape="1">
          <a:blip r:embed="rId3">
            <a:alphaModFix/>
          </a:blip>
          <a:srcRect b="30245" l="0" r="0" t="0"/>
          <a:stretch/>
        </p:blipFill>
        <p:spPr>
          <a:xfrm>
            <a:off x="5447163" y="3132550"/>
            <a:ext cx="2009500" cy="1468450"/>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sp>
        <p:nvSpPr>
          <p:cNvPr id="532" name="Google Shape;532;p66"/>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b="1" lang="en-US">
                <a:solidFill>
                  <a:schemeClr val="dk1"/>
                </a:solidFill>
              </a:rPr>
              <a:t>Enjoy Your Lunch!</a:t>
            </a:r>
            <a:endParaRPr b="1">
              <a:solidFill>
                <a:schemeClr val="dk1"/>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sp>
        <p:nvSpPr>
          <p:cNvPr id="538" name="Google Shape;538;p67"/>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Session 4</a:t>
            </a:r>
            <a:endParaRPr/>
          </a:p>
          <a:p>
            <a:pPr indent="0" lvl="0" marL="0" rtl="0" algn="ctr">
              <a:lnSpc>
                <a:spcPct val="90000"/>
              </a:lnSpc>
              <a:spcBef>
                <a:spcPts val="0"/>
              </a:spcBef>
              <a:spcAft>
                <a:spcPts val="0"/>
              </a:spcAft>
              <a:buSzPts val="2800"/>
              <a:buNone/>
            </a:pPr>
            <a:r>
              <a:rPr lang="en-US"/>
              <a:t>Deep Dive: Preparing to Teach a Guidebooks Lesson</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68"/>
          <p:cNvSpPr txBox="1"/>
          <p:nvPr>
            <p:ph idx="1" type="body"/>
          </p:nvPr>
        </p:nvSpPr>
        <p:spPr>
          <a:xfrm>
            <a:off x="3958600" y="0"/>
            <a:ext cx="5185500" cy="48033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None/>
            </a:pPr>
            <a:r>
              <a:rPr lang="en-US"/>
              <a:t>Participants will...</a:t>
            </a:r>
            <a:endParaRPr/>
          </a:p>
          <a:p>
            <a:pPr indent="-342900" lvl="0" marL="457200" marR="0" rtl="0" algn="l">
              <a:lnSpc>
                <a:spcPct val="90000"/>
              </a:lnSpc>
              <a:spcBef>
                <a:spcPts val="1000"/>
              </a:spcBef>
              <a:spcAft>
                <a:spcPts val="0"/>
              </a:spcAft>
              <a:buSzPts val="1800"/>
              <a:buChar char="•"/>
            </a:pPr>
            <a:r>
              <a:rPr lang="en-US"/>
              <a:t>Learn and </a:t>
            </a:r>
            <a:r>
              <a:rPr lang="en-US"/>
              <a:t>practice a “Lesson Study” planning protocol to internalize lesson content and prepare for lesson delivery</a:t>
            </a:r>
            <a:endParaRPr/>
          </a:p>
          <a:p>
            <a:pPr indent="-342900" lvl="0" marL="457200" marR="0" rtl="0" algn="l">
              <a:lnSpc>
                <a:spcPct val="90000"/>
              </a:lnSpc>
              <a:spcBef>
                <a:spcPts val="0"/>
              </a:spcBef>
              <a:spcAft>
                <a:spcPts val="0"/>
              </a:spcAft>
              <a:buSzPts val="1800"/>
              <a:buChar char="•"/>
            </a:pPr>
            <a:r>
              <a:rPr lang="en-US"/>
              <a:t>Annotate lessons to support in the planning and delivery of core activities and intentionally selected optional activities </a:t>
            </a:r>
            <a:endParaRPr/>
          </a:p>
        </p:txBody>
      </p:sp>
      <p:sp>
        <p:nvSpPr>
          <p:cNvPr id="545" name="Google Shape;545;p68"/>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a:t>
            </a:r>
            <a:endParaRPr>
              <a:solidFill>
                <a:schemeClr val="dk1"/>
              </a:solidFill>
              <a:latin typeface="Calibri"/>
              <a:ea typeface="Calibri"/>
              <a:cs typeface="Calibri"/>
              <a:sym typeface="Calibri"/>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6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Preparing to Teach</a:t>
            </a:r>
            <a:endParaRPr/>
          </a:p>
        </p:txBody>
      </p:sp>
      <p:sp>
        <p:nvSpPr>
          <p:cNvPr id="552" name="Google Shape;552;p69"/>
          <p:cNvSpPr/>
          <p:nvPr/>
        </p:nvSpPr>
        <p:spPr>
          <a:xfrm>
            <a:off x="1196313" y="1703275"/>
            <a:ext cx="3038100" cy="652800"/>
          </a:xfrm>
          <a:prstGeom prst="rect">
            <a:avLst/>
          </a:prstGeom>
          <a:solidFill>
            <a:schemeClr val="accent6"/>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latin typeface="Calibri"/>
                <a:ea typeface="Calibri"/>
                <a:cs typeface="Calibri"/>
                <a:sym typeface="Calibri"/>
              </a:rPr>
              <a:t>Unit Study</a:t>
            </a:r>
            <a:endParaRPr sz="1800">
              <a:latin typeface="Calibri"/>
              <a:ea typeface="Calibri"/>
              <a:cs typeface="Calibri"/>
              <a:sym typeface="Calibri"/>
            </a:endParaRPr>
          </a:p>
        </p:txBody>
      </p:sp>
      <p:sp>
        <p:nvSpPr>
          <p:cNvPr id="553" name="Google Shape;553;p69"/>
          <p:cNvSpPr/>
          <p:nvPr/>
        </p:nvSpPr>
        <p:spPr>
          <a:xfrm>
            <a:off x="4909588" y="1703275"/>
            <a:ext cx="3038100" cy="652800"/>
          </a:xfrm>
          <a:prstGeom prst="rect">
            <a:avLst/>
          </a:prstGeom>
          <a:solidFill>
            <a:schemeClr val="accent6"/>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latin typeface="Calibri"/>
                <a:ea typeface="Calibri"/>
                <a:cs typeface="Calibri"/>
                <a:sym typeface="Calibri"/>
              </a:rPr>
              <a:t>Re-read the Texts</a:t>
            </a:r>
            <a:endParaRPr sz="1800">
              <a:latin typeface="Calibri"/>
              <a:ea typeface="Calibri"/>
              <a:cs typeface="Calibri"/>
              <a:sym typeface="Calibri"/>
            </a:endParaRPr>
          </a:p>
        </p:txBody>
      </p:sp>
      <p:pic>
        <p:nvPicPr>
          <p:cNvPr id="554" name="Google Shape;554;p69"/>
          <p:cNvPicPr preferRelativeResize="0"/>
          <p:nvPr/>
        </p:nvPicPr>
        <p:blipFill rotWithShape="1">
          <a:blip r:embed="rId3">
            <a:alphaModFix/>
          </a:blip>
          <a:srcRect b="28320" l="0" r="0" t="0"/>
          <a:stretch/>
        </p:blipFill>
        <p:spPr>
          <a:xfrm>
            <a:off x="2027225" y="2598850"/>
            <a:ext cx="1376275" cy="1304516"/>
          </a:xfrm>
          <a:prstGeom prst="rect">
            <a:avLst/>
          </a:prstGeom>
          <a:noFill/>
          <a:ln>
            <a:noFill/>
          </a:ln>
        </p:spPr>
      </p:pic>
      <p:pic>
        <p:nvPicPr>
          <p:cNvPr id="555" name="Google Shape;555;p69"/>
          <p:cNvPicPr preferRelativeResize="0"/>
          <p:nvPr/>
        </p:nvPicPr>
        <p:blipFill rotWithShape="1">
          <a:blip r:embed="rId4">
            <a:alphaModFix/>
          </a:blip>
          <a:srcRect b="0" l="0" r="59349" t="0"/>
          <a:stretch/>
        </p:blipFill>
        <p:spPr>
          <a:xfrm>
            <a:off x="5664300" y="2822975"/>
            <a:ext cx="1376275" cy="10086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4"/>
                                        </p:tgtEl>
                                        <p:attrNameLst>
                                          <p:attrName>style.visibility</p:attrName>
                                        </p:attrNameLst>
                                      </p:cBhvr>
                                      <p:to>
                                        <p:strVal val="visible"/>
                                      </p:to>
                                    </p:set>
                                    <p:animEffect filter="fade" transition="in">
                                      <p:cBhvr>
                                        <p:cTn dur="1000"/>
                                        <p:tgtEl>
                                          <p:spTgt spid="554"/>
                                        </p:tgtEl>
                                      </p:cBhvr>
                                    </p:animEffect>
                                  </p:childTnLst>
                                </p:cTn>
                              </p:par>
                              <p:par>
                                <p:cTn fill="hold" nodeType="withEffect" presetClass="entr" presetID="10" presetSubtype="0">
                                  <p:stCondLst>
                                    <p:cond delay="0"/>
                                  </p:stCondLst>
                                  <p:childTnLst>
                                    <p:set>
                                      <p:cBhvr>
                                        <p:cTn dur="1" fill="hold">
                                          <p:stCondLst>
                                            <p:cond delay="0"/>
                                          </p:stCondLst>
                                        </p:cTn>
                                        <p:tgtEl>
                                          <p:spTgt spid="552"/>
                                        </p:tgtEl>
                                        <p:attrNameLst>
                                          <p:attrName>style.visibility</p:attrName>
                                        </p:attrNameLst>
                                      </p:cBhvr>
                                      <p:to>
                                        <p:strVal val="visible"/>
                                      </p:to>
                                    </p:set>
                                    <p:animEffect filter="fade" transition="in">
                                      <p:cBhvr>
                                        <p:cTn dur="1000"/>
                                        <p:tgtEl>
                                          <p:spTgt spid="5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3"/>
                                        </p:tgtEl>
                                        <p:attrNameLst>
                                          <p:attrName>style.visibility</p:attrName>
                                        </p:attrNameLst>
                                      </p:cBhvr>
                                      <p:to>
                                        <p:strVal val="visible"/>
                                      </p:to>
                                    </p:set>
                                    <p:animEffect filter="fade" transition="in">
                                      <p:cBhvr>
                                        <p:cTn dur="1000"/>
                                        <p:tgtEl>
                                          <p:spTgt spid="553"/>
                                        </p:tgtEl>
                                      </p:cBhvr>
                                    </p:animEffect>
                                  </p:childTnLst>
                                </p:cTn>
                              </p:par>
                              <p:par>
                                <p:cTn fill="hold" nodeType="withEffect" presetClass="entr" presetID="10" presetSubtype="0">
                                  <p:stCondLst>
                                    <p:cond delay="0"/>
                                  </p:stCondLst>
                                  <p:childTnLst>
                                    <p:set>
                                      <p:cBhvr>
                                        <p:cTn dur="1" fill="hold">
                                          <p:stCondLst>
                                            <p:cond delay="0"/>
                                          </p:stCondLst>
                                        </p:cTn>
                                        <p:tgtEl>
                                          <p:spTgt spid="555"/>
                                        </p:tgtEl>
                                        <p:attrNameLst>
                                          <p:attrName>style.visibility</p:attrName>
                                        </p:attrNameLst>
                                      </p:cBhvr>
                                      <p:to>
                                        <p:strVal val="visible"/>
                                      </p:to>
                                    </p:set>
                                    <p:animEffect filter="fade" transition="in">
                                      <p:cBhvr>
                                        <p:cTn dur="1000"/>
                                        <p:tgtEl>
                                          <p:spTgt spid="5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7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Re-reading the Texts</a:t>
            </a:r>
            <a:endParaRPr/>
          </a:p>
        </p:txBody>
      </p:sp>
      <p:sp>
        <p:nvSpPr>
          <p:cNvPr id="562" name="Google Shape;562;p70"/>
          <p:cNvSpPr txBox="1"/>
          <p:nvPr>
            <p:ph idx="1" type="body"/>
          </p:nvPr>
        </p:nvSpPr>
        <p:spPr>
          <a:xfrm>
            <a:off x="152400" y="1143000"/>
            <a:ext cx="5028900" cy="3543300"/>
          </a:xfrm>
          <a:prstGeom prst="rect">
            <a:avLst/>
          </a:prstGeom>
        </p:spPr>
        <p:txBody>
          <a:bodyPr anchorCtr="0" anchor="ctr" bIns="91425" lIns="91425" spcFirstLastPara="1" rIns="91425" wrap="square" tIns="91425">
            <a:noAutofit/>
          </a:bodyPr>
          <a:lstStyle/>
          <a:p>
            <a:pPr indent="-304800" lvl="0" marL="457200" rtl="0" algn="l">
              <a:spcBef>
                <a:spcPts val="0"/>
              </a:spcBef>
              <a:spcAft>
                <a:spcPts val="0"/>
              </a:spcAft>
              <a:buSzPts val="1200"/>
              <a:buFont typeface="Calibri"/>
              <a:buChar char="●"/>
            </a:pPr>
            <a:r>
              <a:rPr b="1" lang="en-US">
                <a:solidFill>
                  <a:schemeClr val="accent6"/>
                </a:solidFill>
              </a:rPr>
              <a:t>Rereading </a:t>
            </a:r>
            <a:r>
              <a:rPr lang="en-US"/>
              <a:t>the text and </a:t>
            </a:r>
            <a:r>
              <a:rPr b="1" lang="en-US">
                <a:solidFill>
                  <a:schemeClr val="accent6"/>
                </a:solidFill>
              </a:rPr>
              <a:t>analyzing </a:t>
            </a:r>
            <a:r>
              <a:rPr lang="en-US"/>
              <a:t>it again (even though we did it once during unit study) is essential for anticipating student supports.</a:t>
            </a:r>
            <a:endParaRPr/>
          </a:p>
          <a:p>
            <a:pPr indent="-304800" lvl="0" marL="457200" rtl="0" algn="l">
              <a:spcBef>
                <a:spcPts val="1000"/>
              </a:spcBef>
              <a:spcAft>
                <a:spcPts val="1000"/>
              </a:spcAft>
              <a:buSzPts val="1200"/>
              <a:buFont typeface="Calibri"/>
              <a:buChar char="●"/>
            </a:pPr>
            <a:r>
              <a:rPr b="1" lang="en-US">
                <a:solidFill>
                  <a:schemeClr val="accent6"/>
                </a:solidFill>
              </a:rPr>
              <a:t>Deeply knowing </a:t>
            </a:r>
            <a:r>
              <a:rPr lang="en-US"/>
              <a:t>the text (and having read it again just prior to the lesson) is critical </a:t>
            </a:r>
            <a:r>
              <a:rPr lang="en-US"/>
              <a:t>although</a:t>
            </a:r>
            <a:r>
              <a:rPr lang="en-US"/>
              <a:t> it’s not represented by the checklist.</a:t>
            </a:r>
            <a:endParaRPr/>
          </a:p>
        </p:txBody>
      </p:sp>
      <p:pic>
        <p:nvPicPr>
          <p:cNvPr id="563" name="Google Shape;563;p70"/>
          <p:cNvPicPr preferRelativeResize="0"/>
          <p:nvPr/>
        </p:nvPicPr>
        <p:blipFill rotWithShape="1">
          <a:blip r:embed="rId3">
            <a:alphaModFix/>
          </a:blip>
          <a:srcRect b="0" l="0" r="59190" t="0"/>
          <a:stretch/>
        </p:blipFill>
        <p:spPr>
          <a:xfrm>
            <a:off x="5598450" y="1973488"/>
            <a:ext cx="2578350" cy="1882325"/>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8" name="Shape 568"/>
        <p:cNvGrpSpPr/>
        <p:nvPr/>
      </p:nvGrpSpPr>
      <p:grpSpPr>
        <a:xfrm>
          <a:off x="0" y="0"/>
          <a:ext cx="0" cy="0"/>
          <a:chOff x="0" y="0"/>
          <a:chExt cx="0" cy="0"/>
        </a:xfrm>
      </p:grpSpPr>
      <p:sp>
        <p:nvSpPr>
          <p:cNvPr id="569" name="Google Shape;569;p7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Preparing to Teach</a:t>
            </a:r>
            <a:endParaRPr/>
          </a:p>
        </p:txBody>
      </p:sp>
      <p:sp>
        <p:nvSpPr>
          <p:cNvPr id="570" name="Google Shape;570;p71"/>
          <p:cNvSpPr txBox="1"/>
          <p:nvPr>
            <p:ph idx="1" type="body"/>
          </p:nvPr>
        </p:nvSpPr>
        <p:spPr>
          <a:xfrm>
            <a:off x="152400" y="1143000"/>
            <a:ext cx="49461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b="1" lang="en-US">
                <a:solidFill>
                  <a:schemeClr val="accent6"/>
                </a:solidFill>
              </a:rPr>
              <a:t>Independently</a:t>
            </a:r>
            <a:r>
              <a:rPr lang="en-US">
                <a:solidFill>
                  <a:schemeClr val="accent6"/>
                </a:solidFill>
              </a:rPr>
              <a:t>:</a:t>
            </a:r>
            <a:endParaRPr>
              <a:solidFill>
                <a:schemeClr val="accent6"/>
              </a:solidFill>
            </a:endParaRPr>
          </a:p>
          <a:p>
            <a:pPr indent="-342900" lvl="0" marL="457200" rtl="0" algn="l">
              <a:spcBef>
                <a:spcPts val="750"/>
              </a:spcBef>
              <a:spcAft>
                <a:spcPts val="0"/>
              </a:spcAft>
              <a:buSzPts val="1800"/>
              <a:buChar char="●"/>
            </a:pPr>
            <a:r>
              <a:rPr lang="en-US"/>
              <a:t>Read the “Lesson Study Protocol” from the Curriculum Guide.</a:t>
            </a:r>
            <a:endParaRPr/>
          </a:p>
          <a:p>
            <a:pPr indent="0" lvl="0" marL="0" rtl="0" algn="l">
              <a:spcBef>
                <a:spcPts val="750"/>
              </a:spcBef>
              <a:spcAft>
                <a:spcPts val="0"/>
              </a:spcAft>
              <a:buNone/>
            </a:pPr>
            <a:r>
              <a:t/>
            </a:r>
            <a:endParaRPr/>
          </a:p>
          <a:p>
            <a:pPr indent="0" lvl="0" marL="0" rtl="0" algn="l">
              <a:spcBef>
                <a:spcPts val="750"/>
              </a:spcBef>
              <a:spcAft>
                <a:spcPts val="0"/>
              </a:spcAft>
              <a:buNone/>
            </a:pPr>
            <a:r>
              <a:rPr b="1" lang="en-US">
                <a:solidFill>
                  <a:schemeClr val="accent6"/>
                </a:solidFill>
              </a:rPr>
              <a:t>With your WRITE Partner</a:t>
            </a:r>
            <a:r>
              <a:rPr lang="en-US">
                <a:solidFill>
                  <a:schemeClr val="accent6"/>
                </a:solidFill>
              </a:rPr>
              <a:t>:</a:t>
            </a:r>
            <a:endParaRPr>
              <a:solidFill>
                <a:schemeClr val="accent6"/>
              </a:solidFill>
            </a:endParaRPr>
          </a:p>
          <a:p>
            <a:pPr indent="-342900" lvl="0" marL="457200" rtl="0" algn="l">
              <a:spcBef>
                <a:spcPts val="750"/>
              </a:spcBef>
              <a:spcAft>
                <a:spcPts val="0"/>
              </a:spcAft>
              <a:buSzPts val="1800"/>
              <a:buChar char="●"/>
            </a:pPr>
            <a:r>
              <a:rPr lang="en-US"/>
              <a:t>How is this p</a:t>
            </a:r>
            <a:r>
              <a:rPr lang="en-US"/>
              <a:t>rocess similar to or different from your current lesson preparation?</a:t>
            </a:r>
            <a:endParaRPr/>
          </a:p>
        </p:txBody>
      </p:sp>
      <p:pic>
        <p:nvPicPr>
          <p:cNvPr id="571" name="Google Shape;571;p71"/>
          <p:cNvPicPr preferRelativeResize="0"/>
          <p:nvPr/>
        </p:nvPicPr>
        <p:blipFill>
          <a:blip r:embed="rId3">
            <a:alphaModFix/>
          </a:blip>
          <a:stretch>
            <a:fillRect/>
          </a:stretch>
        </p:blipFill>
        <p:spPr>
          <a:xfrm>
            <a:off x="5746500" y="1586853"/>
            <a:ext cx="2642050" cy="2655601"/>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sp>
        <p:nvSpPr>
          <p:cNvPr id="577" name="Google Shape;577;p7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Preparing to Teach</a:t>
            </a:r>
            <a:endParaRPr/>
          </a:p>
        </p:txBody>
      </p:sp>
      <p:pic>
        <p:nvPicPr>
          <p:cNvPr id="578" name="Google Shape;578;p72"/>
          <p:cNvPicPr preferRelativeResize="0"/>
          <p:nvPr/>
        </p:nvPicPr>
        <p:blipFill>
          <a:blip r:embed="rId3">
            <a:alphaModFix/>
          </a:blip>
          <a:stretch>
            <a:fillRect/>
          </a:stretch>
        </p:blipFill>
        <p:spPr>
          <a:xfrm>
            <a:off x="2795050" y="1320824"/>
            <a:ext cx="3174826" cy="3191100"/>
          </a:xfrm>
          <a:prstGeom prst="rect">
            <a:avLst/>
          </a:prstGeom>
          <a:noFill/>
          <a:ln cap="flat" cmpd="sng" w="9525">
            <a:solidFill>
              <a:srgbClr val="000000"/>
            </a:solidFill>
            <a:prstDash val="solid"/>
            <a:round/>
            <a:headEnd len="sm" w="sm" type="none"/>
            <a:tailEnd len="sm" w="sm" type="none"/>
          </a:ln>
        </p:spPr>
      </p:pic>
      <p:sp>
        <p:nvSpPr>
          <p:cNvPr id="579" name="Google Shape;579;p72"/>
          <p:cNvSpPr/>
          <p:nvPr/>
        </p:nvSpPr>
        <p:spPr>
          <a:xfrm>
            <a:off x="2536275" y="2429850"/>
            <a:ext cx="3618300" cy="10476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7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Overview of Types of</a:t>
            </a:r>
            <a:r>
              <a:rPr lang="en-US"/>
              <a:t> </a:t>
            </a:r>
            <a:r>
              <a:rPr lang="en-US"/>
              <a:t>Lesson</a:t>
            </a:r>
            <a:r>
              <a:rPr lang="en-US"/>
              <a:t> Annotations</a:t>
            </a:r>
            <a:endParaRPr/>
          </a:p>
        </p:txBody>
      </p:sp>
      <p:sp>
        <p:nvSpPr>
          <p:cNvPr id="586" name="Google Shape;586;p73"/>
          <p:cNvSpPr txBox="1"/>
          <p:nvPr>
            <p:ph idx="1" type="body"/>
          </p:nvPr>
        </p:nvSpPr>
        <p:spPr>
          <a:xfrm>
            <a:off x="152400" y="1143000"/>
            <a:ext cx="5482800" cy="3543300"/>
          </a:xfrm>
          <a:prstGeom prst="rect">
            <a:avLst/>
          </a:prstGeom>
        </p:spPr>
        <p:txBody>
          <a:bodyPr anchorCtr="0" anchor="ctr" bIns="91425" lIns="91425" spcFirstLastPara="1" rIns="91425" wrap="square" tIns="91425">
            <a:noAutofit/>
          </a:bodyPr>
          <a:lstStyle/>
          <a:p>
            <a:pPr indent="-304800" lvl="0" marL="457200" rtl="0" algn="l">
              <a:spcBef>
                <a:spcPts val="0"/>
              </a:spcBef>
              <a:spcAft>
                <a:spcPts val="0"/>
              </a:spcAft>
              <a:buSzPts val="1200"/>
              <a:buFont typeface="Calibri"/>
              <a:buChar char="●"/>
            </a:pPr>
            <a:r>
              <a:rPr lang="en-US"/>
              <a:t>Determine high-leverage knowledge and skill look-fors</a:t>
            </a:r>
            <a:endParaRPr/>
          </a:p>
          <a:p>
            <a:pPr indent="-304800" lvl="0" marL="457200" rtl="0" algn="l">
              <a:spcBef>
                <a:spcPts val="1000"/>
              </a:spcBef>
              <a:spcAft>
                <a:spcPts val="0"/>
              </a:spcAft>
              <a:buSzPts val="1200"/>
              <a:buFont typeface="Calibri"/>
              <a:buChar char="●"/>
            </a:pPr>
            <a:r>
              <a:rPr lang="en-US"/>
              <a:t>Determine the purpose of each activity and question</a:t>
            </a:r>
            <a:endParaRPr/>
          </a:p>
          <a:p>
            <a:pPr indent="-304800" lvl="0" marL="457200" rtl="0" algn="l">
              <a:spcBef>
                <a:spcPts val="1000"/>
              </a:spcBef>
              <a:spcAft>
                <a:spcPts val="0"/>
              </a:spcAft>
              <a:buSzPts val="1200"/>
              <a:buFont typeface="Calibri"/>
              <a:buChar char="●"/>
            </a:pPr>
            <a:r>
              <a:rPr lang="en-US"/>
              <a:t>Identify possible student misconceptions</a:t>
            </a:r>
            <a:endParaRPr/>
          </a:p>
          <a:p>
            <a:pPr indent="-304800" lvl="0" marL="457200" rtl="0" algn="l">
              <a:spcBef>
                <a:spcPts val="1000"/>
              </a:spcBef>
              <a:spcAft>
                <a:spcPts val="0"/>
              </a:spcAft>
              <a:buSzPts val="1200"/>
              <a:buFont typeface="Calibri"/>
              <a:buChar char="●"/>
            </a:pPr>
            <a:r>
              <a:rPr lang="en-US"/>
              <a:t>Create exemplar responses</a:t>
            </a:r>
            <a:endParaRPr/>
          </a:p>
          <a:p>
            <a:pPr indent="-304800" lvl="0" marL="457200" rtl="0" algn="l">
              <a:spcBef>
                <a:spcPts val="1000"/>
              </a:spcBef>
              <a:spcAft>
                <a:spcPts val="0"/>
              </a:spcAft>
              <a:buSzPts val="1200"/>
              <a:buFont typeface="Calibri"/>
              <a:buChar char="●"/>
            </a:pPr>
            <a:r>
              <a:rPr lang="en-US"/>
              <a:t>Justify lesson changes and timing adjustments</a:t>
            </a:r>
            <a:endParaRPr/>
          </a:p>
          <a:p>
            <a:pPr indent="-304800" lvl="0" marL="457200" rtl="0" algn="l">
              <a:spcBef>
                <a:spcPts val="1000"/>
              </a:spcBef>
              <a:spcAft>
                <a:spcPts val="0"/>
              </a:spcAft>
              <a:buSzPts val="1200"/>
              <a:buFont typeface="Calibri"/>
              <a:buChar char="●"/>
            </a:pPr>
            <a:r>
              <a:rPr lang="en-US"/>
              <a:t>Incorporate instructional strategies to enhance student engagement</a:t>
            </a:r>
            <a:endParaRPr/>
          </a:p>
          <a:p>
            <a:pPr indent="-304800" lvl="0" marL="457200" rtl="0" algn="l">
              <a:spcBef>
                <a:spcPts val="1000"/>
              </a:spcBef>
              <a:spcAft>
                <a:spcPts val="1000"/>
              </a:spcAft>
              <a:buSzPts val="1200"/>
              <a:buFont typeface="Calibri"/>
              <a:buChar char="●"/>
            </a:pPr>
            <a:r>
              <a:rPr lang="en-US"/>
              <a:t>Identify areas of need for small group instruction</a:t>
            </a:r>
            <a:endParaRPr/>
          </a:p>
        </p:txBody>
      </p:sp>
      <p:sp>
        <p:nvSpPr>
          <p:cNvPr id="587" name="Google Shape;587;p73"/>
          <p:cNvSpPr txBox="1"/>
          <p:nvPr/>
        </p:nvSpPr>
        <p:spPr>
          <a:xfrm>
            <a:off x="5880975" y="1796450"/>
            <a:ext cx="2949900" cy="2685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6"/>
                </a:solidFill>
                <a:latin typeface="Calibri"/>
                <a:ea typeface="Calibri"/>
                <a:cs typeface="Calibri"/>
                <a:sym typeface="Calibri"/>
              </a:rPr>
              <a:t>How do these annotation types relate to the shifts discussed in Module 1?</a:t>
            </a:r>
            <a:endParaRPr b="1" sz="1800">
              <a:solidFill>
                <a:schemeClr val="accent6"/>
              </a:solidFill>
              <a:latin typeface="Calibri"/>
              <a:ea typeface="Calibri"/>
              <a:cs typeface="Calibri"/>
              <a:sym typeface="Calibri"/>
            </a:endParaRPr>
          </a:p>
          <a:p>
            <a:pPr indent="0" lvl="0" marL="0" rtl="0" algn="ctr">
              <a:spcBef>
                <a:spcPts val="0"/>
              </a:spcBef>
              <a:spcAft>
                <a:spcPts val="0"/>
              </a:spcAft>
              <a:buNone/>
            </a:pPr>
            <a:r>
              <a:t/>
            </a:r>
            <a:endParaRPr b="1" sz="1800">
              <a:solidFill>
                <a:schemeClr val="accent6"/>
              </a:solidFill>
              <a:latin typeface="Calibri"/>
              <a:ea typeface="Calibri"/>
              <a:cs typeface="Calibri"/>
              <a:sym typeface="Calibri"/>
            </a:endParaRPr>
          </a:p>
          <a:p>
            <a:pPr indent="0" lvl="0" marL="0" rtl="0" algn="ctr">
              <a:spcBef>
                <a:spcPts val="0"/>
              </a:spcBef>
              <a:spcAft>
                <a:spcPts val="0"/>
              </a:spcAft>
              <a:buNone/>
            </a:pPr>
            <a:r>
              <a:rPr b="1" lang="en-US" sz="1800">
                <a:solidFill>
                  <a:schemeClr val="accent6"/>
                </a:solidFill>
                <a:latin typeface="Calibri"/>
                <a:ea typeface="Calibri"/>
                <a:cs typeface="Calibri"/>
                <a:sym typeface="Calibri"/>
              </a:rPr>
              <a:t>How do these annotation types relate to the unit study completed in Module 2?</a:t>
            </a:r>
            <a:endParaRPr b="1" sz="1800">
              <a:solidFill>
                <a:schemeClr val="accent6"/>
              </a:solidFill>
              <a:latin typeface="Calibri"/>
              <a:ea typeface="Calibri"/>
              <a:cs typeface="Calibri"/>
              <a:sym typeface="Calibri"/>
            </a:endParaRPr>
          </a:p>
        </p:txBody>
      </p:sp>
      <p:pic>
        <p:nvPicPr>
          <p:cNvPr id="588" name="Google Shape;588;p73"/>
          <p:cNvPicPr preferRelativeResize="0"/>
          <p:nvPr/>
        </p:nvPicPr>
        <p:blipFill rotWithShape="1">
          <a:blip r:embed="rId3">
            <a:alphaModFix/>
          </a:blip>
          <a:srcRect b="0" l="0" r="69530" t="0"/>
          <a:stretch/>
        </p:blipFill>
        <p:spPr>
          <a:xfrm>
            <a:off x="6697863" y="1143000"/>
            <a:ext cx="1468525" cy="952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8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8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3" name="Shape 593"/>
        <p:cNvGrpSpPr/>
        <p:nvPr/>
      </p:nvGrpSpPr>
      <p:grpSpPr>
        <a:xfrm>
          <a:off x="0" y="0"/>
          <a:ext cx="0" cy="0"/>
          <a:chOff x="0" y="0"/>
          <a:chExt cx="0" cy="0"/>
        </a:xfrm>
      </p:grpSpPr>
      <p:sp>
        <p:nvSpPr>
          <p:cNvPr id="594" name="Google Shape;594;p7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Shared Practice</a:t>
            </a:r>
            <a:endParaRPr/>
          </a:p>
        </p:txBody>
      </p:sp>
      <p:sp>
        <p:nvSpPr>
          <p:cNvPr id="595" name="Google Shape;595;p74"/>
          <p:cNvSpPr txBox="1"/>
          <p:nvPr>
            <p:ph idx="1" type="body"/>
          </p:nvPr>
        </p:nvSpPr>
        <p:spPr>
          <a:xfrm>
            <a:off x="585175" y="1143000"/>
            <a:ext cx="46314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US"/>
              <a:t>During our Shared Practice:</a:t>
            </a:r>
            <a:endParaRPr/>
          </a:p>
          <a:p>
            <a:pPr indent="-342900" lvl="0" marL="457200" rtl="0" algn="l">
              <a:spcBef>
                <a:spcPts val="1000"/>
              </a:spcBef>
              <a:spcAft>
                <a:spcPts val="0"/>
              </a:spcAft>
              <a:buSzPts val="1800"/>
              <a:buChar char="●"/>
            </a:pPr>
            <a:r>
              <a:rPr b="1" lang="en-US">
                <a:solidFill>
                  <a:schemeClr val="accent6"/>
                </a:solidFill>
              </a:rPr>
              <a:t>Orient </a:t>
            </a:r>
            <a:r>
              <a:rPr lang="en-US"/>
              <a:t>to Mr. Johnson’s students at Manatee High School. </a:t>
            </a:r>
            <a:endParaRPr/>
          </a:p>
          <a:p>
            <a:pPr indent="-342900" lvl="0" marL="457200" rtl="0" algn="l">
              <a:spcBef>
                <a:spcPts val="1000"/>
              </a:spcBef>
              <a:spcAft>
                <a:spcPts val="1000"/>
              </a:spcAft>
              <a:buSzPts val="1800"/>
              <a:buChar char="●"/>
            </a:pPr>
            <a:r>
              <a:rPr b="1" lang="en-US">
                <a:solidFill>
                  <a:schemeClr val="accent6"/>
                </a:solidFill>
              </a:rPr>
              <a:t>Review </a:t>
            </a:r>
            <a:r>
              <a:rPr lang="en-US"/>
              <a:t>his planning process together for the lesson we experienced.</a:t>
            </a:r>
            <a:endParaRPr/>
          </a:p>
        </p:txBody>
      </p:sp>
      <p:pic>
        <p:nvPicPr>
          <p:cNvPr id="596" name="Google Shape;596;p74"/>
          <p:cNvPicPr preferRelativeResize="0"/>
          <p:nvPr/>
        </p:nvPicPr>
        <p:blipFill rotWithShape="1">
          <a:blip r:embed="rId3">
            <a:alphaModFix/>
          </a:blip>
          <a:srcRect b="11580" l="0" r="73942" t="41247"/>
          <a:stretch/>
        </p:blipFill>
        <p:spPr>
          <a:xfrm>
            <a:off x="5444925" y="1634762"/>
            <a:ext cx="3325074" cy="255977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rgbClr val="434343"/>
                </a:solidFill>
              </a:rPr>
              <a:t>Parking Lot</a:t>
            </a:r>
            <a:endParaRPr>
              <a:solidFill>
                <a:srgbClr val="434343"/>
              </a:solidFill>
            </a:endParaRPr>
          </a:p>
        </p:txBody>
      </p:sp>
      <p:pic>
        <p:nvPicPr>
          <p:cNvPr id="84" name="Google Shape;84;p12"/>
          <p:cNvPicPr preferRelativeResize="0"/>
          <p:nvPr/>
        </p:nvPicPr>
        <p:blipFill rotWithShape="1">
          <a:blip r:embed="rId3">
            <a:alphaModFix/>
          </a:blip>
          <a:srcRect b="0" l="55335" r="0" t="0"/>
          <a:stretch/>
        </p:blipFill>
        <p:spPr>
          <a:xfrm>
            <a:off x="5103625" y="1674050"/>
            <a:ext cx="2848650" cy="2373100"/>
          </a:xfrm>
          <a:prstGeom prst="rect">
            <a:avLst/>
          </a:prstGeom>
          <a:noFill/>
          <a:ln>
            <a:noFill/>
          </a:ln>
        </p:spPr>
      </p:pic>
      <p:sp>
        <p:nvSpPr>
          <p:cNvPr id="85" name="Google Shape;85;p12"/>
          <p:cNvSpPr txBox="1"/>
          <p:nvPr/>
        </p:nvSpPr>
        <p:spPr>
          <a:xfrm>
            <a:off x="894525" y="1876600"/>
            <a:ext cx="4028400" cy="19680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0"/>
              </a:spcBef>
              <a:spcAft>
                <a:spcPts val="0"/>
              </a:spcAft>
              <a:buNone/>
            </a:pPr>
            <a:r>
              <a:rPr lang="en-US" sz="2400">
                <a:solidFill>
                  <a:srgbClr val="434343"/>
                </a:solidFill>
                <a:latin typeface="Calibri"/>
                <a:ea typeface="Calibri"/>
                <a:cs typeface="Calibri"/>
                <a:sym typeface="Calibri"/>
              </a:rPr>
              <a:t>Please jot down your questions and add them to the “</a:t>
            </a:r>
            <a:r>
              <a:rPr b="1" lang="en-US" sz="2400">
                <a:solidFill>
                  <a:srgbClr val="434343"/>
                </a:solidFill>
                <a:latin typeface="Calibri"/>
                <a:ea typeface="Calibri"/>
                <a:cs typeface="Calibri"/>
                <a:sym typeface="Calibri"/>
              </a:rPr>
              <a:t>Parking Lot”</a:t>
            </a:r>
            <a:r>
              <a:rPr lang="en-US" sz="2400">
                <a:solidFill>
                  <a:srgbClr val="434343"/>
                </a:solidFill>
                <a:latin typeface="Calibri"/>
                <a:ea typeface="Calibri"/>
                <a:cs typeface="Calibri"/>
                <a:sym typeface="Calibri"/>
              </a:rPr>
              <a:t> throughout today’s session! </a:t>
            </a:r>
            <a:endParaRPr sz="2000">
              <a:solidFill>
                <a:srgbClr val="434343"/>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1" name="Shape 601"/>
        <p:cNvGrpSpPr/>
        <p:nvPr/>
      </p:nvGrpSpPr>
      <p:grpSpPr>
        <a:xfrm>
          <a:off x="0" y="0"/>
          <a:ext cx="0" cy="0"/>
          <a:chOff x="0" y="0"/>
          <a:chExt cx="0" cy="0"/>
        </a:xfrm>
      </p:grpSpPr>
      <p:sp>
        <p:nvSpPr>
          <p:cNvPr id="602" name="Google Shape;602;p7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Class Scenario</a:t>
            </a:r>
            <a:endParaRPr/>
          </a:p>
        </p:txBody>
      </p:sp>
      <p:sp>
        <p:nvSpPr>
          <p:cNvPr id="603" name="Google Shape;603;p75"/>
          <p:cNvSpPr txBox="1"/>
          <p:nvPr>
            <p:ph idx="1" type="body"/>
          </p:nvPr>
        </p:nvSpPr>
        <p:spPr>
          <a:xfrm>
            <a:off x="834875" y="1143000"/>
            <a:ext cx="88392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US">
                <a:solidFill>
                  <a:schemeClr val="accent6"/>
                </a:solidFill>
              </a:rPr>
              <a:t>Independently:</a:t>
            </a:r>
            <a:endParaRPr b="1">
              <a:solidFill>
                <a:schemeClr val="accent6"/>
              </a:solidFill>
            </a:endParaRPr>
          </a:p>
          <a:p>
            <a:pPr indent="-342900" lvl="0" marL="457200" rtl="0" algn="l">
              <a:spcBef>
                <a:spcPts val="1000"/>
              </a:spcBef>
              <a:spcAft>
                <a:spcPts val="0"/>
              </a:spcAft>
              <a:buSzPts val="1800"/>
              <a:buChar char="•"/>
            </a:pPr>
            <a:r>
              <a:rPr lang="en-US"/>
              <a:t>Read the </a:t>
            </a:r>
            <a:r>
              <a:rPr lang="en-US"/>
              <a:t>Case Study</a:t>
            </a:r>
            <a:r>
              <a:rPr lang="en-US"/>
              <a:t> </a:t>
            </a:r>
            <a:endParaRPr/>
          </a:p>
          <a:p>
            <a:pPr indent="0" lvl="0" marL="0" rtl="0" algn="l">
              <a:spcBef>
                <a:spcPts val="1000"/>
              </a:spcBef>
              <a:spcAft>
                <a:spcPts val="0"/>
              </a:spcAft>
              <a:buNone/>
            </a:pPr>
            <a:r>
              <a:t/>
            </a:r>
            <a:endParaRPr/>
          </a:p>
          <a:p>
            <a:pPr indent="0" lvl="0" marL="0" rtl="0" algn="l">
              <a:spcBef>
                <a:spcPts val="1000"/>
              </a:spcBef>
              <a:spcAft>
                <a:spcPts val="0"/>
              </a:spcAft>
              <a:buNone/>
            </a:pPr>
            <a:r>
              <a:rPr b="1" lang="en-US">
                <a:solidFill>
                  <a:schemeClr val="accent6"/>
                </a:solidFill>
              </a:rPr>
              <a:t>Note and Discuss:</a:t>
            </a:r>
            <a:endParaRPr b="1">
              <a:solidFill>
                <a:schemeClr val="accent6"/>
              </a:solidFill>
            </a:endParaRPr>
          </a:p>
          <a:p>
            <a:pPr indent="-342900" lvl="0" marL="457200" rtl="0" algn="l">
              <a:spcBef>
                <a:spcPts val="1000"/>
              </a:spcBef>
              <a:spcAft>
                <a:spcPts val="1000"/>
              </a:spcAft>
              <a:buSzPts val="1800"/>
              <a:buChar char="•"/>
            </a:pPr>
            <a:r>
              <a:rPr lang="en-US"/>
              <a:t>What do you </a:t>
            </a:r>
            <a:r>
              <a:rPr b="1" lang="en-US">
                <a:solidFill>
                  <a:schemeClr val="accent6"/>
                </a:solidFill>
              </a:rPr>
              <a:t>notice</a:t>
            </a:r>
            <a:r>
              <a:rPr lang="en-US"/>
              <a:t>? </a:t>
            </a:r>
            <a:br>
              <a:rPr lang="en-US"/>
            </a:br>
            <a:r>
              <a:rPr lang="en-US"/>
              <a:t>What do you </a:t>
            </a:r>
            <a:r>
              <a:rPr b="1" lang="en-US">
                <a:solidFill>
                  <a:schemeClr val="accent6"/>
                </a:solidFill>
              </a:rPr>
              <a:t>wonder</a:t>
            </a:r>
            <a:r>
              <a:rPr lang="en-US"/>
              <a:t>?</a:t>
            </a:r>
            <a:endParaRPr/>
          </a:p>
        </p:txBody>
      </p:sp>
      <p:pic>
        <p:nvPicPr>
          <p:cNvPr id="604" name="Google Shape;604;p75"/>
          <p:cNvPicPr preferRelativeResize="0"/>
          <p:nvPr/>
        </p:nvPicPr>
        <p:blipFill>
          <a:blip r:embed="rId3">
            <a:alphaModFix/>
          </a:blip>
          <a:stretch>
            <a:fillRect/>
          </a:stretch>
        </p:blipFill>
        <p:spPr>
          <a:xfrm>
            <a:off x="5212947" y="1267097"/>
            <a:ext cx="2675975" cy="329510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pic>
        <p:nvPicPr>
          <p:cNvPr id="610" name="Google Shape;610;p76"/>
          <p:cNvPicPr preferRelativeResize="0"/>
          <p:nvPr/>
        </p:nvPicPr>
        <p:blipFill>
          <a:blip r:embed="rId3">
            <a:alphaModFix/>
          </a:blip>
          <a:stretch>
            <a:fillRect/>
          </a:stretch>
        </p:blipFill>
        <p:spPr>
          <a:xfrm>
            <a:off x="1128087" y="487150"/>
            <a:ext cx="6887826" cy="3643750"/>
          </a:xfrm>
          <a:prstGeom prst="rect">
            <a:avLst/>
          </a:prstGeom>
          <a:noFill/>
          <a:ln>
            <a:noFill/>
          </a:ln>
        </p:spPr>
      </p:pic>
      <p:sp>
        <p:nvSpPr>
          <p:cNvPr id="611" name="Google Shape;611;p76"/>
          <p:cNvSpPr/>
          <p:nvPr/>
        </p:nvSpPr>
        <p:spPr>
          <a:xfrm>
            <a:off x="1025100" y="2997150"/>
            <a:ext cx="7121400" cy="9405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2" name="Google Shape;612;p76"/>
          <p:cNvSpPr/>
          <p:nvPr/>
        </p:nvSpPr>
        <p:spPr>
          <a:xfrm>
            <a:off x="5847370" y="3762513"/>
            <a:ext cx="715500" cy="1141200"/>
          </a:xfrm>
          <a:prstGeom prst="upArrow">
            <a:avLst>
              <a:gd fmla="val 50000" name="adj1"/>
              <a:gd fmla="val 50000" name="adj2"/>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7" name="Shape 617"/>
        <p:cNvGrpSpPr/>
        <p:nvPr/>
      </p:nvGrpSpPr>
      <p:grpSpPr>
        <a:xfrm>
          <a:off x="0" y="0"/>
          <a:ext cx="0" cy="0"/>
          <a:chOff x="0" y="0"/>
          <a:chExt cx="0" cy="0"/>
        </a:xfrm>
      </p:grpSpPr>
      <p:pic>
        <p:nvPicPr>
          <p:cNvPr id="618" name="Google Shape;618;p77"/>
          <p:cNvPicPr preferRelativeResize="0"/>
          <p:nvPr/>
        </p:nvPicPr>
        <p:blipFill>
          <a:blip r:embed="rId3">
            <a:alphaModFix/>
          </a:blip>
          <a:stretch>
            <a:fillRect/>
          </a:stretch>
        </p:blipFill>
        <p:spPr>
          <a:xfrm>
            <a:off x="1619250" y="448838"/>
            <a:ext cx="5905499" cy="4245825"/>
          </a:xfrm>
          <a:prstGeom prst="rect">
            <a:avLst/>
          </a:prstGeom>
          <a:noFill/>
          <a:ln>
            <a:noFill/>
          </a:ln>
        </p:spPr>
      </p:pic>
      <p:sp>
        <p:nvSpPr>
          <p:cNvPr id="619" name="Google Shape;619;p77"/>
          <p:cNvSpPr/>
          <p:nvPr/>
        </p:nvSpPr>
        <p:spPr>
          <a:xfrm rot="-1693847">
            <a:off x="2834640" y="1854862"/>
            <a:ext cx="715397" cy="1141010"/>
          </a:xfrm>
          <a:prstGeom prst="up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pic>
        <p:nvPicPr>
          <p:cNvPr id="625" name="Google Shape;625;p78"/>
          <p:cNvPicPr preferRelativeResize="0"/>
          <p:nvPr/>
        </p:nvPicPr>
        <p:blipFill>
          <a:blip r:embed="rId3">
            <a:alphaModFix/>
          </a:blip>
          <a:stretch>
            <a:fillRect/>
          </a:stretch>
        </p:blipFill>
        <p:spPr>
          <a:xfrm>
            <a:off x="1607350" y="365725"/>
            <a:ext cx="5915026" cy="4422701"/>
          </a:xfrm>
          <a:prstGeom prst="rect">
            <a:avLst/>
          </a:prstGeom>
          <a:noFill/>
          <a:ln>
            <a:noFill/>
          </a:ln>
        </p:spPr>
      </p:pic>
      <p:sp>
        <p:nvSpPr>
          <p:cNvPr id="626" name="Google Shape;626;p78"/>
          <p:cNvSpPr/>
          <p:nvPr/>
        </p:nvSpPr>
        <p:spPr>
          <a:xfrm rot="10800000">
            <a:off x="1786920" y="2390338"/>
            <a:ext cx="715500" cy="1141200"/>
          </a:xfrm>
          <a:prstGeom prst="upArrow">
            <a:avLst>
              <a:gd fmla="val 50000" name="adj1"/>
              <a:gd fmla="val 50000" name="adj2"/>
            </a:avLst>
          </a:prstGeom>
          <a:solidFill>
            <a:schemeClr val="accent6"/>
          </a:solid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p7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You may have </a:t>
            </a:r>
            <a:r>
              <a:rPr lang="en-US"/>
              <a:t>noticed</a:t>
            </a:r>
            <a:r>
              <a:rPr lang="en-US"/>
              <a:t>...</a:t>
            </a:r>
            <a:endParaRPr/>
          </a:p>
        </p:txBody>
      </p:sp>
      <p:sp>
        <p:nvSpPr>
          <p:cNvPr id="633" name="Google Shape;633;p79"/>
          <p:cNvSpPr txBox="1"/>
          <p:nvPr>
            <p:ph idx="1" type="body"/>
          </p:nvPr>
        </p:nvSpPr>
        <p:spPr>
          <a:xfrm>
            <a:off x="152400" y="1143000"/>
            <a:ext cx="88392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t/>
            </a:r>
            <a:endParaRPr/>
          </a:p>
        </p:txBody>
      </p:sp>
      <p:pic>
        <p:nvPicPr>
          <p:cNvPr id="634" name="Google Shape;634;p79"/>
          <p:cNvPicPr preferRelativeResize="0"/>
          <p:nvPr/>
        </p:nvPicPr>
        <p:blipFill>
          <a:blip r:embed="rId3">
            <a:alphaModFix/>
          </a:blip>
          <a:stretch>
            <a:fillRect/>
          </a:stretch>
        </p:blipFill>
        <p:spPr>
          <a:xfrm>
            <a:off x="76200" y="1125571"/>
            <a:ext cx="9144000" cy="3501957"/>
          </a:xfrm>
          <a:prstGeom prst="rect">
            <a:avLst/>
          </a:prstGeom>
          <a:noFill/>
          <a:ln>
            <a:noFill/>
          </a:ln>
        </p:spPr>
      </p:pic>
      <p:pic>
        <p:nvPicPr>
          <p:cNvPr id="635" name="Google Shape;635;p79"/>
          <p:cNvPicPr preferRelativeResize="0"/>
          <p:nvPr/>
        </p:nvPicPr>
        <p:blipFill>
          <a:blip r:embed="rId4">
            <a:alphaModFix/>
          </a:blip>
          <a:stretch>
            <a:fillRect/>
          </a:stretch>
        </p:blipFill>
        <p:spPr>
          <a:xfrm>
            <a:off x="247000" y="4215823"/>
            <a:ext cx="4242199" cy="470475"/>
          </a:xfrm>
          <a:prstGeom prst="rect">
            <a:avLst/>
          </a:prstGeom>
          <a:noFill/>
          <a:ln>
            <a:noFill/>
          </a:ln>
        </p:spPr>
      </p:pic>
      <p:sp>
        <p:nvSpPr>
          <p:cNvPr id="636" name="Google Shape;636;p79"/>
          <p:cNvSpPr/>
          <p:nvPr/>
        </p:nvSpPr>
        <p:spPr>
          <a:xfrm>
            <a:off x="36350" y="1090500"/>
            <a:ext cx="4671000" cy="690600"/>
          </a:xfrm>
          <a:prstGeom prst="rect">
            <a:avLst/>
          </a:prstGeom>
          <a:noFill/>
          <a:ln cap="flat" cmpd="sng" w="7620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79"/>
          <p:cNvSpPr/>
          <p:nvPr/>
        </p:nvSpPr>
        <p:spPr>
          <a:xfrm>
            <a:off x="36350" y="1824000"/>
            <a:ext cx="4671000" cy="6906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79"/>
          <p:cNvSpPr/>
          <p:nvPr/>
        </p:nvSpPr>
        <p:spPr>
          <a:xfrm>
            <a:off x="32600" y="4105763"/>
            <a:ext cx="4671000" cy="690600"/>
          </a:xfrm>
          <a:prstGeom prst="rect">
            <a:avLst/>
          </a:prstGeom>
          <a:noFill/>
          <a:ln cap="flat" cmpd="sng" w="7620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79"/>
          <p:cNvSpPr/>
          <p:nvPr/>
        </p:nvSpPr>
        <p:spPr>
          <a:xfrm>
            <a:off x="4033150" y="2964900"/>
            <a:ext cx="538800" cy="470400"/>
          </a:xfrm>
          <a:prstGeom prst="rect">
            <a:avLst/>
          </a:prstGeom>
          <a:noFill/>
          <a:ln cap="flat" cmpd="sng" w="3810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3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000"/>
                                          </p:stCondLst>
                                        </p:cTn>
                                        <p:tgtEl>
                                          <p:spTgt spid="636"/>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3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000"/>
                                          </p:stCondLst>
                                        </p:cTn>
                                        <p:tgtEl>
                                          <p:spTgt spid="63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000"/>
                                          </p:stCondLst>
                                        </p:cTn>
                                        <p:tgtEl>
                                          <p:spTgt spid="63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3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000"/>
                                          </p:stCondLst>
                                        </p:cTn>
                                        <p:tgtEl>
                                          <p:spTgt spid="639"/>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4" name="Shape 644"/>
        <p:cNvGrpSpPr/>
        <p:nvPr/>
      </p:nvGrpSpPr>
      <p:grpSpPr>
        <a:xfrm>
          <a:off x="0" y="0"/>
          <a:ext cx="0" cy="0"/>
          <a:chOff x="0" y="0"/>
          <a:chExt cx="0" cy="0"/>
        </a:xfrm>
      </p:grpSpPr>
      <p:sp>
        <p:nvSpPr>
          <p:cNvPr id="645" name="Google Shape;645;p8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In a moment...Lesson Study Sample </a:t>
            </a:r>
            <a:r>
              <a:rPr i="1" lang="en-US"/>
              <a:t>Things Fall Apart</a:t>
            </a:r>
            <a:endParaRPr i="1"/>
          </a:p>
        </p:txBody>
      </p:sp>
      <p:sp>
        <p:nvSpPr>
          <p:cNvPr id="646" name="Google Shape;646;p80"/>
          <p:cNvSpPr txBox="1"/>
          <p:nvPr>
            <p:ph idx="1" type="body"/>
          </p:nvPr>
        </p:nvSpPr>
        <p:spPr>
          <a:xfrm>
            <a:off x="152400" y="1990975"/>
            <a:ext cx="4597800" cy="28476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lang="en-US">
                <a:solidFill>
                  <a:srgbClr val="434343"/>
                </a:solidFill>
              </a:rPr>
              <a:t>Before we do, take a moment to review the lesson in the Curriculum Hub again paying special attention to the </a:t>
            </a:r>
            <a:r>
              <a:rPr b="1" lang="en-US">
                <a:solidFill>
                  <a:srgbClr val="DE8269"/>
                </a:solidFill>
              </a:rPr>
              <a:t>Core</a:t>
            </a:r>
            <a:r>
              <a:rPr b="1" lang="en-US">
                <a:solidFill>
                  <a:srgbClr val="434343"/>
                </a:solidFill>
              </a:rPr>
              <a:t> </a:t>
            </a:r>
            <a:r>
              <a:rPr lang="en-US">
                <a:solidFill>
                  <a:srgbClr val="434343"/>
                </a:solidFill>
              </a:rPr>
              <a:t>and </a:t>
            </a:r>
            <a:r>
              <a:rPr b="1" lang="en-US">
                <a:solidFill>
                  <a:srgbClr val="DE8269"/>
                </a:solidFill>
              </a:rPr>
              <a:t>Optional</a:t>
            </a:r>
            <a:r>
              <a:rPr b="1" lang="en-US">
                <a:solidFill>
                  <a:srgbClr val="434343"/>
                </a:solidFill>
              </a:rPr>
              <a:t> </a:t>
            </a:r>
            <a:r>
              <a:rPr lang="en-US">
                <a:solidFill>
                  <a:srgbClr val="434343"/>
                </a:solidFill>
              </a:rPr>
              <a:t>Activities. </a:t>
            </a:r>
            <a:endParaRPr>
              <a:solidFill>
                <a:srgbClr val="434343"/>
              </a:solidFill>
            </a:endParaRPr>
          </a:p>
          <a:p>
            <a:pPr indent="-304800" lvl="0" marL="457200" rtl="0" algn="l">
              <a:spcBef>
                <a:spcPts val="1000"/>
              </a:spcBef>
              <a:spcAft>
                <a:spcPts val="0"/>
              </a:spcAft>
              <a:buClr>
                <a:srgbClr val="434343"/>
              </a:buClr>
              <a:buSzPts val="1200"/>
              <a:buFont typeface="Calibri"/>
              <a:buChar char="•"/>
            </a:pPr>
            <a:r>
              <a:rPr lang="en-US">
                <a:solidFill>
                  <a:srgbClr val="434343"/>
                </a:solidFill>
              </a:rPr>
              <a:t>What types of activities are Core Activities? </a:t>
            </a:r>
            <a:endParaRPr>
              <a:solidFill>
                <a:srgbClr val="434343"/>
              </a:solidFill>
            </a:endParaRPr>
          </a:p>
          <a:p>
            <a:pPr indent="-304800" lvl="0" marL="457200" rtl="0" algn="l">
              <a:spcBef>
                <a:spcPts val="1000"/>
              </a:spcBef>
              <a:spcAft>
                <a:spcPts val="0"/>
              </a:spcAft>
              <a:buClr>
                <a:srgbClr val="434343"/>
              </a:buClr>
              <a:buSzPts val="1200"/>
              <a:buFont typeface="Calibri"/>
              <a:buChar char="•"/>
            </a:pPr>
            <a:r>
              <a:rPr lang="en-US">
                <a:solidFill>
                  <a:srgbClr val="434343"/>
                </a:solidFill>
              </a:rPr>
              <a:t>What types of activities are Optional Activities? </a:t>
            </a:r>
            <a:endParaRPr>
              <a:solidFill>
                <a:srgbClr val="434343"/>
              </a:solidFill>
            </a:endParaRPr>
          </a:p>
          <a:p>
            <a:pPr indent="0" lvl="0" marL="457200" rtl="0" algn="l">
              <a:spcBef>
                <a:spcPts val="1000"/>
              </a:spcBef>
              <a:spcAft>
                <a:spcPts val="0"/>
              </a:spcAft>
              <a:buNone/>
            </a:pPr>
            <a:r>
              <a:t/>
            </a:r>
            <a:endParaRPr/>
          </a:p>
          <a:p>
            <a:pPr indent="0" lvl="0" marL="0" rtl="0" algn="l">
              <a:spcBef>
                <a:spcPts val="750"/>
              </a:spcBef>
              <a:spcAft>
                <a:spcPts val="0"/>
              </a:spcAft>
              <a:buNone/>
            </a:pPr>
            <a:r>
              <a:t/>
            </a:r>
            <a:endParaRPr/>
          </a:p>
          <a:p>
            <a:pPr indent="0" lvl="0" marL="0" rtl="0" algn="l">
              <a:spcBef>
                <a:spcPts val="750"/>
              </a:spcBef>
              <a:spcAft>
                <a:spcPts val="0"/>
              </a:spcAft>
              <a:buNone/>
            </a:pPr>
            <a:r>
              <a:rPr lang="en-US"/>
              <a:t> </a:t>
            </a:r>
            <a:endParaRPr/>
          </a:p>
        </p:txBody>
      </p:sp>
      <p:pic>
        <p:nvPicPr>
          <p:cNvPr id="647" name="Google Shape;647;p80"/>
          <p:cNvPicPr preferRelativeResize="0"/>
          <p:nvPr/>
        </p:nvPicPr>
        <p:blipFill>
          <a:blip r:embed="rId3">
            <a:alphaModFix/>
          </a:blip>
          <a:stretch>
            <a:fillRect/>
          </a:stretch>
        </p:blipFill>
        <p:spPr>
          <a:xfrm>
            <a:off x="4750200" y="1914775"/>
            <a:ext cx="4226400" cy="2691939"/>
          </a:xfrm>
          <a:prstGeom prst="rect">
            <a:avLst/>
          </a:prstGeom>
          <a:noFill/>
          <a:ln cap="flat" cmpd="sng" w="9525">
            <a:solidFill>
              <a:srgbClr val="000000"/>
            </a:solidFill>
            <a:prstDash val="solid"/>
            <a:round/>
            <a:headEnd len="sm" w="sm" type="none"/>
            <a:tailEnd len="sm" w="sm" type="none"/>
          </a:ln>
        </p:spPr>
      </p:pic>
      <p:sp>
        <p:nvSpPr>
          <p:cNvPr id="648" name="Google Shape;648;p80"/>
          <p:cNvSpPr txBox="1"/>
          <p:nvPr/>
        </p:nvSpPr>
        <p:spPr>
          <a:xfrm>
            <a:off x="152400" y="1169650"/>
            <a:ext cx="8824200" cy="8214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750"/>
              </a:spcBef>
              <a:spcAft>
                <a:spcPts val="0"/>
              </a:spcAft>
              <a:buNone/>
            </a:pPr>
            <a:r>
              <a:rPr lang="en-US" sz="1800">
                <a:solidFill>
                  <a:srgbClr val="434343"/>
                </a:solidFill>
                <a:latin typeface="Calibri"/>
                <a:ea typeface="Calibri"/>
                <a:cs typeface="Calibri"/>
                <a:sym typeface="Calibri"/>
              </a:rPr>
              <a:t>In just a moment, we will dig into the </a:t>
            </a:r>
            <a:r>
              <a:rPr b="1" lang="en-US" sz="1800">
                <a:solidFill>
                  <a:srgbClr val="DE8269"/>
                </a:solidFill>
                <a:latin typeface="Calibri"/>
                <a:ea typeface="Calibri"/>
                <a:cs typeface="Calibri"/>
                <a:sym typeface="Calibri"/>
              </a:rPr>
              <a:t>lesson study process</a:t>
            </a:r>
            <a:r>
              <a:rPr lang="en-US" sz="1800">
                <a:solidFill>
                  <a:srgbClr val="434343"/>
                </a:solidFill>
                <a:latin typeface="Calibri"/>
                <a:ea typeface="Calibri"/>
                <a:cs typeface="Calibri"/>
                <a:sym typeface="Calibri"/>
              </a:rPr>
              <a:t> that we used to prepare for Things Fall Apart Section 1, Lesson 2. </a:t>
            </a:r>
            <a:endParaRPr sz="1800">
              <a:solidFill>
                <a:srgbClr val="434343"/>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3" name="Shape 653"/>
        <p:cNvGrpSpPr/>
        <p:nvPr/>
      </p:nvGrpSpPr>
      <p:grpSpPr>
        <a:xfrm>
          <a:off x="0" y="0"/>
          <a:ext cx="0" cy="0"/>
          <a:chOff x="0" y="0"/>
          <a:chExt cx="0" cy="0"/>
        </a:xfrm>
      </p:grpSpPr>
      <p:sp>
        <p:nvSpPr>
          <p:cNvPr id="654" name="Google Shape;654;p8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Core and Optional Activities</a:t>
            </a:r>
            <a:endParaRPr/>
          </a:p>
        </p:txBody>
      </p:sp>
      <p:graphicFrame>
        <p:nvGraphicFramePr>
          <p:cNvPr id="655" name="Google Shape;655;p81"/>
          <p:cNvGraphicFramePr/>
          <p:nvPr/>
        </p:nvGraphicFramePr>
        <p:xfrm>
          <a:off x="952500" y="1615250"/>
          <a:ext cx="3000000" cy="3000000"/>
        </p:xfrm>
        <a:graphic>
          <a:graphicData uri="http://schemas.openxmlformats.org/drawingml/2006/table">
            <a:tbl>
              <a:tblPr>
                <a:noFill/>
                <a:tableStyleId>{88B87D1A-3335-406B-BC52-3AA160101146}</a:tableStyleId>
              </a:tblPr>
              <a:tblGrid>
                <a:gridCol w="3619500"/>
                <a:gridCol w="3619500"/>
              </a:tblGrid>
              <a:tr h="266350">
                <a:tc>
                  <a:txBody>
                    <a:bodyPr/>
                    <a:lstStyle/>
                    <a:p>
                      <a:pPr indent="0" lvl="0" marL="0" rtl="0" algn="ctr">
                        <a:spcBef>
                          <a:spcPts val="0"/>
                        </a:spcBef>
                        <a:spcAft>
                          <a:spcPts val="0"/>
                        </a:spcAft>
                        <a:buNone/>
                      </a:pPr>
                      <a:r>
                        <a:rPr lang="en-US" sz="1800">
                          <a:solidFill>
                            <a:srgbClr val="FFFFFF"/>
                          </a:solidFill>
                          <a:latin typeface="Signika"/>
                          <a:ea typeface="Signika"/>
                          <a:cs typeface="Signika"/>
                          <a:sym typeface="Signika"/>
                        </a:rPr>
                        <a:t>CORE</a:t>
                      </a:r>
                      <a:endParaRPr sz="1800">
                        <a:solidFill>
                          <a:srgbClr val="FFFFFF"/>
                        </a:solidFill>
                        <a:latin typeface="Signika"/>
                        <a:ea typeface="Signika"/>
                        <a:cs typeface="Signika"/>
                        <a:sym typeface="Signika"/>
                      </a:endParaRPr>
                    </a:p>
                  </a:txBody>
                  <a:tcPr marT="91425" marB="91425" marR="91425" marL="91425">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US" sz="1800">
                          <a:solidFill>
                            <a:srgbClr val="FFFFFF"/>
                          </a:solidFill>
                          <a:latin typeface="Signika"/>
                          <a:ea typeface="Signika"/>
                          <a:cs typeface="Signika"/>
                          <a:sym typeface="Signika"/>
                        </a:rPr>
                        <a:t>OPTIONAL</a:t>
                      </a:r>
                      <a:endParaRPr sz="1800">
                        <a:solidFill>
                          <a:srgbClr val="FFFFFF"/>
                        </a:solidFill>
                        <a:latin typeface="Signika"/>
                        <a:ea typeface="Signika"/>
                        <a:cs typeface="Signika"/>
                        <a:sym typeface="Signika"/>
                      </a:endParaRPr>
                    </a:p>
                  </a:txBody>
                  <a:tcPr marT="91425" marB="91425" marR="91425" marL="91425">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solidFill>
                      <a:schemeClr val="accent1"/>
                    </a:solidFill>
                  </a:tcPr>
                </a:tc>
              </a:tr>
              <a:tr h="1907875">
                <a:tc>
                  <a:txBody>
                    <a:bodyPr/>
                    <a:lstStyle/>
                    <a:p>
                      <a:pPr indent="0" lvl="0" marL="0" rtl="0" algn="l">
                        <a:spcBef>
                          <a:spcPts val="0"/>
                        </a:spcBef>
                        <a:spcAft>
                          <a:spcPts val="0"/>
                        </a:spcAft>
                        <a:buNone/>
                      </a:pPr>
                      <a:r>
                        <a:rPr b="1" lang="en-US" sz="1800">
                          <a:solidFill>
                            <a:srgbClr val="4A4A4A"/>
                          </a:solidFill>
                          <a:latin typeface="Calibri"/>
                          <a:ea typeface="Calibri"/>
                          <a:cs typeface="Calibri"/>
                          <a:sym typeface="Calibri"/>
                        </a:rPr>
                        <a:t>Activities 1-4</a:t>
                      </a:r>
                      <a:endParaRPr b="1" sz="1800">
                        <a:solidFill>
                          <a:srgbClr val="4A4A4A"/>
                        </a:solidFill>
                        <a:latin typeface="Calibri"/>
                        <a:ea typeface="Calibri"/>
                        <a:cs typeface="Calibri"/>
                        <a:sym typeface="Calibri"/>
                      </a:endParaRPr>
                    </a:p>
                    <a:p>
                      <a:pPr indent="-304800" lvl="0" marL="457200" rtl="0" algn="l">
                        <a:spcBef>
                          <a:spcPts val="0"/>
                        </a:spcBef>
                        <a:spcAft>
                          <a:spcPts val="0"/>
                        </a:spcAft>
                        <a:buClr>
                          <a:srgbClr val="4A4A4A"/>
                        </a:buClr>
                        <a:buSzPts val="1200"/>
                        <a:buFont typeface="Calibri"/>
                        <a:buChar char="●"/>
                      </a:pPr>
                      <a:r>
                        <a:rPr lang="en-US" sz="1800">
                          <a:solidFill>
                            <a:srgbClr val="4A4A4A"/>
                          </a:solidFill>
                          <a:latin typeface="Calibri"/>
                          <a:ea typeface="Calibri"/>
                          <a:cs typeface="Calibri"/>
                          <a:sym typeface="Calibri"/>
                        </a:rPr>
                        <a:t>Establishing Understanding: Reading the Text</a:t>
                      </a:r>
                      <a:endParaRPr sz="1800">
                        <a:solidFill>
                          <a:srgbClr val="4A4A4A"/>
                        </a:solidFill>
                        <a:latin typeface="Calibri"/>
                        <a:ea typeface="Calibri"/>
                        <a:cs typeface="Calibri"/>
                        <a:sym typeface="Calibri"/>
                      </a:endParaRPr>
                    </a:p>
                    <a:p>
                      <a:pPr indent="0" lvl="0" marL="0" rtl="0" algn="l">
                        <a:spcBef>
                          <a:spcPts val="0"/>
                        </a:spcBef>
                        <a:spcAft>
                          <a:spcPts val="0"/>
                        </a:spcAft>
                        <a:buNone/>
                      </a:pPr>
                      <a:r>
                        <a:rPr b="1" lang="en-US" sz="1800">
                          <a:solidFill>
                            <a:srgbClr val="4A4A4A"/>
                          </a:solidFill>
                          <a:latin typeface="Calibri"/>
                          <a:ea typeface="Calibri"/>
                          <a:cs typeface="Calibri"/>
                          <a:sym typeface="Calibri"/>
                        </a:rPr>
                        <a:t>Activity 8</a:t>
                      </a:r>
                      <a:endParaRPr b="1" sz="1800">
                        <a:solidFill>
                          <a:srgbClr val="4A4A4A"/>
                        </a:solidFill>
                        <a:latin typeface="Calibri"/>
                        <a:ea typeface="Calibri"/>
                        <a:cs typeface="Calibri"/>
                        <a:sym typeface="Calibri"/>
                      </a:endParaRPr>
                    </a:p>
                    <a:p>
                      <a:pPr indent="-304800" lvl="0" marL="457200" rtl="0" algn="l">
                        <a:spcBef>
                          <a:spcPts val="0"/>
                        </a:spcBef>
                        <a:spcAft>
                          <a:spcPts val="0"/>
                        </a:spcAft>
                        <a:buClr>
                          <a:srgbClr val="4A4A4A"/>
                        </a:buClr>
                        <a:buSzPts val="1200"/>
                        <a:buFont typeface="Calibri"/>
                        <a:buChar char="●"/>
                      </a:pPr>
                      <a:r>
                        <a:rPr lang="en-US" sz="1800">
                          <a:solidFill>
                            <a:srgbClr val="4A4A4A"/>
                          </a:solidFill>
                          <a:latin typeface="Calibri"/>
                          <a:ea typeface="Calibri"/>
                          <a:cs typeface="Calibri"/>
                          <a:sym typeface="Calibri"/>
                        </a:rPr>
                        <a:t>Establishing Understanding: Reading the Text</a:t>
                      </a:r>
                      <a:endParaRPr sz="1800">
                        <a:solidFill>
                          <a:srgbClr val="4A4A4A"/>
                        </a:solidFill>
                        <a:latin typeface="Calibri"/>
                        <a:ea typeface="Calibri"/>
                        <a:cs typeface="Calibri"/>
                        <a:sym typeface="Calibri"/>
                      </a:endParaRPr>
                    </a:p>
                  </a:txBody>
                  <a:tcPr marT="91425" marB="91425" marR="91425" marL="91425">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b="1" lang="en-US" sz="1800">
                          <a:solidFill>
                            <a:srgbClr val="4A4A4A"/>
                          </a:solidFill>
                          <a:latin typeface="Calibri"/>
                          <a:ea typeface="Calibri"/>
                          <a:cs typeface="Calibri"/>
                          <a:sym typeface="Calibri"/>
                        </a:rPr>
                        <a:t>Activities 5 &amp; 7</a:t>
                      </a:r>
                      <a:endParaRPr b="1" sz="1800">
                        <a:solidFill>
                          <a:srgbClr val="4A4A4A"/>
                        </a:solidFill>
                        <a:latin typeface="Calibri"/>
                        <a:ea typeface="Calibri"/>
                        <a:cs typeface="Calibri"/>
                        <a:sym typeface="Calibri"/>
                      </a:endParaRPr>
                    </a:p>
                    <a:p>
                      <a:pPr indent="-304800" lvl="0" marL="457200" rtl="0" algn="l">
                        <a:spcBef>
                          <a:spcPts val="0"/>
                        </a:spcBef>
                        <a:spcAft>
                          <a:spcPts val="0"/>
                        </a:spcAft>
                        <a:buClr>
                          <a:srgbClr val="4A4A4A"/>
                        </a:buClr>
                        <a:buSzPts val="1200"/>
                        <a:buFont typeface="Calibri"/>
                        <a:buChar char="●"/>
                      </a:pPr>
                      <a:r>
                        <a:rPr lang="en-US" sz="1800">
                          <a:solidFill>
                            <a:srgbClr val="4A4A4A"/>
                          </a:solidFill>
                          <a:latin typeface="Calibri"/>
                          <a:ea typeface="Calibri"/>
                          <a:cs typeface="Calibri"/>
                          <a:sym typeface="Calibri"/>
                        </a:rPr>
                        <a:t>Preparing to Read: Building Knowledge</a:t>
                      </a:r>
                      <a:endParaRPr sz="1800">
                        <a:solidFill>
                          <a:srgbClr val="4A4A4A"/>
                        </a:solidFill>
                        <a:latin typeface="Calibri"/>
                        <a:ea typeface="Calibri"/>
                        <a:cs typeface="Calibri"/>
                        <a:sym typeface="Calibri"/>
                      </a:endParaRPr>
                    </a:p>
                    <a:p>
                      <a:pPr indent="0" lvl="0" marL="0" rtl="0" algn="l">
                        <a:spcBef>
                          <a:spcPts val="0"/>
                        </a:spcBef>
                        <a:spcAft>
                          <a:spcPts val="0"/>
                        </a:spcAft>
                        <a:buNone/>
                      </a:pPr>
                      <a:r>
                        <a:rPr b="1" lang="en-US" sz="1800">
                          <a:solidFill>
                            <a:srgbClr val="4A4A4A"/>
                          </a:solidFill>
                          <a:latin typeface="Calibri"/>
                          <a:ea typeface="Calibri"/>
                          <a:cs typeface="Calibri"/>
                          <a:sym typeface="Calibri"/>
                        </a:rPr>
                        <a:t>Activity 8</a:t>
                      </a:r>
                      <a:endParaRPr b="1" sz="1800">
                        <a:solidFill>
                          <a:srgbClr val="4A4A4A"/>
                        </a:solidFill>
                        <a:latin typeface="Calibri"/>
                        <a:ea typeface="Calibri"/>
                        <a:cs typeface="Calibri"/>
                        <a:sym typeface="Calibri"/>
                      </a:endParaRPr>
                    </a:p>
                    <a:p>
                      <a:pPr indent="-304800" lvl="0" marL="457200" rtl="0" algn="l">
                        <a:spcBef>
                          <a:spcPts val="0"/>
                        </a:spcBef>
                        <a:spcAft>
                          <a:spcPts val="0"/>
                        </a:spcAft>
                        <a:buClr>
                          <a:srgbClr val="4A4A4A"/>
                        </a:buClr>
                        <a:buSzPts val="1200"/>
                        <a:buFont typeface="Calibri"/>
                        <a:buChar char="●"/>
                      </a:pPr>
                      <a:r>
                        <a:rPr lang="en-US" sz="1800">
                          <a:solidFill>
                            <a:srgbClr val="4A4A4A"/>
                          </a:solidFill>
                          <a:latin typeface="Calibri"/>
                          <a:ea typeface="Calibri"/>
                          <a:cs typeface="Calibri"/>
                          <a:sym typeface="Calibri"/>
                        </a:rPr>
                        <a:t>Preparing to Read: Reading Skills</a:t>
                      </a:r>
                      <a:endParaRPr sz="1800">
                        <a:solidFill>
                          <a:srgbClr val="4A4A4A"/>
                        </a:solidFill>
                        <a:latin typeface="Calibri"/>
                        <a:ea typeface="Calibri"/>
                        <a:cs typeface="Calibri"/>
                        <a:sym typeface="Calibri"/>
                      </a:endParaRPr>
                    </a:p>
                  </a:txBody>
                  <a:tcPr marT="91425" marB="91425" marR="91425" marL="91425">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r>
            </a:tbl>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8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Review </a:t>
            </a:r>
            <a:r>
              <a:rPr i="1" lang="en-US"/>
              <a:t>Things Fall Apart</a:t>
            </a:r>
            <a:r>
              <a:rPr lang="en-US"/>
              <a:t> Unit Study</a:t>
            </a:r>
            <a:endParaRPr/>
          </a:p>
        </p:txBody>
      </p:sp>
      <p:sp>
        <p:nvSpPr>
          <p:cNvPr id="662" name="Google Shape;662;p82"/>
          <p:cNvSpPr txBox="1"/>
          <p:nvPr>
            <p:ph idx="1" type="body"/>
          </p:nvPr>
        </p:nvSpPr>
        <p:spPr>
          <a:xfrm>
            <a:off x="152400" y="1143000"/>
            <a:ext cx="4185300" cy="3543300"/>
          </a:xfrm>
          <a:prstGeom prst="rect">
            <a:avLst/>
          </a:prstGeom>
        </p:spPr>
        <p:txBody>
          <a:bodyPr anchorCtr="0" anchor="ctr" bIns="91425" lIns="91425" spcFirstLastPara="1" rIns="91425" wrap="square" tIns="91425">
            <a:noAutofit/>
          </a:bodyPr>
          <a:lstStyle/>
          <a:p>
            <a:pPr indent="-304800" lvl="0" marL="457200" rtl="0" algn="l">
              <a:spcBef>
                <a:spcPts val="0"/>
              </a:spcBef>
              <a:spcAft>
                <a:spcPts val="0"/>
              </a:spcAft>
              <a:buSzPts val="1200"/>
              <a:buFont typeface="Calibri"/>
              <a:buChar char="●"/>
            </a:pPr>
            <a:r>
              <a:rPr b="1" lang="en-US">
                <a:solidFill>
                  <a:srgbClr val="4A4A4A"/>
                </a:solidFill>
              </a:rPr>
              <a:t>First, Mr. Johnson r</a:t>
            </a:r>
            <a:r>
              <a:rPr b="1" lang="en-US">
                <a:solidFill>
                  <a:srgbClr val="4A4A4A"/>
                </a:solidFill>
              </a:rPr>
              <a:t>eviewed </a:t>
            </a:r>
            <a:r>
              <a:rPr lang="en-US"/>
              <a:t>the </a:t>
            </a:r>
            <a:r>
              <a:rPr i="1" lang="en-US"/>
              <a:t>Things Fall Apart</a:t>
            </a:r>
            <a:r>
              <a:rPr lang="en-US"/>
              <a:t> unit study document.  </a:t>
            </a:r>
            <a:endParaRPr/>
          </a:p>
          <a:p>
            <a:pPr indent="-304800" lvl="0" marL="457200" rtl="0" algn="l">
              <a:spcBef>
                <a:spcPts val="1000"/>
              </a:spcBef>
              <a:spcAft>
                <a:spcPts val="0"/>
              </a:spcAft>
              <a:buSzPts val="1200"/>
              <a:buFont typeface="Calibri"/>
              <a:buChar char="●"/>
            </a:pPr>
            <a:r>
              <a:rPr lang="en-US"/>
              <a:t>He identified the</a:t>
            </a:r>
            <a:r>
              <a:rPr lang="en-US">
                <a:solidFill>
                  <a:srgbClr val="434343"/>
                </a:solidFill>
              </a:rPr>
              <a:t> </a:t>
            </a:r>
            <a:r>
              <a:rPr b="1" lang="en-US">
                <a:solidFill>
                  <a:srgbClr val="434343"/>
                </a:solidFill>
              </a:rPr>
              <a:t>purpose </a:t>
            </a:r>
            <a:r>
              <a:rPr lang="en-US">
                <a:solidFill>
                  <a:srgbClr val="434343"/>
                </a:solidFill>
              </a:rPr>
              <a:t>of the lesson and its </a:t>
            </a:r>
            <a:r>
              <a:rPr b="1" lang="en-US">
                <a:solidFill>
                  <a:srgbClr val="434343"/>
                </a:solidFill>
              </a:rPr>
              <a:t>connection </a:t>
            </a:r>
            <a:r>
              <a:rPr lang="en-US">
                <a:solidFill>
                  <a:srgbClr val="434343"/>
                </a:solidFill>
              </a:rPr>
              <a:t>to the </a:t>
            </a:r>
            <a:r>
              <a:rPr b="1" lang="en-US">
                <a:solidFill>
                  <a:srgbClr val="434343"/>
                </a:solidFill>
              </a:rPr>
              <a:t>culminating task</a:t>
            </a:r>
            <a:r>
              <a:rPr lang="en-US">
                <a:solidFill>
                  <a:srgbClr val="434343"/>
                </a:solidFill>
              </a:rPr>
              <a:t>. </a:t>
            </a:r>
            <a:endParaRPr>
              <a:solidFill>
                <a:srgbClr val="434343"/>
              </a:solidFill>
            </a:endParaRPr>
          </a:p>
          <a:p>
            <a:pPr indent="-304800" lvl="0" marL="457200" rtl="0" algn="l">
              <a:spcBef>
                <a:spcPts val="1000"/>
              </a:spcBef>
              <a:spcAft>
                <a:spcPts val="1000"/>
              </a:spcAft>
              <a:buSzPts val="1200"/>
              <a:buFont typeface="Calibri"/>
              <a:buChar char="●"/>
            </a:pPr>
            <a:r>
              <a:rPr lang="en-US">
                <a:solidFill>
                  <a:srgbClr val="434343"/>
                </a:solidFill>
              </a:rPr>
              <a:t>He made a note to share</a:t>
            </a:r>
            <a:r>
              <a:rPr lang="en-US">
                <a:solidFill>
                  <a:srgbClr val="434343"/>
                </a:solidFill>
              </a:rPr>
              <a:t> this information with </a:t>
            </a:r>
            <a:r>
              <a:rPr b="1" lang="en-US">
                <a:solidFill>
                  <a:srgbClr val="434343"/>
                </a:solidFill>
              </a:rPr>
              <a:t>students</a:t>
            </a:r>
            <a:r>
              <a:rPr lang="en-US">
                <a:solidFill>
                  <a:srgbClr val="434343"/>
                </a:solidFill>
              </a:rPr>
              <a:t> as well. </a:t>
            </a:r>
            <a:endParaRPr/>
          </a:p>
        </p:txBody>
      </p:sp>
      <p:pic>
        <p:nvPicPr>
          <p:cNvPr id="663" name="Google Shape;663;p82"/>
          <p:cNvPicPr preferRelativeResize="0"/>
          <p:nvPr/>
        </p:nvPicPr>
        <p:blipFill>
          <a:blip r:embed="rId3">
            <a:alphaModFix/>
          </a:blip>
          <a:stretch>
            <a:fillRect/>
          </a:stretch>
        </p:blipFill>
        <p:spPr>
          <a:xfrm>
            <a:off x="4561350" y="1236650"/>
            <a:ext cx="4185300" cy="335599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8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Review Lesson 3 Overview, Look Fors, and Activities </a:t>
            </a:r>
            <a:endParaRPr/>
          </a:p>
        </p:txBody>
      </p:sp>
      <p:sp>
        <p:nvSpPr>
          <p:cNvPr id="670" name="Google Shape;670;p83"/>
          <p:cNvSpPr txBox="1"/>
          <p:nvPr>
            <p:ph idx="1" type="body"/>
          </p:nvPr>
        </p:nvSpPr>
        <p:spPr>
          <a:xfrm>
            <a:off x="1037200" y="2208325"/>
            <a:ext cx="3673500" cy="3543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a:solidFill>
                  <a:srgbClr val="4A4A4A"/>
                </a:solidFill>
              </a:rPr>
              <a:t>Then, Mr. Johnson reviewed</a:t>
            </a:r>
            <a:r>
              <a:rPr b="1" lang="en-US">
                <a:solidFill>
                  <a:schemeClr val="accent6"/>
                </a:solidFill>
              </a:rPr>
              <a:t> </a:t>
            </a:r>
            <a:r>
              <a:rPr lang="en-US"/>
              <a:t>the </a:t>
            </a:r>
            <a:r>
              <a:rPr b="1" lang="en-US">
                <a:solidFill>
                  <a:srgbClr val="E78B6F"/>
                </a:solidFill>
              </a:rPr>
              <a:t>lesson overview, look fors,</a:t>
            </a:r>
            <a:r>
              <a:rPr lang="en-US"/>
              <a:t> and identified the </a:t>
            </a:r>
            <a:r>
              <a:rPr b="1" lang="en-US">
                <a:solidFill>
                  <a:srgbClr val="E78B6F"/>
                </a:solidFill>
              </a:rPr>
              <a:t>activities</a:t>
            </a:r>
            <a:r>
              <a:rPr lang="en-US"/>
              <a:t> of the lesson.</a:t>
            </a:r>
            <a:endParaRPr/>
          </a:p>
          <a:p>
            <a:pPr indent="0" lvl="0" marL="0" rtl="0" algn="ctr">
              <a:spcBef>
                <a:spcPts val="1000"/>
              </a:spcBef>
              <a:spcAft>
                <a:spcPts val="0"/>
              </a:spcAft>
              <a:buNone/>
            </a:pPr>
            <a:r>
              <a:t/>
            </a:r>
            <a:endParaRPr/>
          </a:p>
          <a:p>
            <a:pPr indent="0" lvl="0" marL="0" rtl="0" algn="ctr">
              <a:spcBef>
                <a:spcPts val="1000"/>
              </a:spcBef>
              <a:spcAft>
                <a:spcPts val="0"/>
              </a:spcAft>
              <a:buNone/>
            </a:pPr>
            <a:r>
              <a:t/>
            </a:r>
            <a:endParaRPr/>
          </a:p>
          <a:p>
            <a:pPr indent="0" lvl="0" marL="0" rtl="0" algn="l">
              <a:spcBef>
                <a:spcPts val="1000"/>
              </a:spcBef>
              <a:spcAft>
                <a:spcPts val="0"/>
              </a:spcAft>
              <a:buNone/>
            </a:pPr>
            <a:r>
              <a:t/>
            </a:r>
            <a:endParaRPr/>
          </a:p>
        </p:txBody>
      </p:sp>
      <p:pic>
        <p:nvPicPr>
          <p:cNvPr id="671" name="Google Shape;671;p83"/>
          <p:cNvPicPr preferRelativeResize="0"/>
          <p:nvPr/>
        </p:nvPicPr>
        <p:blipFill>
          <a:blip r:embed="rId3">
            <a:alphaModFix/>
          </a:blip>
          <a:stretch>
            <a:fillRect/>
          </a:stretch>
        </p:blipFill>
        <p:spPr>
          <a:xfrm>
            <a:off x="5341500" y="1200000"/>
            <a:ext cx="2522125" cy="3261025"/>
          </a:xfrm>
          <a:prstGeom prst="rect">
            <a:avLst/>
          </a:prstGeom>
          <a:noFill/>
          <a:ln cap="flat" cmpd="sng" w="9525">
            <a:solidFill>
              <a:srgbClr val="4A4A4A"/>
            </a:solidFill>
            <a:prstDash val="solid"/>
            <a:round/>
            <a:headEnd len="sm" w="sm" type="none"/>
            <a:tailEnd len="sm" w="sm" type="none"/>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8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Annotating a Lesson in Action</a:t>
            </a:r>
            <a:endParaRPr/>
          </a:p>
        </p:txBody>
      </p:sp>
      <p:sp>
        <p:nvSpPr>
          <p:cNvPr id="678" name="Google Shape;678;p84"/>
          <p:cNvSpPr txBox="1"/>
          <p:nvPr>
            <p:ph idx="1" type="body"/>
          </p:nvPr>
        </p:nvSpPr>
        <p:spPr>
          <a:xfrm>
            <a:off x="818225" y="1143000"/>
            <a:ext cx="58068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US">
                <a:solidFill>
                  <a:srgbClr val="434343"/>
                </a:solidFill>
              </a:rPr>
              <a:t>Independently</a:t>
            </a:r>
            <a:r>
              <a:rPr lang="en-US">
                <a:solidFill>
                  <a:srgbClr val="434343"/>
                </a:solidFill>
              </a:rPr>
              <a:t>:</a:t>
            </a:r>
            <a:endParaRPr>
              <a:solidFill>
                <a:srgbClr val="434343"/>
              </a:solidFill>
            </a:endParaRPr>
          </a:p>
          <a:p>
            <a:pPr indent="-304800" lvl="0" marL="457200" rtl="0" algn="l">
              <a:spcBef>
                <a:spcPts val="1000"/>
              </a:spcBef>
              <a:spcAft>
                <a:spcPts val="0"/>
              </a:spcAft>
              <a:buClr>
                <a:srgbClr val="434343"/>
              </a:buClr>
              <a:buSzPts val="1200"/>
              <a:buFont typeface="Calibri"/>
              <a:buChar char="●"/>
            </a:pPr>
            <a:r>
              <a:rPr b="1" lang="en-US">
                <a:solidFill>
                  <a:schemeClr val="accent6"/>
                </a:solidFill>
              </a:rPr>
              <a:t>Review </a:t>
            </a:r>
            <a:r>
              <a:rPr lang="en-US">
                <a:solidFill>
                  <a:srgbClr val="434343"/>
                </a:solidFill>
              </a:rPr>
              <a:t>Mr. Johnson’s annotations for Lessons 1 &amp; 2.</a:t>
            </a:r>
            <a:endParaRPr>
              <a:solidFill>
                <a:srgbClr val="434343"/>
              </a:solidFill>
            </a:endParaRPr>
          </a:p>
          <a:p>
            <a:pPr indent="0" lvl="0" marL="0" rtl="0" algn="l">
              <a:spcBef>
                <a:spcPts val="1000"/>
              </a:spcBef>
              <a:spcAft>
                <a:spcPts val="0"/>
              </a:spcAft>
              <a:buNone/>
            </a:pPr>
            <a:r>
              <a:t/>
            </a:r>
            <a:endParaRPr/>
          </a:p>
          <a:p>
            <a:pPr indent="0" lvl="0" marL="0" rtl="0" algn="l">
              <a:spcBef>
                <a:spcPts val="1000"/>
              </a:spcBef>
              <a:spcAft>
                <a:spcPts val="0"/>
              </a:spcAft>
              <a:buNone/>
            </a:pPr>
            <a:r>
              <a:rPr b="1" lang="en-US">
                <a:solidFill>
                  <a:srgbClr val="434343"/>
                </a:solidFill>
              </a:rPr>
              <a:t>With your PRESENT Partner:</a:t>
            </a:r>
            <a:endParaRPr b="1">
              <a:solidFill>
                <a:srgbClr val="434343"/>
              </a:solidFill>
            </a:endParaRPr>
          </a:p>
          <a:p>
            <a:pPr indent="-304800" lvl="0" marL="457200" rtl="0" algn="l">
              <a:spcBef>
                <a:spcPts val="1000"/>
              </a:spcBef>
              <a:spcAft>
                <a:spcPts val="0"/>
              </a:spcAft>
              <a:buClr>
                <a:srgbClr val="434343"/>
              </a:buClr>
              <a:buSzPts val="1200"/>
              <a:buFont typeface="Calibri"/>
              <a:buChar char="●"/>
            </a:pPr>
            <a:r>
              <a:rPr lang="en-US">
                <a:solidFill>
                  <a:srgbClr val="434343"/>
                </a:solidFill>
              </a:rPr>
              <a:t>Which annotation steps do you </a:t>
            </a:r>
            <a:r>
              <a:rPr b="1" lang="en-US">
                <a:solidFill>
                  <a:srgbClr val="434343"/>
                </a:solidFill>
              </a:rPr>
              <a:t>see</a:t>
            </a:r>
            <a:r>
              <a:rPr lang="en-US">
                <a:solidFill>
                  <a:srgbClr val="434343"/>
                </a:solidFill>
              </a:rPr>
              <a:t>?</a:t>
            </a:r>
            <a:endParaRPr>
              <a:solidFill>
                <a:srgbClr val="434343"/>
              </a:solidFill>
            </a:endParaRPr>
          </a:p>
          <a:p>
            <a:pPr indent="-304800" lvl="0" marL="457200" rtl="0" algn="l">
              <a:spcBef>
                <a:spcPts val="0"/>
              </a:spcBef>
              <a:spcAft>
                <a:spcPts val="0"/>
              </a:spcAft>
              <a:buSzPts val="1200"/>
              <a:buFont typeface="Calibri"/>
              <a:buChar char="●"/>
            </a:pPr>
            <a:r>
              <a:rPr lang="en-US">
                <a:solidFill>
                  <a:srgbClr val="434343"/>
                </a:solidFill>
              </a:rPr>
              <a:t>Which annotation steps do you </a:t>
            </a:r>
            <a:r>
              <a:rPr b="1" lang="en-US">
                <a:solidFill>
                  <a:srgbClr val="434343"/>
                </a:solidFill>
              </a:rPr>
              <a:t>not see</a:t>
            </a:r>
            <a:r>
              <a:rPr lang="en-US">
                <a:solidFill>
                  <a:srgbClr val="434343"/>
                </a:solidFill>
              </a:rPr>
              <a:t> </a:t>
            </a:r>
            <a:r>
              <a:rPr lang="en-US"/>
              <a:t>yet?</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rgbClr val="434343"/>
                </a:solidFill>
              </a:rPr>
              <a:t>The </a:t>
            </a:r>
            <a:r>
              <a:rPr lang="en-US">
                <a:solidFill>
                  <a:srgbClr val="434343"/>
                </a:solidFill>
              </a:rPr>
              <a:t>Scope </a:t>
            </a:r>
            <a:r>
              <a:rPr lang="en-US">
                <a:solidFill>
                  <a:srgbClr val="434343"/>
                </a:solidFill>
              </a:rPr>
              <a:t>of Our Work</a:t>
            </a:r>
            <a:endParaRPr>
              <a:solidFill>
                <a:srgbClr val="434343"/>
              </a:solidFill>
            </a:endParaRPr>
          </a:p>
        </p:txBody>
      </p:sp>
      <p:grpSp>
        <p:nvGrpSpPr>
          <p:cNvPr id="92" name="Google Shape;92;p13"/>
          <p:cNvGrpSpPr/>
          <p:nvPr/>
        </p:nvGrpSpPr>
        <p:grpSpPr>
          <a:xfrm>
            <a:off x="5735325" y="1270325"/>
            <a:ext cx="3429000" cy="3119275"/>
            <a:chOff x="5632338" y="940557"/>
            <a:chExt cx="3429000" cy="3119275"/>
          </a:xfrm>
        </p:grpSpPr>
        <p:sp>
          <p:nvSpPr>
            <p:cNvPr id="93" name="Google Shape;93;p13"/>
            <p:cNvSpPr/>
            <p:nvPr/>
          </p:nvSpPr>
          <p:spPr>
            <a:xfrm>
              <a:off x="5632338" y="940557"/>
              <a:ext cx="3429000" cy="891900"/>
            </a:xfrm>
            <a:prstGeom prst="chevron">
              <a:avLst>
                <a:gd fmla="val 50000" name="adj"/>
              </a:avLst>
            </a:prstGeom>
            <a:solidFill>
              <a:srgbClr val="E78B6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latin typeface="Calibri"/>
                  <a:ea typeface="Calibri"/>
                  <a:cs typeface="Calibri"/>
                  <a:sym typeface="Calibri"/>
                </a:rPr>
                <a:t>Express Understanding Cycle</a:t>
              </a:r>
              <a:endParaRPr sz="1800">
                <a:latin typeface="Calibri"/>
                <a:ea typeface="Calibri"/>
                <a:cs typeface="Calibri"/>
                <a:sym typeface="Calibri"/>
              </a:endParaRPr>
            </a:p>
            <a:p>
              <a:pPr indent="0" lvl="0" marL="0" rtl="0" algn="ctr">
                <a:spcBef>
                  <a:spcPts val="0"/>
                </a:spcBef>
                <a:spcAft>
                  <a:spcPts val="0"/>
                </a:spcAft>
                <a:buNone/>
              </a:pPr>
              <a:r>
                <a:rPr lang="en-US">
                  <a:latin typeface="Calibri"/>
                  <a:ea typeface="Calibri"/>
                  <a:cs typeface="Calibri"/>
                  <a:sym typeface="Calibri"/>
                </a:rPr>
                <a:t>2 days, separated by 4-6 weeks</a:t>
              </a:r>
              <a:endParaRPr>
                <a:latin typeface="Calibri"/>
                <a:ea typeface="Calibri"/>
                <a:cs typeface="Calibri"/>
                <a:sym typeface="Calibri"/>
              </a:endParaRPr>
            </a:p>
          </p:txBody>
        </p:sp>
        <p:sp>
          <p:nvSpPr>
            <p:cNvPr id="94" name="Google Shape;94;p13"/>
            <p:cNvSpPr txBox="1"/>
            <p:nvPr/>
          </p:nvSpPr>
          <p:spPr>
            <a:xfrm>
              <a:off x="5776788" y="1832332"/>
              <a:ext cx="2996400" cy="2227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800">
                  <a:solidFill>
                    <a:srgbClr val="434343"/>
                  </a:solidFill>
                  <a:latin typeface="Calibri"/>
                  <a:ea typeface="Calibri"/>
                  <a:cs typeface="Calibri"/>
                  <a:sym typeface="Calibri"/>
                </a:rPr>
                <a:t>Focus on supporting all learners to </a:t>
              </a:r>
              <a:r>
                <a:rPr b="1" lang="en-US" sz="1800">
                  <a:solidFill>
                    <a:srgbClr val="434343"/>
                  </a:solidFill>
                  <a:latin typeface="Calibri"/>
                  <a:ea typeface="Calibri"/>
                  <a:cs typeface="Calibri"/>
                  <a:sym typeface="Calibri"/>
                </a:rPr>
                <a:t>express understanding of complex texts</a:t>
              </a:r>
              <a:r>
                <a:rPr lang="en-US" sz="1800">
                  <a:solidFill>
                    <a:srgbClr val="434343"/>
                  </a:solidFill>
                  <a:latin typeface="Calibri"/>
                  <a:ea typeface="Calibri"/>
                  <a:cs typeface="Calibri"/>
                  <a:sym typeface="Calibri"/>
                </a:rPr>
                <a:t> through the writing practices included in the ELA Guidebooks 9-12 Curriculum</a:t>
              </a:r>
              <a:endParaRPr sz="1800">
                <a:solidFill>
                  <a:srgbClr val="434343"/>
                </a:solidFill>
                <a:latin typeface="Calibri"/>
                <a:ea typeface="Calibri"/>
                <a:cs typeface="Calibri"/>
                <a:sym typeface="Calibri"/>
              </a:endParaRPr>
            </a:p>
          </p:txBody>
        </p:sp>
      </p:grpSp>
      <p:grpSp>
        <p:nvGrpSpPr>
          <p:cNvPr id="95" name="Google Shape;95;p13"/>
          <p:cNvGrpSpPr/>
          <p:nvPr/>
        </p:nvGrpSpPr>
        <p:grpSpPr>
          <a:xfrm>
            <a:off x="102999" y="1270325"/>
            <a:ext cx="3305700" cy="3274775"/>
            <a:chOff x="12" y="967107"/>
            <a:chExt cx="3305700" cy="3274775"/>
          </a:xfrm>
        </p:grpSpPr>
        <p:sp>
          <p:nvSpPr>
            <p:cNvPr id="96" name="Google Shape;96;p13"/>
            <p:cNvSpPr/>
            <p:nvPr/>
          </p:nvSpPr>
          <p:spPr>
            <a:xfrm>
              <a:off x="12" y="967107"/>
              <a:ext cx="3305700" cy="891900"/>
            </a:xfrm>
            <a:prstGeom prst="homePlate">
              <a:avLst>
                <a:gd fmla="val 50000" name="adj"/>
              </a:avLst>
            </a:prstGeom>
            <a:solidFill>
              <a:srgbClr val="6E67A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latin typeface="Calibri"/>
                  <a:ea typeface="Calibri"/>
                  <a:cs typeface="Calibri"/>
                  <a:sym typeface="Calibri"/>
                </a:rPr>
                <a:t>Introduction to the Curriculum (“</a:t>
              </a:r>
              <a:r>
                <a:rPr lang="en-US" sz="1800">
                  <a:latin typeface="Calibri"/>
                  <a:ea typeface="Calibri"/>
                  <a:cs typeface="Calibri"/>
                  <a:sym typeface="Calibri"/>
                </a:rPr>
                <a:t>Bootcamp”)</a:t>
              </a:r>
              <a:endParaRPr sz="1800">
                <a:latin typeface="Calibri"/>
                <a:ea typeface="Calibri"/>
                <a:cs typeface="Calibri"/>
                <a:sym typeface="Calibri"/>
              </a:endParaRPr>
            </a:p>
            <a:p>
              <a:pPr indent="0" lvl="0" marL="0" rtl="0" algn="ctr">
                <a:spcBef>
                  <a:spcPts val="0"/>
                </a:spcBef>
                <a:spcAft>
                  <a:spcPts val="0"/>
                </a:spcAft>
                <a:buNone/>
              </a:pPr>
              <a:r>
                <a:rPr lang="en-US">
                  <a:latin typeface="Calibri"/>
                  <a:ea typeface="Calibri"/>
                  <a:cs typeface="Calibri"/>
                  <a:sym typeface="Calibri"/>
                </a:rPr>
                <a:t>3 consecutive days</a:t>
              </a:r>
              <a:endParaRPr>
                <a:latin typeface="Calibri"/>
                <a:ea typeface="Calibri"/>
                <a:cs typeface="Calibri"/>
                <a:sym typeface="Calibri"/>
              </a:endParaRPr>
            </a:p>
          </p:txBody>
        </p:sp>
        <p:sp>
          <p:nvSpPr>
            <p:cNvPr id="97" name="Google Shape;97;p13"/>
            <p:cNvSpPr txBox="1"/>
            <p:nvPr/>
          </p:nvSpPr>
          <p:spPr>
            <a:xfrm>
              <a:off x="169913" y="1858982"/>
              <a:ext cx="2625600" cy="2382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US" sz="1800">
                  <a:solidFill>
                    <a:srgbClr val="434343"/>
                  </a:solidFill>
                  <a:latin typeface="Calibri"/>
                  <a:ea typeface="Calibri"/>
                  <a:cs typeface="Calibri"/>
                  <a:sym typeface="Calibri"/>
                </a:rPr>
                <a:t>Build knowledge</a:t>
              </a:r>
              <a:r>
                <a:rPr lang="en-US" sz="1800">
                  <a:solidFill>
                    <a:srgbClr val="434343"/>
                  </a:solidFill>
                  <a:latin typeface="Calibri"/>
                  <a:ea typeface="Calibri"/>
                  <a:cs typeface="Calibri"/>
                  <a:sym typeface="Calibri"/>
                </a:rPr>
                <a:t> about the design, approach, and updates that make up the </a:t>
              </a:r>
              <a:r>
                <a:rPr b="1" lang="en-US" sz="1800">
                  <a:solidFill>
                    <a:srgbClr val="434343"/>
                  </a:solidFill>
                  <a:latin typeface="Calibri"/>
                  <a:ea typeface="Calibri"/>
                  <a:cs typeface="Calibri"/>
                  <a:sym typeface="Calibri"/>
                </a:rPr>
                <a:t>new</a:t>
              </a:r>
              <a:r>
                <a:rPr b="1" lang="en-US" sz="1800">
                  <a:solidFill>
                    <a:srgbClr val="434343"/>
                  </a:solidFill>
                  <a:latin typeface="Calibri"/>
                  <a:ea typeface="Calibri"/>
                  <a:cs typeface="Calibri"/>
                  <a:sym typeface="Calibri"/>
                </a:rPr>
                <a:t> </a:t>
              </a:r>
              <a:r>
                <a:rPr lang="en-US" sz="1800">
                  <a:solidFill>
                    <a:srgbClr val="434343"/>
                  </a:solidFill>
                  <a:latin typeface="Calibri"/>
                  <a:ea typeface="Calibri"/>
                  <a:cs typeface="Calibri"/>
                  <a:sym typeface="Calibri"/>
                </a:rPr>
                <a:t>Louisiana ELA Guidebooks 9-12 Curriculum (2020)</a:t>
              </a:r>
              <a:endParaRPr sz="1800">
                <a:solidFill>
                  <a:srgbClr val="434343"/>
                </a:solidFill>
                <a:latin typeface="Calibri"/>
                <a:ea typeface="Calibri"/>
                <a:cs typeface="Calibri"/>
                <a:sym typeface="Calibri"/>
              </a:endParaRPr>
            </a:p>
            <a:p>
              <a:pPr indent="0" lvl="0" marL="0" rtl="0" algn="l">
                <a:lnSpc>
                  <a:spcPct val="115000"/>
                </a:lnSpc>
                <a:spcBef>
                  <a:spcPts val="0"/>
                </a:spcBef>
                <a:spcAft>
                  <a:spcPts val="0"/>
                </a:spcAft>
                <a:buNone/>
              </a:pPr>
              <a:r>
                <a:t/>
              </a:r>
              <a:endParaRPr sz="1600">
                <a:latin typeface="Calibri"/>
                <a:ea typeface="Calibri"/>
                <a:cs typeface="Calibri"/>
                <a:sym typeface="Calibri"/>
              </a:endParaRPr>
            </a:p>
          </p:txBody>
        </p:sp>
      </p:grpSp>
      <p:grpSp>
        <p:nvGrpSpPr>
          <p:cNvPr id="98" name="Google Shape;98;p13"/>
          <p:cNvGrpSpPr/>
          <p:nvPr/>
        </p:nvGrpSpPr>
        <p:grpSpPr>
          <a:xfrm>
            <a:off x="2898600" y="1270318"/>
            <a:ext cx="3429006" cy="3274682"/>
            <a:chOff x="2944197" y="967009"/>
            <a:chExt cx="3305703" cy="3274682"/>
          </a:xfrm>
        </p:grpSpPr>
        <p:sp>
          <p:nvSpPr>
            <p:cNvPr id="99" name="Google Shape;99;p13"/>
            <p:cNvSpPr/>
            <p:nvPr/>
          </p:nvSpPr>
          <p:spPr>
            <a:xfrm>
              <a:off x="2944200" y="967009"/>
              <a:ext cx="3305700" cy="891900"/>
            </a:xfrm>
            <a:prstGeom prst="chevron">
              <a:avLst>
                <a:gd fmla="val 50000" name="adj"/>
              </a:avLst>
            </a:prstGeom>
            <a:solidFill>
              <a:srgbClr val="7CAED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latin typeface="Calibri"/>
                  <a:ea typeface="Calibri"/>
                  <a:cs typeface="Calibri"/>
                  <a:sym typeface="Calibri"/>
                </a:rPr>
                <a:t>Read and Understand Cycle</a:t>
              </a:r>
              <a:endParaRPr sz="1800">
                <a:latin typeface="Calibri"/>
                <a:ea typeface="Calibri"/>
                <a:cs typeface="Calibri"/>
                <a:sym typeface="Calibri"/>
              </a:endParaRPr>
            </a:p>
            <a:p>
              <a:pPr indent="0" lvl="0" marL="0" rtl="0" algn="ctr">
                <a:spcBef>
                  <a:spcPts val="0"/>
                </a:spcBef>
                <a:spcAft>
                  <a:spcPts val="0"/>
                </a:spcAft>
                <a:buNone/>
              </a:pPr>
              <a:r>
                <a:rPr lang="en-US">
                  <a:latin typeface="Calibri"/>
                  <a:ea typeface="Calibri"/>
                  <a:cs typeface="Calibri"/>
                  <a:sym typeface="Calibri"/>
                </a:rPr>
                <a:t>2 days, separated by 4-6 weeks</a:t>
              </a:r>
              <a:endParaRPr>
                <a:latin typeface="Calibri"/>
                <a:ea typeface="Calibri"/>
                <a:cs typeface="Calibri"/>
                <a:sym typeface="Calibri"/>
              </a:endParaRPr>
            </a:p>
          </p:txBody>
        </p:sp>
        <p:sp>
          <p:nvSpPr>
            <p:cNvPr id="100" name="Google Shape;100;p13"/>
            <p:cNvSpPr txBox="1"/>
            <p:nvPr/>
          </p:nvSpPr>
          <p:spPr>
            <a:xfrm>
              <a:off x="2944197" y="1858792"/>
              <a:ext cx="2874000" cy="2382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800">
                  <a:solidFill>
                    <a:srgbClr val="434343"/>
                  </a:solidFill>
                  <a:latin typeface="Calibri"/>
                  <a:ea typeface="Calibri"/>
                  <a:cs typeface="Calibri"/>
                  <a:sym typeface="Calibri"/>
                </a:rPr>
                <a:t>Focus on supporting all learners to</a:t>
              </a:r>
              <a:r>
                <a:rPr b="1" lang="en-US" sz="1800">
                  <a:solidFill>
                    <a:srgbClr val="434343"/>
                  </a:solidFill>
                  <a:latin typeface="Calibri"/>
                  <a:ea typeface="Calibri"/>
                  <a:cs typeface="Calibri"/>
                  <a:sym typeface="Calibri"/>
                </a:rPr>
                <a:t> read and understand complex texts </a:t>
              </a:r>
              <a:r>
                <a:rPr lang="en-US" sz="1800">
                  <a:solidFill>
                    <a:srgbClr val="434343"/>
                  </a:solidFill>
                  <a:latin typeface="Calibri"/>
                  <a:ea typeface="Calibri"/>
                  <a:cs typeface="Calibri"/>
                  <a:sym typeface="Calibri"/>
                </a:rPr>
                <a:t>through core and optional activities included in the ELA Guidebooks 9-12 Curriculum</a:t>
              </a:r>
              <a:endParaRPr sz="1800">
                <a:solidFill>
                  <a:srgbClr val="434343"/>
                </a:solidFill>
                <a:latin typeface="Calibri"/>
                <a:ea typeface="Calibri"/>
                <a:cs typeface="Calibri"/>
                <a:sym typeface="Calibri"/>
              </a:endParaRPr>
            </a:p>
          </p:txBody>
        </p:sp>
      </p:grpSp>
      <p:sp>
        <p:nvSpPr>
          <p:cNvPr id="101" name="Google Shape;101;p13"/>
          <p:cNvSpPr/>
          <p:nvPr/>
        </p:nvSpPr>
        <p:spPr>
          <a:xfrm>
            <a:off x="2174275" y="3828500"/>
            <a:ext cx="512400" cy="882300"/>
          </a:xfrm>
          <a:prstGeom prst="upArrow">
            <a:avLst>
              <a:gd fmla="val 50000" name="adj1"/>
              <a:gd fmla="val 50000" name="adj2"/>
            </a:avLst>
          </a:prstGeom>
          <a:solidFill>
            <a:srgbClr val="6E67AF"/>
          </a:solidFill>
          <a:ln cap="flat" cmpd="sng" w="9525">
            <a:solidFill>
              <a:srgbClr val="41404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3" name="Shape 683"/>
        <p:cNvGrpSpPr/>
        <p:nvPr/>
      </p:nvGrpSpPr>
      <p:grpSpPr>
        <a:xfrm>
          <a:off x="0" y="0"/>
          <a:ext cx="0" cy="0"/>
          <a:chOff x="0" y="0"/>
          <a:chExt cx="0" cy="0"/>
        </a:xfrm>
      </p:grpSpPr>
      <p:pic>
        <p:nvPicPr>
          <p:cNvPr id="684" name="Google Shape;684;p85"/>
          <p:cNvPicPr preferRelativeResize="0"/>
          <p:nvPr/>
        </p:nvPicPr>
        <p:blipFill>
          <a:blip r:embed="rId3">
            <a:alphaModFix/>
          </a:blip>
          <a:stretch>
            <a:fillRect/>
          </a:stretch>
        </p:blipFill>
        <p:spPr>
          <a:xfrm>
            <a:off x="780974" y="1173425"/>
            <a:ext cx="7582050" cy="3029575"/>
          </a:xfrm>
          <a:prstGeom prst="rect">
            <a:avLst/>
          </a:prstGeom>
          <a:noFill/>
          <a:ln cap="flat" cmpd="sng" w="9525">
            <a:solidFill>
              <a:srgbClr val="000000"/>
            </a:solidFill>
            <a:prstDash val="solid"/>
            <a:round/>
            <a:headEnd len="sm" w="sm" type="none"/>
            <a:tailEnd len="sm" w="sm" type="none"/>
          </a:ln>
        </p:spPr>
      </p:pic>
      <p:sp>
        <p:nvSpPr>
          <p:cNvPr id="685" name="Google Shape;685;p8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Zoom in: Lesson 1, Activity 1</a:t>
            </a:r>
            <a:endParaRPr/>
          </a:p>
        </p:txBody>
      </p:sp>
      <p:sp>
        <p:nvSpPr>
          <p:cNvPr id="686" name="Google Shape;686;p85"/>
          <p:cNvSpPr/>
          <p:nvPr/>
        </p:nvSpPr>
        <p:spPr>
          <a:xfrm>
            <a:off x="3681525" y="1110200"/>
            <a:ext cx="4332900" cy="1175700"/>
          </a:xfrm>
          <a:prstGeom prst="ellipse">
            <a:avLst/>
          </a:prstGeom>
          <a:noFill/>
          <a:ln cap="flat" cmpd="sng" w="7620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 name="Google Shape;687;p85"/>
          <p:cNvSpPr txBox="1"/>
          <p:nvPr>
            <p:ph idx="1" type="body"/>
          </p:nvPr>
        </p:nvSpPr>
        <p:spPr>
          <a:xfrm>
            <a:off x="152400" y="4245925"/>
            <a:ext cx="8839200" cy="592500"/>
          </a:xfrm>
          <a:prstGeom prst="rect">
            <a:avLst/>
          </a:prstGeom>
        </p:spPr>
        <p:txBody>
          <a:bodyPr anchorCtr="0" anchor="ctr" bIns="91425" lIns="91425" spcFirstLastPara="1" rIns="91425" wrap="square" tIns="91425">
            <a:noAutofit/>
          </a:bodyPr>
          <a:lstStyle/>
          <a:p>
            <a:pPr indent="0" lvl="0" marL="0" rtl="0" algn="ctr">
              <a:lnSpc>
                <a:spcPct val="100000"/>
              </a:lnSpc>
              <a:spcBef>
                <a:spcPts val="0"/>
              </a:spcBef>
              <a:spcAft>
                <a:spcPts val="1200"/>
              </a:spcAft>
              <a:buNone/>
            </a:pPr>
            <a:r>
              <a:rPr b="1" lang="en-US">
                <a:solidFill>
                  <a:schemeClr val="accent6"/>
                </a:solidFill>
              </a:rPr>
              <a:t>Which type of annotation is this?</a:t>
            </a:r>
            <a:endParaRPr b="1">
              <a:solidFill>
                <a:schemeClr val="accent6"/>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pic>
        <p:nvPicPr>
          <p:cNvPr id="693" name="Google Shape;693;p86"/>
          <p:cNvPicPr preferRelativeResize="0"/>
          <p:nvPr/>
        </p:nvPicPr>
        <p:blipFill>
          <a:blip r:embed="rId3">
            <a:alphaModFix/>
          </a:blip>
          <a:stretch>
            <a:fillRect/>
          </a:stretch>
        </p:blipFill>
        <p:spPr>
          <a:xfrm>
            <a:off x="780974" y="1173425"/>
            <a:ext cx="7582050" cy="3029575"/>
          </a:xfrm>
          <a:prstGeom prst="rect">
            <a:avLst/>
          </a:prstGeom>
          <a:noFill/>
          <a:ln cap="flat" cmpd="sng" w="9525">
            <a:solidFill>
              <a:srgbClr val="000000"/>
            </a:solidFill>
            <a:prstDash val="solid"/>
            <a:round/>
            <a:headEnd len="sm" w="sm" type="none"/>
            <a:tailEnd len="sm" w="sm" type="none"/>
          </a:ln>
        </p:spPr>
      </p:pic>
      <p:sp>
        <p:nvSpPr>
          <p:cNvPr id="694" name="Google Shape;694;p8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Zoom in: Lesson 1, Activity 1</a:t>
            </a:r>
            <a:endParaRPr/>
          </a:p>
        </p:txBody>
      </p:sp>
      <p:sp>
        <p:nvSpPr>
          <p:cNvPr id="695" name="Google Shape;695;p86"/>
          <p:cNvSpPr/>
          <p:nvPr/>
        </p:nvSpPr>
        <p:spPr>
          <a:xfrm>
            <a:off x="7083950" y="2306375"/>
            <a:ext cx="1584600" cy="1587900"/>
          </a:xfrm>
          <a:prstGeom prst="ellipse">
            <a:avLst/>
          </a:prstGeom>
          <a:noFill/>
          <a:ln cap="flat" cmpd="sng" w="7620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6" name="Google Shape;696;p86"/>
          <p:cNvSpPr txBox="1"/>
          <p:nvPr>
            <p:ph idx="1" type="body"/>
          </p:nvPr>
        </p:nvSpPr>
        <p:spPr>
          <a:xfrm>
            <a:off x="152400" y="4169725"/>
            <a:ext cx="8839200" cy="592500"/>
          </a:xfrm>
          <a:prstGeom prst="rect">
            <a:avLst/>
          </a:prstGeom>
        </p:spPr>
        <p:txBody>
          <a:bodyPr anchorCtr="0" anchor="ctr" bIns="91425" lIns="91425" spcFirstLastPara="1" rIns="91425" wrap="square" tIns="91425">
            <a:noAutofit/>
          </a:bodyPr>
          <a:lstStyle/>
          <a:p>
            <a:pPr indent="0" lvl="0" marL="0" rtl="0" algn="ctr">
              <a:lnSpc>
                <a:spcPct val="100000"/>
              </a:lnSpc>
              <a:spcBef>
                <a:spcPts val="0"/>
              </a:spcBef>
              <a:spcAft>
                <a:spcPts val="1200"/>
              </a:spcAft>
              <a:buNone/>
            </a:pPr>
            <a:r>
              <a:rPr b="1" lang="en-US" sz="2400">
                <a:solidFill>
                  <a:schemeClr val="accent6"/>
                </a:solidFill>
              </a:rPr>
              <a:t>Which type of annotation is this?</a:t>
            </a:r>
            <a:endParaRPr b="1" sz="2400">
              <a:solidFill>
                <a:schemeClr val="accent6"/>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9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1" name="Shape 701"/>
        <p:cNvGrpSpPr/>
        <p:nvPr/>
      </p:nvGrpSpPr>
      <p:grpSpPr>
        <a:xfrm>
          <a:off x="0" y="0"/>
          <a:ext cx="0" cy="0"/>
          <a:chOff x="0" y="0"/>
          <a:chExt cx="0" cy="0"/>
        </a:xfrm>
      </p:grpSpPr>
      <p:sp>
        <p:nvSpPr>
          <p:cNvPr id="702" name="Google Shape;702;p8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How did we make the decision to support these students?</a:t>
            </a:r>
            <a:endParaRPr/>
          </a:p>
        </p:txBody>
      </p:sp>
      <p:sp>
        <p:nvSpPr>
          <p:cNvPr id="703" name="Google Shape;703;p87"/>
          <p:cNvSpPr txBox="1"/>
          <p:nvPr>
            <p:ph idx="1" type="body"/>
          </p:nvPr>
        </p:nvSpPr>
        <p:spPr>
          <a:xfrm>
            <a:off x="152400" y="1143000"/>
            <a:ext cx="8839200" cy="7830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b="1" lang="en-US" sz="2400">
                <a:solidFill>
                  <a:schemeClr val="accent6"/>
                </a:solidFill>
              </a:rPr>
              <a:t>Text Complexity</a:t>
            </a:r>
            <a:endParaRPr b="1" sz="2400">
              <a:solidFill>
                <a:schemeClr val="accent6"/>
              </a:solidFill>
            </a:endParaRPr>
          </a:p>
        </p:txBody>
      </p:sp>
      <p:pic>
        <p:nvPicPr>
          <p:cNvPr id="704" name="Google Shape;704;p87"/>
          <p:cNvPicPr preferRelativeResize="0"/>
          <p:nvPr/>
        </p:nvPicPr>
        <p:blipFill>
          <a:blip r:embed="rId3">
            <a:alphaModFix/>
          </a:blip>
          <a:stretch>
            <a:fillRect/>
          </a:stretch>
        </p:blipFill>
        <p:spPr>
          <a:xfrm>
            <a:off x="1392600" y="1685125"/>
            <a:ext cx="2912699" cy="2912699"/>
          </a:xfrm>
          <a:prstGeom prst="rect">
            <a:avLst/>
          </a:prstGeom>
          <a:noFill/>
          <a:ln>
            <a:noFill/>
          </a:ln>
        </p:spPr>
      </p:pic>
      <p:pic>
        <p:nvPicPr>
          <p:cNvPr id="705" name="Google Shape;705;p87"/>
          <p:cNvPicPr preferRelativeResize="0"/>
          <p:nvPr/>
        </p:nvPicPr>
        <p:blipFill>
          <a:blip r:embed="rId4">
            <a:alphaModFix/>
          </a:blip>
          <a:stretch>
            <a:fillRect/>
          </a:stretch>
        </p:blipFill>
        <p:spPr>
          <a:xfrm>
            <a:off x="4838699" y="1685125"/>
            <a:ext cx="2912699" cy="29126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0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0" name="Shape 710"/>
        <p:cNvGrpSpPr/>
        <p:nvPr/>
      </p:nvGrpSpPr>
      <p:grpSpPr>
        <a:xfrm>
          <a:off x="0" y="0"/>
          <a:ext cx="0" cy="0"/>
          <a:chOff x="0" y="0"/>
          <a:chExt cx="0" cy="0"/>
        </a:xfrm>
      </p:grpSpPr>
      <p:sp>
        <p:nvSpPr>
          <p:cNvPr id="711" name="Google Shape;711;p88"/>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Zoom in: Lesson 2, Activity 5</a:t>
            </a:r>
            <a:endParaRPr/>
          </a:p>
        </p:txBody>
      </p:sp>
      <p:pic>
        <p:nvPicPr>
          <p:cNvPr id="712" name="Google Shape;712;p88"/>
          <p:cNvPicPr preferRelativeResize="0"/>
          <p:nvPr/>
        </p:nvPicPr>
        <p:blipFill>
          <a:blip r:embed="rId3">
            <a:alphaModFix/>
          </a:blip>
          <a:stretch>
            <a:fillRect/>
          </a:stretch>
        </p:blipFill>
        <p:spPr>
          <a:xfrm>
            <a:off x="368836" y="1329143"/>
            <a:ext cx="8406325" cy="2637606"/>
          </a:xfrm>
          <a:prstGeom prst="rect">
            <a:avLst/>
          </a:prstGeom>
          <a:noFill/>
          <a:ln cap="flat" cmpd="sng" w="9525">
            <a:solidFill>
              <a:srgbClr val="000000"/>
            </a:solidFill>
            <a:prstDash val="solid"/>
            <a:round/>
            <a:headEnd len="sm" w="sm" type="none"/>
            <a:tailEnd len="sm" w="sm" type="none"/>
          </a:ln>
        </p:spPr>
      </p:pic>
      <p:sp>
        <p:nvSpPr>
          <p:cNvPr id="713" name="Google Shape;713;p88"/>
          <p:cNvSpPr/>
          <p:nvPr/>
        </p:nvSpPr>
        <p:spPr>
          <a:xfrm>
            <a:off x="4492250" y="1110200"/>
            <a:ext cx="2073300" cy="1754400"/>
          </a:xfrm>
          <a:prstGeom prst="ellipse">
            <a:avLst/>
          </a:prstGeom>
          <a:noFill/>
          <a:ln cap="flat" cmpd="sng" w="7620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 name="Google Shape;714;p88"/>
          <p:cNvSpPr txBox="1"/>
          <p:nvPr>
            <p:ph idx="1" type="body"/>
          </p:nvPr>
        </p:nvSpPr>
        <p:spPr>
          <a:xfrm>
            <a:off x="152400" y="4093525"/>
            <a:ext cx="8839200" cy="592500"/>
          </a:xfrm>
          <a:prstGeom prst="rect">
            <a:avLst/>
          </a:prstGeom>
        </p:spPr>
        <p:txBody>
          <a:bodyPr anchorCtr="0" anchor="ctr" bIns="91425" lIns="91425" spcFirstLastPara="1" rIns="91425" wrap="square" tIns="91425">
            <a:noAutofit/>
          </a:bodyPr>
          <a:lstStyle/>
          <a:p>
            <a:pPr indent="0" lvl="0" marL="0" rtl="0" algn="ctr">
              <a:lnSpc>
                <a:spcPct val="100000"/>
              </a:lnSpc>
              <a:spcBef>
                <a:spcPts val="0"/>
              </a:spcBef>
              <a:spcAft>
                <a:spcPts val="1200"/>
              </a:spcAft>
              <a:buNone/>
            </a:pPr>
            <a:r>
              <a:rPr b="1" lang="en-US" sz="2400">
                <a:solidFill>
                  <a:schemeClr val="accent6"/>
                </a:solidFill>
              </a:rPr>
              <a:t>Which type of annotation is this?</a:t>
            </a:r>
            <a:endParaRPr b="1" sz="2400">
              <a:solidFill>
                <a:schemeClr val="accent6"/>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sp>
        <p:nvSpPr>
          <p:cNvPr id="720" name="Google Shape;720;p8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Zoom in: Lesson 2, Activity 6</a:t>
            </a:r>
            <a:endParaRPr/>
          </a:p>
        </p:txBody>
      </p:sp>
      <p:pic>
        <p:nvPicPr>
          <p:cNvPr id="721" name="Google Shape;721;p89"/>
          <p:cNvPicPr preferRelativeResize="0"/>
          <p:nvPr/>
        </p:nvPicPr>
        <p:blipFill>
          <a:blip r:embed="rId3">
            <a:alphaModFix/>
          </a:blip>
          <a:stretch>
            <a:fillRect/>
          </a:stretch>
        </p:blipFill>
        <p:spPr>
          <a:xfrm>
            <a:off x="1171000" y="1317550"/>
            <a:ext cx="6802000" cy="2829150"/>
          </a:xfrm>
          <a:prstGeom prst="rect">
            <a:avLst/>
          </a:prstGeom>
          <a:noFill/>
          <a:ln cap="flat" cmpd="sng" w="9525">
            <a:solidFill>
              <a:srgbClr val="000000"/>
            </a:solidFill>
            <a:prstDash val="solid"/>
            <a:round/>
            <a:headEnd len="sm" w="sm" type="none"/>
            <a:tailEnd len="sm" w="sm" type="none"/>
          </a:ln>
        </p:spPr>
      </p:pic>
      <p:sp>
        <p:nvSpPr>
          <p:cNvPr id="722" name="Google Shape;722;p89"/>
          <p:cNvSpPr/>
          <p:nvPr/>
        </p:nvSpPr>
        <p:spPr>
          <a:xfrm>
            <a:off x="4650200" y="1222750"/>
            <a:ext cx="3322800" cy="1209300"/>
          </a:xfrm>
          <a:prstGeom prst="ellipse">
            <a:avLst/>
          </a:prstGeom>
          <a:noFill/>
          <a:ln cap="flat" cmpd="sng" w="7620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3" name="Google Shape;723;p89"/>
          <p:cNvSpPr txBox="1"/>
          <p:nvPr>
            <p:ph idx="1" type="body"/>
          </p:nvPr>
        </p:nvSpPr>
        <p:spPr>
          <a:xfrm>
            <a:off x="152400" y="4093525"/>
            <a:ext cx="8839200" cy="592500"/>
          </a:xfrm>
          <a:prstGeom prst="rect">
            <a:avLst/>
          </a:prstGeom>
        </p:spPr>
        <p:txBody>
          <a:bodyPr anchorCtr="0" anchor="ctr" bIns="91425" lIns="91425" spcFirstLastPara="1" rIns="91425" wrap="square" tIns="91425">
            <a:noAutofit/>
          </a:bodyPr>
          <a:lstStyle/>
          <a:p>
            <a:pPr indent="0" lvl="0" marL="0" rtl="0" algn="ctr">
              <a:lnSpc>
                <a:spcPct val="100000"/>
              </a:lnSpc>
              <a:spcBef>
                <a:spcPts val="0"/>
              </a:spcBef>
              <a:spcAft>
                <a:spcPts val="1200"/>
              </a:spcAft>
              <a:buNone/>
            </a:pPr>
            <a:r>
              <a:rPr b="1" lang="en-US" sz="2400">
                <a:solidFill>
                  <a:schemeClr val="accent6"/>
                </a:solidFill>
              </a:rPr>
              <a:t>Which type of annotation is this?</a:t>
            </a:r>
            <a:endParaRPr b="1" sz="2400">
              <a:solidFill>
                <a:schemeClr val="accent6"/>
              </a:solidFill>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8" name="Shape 728"/>
        <p:cNvGrpSpPr/>
        <p:nvPr/>
      </p:nvGrpSpPr>
      <p:grpSpPr>
        <a:xfrm>
          <a:off x="0" y="0"/>
          <a:ext cx="0" cy="0"/>
          <a:chOff x="0" y="0"/>
          <a:chExt cx="0" cy="0"/>
        </a:xfrm>
      </p:grpSpPr>
      <p:sp>
        <p:nvSpPr>
          <p:cNvPr id="729" name="Google Shape;729;p9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Create exemplar responses</a:t>
            </a:r>
            <a:endParaRPr/>
          </a:p>
        </p:txBody>
      </p:sp>
      <p:pic>
        <p:nvPicPr>
          <p:cNvPr id="730" name="Google Shape;730;p90"/>
          <p:cNvPicPr preferRelativeResize="0"/>
          <p:nvPr/>
        </p:nvPicPr>
        <p:blipFill>
          <a:blip r:embed="rId3">
            <a:alphaModFix/>
          </a:blip>
          <a:stretch>
            <a:fillRect/>
          </a:stretch>
        </p:blipFill>
        <p:spPr>
          <a:xfrm>
            <a:off x="5305377" y="1169175"/>
            <a:ext cx="3412150" cy="3207425"/>
          </a:xfrm>
          <a:prstGeom prst="rect">
            <a:avLst/>
          </a:prstGeom>
          <a:noFill/>
          <a:ln cap="flat" cmpd="sng" w="9525">
            <a:solidFill>
              <a:srgbClr val="000000"/>
            </a:solidFill>
            <a:prstDash val="solid"/>
            <a:round/>
            <a:headEnd len="sm" w="sm" type="none"/>
            <a:tailEnd len="sm" w="sm" type="none"/>
          </a:ln>
        </p:spPr>
      </p:pic>
      <p:sp>
        <p:nvSpPr>
          <p:cNvPr id="731" name="Google Shape;731;p90"/>
          <p:cNvSpPr txBox="1"/>
          <p:nvPr>
            <p:ph idx="1" type="body"/>
          </p:nvPr>
        </p:nvSpPr>
        <p:spPr>
          <a:xfrm>
            <a:off x="139100" y="1734450"/>
            <a:ext cx="4901100" cy="16746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b="1" lang="en-US">
                <a:solidFill>
                  <a:schemeClr val="accent6"/>
                </a:solidFill>
              </a:rPr>
              <a:t>Possible response:</a:t>
            </a:r>
            <a:endParaRPr b="1">
              <a:solidFill>
                <a:schemeClr val="accent6"/>
              </a:solidFill>
            </a:endParaRPr>
          </a:p>
          <a:p>
            <a:pPr indent="-342900" lvl="0" marL="457200" rtl="0" algn="l">
              <a:spcBef>
                <a:spcPts val="750"/>
              </a:spcBef>
              <a:spcAft>
                <a:spcPts val="0"/>
              </a:spcAft>
              <a:buSzPts val="1800"/>
              <a:buChar char="●"/>
            </a:pPr>
            <a:r>
              <a:rPr lang="en-US"/>
              <a:t>Kipling’s “White Man’s Burden” seems an odd way to refer to power that white countries had over those they commandeered into their empires.</a:t>
            </a:r>
            <a:endParaRPr/>
          </a:p>
        </p:txBody>
      </p:sp>
      <p:sp>
        <p:nvSpPr>
          <p:cNvPr id="732" name="Google Shape;732;p90"/>
          <p:cNvSpPr/>
          <p:nvPr/>
        </p:nvSpPr>
        <p:spPr>
          <a:xfrm rot="913">
            <a:off x="4492310" y="2924044"/>
            <a:ext cx="2259300" cy="638100"/>
          </a:xfrm>
          <a:prstGeom prst="rightArrow">
            <a:avLst>
              <a:gd fmla="val 50000" name="adj1"/>
              <a:gd fmla="val 50000" name="adj2"/>
            </a:avLst>
          </a:prstGeom>
          <a:solidFill>
            <a:schemeClr val="accent6"/>
          </a:solid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7" name="Shape 737"/>
        <p:cNvGrpSpPr/>
        <p:nvPr/>
      </p:nvGrpSpPr>
      <p:grpSpPr>
        <a:xfrm>
          <a:off x="0" y="0"/>
          <a:ext cx="0" cy="0"/>
          <a:chOff x="0" y="0"/>
          <a:chExt cx="0" cy="0"/>
        </a:xfrm>
      </p:grpSpPr>
      <p:sp>
        <p:nvSpPr>
          <p:cNvPr id="738" name="Google Shape;738;p9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Collaborative Practice - Part 1</a:t>
            </a:r>
            <a:endParaRPr/>
          </a:p>
        </p:txBody>
      </p:sp>
      <p:sp>
        <p:nvSpPr>
          <p:cNvPr id="739" name="Google Shape;739;p91"/>
          <p:cNvSpPr txBox="1"/>
          <p:nvPr>
            <p:ph idx="1" type="body"/>
          </p:nvPr>
        </p:nvSpPr>
        <p:spPr>
          <a:xfrm>
            <a:off x="381000" y="1143000"/>
            <a:ext cx="52869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US">
                <a:solidFill>
                  <a:srgbClr val="434343"/>
                </a:solidFill>
              </a:rPr>
              <a:t>Individually</a:t>
            </a:r>
            <a:r>
              <a:rPr lang="en-US">
                <a:solidFill>
                  <a:srgbClr val="434343"/>
                </a:solidFill>
              </a:rPr>
              <a:t>:</a:t>
            </a:r>
            <a:endParaRPr>
              <a:solidFill>
                <a:srgbClr val="434343"/>
              </a:solidFill>
            </a:endParaRPr>
          </a:p>
          <a:p>
            <a:pPr indent="-304800" lvl="0" marL="457200" marR="0" rtl="0" algn="l">
              <a:lnSpc>
                <a:spcPct val="90000"/>
              </a:lnSpc>
              <a:spcBef>
                <a:spcPts val="0"/>
              </a:spcBef>
              <a:spcAft>
                <a:spcPts val="0"/>
              </a:spcAft>
              <a:buClr>
                <a:srgbClr val="434343"/>
              </a:buClr>
              <a:buSzPts val="1200"/>
              <a:buFont typeface="Calibri"/>
              <a:buChar char="●"/>
            </a:pPr>
            <a:r>
              <a:rPr lang="en-US">
                <a:solidFill>
                  <a:srgbClr val="434343"/>
                </a:solidFill>
              </a:rPr>
              <a:t>Read Chapters 1 of </a:t>
            </a:r>
            <a:r>
              <a:rPr i="1" lang="en-US">
                <a:solidFill>
                  <a:srgbClr val="434343"/>
                </a:solidFill>
              </a:rPr>
              <a:t>Things Fall Apart</a:t>
            </a:r>
            <a:r>
              <a:rPr lang="en-US">
                <a:solidFill>
                  <a:srgbClr val="434343"/>
                </a:solidFill>
              </a:rPr>
              <a:t>.</a:t>
            </a:r>
            <a:endParaRPr>
              <a:solidFill>
                <a:srgbClr val="434343"/>
              </a:solidFill>
            </a:endParaRPr>
          </a:p>
          <a:p>
            <a:pPr indent="-304800" lvl="0" marL="457200" marR="0" rtl="0" algn="l">
              <a:lnSpc>
                <a:spcPct val="90000"/>
              </a:lnSpc>
              <a:spcBef>
                <a:spcPts val="0"/>
              </a:spcBef>
              <a:spcAft>
                <a:spcPts val="0"/>
              </a:spcAft>
              <a:buClr>
                <a:srgbClr val="434343"/>
              </a:buClr>
              <a:buSzPts val="1200"/>
              <a:buFont typeface="Calibri"/>
              <a:buChar char="●"/>
            </a:pPr>
            <a:r>
              <a:rPr lang="en-US">
                <a:solidFill>
                  <a:srgbClr val="434343"/>
                </a:solidFill>
              </a:rPr>
              <a:t>Analyze the complexity of this text.</a:t>
            </a:r>
            <a:endParaRPr>
              <a:solidFill>
                <a:srgbClr val="434343"/>
              </a:solidFill>
            </a:endParaRPr>
          </a:p>
          <a:p>
            <a:pPr indent="-304800" lvl="0" marL="457200" marR="0" rtl="0" algn="l">
              <a:lnSpc>
                <a:spcPct val="90000"/>
              </a:lnSpc>
              <a:spcBef>
                <a:spcPts val="0"/>
              </a:spcBef>
              <a:spcAft>
                <a:spcPts val="0"/>
              </a:spcAft>
              <a:buClr>
                <a:srgbClr val="434343"/>
              </a:buClr>
              <a:buSzPts val="1200"/>
              <a:buFont typeface="Calibri"/>
              <a:buChar char="●"/>
            </a:pPr>
            <a:r>
              <a:rPr lang="en-US">
                <a:solidFill>
                  <a:srgbClr val="434343"/>
                </a:solidFill>
              </a:rPr>
              <a:t>Anticipate possible student needs based on the text complexity.</a:t>
            </a:r>
            <a:endParaRPr>
              <a:solidFill>
                <a:srgbClr val="434343"/>
              </a:solidFill>
            </a:endParaRPr>
          </a:p>
          <a:p>
            <a:pPr indent="0" lvl="0" marL="457200" marR="0" rtl="0" algn="l">
              <a:lnSpc>
                <a:spcPct val="90000"/>
              </a:lnSpc>
              <a:spcBef>
                <a:spcPts val="0"/>
              </a:spcBef>
              <a:spcAft>
                <a:spcPts val="0"/>
              </a:spcAft>
              <a:buNone/>
            </a:pPr>
            <a:r>
              <a:t/>
            </a:r>
            <a:endParaRPr>
              <a:solidFill>
                <a:srgbClr val="434343"/>
              </a:solidFill>
            </a:endParaRPr>
          </a:p>
          <a:p>
            <a:pPr indent="0" lvl="0" marL="0" rtl="0" algn="l">
              <a:spcBef>
                <a:spcPts val="0"/>
              </a:spcBef>
              <a:spcAft>
                <a:spcPts val="0"/>
              </a:spcAft>
              <a:buNone/>
            </a:pPr>
            <a:r>
              <a:rPr b="1" lang="en-US">
                <a:solidFill>
                  <a:srgbClr val="434343"/>
                </a:solidFill>
              </a:rPr>
              <a:t>With your Table Group:</a:t>
            </a:r>
            <a:endParaRPr b="1">
              <a:solidFill>
                <a:srgbClr val="434343"/>
              </a:solidFill>
            </a:endParaRPr>
          </a:p>
          <a:p>
            <a:pPr indent="-304800" lvl="0" marL="457200" rtl="0" algn="l">
              <a:spcBef>
                <a:spcPts val="0"/>
              </a:spcBef>
              <a:spcAft>
                <a:spcPts val="0"/>
              </a:spcAft>
              <a:buClr>
                <a:srgbClr val="434343"/>
              </a:buClr>
              <a:buSzPts val="1200"/>
              <a:buFont typeface="Calibri"/>
              <a:buChar char="●"/>
            </a:pPr>
            <a:r>
              <a:rPr lang="en-US">
                <a:solidFill>
                  <a:srgbClr val="434343"/>
                </a:solidFill>
              </a:rPr>
              <a:t>Discuss the qualitative features of text complexity you found in </a:t>
            </a:r>
            <a:r>
              <a:rPr i="1" lang="en-US">
                <a:solidFill>
                  <a:srgbClr val="434343"/>
                </a:solidFill>
              </a:rPr>
              <a:t>Things Fall Apart</a:t>
            </a:r>
            <a:r>
              <a:rPr lang="en-US">
                <a:solidFill>
                  <a:srgbClr val="434343"/>
                </a:solidFill>
              </a:rPr>
              <a:t>.</a:t>
            </a:r>
            <a:endParaRPr>
              <a:solidFill>
                <a:srgbClr val="434343"/>
              </a:solidFill>
            </a:endParaRPr>
          </a:p>
        </p:txBody>
      </p:sp>
      <p:pic>
        <p:nvPicPr>
          <p:cNvPr id="740" name="Google Shape;740;p91"/>
          <p:cNvPicPr preferRelativeResize="0"/>
          <p:nvPr/>
        </p:nvPicPr>
        <p:blipFill>
          <a:blip r:embed="rId3">
            <a:alphaModFix/>
          </a:blip>
          <a:stretch>
            <a:fillRect/>
          </a:stretch>
        </p:blipFill>
        <p:spPr>
          <a:xfrm>
            <a:off x="5718350" y="1406613"/>
            <a:ext cx="3016074" cy="3016074"/>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5" name="Shape 745"/>
        <p:cNvGrpSpPr/>
        <p:nvPr/>
      </p:nvGrpSpPr>
      <p:grpSpPr>
        <a:xfrm>
          <a:off x="0" y="0"/>
          <a:ext cx="0" cy="0"/>
          <a:chOff x="0" y="0"/>
          <a:chExt cx="0" cy="0"/>
        </a:xfrm>
      </p:grpSpPr>
      <p:sp>
        <p:nvSpPr>
          <p:cNvPr id="746" name="Google Shape;746;p9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Collaborative Practice - Part 2</a:t>
            </a:r>
            <a:endParaRPr/>
          </a:p>
        </p:txBody>
      </p:sp>
      <p:sp>
        <p:nvSpPr>
          <p:cNvPr id="747" name="Google Shape;747;p92"/>
          <p:cNvSpPr txBox="1"/>
          <p:nvPr>
            <p:ph idx="1" type="body"/>
          </p:nvPr>
        </p:nvSpPr>
        <p:spPr>
          <a:xfrm>
            <a:off x="152400" y="1143000"/>
            <a:ext cx="56082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US">
                <a:solidFill>
                  <a:srgbClr val="434343"/>
                </a:solidFill>
              </a:rPr>
              <a:t>Individually</a:t>
            </a:r>
            <a:r>
              <a:rPr lang="en-US">
                <a:solidFill>
                  <a:srgbClr val="434343"/>
                </a:solidFill>
              </a:rPr>
              <a:t>:</a:t>
            </a:r>
            <a:endParaRPr>
              <a:solidFill>
                <a:srgbClr val="434343"/>
              </a:solidFill>
            </a:endParaRPr>
          </a:p>
          <a:p>
            <a:pPr indent="-304800" lvl="0" marL="457200" marR="0" rtl="0" algn="l">
              <a:lnSpc>
                <a:spcPct val="90000"/>
              </a:lnSpc>
              <a:spcBef>
                <a:spcPts val="0"/>
              </a:spcBef>
              <a:spcAft>
                <a:spcPts val="0"/>
              </a:spcAft>
              <a:buClr>
                <a:srgbClr val="434343"/>
              </a:buClr>
              <a:buSzPts val="1200"/>
              <a:buFont typeface="Calibri"/>
              <a:buChar char="●"/>
            </a:pPr>
            <a:r>
              <a:rPr lang="en-US">
                <a:solidFill>
                  <a:srgbClr val="434343"/>
                </a:solidFill>
              </a:rPr>
              <a:t>Quickly read through the Teaching Notes for Lesson 3 to get a feel for all of the activities.</a:t>
            </a:r>
            <a:endParaRPr>
              <a:solidFill>
                <a:srgbClr val="434343"/>
              </a:solidFill>
            </a:endParaRPr>
          </a:p>
          <a:p>
            <a:pPr indent="0" lvl="0" marL="457200" marR="0" rtl="0" algn="l">
              <a:lnSpc>
                <a:spcPct val="90000"/>
              </a:lnSpc>
              <a:spcBef>
                <a:spcPts val="0"/>
              </a:spcBef>
              <a:spcAft>
                <a:spcPts val="0"/>
              </a:spcAft>
              <a:buNone/>
            </a:pPr>
            <a:r>
              <a:t/>
            </a:r>
            <a:endParaRPr>
              <a:solidFill>
                <a:srgbClr val="434343"/>
              </a:solidFill>
            </a:endParaRPr>
          </a:p>
          <a:p>
            <a:pPr indent="0" lvl="0" marL="0" rtl="0" algn="l">
              <a:spcBef>
                <a:spcPts val="0"/>
              </a:spcBef>
              <a:spcAft>
                <a:spcPts val="0"/>
              </a:spcAft>
              <a:buNone/>
            </a:pPr>
            <a:r>
              <a:rPr b="1" lang="en-US">
                <a:solidFill>
                  <a:srgbClr val="434343"/>
                </a:solidFill>
              </a:rPr>
              <a:t>With your Table Group:</a:t>
            </a:r>
            <a:endParaRPr b="1">
              <a:solidFill>
                <a:srgbClr val="434343"/>
              </a:solidFill>
            </a:endParaRPr>
          </a:p>
          <a:p>
            <a:pPr indent="-304800" lvl="0" marL="457200" rtl="0" algn="l">
              <a:spcBef>
                <a:spcPts val="0"/>
              </a:spcBef>
              <a:spcAft>
                <a:spcPts val="0"/>
              </a:spcAft>
              <a:buClr>
                <a:srgbClr val="434343"/>
              </a:buClr>
              <a:buSzPts val="1200"/>
              <a:buFont typeface="Calibri"/>
              <a:buChar char="●"/>
            </a:pPr>
            <a:r>
              <a:rPr lang="en-US">
                <a:solidFill>
                  <a:srgbClr val="434343"/>
                </a:solidFill>
              </a:rPr>
              <a:t>Annotate the Teaching Notes for your assigned activity onto the chart paper.</a:t>
            </a:r>
            <a:endParaRPr>
              <a:solidFill>
                <a:srgbClr val="434343"/>
              </a:solidFill>
            </a:endParaRPr>
          </a:p>
        </p:txBody>
      </p:sp>
      <p:pic>
        <p:nvPicPr>
          <p:cNvPr id="748" name="Google Shape;748;p92"/>
          <p:cNvPicPr preferRelativeResize="0"/>
          <p:nvPr/>
        </p:nvPicPr>
        <p:blipFill rotWithShape="1">
          <a:blip r:embed="rId3">
            <a:alphaModFix/>
          </a:blip>
          <a:srcRect b="0" l="0" r="73201" t="0"/>
          <a:stretch/>
        </p:blipFill>
        <p:spPr>
          <a:xfrm>
            <a:off x="6043624" y="1425738"/>
            <a:ext cx="2803200" cy="2806375"/>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sp>
        <p:nvSpPr>
          <p:cNvPr id="754" name="Google Shape;754;p9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Time to Share!</a:t>
            </a:r>
            <a:endParaRPr/>
          </a:p>
        </p:txBody>
      </p:sp>
      <p:sp>
        <p:nvSpPr>
          <p:cNvPr id="755" name="Google Shape;755;p93"/>
          <p:cNvSpPr txBox="1"/>
          <p:nvPr>
            <p:ph idx="1" type="body"/>
          </p:nvPr>
        </p:nvSpPr>
        <p:spPr>
          <a:xfrm>
            <a:off x="152400" y="1143000"/>
            <a:ext cx="8839200" cy="3543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chemeClr val="accent6"/>
                </a:solidFill>
              </a:rPr>
              <a:t>Share your annotations with the group!</a:t>
            </a:r>
            <a:endParaRPr b="1">
              <a:solidFill>
                <a:schemeClr val="accent6"/>
              </a:solidFill>
            </a:endParaRPr>
          </a:p>
          <a:p>
            <a:pPr indent="0" lvl="0" marL="0" rtl="0" algn="ctr">
              <a:spcBef>
                <a:spcPts val="0"/>
              </a:spcBef>
              <a:spcAft>
                <a:spcPts val="0"/>
              </a:spcAft>
              <a:buNone/>
            </a:pPr>
            <a:r>
              <a:rPr lang="en-US">
                <a:solidFill>
                  <a:srgbClr val="434343"/>
                </a:solidFill>
              </a:rPr>
              <a:t>Your group will have </a:t>
            </a:r>
            <a:r>
              <a:rPr b="1" lang="en-US">
                <a:solidFill>
                  <a:srgbClr val="434343"/>
                </a:solidFill>
              </a:rPr>
              <a:t>1 minute</a:t>
            </a:r>
            <a:r>
              <a:rPr lang="en-US">
                <a:solidFill>
                  <a:srgbClr val="434343"/>
                </a:solidFill>
              </a:rPr>
              <a:t> to share.</a:t>
            </a:r>
            <a:endParaRPr b="1">
              <a:solidFill>
                <a:srgbClr val="434343"/>
              </a:solidFill>
            </a:endParaRPr>
          </a:p>
          <a:p>
            <a:pPr indent="0" lvl="0" marL="0" rtl="0" algn="l">
              <a:spcBef>
                <a:spcPts val="0"/>
              </a:spcBef>
              <a:spcAft>
                <a:spcPts val="0"/>
              </a:spcAft>
              <a:buNone/>
            </a:pPr>
            <a:r>
              <a:t/>
            </a:r>
            <a:endParaRPr/>
          </a:p>
          <a:p>
            <a:pPr indent="-342900" lvl="0" marL="457200" rtl="0" algn="l">
              <a:lnSpc>
                <a:spcPct val="150000"/>
              </a:lnSpc>
              <a:spcBef>
                <a:spcPts val="0"/>
              </a:spcBef>
              <a:spcAft>
                <a:spcPts val="0"/>
              </a:spcAft>
              <a:buSzPts val="1800"/>
              <a:buFont typeface="Calibri"/>
              <a:buAutoNum type="arabicPeriod"/>
            </a:pPr>
            <a:r>
              <a:rPr lang="en-US"/>
              <a:t>Is your activity core or optional?</a:t>
            </a:r>
            <a:endParaRPr/>
          </a:p>
          <a:p>
            <a:pPr indent="-342900" lvl="1" marL="914400" rtl="0" algn="l">
              <a:lnSpc>
                <a:spcPct val="150000"/>
              </a:lnSpc>
              <a:spcBef>
                <a:spcPts val="0"/>
              </a:spcBef>
              <a:spcAft>
                <a:spcPts val="0"/>
              </a:spcAft>
              <a:buSzPts val="1800"/>
              <a:buChar char="•"/>
            </a:pPr>
            <a:r>
              <a:rPr lang="en-US" sz="1800"/>
              <a:t>If it is optional, which students may need the activity?</a:t>
            </a:r>
            <a:endParaRPr sz="1800"/>
          </a:p>
          <a:p>
            <a:pPr indent="-342900" lvl="0" marL="457200" rtl="0" algn="l">
              <a:lnSpc>
                <a:spcPct val="150000"/>
              </a:lnSpc>
              <a:spcBef>
                <a:spcPts val="0"/>
              </a:spcBef>
              <a:spcAft>
                <a:spcPts val="0"/>
              </a:spcAft>
              <a:buSzPts val="1800"/>
              <a:buFont typeface="Calibri"/>
              <a:buAutoNum type="arabicPeriod"/>
            </a:pPr>
            <a:r>
              <a:rPr lang="en-US"/>
              <a:t>Are there any pacing or timing notations?</a:t>
            </a:r>
            <a:endParaRPr/>
          </a:p>
          <a:p>
            <a:pPr indent="-342900" lvl="0" marL="457200" rtl="0" algn="l">
              <a:lnSpc>
                <a:spcPct val="150000"/>
              </a:lnSpc>
              <a:spcBef>
                <a:spcPts val="0"/>
              </a:spcBef>
              <a:spcAft>
                <a:spcPts val="0"/>
              </a:spcAft>
              <a:buSzPts val="1800"/>
              <a:buFont typeface="Calibri"/>
              <a:buAutoNum type="arabicPeriod"/>
            </a:pPr>
            <a:r>
              <a:rPr lang="en-US"/>
              <a:t>Which approach is used?</a:t>
            </a:r>
            <a:endParaRPr/>
          </a:p>
          <a:p>
            <a:pPr indent="-342900" lvl="0" marL="457200" rtl="0" algn="l">
              <a:lnSpc>
                <a:spcPct val="150000"/>
              </a:lnSpc>
              <a:spcBef>
                <a:spcPts val="0"/>
              </a:spcBef>
              <a:spcAft>
                <a:spcPts val="0"/>
              </a:spcAft>
              <a:buSzPts val="1800"/>
              <a:buFont typeface="Calibri"/>
              <a:buAutoNum type="arabicPeriod"/>
            </a:pPr>
            <a:r>
              <a:rPr lang="en-US"/>
              <a:t>Do you need an exemplar student response?</a:t>
            </a:r>
            <a:endParaRPr/>
          </a:p>
          <a:p>
            <a:pPr indent="-342900" lvl="0" marL="457200" rtl="0" algn="l">
              <a:lnSpc>
                <a:spcPct val="150000"/>
              </a:lnSpc>
              <a:spcBef>
                <a:spcPts val="0"/>
              </a:spcBef>
              <a:spcAft>
                <a:spcPts val="0"/>
              </a:spcAft>
              <a:buSzPts val="1800"/>
              <a:buFont typeface="Calibri"/>
              <a:buAutoNum type="arabicPeriod"/>
            </a:pPr>
            <a:r>
              <a:rPr lang="en-US"/>
              <a:t>What misconceptions might students have?</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0" name="Shape 760"/>
        <p:cNvGrpSpPr/>
        <p:nvPr/>
      </p:nvGrpSpPr>
      <p:grpSpPr>
        <a:xfrm>
          <a:off x="0" y="0"/>
          <a:ext cx="0" cy="0"/>
          <a:chOff x="0" y="0"/>
          <a:chExt cx="0" cy="0"/>
        </a:xfrm>
      </p:grpSpPr>
      <p:sp>
        <p:nvSpPr>
          <p:cNvPr id="761" name="Google Shape;761;p9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Reflect</a:t>
            </a:r>
            <a:endParaRPr/>
          </a:p>
        </p:txBody>
      </p:sp>
      <p:sp>
        <p:nvSpPr>
          <p:cNvPr id="762" name="Google Shape;762;p94"/>
          <p:cNvSpPr txBox="1"/>
          <p:nvPr>
            <p:ph idx="1" type="body"/>
          </p:nvPr>
        </p:nvSpPr>
        <p:spPr>
          <a:xfrm>
            <a:off x="152400" y="1295400"/>
            <a:ext cx="8839200" cy="3543300"/>
          </a:xfrm>
          <a:prstGeom prst="rect">
            <a:avLst/>
          </a:prstGeom>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Clr>
                <a:srgbClr val="434343"/>
              </a:buClr>
              <a:buSzPts val="1200"/>
              <a:buFont typeface="Calibri"/>
              <a:buChar char="•"/>
            </a:pPr>
            <a:r>
              <a:rPr lang="en-US">
                <a:solidFill>
                  <a:srgbClr val="434343"/>
                </a:solidFill>
              </a:rPr>
              <a:t>How does this process prepare you to teach?</a:t>
            </a:r>
            <a:endParaRPr>
              <a:solidFill>
                <a:srgbClr val="434343"/>
              </a:solidFill>
            </a:endParaRPr>
          </a:p>
          <a:p>
            <a:pPr indent="-304800" lvl="0" marL="457200" rtl="0" algn="l">
              <a:spcBef>
                <a:spcPts val="1000"/>
              </a:spcBef>
              <a:spcAft>
                <a:spcPts val="0"/>
              </a:spcAft>
              <a:buClr>
                <a:srgbClr val="434343"/>
              </a:buClr>
              <a:buSzPts val="1200"/>
              <a:buFont typeface="Calibri"/>
              <a:buChar char="•"/>
            </a:pPr>
            <a:r>
              <a:rPr lang="en-US">
                <a:solidFill>
                  <a:srgbClr val="434343"/>
                </a:solidFill>
              </a:rPr>
              <a:t>How did the </a:t>
            </a:r>
            <a:r>
              <a:rPr lang="en-US">
                <a:solidFill>
                  <a:srgbClr val="434343"/>
                </a:solidFill>
              </a:rPr>
              <a:t>core and optional activities </a:t>
            </a:r>
            <a:r>
              <a:rPr lang="en-US">
                <a:solidFill>
                  <a:srgbClr val="434343"/>
                </a:solidFill>
              </a:rPr>
              <a:t>work together to build students’ knowledge and scaffold students’ learning?</a:t>
            </a:r>
            <a:endParaRPr>
              <a:solidFill>
                <a:srgbClr val="434343"/>
              </a:solidFill>
            </a:endParaRPr>
          </a:p>
          <a:p>
            <a:pPr indent="-304800" lvl="0" marL="457200" rtl="0" algn="l">
              <a:spcBef>
                <a:spcPts val="1000"/>
              </a:spcBef>
              <a:spcAft>
                <a:spcPts val="0"/>
              </a:spcAft>
              <a:buClr>
                <a:srgbClr val="434343"/>
              </a:buClr>
              <a:buSzPts val="1200"/>
              <a:buFont typeface="Calibri"/>
              <a:buChar char="•"/>
            </a:pPr>
            <a:r>
              <a:rPr lang="en-US">
                <a:solidFill>
                  <a:srgbClr val="434343"/>
                </a:solidFill>
              </a:rPr>
              <a:t>Why did we choose the </a:t>
            </a:r>
            <a:r>
              <a:rPr b="1" lang="en-US">
                <a:solidFill>
                  <a:srgbClr val="434343"/>
                </a:solidFill>
              </a:rPr>
              <a:t>optional activities</a:t>
            </a:r>
            <a:r>
              <a:rPr lang="en-US">
                <a:solidFill>
                  <a:srgbClr val="434343"/>
                </a:solidFill>
              </a:rPr>
              <a:t> that we chose?</a:t>
            </a:r>
            <a:endParaRPr>
              <a:solidFill>
                <a:srgbClr val="434343"/>
              </a:solidFill>
            </a:endParaRPr>
          </a:p>
          <a:p>
            <a:pPr indent="-304800" lvl="0" marL="457200" rtl="0" algn="l">
              <a:spcBef>
                <a:spcPts val="1000"/>
              </a:spcBef>
              <a:spcAft>
                <a:spcPts val="1000"/>
              </a:spcAft>
              <a:buClr>
                <a:srgbClr val="434343"/>
              </a:buClr>
              <a:buSzPts val="1200"/>
              <a:buFont typeface="Calibri"/>
              <a:buChar char="•"/>
            </a:pPr>
            <a:r>
              <a:rPr lang="en-US">
                <a:solidFill>
                  <a:srgbClr val="434343"/>
                </a:solidFill>
              </a:rPr>
              <a:t>What additional information would you need to know to make </a:t>
            </a:r>
            <a:r>
              <a:rPr b="1" lang="en-US">
                <a:solidFill>
                  <a:srgbClr val="434343"/>
                </a:solidFill>
              </a:rPr>
              <a:t>intentional </a:t>
            </a:r>
            <a:r>
              <a:rPr lang="en-US">
                <a:solidFill>
                  <a:srgbClr val="434343"/>
                </a:solidFill>
              </a:rPr>
              <a:t>decisions about core and optional activities?</a:t>
            </a:r>
            <a:endParaRPr>
              <a:solidFill>
                <a:srgbClr val="434343"/>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1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rgbClr val="434343"/>
                </a:solidFill>
              </a:rPr>
              <a:t>Louisiana’s ELA Goal</a:t>
            </a:r>
            <a:endParaRPr>
              <a:solidFill>
                <a:srgbClr val="434343"/>
              </a:solidFill>
            </a:endParaRPr>
          </a:p>
        </p:txBody>
      </p:sp>
      <p:pic>
        <p:nvPicPr>
          <p:cNvPr id="108" name="Google Shape;108;p14"/>
          <p:cNvPicPr preferRelativeResize="0"/>
          <p:nvPr/>
        </p:nvPicPr>
        <p:blipFill>
          <a:blip r:embed="rId3">
            <a:alphaModFix/>
          </a:blip>
          <a:stretch>
            <a:fillRect/>
          </a:stretch>
        </p:blipFill>
        <p:spPr>
          <a:xfrm>
            <a:off x="799438" y="1200000"/>
            <a:ext cx="7545122" cy="3316502"/>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id="768" name="Google Shape;768;p9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Core &amp; Optional Activities</a:t>
            </a:r>
            <a:endParaRPr>
              <a:solidFill>
                <a:schemeClr val="dk1"/>
              </a:solidFill>
            </a:endParaRPr>
          </a:p>
        </p:txBody>
      </p:sp>
      <p:pic>
        <p:nvPicPr>
          <p:cNvPr id="769" name="Google Shape;769;p95"/>
          <p:cNvPicPr preferRelativeResize="0"/>
          <p:nvPr/>
        </p:nvPicPr>
        <p:blipFill>
          <a:blip r:embed="rId3">
            <a:alphaModFix/>
          </a:blip>
          <a:stretch>
            <a:fillRect/>
          </a:stretch>
        </p:blipFill>
        <p:spPr>
          <a:xfrm>
            <a:off x="1456423" y="1860325"/>
            <a:ext cx="4233006" cy="2604922"/>
          </a:xfrm>
          <a:prstGeom prst="rect">
            <a:avLst/>
          </a:prstGeom>
          <a:noFill/>
          <a:ln cap="flat" cmpd="sng" w="19050">
            <a:solidFill>
              <a:srgbClr val="414042"/>
            </a:solidFill>
            <a:prstDash val="solid"/>
            <a:miter lim="8000"/>
            <a:headEnd len="sm" w="sm" type="none"/>
            <a:tailEnd len="sm" w="sm" type="none"/>
          </a:ln>
        </p:spPr>
      </p:pic>
      <p:grpSp>
        <p:nvGrpSpPr>
          <p:cNvPr id="770" name="Google Shape;770;p95"/>
          <p:cNvGrpSpPr/>
          <p:nvPr/>
        </p:nvGrpSpPr>
        <p:grpSpPr>
          <a:xfrm>
            <a:off x="5594187" y="2235027"/>
            <a:ext cx="2349981" cy="1855419"/>
            <a:chOff x="5862601" y="1642463"/>
            <a:chExt cx="2959674" cy="2336800"/>
          </a:xfrm>
        </p:grpSpPr>
        <p:sp>
          <p:nvSpPr>
            <p:cNvPr id="771" name="Google Shape;771;p95"/>
            <p:cNvSpPr/>
            <p:nvPr/>
          </p:nvSpPr>
          <p:spPr>
            <a:xfrm>
              <a:off x="6801775" y="1642463"/>
              <a:ext cx="2020500" cy="525300"/>
            </a:xfrm>
            <a:prstGeom prst="roundRect">
              <a:avLst>
                <a:gd fmla="val 16667" name="adj"/>
              </a:avLst>
            </a:prstGeom>
            <a:solidFill>
              <a:srgbClr val="DE8269"/>
            </a:solid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100">
                  <a:solidFill>
                    <a:srgbClr val="FFFFFF"/>
                  </a:solidFill>
                  <a:latin typeface="Calibri"/>
                  <a:ea typeface="Calibri"/>
                  <a:cs typeface="Calibri"/>
                  <a:sym typeface="Calibri"/>
                </a:rPr>
                <a:t>Close Reading</a:t>
              </a:r>
              <a:endParaRPr b="1" sz="1100">
                <a:solidFill>
                  <a:srgbClr val="FFFFFF"/>
                </a:solidFill>
                <a:latin typeface="Calibri"/>
                <a:ea typeface="Calibri"/>
                <a:cs typeface="Calibri"/>
                <a:sym typeface="Calibri"/>
              </a:endParaRPr>
            </a:p>
          </p:txBody>
        </p:sp>
        <p:sp>
          <p:nvSpPr>
            <p:cNvPr id="772" name="Google Shape;772;p95"/>
            <p:cNvSpPr/>
            <p:nvPr/>
          </p:nvSpPr>
          <p:spPr>
            <a:xfrm>
              <a:off x="6801775" y="2548763"/>
              <a:ext cx="2020500" cy="525300"/>
            </a:xfrm>
            <a:prstGeom prst="roundRect">
              <a:avLst>
                <a:gd fmla="val 16667" name="adj"/>
              </a:avLst>
            </a:prstGeom>
            <a:solidFill>
              <a:srgbClr val="7CAED8"/>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100">
                  <a:solidFill>
                    <a:srgbClr val="FFFFFF"/>
                  </a:solidFill>
                  <a:latin typeface="Calibri"/>
                  <a:ea typeface="Calibri"/>
                  <a:cs typeface="Calibri"/>
                  <a:sym typeface="Calibri"/>
                </a:rPr>
                <a:t>Volume of Reading</a:t>
              </a:r>
              <a:endParaRPr b="1" sz="1100">
                <a:solidFill>
                  <a:srgbClr val="FFFFFF"/>
                </a:solidFill>
                <a:latin typeface="Calibri"/>
                <a:ea typeface="Calibri"/>
                <a:cs typeface="Calibri"/>
                <a:sym typeface="Calibri"/>
              </a:endParaRPr>
            </a:p>
          </p:txBody>
        </p:sp>
        <p:sp>
          <p:nvSpPr>
            <p:cNvPr id="773" name="Google Shape;773;p95"/>
            <p:cNvSpPr/>
            <p:nvPr/>
          </p:nvSpPr>
          <p:spPr>
            <a:xfrm>
              <a:off x="6801775" y="3453963"/>
              <a:ext cx="2020500" cy="525300"/>
            </a:xfrm>
            <a:prstGeom prst="roundRect">
              <a:avLst>
                <a:gd fmla="val 16667" name="adj"/>
              </a:avLst>
            </a:prstGeom>
            <a:solidFill>
              <a:srgbClr val="61639C"/>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100">
                  <a:solidFill>
                    <a:srgbClr val="FFFFFF"/>
                  </a:solidFill>
                  <a:latin typeface="Calibri"/>
                  <a:ea typeface="Calibri"/>
                  <a:cs typeface="Calibri"/>
                  <a:sym typeface="Calibri"/>
                </a:rPr>
                <a:t>Evidence Based Writing and Speaking</a:t>
              </a:r>
              <a:endParaRPr b="1" sz="1100">
                <a:solidFill>
                  <a:srgbClr val="FFFFFF"/>
                </a:solidFill>
                <a:latin typeface="Calibri"/>
                <a:ea typeface="Calibri"/>
                <a:cs typeface="Calibri"/>
                <a:sym typeface="Calibri"/>
              </a:endParaRPr>
            </a:p>
          </p:txBody>
        </p:sp>
        <p:cxnSp>
          <p:nvCxnSpPr>
            <p:cNvPr id="774" name="Google Shape;774;p95"/>
            <p:cNvCxnSpPr/>
            <p:nvPr/>
          </p:nvCxnSpPr>
          <p:spPr>
            <a:xfrm>
              <a:off x="5862601" y="2641100"/>
              <a:ext cx="442500" cy="600"/>
            </a:xfrm>
            <a:prstGeom prst="straightConnector1">
              <a:avLst/>
            </a:prstGeom>
            <a:noFill/>
            <a:ln cap="flat" cmpd="sng" w="19050">
              <a:solidFill>
                <a:srgbClr val="434343"/>
              </a:solidFill>
              <a:prstDash val="solid"/>
              <a:round/>
              <a:headEnd len="med" w="med" type="none"/>
              <a:tailEnd len="med" w="med" type="none"/>
            </a:ln>
          </p:spPr>
        </p:cxnSp>
        <p:cxnSp>
          <p:nvCxnSpPr>
            <p:cNvPr id="775" name="Google Shape;775;p95"/>
            <p:cNvCxnSpPr/>
            <p:nvPr/>
          </p:nvCxnSpPr>
          <p:spPr>
            <a:xfrm>
              <a:off x="6298325" y="1927575"/>
              <a:ext cx="0" cy="1817700"/>
            </a:xfrm>
            <a:prstGeom prst="straightConnector1">
              <a:avLst/>
            </a:prstGeom>
            <a:noFill/>
            <a:ln cap="flat" cmpd="sng" w="19050">
              <a:solidFill>
                <a:srgbClr val="434343"/>
              </a:solidFill>
              <a:prstDash val="solid"/>
              <a:round/>
              <a:headEnd len="med" w="med" type="none"/>
              <a:tailEnd len="med" w="med" type="none"/>
            </a:ln>
          </p:spPr>
        </p:cxnSp>
        <p:cxnSp>
          <p:nvCxnSpPr>
            <p:cNvPr id="776" name="Google Shape;776;p95"/>
            <p:cNvCxnSpPr/>
            <p:nvPr/>
          </p:nvCxnSpPr>
          <p:spPr>
            <a:xfrm>
              <a:off x="6298326" y="1927575"/>
              <a:ext cx="442500" cy="600"/>
            </a:xfrm>
            <a:prstGeom prst="straightConnector1">
              <a:avLst/>
            </a:prstGeom>
            <a:noFill/>
            <a:ln cap="flat" cmpd="sng" w="19050">
              <a:solidFill>
                <a:srgbClr val="434343"/>
              </a:solidFill>
              <a:prstDash val="solid"/>
              <a:round/>
              <a:headEnd len="med" w="med" type="none"/>
              <a:tailEnd len="med" w="med" type="none"/>
            </a:ln>
          </p:spPr>
        </p:cxnSp>
        <p:cxnSp>
          <p:nvCxnSpPr>
            <p:cNvPr id="777" name="Google Shape;777;p95"/>
            <p:cNvCxnSpPr/>
            <p:nvPr/>
          </p:nvCxnSpPr>
          <p:spPr>
            <a:xfrm>
              <a:off x="6298326" y="3745275"/>
              <a:ext cx="442500" cy="600"/>
            </a:xfrm>
            <a:prstGeom prst="straightConnector1">
              <a:avLst/>
            </a:prstGeom>
            <a:noFill/>
            <a:ln cap="flat" cmpd="sng" w="19050">
              <a:solidFill>
                <a:srgbClr val="434343"/>
              </a:solidFill>
              <a:prstDash val="solid"/>
              <a:round/>
              <a:headEnd len="med" w="med" type="none"/>
              <a:tailEnd len="med" w="med" type="none"/>
            </a:ln>
          </p:spPr>
        </p:cxnSp>
        <p:cxnSp>
          <p:nvCxnSpPr>
            <p:cNvPr id="778" name="Google Shape;778;p95"/>
            <p:cNvCxnSpPr/>
            <p:nvPr/>
          </p:nvCxnSpPr>
          <p:spPr>
            <a:xfrm>
              <a:off x="6298326" y="2836425"/>
              <a:ext cx="442500" cy="600"/>
            </a:xfrm>
            <a:prstGeom prst="straightConnector1">
              <a:avLst/>
            </a:prstGeom>
            <a:noFill/>
            <a:ln cap="flat" cmpd="sng" w="19050">
              <a:solidFill>
                <a:srgbClr val="434343"/>
              </a:solidFill>
              <a:prstDash val="solid"/>
              <a:round/>
              <a:headEnd len="med" w="med" type="none"/>
              <a:tailEnd len="med" w="med" type="none"/>
            </a:ln>
          </p:spPr>
        </p:cxnSp>
      </p:grpSp>
      <p:sp>
        <p:nvSpPr>
          <p:cNvPr id="779" name="Google Shape;779;p95"/>
          <p:cNvSpPr/>
          <p:nvPr/>
        </p:nvSpPr>
        <p:spPr>
          <a:xfrm>
            <a:off x="1199838" y="4465247"/>
            <a:ext cx="1604400" cy="153300"/>
          </a:xfrm>
          <a:prstGeom prst="roundRect">
            <a:avLst>
              <a:gd fmla="val 16667" name="adj"/>
            </a:avLst>
          </a:prstGeom>
          <a:solidFill>
            <a:schemeClr val="accent1"/>
          </a:solid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100">
                <a:solidFill>
                  <a:schemeClr val="lt1"/>
                </a:solidFill>
                <a:latin typeface="Calibri"/>
                <a:ea typeface="Calibri"/>
                <a:cs typeface="Calibri"/>
                <a:sym typeface="Calibri"/>
              </a:rPr>
              <a:t>Foundational Skills</a:t>
            </a:r>
            <a:endParaRPr b="1" sz="1100">
              <a:solidFill>
                <a:schemeClr val="lt1"/>
              </a:solidFill>
              <a:latin typeface="Calibri"/>
              <a:ea typeface="Calibri"/>
              <a:cs typeface="Calibri"/>
              <a:sym typeface="Calibri"/>
            </a:endParaRPr>
          </a:p>
        </p:txBody>
      </p:sp>
      <p:sp>
        <p:nvSpPr>
          <p:cNvPr id="780" name="Google Shape;780;p95"/>
          <p:cNvSpPr txBox="1"/>
          <p:nvPr>
            <p:ph idx="1" type="body"/>
          </p:nvPr>
        </p:nvSpPr>
        <p:spPr>
          <a:xfrm>
            <a:off x="152400" y="1170225"/>
            <a:ext cx="8839200" cy="3516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chemeClr val="accent6"/>
                </a:solidFill>
              </a:rPr>
              <a:t>How do core &amp; optional activities connect to the components of literacy?</a:t>
            </a:r>
            <a:endParaRPr b="1">
              <a:solidFill>
                <a:schemeClr val="accent6"/>
              </a:solidFill>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9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Key Points: </a:t>
            </a:r>
            <a:r>
              <a:rPr lang="en-US"/>
              <a:t>Core and Optional Activities</a:t>
            </a:r>
            <a:endParaRPr/>
          </a:p>
        </p:txBody>
      </p:sp>
      <p:sp>
        <p:nvSpPr>
          <p:cNvPr id="787" name="Google Shape;787;p96"/>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342900" lvl="0" marL="457200" rtl="0" algn="l">
              <a:spcBef>
                <a:spcPts val="0"/>
              </a:spcBef>
              <a:spcAft>
                <a:spcPts val="0"/>
              </a:spcAft>
              <a:buSzPts val="1800"/>
              <a:buChar char="•"/>
            </a:pPr>
            <a:r>
              <a:rPr lang="en-US"/>
              <a:t>Core and optional activities are meant </a:t>
            </a:r>
            <a:r>
              <a:rPr lang="en-US">
                <a:solidFill>
                  <a:srgbClr val="434343"/>
                </a:solidFill>
              </a:rPr>
              <a:t>to </a:t>
            </a:r>
            <a:r>
              <a:rPr b="1" lang="en-US">
                <a:solidFill>
                  <a:srgbClr val="DE8269"/>
                </a:solidFill>
              </a:rPr>
              <a:t>target</a:t>
            </a:r>
            <a:r>
              <a:rPr b="1" lang="en-US">
                <a:solidFill>
                  <a:srgbClr val="434343"/>
                </a:solidFill>
              </a:rPr>
              <a:t> </a:t>
            </a:r>
            <a:r>
              <a:rPr lang="en-US">
                <a:solidFill>
                  <a:srgbClr val="434343"/>
                </a:solidFill>
              </a:rPr>
              <a:t>and </a:t>
            </a:r>
            <a:r>
              <a:rPr b="1" lang="en-US">
                <a:solidFill>
                  <a:srgbClr val="DE8269"/>
                </a:solidFill>
              </a:rPr>
              <a:t>scaffold</a:t>
            </a:r>
            <a:r>
              <a:rPr lang="en-US">
                <a:solidFill>
                  <a:srgbClr val="434343"/>
                </a:solidFill>
              </a:rPr>
              <a:t> i</a:t>
            </a:r>
            <a:r>
              <a:rPr lang="en-US"/>
              <a:t>nstruction for ALL learners.</a:t>
            </a:r>
            <a:endParaRPr/>
          </a:p>
          <a:p>
            <a:pPr indent="-342900" lvl="0" marL="457200" rtl="0" algn="l">
              <a:spcBef>
                <a:spcPts val="1000"/>
              </a:spcBef>
              <a:spcAft>
                <a:spcPts val="0"/>
              </a:spcAft>
              <a:buSzPts val="1800"/>
              <a:buChar char="•"/>
            </a:pPr>
            <a:r>
              <a:rPr lang="en-US"/>
              <a:t>Optional activities can be us</a:t>
            </a:r>
            <a:r>
              <a:rPr lang="en-US">
                <a:solidFill>
                  <a:srgbClr val="434343"/>
                </a:solidFill>
              </a:rPr>
              <a:t>ed for </a:t>
            </a:r>
            <a:r>
              <a:rPr b="1" lang="en-US">
                <a:solidFill>
                  <a:srgbClr val="DE8269"/>
                </a:solidFill>
              </a:rPr>
              <a:t>all</a:t>
            </a:r>
            <a:r>
              <a:rPr b="1" lang="en-US">
                <a:solidFill>
                  <a:srgbClr val="434343"/>
                </a:solidFill>
              </a:rPr>
              <a:t> </a:t>
            </a:r>
            <a:r>
              <a:rPr lang="en-US">
                <a:solidFill>
                  <a:srgbClr val="434343"/>
                </a:solidFill>
              </a:rPr>
              <a:t>s</a:t>
            </a:r>
            <a:r>
              <a:rPr lang="en-US"/>
              <a:t>tudents. “Optional” does not automatically mean “small group”. </a:t>
            </a:r>
            <a:endParaRPr/>
          </a:p>
          <a:p>
            <a:pPr indent="-342900" lvl="0" marL="457200" rtl="0" algn="l">
              <a:spcBef>
                <a:spcPts val="1000"/>
              </a:spcBef>
              <a:spcAft>
                <a:spcPts val="0"/>
              </a:spcAft>
              <a:buSzPts val="1800"/>
              <a:buChar char="•"/>
            </a:pPr>
            <a:r>
              <a:rPr lang="en-US"/>
              <a:t>At the beginning of a module, optional activities can be an opportunity to further </a:t>
            </a:r>
            <a:r>
              <a:rPr b="1" lang="en-US">
                <a:solidFill>
                  <a:srgbClr val="DE8269"/>
                </a:solidFill>
              </a:rPr>
              <a:t>build knowledge </a:t>
            </a:r>
            <a:r>
              <a:rPr lang="en-US"/>
              <a:t>in students. </a:t>
            </a:r>
            <a:r>
              <a:rPr lang="en-US"/>
              <a:t>As the module progresses, optional activities become opportunities to </a:t>
            </a:r>
            <a:r>
              <a:rPr b="1" lang="en-US">
                <a:solidFill>
                  <a:srgbClr val="DE8269"/>
                </a:solidFill>
              </a:rPr>
              <a:t>reinforce or scaffold skills</a:t>
            </a:r>
            <a:r>
              <a:rPr lang="en-US"/>
              <a:t> vs. building knowledge.</a:t>
            </a:r>
            <a:endParaRPr/>
          </a:p>
          <a:p>
            <a:pPr indent="-342900" lvl="0" marL="457200" rtl="0" algn="l">
              <a:spcBef>
                <a:spcPts val="1000"/>
              </a:spcBef>
              <a:spcAft>
                <a:spcPts val="1000"/>
              </a:spcAft>
              <a:buSzPts val="1800"/>
              <a:buChar char="•"/>
            </a:pPr>
            <a:r>
              <a:rPr lang="en-US"/>
              <a:t>Many optional activities were designed to provide additional support building knowledge and/or skills that are connected to the Section Diagnostic and Culminating Task. You can more effectively select optional activities to use with students if you have already completed the </a:t>
            </a:r>
            <a:r>
              <a:rPr b="1" lang="en-US">
                <a:solidFill>
                  <a:srgbClr val="DE8269"/>
                </a:solidFill>
              </a:rPr>
              <a:t>Unit Study</a:t>
            </a:r>
            <a:r>
              <a:rPr lang="en-US"/>
              <a:t> as we did in Module 2!</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2" name="Shape 792"/>
        <p:cNvGrpSpPr/>
        <p:nvPr/>
      </p:nvGrpSpPr>
      <p:grpSpPr>
        <a:xfrm>
          <a:off x="0" y="0"/>
          <a:ext cx="0" cy="0"/>
          <a:chOff x="0" y="0"/>
          <a:chExt cx="0" cy="0"/>
        </a:xfrm>
      </p:grpSpPr>
      <p:sp>
        <p:nvSpPr>
          <p:cNvPr id="793" name="Google Shape;793;p9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Key Takeaways</a:t>
            </a:r>
            <a:endParaRPr/>
          </a:p>
        </p:txBody>
      </p:sp>
      <p:sp>
        <p:nvSpPr>
          <p:cNvPr id="794" name="Google Shape;794;p97"/>
          <p:cNvSpPr txBox="1"/>
          <p:nvPr/>
        </p:nvSpPr>
        <p:spPr>
          <a:xfrm>
            <a:off x="1355000" y="1823700"/>
            <a:ext cx="2792400" cy="10272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None/>
            </a:pPr>
            <a:r>
              <a:t/>
            </a:r>
            <a:endParaRPr sz="1800">
              <a:solidFill>
                <a:schemeClr val="accent6"/>
              </a:solidFill>
              <a:latin typeface="Calibri"/>
              <a:ea typeface="Calibri"/>
              <a:cs typeface="Calibri"/>
              <a:sym typeface="Calibri"/>
            </a:endParaRPr>
          </a:p>
        </p:txBody>
      </p:sp>
      <p:pic>
        <p:nvPicPr>
          <p:cNvPr id="795" name="Google Shape;795;p97"/>
          <p:cNvPicPr preferRelativeResize="0"/>
          <p:nvPr/>
        </p:nvPicPr>
        <p:blipFill rotWithShape="1">
          <a:blip r:embed="rId3">
            <a:alphaModFix/>
          </a:blip>
          <a:srcRect b="0" l="0" r="0" t="0"/>
          <a:stretch/>
        </p:blipFill>
        <p:spPr>
          <a:xfrm>
            <a:off x="2371201" y="1726365"/>
            <a:ext cx="760000" cy="759975"/>
          </a:xfrm>
          <a:prstGeom prst="rect">
            <a:avLst/>
          </a:prstGeom>
          <a:noFill/>
          <a:ln>
            <a:noFill/>
          </a:ln>
        </p:spPr>
      </p:pic>
      <p:pic>
        <p:nvPicPr>
          <p:cNvPr id="796" name="Google Shape;796;p97"/>
          <p:cNvPicPr preferRelativeResize="0"/>
          <p:nvPr/>
        </p:nvPicPr>
        <p:blipFill rotWithShape="1">
          <a:blip r:embed="rId4">
            <a:alphaModFix/>
          </a:blip>
          <a:srcRect b="0" l="0" r="0" t="0"/>
          <a:stretch/>
        </p:blipFill>
        <p:spPr>
          <a:xfrm>
            <a:off x="2371201" y="3117273"/>
            <a:ext cx="760000" cy="760000"/>
          </a:xfrm>
          <a:prstGeom prst="rect">
            <a:avLst/>
          </a:prstGeom>
          <a:noFill/>
          <a:ln>
            <a:noFill/>
          </a:ln>
        </p:spPr>
      </p:pic>
      <p:pic>
        <p:nvPicPr>
          <p:cNvPr id="797" name="Google Shape;797;p97"/>
          <p:cNvPicPr preferRelativeResize="0"/>
          <p:nvPr/>
        </p:nvPicPr>
        <p:blipFill rotWithShape="1">
          <a:blip r:embed="rId5">
            <a:alphaModFix/>
          </a:blip>
          <a:srcRect b="0" l="0" r="0" t="0"/>
          <a:stretch/>
        </p:blipFill>
        <p:spPr>
          <a:xfrm>
            <a:off x="2371203" y="2389548"/>
            <a:ext cx="760000" cy="760000"/>
          </a:xfrm>
          <a:prstGeom prst="rect">
            <a:avLst/>
          </a:prstGeom>
          <a:noFill/>
          <a:ln>
            <a:noFill/>
          </a:ln>
        </p:spPr>
      </p:pic>
      <p:graphicFrame>
        <p:nvGraphicFramePr>
          <p:cNvPr id="798" name="Google Shape;798;p97"/>
          <p:cNvGraphicFramePr/>
          <p:nvPr/>
        </p:nvGraphicFramePr>
        <p:xfrm>
          <a:off x="1981813" y="1726363"/>
          <a:ext cx="3000000" cy="3000000"/>
        </p:xfrm>
        <a:graphic>
          <a:graphicData uri="http://schemas.openxmlformats.org/drawingml/2006/table">
            <a:tbl>
              <a:tblPr>
                <a:noFill/>
                <a:tableStyleId>{88B87D1A-3335-406B-BC52-3AA160101146}</a:tableStyleId>
              </a:tblPr>
              <a:tblGrid>
                <a:gridCol w="1665725"/>
                <a:gridCol w="4141450"/>
              </a:tblGrid>
              <a:tr h="681625">
                <a:tc>
                  <a:txBody>
                    <a:bodyPr/>
                    <a:lstStyle/>
                    <a:p>
                      <a:pPr indent="0" lvl="0" marL="0" rtl="0" algn="l">
                        <a:spcBef>
                          <a:spcPts val="0"/>
                        </a:spcBef>
                        <a:spcAft>
                          <a:spcPts val="0"/>
                        </a:spcAft>
                        <a:buNone/>
                      </a:pPr>
                      <a:r>
                        <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rPr lang="en-US" sz="1800">
                          <a:solidFill>
                            <a:srgbClr val="434343"/>
                          </a:solidFill>
                          <a:latin typeface="Calibri"/>
                          <a:ea typeface="Calibri"/>
                          <a:cs typeface="Calibri"/>
                          <a:sym typeface="Calibri"/>
                        </a:rPr>
                        <a:t>No right or wrong annotations</a:t>
                      </a:r>
                      <a:endParaRPr sz="1800">
                        <a:solidFill>
                          <a:srgbClr val="434343"/>
                        </a:solidFill>
                        <a:latin typeface="Calibri"/>
                        <a:ea typeface="Calibri"/>
                        <a:cs typeface="Calibri"/>
                        <a:sym typeface="Calibri"/>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681625">
                <a:tc>
                  <a:txBody>
                    <a:bodyPr/>
                    <a:lstStyle/>
                    <a:p>
                      <a:pPr indent="0" lvl="0" marL="0" rtl="0" algn="l">
                        <a:spcBef>
                          <a:spcPts val="0"/>
                        </a:spcBef>
                        <a:spcAft>
                          <a:spcPts val="0"/>
                        </a:spcAft>
                        <a:buNone/>
                      </a:pPr>
                      <a:r>
                        <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rPr lang="en-US" sz="1800">
                          <a:solidFill>
                            <a:srgbClr val="434343"/>
                          </a:solidFill>
                          <a:latin typeface="Calibri"/>
                          <a:ea typeface="Calibri"/>
                          <a:cs typeface="Calibri"/>
                          <a:sym typeface="Calibri"/>
                        </a:rPr>
                        <a:t>Customized to your students’ needs</a:t>
                      </a:r>
                      <a:endParaRPr sz="1800">
                        <a:solidFill>
                          <a:srgbClr val="434343"/>
                        </a:solidFill>
                        <a:latin typeface="Calibri"/>
                        <a:ea typeface="Calibri"/>
                        <a:cs typeface="Calibri"/>
                        <a:sym typeface="Calibri"/>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681625">
                <a:tc>
                  <a:txBody>
                    <a:bodyPr/>
                    <a:lstStyle/>
                    <a:p>
                      <a:pPr indent="0" lvl="0" marL="0" rtl="0" algn="l">
                        <a:spcBef>
                          <a:spcPts val="0"/>
                        </a:spcBef>
                        <a:spcAft>
                          <a:spcPts val="0"/>
                        </a:spcAft>
                        <a:buNone/>
                      </a:pPr>
                      <a:r>
                        <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rPr lang="en-US" sz="1800">
                          <a:solidFill>
                            <a:srgbClr val="434343"/>
                          </a:solidFill>
                          <a:latin typeface="Calibri"/>
                          <a:ea typeface="Calibri"/>
                          <a:cs typeface="Calibri"/>
                          <a:sym typeface="Calibri"/>
                        </a:rPr>
                        <a:t>Attend to the guidelines</a:t>
                      </a:r>
                      <a:endParaRPr sz="1800">
                        <a:solidFill>
                          <a:srgbClr val="434343"/>
                        </a:solidFill>
                        <a:latin typeface="Calibri"/>
                        <a:ea typeface="Calibri"/>
                        <a:cs typeface="Calibri"/>
                        <a:sym typeface="Calibri"/>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3" name="Shape 803"/>
        <p:cNvGrpSpPr/>
        <p:nvPr/>
      </p:nvGrpSpPr>
      <p:grpSpPr>
        <a:xfrm>
          <a:off x="0" y="0"/>
          <a:ext cx="0" cy="0"/>
          <a:chOff x="0" y="0"/>
          <a:chExt cx="0" cy="0"/>
        </a:xfrm>
      </p:grpSpPr>
      <p:sp>
        <p:nvSpPr>
          <p:cNvPr id="804" name="Google Shape;804;p98"/>
          <p:cNvSpPr txBox="1"/>
          <p:nvPr>
            <p:ph type="title"/>
          </p:nvPr>
        </p:nvSpPr>
        <p:spPr>
          <a:xfrm>
            <a:off x="0" y="304200"/>
            <a:ext cx="9144000" cy="454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US" sz="2400">
                <a:solidFill>
                  <a:schemeClr val="dk1"/>
                </a:solidFill>
              </a:rPr>
              <a:t>Take a break!</a:t>
            </a:r>
            <a:endParaRPr b="1" sz="2400">
              <a:solidFill>
                <a:schemeClr val="dk1"/>
              </a:solidFill>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9" name="Shape 809"/>
        <p:cNvGrpSpPr/>
        <p:nvPr/>
      </p:nvGrpSpPr>
      <p:grpSpPr>
        <a:xfrm>
          <a:off x="0" y="0"/>
          <a:ext cx="0" cy="0"/>
          <a:chOff x="0" y="0"/>
          <a:chExt cx="0" cy="0"/>
        </a:xfrm>
      </p:grpSpPr>
      <p:sp>
        <p:nvSpPr>
          <p:cNvPr id="810" name="Google Shape;810;p99"/>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Session 5</a:t>
            </a:r>
            <a:endParaRPr/>
          </a:p>
          <a:p>
            <a:pPr indent="0" lvl="0" marL="0" rtl="0" algn="ctr">
              <a:lnSpc>
                <a:spcPct val="90000"/>
              </a:lnSpc>
              <a:spcBef>
                <a:spcPts val="0"/>
              </a:spcBef>
              <a:spcAft>
                <a:spcPts val="0"/>
              </a:spcAft>
              <a:buSzPts val="2800"/>
              <a:buNone/>
            </a:pPr>
            <a:r>
              <a:rPr lang="en-US"/>
              <a:t>Preparing for Implementation</a:t>
            </a:r>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5" name="Shape 815"/>
        <p:cNvGrpSpPr/>
        <p:nvPr/>
      </p:nvGrpSpPr>
      <p:grpSpPr>
        <a:xfrm>
          <a:off x="0" y="0"/>
          <a:ext cx="0" cy="0"/>
          <a:chOff x="0" y="0"/>
          <a:chExt cx="0" cy="0"/>
        </a:xfrm>
      </p:grpSpPr>
      <p:sp>
        <p:nvSpPr>
          <p:cNvPr id="816" name="Google Shape;816;p100"/>
          <p:cNvSpPr txBox="1"/>
          <p:nvPr/>
        </p:nvSpPr>
        <p:spPr>
          <a:xfrm>
            <a:off x="3958600" y="0"/>
            <a:ext cx="5185500" cy="480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750"/>
              </a:spcBef>
              <a:spcAft>
                <a:spcPts val="0"/>
              </a:spcAft>
              <a:buNone/>
            </a:pPr>
            <a:r>
              <a:rPr lang="en-US" sz="1800">
                <a:solidFill>
                  <a:srgbClr val="434343"/>
                </a:solidFill>
                <a:latin typeface="Calibri"/>
                <a:ea typeface="Calibri"/>
                <a:cs typeface="Calibri"/>
                <a:sym typeface="Calibri"/>
              </a:rPr>
              <a:t>Participants will...</a:t>
            </a:r>
            <a:endParaRPr sz="1800">
              <a:solidFill>
                <a:srgbClr val="434343"/>
              </a:solidFill>
              <a:latin typeface="Calibri"/>
              <a:ea typeface="Calibri"/>
              <a:cs typeface="Calibri"/>
              <a:sym typeface="Calibri"/>
            </a:endParaRPr>
          </a:p>
          <a:p>
            <a:pPr indent="-342900" lvl="0" marL="457200" rtl="0" algn="l">
              <a:lnSpc>
                <a:spcPct val="90000"/>
              </a:lnSpc>
              <a:spcBef>
                <a:spcPts val="750"/>
              </a:spcBef>
              <a:spcAft>
                <a:spcPts val="0"/>
              </a:spcAft>
              <a:buClr>
                <a:srgbClr val="434343"/>
              </a:buClr>
              <a:buSzPts val="1800"/>
              <a:buFont typeface="Calibri"/>
              <a:buChar char="●"/>
            </a:pPr>
            <a:r>
              <a:rPr lang="en-US" sz="1800">
                <a:solidFill>
                  <a:srgbClr val="434343"/>
                </a:solidFill>
                <a:latin typeface="Calibri"/>
                <a:ea typeface="Calibri"/>
                <a:cs typeface="Calibri"/>
                <a:sym typeface="Calibri"/>
              </a:rPr>
              <a:t>R</a:t>
            </a:r>
            <a:r>
              <a:rPr lang="en-US" sz="1800">
                <a:solidFill>
                  <a:srgbClr val="434343"/>
                </a:solidFill>
                <a:latin typeface="Calibri"/>
                <a:ea typeface="Calibri"/>
                <a:cs typeface="Calibri"/>
                <a:sym typeface="Calibri"/>
              </a:rPr>
              <a:t>eflect on their instructional practice and learning around the ELA Guidebooks 9-12 in order to set goals for implementation.</a:t>
            </a:r>
            <a:endParaRPr sz="1800">
              <a:solidFill>
                <a:srgbClr val="434343"/>
              </a:solidFill>
              <a:latin typeface="Calibri"/>
              <a:ea typeface="Calibri"/>
              <a:cs typeface="Calibri"/>
              <a:sym typeface="Calibri"/>
            </a:endParaRPr>
          </a:p>
        </p:txBody>
      </p:sp>
      <p:sp>
        <p:nvSpPr>
          <p:cNvPr id="817" name="Google Shape;817;p100"/>
          <p:cNvSpPr txBox="1"/>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800">
                <a:solidFill>
                  <a:srgbClr val="434343"/>
                </a:solidFill>
                <a:latin typeface="Calibri"/>
                <a:ea typeface="Calibri"/>
                <a:cs typeface="Calibri"/>
                <a:sym typeface="Calibri"/>
              </a:rPr>
              <a:t>Session</a:t>
            </a:r>
            <a:endParaRPr sz="2800">
              <a:solidFill>
                <a:srgbClr val="434343"/>
              </a:solidFill>
              <a:latin typeface="Calibri"/>
              <a:ea typeface="Calibri"/>
              <a:cs typeface="Calibri"/>
              <a:sym typeface="Calibri"/>
            </a:endParaRPr>
          </a:p>
          <a:p>
            <a:pPr indent="0" lvl="0" marL="0" rtl="0" algn="ctr">
              <a:spcBef>
                <a:spcPts val="0"/>
              </a:spcBef>
              <a:spcAft>
                <a:spcPts val="0"/>
              </a:spcAft>
              <a:buNone/>
            </a:pPr>
            <a:r>
              <a:rPr lang="en-US" sz="2800">
                <a:solidFill>
                  <a:srgbClr val="434343"/>
                </a:solidFill>
                <a:latin typeface="Calibri"/>
                <a:ea typeface="Calibri"/>
                <a:cs typeface="Calibri"/>
                <a:sym typeface="Calibri"/>
              </a:rPr>
              <a:t>Objective</a:t>
            </a:r>
            <a:endParaRPr sz="2800">
              <a:solidFill>
                <a:srgbClr val="434343"/>
              </a:solidFill>
              <a:latin typeface="Calibri"/>
              <a:ea typeface="Calibri"/>
              <a:cs typeface="Calibri"/>
              <a:sym typeface="Calibri"/>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2" name="Shape 822"/>
        <p:cNvGrpSpPr/>
        <p:nvPr/>
      </p:nvGrpSpPr>
      <p:grpSpPr>
        <a:xfrm>
          <a:off x="0" y="0"/>
          <a:ext cx="0" cy="0"/>
          <a:chOff x="0" y="0"/>
          <a:chExt cx="0" cy="0"/>
        </a:xfrm>
      </p:grpSpPr>
      <p:sp>
        <p:nvSpPr>
          <p:cNvPr id="823" name="Google Shape;823;p10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Reflect</a:t>
            </a:r>
            <a:endParaRPr/>
          </a:p>
        </p:txBody>
      </p:sp>
      <p:sp>
        <p:nvSpPr>
          <p:cNvPr id="824" name="Google Shape;824;p101"/>
          <p:cNvSpPr txBox="1"/>
          <p:nvPr>
            <p:ph idx="1" type="body"/>
          </p:nvPr>
        </p:nvSpPr>
        <p:spPr>
          <a:xfrm>
            <a:off x="549300" y="1143000"/>
            <a:ext cx="84423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b="1" lang="en-US">
                <a:solidFill>
                  <a:srgbClr val="DE8269"/>
                </a:solidFill>
              </a:rPr>
              <a:t>Independently:</a:t>
            </a:r>
            <a:endParaRPr b="1">
              <a:solidFill>
                <a:srgbClr val="DE8269"/>
              </a:solidFill>
            </a:endParaRPr>
          </a:p>
          <a:p>
            <a:pPr indent="-304800" lvl="0" marL="457200" rtl="0" algn="l">
              <a:spcBef>
                <a:spcPts val="750"/>
              </a:spcBef>
              <a:spcAft>
                <a:spcPts val="0"/>
              </a:spcAft>
              <a:buSzPts val="1200"/>
              <a:buFont typeface="Calibri"/>
              <a:buChar char="●"/>
            </a:pPr>
            <a:r>
              <a:rPr lang="en-US"/>
              <a:t>Reflect on our learning in Modules 1 - 3.</a:t>
            </a:r>
            <a:endParaRPr/>
          </a:p>
          <a:p>
            <a:pPr indent="-304800" lvl="0" marL="457200" rtl="0" algn="l">
              <a:spcBef>
                <a:spcPts val="750"/>
              </a:spcBef>
              <a:spcAft>
                <a:spcPts val="0"/>
              </a:spcAft>
              <a:buSzPts val="1200"/>
              <a:buFont typeface="Calibri"/>
              <a:buChar char="●"/>
            </a:pPr>
            <a:r>
              <a:rPr lang="en-US"/>
              <a:t>What takeaways will be most important as you begin to implement the Guidebooks?</a:t>
            </a:r>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9" name="Shape 829"/>
        <p:cNvGrpSpPr/>
        <p:nvPr/>
      </p:nvGrpSpPr>
      <p:grpSpPr>
        <a:xfrm>
          <a:off x="0" y="0"/>
          <a:ext cx="0" cy="0"/>
          <a:chOff x="0" y="0"/>
          <a:chExt cx="0" cy="0"/>
        </a:xfrm>
      </p:grpSpPr>
      <p:sp>
        <p:nvSpPr>
          <p:cNvPr id="830" name="Google Shape;830;p10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Give One, Get On</a:t>
            </a:r>
            <a:r>
              <a:rPr lang="en-US"/>
              <a:t>e</a:t>
            </a:r>
            <a:endParaRPr/>
          </a:p>
        </p:txBody>
      </p:sp>
      <p:sp>
        <p:nvSpPr>
          <p:cNvPr id="831" name="Google Shape;831;p102"/>
          <p:cNvSpPr txBox="1"/>
          <p:nvPr>
            <p:ph idx="1" type="body"/>
          </p:nvPr>
        </p:nvSpPr>
        <p:spPr>
          <a:xfrm>
            <a:off x="152400" y="1524000"/>
            <a:ext cx="8839200" cy="35433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Font typeface="Calibri"/>
              <a:buChar char="•"/>
            </a:pPr>
            <a:r>
              <a:rPr lang="en-US"/>
              <a:t>Circulate the room and find a partner.</a:t>
            </a:r>
            <a:endParaRPr/>
          </a:p>
          <a:p>
            <a:pPr indent="-304800" lvl="0" marL="457200" rtl="0" algn="l">
              <a:spcBef>
                <a:spcPts val="1000"/>
              </a:spcBef>
              <a:spcAft>
                <a:spcPts val="0"/>
              </a:spcAft>
              <a:buSzPts val="1200"/>
              <a:buFont typeface="Calibri"/>
              <a:buChar char="•"/>
            </a:pPr>
            <a:r>
              <a:rPr lang="en-US"/>
              <a:t>Each partner “gives,” or shares, one of their ideas while the other partner “gets,” or listens and writes it down.</a:t>
            </a:r>
            <a:endParaRPr/>
          </a:p>
          <a:p>
            <a:pPr indent="-304800" lvl="0" marL="457200" rtl="0" algn="l">
              <a:spcBef>
                <a:spcPts val="1000"/>
              </a:spcBef>
              <a:spcAft>
                <a:spcPts val="0"/>
              </a:spcAft>
              <a:buSzPts val="1200"/>
              <a:buFont typeface="Calibri"/>
              <a:buChar char="•"/>
            </a:pPr>
            <a:r>
              <a:rPr lang="en-US"/>
              <a:t>Circulate the room and find another partner.</a:t>
            </a:r>
            <a:endParaRPr/>
          </a:p>
          <a:p>
            <a:pPr indent="-304800" lvl="0" marL="457200" rtl="0" algn="l">
              <a:spcBef>
                <a:spcPts val="1000"/>
              </a:spcBef>
              <a:spcAft>
                <a:spcPts val="1000"/>
              </a:spcAft>
              <a:buSzPts val="1200"/>
              <a:buFont typeface="Calibri"/>
              <a:buChar char="•"/>
            </a:pPr>
            <a:r>
              <a:rPr lang="en-US"/>
              <a:t>Repeat the process.</a:t>
            </a:r>
            <a:endParaRPr/>
          </a:p>
        </p:txBody>
      </p:sp>
      <p:pic>
        <p:nvPicPr>
          <p:cNvPr id="832" name="Google Shape;832;p102"/>
          <p:cNvPicPr preferRelativeResize="0"/>
          <p:nvPr/>
        </p:nvPicPr>
        <p:blipFill>
          <a:blip r:embed="rId3">
            <a:alphaModFix/>
          </a:blip>
          <a:stretch>
            <a:fillRect/>
          </a:stretch>
        </p:blipFill>
        <p:spPr>
          <a:xfrm>
            <a:off x="6038279" y="2892154"/>
            <a:ext cx="1768550" cy="1199650"/>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7" name="Shape 837"/>
        <p:cNvGrpSpPr/>
        <p:nvPr/>
      </p:nvGrpSpPr>
      <p:grpSpPr>
        <a:xfrm>
          <a:off x="0" y="0"/>
          <a:ext cx="0" cy="0"/>
          <a:chOff x="0" y="0"/>
          <a:chExt cx="0" cy="0"/>
        </a:xfrm>
      </p:grpSpPr>
      <p:sp>
        <p:nvSpPr>
          <p:cNvPr id="838" name="Google Shape;838;p10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Implementing ELA Guidebooks 9-12</a:t>
            </a:r>
            <a:endParaRPr/>
          </a:p>
        </p:txBody>
      </p:sp>
      <p:sp>
        <p:nvSpPr>
          <p:cNvPr id="839" name="Google Shape;839;p103"/>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lang="en-US" sz="2400"/>
              <a:t>“</a:t>
            </a:r>
            <a:r>
              <a:rPr lang="en-US" sz="2400"/>
              <a:t>Ideas are easy. Implementation is hard.” </a:t>
            </a:r>
            <a:endParaRPr sz="2400"/>
          </a:p>
          <a:p>
            <a:pPr indent="-342900" lvl="0" marL="457200" rtl="0" algn="r">
              <a:spcBef>
                <a:spcPts val="750"/>
              </a:spcBef>
              <a:spcAft>
                <a:spcPts val="0"/>
              </a:spcAft>
              <a:buSzPts val="1800"/>
              <a:buChar char="-"/>
            </a:pPr>
            <a:r>
              <a:rPr lang="en-US"/>
              <a:t>Guy Kawasaki			</a:t>
            </a:r>
            <a:endParaRPr/>
          </a:p>
          <a:p>
            <a:pPr indent="0" lvl="0" marL="0" rtl="0" algn="ctr">
              <a:spcBef>
                <a:spcPts val="750"/>
              </a:spcBef>
              <a:spcAft>
                <a:spcPts val="0"/>
              </a:spcAft>
              <a:buNone/>
            </a:pPr>
            <a:r>
              <a:t/>
            </a:r>
            <a:endParaRPr sz="2400"/>
          </a:p>
          <a:p>
            <a:pPr indent="0" lvl="0" marL="0" rtl="0" algn="ctr">
              <a:spcBef>
                <a:spcPts val="750"/>
              </a:spcBef>
              <a:spcAft>
                <a:spcPts val="0"/>
              </a:spcAft>
              <a:buNone/>
            </a:pPr>
            <a:r>
              <a:t/>
            </a:r>
            <a:endParaRPr sz="2400"/>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10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Successful “Next Step” Habits of Guidebooks Educators</a:t>
            </a:r>
            <a:endParaRPr/>
          </a:p>
        </p:txBody>
      </p:sp>
      <p:sp>
        <p:nvSpPr>
          <p:cNvPr id="846" name="Google Shape;846;p104"/>
          <p:cNvSpPr txBox="1"/>
          <p:nvPr>
            <p:ph idx="1" type="body"/>
          </p:nvPr>
        </p:nvSpPr>
        <p:spPr>
          <a:xfrm>
            <a:off x="385450" y="1547675"/>
            <a:ext cx="8839200" cy="3543300"/>
          </a:xfrm>
          <a:prstGeom prst="rect">
            <a:avLst/>
          </a:prstGeom>
        </p:spPr>
        <p:txBody>
          <a:bodyPr anchorCtr="0" anchor="t" bIns="91425" lIns="91425" spcFirstLastPara="1" rIns="91425" wrap="square" tIns="91425">
            <a:noAutofit/>
          </a:bodyPr>
          <a:lstStyle/>
          <a:p>
            <a:pPr indent="-342900" lvl="0" marL="457200" rtl="0" algn="l">
              <a:spcBef>
                <a:spcPts val="750"/>
              </a:spcBef>
              <a:spcAft>
                <a:spcPts val="0"/>
              </a:spcAft>
              <a:buSzPts val="1800"/>
              <a:buFont typeface="Calibri"/>
              <a:buAutoNum type="arabicPeriod"/>
            </a:pPr>
            <a:r>
              <a:rPr lang="en-US"/>
              <a:t>Set aside </a:t>
            </a:r>
            <a:r>
              <a:rPr lang="en-US">
                <a:solidFill>
                  <a:srgbClr val="434343"/>
                </a:solidFill>
              </a:rPr>
              <a:t>sufficient</a:t>
            </a:r>
            <a:r>
              <a:rPr b="1" lang="en-US">
                <a:solidFill>
                  <a:srgbClr val="434343"/>
                </a:solidFill>
              </a:rPr>
              <a:t> </a:t>
            </a:r>
            <a:r>
              <a:rPr lang="en-US"/>
              <a:t>planning time.</a:t>
            </a:r>
            <a:endParaRPr/>
          </a:p>
          <a:p>
            <a:pPr indent="-342900" lvl="0" marL="457200" rtl="0" algn="l">
              <a:spcBef>
                <a:spcPts val="1000"/>
              </a:spcBef>
              <a:spcAft>
                <a:spcPts val="0"/>
              </a:spcAft>
              <a:buSzPts val="1800"/>
              <a:buFont typeface="Calibri"/>
              <a:buAutoNum type="arabicPeriod"/>
            </a:pPr>
            <a:r>
              <a:rPr lang="en-US"/>
              <a:t>Internalize your Guidebook unit using the “Unit Study” protocol and template. </a:t>
            </a:r>
            <a:endParaRPr/>
          </a:p>
          <a:p>
            <a:pPr indent="-342900" lvl="0" marL="457200" rtl="0" algn="l">
              <a:spcBef>
                <a:spcPts val="1000"/>
              </a:spcBef>
              <a:spcAft>
                <a:spcPts val="0"/>
              </a:spcAft>
              <a:buSzPts val="1800"/>
              <a:buFont typeface="Calibri"/>
              <a:buAutoNum type="arabicPeriod"/>
            </a:pPr>
            <a:r>
              <a:rPr lang="en-US"/>
              <a:t>Internalize and prepare to teach Guidebook lessons using the “Lesson Study” protocol and annotation guidance. </a:t>
            </a:r>
            <a:endParaRPr/>
          </a:p>
          <a:p>
            <a:pPr indent="0" lvl="0" marL="0" rtl="0" algn="l">
              <a:spcBef>
                <a:spcPts val="1000"/>
              </a:spcBef>
              <a:spcAft>
                <a:spcPts val="0"/>
              </a:spcAft>
              <a:buNone/>
            </a:pPr>
            <a:r>
              <a:t/>
            </a:r>
            <a:endParaRPr/>
          </a:p>
          <a:p>
            <a:pPr indent="0" lvl="0" marL="0" rtl="0" algn="ctr">
              <a:spcBef>
                <a:spcPts val="1000"/>
              </a:spcBef>
              <a:spcAft>
                <a:spcPts val="1000"/>
              </a:spcAft>
              <a:buNone/>
            </a:pPr>
            <a:r>
              <a:rPr b="1" lang="en-US"/>
              <a:t>Whenever possible, complete the steps above collaboratively!</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Early Childhood">
  <a:themeElements>
    <a:clrScheme name="LA Believes 1">
      <a:dk1>
        <a:srgbClr val="434343"/>
      </a:dk1>
      <a:lt1>
        <a:srgbClr val="FFFFFF"/>
      </a:lt1>
      <a:dk2>
        <a:srgbClr val="7CAED8"/>
      </a:dk2>
      <a:lt2>
        <a:srgbClr val="EBECED"/>
      </a:lt2>
      <a:accent1>
        <a:srgbClr val="3F4A5A"/>
      </a:accent1>
      <a:accent2>
        <a:srgbClr val="B3CBE8"/>
      </a:accent2>
      <a:accent3>
        <a:srgbClr val="F8B6A3"/>
      </a:accent3>
      <a:accent4>
        <a:srgbClr val="6E67AF"/>
      </a:accent4>
      <a:accent5>
        <a:srgbClr val="7CAED8"/>
      </a:accent5>
      <a:accent6>
        <a:srgbClr val="E78B6F"/>
      </a:accent6>
      <a:hlink>
        <a:srgbClr val="3C427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