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110.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5"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22" r:id="rId72"/>
    <p:sldId id="323" r:id="rId73"/>
    <p:sldId id="324" r:id="rId74"/>
    <p:sldId id="325" r:id="rId75"/>
    <p:sldId id="326" r:id="rId76"/>
    <p:sldId id="327" r:id="rId77"/>
    <p:sldId id="328" r:id="rId78"/>
    <p:sldId id="329" r:id="rId79"/>
    <p:sldId id="330" r:id="rId80"/>
    <p:sldId id="331" r:id="rId81"/>
    <p:sldId id="332" r:id="rId82"/>
    <p:sldId id="333" r:id="rId83"/>
    <p:sldId id="334" r:id="rId84"/>
    <p:sldId id="335" r:id="rId85"/>
    <p:sldId id="336" r:id="rId86"/>
    <p:sldId id="337" r:id="rId87"/>
    <p:sldId id="338" r:id="rId88"/>
    <p:sldId id="339" r:id="rId89"/>
    <p:sldId id="340" r:id="rId90"/>
    <p:sldId id="341" r:id="rId91"/>
    <p:sldId id="342" r:id="rId92"/>
    <p:sldId id="343" r:id="rId93"/>
    <p:sldId id="344" r:id="rId94"/>
    <p:sldId id="345" r:id="rId95"/>
    <p:sldId id="346" r:id="rId96"/>
    <p:sldId id="347" r:id="rId97"/>
    <p:sldId id="348" r:id="rId98"/>
    <p:sldId id="349" r:id="rId99"/>
    <p:sldId id="350" r:id="rId100"/>
    <p:sldId id="351" r:id="rId101"/>
    <p:sldId id="352" r:id="rId102"/>
    <p:sldId id="353" r:id="rId103"/>
    <p:sldId id="354" r:id="rId104"/>
    <p:sldId id="355" r:id="rId105"/>
    <p:sldId id="356" r:id="rId106"/>
    <p:sldId id="357" r:id="rId107"/>
    <p:sldId id="358" r:id="rId108"/>
    <p:sldId id="359" r:id="rId109"/>
    <p:sldId id="360" r:id="rId110"/>
    <p:sldId id="361" r:id="rId111"/>
    <p:sldId id="362" r:id="rId112"/>
    <p:sldId id="363" r:id="rId113"/>
    <p:sldId id="364" r:id="rId114"/>
    <p:sldId id="365" r:id="rId115"/>
    <p:sldId id="366" r:id="rId116"/>
    <p:sldId id="367" r:id="rId117"/>
    <p:sldId id="368" r:id="rId118"/>
  </p:sldIdLst>
  <p:sldSz cy="5143500" cx="9144000"/>
  <p:notesSz cx="6858000" cy="9144000"/>
  <p:embeddedFontLst>
    <p:embeddedFont>
      <p:font typeface="Roboto"/>
      <p:regular r:id="rId119"/>
      <p:bold r:id="rId120"/>
      <p:italic r:id="rId121"/>
      <p:boldItalic r:id="rId122"/>
    </p:embeddedFont>
    <p:embeddedFont>
      <p:font typeface="Signika"/>
      <p:regular r:id="rId123"/>
      <p:bold r:id="rId124"/>
    </p:embeddedFont>
    <p:embeddedFont>
      <p:font typeface="Century Schoolbook"/>
      <p:regular r:id="rId125"/>
      <p:bold r:id="rId126"/>
      <p:italic r:id="rId127"/>
      <p:boldItalic r:id="rId12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77CEC5E2-0B2F-431A-9D7A-EC4F9A12E564}">
  <a:tblStyle styleId="{77CEC5E2-0B2F-431A-9D7A-EC4F9A12E564}" styleName="Table_0">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E7E08358-264F-4A93-AB07-1CB6A9F630F8}" styleName="Table_1">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9" Type="http://schemas.openxmlformats.org/officeDocument/2006/relationships/slide" Target="slides/slide104.xml"/><Relationship Id="rId108" Type="http://schemas.openxmlformats.org/officeDocument/2006/relationships/slide" Target="slides/slide103.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28" Type="http://schemas.openxmlformats.org/officeDocument/2006/relationships/font" Target="fonts/CenturySchoolbook-boldItalic.fntdata"/><Relationship Id="rId127" Type="http://schemas.openxmlformats.org/officeDocument/2006/relationships/font" Target="fonts/CenturySchoolbook-italic.fntdata"/><Relationship Id="rId126" Type="http://schemas.openxmlformats.org/officeDocument/2006/relationships/font" Target="fonts/CenturySchoolbook-bold.fntdata"/><Relationship Id="rId26" Type="http://schemas.openxmlformats.org/officeDocument/2006/relationships/slide" Target="slides/slide21.xml"/><Relationship Id="rId121" Type="http://schemas.openxmlformats.org/officeDocument/2006/relationships/font" Target="fonts/Roboto-italic.fntdata"/><Relationship Id="rId25" Type="http://schemas.openxmlformats.org/officeDocument/2006/relationships/slide" Target="slides/slide20.xml"/><Relationship Id="rId120" Type="http://schemas.openxmlformats.org/officeDocument/2006/relationships/font" Target="fonts/Roboto-bold.fntdata"/><Relationship Id="rId28" Type="http://schemas.openxmlformats.org/officeDocument/2006/relationships/slide" Target="slides/slide23.xml"/><Relationship Id="rId27" Type="http://schemas.openxmlformats.org/officeDocument/2006/relationships/slide" Target="slides/slide22.xml"/><Relationship Id="rId125" Type="http://schemas.openxmlformats.org/officeDocument/2006/relationships/font" Target="fonts/CenturySchoolbook-regular.fntdata"/><Relationship Id="rId29" Type="http://schemas.openxmlformats.org/officeDocument/2006/relationships/slide" Target="slides/slide24.xml"/><Relationship Id="rId124" Type="http://schemas.openxmlformats.org/officeDocument/2006/relationships/font" Target="fonts/Signika-bold.fntdata"/><Relationship Id="rId123" Type="http://schemas.openxmlformats.org/officeDocument/2006/relationships/font" Target="fonts/Signika-regular.fntdata"/><Relationship Id="rId122" Type="http://schemas.openxmlformats.org/officeDocument/2006/relationships/font" Target="fonts/Roboto-boldItalic.fntdata"/><Relationship Id="rId95" Type="http://schemas.openxmlformats.org/officeDocument/2006/relationships/slide" Target="slides/slide90.xml"/><Relationship Id="rId94" Type="http://schemas.openxmlformats.org/officeDocument/2006/relationships/slide" Target="slides/slide89.xml"/><Relationship Id="rId97" Type="http://schemas.openxmlformats.org/officeDocument/2006/relationships/slide" Target="slides/slide92.xml"/><Relationship Id="rId96" Type="http://schemas.openxmlformats.org/officeDocument/2006/relationships/slide" Target="slides/slide91.xml"/><Relationship Id="rId11" Type="http://schemas.openxmlformats.org/officeDocument/2006/relationships/slide" Target="slides/slide6.xml"/><Relationship Id="rId99" Type="http://schemas.openxmlformats.org/officeDocument/2006/relationships/slide" Target="slides/slide94.xml"/><Relationship Id="rId10" Type="http://schemas.openxmlformats.org/officeDocument/2006/relationships/slide" Target="slides/slide5.xml"/><Relationship Id="rId98" Type="http://schemas.openxmlformats.org/officeDocument/2006/relationships/slide" Target="slides/slide93.xml"/><Relationship Id="rId13" Type="http://schemas.openxmlformats.org/officeDocument/2006/relationships/slide" Target="slides/slide8.xml"/><Relationship Id="rId12" Type="http://schemas.openxmlformats.org/officeDocument/2006/relationships/slide" Target="slides/slide7.xml"/><Relationship Id="rId91" Type="http://schemas.openxmlformats.org/officeDocument/2006/relationships/slide" Target="slides/slide86.xml"/><Relationship Id="rId90" Type="http://schemas.openxmlformats.org/officeDocument/2006/relationships/slide" Target="slides/slide85.xml"/><Relationship Id="rId93" Type="http://schemas.openxmlformats.org/officeDocument/2006/relationships/slide" Target="slides/slide88.xml"/><Relationship Id="rId92" Type="http://schemas.openxmlformats.org/officeDocument/2006/relationships/slide" Target="slides/slide87.xml"/><Relationship Id="rId118" Type="http://schemas.openxmlformats.org/officeDocument/2006/relationships/slide" Target="slides/slide113.xml"/><Relationship Id="rId117" Type="http://schemas.openxmlformats.org/officeDocument/2006/relationships/slide" Target="slides/slide112.xml"/><Relationship Id="rId116" Type="http://schemas.openxmlformats.org/officeDocument/2006/relationships/slide" Target="slides/slide111.xml"/><Relationship Id="rId115" Type="http://schemas.openxmlformats.org/officeDocument/2006/relationships/slide" Target="slides/slide110.xml"/><Relationship Id="rId119" Type="http://schemas.openxmlformats.org/officeDocument/2006/relationships/font" Target="fonts/Roboto-regular.fntdata"/><Relationship Id="rId15" Type="http://schemas.openxmlformats.org/officeDocument/2006/relationships/slide" Target="slides/slide10.xml"/><Relationship Id="rId110" Type="http://schemas.openxmlformats.org/officeDocument/2006/relationships/slide" Target="slides/slide105.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14" Type="http://schemas.openxmlformats.org/officeDocument/2006/relationships/slide" Target="slides/slide109.xml"/><Relationship Id="rId18" Type="http://schemas.openxmlformats.org/officeDocument/2006/relationships/slide" Target="slides/slide13.xml"/><Relationship Id="rId113" Type="http://schemas.openxmlformats.org/officeDocument/2006/relationships/slide" Target="slides/slide108.xml"/><Relationship Id="rId112" Type="http://schemas.openxmlformats.org/officeDocument/2006/relationships/slide" Target="slides/slide107.xml"/><Relationship Id="rId111" Type="http://schemas.openxmlformats.org/officeDocument/2006/relationships/slide" Target="slides/slide106.xml"/><Relationship Id="rId84" Type="http://schemas.openxmlformats.org/officeDocument/2006/relationships/slide" Target="slides/slide79.xml"/><Relationship Id="rId83" Type="http://schemas.openxmlformats.org/officeDocument/2006/relationships/slide" Target="slides/slide78.xml"/><Relationship Id="rId86" Type="http://schemas.openxmlformats.org/officeDocument/2006/relationships/slide" Target="slides/slide81.xml"/><Relationship Id="rId85" Type="http://schemas.openxmlformats.org/officeDocument/2006/relationships/slide" Target="slides/slide80.xml"/><Relationship Id="rId88" Type="http://schemas.openxmlformats.org/officeDocument/2006/relationships/slide" Target="slides/slide83.xml"/><Relationship Id="rId87" Type="http://schemas.openxmlformats.org/officeDocument/2006/relationships/slide" Target="slides/slide82.xml"/><Relationship Id="rId89" Type="http://schemas.openxmlformats.org/officeDocument/2006/relationships/slide" Target="slides/slide84.xml"/><Relationship Id="rId80" Type="http://schemas.openxmlformats.org/officeDocument/2006/relationships/slide" Target="slides/slide75.xml"/><Relationship Id="rId82" Type="http://schemas.openxmlformats.org/officeDocument/2006/relationships/slide" Target="slides/slide77.xml"/><Relationship Id="rId81" Type="http://schemas.openxmlformats.org/officeDocument/2006/relationships/slide" Target="slides/slide76.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slide" Target="slides/slide68.xml"/><Relationship Id="rId72" Type="http://schemas.openxmlformats.org/officeDocument/2006/relationships/slide" Target="slides/slide67.xml"/><Relationship Id="rId75" Type="http://schemas.openxmlformats.org/officeDocument/2006/relationships/slide" Target="slides/slide70.xml"/><Relationship Id="rId74" Type="http://schemas.openxmlformats.org/officeDocument/2006/relationships/slide" Target="slides/slide69.xml"/><Relationship Id="rId77" Type="http://schemas.openxmlformats.org/officeDocument/2006/relationships/slide" Target="slides/slide72.xml"/><Relationship Id="rId76" Type="http://schemas.openxmlformats.org/officeDocument/2006/relationships/slide" Target="slides/slide71.xml"/><Relationship Id="rId79" Type="http://schemas.openxmlformats.org/officeDocument/2006/relationships/slide" Target="slides/slide74.xml"/><Relationship Id="rId78" Type="http://schemas.openxmlformats.org/officeDocument/2006/relationships/slide" Target="slides/slide73.xml"/><Relationship Id="rId71" Type="http://schemas.openxmlformats.org/officeDocument/2006/relationships/slide" Target="slides/slide66.xml"/><Relationship Id="rId70" Type="http://schemas.openxmlformats.org/officeDocument/2006/relationships/slide" Target="slides/slide65.xml"/><Relationship Id="rId62" Type="http://schemas.openxmlformats.org/officeDocument/2006/relationships/slide" Target="slides/slide57.xml"/><Relationship Id="rId61" Type="http://schemas.openxmlformats.org/officeDocument/2006/relationships/slide" Target="slides/slide56.xml"/><Relationship Id="rId64" Type="http://schemas.openxmlformats.org/officeDocument/2006/relationships/slide" Target="slides/slide59.xml"/><Relationship Id="rId63" Type="http://schemas.openxmlformats.org/officeDocument/2006/relationships/slide" Target="slides/slide58.xml"/><Relationship Id="rId66" Type="http://schemas.openxmlformats.org/officeDocument/2006/relationships/slide" Target="slides/slide61.xml"/><Relationship Id="rId65" Type="http://schemas.openxmlformats.org/officeDocument/2006/relationships/slide" Target="slides/slide60.xml"/><Relationship Id="rId68" Type="http://schemas.openxmlformats.org/officeDocument/2006/relationships/slide" Target="slides/slide63.xml"/><Relationship Id="rId67" Type="http://schemas.openxmlformats.org/officeDocument/2006/relationships/slide" Target="slides/slide62.xml"/><Relationship Id="rId60" Type="http://schemas.openxmlformats.org/officeDocument/2006/relationships/slide" Target="slides/slide55.xml"/><Relationship Id="rId69" Type="http://schemas.openxmlformats.org/officeDocument/2006/relationships/slide" Target="slides/slide6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55" Type="http://schemas.openxmlformats.org/officeDocument/2006/relationships/slide" Target="slides/slide50.xml"/><Relationship Id="rId54" Type="http://schemas.openxmlformats.org/officeDocument/2006/relationships/slide" Target="slides/slide49.xml"/><Relationship Id="rId57" Type="http://schemas.openxmlformats.org/officeDocument/2006/relationships/slide" Target="slides/slide52.xml"/><Relationship Id="rId56" Type="http://schemas.openxmlformats.org/officeDocument/2006/relationships/slide" Target="slides/slide51.xml"/><Relationship Id="rId59" Type="http://schemas.openxmlformats.org/officeDocument/2006/relationships/slide" Target="slides/slide54.xml"/><Relationship Id="rId58" Type="http://schemas.openxmlformats.org/officeDocument/2006/relationships/slide" Target="slides/slide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72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7200"/>
          </a:xfrm>
          <a:prstGeom prst="rect">
            <a:avLst/>
          </a:prstGeom>
          <a:noFill/>
          <a:ln>
            <a:noFill/>
          </a:ln>
        </p:spPr>
        <p:txBody>
          <a:bodyPr anchorCtr="0" anchor="t" bIns="91425" lIns="91425" spcFirstLastPara="1" rIns="91425" wrap="square" tIns="91425">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28600" lvl="0" marL="4572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9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7200"/>
          </a:xfrm>
          <a:prstGeom prst="rect">
            <a:avLst/>
          </a:prstGeom>
          <a:noFill/>
          <a:ln>
            <a:noFill/>
          </a:ln>
        </p:spPr>
        <p:txBody>
          <a:bodyPr anchorCtr="0" anchor="b" bIns="91425" lIns="91425" spcFirstLastPara="1" rIns="91425" wrap="square" tIns="91425">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35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theparisreview.org/blog/2015/09/11/the-most-misread-poem-in-america/" TargetMode="External"/><Relationship Id="rId3" Type="http://schemas.openxmlformats.org/officeDocument/2006/relationships/hyperlink" Target="https://www.theparisreview.org/blog/2015/09/11/the-most-misread-poem-in-america/" TargetMode="Externa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www.louisianacurriculumhub.com" TargetMode="Externa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 name="Google Shape;43;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b="1" lang="en-US" sz="1200"/>
              <a:t>DO: </a:t>
            </a:r>
            <a:r>
              <a:rPr lang="en-US" sz="1200"/>
              <a:t>Display this slide on the screen for participants as they come into the room. Have paper or card stock (or name tags) on tables for participants to create name tents from.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t/>
            </a:r>
            <a:endParaRPr sz="1200"/>
          </a:p>
        </p:txBody>
      </p:sp>
      <p:sp>
        <p:nvSpPr>
          <p:cNvPr id="44" name="Google Shape;44;p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6" name="Google Shape;116;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Take just a moment to familiarize yourself with our agreements.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Select an agreement you would like to hold onto during our session today. You can jot that down on a sticky note or in your note catcher if you like, but this is just for you to hold yourself accountable as we learn together.</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As we examine the intricacies and complexity of implementing a new curriculum, I want to acknowledge that deficit thinking comes up for all of us. During our discussions today and throughout our learning time together, I want to push us to focus our attention and efforts to use asset-based language and approach our learning with a problem-solving attitude. It can be so easy to fall into the trap of thinking, “My kids already can’t do what’s asked of them.” But I want to push you into thinking, “While my students don’t meet expectations </a:t>
            </a:r>
            <a:r>
              <a:rPr b="1" i="1" lang="en-US" sz="1200"/>
              <a:t>yet</a:t>
            </a:r>
            <a:r>
              <a:rPr lang="en-US" sz="1200"/>
              <a:t>, I wonder how this new curriculum could provide the right supports to help them do more than I thought possible.” As we learn and work today, we want to maintain our focus on the positive, or the potential, of the curriculum, of our students, and of ourselves.</a:t>
            </a:r>
            <a:endParaRPr sz="1200"/>
          </a:p>
        </p:txBody>
      </p:sp>
      <p:sp>
        <p:nvSpPr>
          <p:cNvPr id="117" name="Google Shape;117;p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7" name="Shape 847"/>
        <p:cNvGrpSpPr/>
        <p:nvPr/>
      </p:nvGrpSpPr>
      <p:grpSpPr>
        <a:xfrm>
          <a:off x="0" y="0"/>
          <a:ext cx="0" cy="0"/>
          <a:chOff x="0" y="0"/>
          <a:chExt cx="0" cy="0"/>
        </a:xfrm>
      </p:grpSpPr>
      <p:sp>
        <p:nvSpPr>
          <p:cNvPr id="848" name="Google Shape;848;p10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9" name="Google Shape;849;p10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15 minutes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Now that you’re re-familiarized with the unit as a whole, it’s time to select an upcoming section of lessons to plan for today. Please select an upcoming section - it is important that this section features the READ approach (because this indicates that students will be reading and understanding a complex text, which is the type of planning/support we’re focused on today!).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Once you’ve identified the section you will focus on planning for, reread the excerpt of the text(s) you’ll teach during this section. Revisit your annotations and add to them as needed based on today’s learning: identify key understandings, and then identify where and why students may struggle (using the language of the complexity features - knowledge, language, structure, meaning to help you articulate why students may struggle).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 </a:t>
            </a:r>
            <a:r>
              <a:rPr lang="en-US" sz="1200">
                <a:solidFill>
                  <a:srgbClr val="000000"/>
                </a:solidFill>
              </a:rPr>
              <a:t>Review the directions and provide participants time to complete the activity.</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NOTE:</a:t>
            </a:r>
            <a:r>
              <a:rPr lang="en-US" sz="1200">
                <a:solidFill>
                  <a:srgbClr val="000000"/>
                </a:solidFill>
              </a:rPr>
              <a:t> If participants have chosen the same section, they may work in small teams to do this analysis collaboratively! </a:t>
            </a:r>
            <a:endParaRPr sz="1200"/>
          </a:p>
        </p:txBody>
      </p:sp>
      <p:sp>
        <p:nvSpPr>
          <p:cNvPr id="850" name="Google Shape;850;p10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4" name="Shape 854"/>
        <p:cNvGrpSpPr/>
        <p:nvPr/>
      </p:nvGrpSpPr>
      <p:grpSpPr>
        <a:xfrm>
          <a:off x="0" y="0"/>
          <a:ext cx="0" cy="0"/>
          <a:chOff x="0" y="0"/>
          <a:chExt cx="0" cy="0"/>
        </a:xfrm>
      </p:grpSpPr>
      <p:sp>
        <p:nvSpPr>
          <p:cNvPr id="855" name="Google Shape;855;p1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6" name="Google Shape;856;p10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200"/>
              <a:buFont typeface="Calibri"/>
              <a:buNone/>
            </a:pPr>
            <a:r>
              <a:rPr lang="en-US" sz="1200">
                <a:solidFill>
                  <a:srgbClr val="000000"/>
                </a:solidFill>
              </a:rPr>
              <a:t>10 minutes</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SAY: </a:t>
            </a:r>
            <a:r>
              <a:rPr lang="en-US" sz="1200">
                <a:solidFill>
                  <a:srgbClr val="000000"/>
                </a:solidFill>
              </a:rPr>
              <a:t>Now it’s your turn to practice creating an exemplar student response—we have already done this with our shared text from Gatsby, Section 1 to practice. You also have likely already created a section diagnostic exemplar during the Unit Study process - but it’s okay if you have not yet done so! Please take the next 10 minutes to either create or revise/check your exemplar for this section’s Diagnostic. Use both the Section Diagnostic Checklist AND the text to create this exemplar. </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a:t>
            </a:r>
            <a:r>
              <a:rPr lang="en-US" sz="1200">
                <a:solidFill>
                  <a:srgbClr val="000000"/>
                </a:solidFill>
              </a:rPr>
              <a:t> Briefly review the task participants are about to complete and read the text-based question. Remind them that while most of the information needed will come from the Section Diagnostic Checklist, they will also likely need to refer back to the text and do their own thinking about the connection between the evidence and their answer to the question. </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Your exemplar should reflect a level of proficiency most students can reasonably be expected to achieve with good instruction. The response should not be “perfect.”</a:t>
            </a:r>
            <a:endParaRPr sz="1200"/>
          </a:p>
        </p:txBody>
      </p:sp>
      <p:sp>
        <p:nvSpPr>
          <p:cNvPr id="857" name="Google Shape;857;p10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1" name="Shape 861"/>
        <p:cNvGrpSpPr/>
        <p:nvPr/>
      </p:nvGrpSpPr>
      <p:grpSpPr>
        <a:xfrm>
          <a:off x="0" y="0"/>
          <a:ext cx="0" cy="0"/>
          <a:chOff x="0" y="0"/>
          <a:chExt cx="0" cy="0"/>
        </a:xfrm>
      </p:grpSpPr>
      <p:sp>
        <p:nvSpPr>
          <p:cNvPr id="862" name="Google Shape;862;g9cbae3ad2d_0_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3" name="Google Shape;863;g9cbae3ad2d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15 minutes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Say: </a:t>
            </a:r>
            <a:r>
              <a:rPr lang="en-US" sz="1200"/>
              <a:t>The next step in our planning process is to plan each lesson (using the lesson study protocol we learned in Module 3 together). As you’ll remember, an important part of that process is determining which supports you will leverage to support all students with the lesson and text. For today, we’re going to focus on this piece of the lesson preparation process. </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Explain the directions on the slide, then provide work time, circulating to support as needed. </a:t>
            </a:r>
            <a:endParaRPr sz="1200"/>
          </a:p>
        </p:txBody>
      </p:sp>
      <p:sp>
        <p:nvSpPr>
          <p:cNvPr id="864" name="Google Shape;864;g9cbae3ad2d_0_12: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8" name="Shape 868"/>
        <p:cNvGrpSpPr/>
        <p:nvPr/>
      </p:nvGrpSpPr>
      <p:grpSpPr>
        <a:xfrm>
          <a:off x="0" y="0"/>
          <a:ext cx="0" cy="0"/>
          <a:chOff x="0" y="0"/>
          <a:chExt cx="0" cy="0"/>
        </a:xfrm>
      </p:grpSpPr>
      <p:sp>
        <p:nvSpPr>
          <p:cNvPr id="869" name="Google Shape;869;p10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0" name="Google Shape;870;p10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10 minutes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t>Now that you’ve identified supports IN the lesson to leverage for some or all students, our final planning step is to </a:t>
            </a:r>
            <a:r>
              <a:rPr lang="en-US" sz="1200"/>
              <a:t>consider how we will support students who may need </a:t>
            </a:r>
            <a:r>
              <a:rPr i="1" lang="en-US" sz="1200"/>
              <a:t>more</a:t>
            </a:r>
            <a:r>
              <a:rPr lang="en-US" sz="1200"/>
              <a:t> in order to be successful. Remember, we want to make sure that we are grounding these decisions about including additional supports in data, not our assumptions about what students can or cannot do.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We won’t take time today to fully plan out additional supports today, but we want to take a few moments to look through the lessons and consider any additional supports students may need. If you do identify a moment in the lesson where you anticipate some or all students might need something additional, feel free to look back at the Supports Flow Chart to start generating some ideas. </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a:t>
            </a:r>
            <a:r>
              <a:rPr lang="en-US" sz="1200">
                <a:solidFill>
                  <a:srgbClr val="000000"/>
                </a:solidFill>
              </a:rPr>
              <a:t> Briefly review the task participants are about to complete and provide time for work. </a:t>
            </a:r>
            <a:endParaRPr sz="1200"/>
          </a:p>
        </p:txBody>
      </p:sp>
      <p:sp>
        <p:nvSpPr>
          <p:cNvPr id="871" name="Google Shape;871;p10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5" name="Shape 875"/>
        <p:cNvGrpSpPr/>
        <p:nvPr/>
      </p:nvGrpSpPr>
      <p:grpSpPr>
        <a:xfrm>
          <a:off x="0" y="0"/>
          <a:ext cx="0" cy="0"/>
          <a:chOff x="0" y="0"/>
          <a:chExt cx="0" cy="0"/>
        </a:xfrm>
      </p:grpSpPr>
      <p:sp>
        <p:nvSpPr>
          <p:cNvPr id="876" name="Google Shape;876;p1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7" name="Google Shape;877;p1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6</a:t>
            </a:r>
            <a:r>
              <a:rPr lang="en-US" sz="1200">
                <a:solidFill>
                  <a:srgbClr val="000000"/>
                </a:solidFill>
              </a:rPr>
              <a:t> minutes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t>You will share with your partner your student exemplar and how you plan to support all students.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Have students partner to share and discuss. Then select 1-2 participants to share whole group. </a:t>
            </a:r>
            <a:endParaRPr sz="1200"/>
          </a:p>
          <a:p>
            <a:pPr indent="0" lvl="0" marL="0" rtl="0" algn="l">
              <a:lnSpc>
                <a:spcPct val="100000"/>
              </a:lnSpc>
              <a:spcBef>
                <a:spcPts val="0"/>
              </a:spcBef>
              <a:spcAft>
                <a:spcPts val="0"/>
              </a:spcAft>
              <a:buSzPts val="1400"/>
              <a:buNone/>
            </a:pPr>
            <a:r>
              <a:t/>
            </a:r>
            <a:endParaRPr/>
          </a:p>
        </p:txBody>
      </p:sp>
      <p:sp>
        <p:nvSpPr>
          <p:cNvPr id="878" name="Google Shape;878;p10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2" name="Shape 882"/>
        <p:cNvGrpSpPr/>
        <p:nvPr/>
      </p:nvGrpSpPr>
      <p:grpSpPr>
        <a:xfrm>
          <a:off x="0" y="0"/>
          <a:ext cx="0" cy="0"/>
          <a:chOff x="0" y="0"/>
          <a:chExt cx="0" cy="0"/>
        </a:xfrm>
      </p:grpSpPr>
      <p:sp>
        <p:nvSpPr>
          <p:cNvPr id="883" name="Google Shape;883;p10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4" name="Google Shape;884;p10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r>
              <a:rPr lang="en-US" sz="1200">
                <a:solidFill>
                  <a:srgbClr val="000000"/>
                </a:solidFill>
              </a:rPr>
              <a:t>15 minutes</a:t>
            </a:r>
            <a:endParaRPr sz="1200">
              <a:solidFill>
                <a:srgbClr val="000000"/>
              </a:solidFill>
            </a:endParaRPr>
          </a:p>
          <a:p>
            <a:pPr indent="0" lvl="0" marL="0" rtl="0" algn="l">
              <a:lnSpc>
                <a:spcPct val="100000"/>
              </a:lnSpc>
              <a:spcBef>
                <a:spcPts val="0"/>
              </a:spcBef>
              <a:spcAft>
                <a:spcPts val="0"/>
              </a:spcAft>
              <a:buSzPts val="1400"/>
              <a:buNone/>
            </a:pPr>
            <a:r>
              <a:rPr lang="en-US" sz="1200">
                <a:solidFill>
                  <a:srgbClr val="000000"/>
                </a:solidFill>
              </a:rPr>
              <a:t>2:45-3:00</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p:txBody>
      </p:sp>
      <p:sp>
        <p:nvSpPr>
          <p:cNvPr id="885" name="Google Shape;885;p10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8" name="Shape 888"/>
        <p:cNvGrpSpPr/>
        <p:nvPr/>
      </p:nvGrpSpPr>
      <p:grpSpPr>
        <a:xfrm>
          <a:off x="0" y="0"/>
          <a:ext cx="0" cy="0"/>
          <a:chOff x="0" y="0"/>
          <a:chExt cx="0" cy="0"/>
        </a:xfrm>
      </p:grpSpPr>
      <p:sp>
        <p:nvSpPr>
          <p:cNvPr id="889" name="Google Shape;889;p10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0" name="Google Shape;890;p10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30 seconds</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SAY: </a:t>
            </a:r>
            <a:r>
              <a:rPr lang="en-US" sz="1200">
                <a:solidFill>
                  <a:srgbClr val="000000"/>
                </a:solidFill>
              </a:rPr>
              <a:t>As we look forward to planning and implementing our lessons, this question will continue to guide our thinking.</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DO:</a:t>
            </a:r>
            <a:r>
              <a:rPr lang="en-US" sz="1200">
                <a:solidFill>
                  <a:srgbClr val="000000"/>
                </a:solidFill>
              </a:rPr>
              <a:t> Call on a volunteer to read the question on the slide.</a:t>
            </a:r>
            <a:endParaRPr sz="1200">
              <a:solidFill>
                <a:srgbClr val="000000"/>
              </a:solidFill>
            </a:endParaRPr>
          </a:p>
        </p:txBody>
      </p:sp>
      <p:sp>
        <p:nvSpPr>
          <p:cNvPr id="891" name="Google Shape;891;p10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5" name="Shape 895"/>
        <p:cNvGrpSpPr/>
        <p:nvPr/>
      </p:nvGrpSpPr>
      <p:grpSpPr>
        <a:xfrm>
          <a:off x="0" y="0"/>
          <a:ext cx="0" cy="0"/>
          <a:chOff x="0" y="0"/>
          <a:chExt cx="0" cy="0"/>
        </a:xfrm>
      </p:grpSpPr>
      <p:sp>
        <p:nvSpPr>
          <p:cNvPr id="896" name="Google Shape;896;p1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7" name="Google Shape;897;p10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300"/>
              <a:buFont typeface="Calibri"/>
              <a:buNone/>
            </a:pPr>
            <a:r>
              <a:rPr lang="en-US" sz="1200">
                <a:solidFill>
                  <a:srgbClr val="000000"/>
                </a:solidFill>
              </a:rPr>
              <a:t>30 seconds</a:t>
            </a:r>
            <a:endParaRPr sz="1200">
              <a:solidFill>
                <a:srgbClr val="000000"/>
              </a:solidFill>
            </a:endParaRPr>
          </a:p>
          <a:p>
            <a:pPr indent="0" lvl="0" marL="0" rtl="0" algn="l">
              <a:lnSpc>
                <a:spcPct val="100000"/>
              </a:lnSpc>
              <a:spcBef>
                <a:spcPts val="0"/>
              </a:spcBef>
              <a:spcAft>
                <a:spcPts val="0"/>
              </a:spcAft>
              <a:buClr>
                <a:srgbClr val="797878"/>
              </a:buClr>
              <a:buSzPts val="3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300"/>
              <a:buFont typeface="Calibri"/>
              <a:buNone/>
            </a:pPr>
            <a:r>
              <a:rPr b="1" lang="en-US" sz="1200">
                <a:solidFill>
                  <a:srgbClr val="000000"/>
                </a:solidFill>
              </a:rPr>
              <a:t>SAY: </a:t>
            </a:r>
            <a:r>
              <a:rPr lang="en-US" sz="1200">
                <a:solidFill>
                  <a:srgbClr val="000000"/>
                </a:solidFill>
              </a:rPr>
              <a:t>So how will we answer this question? We have to go try what we’ve learned with students! Take a moment and review your task.</a:t>
            </a:r>
            <a:endParaRPr sz="1200">
              <a:solidFill>
                <a:srgbClr val="000000"/>
              </a:solidFill>
            </a:endParaRPr>
          </a:p>
          <a:p>
            <a:pPr indent="0" lvl="0" marL="0" rtl="0" algn="l">
              <a:lnSpc>
                <a:spcPct val="100000"/>
              </a:lnSpc>
              <a:spcBef>
                <a:spcPts val="0"/>
              </a:spcBef>
              <a:spcAft>
                <a:spcPts val="0"/>
              </a:spcAft>
              <a:buClr>
                <a:srgbClr val="797878"/>
              </a:buClr>
              <a:buSzPts val="3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300"/>
              <a:buFont typeface="Calibri"/>
              <a:buNone/>
            </a:pPr>
            <a:r>
              <a:rPr b="1" lang="en-US" sz="1200">
                <a:solidFill>
                  <a:srgbClr val="000000"/>
                </a:solidFill>
              </a:rPr>
              <a:t>DO: </a:t>
            </a:r>
            <a:r>
              <a:rPr lang="en-US" sz="1200">
                <a:solidFill>
                  <a:srgbClr val="000000"/>
                </a:solidFill>
              </a:rPr>
              <a:t>Provide a moment of independent review time.</a:t>
            </a:r>
            <a:endParaRPr sz="1200">
              <a:solidFill>
                <a:srgbClr val="000000"/>
              </a:solidFill>
            </a:endParaRPr>
          </a:p>
          <a:p>
            <a:pPr indent="0" lvl="0" marL="0" rtl="0" algn="l">
              <a:lnSpc>
                <a:spcPct val="100000"/>
              </a:lnSpc>
              <a:spcBef>
                <a:spcPts val="0"/>
              </a:spcBef>
              <a:spcAft>
                <a:spcPts val="0"/>
              </a:spcAft>
              <a:buClr>
                <a:srgbClr val="797878"/>
              </a:buClr>
              <a:buSzPts val="3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300"/>
              <a:buFont typeface="Calibri"/>
              <a:buNone/>
            </a:pPr>
            <a:r>
              <a:rPr b="1" lang="en-US" sz="1200">
                <a:solidFill>
                  <a:srgbClr val="000000"/>
                </a:solidFill>
              </a:rPr>
              <a:t>SAY: </a:t>
            </a:r>
            <a:r>
              <a:rPr lang="en-US" sz="1200">
                <a:solidFill>
                  <a:srgbClr val="000000"/>
                </a:solidFill>
              </a:rPr>
              <a:t>We have started planning for this task today. The goal is for you to finish planning what you started here today and then implement that lesson with your students. Most importantly, we need you to bring back student work from those lessons because our entire next module depends on analyzing that student work!</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t/>
            </a:r>
            <a:endParaRPr/>
          </a:p>
        </p:txBody>
      </p:sp>
      <p:sp>
        <p:nvSpPr>
          <p:cNvPr id="898" name="Google Shape;898;p10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8" name="Shape 908"/>
        <p:cNvGrpSpPr/>
        <p:nvPr/>
      </p:nvGrpSpPr>
      <p:grpSpPr>
        <a:xfrm>
          <a:off x="0" y="0"/>
          <a:ext cx="0" cy="0"/>
          <a:chOff x="0" y="0"/>
          <a:chExt cx="0" cy="0"/>
        </a:xfrm>
      </p:grpSpPr>
      <p:sp>
        <p:nvSpPr>
          <p:cNvPr id="909" name="Google Shape;909;p1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0" name="Google Shape;910;p10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300"/>
              <a:buFont typeface="Calibri"/>
              <a:buNone/>
            </a:pPr>
            <a:r>
              <a:rPr lang="en-US" sz="1200">
                <a:solidFill>
                  <a:srgbClr val="000000"/>
                </a:solidFill>
              </a:rPr>
              <a:t>30 seconds</a:t>
            </a:r>
            <a:endParaRPr sz="1200">
              <a:solidFill>
                <a:srgbClr val="000000"/>
              </a:solidFill>
            </a:endParaRPr>
          </a:p>
          <a:p>
            <a:pPr indent="0" lvl="0" marL="0" rtl="0" algn="l">
              <a:lnSpc>
                <a:spcPct val="100000"/>
              </a:lnSpc>
              <a:spcBef>
                <a:spcPts val="0"/>
              </a:spcBef>
              <a:spcAft>
                <a:spcPts val="0"/>
              </a:spcAft>
              <a:buClr>
                <a:srgbClr val="797878"/>
              </a:buClr>
              <a:buSzPts val="300"/>
              <a:buFont typeface="Calibri"/>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For this task, you will select a Section Diagnostic from your Unit to plan out and implement the lessons. While we are asking you to bring back one class set of student responses, this is the same way you would generally plan for implementation. For this task, you will have students complete the Section Diagnostic as described in the unit. You will also gather written evidence of student learning from this Section Diagnostic.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a:t>
            </a:r>
            <a:r>
              <a:rPr lang="en-US" sz="1200">
                <a:solidFill>
                  <a:srgbClr val="000000"/>
                </a:solidFill>
              </a:rPr>
              <a:t> In order for us to analyze the data when we return for Module 5, we are asking that everyone collect the same type of evidence (Section Diagnostic written responses) in order for us to have an effective discussion. </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t/>
            </a:r>
            <a:endParaRPr/>
          </a:p>
        </p:txBody>
      </p:sp>
      <p:sp>
        <p:nvSpPr>
          <p:cNvPr id="911" name="Google Shape;911;p10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5" name="Shape 915"/>
        <p:cNvGrpSpPr/>
        <p:nvPr/>
      </p:nvGrpSpPr>
      <p:grpSpPr>
        <a:xfrm>
          <a:off x="0" y="0"/>
          <a:ext cx="0" cy="0"/>
          <a:chOff x="0" y="0"/>
          <a:chExt cx="0" cy="0"/>
        </a:xfrm>
      </p:grpSpPr>
      <p:sp>
        <p:nvSpPr>
          <p:cNvPr id="916" name="Google Shape;916;p10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17" name="Google Shape;917;p10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200"/>
              <a:t>1 minute </a:t>
            </a:r>
            <a:endParaRPr sz="1200"/>
          </a:p>
          <a:p>
            <a:pPr indent="0" lvl="0" marL="0" rtl="0" algn="l">
              <a:lnSpc>
                <a:spcPct val="100000"/>
              </a:lnSpc>
              <a:spcBef>
                <a:spcPts val="0"/>
              </a:spcBef>
              <a:spcAft>
                <a:spcPts val="0"/>
              </a:spcAft>
              <a:buClr>
                <a:schemeClr val="dk1"/>
              </a:buClr>
              <a:buSzPts val="1100"/>
              <a:buFont typeface="Arial"/>
              <a:buNone/>
            </a:pPr>
            <a:r>
              <a:t/>
            </a:r>
            <a:endParaRPr sz="1200"/>
          </a:p>
          <a:p>
            <a:pPr indent="0" lvl="0" marL="0" rtl="0" algn="l">
              <a:lnSpc>
                <a:spcPct val="100000"/>
              </a:lnSpc>
              <a:spcBef>
                <a:spcPts val="0"/>
              </a:spcBef>
              <a:spcAft>
                <a:spcPts val="0"/>
              </a:spcAft>
              <a:buClr>
                <a:schemeClr val="dk1"/>
              </a:buClr>
              <a:buSzPts val="1100"/>
              <a:buFont typeface="Arial"/>
              <a:buNone/>
            </a:pPr>
            <a:r>
              <a:rPr b="1" lang="en-US" sz="1200"/>
              <a:t>Do: </a:t>
            </a:r>
            <a:r>
              <a:rPr lang="en-US" sz="1200"/>
              <a:t>Explain what we’ll be doing with the written section diagnostic student responses in Module 5. </a:t>
            </a:r>
            <a:endParaRPr sz="1200"/>
          </a:p>
        </p:txBody>
      </p:sp>
      <p:sp>
        <p:nvSpPr>
          <p:cNvPr id="918" name="Google Shape;918;p10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 name="Google Shape;128;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5 minutes</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Let’s take just a moment to step-back, reflect on our learning during Module 1, and connect with each other before launching into the day’s new learning.</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a:t>
            </a:r>
            <a:r>
              <a:rPr lang="en-US" sz="1200">
                <a:solidFill>
                  <a:srgbClr val="000000"/>
                </a:solidFill>
              </a:rPr>
              <a:t> Direct participants to stand up and get into a big circle wherever space allows. Read or ask a participant to read the sentence stems. Invite participants to share their thinking.</a:t>
            </a:r>
            <a:endParaRPr/>
          </a:p>
        </p:txBody>
      </p:sp>
      <p:sp>
        <p:nvSpPr>
          <p:cNvPr id="129" name="Google Shape;129;p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3" name="Shape 923"/>
        <p:cNvGrpSpPr/>
        <p:nvPr/>
      </p:nvGrpSpPr>
      <p:grpSpPr>
        <a:xfrm>
          <a:off x="0" y="0"/>
          <a:ext cx="0" cy="0"/>
          <a:chOff x="0" y="0"/>
          <a:chExt cx="0" cy="0"/>
        </a:xfrm>
      </p:grpSpPr>
      <p:sp>
        <p:nvSpPr>
          <p:cNvPr id="924" name="Google Shape;924;p1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5" name="Google Shape;925;p1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1 minute</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 Here are our main areas of focus for Module 5. </a:t>
            </a:r>
            <a:r>
              <a:rPr lang="en-US" sz="1200">
                <a:solidFill>
                  <a:srgbClr val="000000"/>
                </a:solidFill>
              </a:rPr>
              <a:t>We will focus on analyzing the student work samples you bring back and will take a deeper dive into how to support all students in accessing complex texts.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p:txBody>
      </p:sp>
      <p:sp>
        <p:nvSpPr>
          <p:cNvPr id="926" name="Google Shape;926;p1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0" name="Shape 930"/>
        <p:cNvGrpSpPr/>
        <p:nvPr/>
      </p:nvGrpSpPr>
      <p:grpSpPr>
        <a:xfrm>
          <a:off x="0" y="0"/>
          <a:ext cx="0" cy="0"/>
          <a:chOff x="0" y="0"/>
          <a:chExt cx="0" cy="0"/>
        </a:xfrm>
      </p:grpSpPr>
      <p:sp>
        <p:nvSpPr>
          <p:cNvPr id="931" name="Google Shape;931;p1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2" name="Google Shape;932;p1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300"/>
              <a:buFont typeface="Calibri"/>
              <a:buNone/>
            </a:pPr>
            <a:r>
              <a:rPr lang="en-US" sz="1200">
                <a:solidFill>
                  <a:srgbClr val="000000"/>
                </a:solidFill>
              </a:rPr>
              <a:t>1 minute</a:t>
            </a:r>
            <a:endParaRPr sz="1200">
              <a:solidFill>
                <a:srgbClr val="000000"/>
              </a:solidFill>
            </a:endParaRPr>
          </a:p>
          <a:p>
            <a:pPr indent="0" lvl="0" marL="0" rtl="0" algn="l">
              <a:lnSpc>
                <a:spcPct val="100000"/>
              </a:lnSpc>
              <a:spcBef>
                <a:spcPts val="0"/>
              </a:spcBef>
              <a:spcAft>
                <a:spcPts val="0"/>
              </a:spcAft>
              <a:buClr>
                <a:srgbClr val="797878"/>
              </a:buClr>
              <a:buSzPts val="3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300"/>
              <a:buFont typeface="Calibri"/>
              <a:buNone/>
            </a:pPr>
            <a:r>
              <a:rPr b="1" lang="en-US" sz="1200">
                <a:solidFill>
                  <a:srgbClr val="000000"/>
                </a:solidFill>
              </a:rPr>
              <a:t>SAY: </a:t>
            </a:r>
            <a:r>
              <a:rPr lang="en-US" sz="1200">
                <a:solidFill>
                  <a:srgbClr val="000000"/>
                </a:solidFill>
              </a:rPr>
              <a:t>If you do not have your own classroom of students, you may be wondering if you can still engage in the cycle of inquiry. The answer is yes! Here is some guidance on how to be prepared for Module 5. </a:t>
            </a:r>
            <a:endParaRPr sz="1200">
              <a:solidFill>
                <a:srgbClr val="000000"/>
              </a:solidFill>
            </a:endParaRPr>
          </a:p>
          <a:p>
            <a:pPr indent="0" lvl="0" marL="0" rtl="0" algn="l">
              <a:lnSpc>
                <a:spcPct val="100000"/>
              </a:lnSpc>
              <a:spcBef>
                <a:spcPts val="0"/>
              </a:spcBef>
              <a:spcAft>
                <a:spcPts val="0"/>
              </a:spcAft>
              <a:buClr>
                <a:srgbClr val="797878"/>
              </a:buClr>
              <a:buSzPts val="300"/>
              <a:buFont typeface="Calibri"/>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The first part of this guidance is…if working directly with students is a regular part of your role, then select a group of students or classroom to try this out in. However, if working with students is not a regular part of your role, you need to partner with a classroom teacher to do this. Ideally, the teacher you partner with should be someone you have a good working relationship with already and who is well poised to do this work. If you work in a school, this is pretty straightforward. If you do not work in a school, we recommend you partner with someone who is here with you now at this training or find a partner who is geographically close to you who you can work with to complete this task. If you do not work at a school and are here alone, raise your hand—someone on our team will meet with you once we get started planning. </a:t>
            </a:r>
            <a:endParaRPr sz="1200"/>
          </a:p>
        </p:txBody>
      </p:sp>
      <p:sp>
        <p:nvSpPr>
          <p:cNvPr id="933" name="Google Shape;933;p11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7" name="Shape 937"/>
        <p:cNvGrpSpPr/>
        <p:nvPr/>
      </p:nvGrpSpPr>
      <p:grpSpPr>
        <a:xfrm>
          <a:off x="0" y="0"/>
          <a:ext cx="0" cy="0"/>
          <a:chOff x="0" y="0"/>
          <a:chExt cx="0" cy="0"/>
        </a:xfrm>
      </p:grpSpPr>
      <p:sp>
        <p:nvSpPr>
          <p:cNvPr id="938" name="Google Shape;938;p1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39" name="Google Shape;939;p1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5-10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Ask participants to turn and share with their Read partner. Call on a volunteer to read the question on the slide. Go around the circle to get feedback on how participants are feeling at the end of the day.</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t/>
            </a:r>
            <a:endParaRPr sz="1200"/>
          </a:p>
        </p:txBody>
      </p:sp>
      <p:sp>
        <p:nvSpPr>
          <p:cNvPr id="940" name="Google Shape;940;p1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4" name="Shape 944"/>
        <p:cNvGrpSpPr/>
        <p:nvPr/>
      </p:nvGrpSpPr>
      <p:grpSpPr>
        <a:xfrm>
          <a:off x="0" y="0"/>
          <a:ext cx="0" cy="0"/>
          <a:chOff x="0" y="0"/>
          <a:chExt cx="0" cy="0"/>
        </a:xfrm>
      </p:grpSpPr>
      <p:sp>
        <p:nvSpPr>
          <p:cNvPr id="945" name="Google Shape;945;p1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6" name="Google Shape;946;p1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b="1" lang="en-US" sz="1200"/>
              <a:t>SAY: </a:t>
            </a:r>
            <a:r>
              <a:rPr lang="en-US" sz="1200"/>
              <a:t>Thank you so much for your participation and engagement today! Please take a few moments before you leave to share your feedback by completing our survey. </a:t>
            </a:r>
            <a:endParaRPr sz="1200"/>
          </a:p>
        </p:txBody>
      </p:sp>
      <p:sp>
        <p:nvSpPr>
          <p:cNvPr id="947" name="Google Shape;947;p1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6" name="Google Shape;13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Clr>
                <a:srgbClr val="000000"/>
              </a:buClr>
              <a:buSzPts val="1400"/>
              <a:buFont typeface="Arial"/>
              <a:buNone/>
            </a:pPr>
            <a:r>
              <a:rPr b="1" lang="en-US" sz="1200"/>
              <a:t>SAY: </a:t>
            </a:r>
            <a:r>
              <a:rPr lang="en-US" sz="1200"/>
              <a:t>Let’s ground our learning today in Louisiana’s ELA goal.</a:t>
            </a:r>
            <a:endParaRPr sz="1200"/>
          </a:p>
          <a:p>
            <a:pPr indent="0" lvl="0" marL="0" rtl="0" algn="l">
              <a:lnSpc>
                <a:spcPct val="100000"/>
              </a:lnSpc>
              <a:spcBef>
                <a:spcPts val="0"/>
              </a:spcBef>
              <a:spcAft>
                <a:spcPts val="0"/>
              </a:spcAft>
              <a:buClr>
                <a:srgbClr val="000000"/>
              </a:buClr>
              <a:buSzPts val="1400"/>
              <a:buFont typeface="Arial"/>
              <a:buNone/>
            </a:pPr>
            <a:r>
              <a:t/>
            </a:r>
            <a:endParaRPr b="1" sz="1200"/>
          </a:p>
          <a:p>
            <a:pPr indent="0" lvl="0" marL="0" rtl="0" algn="l">
              <a:lnSpc>
                <a:spcPct val="100000"/>
              </a:lnSpc>
              <a:spcBef>
                <a:spcPts val="0"/>
              </a:spcBef>
              <a:spcAft>
                <a:spcPts val="0"/>
              </a:spcAft>
              <a:buClr>
                <a:srgbClr val="000000"/>
              </a:buClr>
              <a:buSzPts val="1400"/>
              <a:buFont typeface="Arial"/>
              <a:buNone/>
            </a:pPr>
            <a:r>
              <a:rPr b="1" lang="en-US" sz="1200"/>
              <a:t>DO:</a:t>
            </a:r>
            <a:r>
              <a:rPr lang="en-US" sz="1200"/>
              <a:t> Call on a volunteer to read Louisiana’s ELA goal.</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SAY: </a:t>
            </a:r>
            <a:r>
              <a:rPr lang="en-US" sz="1200"/>
              <a:t>It is important to note that this goal is for </a:t>
            </a:r>
            <a:r>
              <a:rPr b="1" i="1" lang="en-US" sz="1200"/>
              <a:t>all</a:t>
            </a:r>
            <a:r>
              <a:rPr lang="en-US" sz="1200"/>
              <a:t> Louisiana students. As we will discover throughout our days together, this goal is lofty, yes, but it is for </a:t>
            </a:r>
            <a:r>
              <a:rPr b="1" i="1" lang="en-US" sz="1200"/>
              <a:t>all</a:t>
            </a:r>
            <a:r>
              <a:rPr lang="en-US" sz="1200"/>
              <a:t> students. Not some, not many, not even most, but </a:t>
            </a:r>
            <a:r>
              <a:rPr b="1" i="1" lang="en-US" sz="1200"/>
              <a:t>all</a:t>
            </a:r>
            <a:r>
              <a:rPr lang="en-US" sz="1200"/>
              <a:t>. We will continue to ground our learning in this idea that a high-quality curriculum is the first step in providing equitable instruction for every single Louisiana student. Also, we see complex, grade-level texts. We will dig deeply into what constitutes a complex text. But it is important to note here that this idea of complex </a:t>
            </a:r>
            <a:r>
              <a:rPr b="1" i="1" lang="en-US" sz="1200"/>
              <a:t>and </a:t>
            </a:r>
            <a:r>
              <a:rPr lang="en-US" sz="1200"/>
              <a:t>grade-level has been added. Previously, Louisiana’s ELA goal centered around complex text. But this distinction that the text is complex </a:t>
            </a:r>
            <a:r>
              <a:rPr b="1" i="1" lang="en-US" sz="1200"/>
              <a:t>and </a:t>
            </a:r>
            <a:r>
              <a:rPr lang="en-US" sz="1200"/>
              <a:t>grade-level further solidifies our stance that high-quality curriculum is an essential component of an equitable learning experience for all students.</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SAY: </a:t>
            </a:r>
            <a:r>
              <a:rPr lang="en-US" sz="1200"/>
              <a:t>Today’s focus on close reading directly helps us support students in working towards this goal. We will dig deeper into how to support students with reading, analyzing, and understanding complex texts through intentional planning of supports that are embedded in the curriculum. </a:t>
            </a:r>
            <a:endParaRPr sz="1200"/>
          </a:p>
          <a:p>
            <a:pPr indent="0" lvl="0" marL="0" rtl="0" algn="l">
              <a:lnSpc>
                <a:spcPct val="100000"/>
              </a:lnSpc>
              <a:spcBef>
                <a:spcPts val="0"/>
              </a:spcBef>
              <a:spcAft>
                <a:spcPts val="0"/>
              </a:spcAft>
              <a:buSzPts val="1400"/>
              <a:buNone/>
            </a:pPr>
            <a:r>
              <a:t/>
            </a:r>
            <a:endParaRPr sz="1200"/>
          </a:p>
        </p:txBody>
      </p:sp>
      <p:sp>
        <p:nvSpPr>
          <p:cNvPr id="137" name="Google Shape;137;p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3" name="Google Shape;143;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1 minute</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As we engage in our learning together today, we want to keep these three basic </a:t>
            </a:r>
            <a:r>
              <a:rPr lang="en-US" sz="1200">
                <a:solidFill>
                  <a:srgbClr val="000000"/>
                </a:solidFill>
              </a:rPr>
              <a:t>tenets</a:t>
            </a:r>
            <a:r>
              <a:rPr lang="en-US" sz="1200">
                <a:solidFill>
                  <a:srgbClr val="000000"/>
                </a:solidFill>
              </a:rPr>
              <a:t> in mind. We spent our time in Modules 1-3 engaging the head and the heart components of our model: deepening our curriculum content knowledge and pedagogical content knowledge while also building our community. Today we are going to open our first of two cycles of inquiry this school year. As we mentioned before, our professional learning is not simply a “one and done” PD. Instead, we engage in repeated cycles of inquiry that advance student learning over time. Let’s take just a moment to review where we have been to get a clear picture of where we are going today.</a:t>
            </a:r>
            <a:endParaRPr sz="1200"/>
          </a:p>
          <a:p>
            <a:pPr indent="0" lvl="0" marL="0" rtl="0" algn="l">
              <a:lnSpc>
                <a:spcPct val="100000"/>
              </a:lnSpc>
              <a:spcBef>
                <a:spcPts val="0"/>
              </a:spcBef>
              <a:spcAft>
                <a:spcPts val="0"/>
              </a:spcAft>
              <a:buSzPts val="1400"/>
              <a:buNone/>
            </a:pPr>
            <a:r>
              <a:t/>
            </a:r>
            <a:endParaRPr sz="1200"/>
          </a:p>
        </p:txBody>
      </p:sp>
      <p:sp>
        <p:nvSpPr>
          <p:cNvPr id="144" name="Google Shape;144;p1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3" name="Google Shape;153;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Review information on slide recalling the learning from Modules 1-3.</a:t>
            </a:r>
            <a:endParaRPr sz="1200"/>
          </a:p>
        </p:txBody>
      </p:sp>
      <p:sp>
        <p:nvSpPr>
          <p:cNvPr id="154" name="Google Shape;154;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 name="Google Shape;160;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To begin this learning, we spent a few days together in the “bootcamp” portion of our learning, which was meant to help us dig really deep into the research design principles behind the creation of the ELA Guidebooks 9-12 (2020) and to look at the components of the curriculum and the supports available for all students. As we move into our first inquiry cycle, we will focus our learning on understanding the Read Approach and learning how we can support all students in being successful with grade-level content. At the end of today, you will have a task that you will complete with your students in order for us to analyze and discuss student work samples when we come back together for Module 5. </a:t>
            </a:r>
            <a:endParaRPr sz="1200"/>
          </a:p>
          <a:p>
            <a:pPr indent="-228600" lvl="0" marL="457200" marR="0" rtl="0" algn="l">
              <a:lnSpc>
                <a:spcPct val="100000"/>
              </a:lnSpc>
              <a:spcBef>
                <a:spcPts val="0"/>
              </a:spcBef>
              <a:spcAft>
                <a:spcPts val="0"/>
              </a:spcAft>
              <a:buClr>
                <a:srgbClr val="000000"/>
              </a:buClr>
              <a:buSzPts val="1400"/>
              <a:buFont typeface="Arial"/>
              <a:buNone/>
            </a:pPr>
            <a:r>
              <a:t/>
            </a:r>
            <a:endParaRPr sz="1200"/>
          </a:p>
        </p:txBody>
      </p:sp>
      <p:sp>
        <p:nvSpPr>
          <p:cNvPr id="161" name="Google Shape;161;p1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1" name="Google Shape;181;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100"/>
              <a:buFont typeface="Arial"/>
              <a:buNone/>
            </a:pPr>
            <a:r>
              <a:rPr lang="en-US" sz="1200">
                <a:solidFill>
                  <a:srgbClr val="000000"/>
                </a:solidFill>
              </a:rPr>
              <a:t>30 seconds</a:t>
            </a:r>
            <a:endParaRPr sz="1200">
              <a:solidFill>
                <a:srgbClr val="000000"/>
              </a:solidFill>
            </a:endParaRPr>
          </a:p>
          <a:p>
            <a:pPr indent="0" lvl="0" marL="0" rtl="0" algn="l">
              <a:lnSpc>
                <a:spcPct val="100000"/>
              </a:lnSpc>
              <a:spcBef>
                <a:spcPts val="0"/>
              </a:spcBef>
              <a:spcAft>
                <a:spcPts val="0"/>
              </a:spcAft>
              <a:buClr>
                <a:srgbClr val="000000"/>
              </a:buClr>
              <a:buSzPts val="11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100"/>
              <a:buFont typeface="Arial"/>
              <a:buNone/>
            </a:pPr>
            <a:r>
              <a:rPr b="1" lang="en-US" sz="1200">
                <a:solidFill>
                  <a:srgbClr val="000000"/>
                </a:solidFill>
              </a:rPr>
              <a:t>SAY: </a:t>
            </a:r>
            <a:r>
              <a:rPr lang="en-US" sz="1200">
                <a:solidFill>
                  <a:srgbClr val="000000"/>
                </a:solidFill>
              </a:rPr>
              <a:t>Our focus for this cycle is close reading to engage students in complex texts and topics. Today is Day 1 and we’ll start </a:t>
            </a:r>
            <a:r>
              <a:rPr b="1" i="1" lang="en-US" sz="1200">
                <a:solidFill>
                  <a:srgbClr val="000000"/>
                </a:solidFill>
              </a:rPr>
              <a:t>[CLICK]</a:t>
            </a:r>
            <a:r>
              <a:rPr lang="en-US" sz="1200">
                <a:solidFill>
                  <a:srgbClr val="000000"/>
                </a:solidFill>
              </a:rPr>
              <a:t> in the ‘study’ part of the cycle. The second half of today </a:t>
            </a:r>
            <a:r>
              <a:rPr b="1" i="1" lang="en-US" sz="1200">
                <a:solidFill>
                  <a:srgbClr val="000000"/>
                </a:solidFill>
              </a:rPr>
              <a:t>[CLICK]</a:t>
            </a:r>
            <a:r>
              <a:rPr lang="en-US" sz="1200">
                <a:solidFill>
                  <a:srgbClr val="000000"/>
                </a:solidFill>
              </a:rPr>
              <a:t> will be focused on planning in preparation for teaching and trying out the strategies we learn about today. </a:t>
            </a:r>
            <a:endParaRPr sz="1200">
              <a:solidFill>
                <a:srgbClr val="000000"/>
              </a:solidFill>
            </a:endParaRPr>
          </a:p>
          <a:p>
            <a:pPr indent="0" lvl="0" marL="0" rtl="0" algn="l">
              <a:lnSpc>
                <a:spcPct val="100000"/>
              </a:lnSpc>
              <a:spcBef>
                <a:spcPts val="0"/>
              </a:spcBef>
              <a:spcAft>
                <a:spcPts val="0"/>
              </a:spcAft>
              <a:buClr>
                <a:srgbClr val="000000"/>
              </a:buClr>
              <a:buSzPts val="11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100"/>
              <a:buFont typeface="Arial"/>
              <a:buNone/>
            </a:pPr>
            <a:r>
              <a:rPr b="1" lang="en-US" sz="1200">
                <a:solidFill>
                  <a:srgbClr val="000000"/>
                </a:solidFill>
              </a:rPr>
              <a:t>NOTE</a:t>
            </a:r>
            <a:r>
              <a:rPr b="1" lang="en-US" sz="1200">
                <a:solidFill>
                  <a:srgbClr val="000000"/>
                </a:solidFill>
              </a:rPr>
              <a:t>: </a:t>
            </a:r>
            <a:r>
              <a:rPr lang="en-US" sz="1200">
                <a:solidFill>
                  <a:srgbClr val="000000"/>
                </a:solidFill>
              </a:rPr>
              <a:t>We are beginning with Step 2 because the LDOE has already selected the two main needs or areas of focus for our training sequence, based on the goal of supporting you as teachers with strong implementation and understanding of the new high school curriculum. Our two foci for the inquiry cycles will be: 1) Reading and Understanding Complex Texts in Modules 4-5, and 2) Expressing Understanding of Complex Texts in Modules 6-7.</a:t>
            </a:r>
            <a:endParaRPr sz="1200">
              <a:solidFill>
                <a:srgbClr val="000000"/>
              </a:solidFill>
            </a:endParaRPr>
          </a:p>
        </p:txBody>
      </p:sp>
      <p:sp>
        <p:nvSpPr>
          <p:cNvPr id="182" name="Google Shape;182;p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1" name="Google Shape;201;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30 seconds</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SAY: </a:t>
            </a:r>
            <a:r>
              <a:rPr lang="en-US" sz="1200">
                <a:solidFill>
                  <a:srgbClr val="000000"/>
                </a:solidFill>
              </a:rPr>
              <a:t>All good inquiry cycles begin with a question! We will begin today’s session with this question we will revisit throughout Modules 4 and 5. The Inquiry Cycle question will be our focus of learning today and our focus as we go back to our students and practice what we have learned while gathering data. Here is our question…</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DO: </a:t>
            </a:r>
            <a:r>
              <a:rPr lang="en-US" sz="1200">
                <a:solidFill>
                  <a:srgbClr val="000000"/>
                </a:solidFill>
              </a:rPr>
              <a:t>Read or have a participant read aloud the inquiry cycle question.</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SAY:</a:t>
            </a:r>
            <a:r>
              <a:rPr lang="en-US" sz="1200">
                <a:solidFill>
                  <a:srgbClr val="000000"/>
                </a:solidFill>
              </a:rPr>
              <a:t> We will keep this question top of mind as we engage in our learning today.</a:t>
            </a:r>
            <a:endParaRPr sz="1200">
              <a:solidFill>
                <a:srgbClr val="000000"/>
              </a:solidFill>
            </a:endParaRPr>
          </a:p>
        </p:txBody>
      </p:sp>
      <p:sp>
        <p:nvSpPr>
          <p:cNvPr id="202" name="Google Shape;202;p1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8" name="Google Shape;208;p1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1" lang="en-US" sz="1200">
                <a:solidFill>
                  <a:srgbClr val="000000"/>
                </a:solidFill>
              </a:rPr>
              <a:t>75 minutes</a:t>
            </a:r>
            <a:endParaRPr b="1" sz="1200">
              <a:solidFill>
                <a:srgbClr val="000000"/>
              </a:solidFill>
            </a:endParaRPr>
          </a:p>
        </p:txBody>
      </p:sp>
      <p:sp>
        <p:nvSpPr>
          <p:cNvPr id="209" name="Google Shape;209;p1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4" name="Google Shape;214;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Today we will begin our learning in an experiential. The goal is for you to experience close reading from the perspective of a student. We do want to acknowledge that this experience is not found in a Guidebooks unit. Rather, it was curated to follow the same process and attend to the same philosophy and approach that is the basis for reading instruction in the ELA Guidebooks 9-12 curriculum.</a:t>
            </a:r>
            <a:endParaRPr sz="1200"/>
          </a:p>
        </p:txBody>
      </p:sp>
      <p:sp>
        <p:nvSpPr>
          <p:cNvPr id="215" name="Google Shape;215;p1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 name="Shape 48"/>
        <p:cNvGrpSpPr/>
        <p:nvPr/>
      </p:nvGrpSpPr>
      <p:grpSpPr>
        <a:xfrm>
          <a:off x="0" y="0"/>
          <a:ext cx="0" cy="0"/>
          <a:chOff x="0" y="0"/>
          <a:chExt cx="0" cy="0"/>
        </a:xfrm>
      </p:grpSpPr>
      <p:sp>
        <p:nvSpPr>
          <p:cNvPr id="49" name="Google Shape;49;g9cbae3ad2d_0_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 name="Google Shape;50;g9cbae3ad2d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g9cbae3ad2d_0_6: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1" name="Google Shape;221;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Before we experience close reading, let’s norm on exactly what we mean when we say “close reading.”</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Have a volunteer read the description on the slide.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What makes close reading different is that it guides students to analyze a highly complex text deeply. This involves multiple readings of the same (or portions of the same) text through different lenses or for different purposes that drive us towards deeper understanding. For those of you who are familiar with Guidebooks 2.0, this approach is represented there in the “Reader’s Circles.” In the Guidebooks 9-12, these opportunities for close reading are embedded in the curriculum, too! </a:t>
            </a:r>
            <a:r>
              <a:rPr lang="en-US" sz="1200">
                <a:solidFill>
                  <a:srgbClr val="000000"/>
                </a:solidFill>
              </a:rPr>
              <a:t>Close reading lessons engage students in multiple readings of the same text or portions of the same text throughout a section of a unit. For each reading, students have a different focus or purpose based on the grade-level standards that builds on the previous reading and sets students up to be able to accomplish the next reading. This process builds students’ understanding of complex texts and provides them with a thinking process they can transfer to new complex texts they may encounter on their own.</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222" name="Google Shape;222;p1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0" name="Google Shape;230;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To better understand what close reading is, it can be helpful to contrast it with (or think of it as the opposite type of instruction as) “volume of reading,” which is at the other end of the reading instruction spectrum. Take a moment and review the table.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Provide a moment for participants to review, then summarize the key differences outlined there.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Today’s focus is on the close reading of complex texts. However, we wanted to emphasize here that BOTH close and volume of reading are important—and that there are many types of reading instruction that fall in between these approaches at either end!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Click to reveal the spectrum, then transition into the framing for the close reading experiential. </a:t>
            </a:r>
            <a:endParaRPr sz="1200"/>
          </a:p>
        </p:txBody>
      </p:sp>
      <p:sp>
        <p:nvSpPr>
          <p:cNvPr id="231" name="Google Shape;231;p2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8" name="Google Shape;238;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200"/>
              <a:buFont typeface="Calibri"/>
              <a:buNone/>
            </a:pPr>
            <a:r>
              <a:rPr lang="en-US" sz="1200">
                <a:solidFill>
                  <a:srgbClr val="000000"/>
                </a:solidFill>
              </a:rPr>
              <a:t>1 minute</a:t>
            </a:r>
            <a:endParaRPr b="1" sz="1200">
              <a:solidFill>
                <a:srgbClr val="000000"/>
              </a:solidFill>
            </a:endParaRPr>
          </a:p>
          <a:p>
            <a:pPr indent="-95250" lvl="0" marL="171450" rtl="0" algn="l">
              <a:lnSpc>
                <a:spcPct val="100000"/>
              </a:lnSpc>
              <a:spcBef>
                <a:spcPts val="0"/>
              </a:spcBef>
              <a:spcAft>
                <a:spcPts val="0"/>
              </a:spcAft>
              <a:buClr>
                <a:srgbClr val="797878"/>
              </a:buClr>
              <a:buSzPts val="1200"/>
              <a:buFont typeface="Arial"/>
              <a:buNone/>
            </a:pPr>
            <a:r>
              <a:t/>
            </a:r>
            <a:endParaRPr b="1"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SAY: </a:t>
            </a:r>
            <a:r>
              <a:rPr lang="en-US" sz="1200">
                <a:solidFill>
                  <a:srgbClr val="000000"/>
                </a:solidFill>
              </a:rPr>
              <a:t>We’re about</a:t>
            </a:r>
            <a:r>
              <a:rPr lang="en-US" sz="1200">
                <a:solidFill>
                  <a:srgbClr val="000000"/>
                </a:solidFill>
              </a:rPr>
              <a:t> to jump into a learning experiential so that you can experience text-based instruction from the perspective of a learner. We specifically chose this text and learning series to exemplify the instructional approaches taken throughout the ELA Guidebooks 9-12. We will use tools that replicate those students will use, while this series of tasks/activities is not specifically a part of the ELA Guidebooks. </a:t>
            </a:r>
            <a:r>
              <a:rPr lang="en-US" sz="1200">
                <a:solidFill>
                  <a:srgbClr val="000000"/>
                </a:solidFill>
              </a:rPr>
              <a:t>You will notice that the formatting of slides mirrors what you will see in the Louisiana Curriculum Hub platform - we have done this to serve the additional purpose of helping you see how close reading is built into the curriculum, too!</a:t>
            </a:r>
            <a:r>
              <a:rPr lang="en-US" sz="1200">
                <a:solidFill>
                  <a:srgbClr val="000000"/>
                </a:solidFill>
              </a:rPr>
              <a:t> We want you to experience this series of tasks as a learner, so put on your “student hats” as we start our journey.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DO: </a:t>
            </a:r>
            <a:r>
              <a:rPr lang="en-US" sz="1200">
                <a:solidFill>
                  <a:srgbClr val="000000"/>
                </a:solidFill>
              </a:rPr>
              <a:t>Provide framing as needed around the importance of putting on your “student hat” in order for this experience to be meaningful and impactful. Engaging with a text-based experience is the best way to gain insight into what this type of instruction will be like for your students and also to observe what teacher moves are necessary and effective with this approach. Reassure participants that they’ll have plenty of time at the end to reflect on the process itself and ask questions, but try to keep the focus on the poem and the momentum moving throughout the “experiential” portion.</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Key Point: </a:t>
            </a:r>
            <a:r>
              <a:rPr lang="en-US" sz="1200">
                <a:solidFill>
                  <a:srgbClr val="000000"/>
                </a:solidFill>
              </a:rPr>
              <a:t>The best way to learn about text-based instruction is to experience it firsthand!</a:t>
            </a:r>
            <a:endParaRPr sz="1200">
              <a:solidFill>
                <a:srgbClr val="000000"/>
              </a:solidFill>
            </a:endParaRPr>
          </a:p>
          <a:p>
            <a:pPr indent="0" lvl="0" marL="0" rtl="0" algn="l">
              <a:lnSpc>
                <a:spcPct val="100000"/>
              </a:lnSpc>
              <a:spcBef>
                <a:spcPts val="0"/>
              </a:spcBef>
              <a:spcAft>
                <a:spcPts val="0"/>
              </a:spcAft>
              <a:buSzPts val="1400"/>
              <a:buNone/>
            </a:pPr>
            <a:r>
              <a:t/>
            </a:r>
            <a:endParaRPr/>
          </a:p>
        </p:txBody>
      </p:sp>
      <p:sp>
        <p:nvSpPr>
          <p:cNvPr id="239" name="Google Shape;239;p2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7" name="Google Shape;247;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30 seconds</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rPr b="1" lang="en-US" sz="1200">
                <a:solidFill>
                  <a:srgbClr val="000000"/>
                </a:solidFill>
              </a:rPr>
              <a:t>SAY: </a:t>
            </a:r>
            <a:r>
              <a:rPr lang="en-US" sz="1200">
                <a:solidFill>
                  <a:srgbClr val="000000"/>
                </a:solidFill>
              </a:rPr>
              <a:t>We are about to read Robert Frost’s famous poem “The Road Not Taken.” Before we begin, I want to explain why we chose this text. First of all, we chose it because it is a rich, complex text that is worth reading and discussing. Secondly, we chose it because the poem is actually fairly well known, which means many people already have their own interpretation of the poem’s meaning. And there is a common interpretation that seems to resonate with people—so much so that it has become a cultural reference. But, is this the ONLY interpretation? Most literary critics think not! For instance:</a:t>
            </a:r>
            <a:endParaRPr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rPr b="1" lang="en-US" sz="1200">
                <a:solidFill>
                  <a:srgbClr val="000000"/>
                </a:solidFill>
              </a:rPr>
              <a:t>DO: </a:t>
            </a:r>
            <a:r>
              <a:rPr lang="en-US" sz="1200">
                <a:solidFill>
                  <a:srgbClr val="000000"/>
                </a:solidFill>
              </a:rPr>
              <a:t>Click to reveal and read each bullet, emphasizing that all of these reviews elude to the fact that this is often a misread poem—which is exactly why we want to spend time reading it today to uncover alternative interpretations!</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NOTE: </a:t>
            </a:r>
            <a:r>
              <a:rPr lang="en-US" sz="1200">
                <a:solidFill>
                  <a:srgbClr val="000000"/>
                </a:solidFill>
              </a:rPr>
              <a:t>This is for discussion only. There is no writing task in the note catcher.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b="1"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Key Point: </a:t>
            </a:r>
            <a:r>
              <a:rPr lang="en-US" sz="1200">
                <a:solidFill>
                  <a:srgbClr val="000000"/>
                </a:solidFill>
              </a:rPr>
              <a:t>The text under consideration must be complex and rich enough to warrant multiple reads and close analysis. </a:t>
            </a:r>
            <a:endParaRPr b="1" sz="1200">
              <a:solidFill>
                <a:srgbClr val="000000"/>
              </a:solidFill>
            </a:endParaRPr>
          </a:p>
          <a:p>
            <a:pPr indent="-95250" lvl="0" marL="17145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Article Sources: </a:t>
            </a:r>
            <a:endParaRPr sz="1200">
              <a:solidFill>
                <a:srgbClr val="000000"/>
              </a:solidFill>
            </a:endParaRPr>
          </a:p>
          <a:p>
            <a:pPr indent="-171450" lvl="0" marL="171450" rtl="0" algn="l">
              <a:lnSpc>
                <a:spcPct val="100000"/>
              </a:lnSpc>
              <a:spcBef>
                <a:spcPts val="0"/>
              </a:spcBef>
              <a:spcAft>
                <a:spcPts val="0"/>
              </a:spcAft>
              <a:buSzPts val="1200"/>
              <a:buChar char="•"/>
            </a:pPr>
            <a:r>
              <a:rPr lang="en-US" sz="1200">
                <a:solidFill>
                  <a:srgbClr val="000000"/>
                </a:solidFill>
              </a:rPr>
              <a:t>Lynch, S. (2015, August 16). The famous Robert Frost poem we’ve read wrong forever. </a:t>
            </a:r>
            <a:r>
              <a:rPr i="1" lang="en-US" sz="1200">
                <a:solidFill>
                  <a:srgbClr val="000000"/>
                </a:solidFill>
              </a:rPr>
              <a:t>The New York Post. </a:t>
            </a:r>
            <a:r>
              <a:rPr lang="en-US" sz="1200">
                <a:solidFill>
                  <a:srgbClr val="000000"/>
                </a:solidFill>
              </a:rPr>
              <a:t>Retrieved from http://nypost.com/2015/08/16/the-famous-robert-frost-poem-weve-read-wrong-forever/.</a:t>
            </a:r>
            <a:endParaRPr sz="1200">
              <a:solidFill>
                <a:srgbClr val="000000"/>
              </a:solidFill>
            </a:endParaRPr>
          </a:p>
          <a:p>
            <a:pPr indent="-171450" lvl="0" marL="171450" rtl="0" algn="l">
              <a:lnSpc>
                <a:spcPct val="100000"/>
              </a:lnSpc>
              <a:spcBef>
                <a:spcPts val="0"/>
              </a:spcBef>
              <a:spcAft>
                <a:spcPts val="0"/>
              </a:spcAft>
              <a:buSzPts val="1200"/>
              <a:buChar char="•"/>
            </a:pPr>
            <a:r>
              <a:rPr lang="en-US" sz="1200">
                <a:solidFill>
                  <a:srgbClr val="000000"/>
                </a:solidFill>
              </a:rPr>
              <a:t>Orr, D. (2015, September 11). The Most Misread Poem in America. </a:t>
            </a:r>
            <a:r>
              <a:rPr i="1" lang="en-US" sz="1200">
                <a:solidFill>
                  <a:srgbClr val="000000"/>
                </a:solidFill>
              </a:rPr>
              <a:t>The Paris Review. </a:t>
            </a:r>
            <a:r>
              <a:rPr lang="en-US" sz="1200">
                <a:solidFill>
                  <a:srgbClr val="000000"/>
                </a:solidFill>
              </a:rPr>
              <a:t>Retrieved from https://www.theparisreview.org/blog/2015/09/11/the-most-misread-poem-in-america/. </a:t>
            </a:r>
            <a:endParaRPr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t/>
            </a:r>
            <a:endParaRPr b="1"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rPr b="1" lang="en-US" sz="1200">
                <a:solidFill>
                  <a:srgbClr val="000000"/>
                </a:solidFill>
              </a:rPr>
              <a:t>Image Source:</a:t>
            </a:r>
            <a:endParaRPr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rPr lang="en-US" sz="1200">
                <a:solidFill>
                  <a:srgbClr val="000000"/>
                </a:solidFill>
              </a:rPr>
              <a:t>This image is in the public domain</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lang="en-US" sz="1200">
                <a:solidFill>
                  <a:srgbClr val="000000"/>
                </a:solidFill>
              </a:rPr>
              <a:t>https://pixabay.com/en/fork-road-dirt-direction-path-two-2115485/</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248" name="Google Shape;248;p2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4" name="Google Shape;254;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3 minutes</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rPr b="1" lang="en-US" sz="1200">
                <a:solidFill>
                  <a:srgbClr val="000000"/>
                </a:solidFill>
              </a:rPr>
              <a:t>SAY: </a:t>
            </a:r>
            <a:r>
              <a:rPr lang="en-US" sz="1200">
                <a:solidFill>
                  <a:srgbClr val="000000"/>
                </a:solidFill>
              </a:rPr>
              <a:t>What we want to do today is go through a process that will likely affect your interpretation of the poem!</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rPr b="1" lang="en-US" sz="1200">
                <a:solidFill>
                  <a:srgbClr val="000000"/>
                </a:solidFill>
              </a:rPr>
              <a:t>DO:</a:t>
            </a:r>
            <a:r>
              <a:rPr lang="en-US" sz="1200">
                <a:solidFill>
                  <a:srgbClr val="000000"/>
                </a:solidFill>
              </a:rPr>
              <a:t> Focus attention on the Reading Focus: How does this process of reading shift your thinking about the poet’s message? </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rPr b="1" lang="en-US" sz="1200">
                <a:solidFill>
                  <a:srgbClr val="000000"/>
                </a:solidFill>
              </a:rPr>
              <a:t>SAY: </a:t>
            </a:r>
            <a:r>
              <a:rPr lang="en-US" sz="1200">
                <a:solidFill>
                  <a:srgbClr val="000000"/>
                </a:solidFill>
              </a:rPr>
              <a:t>And throughout this process, I’m going to ask that we keep our interpretations to the four corners/confines of the page! That means keeping our thinking and our discussions grounded in evidence from the text rather than our personal experience. This might feel challenging at times and you may feel like your interpretations and ideas are being challenged. That’s the learning process! And that’s hopefully the same experience your students will engage in when they deal with complex texts like this in search for a deeper meaning!</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t>SAY: </a:t>
            </a:r>
            <a:r>
              <a:rPr lang="en-US" sz="1200"/>
              <a:t>Before we dig into our text today, it’s important that we prepare to read. To do that, let’s consider this quote.</a:t>
            </a:r>
            <a:endParaRPr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SzPts val="1400"/>
              <a:buNone/>
            </a:pPr>
            <a:r>
              <a:rPr b="1" lang="en-US" sz="1200"/>
              <a:t>DO:</a:t>
            </a:r>
            <a:r>
              <a:rPr lang="en-US" sz="1200"/>
              <a:t> </a:t>
            </a:r>
            <a:r>
              <a:rPr b="1" i="1" lang="en-US" sz="1200"/>
              <a:t>[CLICK] </a:t>
            </a:r>
            <a:r>
              <a:rPr lang="en-US" sz="1200"/>
              <a:t>and call on a volunteer to read the quote in #1 (“I took the road less traveled by, and that--that has made all the difference.”). Encourage participants to engage in a discussion about where they typically hear this line and what its intended meaning is.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L</a:t>
            </a:r>
            <a:r>
              <a:rPr lang="en-US" sz="1200">
                <a:solidFill>
                  <a:srgbClr val="000000"/>
                </a:solidFill>
              </a:rPr>
              <a:t>et’s start digging a little deeper. For this first read we are going to focus on the literal interpretation of the text. Please listen and follow along as I read the poem aloud.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 </a:t>
            </a:r>
            <a:r>
              <a:rPr lang="en-US" sz="1200">
                <a:solidFill>
                  <a:srgbClr val="000000"/>
                </a:solidFill>
              </a:rPr>
              <a:t>Model a fluent reading of the poem.</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t>NOTE: </a:t>
            </a:r>
            <a:r>
              <a:rPr lang="en-US" sz="1200"/>
              <a:t>This is for discussion only. There is no writing task in the note catcher. </a:t>
            </a:r>
            <a:endParaRPr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SzPts val="1400"/>
              <a:buNone/>
            </a:pPr>
            <a:r>
              <a:rPr b="1" lang="en-US" sz="1200"/>
              <a:t>Look-for:</a:t>
            </a:r>
            <a:endParaRPr b="1" sz="1200"/>
          </a:p>
          <a:p>
            <a:pPr indent="-304800" lvl="0" marL="457200" rtl="0" algn="l">
              <a:lnSpc>
                <a:spcPct val="100000"/>
              </a:lnSpc>
              <a:spcBef>
                <a:spcPts val="0"/>
              </a:spcBef>
              <a:spcAft>
                <a:spcPts val="0"/>
              </a:spcAft>
              <a:buSzPts val="1200"/>
              <a:buChar char="●"/>
            </a:pPr>
            <a:r>
              <a:rPr lang="en-US" sz="1200"/>
              <a:t>This is heard at graduations or seen on greeting cards.</a:t>
            </a:r>
            <a:endParaRPr sz="1200"/>
          </a:p>
          <a:p>
            <a:pPr indent="-304800" lvl="0" marL="457200" rtl="0" algn="l">
              <a:lnSpc>
                <a:spcPct val="100000"/>
              </a:lnSpc>
              <a:spcBef>
                <a:spcPts val="0"/>
              </a:spcBef>
              <a:spcAft>
                <a:spcPts val="0"/>
              </a:spcAft>
              <a:buSzPts val="1200"/>
              <a:buChar char="●"/>
            </a:pPr>
            <a:r>
              <a:rPr lang="en-US" sz="1200"/>
              <a:t>Typically it is used to refer to people taking the road less traveled, to stand out, to be brave or take a risk.</a:t>
            </a:r>
            <a:endParaRPr sz="1200">
              <a:solidFill>
                <a:srgbClr val="000000"/>
              </a:solidFill>
            </a:endParaRPr>
          </a:p>
        </p:txBody>
      </p:sp>
      <p:sp>
        <p:nvSpPr>
          <p:cNvPr id="255" name="Google Shape;255;p2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1" name="Google Shape;261;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4 minutes </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SAY: </a:t>
            </a:r>
            <a:r>
              <a:rPr lang="en-US" sz="1200">
                <a:solidFill>
                  <a:srgbClr val="000000"/>
                </a:solidFill>
              </a:rPr>
              <a:t>In your note catcher, please find Robert Frost’s poem: “The Road Not Taken.”</a:t>
            </a:r>
            <a:r>
              <a:rPr b="1" lang="en-US" sz="1200">
                <a:solidFill>
                  <a:srgbClr val="000000"/>
                </a:solidFill>
              </a:rPr>
              <a:t> </a:t>
            </a:r>
            <a:r>
              <a:rPr lang="en-US" sz="1200">
                <a:solidFill>
                  <a:srgbClr val="000000"/>
                </a:solidFill>
              </a:rPr>
              <a:t>Read it independently and jot down in the box: What is the gist of this poem? </a:t>
            </a:r>
            <a:endParaRPr b="1"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DO: </a:t>
            </a:r>
            <a:r>
              <a:rPr lang="en-US" sz="1200">
                <a:solidFill>
                  <a:srgbClr val="000000"/>
                </a:solidFill>
              </a:rPr>
              <a:t>Provide independent work time. After participants work independently, invite them to discuss their responses with a partner.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Important note: </a:t>
            </a:r>
            <a:r>
              <a:rPr lang="en-US" sz="1200">
                <a:solidFill>
                  <a:srgbClr val="000000"/>
                </a:solidFill>
              </a:rPr>
              <a:t>After this first read, most participants will probably interpret the poem to mean that our choices have a great impact on our future lives and that taking “the road less traveled by” (or making an independent choice) will pay off in the end. Acknowledge this thinking but remain neutral and avoid validating any responses or prompting too deeply at this point. Throughout the process of the experiential reader’s circle, participants should come to a deeper/new understanding on their own.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Poem Source: </a:t>
            </a:r>
            <a:r>
              <a:rPr lang="en-US" sz="1200">
                <a:solidFill>
                  <a:srgbClr val="000000"/>
                </a:solidFill>
              </a:rPr>
              <a:t>Public Domain</a:t>
            </a:r>
            <a:endParaRPr sz="1200"/>
          </a:p>
        </p:txBody>
      </p:sp>
      <p:sp>
        <p:nvSpPr>
          <p:cNvPr id="262" name="Google Shape;262;p2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8" name="Google Shape;268;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2 minutes</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DO: </a:t>
            </a:r>
            <a:r>
              <a:rPr lang="en-US" sz="1200">
                <a:solidFill>
                  <a:srgbClr val="000000"/>
                </a:solidFill>
              </a:rPr>
              <a:t>Provide independent think time, then invite participants to share their thinking with the whole group. When participants share, probe as necessary for evidence from the poem.</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lang="en-US" sz="1200">
                <a:solidFill>
                  <a:srgbClr val="000000"/>
                </a:solidFill>
              </a:rPr>
              <a:t>During the debrief, look for and emphasize:</a:t>
            </a:r>
            <a:endParaRPr sz="1200">
              <a:solidFill>
                <a:srgbClr val="000000"/>
              </a:solidFill>
            </a:endParaRPr>
          </a:p>
          <a:p>
            <a:pPr indent="-190500" lvl="1" marL="628650" rtl="0" algn="l">
              <a:lnSpc>
                <a:spcPct val="100000"/>
              </a:lnSpc>
              <a:spcBef>
                <a:spcPts val="0"/>
              </a:spcBef>
              <a:spcAft>
                <a:spcPts val="0"/>
              </a:spcAft>
              <a:buSzPts val="1500"/>
              <a:buChar char="•"/>
            </a:pPr>
            <a:r>
              <a:rPr lang="en-US" sz="1200">
                <a:solidFill>
                  <a:srgbClr val="000000"/>
                </a:solidFill>
              </a:rPr>
              <a:t>#1: Dilemma: The poet is trying to decide which road he should take. </a:t>
            </a:r>
            <a:endParaRPr sz="1200">
              <a:solidFill>
                <a:srgbClr val="000000"/>
              </a:solidFill>
            </a:endParaRPr>
          </a:p>
          <a:p>
            <a:pPr indent="-190500" lvl="2" marL="1085850" rtl="0" algn="l">
              <a:lnSpc>
                <a:spcPct val="100000"/>
              </a:lnSpc>
              <a:spcBef>
                <a:spcPts val="0"/>
              </a:spcBef>
              <a:spcAft>
                <a:spcPts val="0"/>
              </a:spcAft>
              <a:buSzPts val="1500"/>
              <a:buChar char="•"/>
            </a:pPr>
            <a:r>
              <a:rPr lang="en-US" sz="1200">
                <a:solidFill>
                  <a:srgbClr val="000000"/>
                </a:solidFill>
              </a:rPr>
              <a:t>Evidence: “Two roads diverged in a yellow wood” and “sorry I could not travel both” (stanza 1) </a:t>
            </a:r>
            <a:endParaRPr sz="1200">
              <a:solidFill>
                <a:srgbClr val="000000"/>
              </a:solidFill>
            </a:endParaRPr>
          </a:p>
          <a:p>
            <a:pPr indent="-190500" lvl="1" marL="628650" rtl="0" algn="l">
              <a:lnSpc>
                <a:spcPct val="100000"/>
              </a:lnSpc>
              <a:spcBef>
                <a:spcPts val="0"/>
              </a:spcBef>
              <a:spcAft>
                <a:spcPts val="0"/>
              </a:spcAft>
              <a:buSzPts val="1500"/>
              <a:buChar char="•"/>
            </a:pPr>
            <a:r>
              <a:rPr lang="en-US" sz="1200">
                <a:solidFill>
                  <a:srgbClr val="000000"/>
                </a:solidFill>
              </a:rPr>
              <a:t>#2: The poet appears to make a choice to take the road less traveled by.</a:t>
            </a:r>
            <a:endParaRPr sz="1200">
              <a:solidFill>
                <a:srgbClr val="000000"/>
              </a:solidFill>
            </a:endParaRPr>
          </a:p>
          <a:p>
            <a:pPr indent="-190500" lvl="2" marL="1085850" rtl="0" algn="l">
              <a:lnSpc>
                <a:spcPct val="100000"/>
              </a:lnSpc>
              <a:spcBef>
                <a:spcPts val="0"/>
              </a:spcBef>
              <a:spcAft>
                <a:spcPts val="0"/>
              </a:spcAft>
              <a:buSzPts val="1500"/>
              <a:buChar char="•"/>
            </a:pPr>
            <a:r>
              <a:rPr lang="en-US" sz="1200">
                <a:solidFill>
                  <a:srgbClr val="000000"/>
                </a:solidFill>
              </a:rPr>
              <a:t>Evidence: “I took the one less traveled by” (stanza 4) </a:t>
            </a:r>
            <a:endParaRPr sz="1200">
              <a:solidFill>
                <a:srgbClr val="000000"/>
              </a:solidFill>
            </a:endParaRPr>
          </a:p>
          <a:p>
            <a:pPr indent="-95250" lvl="2" marL="108585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Important note: </a:t>
            </a:r>
            <a:r>
              <a:rPr lang="en-US" sz="1200">
                <a:solidFill>
                  <a:srgbClr val="000000"/>
                </a:solidFill>
              </a:rPr>
              <a:t>Establishing a common understanding during the whole-group debrief is essential. If participants disagree or have not yet gotten to the understandings written in the debrief notes above (and on later slides), continue to prompt and push their thinking by having them go back to the poem and find evidence. Try not to validate answers before pushing for this evidence.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Important note: </a:t>
            </a:r>
            <a:r>
              <a:rPr lang="en-US" sz="1200">
                <a:solidFill>
                  <a:srgbClr val="000000"/>
                </a:solidFill>
              </a:rPr>
              <a:t>The sequence of questions for this experiential is intentionally </a:t>
            </a:r>
            <a:r>
              <a:rPr i="1" lang="en-US" sz="1200">
                <a:solidFill>
                  <a:srgbClr val="000000"/>
                </a:solidFill>
              </a:rPr>
              <a:t>not </a:t>
            </a:r>
            <a:r>
              <a:rPr lang="en-US" sz="1200">
                <a:solidFill>
                  <a:srgbClr val="000000"/>
                </a:solidFill>
              </a:rPr>
              <a:t>included in participant note catchers. This will allow you to facilitate a more authentic reader’s circle. You can instruct them to underline and annotate their thinking directly on the poem throughout the experience. </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269" name="Google Shape;269;p2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5" name="Google Shape;275;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10 minutes</a:t>
            </a:r>
            <a:endParaRPr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SAY: </a:t>
            </a:r>
            <a:r>
              <a:rPr lang="en-US" sz="1200">
                <a:solidFill>
                  <a:srgbClr val="000000"/>
                </a:solidFill>
              </a:rPr>
              <a:t>Now let’s look at the words the poet uses to describe the two roads in stanzas 2 and 3—again, focusing on the literal meaning of the text based on the author’s word choice. Take a minute to look back at those stanzas and answer the questions on the slide. Make sure to mark-up/underline/annotate your text to track your thinking.</a:t>
            </a:r>
            <a:endParaRPr sz="1200">
              <a:solidFill>
                <a:srgbClr val="000000"/>
              </a:solidFill>
            </a:endParaRPr>
          </a:p>
          <a:p>
            <a:pPr indent="-95250" lvl="0" marL="17145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DO: </a:t>
            </a:r>
            <a:r>
              <a:rPr lang="en-US" sz="1200">
                <a:solidFill>
                  <a:srgbClr val="000000"/>
                </a:solidFill>
              </a:rPr>
              <a:t>Provide time for participants to respond to the questions and then discuss.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SAY: </a:t>
            </a:r>
            <a:r>
              <a:rPr lang="en-US" sz="1200">
                <a:solidFill>
                  <a:srgbClr val="000000"/>
                </a:solidFill>
              </a:rPr>
              <a:t>In stanza 2, what does the phrase “it was grassy and wanted wear” tell us about the road the poet chose? </a:t>
            </a:r>
            <a:endParaRPr sz="1200">
              <a:solidFill>
                <a:srgbClr val="000000"/>
              </a:solidFill>
            </a:endParaRPr>
          </a:p>
          <a:p>
            <a:pPr indent="-184150" lvl="1" marL="628650" rtl="0" algn="l">
              <a:lnSpc>
                <a:spcPct val="100000"/>
              </a:lnSpc>
              <a:spcBef>
                <a:spcPts val="0"/>
              </a:spcBef>
              <a:spcAft>
                <a:spcPts val="0"/>
              </a:spcAft>
              <a:buSzPts val="1200"/>
              <a:buChar char="•"/>
            </a:pPr>
            <a:r>
              <a:rPr lang="en-US" sz="1200">
                <a:solidFill>
                  <a:srgbClr val="000000"/>
                </a:solidFill>
              </a:rPr>
              <a:t>Look for: This phrase tells us that very few people, if any, have ever walked on this path before. </a:t>
            </a:r>
            <a:endParaRPr sz="1200">
              <a:solidFill>
                <a:srgbClr val="000000"/>
              </a:solidFill>
            </a:endParaRPr>
          </a:p>
          <a:p>
            <a:pPr indent="0" lvl="2" marL="91440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SAY:</a:t>
            </a:r>
            <a:r>
              <a:rPr lang="en-US" sz="1200">
                <a:solidFill>
                  <a:srgbClr val="000000"/>
                </a:solidFill>
              </a:rPr>
              <a:t> Which words does the author use to compare the two roads in stanza 2?</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DO: </a:t>
            </a:r>
            <a:r>
              <a:rPr lang="en-US" sz="1200">
                <a:solidFill>
                  <a:srgbClr val="000000"/>
                </a:solidFill>
              </a:rPr>
              <a:t>Take a few responses, redirecting or prompting for evidence as needed. Then, click to reveal the two highlights (“as just as fair” and “had worn them really about the same”). </a:t>
            </a:r>
            <a:endParaRPr sz="1200">
              <a:solidFill>
                <a:srgbClr val="000000"/>
              </a:solidFill>
            </a:endParaRPr>
          </a:p>
          <a:p>
            <a:pPr indent="0" lvl="2"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SAY: </a:t>
            </a:r>
            <a:r>
              <a:rPr lang="en-US" sz="1200">
                <a:solidFill>
                  <a:srgbClr val="000000"/>
                </a:solidFill>
              </a:rPr>
              <a:t>What does the author mean in stanza 3 when he says: “And both that morning equally lay In leaves no steps had ever trodden black.”</a:t>
            </a:r>
            <a:endParaRPr sz="1200">
              <a:solidFill>
                <a:srgbClr val="000000"/>
              </a:solidFill>
            </a:endParaRPr>
          </a:p>
          <a:p>
            <a:pPr indent="-184150" lvl="1" marL="628650" rtl="0" algn="l">
              <a:lnSpc>
                <a:spcPct val="100000"/>
              </a:lnSpc>
              <a:spcBef>
                <a:spcPts val="0"/>
              </a:spcBef>
              <a:spcAft>
                <a:spcPts val="0"/>
              </a:spcAft>
              <a:buSzPts val="1200"/>
              <a:buChar char="•"/>
            </a:pPr>
            <a:r>
              <a:rPr lang="en-US" sz="1200">
                <a:solidFill>
                  <a:srgbClr val="000000"/>
                </a:solidFill>
              </a:rPr>
              <a:t>Look for: It’s fall, and the roads are both covered in leaves so there is no way of knowing what the condition of either road truly is underneath the leaves. However, since the leaves have fallen, it’s clear that no one has travelled either road, as the leaves appear unscathed. </a:t>
            </a:r>
            <a:endParaRPr sz="1200">
              <a:solidFill>
                <a:srgbClr val="000000"/>
              </a:solidFill>
            </a:endParaRPr>
          </a:p>
          <a:p>
            <a:pPr indent="-107950" lvl="1" marL="62865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spcBef>
                <a:spcPts val="0"/>
              </a:spcBef>
              <a:spcAft>
                <a:spcPts val="0"/>
              </a:spcAft>
              <a:buClr>
                <a:srgbClr val="797878"/>
              </a:buClr>
              <a:buSzPts val="1000"/>
              <a:buFont typeface="Arial"/>
              <a:buNone/>
            </a:pPr>
            <a:r>
              <a:rPr b="1" lang="en-US" sz="1200"/>
              <a:t>SAY: </a:t>
            </a:r>
            <a:r>
              <a:rPr lang="en-US" sz="1200"/>
              <a:t>What do these two phrases tell us about the two roads?</a:t>
            </a:r>
            <a:endParaRPr sz="1200"/>
          </a:p>
          <a:p>
            <a:pPr indent="-184150" lvl="1" marL="628650" rtl="0" algn="l">
              <a:spcBef>
                <a:spcPts val="0"/>
              </a:spcBef>
              <a:spcAft>
                <a:spcPts val="0"/>
              </a:spcAft>
              <a:buClr>
                <a:schemeClr val="dk1"/>
              </a:buClr>
              <a:buSzPts val="1200"/>
              <a:buChar char="•"/>
            </a:pPr>
            <a:r>
              <a:rPr lang="en-US" sz="1200"/>
              <a:t>Look for: The two roads appear equally “worn;” it doesn’t appear that one road is obviously less travelled than the other, as he describes the other path is “just as fair.” They are essentially the same, as far as the poet can tell. </a:t>
            </a:r>
            <a:endParaRPr sz="1200"/>
          </a:p>
          <a:p>
            <a:pPr indent="0" lvl="1"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DO: </a:t>
            </a:r>
            <a:r>
              <a:rPr lang="en-US" sz="1200">
                <a:solidFill>
                  <a:srgbClr val="000000"/>
                </a:solidFill>
              </a:rPr>
              <a:t>Emphasize as needed that these two stanzas clearly contradict the message we initially read—there does not appear to be a road that is “less travelled by.”</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Important note: </a:t>
            </a:r>
            <a:r>
              <a:rPr lang="en-US" sz="1200">
                <a:solidFill>
                  <a:srgbClr val="000000"/>
                </a:solidFill>
              </a:rPr>
              <a:t>Establishing a common understanding during the whole-group debrief is essential. If participants disagree or have not yet gotten to the understandings written in the debrief notes above (and on later slides), continue to prompt and push their thinking by having them go back to the poem and find evidence. Try not to validate answers before pushing for this evidence.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Poem Source: </a:t>
            </a:r>
            <a:r>
              <a:rPr lang="en-US" sz="1200">
                <a:solidFill>
                  <a:srgbClr val="000000"/>
                </a:solidFill>
              </a:rPr>
              <a:t>Public Domain</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Important note: </a:t>
            </a:r>
            <a:r>
              <a:rPr lang="en-US" sz="1200">
                <a:solidFill>
                  <a:srgbClr val="000000"/>
                </a:solidFill>
              </a:rPr>
              <a:t>The debrief for these questions appears on the next slide. </a:t>
            </a:r>
            <a:endParaRPr sz="1200"/>
          </a:p>
        </p:txBody>
      </p:sp>
      <p:sp>
        <p:nvSpPr>
          <p:cNvPr id="276" name="Google Shape;276;p2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3" name="Google Shape;283;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t>SLIDE</a:t>
            </a:r>
            <a:r>
              <a:rPr lang="en-US" sz="1200"/>
              <a:t> HIDDEN FOR FACILITATOR REFERENCE (stanzas 2 and 3, related to questions from previous slide)</a:t>
            </a:r>
            <a:endParaRPr sz="1200"/>
          </a:p>
        </p:txBody>
      </p:sp>
      <p:sp>
        <p:nvSpPr>
          <p:cNvPr id="284" name="Google Shape;284;p2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5" name="Google Shape;295;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1.5 minutes</a:t>
            </a:r>
            <a:endParaRPr sz="1200">
              <a:solidFill>
                <a:srgbClr val="000000"/>
              </a:solidFill>
            </a:endParaRPr>
          </a:p>
          <a:p>
            <a:pPr indent="-171450" lvl="0" marL="17145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SAY: </a:t>
            </a:r>
            <a:r>
              <a:rPr lang="en-US" sz="1200">
                <a:solidFill>
                  <a:srgbClr val="000000"/>
                </a:solidFill>
              </a:rPr>
              <a:t>We see that something isn’t quite adding up here. We thought the poet was pretty clearly expressing that he took the road less travelled, but now we see clear evidence in stanzas 2 and 3 that there is really no difference between the two roads. Let’s dig deeper to see if we can uncover what the poet is doing and what he really intends here. For this read, we are going to shift our focus to the 4</a:t>
            </a:r>
            <a:r>
              <a:rPr baseline="30000" lang="en-US" sz="1200">
                <a:solidFill>
                  <a:srgbClr val="000000"/>
                </a:solidFill>
              </a:rPr>
              <a:t>th</a:t>
            </a:r>
            <a:r>
              <a:rPr lang="en-US" sz="1200">
                <a:solidFill>
                  <a:srgbClr val="000000"/>
                </a:solidFill>
              </a:rPr>
              <a:t> stanza because that is where we see this shift happen. Partner A will read the whole poem aloud while partner B listens and follows along.</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Poem Source: </a:t>
            </a:r>
            <a:r>
              <a:rPr lang="en-US" sz="1200">
                <a:solidFill>
                  <a:srgbClr val="000000"/>
                </a:solidFill>
              </a:rPr>
              <a:t>Public Domain</a:t>
            </a:r>
            <a:endParaRPr sz="1200"/>
          </a:p>
        </p:txBody>
      </p:sp>
      <p:sp>
        <p:nvSpPr>
          <p:cNvPr id="296" name="Google Shape;296;p2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 name="Google Shape;57;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1000"/>
              </a:spcBef>
              <a:spcAft>
                <a:spcPts val="0"/>
              </a:spcAft>
              <a:buSzPts val="1400"/>
              <a:buNone/>
            </a:pPr>
            <a:r>
              <a:rPr lang="en-US" sz="1200">
                <a:solidFill>
                  <a:srgbClr val="000000"/>
                </a:solidFill>
              </a:rPr>
              <a:t>Display this slide as participants are settling in.</a:t>
            </a:r>
            <a:endParaRPr b="1" sz="1200">
              <a:solidFill>
                <a:srgbClr val="000000"/>
              </a:solidFill>
            </a:endParaRPr>
          </a:p>
          <a:p>
            <a:pPr indent="0" lvl="0" marL="0" rtl="0" algn="l">
              <a:lnSpc>
                <a:spcPct val="90000"/>
              </a:lnSpc>
              <a:spcBef>
                <a:spcPts val="0"/>
              </a:spcBef>
              <a:spcAft>
                <a:spcPts val="0"/>
              </a:spcAft>
              <a:buSzPts val="1400"/>
              <a:buNone/>
            </a:pPr>
            <a:r>
              <a:t/>
            </a:r>
            <a:endParaRPr sz="1000"/>
          </a:p>
        </p:txBody>
      </p:sp>
      <p:sp>
        <p:nvSpPr>
          <p:cNvPr id="58" name="Google Shape;58;p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3" name="Google Shape;303;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3 minutes</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DO: </a:t>
            </a:r>
            <a:r>
              <a:rPr lang="en-US" sz="1200">
                <a:solidFill>
                  <a:srgbClr val="000000"/>
                </a:solidFill>
              </a:rPr>
              <a:t>Pose questions and provide work time for partners. Circulate and push participants to find/underline their evidence for each question. Afterwards invite participants to share what they notice.</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Look for/emphasize:</a:t>
            </a:r>
            <a:endParaRPr sz="1200">
              <a:solidFill>
                <a:srgbClr val="000000"/>
              </a:solidFill>
            </a:endParaRPr>
          </a:p>
          <a:p>
            <a:pPr indent="-171450" lvl="0" marL="171450" rtl="0" algn="l">
              <a:lnSpc>
                <a:spcPct val="100000"/>
              </a:lnSpc>
              <a:spcBef>
                <a:spcPts val="0"/>
              </a:spcBef>
              <a:spcAft>
                <a:spcPts val="0"/>
              </a:spcAft>
              <a:buSzPts val="1500"/>
              <a:buChar char="•"/>
            </a:pPr>
            <a:r>
              <a:rPr lang="en-US" sz="1200">
                <a:solidFill>
                  <a:srgbClr val="000000"/>
                </a:solidFill>
              </a:rPr>
              <a:t>The poet says that one of the roads is less travelled than the other.</a:t>
            </a:r>
            <a:endParaRPr sz="1200">
              <a:solidFill>
                <a:srgbClr val="000000"/>
              </a:solidFill>
            </a:endParaRPr>
          </a:p>
          <a:p>
            <a:pPr indent="-171450" lvl="0" marL="171450" rtl="0" algn="l">
              <a:lnSpc>
                <a:spcPct val="100000"/>
              </a:lnSpc>
              <a:spcBef>
                <a:spcPts val="0"/>
              </a:spcBef>
              <a:spcAft>
                <a:spcPts val="0"/>
              </a:spcAft>
              <a:buSzPts val="1500"/>
              <a:buChar char="•"/>
            </a:pPr>
            <a:r>
              <a:rPr lang="en-US" sz="1200">
                <a:solidFill>
                  <a:srgbClr val="000000"/>
                </a:solidFill>
              </a:rPr>
              <a:t>We know this because he says “I took the one less travelled by.”</a:t>
            </a:r>
            <a:endParaRPr sz="1200">
              <a:solidFill>
                <a:srgbClr val="000000"/>
              </a:solidFill>
            </a:endParaRPr>
          </a:p>
          <a:p>
            <a:pPr indent="-171450" lvl="0" marL="171450" rtl="0" algn="l">
              <a:lnSpc>
                <a:spcPct val="100000"/>
              </a:lnSpc>
              <a:spcBef>
                <a:spcPts val="0"/>
              </a:spcBef>
              <a:spcAft>
                <a:spcPts val="0"/>
              </a:spcAft>
              <a:buSzPts val="1500"/>
              <a:buChar char="•"/>
            </a:pPr>
            <a:r>
              <a:rPr lang="en-US" sz="1200">
                <a:solidFill>
                  <a:srgbClr val="000000"/>
                </a:solidFill>
              </a:rPr>
              <a:t>This is different from how he described the roads in the previous two stanzas because in those stanzas he lets us know that the roads are actually the same in terms of their appearance—they both appear equally travelled.</a:t>
            </a:r>
            <a:endParaRPr sz="1200">
              <a:solidFill>
                <a:srgbClr val="000000"/>
              </a:solidFill>
            </a:endParaRPr>
          </a:p>
          <a:p>
            <a:pPr indent="-95250" lvl="0" marL="17145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rPr b="1" lang="en-US" sz="1200">
                <a:solidFill>
                  <a:srgbClr val="000000"/>
                </a:solidFill>
              </a:rPr>
              <a:t>SAY: </a:t>
            </a:r>
            <a:r>
              <a:rPr lang="en-US" sz="1200">
                <a:solidFill>
                  <a:srgbClr val="000000"/>
                </a:solidFill>
              </a:rPr>
              <a:t>Hmm….interesting! So the poet is clearly doing something pretty intentional here. Let’s read again to dig deeper into this.</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Important note: </a:t>
            </a:r>
            <a:r>
              <a:rPr lang="en-US" sz="1200">
                <a:solidFill>
                  <a:srgbClr val="000000"/>
                </a:solidFill>
              </a:rPr>
              <a:t>The debrief for these questions appears on the next slide.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Poem Source: </a:t>
            </a:r>
            <a:r>
              <a:rPr lang="en-US" sz="1200">
                <a:solidFill>
                  <a:srgbClr val="000000"/>
                </a:solidFill>
              </a:rPr>
              <a:t>Public Domain</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304" name="Google Shape;304;p2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0" name="Google Shape;310;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3 minutes</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DO: </a:t>
            </a:r>
            <a:r>
              <a:rPr lang="en-US" sz="1200">
                <a:solidFill>
                  <a:srgbClr val="000000"/>
                </a:solidFill>
              </a:rPr>
              <a:t>Pose questions and provide work time for partners. Circulate and push participants to find/underline their evidence for each question. Afterwards invite participants to share what they notice.</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Look for/emphasize:</a:t>
            </a:r>
            <a:endParaRPr sz="1200">
              <a:solidFill>
                <a:srgbClr val="000000"/>
              </a:solidFill>
            </a:endParaRPr>
          </a:p>
          <a:p>
            <a:pPr indent="-171450" lvl="0" marL="171450" rtl="0" algn="l">
              <a:lnSpc>
                <a:spcPct val="100000"/>
              </a:lnSpc>
              <a:spcBef>
                <a:spcPts val="0"/>
              </a:spcBef>
              <a:spcAft>
                <a:spcPts val="0"/>
              </a:spcAft>
              <a:buSzPts val="1500"/>
              <a:buChar char="•"/>
            </a:pPr>
            <a:r>
              <a:rPr lang="en-US" sz="1200">
                <a:solidFill>
                  <a:srgbClr val="000000"/>
                </a:solidFill>
              </a:rPr>
              <a:t>In the first three stanzas he is writing in the past tense.</a:t>
            </a:r>
            <a:endParaRPr sz="1200">
              <a:solidFill>
                <a:srgbClr val="000000"/>
              </a:solidFill>
            </a:endParaRPr>
          </a:p>
          <a:p>
            <a:pPr indent="-190500" lvl="1" marL="628650" rtl="0" algn="l">
              <a:lnSpc>
                <a:spcPct val="100000"/>
              </a:lnSpc>
              <a:spcBef>
                <a:spcPts val="0"/>
              </a:spcBef>
              <a:spcAft>
                <a:spcPts val="0"/>
              </a:spcAft>
              <a:buSzPts val="1500"/>
              <a:buChar char="•"/>
            </a:pPr>
            <a:r>
              <a:rPr lang="en-US" sz="1200">
                <a:solidFill>
                  <a:srgbClr val="000000"/>
                </a:solidFill>
              </a:rPr>
              <a:t>Evidence: “long I stood,” “looked down one as far as I could,” “then took the other”</a:t>
            </a:r>
            <a:endParaRPr sz="1200">
              <a:solidFill>
                <a:srgbClr val="000000"/>
              </a:solidFill>
            </a:endParaRPr>
          </a:p>
          <a:p>
            <a:pPr indent="-171450" lvl="0" marL="171450" rtl="0" algn="l">
              <a:lnSpc>
                <a:spcPct val="100000"/>
              </a:lnSpc>
              <a:spcBef>
                <a:spcPts val="0"/>
              </a:spcBef>
              <a:spcAft>
                <a:spcPts val="0"/>
              </a:spcAft>
              <a:buSzPts val="1500"/>
              <a:buChar char="•"/>
            </a:pPr>
            <a:r>
              <a:rPr lang="en-US" sz="1200">
                <a:solidFill>
                  <a:srgbClr val="000000"/>
                </a:solidFill>
              </a:rPr>
              <a:t>In the last stanza, there is a shift to writing in the future tense.</a:t>
            </a:r>
            <a:endParaRPr sz="1200">
              <a:solidFill>
                <a:srgbClr val="000000"/>
              </a:solidFill>
            </a:endParaRPr>
          </a:p>
          <a:p>
            <a:pPr indent="-190500" lvl="1" marL="628650" rtl="0" algn="l">
              <a:lnSpc>
                <a:spcPct val="100000"/>
              </a:lnSpc>
              <a:spcBef>
                <a:spcPts val="0"/>
              </a:spcBef>
              <a:spcAft>
                <a:spcPts val="0"/>
              </a:spcAft>
              <a:buSzPts val="1500"/>
              <a:buChar char="•"/>
            </a:pPr>
            <a:r>
              <a:rPr lang="en-US" sz="1200">
                <a:solidFill>
                  <a:srgbClr val="000000"/>
                </a:solidFill>
              </a:rPr>
              <a:t>Evidence: “I shall be telling this,” “somewhere ages and ages hence”</a:t>
            </a:r>
            <a:endParaRPr sz="1200"/>
          </a:p>
        </p:txBody>
      </p:sp>
      <p:sp>
        <p:nvSpPr>
          <p:cNvPr id="311" name="Google Shape;311;p3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7" name="Google Shape;317;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4 minutes</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DO: </a:t>
            </a:r>
            <a:r>
              <a:rPr lang="en-US" sz="1200">
                <a:solidFill>
                  <a:srgbClr val="000000"/>
                </a:solidFill>
              </a:rPr>
              <a:t>Pose questions and encourage participants to synthesize the analyses we’ve done in the last two slides. Invite participants to share with the whole group.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b="1"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Look for/emphasize:</a:t>
            </a:r>
            <a:endParaRPr sz="1200">
              <a:solidFill>
                <a:srgbClr val="000000"/>
              </a:solidFill>
            </a:endParaRPr>
          </a:p>
          <a:p>
            <a:pPr indent="-171450" lvl="0" marL="171450" rtl="0" algn="l">
              <a:lnSpc>
                <a:spcPct val="100000"/>
              </a:lnSpc>
              <a:spcBef>
                <a:spcPts val="0"/>
              </a:spcBef>
              <a:spcAft>
                <a:spcPts val="0"/>
              </a:spcAft>
              <a:buSzPts val="1500"/>
              <a:buChar char="•"/>
            </a:pPr>
            <a:r>
              <a:rPr lang="en-US" sz="1200">
                <a:solidFill>
                  <a:srgbClr val="000000"/>
                </a:solidFill>
              </a:rPr>
              <a:t>In the fourth stanza there is a shift in both tense/time and perspective.</a:t>
            </a:r>
            <a:endParaRPr sz="1200">
              <a:solidFill>
                <a:srgbClr val="000000"/>
              </a:solidFill>
            </a:endParaRPr>
          </a:p>
          <a:p>
            <a:pPr indent="-171450" lvl="0" marL="171450" rtl="0" algn="l">
              <a:lnSpc>
                <a:spcPct val="100000"/>
              </a:lnSpc>
              <a:spcBef>
                <a:spcPts val="0"/>
              </a:spcBef>
              <a:spcAft>
                <a:spcPts val="0"/>
              </a:spcAft>
              <a:buSzPts val="1500"/>
              <a:buChar char="•"/>
            </a:pPr>
            <a:r>
              <a:rPr lang="en-US" sz="1200">
                <a:solidFill>
                  <a:srgbClr val="000000"/>
                </a:solidFill>
              </a:rPr>
              <a:t>He starts to paint a different picture of these two roads in the 4</a:t>
            </a:r>
            <a:r>
              <a:rPr baseline="30000" lang="en-US" sz="1200">
                <a:solidFill>
                  <a:srgbClr val="000000"/>
                </a:solidFill>
              </a:rPr>
              <a:t>th</a:t>
            </a:r>
            <a:r>
              <a:rPr lang="en-US" sz="1200">
                <a:solidFill>
                  <a:srgbClr val="000000"/>
                </a:solidFill>
              </a:rPr>
              <a:t> stanza—up until now he has basically described the two roads to be very similar (i.e., one is not more clearly travelled than the other).</a:t>
            </a:r>
            <a:endParaRPr sz="1200">
              <a:solidFill>
                <a:srgbClr val="000000"/>
              </a:solidFill>
            </a:endParaRPr>
          </a:p>
          <a:p>
            <a:pPr indent="-171450" lvl="0" marL="171450" rtl="0" algn="l">
              <a:lnSpc>
                <a:spcPct val="100000"/>
              </a:lnSpc>
              <a:spcBef>
                <a:spcPts val="0"/>
              </a:spcBef>
              <a:spcAft>
                <a:spcPts val="0"/>
              </a:spcAft>
              <a:buSzPts val="1500"/>
              <a:buChar char="•"/>
            </a:pPr>
            <a:r>
              <a:rPr lang="en-US" sz="1200">
                <a:solidFill>
                  <a:srgbClr val="000000"/>
                </a:solidFill>
              </a:rPr>
              <a:t>But then in this paragraph he states he took the one less travelled by—HOWEVER, he isn’t saying this in the past tense (as he does in the first three stanzas)—he is saying this in the FUTURE tense, projecting what he will say to someone in the future when he reflects back on this experience.</a:t>
            </a:r>
            <a:endParaRPr sz="1200">
              <a:solidFill>
                <a:srgbClr val="000000"/>
              </a:solidFill>
            </a:endParaRPr>
          </a:p>
          <a:p>
            <a:pPr indent="-171450" lvl="0" marL="171450" rtl="0" algn="l">
              <a:lnSpc>
                <a:spcPct val="100000"/>
              </a:lnSpc>
              <a:spcBef>
                <a:spcPts val="0"/>
              </a:spcBef>
              <a:spcAft>
                <a:spcPts val="0"/>
              </a:spcAft>
              <a:buSzPts val="1500"/>
              <a:buChar char="•"/>
            </a:pPr>
            <a:r>
              <a:rPr lang="en-US" sz="1200">
                <a:solidFill>
                  <a:srgbClr val="000000"/>
                </a:solidFill>
              </a:rPr>
              <a:t>He goes from telling us about this experience choosing between the two roads and then SHIFTS to thinking about his future self reflecting back on this memory. </a:t>
            </a:r>
            <a:endParaRPr sz="1200">
              <a:solidFill>
                <a:srgbClr val="000000"/>
              </a:solidFill>
            </a:endParaRPr>
          </a:p>
          <a:p>
            <a:pPr indent="-95250" lvl="0" marL="17145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SAY:</a:t>
            </a:r>
            <a:r>
              <a:rPr lang="en-US" sz="1200">
                <a:solidFill>
                  <a:srgbClr val="000000"/>
                </a:solidFill>
              </a:rPr>
              <a:t> Very interesting! Let’s dig even deeper to understand what’s going on here.</a:t>
            </a:r>
            <a:endParaRPr sz="1200"/>
          </a:p>
        </p:txBody>
      </p:sp>
      <p:sp>
        <p:nvSpPr>
          <p:cNvPr id="318" name="Google Shape;318;p3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2" name="Shape 322"/>
        <p:cNvGrpSpPr/>
        <p:nvPr/>
      </p:nvGrpSpPr>
      <p:grpSpPr>
        <a:xfrm>
          <a:off x="0" y="0"/>
          <a:ext cx="0" cy="0"/>
          <a:chOff x="0" y="0"/>
          <a:chExt cx="0" cy="0"/>
        </a:xfrm>
      </p:grpSpPr>
      <p:sp>
        <p:nvSpPr>
          <p:cNvPr id="323" name="Google Shape;323;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4" name="Google Shape;324;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t>HIDDEN</a:t>
            </a:r>
            <a:r>
              <a:rPr lang="en-US" sz="1200"/>
              <a:t> FOR FACILITATOR REFERENCE (Stanza 4, connected to questions on previous slides)</a:t>
            </a:r>
            <a:endParaRPr sz="1200"/>
          </a:p>
        </p:txBody>
      </p:sp>
      <p:sp>
        <p:nvSpPr>
          <p:cNvPr id="325" name="Google Shape;325;p3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9" name="Shape 329"/>
        <p:cNvGrpSpPr/>
        <p:nvPr/>
      </p:nvGrpSpPr>
      <p:grpSpPr>
        <a:xfrm>
          <a:off x="0" y="0"/>
          <a:ext cx="0" cy="0"/>
          <a:chOff x="0" y="0"/>
          <a:chExt cx="0" cy="0"/>
        </a:xfrm>
      </p:grpSpPr>
      <p:sp>
        <p:nvSpPr>
          <p:cNvPr id="330" name="Google Shape;330;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1" name="Google Shape;331;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1.5 minutes</a:t>
            </a:r>
            <a:endParaRPr sz="1200">
              <a:solidFill>
                <a:srgbClr val="000000"/>
              </a:solidFill>
            </a:endParaRPr>
          </a:p>
          <a:p>
            <a:pPr indent="-171450" lvl="0" marL="17145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SAY: </a:t>
            </a:r>
            <a:r>
              <a:rPr lang="en-US" sz="1200">
                <a:solidFill>
                  <a:srgbClr val="000000"/>
                </a:solidFill>
              </a:rPr>
              <a:t>We have uncovered the twist, the shift in both time and perspective that happens in stanza 4. Now the big question is why? Why does the poet make this shift? What message does he intend to send with this poem and how does he accomplish it through this major shift in stanza 4? We are going to read the poem one last time. This time, switch roles. Partner B will now read the poem aloud while partner A listens and follows along.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Poem Source: </a:t>
            </a:r>
            <a:r>
              <a:rPr lang="en-US" sz="1200">
                <a:solidFill>
                  <a:srgbClr val="000000"/>
                </a:solidFill>
              </a:rPr>
              <a:t>Public Domain</a:t>
            </a:r>
            <a:endParaRPr sz="1200"/>
          </a:p>
        </p:txBody>
      </p:sp>
      <p:sp>
        <p:nvSpPr>
          <p:cNvPr id="332" name="Google Shape;332;p3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8" name="Google Shape;338;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000"/>
              <a:buFont typeface="Calibri"/>
              <a:buNone/>
            </a:pPr>
            <a:r>
              <a:rPr lang="en-US" sz="1200">
                <a:solidFill>
                  <a:srgbClr val="000000"/>
                </a:solidFill>
              </a:rPr>
              <a:t>6 minutes</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DO: </a:t>
            </a:r>
            <a:r>
              <a:rPr lang="en-US" sz="1200">
                <a:solidFill>
                  <a:srgbClr val="000000"/>
                </a:solidFill>
              </a:rPr>
              <a:t>Pose questions and provide work time for partners. Circulate and push participants to find/underline their evidence for each question. Afterwards invite participants to share what they notice.</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Look for/emphasize:</a:t>
            </a:r>
            <a:endParaRPr sz="1200">
              <a:solidFill>
                <a:srgbClr val="000000"/>
              </a:solidFill>
            </a:endParaRPr>
          </a:p>
          <a:p>
            <a:pPr indent="-228600" lvl="0" marL="228600" rtl="0" algn="l">
              <a:lnSpc>
                <a:spcPct val="100000"/>
              </a:lnSpc>
              <a:spcBef>
                <a:spcPts val="0"/>
              </a:spcBef>
              <a:spcAft>
                <a:spcPts val="0"/>
              </a:spcAft>
              <a:buSzPts val="1200"/>
              <a:buFont typeface="Calibri"/>
              <a:buAutoNum type="arabicParenR"/>
            </a:pPr>
            <a:r>
              <a:rPr lang="en-US" sz="1200">
                <a:solidFill>
                  <a:srgbClr val="000000"/>
                </a:solidFill>
              </a:rPr>
              <a:t>There are lots of different interpretations of why he might say “with a sigh.” For instance, he could be using it to reveal that he is filled with regret about his choice and is sighing as he reminisces about it. He could also be sighing as an emphasis to say that he remembers it as being a big, momentous decision in his life, etc. </a:t>
            </a:r>
            <a:endParaRPr sz="1200">
              <a:solidFill>
                <a:srgbClr val="000000"/>
              </a:solidFill>
            </a:endParaRPr>
          </a:p>
          <a:p>
            <a:pPr indent="-228600" lvl="0" marL="228600" rtl="0" algn="l">
              <a:lnSpc>
                <a:spcPct val="100000"/>
              </a:lnSpc>
              <a:spcBef>
                <a:spcPts val="0"/>
              </a:spcBef>
              <a:spcAft>
                <a:spcPts val="0"/>
              </a:spcAft>
              <a:buSzPts val="1200"/>
              <a:buFont typeface="Calibri"/>
              <a:buAutoNum type="arabicParenR"/>
            </a:pPr>
            <a:r>
              <a:rPr lang="en-US" sz="1200">
                <a:solidFill>
                  <a:srgbClr val="000000"/>
                </a:solidFill>
              </a:rPr>
              <a:t>Why are the last two lines so interesting:</a:t>
            </a:r>
            <a:endParaRPr sz="1200">
              <a:solidFill>
                <a:srgbClr val="000000"/>
              </a:solidFill>
            </a:endParaRPr>
          </a:p>
          <a:p>
            <a:pPr indent="-203200" lvl="1" marL="628650" rtl="0" algn="l">
              <a:lnSpc>
                <a:spcPct val="100000"/>
              </a:lnSpc>
              <a:spcBef>
                <a:spcPts val="0"/>
              </a:spcBef>
              <a:spcAft>
                <a:spcPts val="0"/>
              </a:spcAft>
              <a:buSzPts val="1500"/>
              <a:buChar char="•"/>
            </a:pPr>
            <a:r>
              <a:rPr lang="en-US" sz="1200">
                <a:solidFill>
                  <a:srgbClr val="000000"/>
                </a:solidFill>
              </a:rPr>
              <a:t>Look for: He is being sarcastic/ironic. We now know that he didn't actually take the road less travelled, so what difference could his choice have possibly made?</a:t>
            </a:r>
            <a:endParaRPr sz="1200"/>
          </a:p>
        </p:txBody>
      </p:sp>
      <p:sp>
        <p:nvSpPr>
          <p:cNvPr id="339" name="Google Shape;339;p3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3" name="Shape 343"/>
        <p:cNvGrpSpPr/>
        <p:nvPr/>
      </p:nvGrpSpPr>
      <p:grpSpPr>
        <a:xfrm>
          <a:off x="0" y="0"/>
          <a:ext cx="0" cy="0"/>
          <a:chOff x="0" y="0"/>
          <a:chExt cx="0" cy="0"/>
        </a:xfrm>
      </p:grpSpPr>
      <p:sp>
        <p:nvSpPr>
          <p:cNvPr id="344" name="Google Shape;344;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5" name="Google Shape;345;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5</a:t>
            </a:r>
            <a:r>
              <a:rPr lang="en-US" sz="1200">
                <a:solidFill>
                  <a:srgbClr val="000000"/>
                </a:solidFill>
              </a:rPr>
              <a:t> minutes</a:t>
            </a:r>
            <a:endParaRPr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DO: </a:t>
            </a:r>
            <a:r>
              <a:rPr lang="en-US" sz="1200">
                <a:solidFill>
                  <a:srgbClr val="000000"/>
                </a:solidFill>
              </a:rPr>
              <a:t>Pose the question and have participants discuss in table groups this time for about 4 minutes. After participants have had a chance to discuss, pose this question as a scaffold: </a:t>
            </a:r>
            <a:r>
              <a:rPr lang="en-US" sz="1200"/>
              <a:t>What might Frost be trying to say about the way people remember their choices? What makes you think so?</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Important note: </a:t>
            </a:r>
            <a:r>
              <a:rPr lang="en-US" sz="1200">
                <a:solidFill>
                  <a:srgbClr val="000000"/>
                </a:solidFill>
              </a:rPr>
              <a:t>The question in the notes is meant to be used as a scaffold if participants are struggling to realize this new interpretation. Use as needed by reading the room. Based on the debriefs up until this point, you may choose to ask this question immediately so groups can discuss both questions. Or, you may present only the first question and circulate to listen in to conversations. If, after a few minutes, you notice participants are still struggling—bring the group back together and pose this question for them to discuss.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Look for/emphasize:</a:t>
            </a:r>
            <a:endParaRPr sz="1200">
              <a:solidFill>
                <a:srgbClr val="000000"/>
              </a:solidFill>
            </a:endParaRPr>
          </a:p>
          <a:p>
            <a:pPr indent="0" lvl="0" marL="0" rtl="0" algn="l">
              <a:lnSpc>
                <a:spcPct val="100000"/>
              </a:lnSpc>
              <a:spcBef>
                <a:spcPts val="0"/>
              </a:spcBef>
              <a:spcAft>
                <a:spcPts val="0"/>
              </a:spcAft>
              <a:buSzPts val="1400"/>
              <a:buNone/>
            </a:pPr>
            <a:r>
              <a:rPr lang="en-US" sz="1200">
                <a:solidFill>
                  <a:srgbClr val="000000"/>
                </a:solidFill>
              </a:rPr>
              <a:t>How does the shift in the 4</a:t>
            </a:r>
            <a:r>
              <a:rPr baseline="30000" lang="en-US" sz="1200">
                <a:solidFill>
                  <a:srgbClr val="000000"/>
                </a:solidFill>
              </a:rPr>
              <a:t>th</a:t>
            </a:r>
            <a:r>
              <a:rPr lang="en-US" sz="1200">
                <a:solidFill>
                  <a:srgbClr val="000000"/>
                </a:solidFill>
              </a:rPr>
              <a:t> stanza affect the overall meaning of the poem?</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Look for: </a:t>
            </a:r>
            <a:endParaRPr sz="1200">
              <a:solidFill>
                <a:srgbClr val="000000"/>
              </a:solidFill>
            </a:endParaRPr>
          </a:p>
          <a:p>
            <a:pPr indent="-171450" lvl="0" marL="171450" rtl="0" algn="l">
              <a:lnSpc>
                <a:spcPct val="100000"/>
              </a:lnSpc>
              <a:spcBef>
                <a:spcPts val="0"/>
              </a:spcBef>
              <a:spcAft>
                <a:spcPts val="0"/>
              </a:spcAft>
              <a:buSzPts val="1500"/>
              <a:buChar char="•"/>
            </a:pPr>
            <a:r>
              <a:rPr lang="en-US" sz="1200">
                <a:solidFill>
                  <a:srgbClr val="000000"/>
                </a:solidFill>
              </a:rPr>
              <a:t>One potential message is that your choices don’t actually matter, and you will never know what the outcome would have been if you had made “Choice B” over “Choice A.”</a:t>
            </a:r>
            <a:endParaRPr sz="1200">
              <a:solidFill>
                <a:srgbClr val="000000"/>
              </a:solidFill>
            </a:endParaRPr>
          </a:p>
          <a:p>
            <a:pPr indent="-171450" lvl="0" marL="171450" rtl="0" algn="l">
              <a:lnSpc>
                <a:spcPct val="100000"/>
              </a:lnSpc>
              <a:spcBef>
                <a:spcPts val="0"/>
              </a:spcBef>
              <a:spcAft>
                <a:spcPts val="0"/>
              </a:spcAft>
              <a:buSzPts val="1500"/>
              <a:buChar char="•"/>
            </a:pPr>
            <a:r>
              <a:rPr lang="en-US" sz="1200">
                <a:solidFill>
                  <a:srgbClr val="000000"/>
                </a:solidFill>
              </a:rPr>
              <a:t>Take it even further (other possible messages include): </a:t>
            </a:r>
            <a:endParaRPr sz="1200">
              <a:solidFill>
                <a:srgbClr val="000000"/>
              </a:solidFill>
            </a:endParaRPr>
          </a:p>
          <a:p>
            <a:pPr indent="-203200" lvl="1" marL="628650" rtl="0" algn="l">
              <a:lnSpc>
                <a:spcPct val="100000"/>
              </a:lnSpc>
              <a:spcBef>
                <a:spcPts val="0"/>
              </a:spcBef>
              <a:spcAft>
                <a:spcPts val="0"/>
              </a:spcAft>
              <a:buSzPts val="1500"/>
              <a:buChar char="•"/>
            </a:pPr>
            <a:r>
              <a:rPr lang="en-US" sz="1200">
                <a:solidFill>
                  <a:srgbClr val="000000"/>
                </a:solidFill>
              </a:rPr>
              <a:t>The way people reflect on their choices does not always mirror reality. </a:t>
            </a:r>
            <a:endParaRPr sz="1200">
              <a:solidFill>
                <a:srgbClr val="000000"/>
              </a:solidFill>
            </a:endParaRPr>
          </a:p>
          <a:p>
            <a:pPr indent="-203200" lvl="2" marL="1085850" rtl="0" algn="l">
              <a:lnSpc>
                <a:spcPct val="100000"/>
              </a:lnSpc>
              <a:spcBef>
                <a:spcPts val="0"/>
              </a:spcBef>
              <a:spcAft>
                <a:spcPts val="0"/>
              </a:spcAft>
              <a:buSzPts val="1500"/>
              <a:buChar char="•"/>
            </a:pPr>
            <a:r>
              <a:rPr lang="en-US" sz="1200">
                <a:solidFill>
                  <a:srgbClr val="000000"/>
                </a:solidFill>
              </a:rPr>
              <a:t>Evidence/Reasoning: He is forecasting that in the future he will look back on this moment and proudly say he took the road less travelled by, when in reality he didn’t, because it is human nature to want to attach successful outcomes to conscious choices or actions you took. It’s also human nature to want to portray yourself in a positive light (in this case, being a risk taker who dares to take the road less travelled).</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Important note: </a:t>
            </a:r>
            <a:r>
              <a:rPr lang="en-US" sz="1200">
                <a:solidFill>
                  <a:srgbClr val="000000"/>
                </a:solidFill>
              </a:rPr>
              <a:t>As these messages likely challenge understandings that participants have held about this poem’s meaning for a long time, some may struggle to come to this interpretation. In this case, continue to probe participants for evidence to support their thinking from the </a:t>
            </a:r>
            <a:r>
              <a:rPr i="1" lang="en-US" sz="1200">
                <a:solidFill>
                  <a:srgbClr val="000000"/>
                </a:solidFill>
              </a:rPr>
              <a:t>whole</a:t>
            </a:r>
            <a:r>
              <a:rPr lang="en-US" sz="1200">
                <a:solidFill>
                  <a:srgbClr val="000000"/>
                </a:solidFill>
              </a:rPr>
              <a:t> poem, not just from stanza 4. For example, remind participants to look back at stanzas 2 and 3 and prompt: what did we learn about the road in this poem? How does this knowledge affect our understanding of the poet’s claims in stanza 4? Participants should leave with an understanding that a close reading reveals that there is actually no evidence to support our initial (and the widely accepted) interpretation of this poem’s meaning.</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Poem Source: </a:t>
            </a:r>
            <a:r>
              <a:rPr lang="en-US" sz="1200">
                <a:solidFill>
                  <a:srgbClr val="000000"/>
                </a:solidFill>
              </a:rPr>
              <a:t>Public Domain</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346" name="Google Shape;346;p3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2" name="Google Shape;352;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5</a:t>
            </a:r>
            <a:r>
              <a:rPr lang="en-US" sz="1200"/>
              <a:t>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Source (3 paragraph excerpt): </a:t>
            </a:r>
            <a:r>
              <a:rPr lang="en-US" sz="1200" u="sng">
                <a:solidFill>
                  <a:schemeClr val="hlink"/>
                </a:solidFill>
                <a:hlinkClick r:id="rId2"/>
              </a:rPr>
              <a:t>https://www.theparisreview.org/blog/2015/09/11/the-most-misread-poem-in-america/</a:t>
            </a:r>
            <a:endParaRPr sz="1200"/>
          </a:p>
          <a:p>
            <a:pPr indent="0" lvl="0" marL="0" rtl="0" algn="l">
              <a:lnSpc>
                <a:spcPct val="100000"/>
              </a:lnSpc>
              <a:spcBef>
                <a:spcPts val="0"/>
              </a:spcBef>
              <a:spcAft>
                <a:spcPts val="0"/>
              </a:spcAft>
              <a:buSzPts val="1400"/>
              <a:buNone/>
            </a:pPr>
            <a:r>
              <a:t/>
            </a:r>
            <a:endParaRPr sz="1200"/>
          </a:p>
          <a:p>
            <a:pPr indent="0" lvl="0" marL="0" rtl="0" algn="l">
              <a:spcBef>
                <a:spcPts val="0"/>
              </a:spcBef>
              <a:spcAft>
                <a:spcPts val="0"/>
              </a:spcAft>
              <a:buClr>
                <a:schemeClr val="dk1"/>
              </a:buClr>
              <a:buSzPts val="1100"/>
              <a:buFont typeface="Arial"/>
              <a:buNone/>
            </a:pPr>
            <a:r>
              <a:rPr b="1" lang="en-US" sz="1200"/>
              <a:t>Excerpt Source: </a:t>
            </a:r>
            <a:r>
              <a:rPr lang="en-US" sz="1200"/>
              <a:t>The Paris Review (2015, September 11). The Most Misread Poem in America [Blog post]. Retrieved from </a:t>
            </a:r>
            <a:r>
              <a:rPr lang="en-US" sz="1200" u="sng">
                <a:solidFill>
                  <a:srgbClr val="3D9BBA"/>
                </a:solidFill>
                <a:hlinkClick r:id="rId3">
                  <a:extLst>
                    <a:ext uri="{A12FA001-AC4F-418D-AE19-62706E023703}">
                      <ahyp:hlinkClr val="tx"/>
                    </a:ext>
                  </a:extLst>
                </a:hlinkClick>
              </a:rPr>
              <a:t>https://www.theparisreview.org/blog/2015/09/11/the-most-misread-poem-in-america/</a:t>
            </a:r>
            <a:r>
              <a:rPr lang="en-US" sz="1200"/>
              <a:t> </a:t>
            </a:r>
            <a:endParaRPr sz="1400"/>
          </a:p>
        </p:txBody>
      </p:sp>
      <p:sp>
        <p:nvSpPr>
          <p:cNvPr id="353" name="Google Shape;353;p3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0" name="Google Shape;360;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6 minutes</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DO: </a:t>
            </a:r>
            <a:r>
              <a:rPr lang="en-US" sz="1200">
                <a:solidFill>
                  <a:srgbClr val="000000"/>
                </a:solidFill>
              </a:rPr>
              <a:t>Provide independent reflection time (questions in note catcher). Encourage participants to refer back to the gist they wrote at the beginning of the session and compare that to the discussion they just had with their groups. After a minute of reflection, have participants discuss with a partner or at their table groups. Afterwards, facilitate a whole group debrief. </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Look for/emphasize:</a:t>
            </a:r>
            <a:endParaRPr sz="1200">
              <a:solidFill>
                <a:srgbClr val="000000"/>
              </a:solidFill>
            </a:endParaRPr>
          </a:p>
          <a:p>
            <a:pPr indent="-190500" lvl="1" marL="628650" rtl="0" algn="l">
              <a:lnSpc>
                <a:spcPct val="100000"/>
              </a:lnSpc>
              <a:spcBef>
                <a:spcPts val="0"/>
              </a:spcBef>
              <a:spcAft>
                <a:spcPts val="0"/>
              </a:spcAft>
              <a:buSzPts val="1500"/>
              <a:buChar char="•"/>
            </a:pPr>
            <a:r>
              <a:rPr lang="en-US" sz="1200">
                <a:solidFill>
                  <a:srgbClr val="000000"/>
                </a:solidFill>
              </a:rPr>
              <a:t>The process involved multiple reads of the same text, each with a different focus.</a:t>
            </a:r>
            <a:endParaRPr sz="1200">
              <a:solidFill>
                <a:srgbClr val="000000"/>
              </a:solidFill>
            </a:endParaRPr>
          </a:p>
          <a:p>
            <a:pPr indent="-190500" lvl="1" marL="628650" rtl="0" algn="l">
              <a:lnSpc>
                <a:spcPct val="100000"/>
              </a:lnSpc>
              <a:spcBef>
                <a:spcPts val="0"/>
              </a:spcBef>
              <a:spcAft>
                <a:spcPts val="0"/>
              </a:spcAft>
              <a:buSzPts val="1500"/>
              <a:buChar char="•"/>
            </a:pPr>
            <a:r>
              <a:rPr lang="en-US" sz="1200">
                <a:solidFill>
                  <a:srgbClr val="000000"/>
                </a:solidFill>
              </a:rPr>
              <a:t>Questions probed us to move from the literal/concrete to abstract meaning. </a:t>
            </a:r>
            <a:endParaRPr sz="1200"/>
          </a:p>
        </p:txBody>
      </p:sp>
      <p:sp>
        <p:nvSpPr>
          <p:cNvPr id="361" name="Google Shape;361;p3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7" name="Google Shape;367;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30 seconds</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SAY: </a:t>
            </a:r>
            <a:r>
              <a:rPr lang="en-US" sz="1200">
                <a:solidFill>
                  <a:srgbClr val="000000"/>
                </a:solidFill>
              </a:rPr>
              <a:t>Now let’s step back and zoom out. What we just experienced has a name—Reader’s Circles! Reader’s Circles are essentially a framework for supporting students in moving through the layers of a text to understand its meaning. This is the foundation for effective, text-based instruction and is a core design principle of the ELA Guidebooks.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Key Point: </a:t>
            </a:r>
            <a:r>
              <a:rPr lang="en-US" sz="1200">
                <a:solidFill>
                  <a:srgbClr val="000000"/>
                </a:solidFill>
              </a:rPr>
              <a:t>Reader’s Circles are a key component of the Guidebooks. The Reader’s Circle process includes multiple reads (each with a different focus) of a short, complex text. Questions/tasks are text-dependent and designed to lead students to a new and deeper understanding of a highly complex text. The goal is that by revisiting specific lines and stanzas with a purpose and pushing for text evidence, students will have “lightbulb moments” about the meaning of complex texts.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Image Source: </a:t>
            </a:r>
            <a:r>
              <a:rPr lang="en-US" sz="1200">
                <a:solidFill>
                  <a:srgbClr val="000000"/>
                </a:solidFill>
              </a:rPr>
              <a:t>ELA Guidebooks</a:t>
            </a:r>
            <a:endParaRPr sz="1200"/>
          </a:p>
        </p:txBody>
      </p:sp>
      <p:sp>
        <p:nvSpPr>
          <p:cNvPr id="368" name="Google Shape;368;p3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 name="Google Shape;71;p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SzPts val="1400"/>
              <a:buNone/>
            </a:pPr>
            <a:r>
              <a:rPr b="1" lang="en-US" sz="1200"/>
              <a:t>8:00-8:15</a:t>
            </a:r>
            <a:endParaRPr b="1" sz="1200"/>
          </a:p>
          <a:p>
            <a:pPr indent="0" lvl="0" marL="0" marR="0" rtl="0" algn="l">
              <a:lnSpc>
                <a:spcPct val="100000"/>
              </a:lnSpc>
              <a:spcBef>
                <a:spcPts val="0"/>
              </a:spcBef>
              <a:spcAft>
                <a:spcPts val="0"/>
              </a:spcAft>
              <a:buSzPts val="1400"/>
              <a:buNone/>
            </a:pPr>
            <a:r>
              <a:t/>
            </a:r>
            <a:endParaRPr sz="1200"/>
          </a:p>
          <a:p>
            <a:pPr indent="0" lvl="0" marL="0" marR="0" rtl="0" algn="l">
              <a:lnSpc>
                <a:spcPct val="100000"/>
              </a:lnSpc>
              <a:spcBef>
                <a:spcPts val="0"/>
              </a:spcBef>
              <a:spcAft>
                <a:spcPts val="0"/>
              </a:spcAft>
              <a:buSzPts val="1400"/>
              <a:buNone/>
            </a:pPr>
            <a:r>
              <a:rPr lang="en-US" sz="1200"/>
              <a:t>15 minutes for the Intro Slides </a:t>
            </a:r>
            <a:endParaRPr sz="1200"/>
          </a:p>
          <a:p>
            <a:pPr indent="0" lvl="0" marL="0" marR="0" rtl="0" algn="l">
              <a:lnSpc>
                <a:spcPct val="100000"/>
              </a:lnSpc>
              <a:spcBef>
                <a:spcPts val="0"/>
              </a:spcBef>
              <a:spcAft>
                <a:spcPts val="0"/>
              </a:spcAft>
              <a:buSzPts val="1400"/>
              <a:buNone/>
            </a:pPr>
            <a:r>
              <a:t/>
            </a:r>
            <a:endParaRPr b="1" sz="1200"/>
          </a:p>
          <a:p>
            <a:pPr indent="0" lvl="0" marL="0" marR="0" rtl="0" algn="l">
              <a:lnSpc>
                <a:spcPct val="100000"/>
              </a:lnSpc>
              <a:spcBef>
                <a:spcPts val="0"/>
              </a:spcBef>
              <a:spcAft>
                <a:spcPts val="0"/>
              </a:spcAft>
              <a:buSzPts val="1400"/>
              <a:buNone/>
            </a:pPr>
            <a:r>
              <a:rPr b="1" lang="en-US" sz="1200"/>
              <a:t>DO: </a:t>
            </a:r>
            <a:r>
              <a:rPr lang="en-US" sz="1200"/>
              <a:t>Welcome participants and express your excitement to work with them! </a:t>
            </a:r>
            <a:endParaRPr sz="1200"/>
          </a:p>
        </p:txBody>
      </p:sp>
      <p:sp>
        <p:nvSpPr>
          <p:cNvPr id="72" name="Google Shape;72;p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5" name="Google Shape;375;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30 seconds</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DO: </a:t>
            </a:r>
            <a:r>
              <a:rPr lang="en-US" sz="1200">
                <a:solidFill>
                  <a:srgbClr val="000000"/>
                </a:solidFill>
              </a:rPr>
              <a:t>Paraphrase each bullet point on the slide, emphasizing that this process for close reading (through multiple reads, each through a different lens) is a core design principle of the ELA guidebooks. Briefly connect these bullet points to what participants just experienced (and what students will experience).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Key Point: </a:t>
            </a:r>
            <a:r>
              <a:rPr lang="en-US" sz="1200">
                <a:solidFill>
                  <a:srgbClr val="000000"/>
                </a:solidFill>
              </a:rPr>
              <a:t>Reader’s Circles are a key component of the Guidebooks. The Reader’s Circle process includes multiple reads (each with a different focus) of a short, complex text. Questions/tasks are text-dependent and designed to lead students to a new and deeper understanding of a highly complex text. The goal is that by revisiting specific lines and stanzas with a purpose and pushing for text evidence, students will have “lightbulb moments” about the meaning of complex texts. They make explicit the thinking process strong readers use to make meaning of complex texts.</a:t>
            </a:r>
            <a:endParaRPr sz="1300"/>
          </a:p>
        </p:txBody>
      </p:sp>
      <p:sp>
        <p:nvSpPr>
          <p:cNvPr id="376" name="Google Shape;376;p3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0" name="Shape 380"/>
        <p:cNvGrpSpPr/>
        <p:nvPr/>
      </p:nvGrpSpPr>
      <p:grpSpPr>
        <a:xfrm>
          <a:off x="0" y="0"/>
          <a:ext cx="0" cy="0"/>
          <a:chOff x="0" y="0"/>
          <a:chExt cx="0" cy="0"/>
        </a:xfrm>
      </p:grpSpPr>
      <p:sp>
        <p:nvSpPr>
          <p:cNvPr id="381" name="Google Shape;381;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2" name="Google Shape;382;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4 minutes</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SAY: </a:t>
            </a:r>
            <a:r>
              <a:rPr lang="en-US" sz="1200">
                <a:solidFill>
                  <a:srgbClr val="000000"/>
                </a:solidFill>
              </a:rPr>
              <a:t>The simplest explanation of Reader’s Circles is that each layer informs the next. We can compare them to a telescope—they help the reader focus their lens as they read a text to ultimately see and uncover the true meaning of the text. Take a moment and review the graphic in your note catcher.</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DO: </a:t>
            </a:r>
            <a:r>
              <a:rPr lang="en-US" sz="1200">
                <a:solidFill>
                  <a:srgbClr val="000000"/>
                </a:solidFill>
              </a:rPr>
              <a:t>Direct participants to their note catcher</a:t>
            </a:r>
            <a:r>
              <a:rPr b="1" lang="en-US" sz="1200">
                <a:solidFill>
                  <a:srgbClr val="000000"/>
                </a:solidFill>
              </a:rPr>
              <a:t> </a:t>
            </a:r>
            <a:r>
              <a:rPr lang="en-US" sz="1200">
                <a:solidFill>
                  <a:srgbClr val="000000"/>
                </a:solidFill>
              </a:rPr>
              <a:t>and provide a minute of independent review time. Then have participants share their observations (what do they notice and wonder) with a partner. Afterwards, invite participants to share their observations with the group.</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b="1"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Note: Important context for facilitators about the Reader’s Circles:</a:t>
            </a:r>
            <a:endParaRPr sz="1200">
              <a:solidFill>
                <a:srgbClr val="000000"/>
              </a:solidFill>
            </a:endParaRPr>
          </a:p>
          <a:p>
            <a:pPr indent="-171450" lvl="0" marL="171450" rtl="0" algn="l">
              <a:lnSpc>
                <a:spcPct val="100000"/>
              </a:lnSpc>
              <a:spcBef>
                <a:spcPts val="0"/>
              </a:spcBef>
              <a:spcAft>
                <a:spcPts val="0"/>
              </a:spcAft>
              <a:buSzPts val="1500"/>
              <a:buChar char="•"/>
            </a:pPr>
            <a:r>
              <a:rPr i="1" lang="en-US" sz="1200">
                <a:solidFill>
                  <a:srgbClr val="000000"/>
                </a:solidFill>
              </a:rPr>
              <a:t>Author’s Craft: </a:t>
            </a:r>
            <a:r>
              <a:rPr lang="en-US" sz="1200">
                <a:solidFill>
                  <a:srgbClr val="000000"/>
                </a:solidFill>
              </a:rPr>
              <a:t>As a reader, the first layer we observe is the actual words on the page—these are what the author provides. This is what the author has the most control over, thus it is a study of Author’s Craft. As we read, our brains look for patterns and notice contrasts in the details and language of a text. </a:t>
            </a:r>
            <a:endParaRPr sz="1200">
              <a:solidFill>
                <a:srgbClr val="000000"/>
              </a:solidFill>
            </a:endParaRPr>
          </a:p>
          <a:p>
            <a:pPr indent="-172702" lvl="0" marL="172702" rtl="0" algn="l">
              <a:lnSpc>
                <a:spcPct val="100000"/>
              </a:lnSpc>
              <a:spcBef>
                <a:spcPts val="0"/>
              </a:spcBef>
              <a:spcAft>
                <a:spcPts val="0"/>
              </a:spcAft>
              <a:buSzPts val="1500"/>
              <a:buChar char="•"/>
            </a:pPr>
            <a:r>
              <a:rPr i="1" lang="en-US" sz="1200">
                <a:solidFill>
                  <a:srgbClr val="000000"/>
                </a:solidFill>
              </a:rPr>
              <a:t>Elements and Structure: </a:t>
            </a:r>
            <a:r>
              <a:rPr lang="en-US" sz="1200">
                <a:solidFill>
                  <a:srgbClr val="000000"/>
                </a:solidFill>
              </a:rPr>
              <a:t>Each of these things come together and we begin, as readers, to draw some conclusions about those details and those words, which brings us to the next layer—Elements and Structure—where we focus our attention on the characters, plot, and setting, as well as the author’s point of view. Just like with Author’s Craft, our brain is looking for patterns and contrasts, such as changes in character actions from the beginning of a text to the end—what do those changes mean? </a:t>
            </a:r>
            <a:endParaRPr sz="1200">
              <a:solidFill>
                <a:srgbClr val="000000"/>
              </a:solidFill>
            </a:endParaRPr>
          </a:p>
          <a:p>
            <a:pPr indent="-172702" lvl="0" marL="172702" rtl="0" algn="l">
              <a:lnSpc>
                <a:spcPct val="100000"/>
              </a:lnSpc>
              <a:spcBef>
                <a:spcPts val="0"/>
              </a:spcBef>
              <a:spcAft>
                <a:spcPts val="0"/>
              </a:spcAft>
              <a:buSzPts val="1500"/>
              <a:buChar char="•"/>
            </a:pPr>
            <a:r>
              <a:rPr i="1" lang="en-US" sz="1200">
                <a:solidFill>
                  <a:srgbClr val="000000"/>
                </a:solidFill>
              </a:rPr>
              <a:t>Literary Effects: </a:t>
            </a:r>
            <a:r>
              <a:rPr lang="en-US" sz="1200">
                <a:solidFill>
                  <a:srgbClr val="000000"/>
                </a:solidFill>
              </a:rPr>
              <a:t>That leads us to the next layer—Literary Effects. This layer is where we, as readers, start making interpretations and making the story our own. This is where we apply our experiences, our background knowledge, and our feelings to find humor through irony or start making meaning through identifying symbols that have a meaning separate from the words on the page. Again, we determine what is important based on what patterns and contrasts we see—where do situations end up differently than we would expect? What could that possibly mean? </a:t>
            </a:r>
            <a:endParaRPr sz="1200">
              <a:solidFill>
                <a:srgbClr val="000000"/>
              </a:solidFill>
            </a:endParaRPr>
          </a:p>
          <a:p>
            <a:pPr indent="-172702" lvl="0" marL="172702" rtl="0" algn="l">
              <a:lnSpc>
                <a:spcPct val="100000"/>
              </a:lnSpc>
              <a:spcBef>
                <a:spcPts val="0"/>
              </a:spcBef>
              <a:spcAft>
                <a:spcPts val="0"/>
              </a:spcAft>
              <a:buSzPts val="1500"/>
              <a:buChar char="•"/>
            </a:pPr>
            <a:r>
              <a:rPr i="1" lang="en-US" sz="1200">
                <a:solidFill>
                  <a:srgbClr val="000000"/>
                </a:solidFill>
              </a:rPr>
              <a:t>Meaning: </a:t>
            </a:r>
            <a:r>
              <a:rPr lang="en-US" sz="1200">
                <a:solidFill>
                  <a:srgbClr val="000000"/>
                </a:solidFill>
              </a:rPr>
              <a:t>As we work through those thoughts, we start to make meaning from the text, which also informs the outermost layer of the circles, Meaning. In this layer, we, as readers, have the most control over the text. We determine theme (or meaning) and author’s purpose or perspective (to teach us the theme or to reveal some kind of point) based on the patterns and contrasts we’ve seen throughout the text in each layer of the text. </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rPr b="1" lang="en-US" sz="1200">
                <a:solidFill>
                  <a:srgbClr val="000000"/>
                </a:solidFill>
              </a:rPr>
              <a:t>Key Point: </a:t>
            </a:r>
            <a:r>
              <a:rPr lang="en-US" sz="1200">
                <a:solidFill>
                  <a:srgbClr val="000000"/>
                </a:solidFill>
              </a:rPr>
              <a:t>During Reader’s Circles, students move through connected layers of a text. Each layer builds upon the last and provides a lens through which students can “observe” the text when working towards deep understanding. There are unique layers/processes for each of the following: literary texts, literary nonfiction texts, and informational texts. </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b="1"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Image Source: </a:t>
            </a:r>
            <a:r>
              <a:rPr lang="en-US" sz="1200">
                <a:solidFill>
                  <a:srgbClr val="000000"/>
                </a:solidFill>
              </a:rPr>
              <a:t>ELA Guidebooks</a:t>
            </a:r>
            <a:endParaRPr sz="1200"/>
          </a:p>
        </p:txBody>
      </p:sp>
      <p:sp>
        <p:nvSpPr>
          <p:cNvPr id="383" name="Google Shape;383;p4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0" name="Google Shape;390;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3 minutes</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SAY: </a:t>
            </a:r>
            <a:r>
              <a:rPr lang="en-US" sz="1200">
                <a:solidFill>
                  <a:srgbClr val="000000"/>
                </a:solidFill>
              </a:rPr>
              <a:t>With that understanding of the Reader’s Circles, now take a look at the components of the Read Approach. We will spend some time reading through the basics of this approach from the Curriculum Guide.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 </a:t>
            </a:r>
            <a:r>
              <a:rPr lang="en-US" sz="1200">
                <a:solidFill>
                  <a:srgbClr val="000000"/>
                </a:solidFill>
              </a:rPr>
              <a:t>Direct participants to their note catcher</a:t>
            </a:r>
            <a:r>
              <a:rPr b="1" lang="en-US" sz="1200">
                <a:solidFill>
                  <a:srgbClr val="000000"/>
                </a:solidFill>
              </a:rPr>
              <a:t> </a:t>
            </a:r>
            <a:r>
              <a:rPr lang="en-US" sz="1200">
                <a:solidFill>
                  <a:srgbClr val="000000"/>
                </a:solidFill>
              </a:rPr>
              <a:t>and provide a minute of independent review time. Then have participants share their observations with a partner. Afterwards, invite participants to share their observations with the group.</a:t>
            </a:r>
            <a:endParaRPr b="1"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Image Source: </a:t>
            </a:r>
            <a:r>
              <a:rPr lang="en-US" sz="1200">
                <a:solidFill>
                  <a:srgbClr val="000000"/>
                </a:solidFill>
              </a:rPr>
              <a:t>ELA Guidebooks</a:t>
            </a:r>
            <a:endParaRPr b="1"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200">
              <a:solidFill>
                <a:srgbClr val="000000"/>
              </a:solidFill>
            </a:endParaRPr>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t/>
            </a:r>
            <a:endParaRPr sz="1200"/>
          </a:p>
        </p:txBody>
      </p:sp>
      <p:sp>
        <p:nvSpPr>
          <p:cNvPr id="391" name="Google Shape;391;p4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8" name="Google Shape;398;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3 minutes</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SAY: </a:t>
            </a:r>
            <a:r>
              <a:rPr lang="en-US" sz="1200">
                <a:solidFill>
                  <a:srgbClr val="000000"/>
                </a:solidFill>
              </a:rPr>
              <a:t>Take a moment to compare the Reader’s Circles and the Read Approach graphics in your note catcher.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DO: </a:t>
            </a:r>
            <a:r>
              <a:rPr lang="en-US" sz="1200">
                <a:solidFill>
                  <a:srgbClr val="000000"/>
                </a:solidFill>
              </a:rPr>
              <a:t>Direct participants to their note catcher</a:t>
            </a:r>
            <a:r>
              <a:rPr b="1" lang="en-US" sz="1200">
                <a:solidFill>
                  <a:srgbClr val="000000"/>
                </a:solidFill>
              </a:rPr>
              <a:t> </a:t>
            </a:r>
            <a:r>
              <a:rPr lang="en-US" sz="1200">
                <a:solidFill>
                  <a:srgbClr val="000000"/>
                </a:solidFill>
              </a:rPr>
              <a:t>and provide a minute of independent review time. Then have participants share their observations (what do they notice and wonder) with a partner. Afterwards, invite participants to share their observations with the group.</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b="1"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Note: Important context for facilitators about the Reader’s Circles:</a:t>
            </a:r>
            <a:endParaRPr sz="1200">
              <a:solidFill>
                <a:srgbClr val="000000"/>
              </a:solidFill>
            </a:endParaRPr>
          </a:p>
          <a:p>
            <a:pPr indent="-171450" lvl="0" marL="171450" rtl="0" algn="l">
              <a:lnSpc>
                <a:spcPct val="100000"/>
              </a:lnSpc>
              <a:spcBef>
                <a:spcPts val="0"/>
              </a:spcBef>
              <a:spcAft>
                <a:spcPts val="0"/>
              </a:spcAft>
              <a:buSzPts val="1500"/>
              <a:buChar char="•"/>
            </a:pPr>
            <a:r>
              <a:rPr i="1" lang="en-US" sz="1200">
                <a:solidFill>
                  <a:srgbClr val="000000"/>
                </a:solidFill>
              </a:rPr>
              <a:t>Author’s Craft: </a:t>
            </a:r>
            <a:r>
              <a:rPr lang="en-US" sz="1200">
                <a:solidFill>
                  <a:srgbClr val="000000"/>
                </a:solidFill>
              </a:rPr>
              <a:t>As a reader, the first layer we observe is the actual words on the page—these are what the author provides. This is what the author has the most control over, thus it is a study of Author’s Craft. As we read, our brains look for patterns and notice contrasts in the details and language of a text. </a:t>
            </a:r>
            <a:endParaRPr sz="1200">
              <a:solidFill>
                <a:srgbClr val="000000"/>
              </a:solidFill>
            </a:endParaRPr>
          </a:p>
          <a:p>
            <a:pPr indent="-172702" lvl="0" marL="172702" rtl="0" algn="l">
              <a:lnSpc>
                <a:spcPct val="100000"/>
              </a:lnSpc>
              <a:spcBef>
                <a:spcPts val="0"/>
              </a:spcBef>
              <a:spcAft>
                <a:spcPts val="0"/>
              </a:spcAft>
              <a:buSzPts val="1500"/>
              <a:buChar char="•"/>
            </a:pPr>
            <a:r>
              <a:rPr i="1" lang="en-US" sz="1200">
                <a:solidFill>
                  <a:srgbClr val="000000"/>
                </a:solidFill>
              </a:rPr>
              <a:t>Elements and Structure: </a:t>
            </a:r>
            <a:r>
              <a:rPr lang="en-US" sz="1200">
                <a:solidFill>
                  <a:srgbClr val="000000"/>
                </a:solidFill>
              </a:rPr>
              <a:t>Each of these things come together and we begin, as readers, to draw some conclusions about those details and those words, which brings us to the next layer—Elements and Structure—where we focus our attention on the characters, plot, and setting, as well as the author’s point of view. Just like with Author’s Craft, our brain is looking for patterns and contrasts, such as changes in character actions from the beginning of a text to the end—what do those changes mean? </a:t>
            </a:r>
            <a:endParaRPr sz="1200">
              <a:solidFill>
                <a:srgbClr val="000000"/>
              </a:solidFill>
            </a:endParaRPr>
          </a:p>
          <a:p>
            <a:pPr indent="-172702" lvl="0" marL="172702" rtl="0" algn="l">
              <a:lnSpc>
                <a:spcPct val="100000"/>
              </a:lnSpc>
              <a:spcBef>
                <a:spcPts val="0"/>
              </a:spcBef>
              <a:spcAft>
                <a:spcPts val="0"/>
              </a:spcAft>
              <a:buSzPts val="1500"/>
              <a:buChar char="•"/>
            </a:pPr>
            <a:r>
              <a:rPr i="1" lang="en-US" sz="1200">
                <a:solidFill>
                  <a:srgbClr val="000000"/>
                </a:solidFill>
              </a:rPr>
              <a:t>Literary Effects: </a:t>
            </a:r>
            <a:r>
              <a:rPr lang="en-US" sz="1200">
                <a:solidFill>
                  <a:srgbClr val="000000"/>
                </a:solidFill>
              </a:rPr>
              <a:t>That leads us to the next layer—Literary Effects. This layer is where we, as readers, start making interpretations and making the story our own. This is where we apply our experiences, our background knowledge, and our feelings to find humor through irony or start making meaning through identifying symbols that have a meaning separate from the words on the page. Again, we determine what is important based on what patterns and contrasts we see—where do situations end up differently than we would expect? What could that possibly mean? </a:t>
            </a:r>
            <a:endParaRPr sz="1200">
              <a:solidFill>
                <a:srgbClr val="000000"/>
              </a:solidFill>
            </a:endParaRPr>
          </a:p>
          <a:p>
            <a:pPr indent="-172702" lvl="0" marL="172702" rtl="0" algn="l">
              <a:lnSpc>
                <a:spcPct val="100000"/>
              </a:lnSpc>
              <a:spcBef>
                <a:spcPts val="0"/>
              </a:spcBef>
              <a:spcAft>
                <a:spcPts val="0"/>
              </a:spcAft>
              <a:buSzPts val="1500"/>
              <a:buChar char="•"/>
            </a:pPr>
            <a:r>
              <a:rPr i="1" lang="en-US" sz="1200">
                <a:solidFill>
                  <a:srgbClr val="000000"/>
                </a:solidFill>
              </a:rPr>
              <a:t>Meaning: </a:t>
            </a:r>
            <a:r>
              <a:rPr lang="en-US" sz="1200">
                <a:solidFill>
                  <a:srgbClr val="000000"/>
                </a:solidFill>
              </a:rPr>
              <a:t>As we work through those thoughts, we start to make meaning from the text, which also informs the outermost layer of the circles, Meaning. In this layer, we, as readers, have the most control over the text. We determine theme (or meaning) and author’s purpose or perspective (to teach us the theme or to reveal some kind of point) based on the patterns and contrasts we’ve seen throughout the text in each layer of the text. </a:t>
            </a:r>
            <a:endParaRPr sz="1200">
              <a:solidFill>
                <a:srgbClr val="000000"/>
              </a:solidFill>
            </a:endParaRPr>
          </a:p>
          <a:p>
            <a:pPr indent="-109201" lvl="0" marL="172702"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rPr b="1" lang="en-US" sz="1200">
                <a:solidFill>
                  <a:srgbClr val="000000"/>
                </a:solidFill>
              </a:rPr>
              <a:t>Source: </a:t>
            </a:r>
            <a:r>
              <a:rPr lang="en-US" sz="1200">
                <a:solidFill>
                  <a:srgbClr val="000000"/>
                </a:solidFill>
              </a:rPr>
              <a:t>TL Summit presentation (shared by Louisiana Advisors)</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rPr b="1" lang="en-US" sz="1200">
                <a:solidFill>
                  <a:srgbClr val="000000"/>
                </a:solidFill>
              </a:rPr>
              <a:t>Key Point: </a:t>
            </a:r>
            <a:r>
              <a:rPr lang="en-US" sz="1200">
                <a:solidFill>
                  <a:srgbClr val="000000"/>
                </a:solidFill>
              </a:rPr>
              <a:t>The layers within the Read Approach mirror those layers of the Reader’s Circles in taking students to a deeper understanding of the text that can then be extended to other texts and the world at large. </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b="1"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Image Source: </a:t>
            </a:r>
            <a:r>
              <a:rPr lang="en-US" sz="1200">
                <a:solidFill>
                  <a:srgbClr val="000000"/>
                </a:solidFill>
              </a:rPr>
              <a:t>ELA Guidebooks</a:t>
            </a:r>
            <a:endParaRPr b="1"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399" name="Google Shape;399;p4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7" name="Google Shape;407;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1 minute</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SAY: </a:t>
            </a:r>
            <a:r>
              <a:rPr lang="en-US" sz="1200">
                <a:solidFill>
                  <a:srgbClr val="000000"/>
                </a:solidFill>
              </a:rPr>
              <a:t>Now that we have a better sense of how students will move through layers of deeper understanding as they work through both the Read Approach and the Reader’s Circles, we wanted to note that this is not a linear process. While the graphics may appear that way, this is a recursive process that occurs in different forms throughout each unit. Students could be taken through the process throughout the course of a text, a section, or it could be over the course of the entire unit. Students are continually deepening their understanding of multiple pieces of text and the larger topic of the unit. I also want to note that when students are moving through the layers of the Reader’s Circles as they analyze a text, they are </a:t>
            </a:r>
            <a:r>
              <a:rPr i="1" lang="en-US" sz="1200">
                <a:solidFill>
                  <a:srgbClr val="000000"/>
                </a:solidFill>
              </a:rPr>
              <a:t>usually </a:t>
            </a:r>
            <a:r>
              <a:rPr lang="en-US" sz="1200">
                <a:solidFill>
                  <a:srgbClr val="000000"/>
                </a:solidFill>
              </a:rPr>
              <a:t>engaged in “Deepening Understanding” from the Read Approach. “Prepare to Read” typically happens </a:t>
            </a:r>
            <a:r>
              <a:rPr i="1" lang="en-US" sz="1200">
                <a:solidFill>
                  <a:srgbClr val="000000"/>
                </a:solidFill>
              </a:rPr>
              <a:t>before </a:t>
            </a:r>
            <a:r>
              <a:rPr lang="en-US" sz="1200">
                <a:solidFill>
                  <a:srgbClr val="000000"/>
                </a:solidFill>
              </a:rPr>
              <a:t>any reading, and “Extend Understanding” typically happens </a:t>
            </a:r>
            <a:r>
              <a:rPr i="1" lang="en-US" sz="1200">
                <a:solidFill>
                  <a:srgbClr val="000000"/>
                </a:solidFill>
              </a:rPr>
              <a:t>after </a:t>
            </a:r>
            <a:r>
              <a:rPr lang="en-US" sz="1200">
                <a:solidFill>
                  <a:srgbClr val="000000"/>
                </a:solidFill>
              </a:rPr>
              <a:t>students have moved through the circles and have a deep understanding of the text. Then, they’re able to extend their understanding by making connections to other texts, authors, and ideas.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SAY: </a:t>
            </a:r>
            <a:r>
              <a:rPr lang="en-US" sz="1200">
                <a:solidFill>
                  <a:srgbClr val="000000"/>
                </a:solidFill>
              </a:rPr>
              <a:t>Now, let’s take a look at how we moved through this process with “The Road Not Taken” experiential.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Image Source: </a:t>
            </a:r>
            <a:r>
              <a:rPr lang="en-US" sz="1200">
                <a:solidFill>
                  <a:srgbClr val="000000"/>
                </a:solidFill>
              </a:rPr>
              <a:t>ELA Guidebooks</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408" name="Google Shape;408;p4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6" name="Google Shape;416;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solidFill>
                  <a:srgbClr val="000000"/>
                </a:solidFill>
              </a:rPr>
              <a:t> 1 minute</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SAY: </a:t>
            </a:r>
            <a:r>
              <a:rPr lang="en-US" sz="1200">
                <a:solidFill>
                  <a:srgbClr val="000000"/>
                </a:solidFill>
              </a:rPr>
              <a:t>At the heart of this framework is the move from literal interpretations of concrete details in the text to a more abstract understanding as you make meaning of the text, like we just experienced with “The Road Not Taken.” The bulk of this deepening in students’ understanding happens in the “Deepen Understanding” portion of the lessons. In our experiential, we experienced this as we moved from making initial understandings</a:t>
            </a:r>
            <a:r>
              <a:rPr b="1" lang="en-US" sz="1200">
                <a:solidFill>
                  <a:srgbClr val="000000"/>
                </a:solidFill>
              </a:rPr>
              <a:t> </a:t>
            </a:r>
            <a:r>
              <a:rPr lang="en-US" sz="1200">
                <a:solidFill>
                  <a:srgbClr val="000000"/>
                </a:solidFill>
              </a:rPr>
              <a:t>to spending time deepening understanding through conversations about the text, to later, having abstract conversations about how the text connects with other pieces of text and the world around us. We also discussed everything that happened in between these two ends of the spectrum helped us to get to this point!</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b="1"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DO: </a:t>
            </a:r>
            <a:r>
              <a:rPr lang="en-US" sz="1200">
                <a:solidFill>
                  <a:srgbClr val="000000"/>
                </a:solidFill>
              </a:rPr>
              <a:t>Pause here to answer any questions about this framework.</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Important Note: </a:t>
            </a:r>
            <a:r>
              <a:rPr lang="en-US" sz="1200">
                <a:solidFill>
                  <a:srgbClr val="000000"/>
                </a:solidFill>
              </a:rPr>
              <a:t>This is NOT a linear process—students can move in and out of these circles in search of meaning. In our experience, for example, we went all the way back to circle 1 towards the end of our process to zoom in on word choice again (“with a sigh”).</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rPr b="1" lang="en-US" sz="1200">
                <a:solidFill>
                  <a:srgbClr val="000000"/>
                </a:solidFill>
              </a:rPr>
              <a:t>Key Point: </a:t>
            </a:r>
            <a:r>
              <a:rPr lang="en-US" sz="1200">
                <a:solidFill>
                  <a:srgbClr val="000000"/>
                </a:solidFill>
              </a:rPr>
              <a:t>During Reader’s Circles, students move through connected layers of a text. Each layer builds upon the last and provides a lens through which students can “observe” the text when working towards deep understanding. </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t/>
            </a:r>
            <a:endParaRPr b="1" sz="12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200">
                <a:solidFill>
                  <a:srgbClr val="000000"/>
                </a:solidFill>
              </a:rPr>
              <a:t>Image Source: </a:t>
            </a:r>
            <a:r>
              <a:rPr lang="en-US" sz="1200">
                <a:solidFill>
                  <a:srgbClr val="000000"/>
                </a:solidFill>
              </a:rPr>
              <a:t>ELA Guidebooks</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417" name="Google Shape;417;p4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7" name="Google Shape;427;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solidFill>
                  <a:srgbClr val="000000"/>
                </a:solidFill>
              </a:rPr>
              <a:t>3 minutes</a:t>
            </a:r>
            <a:endParaRPr sz="1200">
              <a:solidFill>
                <a:srgbClr val="000000"/>
              </a:solidFill>
            </a:endParaRPr>
          </a:p>
          <a:p>
            <a:pPr indent="0" lvl="0" marL="0" rtl="0" algn="l">
              <a:lnSpc>
                <a:spcPct val="100000"/>
              </a:lnSpc>
              <a:spcBef>
                <a:spcPts val="0"/>
              </a:spcBef>
              <a:spcAft>
                <a:spcPts val="0"/>
              </a:spcAft>
              <a:buClr>
                <a:srgbClr val="797878"/>
              </a:buClr>
              <a:buSzPts val="10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SAY: </a:t>
            </a:r>
            <a:r>
              <a:rPr lang="en-US" sz="1200">
                <a:solidFill>
                  <a:srgbClr val="000000"/>
                </a:solidFill>
              </a:rPr>
              <a:t>Let’s take a moment to capture our learning from this session.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DO: </a:t>
            </a:r>
            <a:r>
              <a:rPr lang="en-US" sz="1200">
                <a:solidFill>
                  <a:srgbClr val="000000"/>
                </a:solidFill>
              </a:rPr>
              <a:t>Have a participant read the questions. Allow time for participants to respond in their note catchers.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000"/>
              <a:buFont typeface="Arial"/>
              <a:buNone/>
            </a:pPr>
            <a:r>
              <a:rPr b="1" lang="en-US" sz="1200">
                <a:solidFill>
                  <a:srgbClr val="000000"/>
                </a:solidFill>
              </a:rPr>
              <a:t>LOOK FORS (possible responses): </a:t>
            </a:r>
            <a:endParaRPr b="1" sz="1200">
              <a:solidFill>
                <a:srgbClr val="000000"/>
              </a:solidFill>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rPr>
              <a:t>Questions move from more literal questions to more abstract questions.</a:t>
            </a:r>
            <a:endParaRPr sz="1200">
              <a:solidFill>
                <a:srgbClr val="000000"/>
              </a:solidFill>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rPr>
              <a:t>Questions require students to think about the text more deeply as they move through the circles.</a:t>
            </a:r>
            <a:endParaRPr sz="1200">
              <a:solidFill>
                <a:srgbClr val="000000"/>
              </a:solidFill>
            </a:endParaRPr>
          </a:p>
          <a:p>
            <a:pPr indent="-304800" lvl="0" marL="457200" rtl="0" algn="l">
              <a:lnSpc>
                <a:spcPct val="100000"/>
              </a:lnSpc>
              <a:spcBef>
                <a:spcPts val="0"/>
              </a:spcBef>
              <a:spcAft>
                <a:spcPts val="0"/>
              </a:spcAft>
              <a:buClr>
                <a:srgbClr val="000000"/>
              </a:buClr>
              <a:buSzPts val="1200"/>
              <a:buChar char="●"/>
            </a:pPr>
            <a:r>
              <a:rPr lang="en-US" sz="1200">
                <a:solidFill>
                  <a:srgbClr val="000000"/>
                </a:solidFill>
              </a:rPr>
              <a:t>Understanding the Reader’s Circles allows teachers to prepare for students to struggle with more complex/abstract aspects of the text.</a:t>
            </a:r>
            <a:endParaRPr sz="1200">
              <a:solidFill>
                <a:srgbClr val="000000"/>
              </a:solidFill>
            </a:endParaRPr>
          </a:p>
        </p:txBody>
      </p:sp>
      <p:sp>
        <p:nvSpPr>
          <p:cNvPr id="428" name="Google Shape;428;p4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2" name="Shape 432"/>
        <p:cNvGrpSpPr/>
        <p:nvPr/>
      </p:nvGrpSpPr>
      <p:grpSpPr>
        <a:xfrm>
          <a:off x="0" y="0"/>
          <a:ext cx="0" cy="0"/>
          <a:chOff x="0" y="0"/>
          <a:chExt cx="0" cy="0"/>
        </a:xfrm>
      </p:grpSpPr>
      <p:sp>
        <p:nvSpPr>
          <p:cNvPr id="433" name="Google Shape;433;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4" name="Google Shape;434;p4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100"/>
              <a:t>15 minutes </a:t>
            </a:r>
            <a:endParaRPr sz="1100"/>
          </a:p>
          <a:p>
            <a:pPr indent="0" lvl="0" marL="0" rtl="0" algn="l">
              <a:lnSpc>
                <a:spcPct val="100000"/>
              </a:lnSpc>
              <a:spcBef>
                <a:spcPts val="0"/>
              </a:spcBef>
              <a:spcAft>
                <a:spcPts val="0"/>
              </a:spcAft>
              <a:buSzPts val="1400"/>
              <a:buNone/>
            </a:pPr>
            <a:r>
              <a:t/>
            </a:r>
            <a:endParaRPr/>
          </a:p>
        </p:txBody>
      </p:sp>
      <p:sp>
        <p:nvSpPr>
          <p:cNvPr id="435" name="Google Shape;435;p4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0" name="Google Shape;440;p4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1" lang="en-US" sz="1100">
                <a:solidFill>
                  <a:srgbClr val="000000"/>
                </a:solidFill>
              </a:rPr>
              <a:t>75 minutes </a:t>
            </a:r>
            <a:endParaRPr sz="1100">
              <a:solidFill>
                <a:srgbClr val="000000"/>
              </a:solidFill>
            </a:endParaRPr>
          </a:p>
        </p:txBody>
      </p:sp>
      <p:sp>
        <p:nvSpPr>
          <p:cNvPr id="441" name="Google Shape;441;p4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6" name="Google Shape;446;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Today we have already experienced close reading from the perspective of a student as it is presented through the Read Approach in the ELA Guidebooks 9-12. Now, we will shift our thinking from our “student hats” back to our “teacher hats” as we engage in a modified unit study protocol that will reinforce best practices for planning and deepen our understanding of how the Read Approach to Close Reading helps </a:t>
            </a:r>
            <a:r>
              <a:rPr b="1" i="1" lang="en-US" sz="1200"/>
              <a:t>all</a:t>
            </a:r>
            <a:r>
              <a:rPr lang="en-US" sz="1200"/>
              <a:t> students make meaning of complex texts.</a:t>
            </a:r>
            <a:endParaRPr sz="1200"/>
          </a:p>
        </p:txBody>
      </p:sp>
      <p:sp>
        <p:nvSpPr>
          <p:cNvPr id="447" name="Google Shape;447;p4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 name="Google Shape;77;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228600" lvl="0" marL="45720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b="0" lang="en-US" sz="1200"/>
              <a:t>In</a:t>
            </a:r>
            <a:r>
              <a:rPr lang="en-US" sz="1200"/>
              <a:t>troduce yourself and share how excited you are to work with them. Share your enthusiasm for this work and specifically for this initiative. Why is this work personally important to you? And how can you relate to these teachers?</a:t>
            </a:r>
            <a:endParaRPr sz="1200"/>
          </a:p>
        </p:txBody>
      </p:sp>
      <p:sp>
        <p:nvSpPr>
          <p:cNvPr id="78" name="Google Shape;78;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300"/>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3" name="Google Shape;453;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Throughout the day today, we will follow Ms. Smith, an 11th grade teacher at Manatee High School. We will learn how Ms. Smith plans each unit, section, and lesson in the Guidebooks and how she uses various resources to support her students. </a:t>
            </a:r>
            <a:endParaRPr sz="1200"/>
          </a:p>
        </p:txBody>
      </p:sp>
      <p:sp>
        <p:nvSpPr>
          <p:cNvPr id="454" name="Google Shape;454;p4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1" name="Google Shape;461;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2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For the purposes of planning today, we will use </a:t>
            </a:r>
            <a:r>
              <a:rPr i="1" lang="en-US" sz="1200"/>
              <a:t>The Great Gatsby</a:t>
            </a:r>
            <a:r>
              <a:rPr lang="en-US" sz="1200"/>
              <a:t> as our shared unit as we follow Ms. Smith through her planning and support process. In order to have a clear understanding of the unit, we will go through a modified Unit Study process.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Read or invite a participant to read the process that will be utilized.</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This idea of ‘starting with the end in mind’ might not be new to you as many of you named that this process does not look too different from the process you already take to internalize and plan your materials. Since we have already walked through this process in Module 2 with a shared unit, we will go through a modified Unit Study process with the </a:t>
            </a:r>
            <a:r>
              <a:rPr i="1" lang="en-US" sz="1200"/>
              <a:t>Gatsby</a:t>
            </a:r>
            <a:r>
              <a:rPr lang="en-US" sz="1200"/>
              <a:t> Unit to ground our understandings of the unit as a whole before we begin making instructional decisions regarding core and optional activities. </a:t>
            </a:r>
            <a:r>
              <a:rPr lang="en-US" sz="1200"/>
              <a:t>Developing this shared understanding of our new sample unit will support our learning around section-level planning and planning for close reading this afternoon. </a:t>
            </a:r>
            <a:endParaRPr sz="1200"/>
          </a:p>
          <a:p>
            <a:pPr indent="0" lvl="0" marL="0" rtl="0" algn="l">
              <a:lnSpc>
                <a:spcPct val="100000"/>
              </a:lnSpc>
              <a:spcBef>
                <a:spcPts val="0"/>
              </a:spcBef>
              <a:spcAft>
                <a:spcPts val="0"/>
              </a:spcAft>
              <a:buSzPts val="1400"/>
              <a:buNone/>
            </a:pPr>
            <a:r>
              <a:t/>
            </a:r>
            <a:endParaRPr sz="1200"/>
          </a:p>
        </p:txBody>
      </p:sp>
      <p:sp>
        <p:nvSpPr>
          <p:cNvPr id="462" name="Google Shape;462;p5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7" name="Shape 467"/>
        <p:cNvGrpSpPr/>
        <p:nvPr/>
      </p:nvGrpSpPr>
      <p:grpSpPr>
        <a:xfrm>
          <a:off x="0" y="0"/>
          <a:ext cx="0" cy="0"/>
          <a:chOff x="0" y="0"/>
          <a:chExt cx="0" cy="0"/>
        </a:xfrm>
      </p:grpSpPr>
      <p:sp>
        <p:nvSpPr>
          <p:cNvPr id="468" name="Google Shape;468;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9" name="Google Shape;469;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t>2 minutes</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SAY: </a:t>
            </a:r>
            <a:r>
              <a:rPr lang="en-US" sz="1200"/>
              <a:t>We will spend our day looking at a shared unit, </a:t>
            </a:r>
            <a:r>
              <a:rPr i="1" lang="en-US" sz="1200"/>
              <a:t>The Great Gatsby</a:t>
            </a:r>
            <a:r>
              <a:rPr lang="en-US" sz="1200"/>
              <a:t>. We will follow the instructional planning process of Ms. Smith, an 11th grade teacher. We will learn about her students and the process she uses to internalize the content of the unit and plan for instruction. Let’s start our dive as Ms. Smith does by reviewing the Unit Overview. </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DO: </a:t>
            </a:r>
            <a:r>
              <a:rPr lang="en-US" sz="1200"/>
              <a:t>Read or invite a participant to read the process that will be utilized.</a:t>
            </a:r>
            <a:endParaRPr sz="1200"/>
          </a:p>
          <a:p>
            <a:pPr indent="0" lvl="0" marL="0" rtl="0" algn="l">
              <a:lnSpc>
                <a:spcPct val="100000"/>
              </a:lnSpc>
              <a:spcBef>
                <a:spcPts val="0"/>
              </a:spcBef>
              <a:spcAft>
                <a:spcPts val="0"/>
              </a:spcAft>
              <a:buSzPts val="1400"/>
              <a:buNone/>
            </a:pPr>
            <a:r>
              <a:t/>
            </a:r>
            <a:endParaRPr sz="1200"/>
          </a:p>
        </p:txBody>
      </p:sp>
      <p:sp>
        <p:nvSpPr>
          <p:cNvPr id="470" name="Google Shape;470;p5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7" name="Google Shape;477;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t>6 minutes</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SAY:</a:t>
            </a:r>
            <a:r>
              <a:rPr lang="en-US" sz="1200"/>
              <a:t> In Module 2 we learned a process for Unit Study. Today we are going to use that process to familiarize ourselves with the </a:t>
            </a:r>
            <a:r>
              <a:rPr i="1" lang="en-US" sz="1200"/>
              <a:t>Great Gatsby</a:t>
            </a:r>
            <a:r>
              <a:rPr lang="en-US" sz="1200"/>
              <a:t> unit. Let’s spend a few minutes reviewing the </a:t>
            </a:r>
            <a:r>
              <a:rPr i="1" lang="en-US" sz="1200"/>
              <a:t>Gatsby</a:t>
            </a:r>
            <a:r>
              <a:rPr lang="en-US" sz="1200"/>
              <a:t> Unit Overview and Culminating Task. As you review this task, identify the overarching knowledge and skills students will need to develop in order to be successful. </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DO:</a:t>
            </a:r>
            <a:r>
              <a:rPr lang="en-US" sz="1200"/>
              <a:t> Provide participants with time to review the Culminating Task. Have participants share out overarching knowledge and skills they identified. </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SAY:</a:t>
            </a:r>
            <a:r>
              <a:rPr lang="en-US" sz="1200"/>
              <a:t> Now that we have an introduction to the </a:t>
            </a:r>
            <a:r>
              <a:rPr i="1" lang="en-US" sz="1200"/>
              <a:t>Gatsby</a:t>
            </a:r>
            <a:r>
              <a:rPr lang="en-US" sz="1200"/>
              <a:t> Unit, we will spend some time studying the unit in preparation to make instructional decisions. </a:t>
            </a:r>
            <a:endParaRPr sz="1200"/>
          </a:p>
          <a:p>
            <a:pPr indent="0" lvl="0" marL="0" rtl="0" algn="l">
              <a:lnSpc>
                <a:spcPct val="100000"/>
              </a:lnSpc>
              <a:spcBef>
                <a:spcPts val="0"/>
              </a:spcBef>
              <a:spcAft>
                <a:spcPts val="0"/>
              </a:spcAft>
              <a:buSzPts val="1400"/>
              <a:buNone/>
            </a:pPr>
            <a:r>
              <a:t/>
            </a:r>
            <a:endParaRPr sz="1200"/>
          </a:p>
        </p:txBody>
      </p:sp>
      <p:sp>
        <p:nvSpPr>
          <p:cNvPr id="478" name="Google Shape;478;p5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p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5" name="Google Shape;485;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2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Before we complete Step 2 of the Unit Study process, we need to ensure we are deeply familiar with the texts within the unit. As you can see from the list of texts included in the </a:t>
            </a:r>
            <a:r>
              <a:rPr i="1" lang="en-US" sz="1200"/>
              <a:t>Gatsby</a:t>
            </a:r>
            <a:r>
              <a:rPr lang="en-US" sz="1200"/>
              <a:t> unit, the authors of the Guidebooks have intentionally built deep conceptual coherence throughout the unit. Students will have ample opportunity to build their knowledge of 1920’s America, which will serve to deepen their understanding of the anchor text. For our purposes today, we will complete a modified Unit Study process and focus on the texts that are included in Section 1 of the unit. </a:t>
            </a:r>
            <a:endParaRPr sz="1200"/>
          </a:p>
        </p:txBody>
      </p:sp>
      <p:sp>
        <p:nvSpPr>
          <p:cNvPr id="486" name="Google Shape;486;p5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p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92" name="Google Shape;492;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7 minutes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We will begin to dive deeper into the texts, sections, and lessons in order to make strategic instructional decisions. The first text used to support students in establishing their own understanding for the </a:t>
            </a:r>
            <a:r>
              <a:rPr i="1" lang="en-US" sz="1200">
                <a:solidFill>
                  <a:srgbClr val="000000"/>
                </a:solidFill>
              </a:rPr>
              <a:t>Gatsby</a:t>
            </a:r>
            <a:r>
              <a:rPr lang="en-US" sz="1200">
                <a:solidFill>
                  <a:srgbClr val="000000"/>
                </a:solidFill>
              </a:rPr>
              <a:t> Unit is a TED Talk that students watch in the first lesson. We will take a much lighter approach to analyzing this text but will dig deeper in this text analysis process with the</a:t>
            </a:r>
            <a:r>
              <a:rPr i="1" lang="en-US" sz="1200">
                <a:solidFill>
                  <a:srgbClr val="000000"/>
                </a:solidFill>
              </a:rPr>
              <a:t> Gatsby</a:t>
            </a:r>
            <a:r>
              <a:rPr lang="en-US" sz="1200">
                <a:solidFill>
                  <a:srgbClr val="000000"/>
                </a:solidFill>
              </a:rPr>
              <a:t> anchor text excerpt in just a moment.</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a:t>
            </a:r>
            <a:r>
              <a:rPr lang="en-US" sz="1200">
                <a:solidFill>
                  <a:srgbClr val="000000"/>
                </a:solidFill>
              </a:rPr>
              <a:t> Play the video. Review the question on the screen and have participants respond in their note catcher.</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LINK</a:t>
            </a:r>
            <a:r>
              <a:rPr lang="en-US" sz="1200">
                <a:solidFill>
                  <a:srgbClr val="000000"/>
                </a:solidFill>
              </a:rPr>
              <a:t>: https://www.google.com/url?q=https://www.ted.com/talks/isaac_lidsky_what_reality_are_you_creating_for_yourself?language%3Den&amp;sa=D&amp;ust=1591654650721000</a:t>
            </a:r>
            <a:endParaRPr sz="1200">
              <a:solidFill>
                <a:srgbClr val="000000"/>
              </a:solidFill>
            </a:endParaRPr>
          </a:p>
          <a:p>
            <a:pPr indent="0" lvl="0" marL="0" rtl="0" algn="l">
              <a:lnSpc>
                <a:spcPct val="100000"/>
              </a:lnSpc>
              <a:spcBef>
                <a:spcPts val="0"/>
              </a:spcBef>
              <a:spcAft>
                <a:spcPts val="0"/>
              </a:spcAft>
              <a:buSzPts val="1400"/>
              <a:buNone/>
            </a:pPr>
            <a:r>
              <a:t/>
            </a:r>
            <a:endParaRPr sz="1200"/>
          </a:p>
        </p:txBody>
      </p:sp>
      <p:sp>
        <p:nvSpPr>
          <p:cNvPr id="493" name="Google Shape;493;p5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1" name="Google Shape;501;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t>1 minute</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SAY: </a:t>
            </a:r>
            <a:r>
              <a:rPr lang="en-US" sz="1200"/>
              <a:t>As we begin looking more closely at how students will need support in accessing the complex texts, we need to ensure we have analyzed the texts for qualitative complexity. We will take a few moments to review the rubric in order to use the components of this rubric for annotation purposes in a few minutes. </a:t>
            </a:r>
            <a:endParaRPr sz="1200"/>
          </a:p>
          <a:p>
            <a:pPr indent="0" lvl="0" marL="0" rtl="0" algn="l">
              <a:lnSpc>
                <a:spcPct val="100000"/>
              </a:lnSpc>
              <a:spcBef>
                <a:spcPts val="0"/>
              </a:spcBef>
              <a:spcAft>
                <a:spcPts val="0"/>
              </a:spcAft>
              <a:buSzPts val="1400"/>
              <a:buNone/>
            </a:pPr>
            <a:r>
              <a:t/>
            </a:r>
            <a:endParaRPr sz="1200"/>
          </a:p>
        </p:txBody>
      </p:sp>
      <p:sp>
        <p:nvSpPr>
          <p:cNvPr id="502" name="Google Shape;502;p5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7" name="Shape 507"/>
        <p:cNvGrpSpPr/>
        <p:nvPr/>
      </p:nvGrpSpPr>
      <p:grpSpPr>
        <a:xfrm>
          <a:off x="0" y="0"/>
          <a:ext cx="0" cy="0"/>
          <a:chOff x="0" y="0"/>
          <a:chExt cx="0" cy="0"/>
        </a:xfrm>
      </p:grpSpPr>
      <p:sp>
        <p:nvSpPr>
          <p:cNvPr id="508" name="Google Shape;508;p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9" name="Google Shape;509;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t>15 minutes</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SzPts val="1400"/>
              <a:buNone/>
            </a:pPr>
            <a:r>
              <a:rPr b="1" lang="en-US" sz="1200"/>
              <a:t>SAY:</a:t>
            </a:r>
            <a:r>
              <a:rPr lang="en-US" sz="1200"/>
              <a:t> Because our focus today is on a modified Unit Study process, we will focus on Section 1 of the unit. </a:t>
            </a:r>
            <a:r>
              <a:rPr lang="en-US" sz="1200">
                <a:solidFill>
                  <a:srgbClr val="000000"/>
                </a:solidFill>
                <a:highlight>
                  <a:srgbClr val="FFFFFF"/>
                </a:highlight>
              </a:rPr>
              <a:t>These pages are HIGHLY complex and will likely be challenging for us as adult readers! That's why the approach of close reading is used here—we only want students to read and reread texts that warrant that level of attention and deep cyclical analysis. So, lean into the productive struggle of making meaning of this passage during this practice time! </a:t>
            </a:r>
            <a:r>
              <a:rPr lang="en-US" sz="1200"/>
              <a:t>With that, our focus today will be on the excerpt of pages 1-4 of </a:t>
            </a:r>
            <a:r>
              <a:rPr i="1" lang="en-US" sz="1200"/>
              <a:t>The Great Gatsby</a:t>
            </a:r>
            <a:r>
              <a:rPr lang="en-US" sz="1200"/>
              <a:t>. We will take time today to read through this excerpt in order to analyze the qualitative features of the text and determine how we can support students in accessing this complex text.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DO:</a:t>
            </a:r>
            <a:r>
              <a:rPr lang="en-US" sz="1200"/>
              <a:t> Review the task and provide time for participants to read. </a:t>
            </a:r>
            <a:endParaRPr sz="1200"/>
          </a:p>
          <a:p>
            <a:pPr indent="0" lvl="0" marL="0" rtl="0" algn="l">
              <a:lnSpc>
                <a:spcPct val="100000"/>
              </a:lnSpc>
              <a:spcBef>
                <a:spcPts val="0"/>
              </a:spcBef>
              <a:spcAft>
                <a:spcPts val="0"/>
              </a:spcAft>
              <a:buSzPts val="1400"/>
              <a:buNone/>
            </a:pPr>
            <a:r>
              <a:t/>
            </a:r>
            <a:endParaRPr/>
          </a:p>
        </p:txBody>
      </p:sp>
      <p:sp>
        <p:nvSpPr>
          <p:cNvPr id="510" name="Google Shape;510;p5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5" name="Shape 515"/>
        <p:cNvGrpSpPr/>
        <p:nvPr/>
      </p:nvGrpSpPr>
      <p:grpSpPr>
        <a:xfrm>
          <a:off x="0" y="0"/>
          <a:ext cx="0" cy="0"/>
          <a:chOff x="0" y="0"/>
          <a:chExt cx="0" cy="0"/>
        </a:xfrm>
      </p:grpSpPr>
      <p:sp>
        <p:nvSpPr>
          <p:cNvPr id="516" name="Google Shape;516;p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7" name="Google Shape;517;p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100"/>
              <a:t>5 minutes (for review and discussion) </a:t>
            </a:r>
            <a:endParaRPr sz="1100"/>
          </a:p>
          <a:p>
            <a:pPr indent="0" lvl="0" marL="0" rtl="0" algn="l">
              <a:lnSpc>
                <a:spcPct val="100000"/>
              </a:lnSpc>
              <a:spcBef>
                <a:spcPts val="0"/>
              </a:spcBef>
              <a:spcAft>
                <a:spcPts val="0"/>
              </a:spcAft>
              <a:buClr>
                <a:srgbClr val="000000"/>
              </a:buClr>
              <a:buSzPts val="1400"/>
              <a:buFont typeface="Arial"/>
              <a:buNone/>
            </a:pPr>
            <a:r>
              <a:t/>
            </a:r>
            <a:endParaRPr sz="1100"/>
          </a:p>
          <a:p>
            <a:pPr indent="0" lvl="0" marL="0" rtl="0" algn="l">
              <a:lnSpc>
                <a:spcPct val="100000"/>
              </a:lnSpc>
              <a:spcBef>
                <a:spcPts val="0"/>
              </a:spcBef>
              <a:spcAft>
                <a:spcPts val="0"/>
              </a:spcAft>
              <a:buClr>
                <a:srgbClr val="000000"/>
              </a:buClr>
              <a:buSzPts val="1400"/>
              <a:buFont typeface="Arial"/>
              <a:buNone/>
            </a:pPr>
            <a:r>
              <a:rPr b="1" lang="en-US" sz="1100"/>
              <a:t>SAY: </a:t>
            </a:r>
            <a:r>
              <a:rPr lang="en-US" sz="1100"/>
              <a:t>I want to show you an example of what you might produce when you annotate a text using the features of qualitative complexity. Take a few minutes on your own to review the sample text analysis for </a:t>
            </a:r>
            <a:r>
              <a:rPr i="1" lang="en-US" sz="1100"/>
              <a:t>The Great Gatsby</a:t>
            </a:r>
            <a:r>
              <a:rPr lang="en-US" sz="1100"/>
              <a:t>. As we prepare for specific lessons within the unit, we will do a deeper focus on portions of the text, but we need to start with a high level understanding of where the text is complex. </a:t>
            </a:r>
            <a:endParaRPr sz="1100"/>
          </a:p>
          <a:p>
            <a:pPr indent="0" lvl="0" marL="0" rtl="0" algn="l">
              <a:lnSpc>
                <a:spcPct val="100000"/>
              </a:lnSpc>
              <a:spcBef>
                <a:spcPts val="0"/>
              </a:spcBef>
              <a:spcAft>
                <a:spcPts val="0"/>
              </a:spcAft>
              <a:buClr>
                <a:srgbClr val="000000"/>
              </a:buClr>
              <a:buSzPts val="1400"/>
              <a:buFont typeface="Arial"/>
              <a:buNone/>
            </a:pPr>
            <a:r>
              <a:t/>
            </a:r>
            <a:endParaRPr sz="1100"/>
          </a:p>
          <a:p>
            <a:pPr indent="0" lvl="0" marL="0" rtl="0" algn="l">
              <a:lnSpc>
                <a:spcPct val="100000"/>
              </a:lnSpc>
              <a:spcBef>
                <a:spcPts val="0"/>
              </a:spcBef>
              <a:spcAft>
                <a:spcPts val="0"/>
              </a:spcAft>
              <a:buClr>
                <a:srgbClr val="000000"/>
              </a:buClr>
              <a:buSzPts val="1400"/>
              <a:buFont typeface="Arial"/>
              <a:buNone/>
            </a:pPr>
            <a:r>
              <a:rPr b="1" lang="en-US" sz="1100"/>
              <a:t>DO: </a:t>
            </a:r>
            <a:r>
              <a:rPr lang="en-US" sz="1100"/>
              <a:t>Give a moment for participants to review, then prompt participants to discuss the questions at tables. Lead a whole group debrief, emphasizing the key point that when we anticipate challenging or complex parts of the text, we can better select and plan appropriate supports for our students while avoiding over-scaffolding. </a:t>
            </a:r>
            <a:endParaRPr sz="1100"/>
          </a:p>
          <a:p>
            <a:pPr indent="0" lvl="0" marL="0" rtl="0" algn="l">
              <a:lnSpc>
                <a:spcPct val="100000"/>
              </a:lnSpc>
              <a:spcBef>
                <a:spcPts val="0"/>
              </a:spcBef>
              <a:spcAft>
                <a:spcPts val="0"/>
              </a:spcAft>
              <a:buClr>
                <a:srgbClr val="000000"/>
              </a:buClr>
              <a:buSzPts val="1400"/>
              <a:buFont typeface="Arial"/>
              <a:buNone/>
            </a:pPr>
            <a:r>
              <a:t/>
            </a:r>
            <a:endParaRPr sz="1100"/>
          </a:p>
          <a:p>
            <a:pPr indent="0" lvl="0" marL="0" rtl="0" algn="l">
              <a:lnSpc>
                <a:spcPct val="100000"/>
              </a:lnSpc>
              <a:spcBef>
                <a:spcPts val="0"/>
              </a:spcBef>
              <a:spcAft>
                <a:spcPts val="0"/>
              </a:spcAft>
              <a:buClr>
                <a:srgbClr val="000000"/>
              </a:buClr>
              <a:buSzPts val="1400"/>
              <a:buFont typeface="Arial"/>
              <a:buNone/>
            </a:pPr>
            <a:r>
              <a:rPr b="1" lang="en-US" sz="1100"/>
              <a:t>NOTE: </a:t>
            </a:r>
            <a:r>
              <a:rPr lang="en-US" sz="1100"/>
              <a:t>There is not a corresponding handout in the participant note catcher for this activity; participants should refer to the image on the slide to discuss and reflect. </a:t>
            </a:r>
            <a:endParaRPr sz="1100"/>
          </a:p>
        </p:txBody>
      </p:sp>
      <p:sp>
        <p:nvSpPr>
          <p:cNvPr id="518" name="Google Shape;518;p5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p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5" name="Google Shape;525;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100">
                <a:solidFill>
                  <a:srgbClr val="000000"/>
                </a:solidFill>
              </a:rPr>
              <a:t>30 seconds</a:t>
            </a:r>
            <a:endParaRPr sz="1100">
              <a:solidFill>
                <a:srgbClr val="000000"/>
              </a:solidFill>
            </a:endParaRPr>
          </a:p>
          <a:p>
            <a:pPr indent="0" lvl="0" marL="0" rtl="0" algn="l">
              <a:lnSpc>
                <a:spcPct val="100000"/>
              </a:lnSpc>
              <a:spcBef>
                <a:spcPts val="0"/>
              </a:spcBef>
              <a:spcAft>
                <a:spcPts val="0"/>
              </a:spcAft>
              <a:buSzPts val="1400"/>
              <a:buNone/>
            </a:pPr>
            <a:r>
              <a:t/>
            </a:r>
            <a:endParaRPr sz="1100">
              <a:solidFill>
                <a:srgbClr val="000000"/>
              </a:solidFill>
            </a:endParaRPr>
          </a:p>
          <a:p>
            <a:pPr indent="0" lvl="0" marL="0" rtl="0" algn="l">
              <a:lnSpc>
                <a:spcPct val="100000"/>
              </a:lnSpc>
              <a:spcBef>
                <a:spcPts val="0"/>
              </a:spcBef>
              <a:spcAft>
                <a:spcPts val="0"/>
              </a:spcAft>
              <a:buSzPts val="1400"/>
              <a:buNone/>
            </a:pPr>
            <a:r>
              <a:rPr b="1" lang="en-US" sz="1100">
                <a:solidFill>
                  <a:srgbClr val="000000"/>
                </a:solidFill>
              </a:rPr>
              <a:t>SAY: </a:t>
            </a:r>
            <a:r>
              <a:rPr lang="en-US" sz="1100">
                <a:solidFill>
                  <a:srgbClr val="000000"/>
                </a:solidFill>
              </a:rPr>
              <a:t>Depending on the text, some areas will be more complex than others. We need to know this as a teacher so we know where to support and focus! The level of complexity for each feature depends completely on the text—that’s why teachers must know the text very well before planning and teaching! Some texts may have more complex structure, while others may have more complex language or knowledge demands.</a:t>
            </a:r>
            <a:endParaRPr sz="1100">
              <a:solidFill>
                <a:srgbClr val="000000"/>
              </a:solidFill>
            </a:endParaRPr>
          </a:p>
          <a:p>
            <a:pPr indent="0" lvl="0" marL="0" rtl="0" algn="l">
              <a:lnSpc>
                <a:spcPct val="100000"/>
              </a:lnSpc>
              <a:spcBef>
                <a:spcPts val="0"/>
              </a:spcBef>
              <a:spcAft>
                <a:spcPts val="0"/>
              </a:spcAft>
              <a:buSzPts val="1400"/>
              <a:buNone/>
            </a:pPr>
            <a:r>
              <a:t/>
            </a:r>
            <a:endParaRPr sz="1100">
              <a:solidFill>
                <a:srgbClr val="000000"/>
              </a:solidFill>
            </a:endParaRPr>
          </a:p>
          <a:p>
            <a:pPr indent="0" lvl="0" marL="0" rtl="0" algn="l">
              <a:lnSpc>
                <a:spcPct val="100000"/>
              </a:lnSpc>
              <a:spcBef>
                <a:spcPts val="0"/>
              </a:spcBef>
              <a:spcAft>
                <a:spcPts val="0"/>
              </a:spcAft>
              <a:buSzPts val="1400"/>
              <a:buNone/>
            </a:pPr>
            <a:r>
              <a:rPr b="1" lang="en-US" sz="1100">
                <a:solidFill>
                  <a:srgbClr val="000000"/>
                </a:solidFill>
              </a:rPr>
              <a:t>DO: </a:t>
            </a:r>
            <a:r>
              <a:rPr lang="en-US" sz="1100">
                <a:solidFill>
                  <a:srgbClr val="000000"/>
                </a:solidFill>
              </a:rPr>
              <a:t>Explain that this is the focus of where we’re going next—learning how to utilize our knowledge of complexities of the text to make instructional decisions. </a:t>
            </a:r>
            <a:endParaRPr sz="1100"/>
          </a:p>
        </p:txBody>
      </p:sp>
      <p:sp>
        <p:nvSpPr>
          <p:cNvPr id="526" name="Google Shape;526;p5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5" name="Google Shape;85;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Review the objectives – note that these are overarching objectives for Module 4 of our 7-day sequence. Consider having a participant read the objectives. These are also listed in the note catcher.</a:t>
            </a:r>
            <a:endParaRPr sz="1200"/>
          </a:p>
        </p:txBody>
      </p:sp>
      <p:sp>
        <p:nvSpPr>
          <p:cNvPr id="86" name="Google Shape;86;p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p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2" name="Google Shape;532;p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100"/>
              <a:t>6</a:t>
            </a:r>
            <a:r>
              <a:rPr lang="en-US" sz="1100"/>
              <a:t> minutes</a:t>
            </a:r>
            <a:endParaRPr sz="1100"/>
          </a:p>
          <a:p>
            <a:pPr indent="0" lvl="0" marL="0" rtl="0" algn="l">
              <a:lnSpc>
                <a:spcPct val="100000"/>
              </a:lnSpc>
              <a:spcBef>
                <a:spcPts val="0"/>
              </a:spcBef>
              <a:spcAft>
                <a:spcPts val="0"/>
              </a:spcAft>
              <a:buClr>
                <a:srgbClr val="000000"/>
              </a:buClr>
              <a:buSzPts val="1400"/>
              <a:buFont typeface="Arial"/>
              <a:buNone/>
            </a:pPr>
            <a:r>
              <a:t/>
            </a:r>
            <a:endParaRPr sz="1100"/>
          </a:p>
          <a:p>
            <a:pPr indent="0" lvl="0" marL="0" rtl="0" algn="l">
              <a:lnSpc>
                <a:spcPct val="100000"/>
              </a:lnSpc>
              <a:spcBef>
                <a:spcPts val="0"/>
              </a:spcBef>
              <a:spcAft>
                <a:spcPts val="0"/>
              </a:spcAft>
              <a:buClr>
                <a:srgbClr val="000000"/>
              </a:buClr>
              <a:buSzPts val="1400"/>
              <a:buFont typeface="Arial"/>
              <a:buNone/>
            </a:pPr>
            <a:r>
              <a:rPr b="1" lang="en-US" sz="1100"/>
              <a:t>SAY: </a:t>
            </a:r>
            <a:r>
              <a:rPr lang="en-US" sz="1100"/>
              <a:t>We can’t emphasize enough here how critical it is to start with the text! The text is the center of each lesson, so we must start there every time. In order to prepare for possible student misconceptions, we go back to the text and figure out: </a:t>
            </a:r>
            <a:endParaRPr sz="1100"/>
          </a:p>
          <a:p>
            <a:pPr indent="-298450" lvl="0" marL="457200" rtl="0" algn="l">
              <a:lnSpc>
                <a:spcPct val="100000"/>
              </a:lnSpc>
              <a:spcBef>
                <a:spcPts val="0"/>
              </a:spcBef>
              <a:spcAft>
                <a:spcPts val="0"/>
              </a:spcAft>
              <a:buSzPts val="1100"/>
              <a:buFont typeface="Calibri"/>
              <a:buAutoNum type="arabicPeriod"/>
            </a:pPr>
            <a:r>
              <a:rPr lang="en-US" sz="1100"/>
              <a:t>Where may students struggle? </a:t>
            </a:r>
            <a:endParaRPr sz="1100"/>
          </a:p>
          <a:p>
            <a:pPr indent="-298450" lvl="0" marL="457200" rtl="0" algn="l">
              <a:lnSpc>
                <a:spcPct val="100000"/>
              </a:lnSpc>
              <a:spcBef>
                <a:spcPts val="0"/>
              </a:spcBef>
              <a:spcAft>
                <a:spcPts val="0"/>
              </a:spcAft>
              <a:buSzPts val="1100"/>
              <a:buFont typeface="Calibri"/>
              <a:buAutoNum type="arabicPeriod"/>
            </a:pPr>
            <a:r>
              <a:rPr lang="en-US" sz="1100"/>
              <a:t>WHY will they struggle here? </a:t>
            </a:r>
            <a:endParaRPr sz="1100"/>
          </a:p>
          <a:p>
            <a:pPr indent="-152400" lvl="0" marL="228600" rtl="0" algn="l">
              <a:lnSpc>
                <a:spcPct val="100000"/>
              </a:lnSpc>
              <a:spcBef>
                <a:spcPts val="0"/>
              </a:spcBef>
              <a:spcAft>
                <a:spcPts val="0"/>
              </a:spcAft>
              <a:buClr>
                <a:schemeClr val="dk1"/>
              </a:buClr>
              <a:buSzPts val="1200"/>
              <a:buFont typeface="Calibri"/>
              <a:buNone/>
            </a:pPr>
            <a:r>
              <a:t/>
            </a:r>
            <a:endParaRPr sz="1100"/>
          </a:p>
          <a:p>
            <a:pPr indent="0" lvl="0" marL="0" rtl="0" algn="l">
              <a:lnSpc>
                <a:spcPct val="100000"/>
              </a:lnSpc>
              <a:spcBef>
                <a:spcPts val="0"/>
              </a:spcBef>
              <a:spcAft>
                <a:spcPts val="0"/>
              </a:spcAft>
              <a:buClr>
                <a:schemeClr val="dk1"/>
              </a:buClr>
              <a:buSzPts val="1200"/>
              <a:buFont typeface="Calibri"/>
              <a:buNone/>
            </a:pPr>
            <a:r>
              <a:rPr b="1" lang="en-US" sz="1100"/>
              <a:t>SAY: </a:t>
            </a:r>
            <a:r>
              <a:rPr lang="en-US" sz="1100"/>
              <a:t>This is where our analysis of text complexity and the lesson annotations we’ve made will really come in handy!</a:t>
            </a:r>
            <a:endParaRPr sz="1100"/>
          </a:p>
          <a:p>
            <a:pPr indent="0" lvl="0" marL="0" rtl="0" algn="l">
              <a:lnSpc>
                <a:spcPct val="100000"/>
              </a:lnSpc>
              <a:spcBef>
                <a:spcPts val="0"/>
              </a:spcBef>
              <a:spcAft>
                <a:spcPts val="0"/>
              </a:spcAft>
              <a:buClr>
                <a:schemeClr val="dk1"/>
              </a:buClr>
              <a:buSzPts val="1200"/>
              <a:buFont typeface="Calibri"/>
              <a:buNone/>
            </a:pPr>
            <a:r>
              <a:t/>
            </a:r>
            <a:endParaRPr sz="1100"/>
          </a:p>
          <a:p>
            <a:pPr indent="0" lvl="0" marL="0" rtl="0" algn="l">
              <a:lnSpc>
                <a:spcPct val="100000"/>
              </a:lnSpc>
              <a:spcBef>
                <a:spcPts val="0"/>
              </a:spcBef>
              <a:spcAft>
                <a:spcPts val="0"/>
              </a:spcAft>
              <a:buClr>
                <a:srgbClr val="000000"/>
              </a:buClr>
              <a:buSzPts val="1400"/>
              <a:buFont typeface="Arial"/>
              <a:buNone/>
            </a:pPr>
            <a:r>
              <a:rPr b="1" lang="en-US" sz="1100"/>
              <a:t>Look for: </a:t>
            </a:r>
            <a:endParaRPr sz="1100"/>
          </a:p>
          <a:p>
            <a:pPr indent="-165100" lvl="0" marL="171450" rtl="0" algn="l">
              <a:lnSpc>
                <a:spcPct val="100000"/>
              </a:lnSpc>
              <a:spcBef>
                <a:spcPts val="0"/>
              </a:spcBef>
              <a:spcAft>
                <a:spcPts val="0"/>
              </a:spcAft>
              <a:buClr>
                <a:schemeClr val="dk1"/>
              </a:buClr>
              <a:buSzPts val="1100"/>
              <a:buChar char="•"/>
            </a:pPr>
            <a:r>
              <a:rPr lang="en-US" sz="1100"/>
              <a:t>The annotations identify the most complex features of the text and the big ideas of the text.</a:t>
            </a:r>
            <a:endParaRPr sz="1100"/>
          </a:p>
          <a:p>
            <a:pPr indent="-165100" lvl="0" marL="171450" rtl="0" algn="l">
              <a:lnSpc>
                <a:spcPct val="100000"/>
              </a:lnSpc>
              <a:spcBef>
                <a:spcPts val="0"/>
              </a:spcBef>
              <a:spcAft>
                <a:spcPts val="0"/>
              </a:spcAft>
              <a:buClr>
                <a:schemeClr val="dk1"/>
              </a:buClr>
              <a:buSzPts val="1100"/>
              <a:buChar char="•"/>
            </a:pPr>
            <a:r>
              <a:rPr lang="en-US" sz="1100"/>
              <a:t>The analysis of the text is focused on/aligned with the lesson goal.</a:t>
            </a:r>
            <a:endParaRPr sz="1100"/>
          </a:p>
        </p:txBody>
      </p:sp>
      <p:sp>
        <p:nvSpPr>
          <p:cNvPr id="533" name="Google Shape;533;p6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p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9" name="Google Shape;539;p6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100"/>
              <a:t>6</a:t>
            </a:r>
            <a:r>
              <a:rPr lang="en-US" sz="1100"/>
              <a:t> minutes</a:t>
            </a:r>
            <a:endParaRPr sz="1100"/>
          </a:p>
          <a:p>
            <a:pPr indent="0" lvl="0" marL="0" rtl="0" algn="l">
              <a:lnSpc>
                <a:spcPct val="100000"/>
              </a:lnSpc>
              <a:spcBef>
                <a:spcPts val="0"/>
              </a:spcBef>
              <a:spcAft>
                <a:spcPts val="0"/>
              </a:spcAft>
              <a:buClr>
                <a:srgbClr val="000000"/>
              </a:buClr>
              <a:buSzPts val="1400"/>
              <a:buFont typeface="Arial"/>
              <a:buNone/>
            </a:pPr>
            <a:r>
              <a:t/>
            </a:r>
            <a:endParaRPr sz="1100">
              <a:solidFill>
                <a:srgbClr val="000000"/>
              </a:solidFill>
            </a:endParaRPr>
          </a:p>
          <a:p>
            <a:pPr indent="0" lvl="0" marL="0" rtl="0" algn="l">
              <a:lnSpc>
                <a:spcPct val="100000"/>
              </a:lnSpc>
              <a:spcBef>
                <a:spcPts val="0"/>
              </a:spcBef>
              <a:spcAft>
                <a:spcPts val="0"/>
              </a:spcAft>
              <a:buClr>
                <a:srgbClr val="000000"/>
              </a:buClr>
              <a:buSzPts val="1400"/>
              <a:buFont typeface="Arial"/>
              <a:buNone/>
            </a:pPr>
            <a:r>
              <a:rPr b="1" lang="en-US" sz="1100">
                <a:solidFill>
                  <a:srgbClr val="000000"/>
                </a:solidFill>
              </a:rPr>
              <a:t>SAY:</a:t>
            </a:r>
            <a:r>
              <a:rPr lang="en-US" sz="1100">
                <a:solidFill>
                  <a:srgbClr val="000000"/>
                </a:solidFill>
              </a:rPr>
              <a:t> </a:t>
            </a:r>
            <a:r>
              <a:rPr lang="en-US" sz="1100">
                <a:solidFill>
                  <a:srgbClr val="000000"/>
                </a:solidFill>
              </a:rPr>
              <a:t>Now, let’s move on to the final step of the Unit Study process. </a:t>
            </a:r>
            <a:r>
              <a:rPr lang="en-US" sz="1100">
                <a:solidFill>
                  <a:srgbClr val="000000"/>
                </a:solidFill>
              </a:rPr>
              <a:t>Remember that as a part of our Unit Study process we need to analyze the throughline of knowledge and skills in the Section Diagnostics that will support students in being successful on the Culminating Task. </a:t>
            </a:r>
            <a:r>
              <a:rPr lang="en-US" sz="1100">
                <a:solidFill>
                  <a:srgbClr val="000000"/>
                </a:solidFill>
              </a:rPr>
              <a:t>We are going to spend time later today really digging into a Section Diagnostic for an upcoming section, and you’ll craft an exemplar for that assessments. Because we want the process today to be as authentic as possible, we wanted to walk through the exemplar process you will need to complete for your own units. In order to do this, we must first start by analyzing the Section Diagnostic as a part of Unit Study. Together, we will spend some time reviewing the </a:t>
            </a:r>
            <a:r>
              <a:rPr i="1" lang="en-US" sz="1100">
                <a:solidFill>
                  <a:srgbClr val="000000"/>
                </a:solidFill>
              </a:rPr>
              <a:t>Gatsby</a:t>
            </a:r>
            <a:r>
              <a:rPr lang="en-US" sz="1100">
                <a:solidFill>
                  <a:srgbClr val="000000"/>
                </a:solidFill>
              </a:rPr>
              <a:t> Section 1 Diagnostic in the Evaluation Plan and identifying the knowledge and skills students need in order to be successful on this assessment as part of our modified unit study process today.</a:t>
            </a:r>
            <a:endParaRPr b="1" sz="1100">
              <a:solidFill>
                <a:srgbClr val="000000"/>
              </a:solidFill>
            </a:endParaRPr>
          </a:p>
          <a:p>
            <a:pPr indent="0" lvl="0" marL="0" rtl="0" algn="l">
              <a:lnSpc>
                <a:spcPct val="100000"/>
              </a:lnSpc>
              <a:spcBef>
                <a:spcPts val="0"/>
              </a:spcBef>
              <a:spcAft>
                <a:spcPts val="0"/>
              </a:spcAft>
              <a:buClr>
                <a:srgbClr val="000000"/>
              </a:buClr>
              <a:buSzPts val="1400"/>
              <a:buFont typeface="Arial"/>
              <a:buNone/>
            </a:pPr>
            <a:r>
              <a:t/>
            </a:r>
            <a:endParaRPr sz="1100"/>
          </a:p>
          <a:p>
            <a:pPr indent="0" lvl="0" marL="0" rtl="0" algn="l">
              <a:lnSpc>
                <a:spcPct val="100000"/>
              </a:lnSpc>
              <a:spcBef>
                <a:spcPts val="0"/>
              </a:spcBef>
              <a:spcAft>
                <a:spcPts val="0"/>
              </a:spcAft>
              <a:buClr>
                <a:srgbClr val="000000"/>
              </a:buClr>
              <a:buSzPts val="1400"/>
              <a:buFont typeface="Arial"/>
              <a:buNone/>
            </a:pPr>
            <a:r>
              <a:rPr b="1" lang="en-US" sz="1100"/>
              <a:t>DO:</a:t>
            </a:r>
            <a:r>
              <a:rPr lang="en-US" sz="1100"/>
              <a:t> Provide participants with time to review the Section 1 Diagnostic and the Culminating Task Connections (knowledge and skills they’ll need to be successful). Have 1-2 participants share their responses. </a:t>
            </a:r>
            <a:endParaRPr sz="1100"/>
          </a:p>
          <a:p>
            <a:pPr indent="0" lvl="0" marL="0" rtl="0" algn="l">
              <a:lnSpc>
                <a:spcPct val="100000"/>
              </a:lnSpc>
              <a:spcBef>
                <a:spcPts val="0"/>
              </a:spcBef>
              <a:spcAft>
                <a:spcPts val="0"/>
              </a:spcAft>
              <a:buClr>
                <a:srgbClr val="000000"/>
              </a:buClr>
              <a:buSzPts val="1400"/>
              <a:buFont typeface="Arial"/>
              <a:buNone/>
            </a:pPr>
            <a:r>
              <a:t/>
            </a:r>
            <a:endParaRPr sz="1100"/>
          </a:p>
          <a:p>
            <a:pPr indent="0" lvl="0" marL="0" rtl="0" algn="l">
              <a:lnSpc>
                <a:spcPct val="100000"/>
              </a:lnSpc>
              <a:spcBef>
                <a:spcPts val="0"/>
              </a:spcBef>
              <a:spcAft>
                <a:spcPts val="0"/>
              </a:spcAft>
              <a:buSzPts val="1400"/>
              <a:buNone/>
            </a:pPr>
            <a:r>
              <a:rPr b="1" lang="en-US" sz="1100"/>
              <a:t>SAY:</a:t>
            </a:r>
            <a:r>
              <a:rPr lang="en-US" sz="1100"/>
              <a:t> Understanding what students need to know and do on each Section Diagnostic provides us with tools to make more strategic strategic decisions as we deliver instruction. The question becomes, what does “proficient” look like for these assessments?</a:t>
            </a:r>
            <a:endParaRPr sz="1100"/>
          </a:p>
          <a:p>
            <a:pPr indent="0" lvl="0" marL="0" rtl="0" algn="l">
              <a:lnSpc>
                <a:spcPct val="100000"/>
              </a:lnSpc>
              <a:spcBef>
                <a:spcPts val="0"/>
              </a:spcBef>
              <a:spcAft>
                <a:spcPts val="0"/>
              </a:spcAft>
              <a:buSzPts val="1400"/>
              <a:buNone/>
            </a:pPr>
            <a:r>
              <a:t/>
            </a:r>
            <a:endParaRPr sz="1100"/>
          </a:p>
          <a:p>
            <a:pPr indent="0" lvl="0" marL="0" rtl="0" algn="l">
              <a:lnSpc>
                <a:spcPct val="100000"/>
              </a:lnSpc>
              <a:spcBef>
                <a:spcPts val="0"/>
              </a:spcBef>
              <a:spcAft>
                <a:spcPts val="0"/>
              </a:spcAft>
              <a:buSzPts val="1400"/>
              <a:buNone/>
            </a:pPr>
            <a:r>
              <a:rPr b="1" lang="en-US" sz="1100"/>
              <a:t>SAY:</a:t>
            </a:r>
            <a:r>
              <a:rPr lang="en-US" sz="1100"/>
              <a:t> The process of creating exemplars allows us to use the resources available to us and set the bar for expected student performance. </a:t>
            </a:r>
            <a:r>
              <a:rPr lang="en-US" sz="1100">
                <a:solidFill>
                  <a:srgbClr val="000000"/>
                </a:solidFill>
              </a:rPr>
              <a:t>This is a really important step we need to do first. We create an exemplar student response that we can use as a benchmark against which to analyze our students’ work. Without an exemplar, it’s really difficult to know exactly what we need to be seeing from our students to feel confident they ”got it.” </a:t>
            </a:r>
            <a:endParaRPr b="1" sz="1100"/>
          </a:p>
          <a:p>
            <a:pPr indent="0" lvl="0" marL="0" rtl="0" algn="l">
              <a:lnSpc>
                <a:spcPct val="100000"/>
              </a:lnSpc>
              <a:spcBef>
                <a:spcPts val="0"/>
              </a:spcBef>
              <a:spcAft>
                <a:spcPts val="0"/>
              </a:spcAft>
              <a:buSzPts val="1400"/>
              <a:buNone/>
            </a:pPr>
            <a:r>
              <a:t/>
            </a:r>
            <a:endParaRPr b="1" sz="1100"/>
          </a:p>
          <a:p>
            <a:pPr indent="0" lvl="0" marL="0" rtl="0" algn="l">
              <a:lnSpc>
                <a:spcPct val="100000"/>
              </a:lnSpc>
              <a:spcBef>
                <a:spcPts val="0"/>
              </a:spcBef>
              <a:spcAft>
                <a:spcPts val="0"/>
              </a:spcAft>
              <a:buClr>
                <a:srgbClr val="000000"/>
              </a:buClr>
              <a:buSzPts val="1400"/>
              <a:buFont typeface="Arial"/>
              <a:buNone/>
            </a:pPr>
            <a:r>
              <a:rPr b="1" lang="en-US" sz="1100"/>
              <a:t>SAY:</a:t>
            </a:r>
            <a:r>
              <a:rPr lang="en-US" sz="1100"/>
              <a:t> Now, we know that currently exemplars are not provided for the Section Diagnostics. Because of this, we need to spend some time creating those exemplars in order to set the bar by which student responses will be measured. In the next few minutes, we will walk through a process you can replicate in your collaborative planning sessions. Let’s take a look at how Ms. Smith worked through this process for the </a:t>
            </a:r>
            <a:r>
              <a:rPr i="1" lang="en-US" sz="1100"/>
              <a:t>Gatsby</a:t>
            </a:r>
            <a:r>
              <a:rPr lang="en-US" sz="1100"/>
              <a:t> unit. </a:t>
            </a:r>
            <a:endParaRPr sz="1100"/>
          </a:p>
          <a:p>
            <a:pPr indent="0" lvl="0" marL="0" rtl="0" algn="l">
              <a:lnSpc>
                <a:spcPct val="100000"/>
              </a:lnSpc>
              <a:spcBef>
                <a:spcPts val="0"/>
              </a:spcBef>
              <a:spcAft>
                <a:spcPts val="0"/>
              </a:spcAft>
              <a:buSzPts val="1400"/>
              <a:buNone/>
            </a:pPr>
            <a:r>
              <a:t/>
            </a:r>
            <a:endParaRPr/>
          </a:p>
        </p:txBody>
      </p:sp>
      <p:sp>
        <p:nvSpPr>
          <p:cNvPr id="540" name="Google Shape;540;p6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5" name="Shape 545"/>
        <p:cNvGrpSpPr/>
        <p:nvPr/>
      </p:nvGrpSpPr>
      <p:grpSpPr>
        <a:xfrm>
          <a:off x="0" y="0"/>
          <a:ext cx="0" cy="0"/>
          <a:chOff x="0" y="0"/>
          <a:chExt cx="0" cy="0"/>
        </a:xfrm>
      </p:grpSpPr>
      <p:sp>
        <p:nvSpPr>
          <p:cNvPr id="546" name="Google Shape;546;p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7" name="Google Shape;547;p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200"/>
              <a:buFont typeface="Calibri"/>
              <a:buNone/>
            </a:pPr>
            <a:r>
              <a:rPr lang="en-US" sz="1100">
                <a:solidFill>
                  <a:srgbClr val="000000"/>
                </a:solidFill>
              </a:rPr>
              <a:t>5</a:t>
            </a:r>
            <a:r>
              <a:rPr lang="en-US" sz="1100">
                <a:solidFill>
                  <a:srgbClr val="000000"/>
                </a:solidFill>
              </a:rPr>
              <a:t> minutes</a:t>
            </a:r>
            <a:endParaRPr sz="11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sz="1100">
              <a:solidFill>
                <a:srgbClr val="000000"/>
              </a:solidFill>
            </a:endParaRPr>
          </a:p>
          <a:p>
            <a:pPr indent="0" lvl="0" marL="0" rtl="0" algn="l">
              <a:lnSpc>
                <a:spcPct val="100000"/>
              </a:lnSpc>
              <a:spcBef>
                <a:spcPts val="0"/>
              </a:spcBef>
              <a:spcAft>
                <a:spcPts val="0"/>
              </a:spcAft>
              <a:buClr>
                <a:schemeClr val="dk1"/>
              </a:buClr>
              <a:buSzPts val="1400"/>
              <a:buFont typeface="Arial"/>
              <a:buNone/>
            </a:pPr>
            <a:r>
              <a:rPr b="1" lang="en-US" sz="1100">
                <a:solidFill>
                  <a:srgbClr val="000000"/>
                </a:solidFill>
              </a:rPr>
              <a:t>SAY: </a:t>
            </a:r>
            <a:r>
              <a:rPr lang="en-US" sz="1100">
                <a:solidFill>
                  <a:srgbClr val="000000"/>
                </a:solidFill>
              </a:rPr>
              <a:t>Before Ms. Smith began crafting an exemplar response for the Section 1 Diagnostic, she reviewed the Section Diagnostic Checklist to analyze the reading and writing look fors that students will be expected to meet. Take a moment to review the Section Diagnostic Checklist. What do you notice? What do you wonder? </a:t>
            </a:r>
            <a:endParaRPr b="1" sz="11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sz="1100">
              <a:solidFill>
                <a:srgbClr val="000000"/>
              </a:solidFill>
            </a:endParaRPr>
          </a:p>
          <a:p>
            <a:pPr indent="0" lvl="0" marL="0" rtl="0" algn="l">
              <a:lnSpc>
                <a:spcPct val="100000"/>
              </a:lnSpc>
              <a:spcBef>
                <a:spcPts val="0"/>
              </a:spcBef>
              <a:spcAft>
                <a:spcPts val="0"/>
              </a:spcAft>
              <a:buClr>
                <a:schemeClr val="dk1"/>
              </a:buClr>
              <a:buSzPts val="1400"/>
              <a:buFont typeface="Arial"/>
              <a:buNone/>
            </a:pPr>
            <a:r>
              <a:rPr b="1" lang="en-US" sz="1100">
                <a:solidFill>
                  <a:srgbClr val="000000"/>
                </a:solidFill>
              </a:rPr>
              <a:t>DO: </a:t>
            </a:r>
            <a:r>
              <a:rPr lang="en-US" sz="1100">
                <a:solidFill>
                  <a:srgbClr val="000000"/>
                </a:solidFill>
              </a:rPr>
              <a:t>Provide time for participants to review the Section Diagnostic Checklist and discuss. </a:t>
            </a:r>
            <a:endParaRPr sz="11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sz="1100">
              <a:solidFill>
                <a:srgbClr val="000000"/>
              </a:solidFill>
            </a:endParaRPr>
          </a:p>
          <a:p>
            <a:pPr indent="0" lvl="0" marL="0" rtl="0" algn="l">
              <a:lnSpc>
                <a:spcPct val="100000"/>
              </a:lnSpc>
              <a:spcBef>
                <a:spcPts val="0"/>
              </a:spcBef>
              <a:spcAft>
                <a:spcPts val="0"/>
              </a:spcAft>
              <a:buClr>
                <a:schemeClr val="dk1"/>
              </a:buClr>
              <a:buSzPts val="1400"/>
              <a:buFont typeface="Arial"/>
              <a:buNone/>
            </a:pPr>
            <a:r>
              <a:rPr b="1" lang="en-US" sz="1100">
                <a:solidFill>
                  <a:srgbClr val="000000"/>
                </a:solidFill>
              </a:rPr>
              <a:t>SAY: </a:t>
            </a:r>
            <a:r>
              <a:rPr lang="en-US" sz="1100">
                <a:solidFill>
                  <a:srgbClr val="000000"/>
                </a:solidFill>
              </a:rPr>
              <a:t>Ms. Smith used this checklist along with her completed Unit Study Step 3 to ensure the exemplar that she produces truly does set the bar for what she expects from her students as proficiency. </a:t>
            </a:r>
            <a:endParaRPr sz="11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sz="1100">
              <a:solidFill>
                <a:srgbClr val="000000"/>
              </a:solidFill>
            </a:endParaRPr>
          </a:p>
          <a:p>
            <a:pPr indent="0" lvl="0" marL="0" rtl="0" algn="l">
              <a:lnSpc>
                <a:spcPct val="100000"/>
              </a:lnSpc>
              <a:spcBef>
                <a:spcPts val="0"/>
              </a:spcBef>
              <a:spcAft>
                <a:spcPts val="0"/>
              </a:spcAft>
              <a:buClr>
                <a:schemeClr val="dk1"/>
              </a:buClr>
              <a:buSzPts val="1400"/>
              <a:buFont typeface="Arial"/>
              <a:buNone/>
            </a:pPr>
            <a:r>
              <a:rPr b="1" lang="en-US" sz="1100">
                <a:solidFill>
                  <a:srgbClr val="000000"/>
                </a:solidFill>
              </a:rPr>
              <a:t>LOOK FOR:</a:t>
            </a:r>
            <a:r>
              <a:rPr lang="en-US" sz="1100">
                <a:solidFill>
                  <a:srgbClr val="000000"/>
                </a:solidFill>
              </a:rPr>
              <a:t> </a:t>
            </a:r>
            <a:r>
              <a:rPr lang="en-US" sz="1100">
                <a:solidFill>
                  <a:srgbClr val="000000"/>
                </a:solidFill>
                <a:highlight>
                  <a:srgbClr val="FFFFFF"/>
                </a:highlight>
              </a:rPr>
              <a:t>Participants should see a connection between the look fors on the checklist and the knowledge and skill look fors that they identified</a:t>
            </a:r>
            <a:r>
              <a:rPr lang="en-US" sz="1100">
                <a:solidFill>
                  <a:srgbClr val="000000"/>
                </a:solidFill>
                <a:highlight>
                  <a:srgbClr val="FFFFFF"/>
                </a:highlight>
                <a:latin typeface="Roboto"/>
                <a:ea typeface="Roboto"/>
                <a:cs typeface="Roboto"/>
                <a:sym typeface="Roboto"/>
              </a:rPr>
              <a:t>.</a:t>
            </a:r>
            <a:endParaRPr sz="1100">
              <a:solidFill>
                <a:srgbClr val="000000"/>
              </a:solidFill>
            </a:endParaRPr>
          </a:p>
        </p:txBody>
      </p:sp>
      <p:sp>
        <p:nvSpPr>
          <p:cNvPr id="548" name="Google Shape;548;p6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4" name="Shape 554"/>
        <p:cNvGrpSpPr/>
        <p:nvPr/>
      </p:nvGrpSpPr>
      <p:grpSpPr>
        <a:xfrm>
          <a:off x="0" y="0"/>
          <a:ext cx="0" cy="0"/>
          <a:chOff x="0" y="0"/>
          <a:chExt cx="0" cy="0"/>
        </a:xfrm>
      </p:grpSpPr>
      <p:sp>
        <p:nvSpPr>
          <p:cNvPr id="555" name="Google Shape;555;p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6" name="Google Shape;556;p6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200"/>
              <a:buFont typeface="Calibri"/>
              <a:buNone/>
            </a:pPr>
            <a:r>
              <a:rPr lang="en-US" sz="1200">
                <a:solidFill>
                  <a:srgbClr val="000000"/>
                </a:solidFill>
              </a:rPr>
              <a:t>8</a:t>
            </a:r>
            <a:r>
              <a:rPr lang="en-US" sz="1200">
                <a:solidFill>
                  <a:srgbClr val="000000"/>
                </a:solidFill>
              </a:rPr>
              <a:t> minutes</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SAY: </a:t>
            </a:r>
            <a:r>
              <a:rPr lang="en-US" sz="1200">
                <a:solidFill>
                  <a:srgbClr val="000000"/>
                </a:solidFill>
              </a:rPr>
              <a:t>Let’s practice creating an exemplar for the Section 1 Diagnostic of our shared unit </a:t>
            </a:r>
            <a:r>
              <a:rPr i="1" lang="en-US" sz="1200">
                <a:solidFill>
                  <a:srgbClr val="000000"/>
                </a:solidFill>
              </a:rPr>
              <a:t>The Great Gatsby</a:t>
            </a:r>
            <a:r>
              <a:rPr lang="en-US" sz="1200">
                <a:solidFill>
                  <a:srgbClr val="000000"/>
                </a:solidFill>
              </a:rPr>
              <a:t>. When we use the term exemplar, we are describing the type of response we could reasonably expect most students to produce to demonstrate proficiency and understanding after strong instruction. This type of exemplar is not expected to be “perfect” in nature. Work with your partner to create an exemplar that represents what we want 11th grade students to produce. </a:t>
            </a:r>
            <a:endParaRPr b="1"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DO: </a:t>
            </a:r>
            <a:r>
              <a:rPr lang="en-US" sz="1200">
                <a:solidFill>
                  <a:srgbClr val="000000"/>
                </a:solidFill>
              </a:rPr>
              <a:t>Have participants read the task. Provide work time for task completing. If time permits, have 1-2 partner groups share their exemplar. </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t/>
            </a:r>
            <a:endParaRPr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NOTE: </a:t>
            </a:r>
            <a:r>
              <a:rPr lang="en-US" sz="1200">
                <a:solidFill>
                  <a:srgbClr val="000000"/>
                </a:solidFill>
              </a:rPr>
              <a:t>The exemplar should include knowledge look fors that focus on understanding Nick and his perception along with understanding how the structure of a narrative tells the story from the narrator's view. </a:t>
            </a:r>
            <a:endParaRPr sz="1200">
              <a:solidFill>
                <a:srgbClr val="000000"/>
              </a:solidFill>
            </a:endParaRPr>
          </a:p>
        </p:txBody>
      </p:sp>
      <p:sp>
        <p:nvSpPr>
          <p:cNvPr id="557" name="Google Shape;557;p6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3" name="Shape 563"/>
        <p:cNvGrpSpPr/>
        <p:nvPr/>
      </p:nvGrpSpPr>
      <p:grpSpPr>
        <a:xfrm>
          <a:off x="0" y="0"/>
          <a:ext cx="0" cy="0"/>
          <a:chOff x="0" y="0"/>
          <a:chExt cx="0" cy="0"/>
        </a:xfrm>
      </p:grpSpPr>
      <p:sp>
        <p:nvSpPr>
          <p:cNvPr id="564" name="Google Shape;564;p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65" name="Google Shape;565;p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4</a:t>
            </a:r>
            <a:r>
              <a:rPr lang="en-US" sz="1200"/>
              <a:t>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Now that we have reviewed the Unit Study process and have walked through the tasks and texts in our shared unit, </a:t>
            </a:r>
            <a:r>
              <a:rPr i="1" lang="en-US" sz="1200"/>
              <a:t>The Great Gatsby</a:t>
            </a:r>
            <a:r>
              <a:rPr lang="en-US" sz="1200"/>
              <a:t>, we will see how our case study teacher, Ms. Smith, prepared to teach this unit. We have also included Ms. Smith’s sample exemplar for the Section 1 Diagnostic for you to read. Take a few minutes to read through this case study and sample exemplar.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Note: </a:t>
            </a:r>
            <a:r>
              <a:rPr lang="en-US" sz="1200"/>
              <a:t>The reflection question on this slide is meant to give participants focus and purpose when reviewing this part of the case study. You do not need to ask participants to share or debrief this reflection question. Move to the next slide after participants have finished reading. </a:t>
            </a:r>
            <a:endParaRPr sz="1200"/>
          </a:p>
        </p:txBody>
      </p:sp>
      <p:sp>
        <p:nvSpPr>
          <p:cNvPr id="566" name="Google Shape;566;p6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p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3" name="Google Shape;573;p6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4</a:t>
            </a:r>
            <a:r>
              <a:rPr lang="en-US" sz="1200">
                <a:solidFill>
                  <a:srgbClr val="000000"/>
                </a:solidFill>
              </a:rPr>
              <a:t> minutes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Now that we have had some practice creating our own exemplars for this Section Diagnostic, let’s compare our first practice with the exemplar Ms. Smith created. </a:t>
            </a:r>
            <a:endParaRPr b="1"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 </a:t>
            </a:r>
            <a:r>
              <a:rPr lang="en-US" sz="1200">
                <a:solidFill>
                  <a:srgbClr val="000000"/>
                </a:solidFill>
              </a:rPr>
              <a:t>Have participants read the task. Provide work time for task completing.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Ms. Smith’s exemplar is not the only acceptable response but demonstrates the qualities that we are expecting proficient 11th grade students to produce. We do not expect that student responses will be polished as the responses to Section Diagnostics are scored in draft form. </a:t>
            </a:r>
            <a:endParaRPr sz="1200">
              <a:solidFill>
                <a:srgbClr val="000000"/>
              </a:solidFill>
            </a:endParaRPr>
          </a:p>
          <a:p>
            <a:pPr indent="0" lvl="0" marL="0" rtl="0" algn="l">
              <a:lnSpc>
                <a:spcPct val="100000"/>
              </a:lnSpc>
              <a:spcBef>
                <a:spcPts val="0"/>
              </a:spcBef>
              <a:spcAft>
                <a:spcPts val="0"/>
              </a:spcAft>
              <a:buSzPts val="1400"/>
              <a:buNone/>
            </a:pPr>
            <a:r>
              <a:t/>
            </a:r>
            <a:endParaRPr/>
          </a:p>
        </p:txBody>
      </p:sp>
      <p:sp>
        <p:nvSpPr>
          <p:cNvPr id="574" name="Google Shape;574;p6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g9cbae3ad2d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1" name="Google Shape;581;g9cbae3ad2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1200"/>
              <a:t>30 seconds</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b="1" lang="en-US" sz="1200"/>
              <a:t>Do: </a:t>
            </a:r>
            <a:r>
              <a:rPr lang="en-US" sz="1200"/>
              <a:t>Stamp the key points on the slide briefly before breaking for lunch. Name that after lunch, we’ll continue this section-level planning process and learn about more supports for the reading of complex texts! </a:t>
            </a:r>
            <a:endParaRPr sz="1200"/>
          </a:p>
        </p:txBody>
      </p:sp>
      <p:sp>
        <p:nvSpPr>
          <p:cNvPr id="582" name="Google Shape;582;g9cbae3ad2d_0_0:notes"/>
          <p:cNvSpPr txBox="1"/>
          <p:nvPr>
            <p:ph idx="12" type="sldNum"/>
          </p:nvPr>
        </p:nvSpPr>
        <p:spPr>
          <a:xfrm>
            <a:off x="3884613" y="8685213"/>
            <a:ext cx="2971800" cy="457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6" name="Shape 586"/>
        <p:cNvGrpSpPr/>
        <p:nvPr/>
      </p:nvGrpSpPr>
      <p:grpSpPr>
        <a:xfrm>
          <a:off x="0" y="0"/>
          <a:ext cx="0" cy="0"/>
          <a:chOff x="0" y="0"/>
          <a:chExt cx="0" cy="0"/>
        </a:xfrm>
      </p:grpSpPr>
      <p:sp>
        <p:nvSpPr>
          <p:cNvPr id="587" name="Google Shape;587;p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8" name="Google Shape;588;p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b="1" lang="en-US" sz="1200"/>
              <a:t>11:00-12:00</a:t>
            </a:r>
            <a:endParaRPr b="1"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SzPts val="1400"/>
              <a:buNone/>
            </a:pPr>
            <a:r>
              <a:rPr lang="en-US" sz="1200"/>
              <a:t>60 minutes</a:t>
            </a:r>
            <a:endParaRPr sz="1200"/>
          </a:p>
          <a:p>
            <a:pPr indent="0" lvl="0" marL="0" rtl="0" algn="l">
              <a:lnSpc>
                <a:spcPct val="100000"/>
              </a:lnSpc>
              <a:spcBef>
                <a:spcPts val="0"/>
              </a:spcBef>
              <a:spcAft>
                <a:spcPts val="0"/>
              </a:spcAft>
              <a:buSzPts val="1400"/>
              <a:buNone/>
            </a:pPr>
            <a:r>
              <a:t/>
            </a:r>
            <a:endParaRPr b="1" sz="1200"/>
          </a:p>
          <a:p>
            <a:pPr indent="0" lvl="0" marL="0" rtl="0" algn="l">
              <a:lnSpc>
                <a:spcPct val="100000"/>
              </a:lnSpc>
              <a:spcBef>
                <a:spcPts val="0"/>
              </a:spcBef>
              <a:spcAft>
                <a:spcPts val="0"/>
              </a:spcAft>
              <a:buSzPts val="1400"/>
              <a:buNone/>
            </a:pPr>
            <a:r>
              <a:rPr b="1" lang="en-US" sz="1200"/>
              <a:t>SAY: </a:t>
            </a:r>
            <a:r>
              <a:rPr lang="en-US" sz="1200"/>
              <a:t>Let’s break here for lunch. When we return, we will discuss where and why we might need to provide supports for students in accessing these complex texts. You have 60 minutes for lunch so we will return promptly at 12:00 (</a:t>
            </a:r>
            <a:r>
              <a:rPr i="1" lang="en-US" sz="1200"/>
              <a:t>Facilitators: Insert times based on your school’s PD schedule for the day!).</a:t>
            </a:r>
            <a:endParaRPr sz="1200"/>
          </a:p>
          <a:p>
            <a:pPr indent="0" lvl="0" marL="0" rtl="0" algn="l">
              <a:lnSpc>
                <a:spcPct val="100000"/>
              </a:lnSpc>
              <a:spcBef>
                <a:spcPts val="0"/>
              </a:spcBef>
              <a:spcAft>
                <a:spcPts val="0"/>
              </a:spcAft>
              <a:buSzPts val="1400"/>
              <a:buNone/>
            </a:pPr>
            <a:r>
              <a:t/>
            </a:r>
            <a:endParaRPr sz="1200" u="sng">
              <a:solidFill>
                <a:schemeClr val="hlink"/>
              </a:solidFill>
            </a:endParaRPr>
          </a:p>
        </p:txBody>
      </p:sp>
      <p:sp>
        <p:nvSpPr>
          <p:cNvPr id="589" name="Google Shape;589;p6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 name="Shape 592"/>
        <p:cNvGrpSpPr/>
        <p:nvPr/>
      </p:nvGrpSpPr>
      <p:grpSpPr>
        <a:xfrm>
          <a:off x="0" y="0"/>
          <a:ext cx="0" cy="0"/>
          <a:chOff x="0" y="0"/>
          <a:chExt cx="0" cy="0"/>
        </a:xfrm>
      </p:grpSpPr>
      <p:sp>
        <p:nvSpPr>
          <p:cNvPr id="593" name="Google Shape;593;p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4" name="Google Shape;594;p69: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1" lang="en-US" sz="1100">
                <a:solidFill>
                  <a:srgbClr val="000000"/>
                </a:solidFill>
              </a:rPr>
              <a:t>75 minutes</a:t>
            </a:r>
            <a:endParaRPr sz="1100">
              <a:solidFill>
                <a:srgbClr val="000000"/>
              </a:solidFill>
            </a:endParaRPr>
          </a:p>
        </p:txBody>
      </p:sp>
      <p:sp>
        <p:nvSpPr>
          <p:cNvPr id="595" name="Google Shape;595;p6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8" name="Shape 598"/>
        <p:cNvGrpSpPr/>
        <p:nvPr/>
      </p:nvGrpSpPr>
      <p:grpSpPr>
        <a:xfrm>
          <a:off x="0" y="0"/>
          <a:ext cx="0" cy="0"/>
          <a:chOff x="0" y="0"/>
          <a:chExt cx="0" cy="0"/>
        </a:xfrm>
      </p:grpSpPr>
      <p:sp>
        <p:nvSpPr>
          <p:cNvPr id="599" name="Google Shape;599;p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0" name="Google Shape;600;p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To illuminate the use of additional scaffolds, we are going to circle back to the case study we started with earlier this morning. In this session, our focus is on selecting appropriate additional scaffolds to support students.</a:t>
            </a:r>
            <a:endParaRPr sz="1200"/>
          </a:p>
        </p:txBody>
      </p:sp>
      <p:sp>
        <p:nvSpPr>
          <p:cNvPr id="601" name="Google Shape;601;p7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2" name="Google Shape;92;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Here is our morning at a glance.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Briefly talk participants through the high-level topics we’ll cover this morning, or provide a moment for them to read independently.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i="0" lang="en-US" sz="1200"/>
              <a:t>FULL AGENDA FOR FACILITATOR REFERENCE: </a:t>
            </a:r>
            <a:endParaRPr sz="1200"/>
          </a:p>
          <a:p>
            <a:pPr indent="0" lvl="0" marL="0" rtl="0" algn="l">
              <a:lnSpc>
                <a:spcPct val="100000"/>
              </a:lnSpc>
              <a:spcBef>
                <a:spcPts val="0"/>
              </a:spcBef>
              <a:spcAft>
                <a:spcPts val="0"/>
              </a:spcAft>
              <a:buSzPts val="1400"/>
              <a:buFont typeface="Arial"/>
              <a:buNone/>
            </a:pPr>
            <a:r>
              <a:rPr b="1" lang="en-US" sz="1200"/>
              <a:t>8:00-8:15→ </a:t>
            </a:r>
            <a:r>
              <a:rPr lang="en-US" sz="1200"/>
              <a:t>Getting Started</a:t>
            </a:r>
            <a:endParaRPr sz="1200"/>
          </a:p>
          <a:p>
            <a:pPr indent="0" lvl="0" marL="0" rtl="0" algn="l">
              <a:lnSpc>
                <a:spcPct val="100000"/>
              </a:lnSpc>
              <a:spcBef>
                <a:spcPts val="0"/>
              </a:spcBef>
              <a:spcAft>
                <a:spcPts val="0"/>
              </a:spcAft>
              <a:buSzPts val="1400"/>
              <a:buFont typeface="Arial"/>
              <a:buNone/>
            </a:pPr>
            <a:r>
              <a:rPr b="1" lang="en-US" sz="1200"/>
              <a:t>8:15-9:30→ </a:t>
            </a:r>
            <a:r>
              <a:rPr lang="en-US" sz="1200"/>
              <a:t>Close Reading Experiential</a:t>
            </a:r>
            <a:endParaRPr sz="1200"/>
          </a:p>
          <a:p>
            <a:pPr indent="0" lvl="0" marL="0" rtl="0" algn="l">
              <a:lnSpc>
                <a:spcPct val="100000"/>
              </a:lnSpc>
              <a:spcBef>
                <a:spcPts val="0"/>
              </a:spcBef>
              <a:spcAft>
                <a:spcPts val="0"/>
              </a:spcAft>
              <a:buSzPts val="1400"/>
              <a:buFont typeface="Arial"/>
              <a:buNone/>
            </a:pPr>
            <a:r>
              <a:rPr b="1" lang="en-US" sz="1200"/>
              <a:t>9:30-9:45→</a:t>
            </a:r>
            <a:r>
              <a:rPr lang="en-US" sz="1200"/>
              <a:t> Break</a:t>
            </a:r>
            <a:endParaRPr sz="1200"/>
          </a:p>
          <a:p>
            <a:pPr indent="0" lvl="0" marL="0" rtl="0" algn="l">
              <a:lnSpc>
                <a:spcPct val="100000"/>
              </a:lnSpc>
              <a:spcBef>
                <a:spcPts val="0"/>
              </a:spcBef>
              <a:spcAft>
                <a:spcPts val="0"/>
              </a:spcAft>
              <a:buSzPts val="1400"/>
              <a:buFont typeface="Arial"/>
              <a:buNone/>
            </a:pPr>
            <a:r>
              <a:rPr b="1" lang="en-US" sz="1200"/>
              <a:t>9:45-11:00→ </a:t>
            </a:r>
            <a:r>
              <a:rPr lang="en-US" sz="1200"/>
              <a:t>Close Reading in the Guidebooks (Part 1): Getting to Know Our New Shared Unit &amp; Text</a:t>
            </a:r>
            <a:endParaRPr sz="1200"/>
          </a:p>
          <a:p>
            <a:pPr indent="0" lvl="0" marL="0" rtl="0" algn="l">
              <a:lnSpc>
                <a:spcPct val="100000"/>
              </a:lnSpc>
              <a:spcBef>
                <a:spcPts val="0"/>
              </a:spcBef>
              <a:spcAft>
                <a:spcPts val="0"/>
              </a:spcAft>
              <a:buSzPts val="1400"/>
              <a:buFont typeface="Arial"/>
              <a:buNone/>
            </a:pPr>
            <a:r>
              <a:rPr b="1" lang="en-US" sz="1200"/>
              <a:t>11:00-12:00→ </a:t>
            </a:r>
            <a:r>
              <a:rPr lang="en-US" sz="1200"/>
              <a:t>Lunch</a:t>
            </a:r>
            <a:endParaRPr sz="1200"/>
          </a:p>
          <a:p>
            <a:pPr indent="0" lvl="0" marL="0" rtl="0" algn="l">
              <a:lnSpc>
                <a:spcPct val="100000"/>
              </a:lnSpc>
              <a:spcBef>
                <a:spcPts val="0"/>
              </a:spcBef>
              <a:spcAft>
                <a:spcPts val="0"/>
              </a:spcAft>
              <a:buSzPts val="1400"/>
              <a:buFont typeface="Arial"/>
              <a:buNone/>
            </a:pPr>
            <a:r>
              <a:rPr b="1" lang="en-US" sz="1200"/>
              <a:t>12:00-1:15→ </a:t>
            </a:r>
            <a:r>
              <a:rPr lang="en-US" sz="1200"/>
              <a:t>Close Reading in the Guidebooks (Part 2): Planning to Support </a:t>
            </a:r>
            <a:r>
              <a:rPr b="1" i="1" lang="en-US" sz="1200"/>
              <a:t>All</a:t>
            </a:r>
            <a:r>
              <a:rPr lang="en-US" sz="1200"/>
              <a:t> Students to Read and Understand Complex Text</a:t>
            </a:r>
            <a:endParaRPr sz="1200"/>
          </a:p>
          <a:p>
            <a:pPr indent="0" lvl="0" marL="0" rtl="0" algn="l">
              <a:lnSpc>
                <a:spcPct val="100000"/>
              </a:lnSpc>
              <a:spcBef>
                <a:spcPts val="0"/>
              </a:spcBef>
              <a:spcAft>
                <a:spcPts val="0"/>
              </a:spcAft>
              <a:buSzPts val="1400"/>
              <a:buFont typeface="Arial"/>
              <a:buNone/>
            </a:pPr>
            <a:r>
              <a:rPr b="1" lang="en-US" sz="1200"/>
              <a:t>1:15-1:30 →</a:t>
            </a:r>
            <a:r>
              <a:rPr lang="en-US" sz="1200"/>
              <a:t> Break</a:t>
            </a:r>
            <a:endParaRPr sz="1200"/>
          </a:p>
          <a:p>
            <a:pPr indent="0" lvl="0" marL="0" rtl="0" algn="l">
              <a:lnSpc>
                <a:spcPct val="100000"/>
              </a:lnSpc>
              <a:spcBef>
                <a:spcPts val="0"/>
              </a:spcBef>
              <a:spcAft>
                <a:spcPts val="0"/>
              </a:spcAft>
              <a:buSzPts val="1400"/>
              <a:buFont typeface="Arial"/>
              <a:buNone/>
            </a:pPr>
            <a:r>
              <a:rPr b="1" lang="en-US" sz="1200"/>
              <a:t>1:30-2:45→ </a:t>
            </a:r>
            <a:r>
              <a:rPr lang="en-US" sz="1200"/>
              <a:t>Planning to Teach</a:t>
            </a:r>
            <a:endParaRPr sz="1200"/>
          </a:p>
          <a:p>
            <a:pPr indent="0" lvl="0" marL="0" rtl="0" algn="l">
              <a:lnSpc>
                <a:spcPct val="100000"/>
              </a:lnSpc>
              <a:spcBef>
                <a:spcPts val="0"/>
              </a:spcBef>
              <a:spcAft>
                <a:spcPts val="0"/>
              </a:spcAft>
              <a:buSzPts val="1400"/>
              <a:buFont typeface="Arial"/>
              <a:buNone/>
            </a:pPr>
            <a:r>
              <a:rPr b="1" lang="en-US" sz="1200"/>
              <a:t>2:45-3:00 → </a:t>
            </a:r>
            <a:r>
              <a:rPr lang="en-US" sz="1200"/>
              <a:t>Wrapping Up and Survey</a:t>
            </a:r>
            <a:endParaRPr sz="1200"/>
          </a:p>
          <a:p>
            <a:pPr indent="-228600" lvl="0" marL="457200" marR="0" rtl="0" algn="l">
              <a:lnSpc>
                <a:spcPct val="100000"/>
              </a:lnSpc>
              <a:spcBef>
                <a:spcPts val="0"/>
              </a:spcBef>
              <a:spcAft>
                <a:spcPts val="0"/>
              </a:spcAft>
              <a:buClr>
                <a:srgbClr val="000000"/>
              </a:buClr>
              <a:buSzPts val="1400"/>
              <a:buFont typeface="Arial"/>
              <a:buNone/>
            </a:pPr>
            <a:r>
              <a:t/>
            </a:r>
            <a:endParaRPr sz="1200"/>
          </a:p>
        </p:txBody>
      </p:sp>
      <p:sp>
        <p:nvSpPr>
          <p:cNvPr id="93" name="Google Shape;93;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5" name="Shape 605"/>
        <p:cNvGrpSpPr/>
        <p:nvPr/>
      </p:nvGrpSpPr>
      <p:grpSpPr>
        <a:xfrm>
          <a:off x="0" y="0"/>
          <a:ext cx="0" cy="0"/>
          <a:chOff x="0" y="0"/>
          <a:chExt cx="0" cy="0"/>
        </a:xfrm>
      </p:grpSpPr>
      <p:sp>
        <p:nvSpPr>
          <p:cNvPr id="606" name="Google Shape;606;p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07" name="Google Shape;607;p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For much our time today we are going to need to access the Louisiana Curriculum Hub—first, to engage in exemplar creation for </a:t>
            </a:r>
            <a:r>
              <a:rPr i="1" lang="en-US" sz="1200"/>
              <a:t>The Great Gatsby </a:t>
            </a:r>
            <a:r>
              <a:rPr lang="en-US" sz="1200"/>
              <a:t>unit together, and then for you to begin looking at your own unit. We are going to be using the online platform so that the shared practice we engage in feels as authentic as possible and is as similar as possible to what you’ll actually do when preparing to teach a unit. However, we are also including a copy of the Section 1 Gatsby teaching notes in your materials if you prefer to annotate on a hard copy during shared practice. Let’s take a few minutes and access the hub now so that we are prepared to engage in this work together.</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lang="en-US" sz="1200" u="sng">
                <a:solidFill>
                  <a:schemeClr val="hlink"/>
                </a:solidFill>
                <a:hlinkClick r:id="rId2"/>
              </a:rPr>
              <a:t>www.louisianacurriculumhub.com</a:t>
            </a:r>
            <a:r>
              <a:rPr lang="en-US" sz="1200"/>
              <a:t>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Put the link to the curriculum hub in the chat box.</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NOTE: </a:t>
            </a:r>
            <a:r>
              <a:rPr lang="en-US" sz="1200"/>
              <a:t>The Section 1 Teacher Guide is included in Module materials as a separate handout (outside the note catcher). </a:t>
            </a:r>
            <a:endParaRPr sz="1200"/>
          </a:p>
        </p:txBody>
      </p:sp>
      <p:sp>
        <p:nvSpPr>
          <p:cNvPr id="608" name="Google Shape;608;p7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3" name="Shape 613"/>
        <p:cNvGrpSpPr/>
        <p:nvPr/>
      </p:nvGrpSpPr>
      <p:grpSpPr>
        <a:xfrm>
          <a:off x="0" y="0"/>
          <a:ext cx="0" cy="0"/>
          <a:chOff x="0" y="0"/>
          <a:chExt cx="0" cy="0"/>
        </a:xfrm>
      </p:grpSpPr>
      <p:sp>
        <p:nvSpPr>
          <p:cNvPr id="614" name="Google Shape;614;p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5" name="Google Shape;615;p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Once you reach the Hub’s homepage, select grade level 11.</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Allow sufficient time for participants to navigate to the Hub’s homepage and select grade level 11. If someone has a very difficult time, offer to help them once everyone else gets started, or ask a neighboring participant to help them.</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Image Source: </a:t>
            </a:r>
            <a:r>
              <a:rPr lang="en-US" sz="1200">
                <a:solidFill>
                  <a:srgbClr val="000000"/>
                </a:solidFill>
              </a:rPr>
              <a:t>ELA Guidebooks</a:t>
            </a:r>
            <a:endParaRPr sz="1200"/>
          </a:p>
        </p:txBody>
      </p:sp>
      <p:sp>
        <p:nvSpPr>
          <p:cNvPr id="616" name="Google Shape;616;p7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p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2" name="Google Shape;622;p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Select </a:t>
            </a:r>
            <a:r>
              <a:rPr i="1" lang="en-US" sz="1200"/>
              <a:t>The Great Gatsby </a:t>
            </a:r>
            <a:r>
              <a:rPr lang="en-US" sz="1200"/>
              <a:t>unit.</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Allow sufficient time for participants to navigate to </a:t>
            </a:r>
            <a:r>
              <a:rPr i="1" lang="en-US" sz="1200"/>
              <a:t>The Great Gatsby </a:t>
            </a:r>
            <a:r>
              <a:rPr lang="en-US" sz="1200"/>
              <a:t>unit. If someone has a very difficult time, offer to help them once everyone else gets started, or ask a neighboring participant to help them.</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Image Source: </a:t>
            </a:r>
            <a:r>
              <a:rPr lang="en-US" sz="1200">
                <a:solidFill>
                  <a:srgbClr val="000000"/>
                </a:solidFill>
              </a:rPr>
              <a:t>ELA Guidebooks</a:t>
            </a:r>
            <a:endParaRPr sz="1200"/>
          </a:p>
        </p:txBody>
      </p:sp>
      <p:sp>
        <p:nvSpPr>
          <p:cNvPr id="623" name="Google Shape;623;p7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7" name="Shape 627"/>
        <p:cNvGrpSpPr/>
        <p:nvPr/>
      </p:nvGrpSpPr>
      <p:grpSpPr>
        <a:xfrm>
          <a:off x="0" y="0"/>
          <a:ext cx="0" cy="0"/>
          <a:chOff x="0" y="0"/>
          <a:chExt cx="0" cy="0"/>
        </a:xfrm>
      </p:grpSpPr>
      <p:sp>
        <p:nvSpPr>
          <p:cNvPr id="628" name="Google Shape;628;p7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9" name="Google Shape;629;p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Once you are in </a:t>
            </a:r>
            <a:r>
              <a:rPr i="1" lang="en-US" sz="1200"/>
              <a:t>The Great Gatsby </a:t>
            </a:r>
            <a:r>
              <a:rPr lang="en-US" sz="1200"/>
              <a:t>unit, you will have access to the resources outlined in the Curriculum Guide. You have already had the chance to review the Unit Overview, Culminating Task, and Section 1 Diagnostic. We will now go into Section 1 and take a look at the lessons within that unit.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Image Source: </a:t>
            </a:r>
            <a:r>
              <a:rPr lang="en-US" sz="1200">
                <a:solidFill>
                  <a:srgbClr val="000000"/>
                </a:solidFill>
              </a:rPr>
              <a:t>ELA Guidebooks</a:t>
            </a:r>
            <a:endParaRPr sz="1200"/>
          </a:p>
        </p:txBody>
      </p:sp>
      <p:sp>
        <p:nvSpPr>
          <p:cNvPr id="630" name="Google Shape;630;p7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4" name="Shape 634"/>
        <p:cNvGrpSpPr/>
        <p:nvPr/>
      </p:nvGrpSpPr>
      <p:grpSpPr>
        <a:xfrm>
          <a:off x="0" y="0"/>
          <a:ext cx="0" cy="0"/>
          <a:chOff x="0" y="0"/>
          <a:chExt cx="0" cy="0"/>
        </a:xfrm>
      </p:grpSpPr>
      <p:sp>
        <p:nvSpPr>
          <p:cNvPr id="635" name="Google Shape;635;p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6" name="Google Shape;636;p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2 minutes [Framing and directions only - work time happens on the next four slides]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Because we have built our understanding of the unit as a whole and specifically the end goal for Section 1, we are now better prepared to dig into the daily lessons. For our purposes today, we will jigsaw Lessons 1-4, which make up Section 1 of our shared Gatsby unit.</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Important Framing: </a:t>
            </a:r>
            <a:r>
              <a:rPr lang="en-US" sz="1200"/>
              <a:t>In this session, we will walk through and model/do shared practice around planning to support close reading in Section 1 from our shared unit. In the last session of the day, you’ll plan for a section of lessons (using the same process!) from an upcoming unit that you will teach.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Have participants form groups of 4. Each participant in the group should select ONE lesson from Lessons 1-4 to focus on and report out to the group about.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Now that we are in groups of 4 and have selected our lesson to analyze, we will spend some time looking within the lesson for the different layers of the “Read Approach” and annotating the lesson in preparation for delivery.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Image Source: </a:t>
            </a:r>
            <a:r>
              <a:rPr lang="en-US" sz="1200">
                <a:solidFill>
                  <a:srgbClr val="000000"/>
                </a:solidFill>
              </a:rPr>
              <a:t>ELA Guidebooks</a:t>
            </a:r>
            <a:endParaRPr sz="1200"/>
          </a:p>
          <a:p>
            <a:pPr indent="0" lvl="0" marL="0" rtl="0" algn="l">
              <a:lnSpc>
                <a:spcPct val="100000"/>
              </a:lnSpc>
              <a:spcBef>
                <a:spcPts val="0"/>
              </a:spcBef>
              <a:spcAft>
                <a:spcPts val="0"/>
              </a:spcAft>
              <a:buSzPts val="1400"/>
              <a:buNone/>
            </a:pPr>
            <a:r>
              <a:t/>
            </a:r>
            <a:endParaRPr sz="1200"/>
          </a:p>
        </p:txBody>
      </p:sp>
      <p:sp>
        <p:nvSpPr>
          <p:cNvPr id="637" name="Google Shape;637;p7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p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5" name="Google Shape;645;p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6 minutes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We will begin our deep dive jigsaw by independently annotating the Core and Optional Activities in lessons 1-4 and identifying how these activities connect to the Culminating Task.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Review the task and provide time for participants to complete the task.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Image Source: </a:t>
            </a:r>
            <a:r>
              <a:rPr lang="en-US" sz="1200">
                <a:solidFill>
                  <a:srgbClr val="000000"/>
                </a:solidFill>
              </a:rPr>
              <a:t>ELA Guidebooks</a:t>
            </a:r>
            <a:endParaRPr sz="1200"/>
          </a:p>
          <a:p>
            <a:pPr indent="0" lvl="0" marL="0" rtl="0" algn="l">
              <a:lnSpc>
                <a:spcPct val="100000"/>
              </a:lnSpc>
              <a:spcBef>
                <a:spcPts val="0"/>
              </a:spcBef>
              <a:spcAft>
                <a:spcPts val="0"/>
              </a:spcAft>
              <a:buSzPts val="1400"/>
              <a:buNone/>
            </a:pPr>
            <a:r>
              <a:t/>
            </a:r>
            <a:endParaRPr sz="1200"/>
          </a:p>
        </p:txBody>
      </p:sp>
      <p:sp>
        <p:nvSpPr>
          <p:cNvPr id="646" name="Google Shape;646;p7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0" name="Shape 650"/>
        <p:cNvGrpSpPr/>
        <p:nvPr/>
      </p:nvGrpSpPr>
      <p:grpSpPr>
        <a:xfrm>
          <a:off x="0" y="0"/>
          <a:ext cx="0" cy="0"/>
          <a:chOff x="0" y="0"/>
          <a:chExt cx="0" cy="0"/>
        </a:xfrm>
      </p:grpSpPr>
      <p:sp>
        <p:nvSpPr>
          <p:cNvPr id="651" name="Google Shape;651;p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2" name="Google Shape;652;p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4 minutes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Now, within your group, each person will share noticings from the lesson you read and annotated. Discuss the Core and Optional Activities and how these activities prepare students to be successful on the Culminating Task.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Image Source: </a:t>
            </a:r>
            <a:r>
              <a:rPr lang="en-US" sz="1200">
                <a:solidFill>
                  <a:srgbClr val="000000"/>
                </a:solidFill>
              </a:rPr>
              <a:t>ELA Guidebooks</a:t>
            </a:r>
            <a:endParaRPr sz="1200"/>
          </a:p>
          <a:p>
            <a:pPr indent="0" lvl="0" marL="0" rtl="0" algn="l">
              <a:lnSpc>
                <a:spcPct val="100000"/>
              </a:lnSpc>
              <a:spcBef>
                <a:spcPts val="0"/>
              </a:spcBef>
              <a:spcAft>
                <a:spcPts val="0"/>
              </a:spcAft>
              <a:buSzPts val="1400"/>
              <a:buNone/>
            </a:pPr>
            <a:r>
              <a:t/>
            </a:r>
            <a:endParaRPr sz="1200"/>
          </a:p>
        </p:txBody>
      </p:sp>
      <p:sp>
        <p:nvSpPr>
          <p:cNvPr id="653" name="Google Shape;653;p7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7" name="Shape 657"/>
        <p:cNvGrpSpPr/>
        <p:nvPr/>
      </p:nvGrpSpPr>
      <p:grpSpPr>
        <a:xfrm>
          <a:off x="0" y="0"/>
          <a:ext cx="0" cy="0"/>
          <a:chOff x="0" y="0"/>
          <a:chExt cx="0" cy="0"/>
        </a:xfrm>
      </p:grpSpPr>
      <p:sp>
        <p:nvSpPr>
          <p:cNvPr id="658" name="Google Shape;658;p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9" name="Google Shape;659;p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Momentarily, we will be looking within the lessons to identify the components of the Read Approach. Before we annotate the different components of the Read Approach, I want to point out that you don’t have to guess where we are in the approach. Each component is labeled in the activity. As you can see here, Activity number 5 </a:t>
            </a:r>
            <a:r>
              <a:rPr b="1" i="1" lang="en-US" sz="1200"/>
              <a:t>[CLICK] </a:t>
            </a:r>
            <a:r>
              <a:rPr lang="en-US" sz="1200"/>
              <a:t>falls in “Establish Understanding” while Activity 6 </a:t>
            </a:r>
            <a:r>
              <a:rPr b="1" i="1" lang="en-US" sz="1200"/>
              <a:t>[CLICK] </a:t>
            </a:r>
            <a:r>
              <a:rPr lang="en-US" sz="1200"/>
              <a:t>falls in “Deepen Understanding.” The designers and authors of the Guidebooks tried to make this thinking explicit so that you, the teacher, can focus on your students’ needs using these headings to guide you.</a:t>
            </a:r>
            <a:endParaRPr sz="1200"/>
          </a:p>
        </p:txBody>
      </p:sp>
      <p:sp>
        <p:nvSpPr>
          <p:cNvPr id="660" name="Google Shape;660;p7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6" name="Shape 666"/>
        <p:cNvGrpSpPr/>
        <p:nvPr/>
      </p:nvGrpSpPr>
      <p:grpSpPr>
        <a:xfrm>
          <a:off x="0" y="0"/>
          <a:ext cx="0" cy="0"/>
          <a:chOff x="0" y="0"/>
          <a:chExt cx="0" cy="0"/>
        </a:xfrm>
      </p:grpSpPr>
      <p:sp>
        <p:nvSpPr>
          <p:cNvPr id="667" name="Google Shape;667;p7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8" name="Google Shape;668;p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5 minutes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We will return to the lesson we annotated a few minutes ago and now look at it through a different lens. This read of the lesson will focus on identifying the components of the Read Approach. As we just discussed, we don’t have to guess where the Read Approach lives as each activity is labeled with the component of the Read Approach. </a:t>
            </a:r>
            <a:endParaRPr sz="1200"/>
          </a:p>
          <a:p>
            <a:pPr indent="0" lvl="0" marL="0" rtl="0" algn="l">
              <a:lnSpc>
                <a:spcPct val="100000"/>
              </a:lnSpc>
              <a:spcBef>
                <a:spcPts val="0"/>
              </a:spcBef>
              <a:spcAft>
                <a:spcPts val="0"/>
              </a:spcAft>
              <a:buClr>
                <a:schemeClr val="dk1"/>
              </a:buClr>
              <a:buSzPts val="1400"/>
              <a:buFont typeface="Arial"/>
              <a:buNone/>
            </a:pPr>
            <a:r>
              <a:t/>
            </a:r>
            <a:endParaRPr b="1" sz="1200">
              <a:solidFill>
                <a:srgbClr val="000000"/>
              </a:solidFill>
            </a:endParaRPr>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Image Source: </a:t>
            </a:r>
            <a:r>
              <a:rPr lang="en-US" sz="1200">
                <a:solidFill>
                  <a:srgbClr val="000000"/>
                </a:solidFill>
              </a:rPr>
              <a:t>ELA Guidebooks</a:t>
            </a:r>
            <a:endParaRPr sz="1200"/>
          </a:p>
          <a:p>
            <a:pPr indent="0" lvl="0" marL="0" rtl="0" algn="l">
              <a:lnSpc>
                <a:spcPct val="100000"/>
              </a:lnSpc>
              <a:spcBef>
                <a:spcPts val="0"/>
              </a:spcBef>
              <a:spcAft>
                <a:spcPts val="0"/>
              </a:spcAft>
              <a:buSzPts val="1400"/>
              <a:buNone/>
            </a:pPr>
            <a:r>
              <a:t/>
            </a:r>
            <a:endParaRPr sz="1200"/>
          </a:p>
        </p:txBody>
      </p:sp>
      <p:sp>
        <p:nvSpPr>
          <p:cNvPr id="669" name="Google Shape;669;p7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3" name="Shape 673"/>
        <p:cNvGrpSpPr/>
        <p:nvPr/>
      </p:nvGrpSpPr>
      <p:grpSpPr>
        <a:xfrm>
          <a:off x="0" y="0"/>
          <a:ext cx="0" cy="0"/>
          <a:chOff x="0" y="0"/>
          <a:chExt cx="0" cy="0"/>
        </a:xfrm>
      </p:grpSpPr>
      <p:sp>
        <p:nvSpPr>
          <p:cNvPr id="674" name="Google Shape;674;p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5" name="Google Shape;675;p8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5 minutes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Just as we did before, we will share what we noted within the lesson we annotated regarding how the Read Approach lives within the lessons.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Image Source: </a:t>
            </a:r>
            <a:r>
              <a:rPr lang="en-US" sz="1200">
                <a:solidFill>
                  <a:srgbClr val="000000"/>
                </a:solidFill>
              </a:rPr>
              <a:t>ELA Guidebooks</a:t>
            </a:r>
            <a:endParaRPr sz="1200"/>
          </a:p>
          <a:p>
            <a:pPr indent="0" lvl="0" marL="0" rtl="0" algn="l">
              <a:lnSpc>
                <a:spcPct val="100000"/>
              </a:lnSpc>
              <a:spcBef>
                <a:spcPts val="0"/>
              </a:spcBef>
              <a:spcAft>
                <a:spcPts val="0"/>
              </a:spcAft>
              <a:buSzPts val="1400"/>
              <a:buNone/>
            </a:pPr>
            <a:r>
              <a:t/>
            </a:r>
            <a:endParaRPr sz="1200"/>
          </a:p>
        </p:txBody>
      </p:sp>
      <p:sp>
        <p:nvSpPr>
          <p:cNvPr id="676" name="Google Shape;676;p8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 name="Google Shape;99;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t>30 seconds </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SAY: </a:t>
            </a:r>
            <a:r>
              <a:rPr lang="en-US" sz="1200"/>
              <a:t>Here is our afternoon at a glance. </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DO: </a:t>
            </a:r>
            <a:r>
              <a:rPr lang="en-US" sz="1200"/>
              <a:t>Briefly talk participants through the high-level topics we’ll cover this afternoon, or provide a moment for them to read independently. </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FULL AGENDA FOR FACILITATOR REFERENCE: </a:t>
            </a:r>
            <a:endParaRPr sz="1200"/>
          </a:p>
          <a:p>
            <a:pPr indent="0" lvl="0" marL="0" rtl="0" algn="l">
              <a:spcBef>
                <a:spcPts val="0"/>
              </a:spcBef>
              <a:spcAft>
                <a:spcPts val="0"/>
              </a:spcAft>
              <a:buClr>
                <a:schemeClr val="dk1"/>
              </a:buClr>
              <a:buSzPts val="1400"/>
              <a:buFont typeface="Arial"/>
              <a:buNone/>
            </a:pPr>
            <a:r>
              <a:rPr b="1" lang="en-US" sz="1200">
                <a:solidFill>
                  <a:srgbClr val="4A4A4A"/>
                </a:solidFill>
              </a:rPr>
              <a:t>8:00-8:15→ </a:t>
            </a:r>
            <a:r>
              <a:rPr lang="en-US" sz="1200">
                <a:solidFill>
                  <a:srgbClr val="4A4A4A"/>
                </a:solidFill>
              </a:rPr>
              <a:t>Getting Started</a:t>
            </a:r>
            <a:endParaRPr sz="1200">
              <a:solidFill>
                <a:srgbClr val="4A4A4A"/>
              </a:solidFill>
            </a:endParaRPr>
          </a:p>
          <a:p>
            <a:pPr indent="0" lvl="0" marL="0" rtl="0" algn="l">
              <a:spcBef>
                <a:spcPts val="0"/>
              </a:spcBef>
              <a:spcAft>
                <a:spcPts val="0"/>
              </a:spcAft>
              <a:buClr>
                <a:schemeClr val="dk1"/>
              </a:buClr>
              <a:buSzPts val="1400"/>
              <a:buFont typeface="Arial"/>
              <a:buNone/>
            </a:pPr>
            <a:r>
              <a:rPr b="1" lang="en-US" sz="1200">
                <a:solidFill>
                  <a:srgbClr val="4A4A4A"/>
                </a:solidFill>
              </a:rPr>
              <a:t>8:15-9:30→ </a:t>
            </a:r>
            <a:r>
              <a:rPr lang="en-US" sz="1200">
                <a:solidFill>
                  <a:srgbClr val="4A4A4A"/>
                </a:solidFill>
              </a:rPr>
              <a:t>Close Reading Experiential</a:t>
            </a:r>
            <a:endParaRPr sz="1200">
              <a:solidFill>
                <a:srgbClr val="4A4A4A"/>
              </a:solidFill>
            </a:endParaRPr>
          </a:p>
          <a:p>
            <a:pPr indent="0" lvl="0" marL="0" rtl="0" algn="l">
              <a:spcBef>
                <a:spcPts val="0"/>
              </a:spcBef>
              <a:spcAft>
                <a:spcPts val="0"/>
              </a:spcAft>
              <a:buClr>
                <a:schemeClr val="dk1"/>
              </a:buClr>
              <a:buSzPts val="1400"/>
              <a:buFont typeface="Arial"/>
              <a:buNone/>
            </a:pPr>
            <a:r>
              <a:rPr b="1" lang="en-US" sz="1200">
                <a:solidFill>
                  <a:srgbClr val="4A4A4A"/>
                </a:solidFill>
              </a:rPr>
              <a:t>9:30-9:45→</a:t>
            </a:r>
            <a:r>
              <a:rPr lang="en-US" sz="1200">
                <a:solidFill>
                  <a:srgbClr val="4A4A4A"/>
                </a:solidFill>
              </a:rPr>
              <a:t> Break</a:t>
            </a:r>
            <a:endParaRPr sz="1200">
              <a:solidFill>
                <a:srgbClr val="4A4A4A"/>
              </a:solidFill>
            </a:endParaRPr>
          </a:p>
          <a:p>
            <a:pPr indent="0" lvl="0" marL="0" rtl="0" algn="l">
              <a:spcBef>
                <a:spcPts val="0"/>
              </a:spcBef>
              <a:spcAft>
                <a:spcPts val="0"/>
              </a:spcAft>
              <a:buClr>
                <a:schemeClr val="dk1"/>
              </a:buClr>
              <a:buSzPts val="1400"/>
              <a:buFont typeface="Arial"/>
              <a:buNone/>
            </a:pPr>
            <a:r>
              <a:rPr b="1" lang="en-US" sz="1200">
                <a:solidFill>
                  <a:srgbClr val="4A4A4A"/>
                </a:solidFill>
              </a:rPr>
              <a:t>9:45-11:00→ </a:t>
            </a:r>
            <a:r>
              <a:rPr lang="en-US" sz="1200">
                <a:solidFill>
                  <a:srgbClr val="4A4A4A"/>
                </a:solidFill>
              </a:rPr>
              <a:t>Close Reading in the Guidebooks (Part 1): Getting to Know Our New Shared Unit &amp; Text</a:t>
            </a:r>
            <a:endParaRPr sz="1200">
              <a:solidFill>
                <a:srgbClr val="4A4A4A"/>
              </a:solidFill>
            </a:endParaRPr>
          </a:p>
          <a:p>
            <a:pPr indent="0" lvl="0" marL="0" rtl="0" algn="l">
              <a:spcBef>
                <a:spcPts val="0"/>
              </a:spcBef>
              <a:spcAft>
                <a:spcPts val="0"/>
              </a:spcAft>
              <a:buClr>
                <a:schemeClr val="dk1"/>
              </a:buClr>
              <a:buSzPts val="1400"/>
              <a:buFont typeface="Arial"/>
              <a:buNone/>
            </a:pPr>
            <a:r>
              <a:rPr b="1" lang="en-US" sz="1200">
                <a:solidFill>
                  <a:srgbClr val="4A4A4A"/>
                </a:solidFill>
              </a:rPr>
              <a:t>11:00-12:00→ </a:t>
            </a:r>
            <a:r>
              <a:rPr lang="en-US" sz="1200">
                <a:solidFill>
                  <a:srgbClr val="4A4A4A"/>
                </a:solidFill>
              </a:rPr>
              <a:t>Lunch</a:t>
            </a:r>
            <a:endParaRPr sz="1200">
              <a:solidFill>
                <a:srgbClr val="4A4A4A"/>
              </a:solidFill>
            </a:endParaRPr>
          </a:p>
          <a:p>
            <a:pPr indent="0" lvl="0" marL="0" rtl="0" algn="l">
              <a:spcBef>
                <a:spcPts val="0"/>
              </a:spcBef>
              <a:spcAft>
                <a:spcPts val="0"/>
              </a:spcAft>
              <a:buClr>
                <a:schemeClr val="dk1"/>
              </a:buClr>
              <a:buSzPts val="1400"/>
              <a:buFont typeface="Arial"/>
              <a:buNone/>
            </a:pPr>
            <a:r>
              <a:rPr b="1" lang="en-US" sz="1200">
                <a:solidFill>
                  <a:srgbClr val="4A4A4A"/>
                </a:solidFill>
              </a:rPr>
              <a:t>12:00-1:15→ </a:t>
            </a:r>
            <a:r>
              <a:rPr lang="en-US" sz="1200">
                <a:solidFill>
                  <a:srgbClr val="4A4A4A"/>
                </a:solidFill>
              </a:rPr>
              <a:t>Close Reading in the Guidebooks (Part 2): Planning to Support </a:t>
            </a:r>
            <a:r>
              <a:rPr b="1" i="1" lang="en-US" sz="1200">
                <a:solidFill>
                  <a:srgbClr val="4A4A4A"/>
                </a:solidFill>
              </a:rPr>
              <a:t>All</a:t>
            </a:r>
            <a:r>
              <a:rPr lang="en-US" sz="1200">
                <a:solidFill>
                  <a:srgbClr val="4A4A4A"/>
                </a:solidFill>
              </a:rPr>
              <a:t> Students to Read and Understand Complex Text</a:t>
            </a:r>
            <a:endParaRPr sz="1200">
              <a:solidFill>
                <a:srgbClr val="4A4A4A"/>
              </a:solidFill>
            </a:endParaRPr>
          </a:p>
          <a:p>
            <a:pPr indent="0" lvl="0" marL="0" rtl="0" algn="l">
              <a:spcBef>
                <a:spcPts val="0"/>
              </a:spcBef>
              <a:spcAft>
                <a:spcPts val="0"/>
              </a:spcAft>
              <a:buClr>
                <a:schemeClr val="dk1"/>
              </a:buClr>
              <a:buSzPts val="1400"/>
              <a:buFont typeface="Arial"/>
              <a:buNone/>
            </a:pPr>
            <a:r>
              <a:rPr b="1" lang="en-US" sz="1200">
                <a:solidFill>
                  <a:srgbClr val="4A4A4A"/>
                </a:solidFill>
              </a:rPr>
              <a:t>1:15-1:30 →</a:t>
            </a:r>
            <a:r>
              <a:rPr lang="en-US" sz="1200">
                <a:solidFill>
                  <a:srgbClr val="4A4A4A"/>
                </a:solidFill>
              </a:rPr>
              <a:t> Break</a:t>
            </a:r>
            <a:endParaRPr sz="1200">
              <a:solidFill>
                <a:srgbClr val="4A4A4A"/>
              </a:solidFill>
            </a:endParaRPr>
          </a:p>
          <a:p>
            <a:pPr indent="0" lvl="0" marL="0" rtl="0" algn="l">
              <a:spcBef>
                <a:spcPts val="0"/>
              </a:spcBef>
              <a:spcAft>
                <a:spcPts val="0"/>
              </a:spcAft>
              <a:buClr>
                <a:schemeClr val="dk1"/>
              </a:buClr>
              <a:buSzPts val="1400"/>
              <a:buFont typeface="Arial"/>
              <a:buNone/>
            </a:pPr>
            <a:r>
              <a:rPr b="1" lang="en-US" sz="1200">
                <a:solidFill>
                  <a:srgbClr val="4A4A4A"/>
                </a:solidFill>
              </a:rPr>
              <a:t>1:30-2:45→ </a:t>
            </a:r>
            <a:r>
              <a:rPr lang="en-US" sz="1200">
                <a:solidFill>
                  <a:srgbClr val="4A4A4A"/>
                </a:solidFill>
              </a:rPr>
              <a:t>Planning to Teach</a:t>
            </a:r>
            <a:endParaRPr sz="1200">
              <a:solidFill>
                <a:srgbClr val="4A4A4A"/>
              </a:solidFill>
            </a:endParaRPr>
          </a:p>
          <a:p>
            <a:pPr indent="0" lvl="0" marL="0" rtl="0" algn="l">
              <a:spcBef>
                <a:spcPts val="0"/>
              </a:spcBef>
              <a:spcAft>
                <a:spcPts val="0"/>
              </a:spcAft>
              <a:buClr>
                <a:schemeClr val="dk1"/>
              </a:buClr>
              <a:buSzPts val="1400"/>
              <a:buFont typeface="Arial"/>
              <a:buNone/>
            </a:pPr>
            <a:r>
              <a:rPr b="1" lang="en-US" sz="1200">
                <a:solidFill>
                  <a:srgbClr val="4A4A4A"/>
                </a:solidFill>
              </a:rPr>
              <a:t>2:45-3:00 → </a:t>
            </a:r>
            <a:r>
              <a:rPr lang="en-US" sz="1200">
                <a:solidFill>
                  <a:srgbClr val="4A4A4A"/>
                </a:solidFill>
              </a:rPr>
              <a:t>Wrapping Up and Survey</a:t>
            </a:r>
            <a:endParaRPr b="1" sz="1200"/>
          </a:p>
        </p:txBody>
      </p:sp>
      <p:sp>
        <p:nvSpPr>
          <p:cNvPr id="100" name="Google Shape;100;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0" name="Shape 680"/>
        <p:cNvGrpSpPr/>
        <p:nvPr/>
      </p:nvGrpSpPr>
      <p:grpSpPr>
        <a:xfrm>
          <a:off x="0" y="0"/>
          <a:ext cx="0" cy="0"/>
          <a:chOff x="0" y="0"/>
          <a:chExt cx="0" cy="0"/>
        </a:xfrm>
      </p:grpSpPr>
      <p:sp>
        <p:nvSpPr>
          <p:cNvPr id="681" name="Google Shape;681;p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2" name="Google Shape;682;p8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2 minutes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As you analyzed Lessons 1-4 looking specifically for where the “Read Approach” is built in to deepen students’ understanding, hopefully you noticed the recursive nature of this process as we described earlier today.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Review where the activities align to the “Read Approach” on the slide.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You can see that for this particular Section, there are no activities aligned to the “Extend understanding” component of this approach. However, you did see activities aligned to the “Write Approach” within this section. Students will encounter the “Read Approach,” “Write Approach,” “Discuss Approach,” and “Present Approach” as they move through each Unit.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Clr>
                <a:schemeClr val="dk1"/>
              </a:buClr>
              <a:buSzPts val="1400"/>
              <a:buFont typeface="Arial"/>
              <a:buNone/>
            </a:pPr>
            <a:r>
              <a:rPr b="1" lang="en-US" sz="1200">
                <a:solidFill>
                  <a:srgbClr val="000000"/>
                </a:solidFill>
              </a:rPr>
              <a:t>Image Source: </a:t>
            </a:r>
            <a:r>
              <a:rPr lang="en-US" sz="1200">
                <a:solidFill>
                  <a:srgbClr val="000000"/>
                </a:solidFill>
              </a:rPr>
              <a:t>ELA Guidebooks</a:t>
            </a:r>
            <a:endParaRPr sz="1200"/>
          </a:p>
          <a:p>
            <a:pPr indent="0" lvl="0" marL="0" rtl="0" algn="l">
              <a:lnSpc>
                <a:spcPct val="100000"/>
              </a:lnSpc>
              <a:spcBef>
                <a:spcPts val="0"/>
              </a:spcBef>
              <a:spcAft>
                <a:spcPts val="0"/>
              </a:spcAft>
              <a:buSzPts val="1400"/>
              <a:buNone/>
            </a:pPr>
            <a:r>
              <a:t/>
            </a:r>
            <a:endParaRPr sz="1200"/>
          </a:p>
        </p:txBody>
      </p:sp>
      <p:sp>
        <p:nvSpPr>
          <p:cNvPr id="683" name="Google Shape;683;p8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1" name="Shape 691"/>
        <p:cNvGrpSpPr/>
        <p:nvPr/>
      </p:nvGrpSpPr>
      <p:grpSpPr>
        <a:xfrm>
          <a:off x="0" y="0"/>
          <a:ext cx="0" cy="0"/>
          <a:chOff x="0" y="0"/>
          <a:chExt cx="0" cy="0"/>
        </a:xfrm>
      </p:grpSpPr>
      <p:sp>
        <p:nvSpPr>
          <p:cNvPr id="692" name="Google Shape;692;p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93" name="Google Shape;693;p8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5 minutes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Let’s take a few moments to capture our thinking around content from this session.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Review task. Provide work time. Have participants discuss with the whole group.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t/>
            </a:r>
            <a:endParaRPr sz="1200"/>
          </a:p>
        </p:txBody>
      </p:sp>
      <p:sp>
        <p:nvSpPr>
          <p:cNvPr id="694" name="Google Shape;694;p8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9" name="Shape 699"/>
        <p:cNvGrpSpPr/>
        <p:nvPr/>
      </p:nvGrpSpPr>
      <p:grpSpPr>
        <a:xfrm>
          <a:off x="0" y="0"/>
          <a:ext cx="0" cy="0"/>
          <a:chOff x="0" y="0"/>
          <a:chExt cx="0" cy="0"/>
        </a:xfrm>
      </p:grpSpPr>
      <p:sp>
        <p:nvSpPr>
          <p:cNvPr id="700" name="Google Shape;700;p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1" name="Google Shape;701;p8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t>2 minutes</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SzPts val="1400"/>
              <a:buNone/>
            </a:pPr>
            <a:r>
              <a:rPr b="1" lang="en-US" sz="1200"/>
              <a:t>SAY: </a:t>
            </a:r>
            <a:r>
              <a:rPr lang="en-US" sz="1200"/>
              <a:t>We reviewed the text list from the </a:t>
            </a:r>
            <a:r>
              <a:rPr i="1" lang="en-US" sz="1200"/>
              <a:t>Gatsby</a:t>
            </a:r>
            <a:r>
              <a:rPr lang="en-US" sz="1200"/>
              <a:t> unit and did a deeper dive into the two texts students will encounter in Section 1. We will continue to deepen our understanding of the excerpt pages 1-4 from </a:t>
            </a:r>
            <a:r>
              <a:rPr i="1" lang="en-US" sz="1200"/>
              <a:t>The Great Gatsby</a:t>
            </a:r>
            <a:r>
              <a:rPr lang="en-US" sz="1200"/>
              <a:t>. In order to gain a better sense of the supports students will need in accessing this complex text, we will walk through a process for annotating the text itself. In this process we will annotate for two different purposes.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SAY:</a:t>
            </a:r>
            <a:r>
              <a:rPr lang="en-US" sz="1200"/>
              <a:t> First, we will identify where in the text students may struggle and identify specific portions of the text where students will need more support. Once we have identified where in the text students will likely struggle, we can then determine why this portion of the text may be challenging based upon the qualitative features of the text. We already practiced this process in Session 2 when we read and reread pages 1-4 and annotated for the qualitative features of complexity, but we will spend some time looking at a couple of specific examples to reinforce and build on this learning. What type of analysis and thinking is helpful when annotating the text for complexity? How can it support my planning? Let’s dive in with a think aloud. [Click to the next slide]. </a:t>
            </a:r>
            <a:endParaRPr sz="1200"/>
          </a:p>
          <a:p>
            <a:pPr indent="0" lvl="0" marL="0" rtl="0" algn="l">
              <a:lnSpc>
                <a:spcPct val="100000"/>
              </a:lnSpc>
              <a:spcBef>
                <a:spcPts val="0"/>
              </a:spcBef>
              <a:spcAft>
                <a:spcPts val="0"/>
              </a:spcAft>
              <a:buSzPts val="1400"/>
              <a:buNone/>
            </a:pPr>
            <a:r>
              <a:t/>
            </a:r>
            <a:endParaRPr sz="1200"/>
          </a:p>
        </p:txBody>
      </p:sp>
      <p:sp>
        <p:nvSpPr>
          <p:cNvPr id="702" name="Google Shape;702;p8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6" name="Shape 706"/>
        <p:cNvGrpSpPr/>
        <p:nvPr/>
      </p:nvGrpSpPr>
      <p:grpSpPr>
        <a:xfrm>
          <a:off x="0" y="0"/>
          <a:ext cx="0" cy="0"/>
          <a:chOff x="0" y="0"/>
          <a:chExt cx="0" cy="0"/>
        </a:xfrm>
      </p:grpSpPr>
      <p:sp>
        <p:nvSpPr>
          <p:cNvPr id="707" name="Google Shape;707;p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08" name="Google Shape;708;p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t>1.5 minutes</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SAY: </a:t>
            </a:r>
            <a:r>
              <a:rPr lang="en-US" sz="1200"/>
              <a:t>Let’s see what this looks like in action. When Ms. Smith was reviewing the completed Unit Study document and the annotations from the text, she found that there were several places throughout that she noted where students may struggle with the complex aspects of the text. </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SAY:</a:t>
            </a:r>
            <a:r>
              <a:rPr lang="en-US" sz="1200"/>
              <a:t> Ms. Smith read through the text again and annotated in the margins places where students might struggle with the knowledge, language features, levels of meaning, or structure of the text. She was able to identify vocabulary words and phrases such as “abortive sorrows” and “epigram” as places students will likely need some additional support. </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chemeClr val="dk1"/>
              </a:buClr>
              <a:buSzPts val="1200"/>
              <a:buFont typeface="Arial"/>
              <a:buNone/>
            </a:pPr>
            <a:r>
              <a:rPr b="1" lang="en-US" sz="1200"/>
              <a:t>DO: </a:t>
            </a:r>
            <a:r>
              <a:rPr lang="en-US" sz="1200"/>
              <a:t>Also important to bring up: “Sometimes, the process will STOP here! If a text or section of a text does NOT present any passages that may be particularly challenging for your students, DO NOT move forward! In those cases, they should engage with the text and lesson rather than running the risk of over-scaffolding.”</a:t>
            </a:r>
            <a:endParaRPr sz="1200"/>
          </a:p>
          <a:p>
            <a:pPr indent="0" lvl="0" marL="0" rtl="0" algn="l">
              <a:lnSpc>
                <a:spcPct val="100000"/>
              </a:lnSpc>
              <a:spcBef>
                <a:spcPts val="0"/>
              </a:spcBef>
              <a:spcAft>
                <a:spcPts val="0"/>
              </a:spcAft>
              <a:buSzPts val="1400"/>
              <a:buNone/>
            </a:pPr>
            <a:r>
              <a:t/>
            </a:r>
            <a:endParaRPr sz="1200"/>
          </a:p>
        </p:txBody>
      </p:sp>
      <p:sp>
        <p:nvSpPr>
          <p:cNvPr id="709" name="Google Shape;709;p8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4" name="Shape 714"/>
        <p:cNvGrpSpPr/>
        <p:nvPr/>
      </p:nvGrpSpPr>
      <p:grpSpPr>
        <a:xfrm>
          <a:off x="0" y="0"/>
          <a:ext cx="0" cy="0"/>
          <a:chOff x="0" y="0"/>
          <a:chExt cx="0" cy="0"/>
        </a:xfrm>
      </p:grpSpPr>
      <p:sp>
        <p:nvSpPr>
          <p:cNvPr id="715" name="Google Shape;715;p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16" name="Google Shape;716;p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b="1" lang="en-US" sz="1200"/>
              <a:t>1 minute</a:t>
            </a:r>
            <a:endParaRPr sz="1200"/>
          </a:p>
          <a:p>
            <a:pPr indent="0" lvl="0" marL="0" rtl="0" algn="l">
              <a:lnSpc>
                <a:spcPct val="100000"/>
              </a:lnSpc>
              <a:spcBef>
                <a:spcPts val="0"/>
              </a:spcBef>
              <a:spcAft>
                <a:spcPts val="0"/>
              </a:spcAft>
              <a:buClr>
                <a:srgbClr val="000000"/>
              </a:buClr>
              <a:buSzPts val="1400"/>
              <a:buFont typeface="Arial"/>
              <a:buNone/>
            </a:pPr>
            <a:r>
              <a:t/>
            </a:r>
            <a:endParaRPr b="1" sz="1200"/>
          </a:p>
          <a:p>
            <a:pPr indent="0" lvl="0" marL="0" rtl="0" algn="l">
              <a:lnSpc>
                <a:spcPct val="100000"/>
              </a:lnSpc>
              <a:spcBef>
                <a:spcPts val="0"/>
              </a:spcBef>
              <a:spcAft>
                <a:spcPts val="0"/>
              </a:spcAft>
              <a:buClr>
                <a:srgbClr val="000000"/>
              </a:buClr>
              <a:buSzPts val="1400"/>
              <a:buFont typeface="Arial"/>
              <a:buNone/>
            </a:pPr>
            <a:r>
              <a:rPr b="1" lang="en-US" sz="1200"/>
              <a:t>Think aloud: </a:t>
            </a:r>
            <a:r>
              <a:rPr lang="en-US" sz="1200"/>
              <a:t>As I look back at the text, I’m thinking first: “This passage in the text is especially important to answering the section diagnostic because the author is explaining influences on his perception of others. This makes it a place in the text where understanding language is even more imperative.” Then, I’m thinking about specific aspects of the language that are difficult: “What’s challenging could be vocabulary like ‘veteran bores,’ or it could be the complex syntax/sentence structure such as, ‘Most of the confidences were unsought—frequently I feigned sleep, preoccupation, or a hostile levity when I realized by some unmistakable sign that an intimate revelation was quivering on the horizon—...’  These features point to </a:t>
            </a:r>
            <a:r>
              <a:rPr b="1" lang="en-US" sz="1200"/>
              <a:t>LANGUAGE</a:t>
            </a:r>
            <a:r>
              <a:rPr lang="en-US" sz="1200"/>
              <a:t> being a challenge for students in this passage, so I should support them in deciphering this language. While this is not the only aspect of complexity that is challenging in this text, this is the aspect we will focus on for this particular activity. </a:t>
            </a:r>
            <a:endParaRPr sz="1200"/>
          </a:p>
        </p:txBody>
      </p:sp>
      <p:sp>
        <p:nvSpPr>
          <p:cNvPr id="717" name="Google Shape;717;p8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2" name="Shape 722"/>
        <p:cNvGrpSpPr/>
        <p:nvPr/>
      </p:nvGrpSpPr>
      <p:grpSpPr>
        <a:xfrm>
          <a:off x="0" y="0"/>
          <a:ext cx="0" cy="0"/>
          <a:chOff x="0" y="0"/>
          <a:chExt cx="0" cy="0"/>
        </a:xfrm>
      </p:grpSpPr>
      <p:sp>
        <p:nvSpPr>
          <p:cNvPr id="723" name="Google Shape;723;p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4" name="Google Shape;724;p8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DO: </a:t>
            </a:r>
            <a:r>
              <a:rPr lang="en-US" sz="1200"/>
              <a:t>Okay, so now we’ve identified passages that may be challenging for students. Let’s now figure out WHY they will be challenging, so we can choose appropriate supports.</a:t>
            </a:r>
            <a:endParaRPr sz="1200"/>
          </a:p>
        </p:txBody>
      </p:sp>
      <p:sp>
        <p:nvSpPr>
          <p:cNvPr id="725" name="Google Shape;725;p8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0" name="Shape 730"/>
        <p:cNvGrpSpPr/>
        <p:nvPr/>
      </p:nvGrpSpPr>
      <p:grpSpPr>
        <a:xfrm>
          <a:off x="0" y="0"/>
          <a:ext cx="0" cy="0"/>
          <a:chOff x="0" y="0"/>
          <a:chExt cx="0" cy="0"/>
        </a:xfrm>
      </p:grpSpPr>
      <p:sp>
        <p:nvSpPr>
          <p:cNvPr id="731" name="Google Shape;731;p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32" name="Google Shape;732;p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t>4 minutes </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SAY: </a:t>
            </a:r>
            <a:r>
              <a:rPr lang="en-US" sz="1200"/>
              <a:t>Now, let’s try the second one together! </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DO: </a:t>
            </a:r>
            <a:r>
              <a:rPr lang="en-US" sz="1200"/>
              <a:t>Have participants reread the passage with their table and determine why it may be challenging. Push participants to use the language of the features of complexity to name what’s complex! </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Look for: </a:t>
            </a:r>
            <a:r>
              <a:rPr lang="en-US" sz="1200"/>
              <a:t>Push for them to identify not JUST language/vocabulary but also scientific </a:t>
            </a:r>
            <a:r>
              <a:rPr i="1" lang="en-US" sz="1200"/>
              <a:t>KNOWLEDGE</a:t>
            </a:r>
            <a:r>
              <a:rPr lang="en-US" sz="1200"/>
              <a:t> of the plagiaristic ideas and a basic foundational understanding of personal revelations shared in confidence and the depth of meaning within the text. </a:t>
            </a:r>
            <a:endParaRPr sz="1200"/>
          </a:p>
        </p:txBody>
      </p:sp>
      <p:sp>
        <p:nvSpPr>
          <p:cNvPr id="733" name="Google Shape;733;p8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8" name="Shape 738"/>
        <p:cNvGrpSpPr/>
        <p:nvPr/>
      </p:nvGrpSpPr>
      <p:grpSpPr>
        <a:xfrm>
          <a:off x="0" y="0"/>
          <a:ext cx="0" cy="0"/>
          <a:chOff x="0" y="0"/>
          <a:chExt cx="0" cy="0"/>
        </a:xfrm>
      </p:grpSpPr>
      <p:sp>
        <p:nvSpPr>
          <p:cNvPr id="739" name="Google Shape;739;p8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0" name="Google Shape;740;p8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000000"/>
              </a:buClr>
              <a:buSzPts val="1400"/>
              <a:buFont typeface="Arial"/>
              <a:buNone/>
            </a:pPr>
            <a:r>
              <a:rPr lang="en-US" sz="1200"/>
              <a:t>1 minutes </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SAY: </a:t>
            </a:r>
            <a:r>
              <a:rPr lang="en-US" sz="1200"/>
              <a:t>We said that language, knowledge, and meaning were areas where students will need additional support as they read </a:t>
            </a:r>
            <a:r>
              <a:rPr i="1" lang="en-US" sz="1200"/>
              <a:t>The Great Gatsby</a:t>
            </a:r>
            <a:r>
              <a:rPr lang="en-US" sz="1200"/>
              <a:t>. Here are a few examples of where knowledge and language are both supported through the core and optional activities within the lessons. Once students have a better grasp on the language and knowledge demands within the text, they are better equipped to develop a deeper understanding of the meaning of the text. For some students, the core activities alone may be enough, but other students may need the support of the optional activities. </a:t>
            </a:r>
            <a:endParaRPr sz="1200"/>
          </a:p>
          <a:p>
            <a:pPr indent="0" lvl="0" marL="0" rtl="0" algn="l">
              <a:lnSpc>
                <a:spcPct val="100000"/>
              </a:lnSpc>
              <a:spcBef>
                <a:spcPts val="0"/>
              </a:spcBef>
              <a:spcAft>
                <a:spcPts val="0"/>
              </a:spcAft>
              <a:buClr>
                <a:srgbClr val="000000"/>
              </a:buClr>
              <a:buSzPts val="1400"/>
              <a:buFont typeface="Arial"/>
              <a:buNone/>
            </a:pPr>
            <a:r>
              <a:t/>
            </a:r>
            <a:endParaRPr sz="1200"/>
          </a:p>
          <a:p>
            <a:pPr indent="0" lvl="0" marL="0" rtl="0" algn="l">
              <a:lnSpc>
                <a:spcPct val="100000"/>
              </a:lnSpc>
              <a:spcBef>
                <a:spcPts val="0"/>
              </a:spcBef>
              <a:spcAft>
                <a:spcPts val="0"/>
              </a:spcAft>
              <a:buClr>
                <a:srgbClr val="000000"/>
              </a:buClr>
              <a:buSzPts val="1400"/>
              <a:buFont typeface="Arial"/>
              <a:buNone/>
            </a:pPr>
            <a:r>
              <a:rPr b="1" lang="en-US" sz="1200"/>
              <a:t>DO: </a:t>
            </a:r>
            <a:r>
              <a:rPr lang="en-US" sz="1200"/>
              <a:t>Use this slide as a “key” for answering the question in the title. </a:t>
            </a:r>
            <a:endParaRPr sz="1200"/>
          </a:p>
          <a:p>
            <a:pPr indent="0" lvl="0" marL="0" rtl="0" algn="l">
              <a:lnSpc>
                <a:spcPct val="100000"/>
              </a:lnSpc>
              <a:spcBef>
                <a:spcPts val="0"/>
              </a:spcBef>
              <a:spcAft>
                <a:spcPts val="0"/>
              </a:spcAft>
              <a:buSzPts val="1400"/>
              <a:buNone/>
            </a:pPr>
            <a:r>
              <a:t/>
            </a:r>
            <a:endParaRPr/>
          </a:p>
        </p:txBody>
      </p:sp>
      <p:sp>
        <p:nvSpPr>
          <p:cNvPr id="741" name="Google Shape;741;p8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8" name="Shape 748"/>
        <p:cNvGrpSpPr/>
        <p:nvPr/>
      </p:nvGrpSpPr>
      <p:grpSpPr>
        <a:xfrm>
          <a:off x="0" y="0"/>
          <a:ext cx="0" cy="0"/>
          <a:chOff x="0" y="0"/>
          <a:chExt cx="0" cy="0"/>
        </a:xfrm>
      </p:grpSpPr>
      <p:sp>
        <p:nvSpPr>
          <p:cNvPr id="749" name="Google Shape;749;p8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0" name="Google Shape;750;p8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2 minutes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We have taken a look at tasks throughout Lessons 1-4 of </a:t>
            </a:r>
            <a:r>
              <a:rPr i="1" lang="en-US" sz="1200"/>
              <a:t>The Great Gatsby</a:t>
            </a:r>
            <a:r>
              <a:rPr lang="en-US" sz="1200"/>
              <a:t> unit. And we have some great news! The curriculum’s optional activities and TDQs were designed to target and support students with navigating the most complex features of each text that is included!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The lessons throughout the ELA Guidebooks 9-12 utilize both core and optional activities as a way to support students in preparing to encounter complex texts. Remember from our previous discussions that the Optional Activities are designed to support students with knowledge, fluency, text structure, vocabulary, and syntax. So the big question is: How do we prepare for this?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a:t>
            </a:r>
            <a:r>
              <a:rPr lang="en-US" sz="1200"/>
              <a:t> Click. Have participants read the bulleted list.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While the Guidebooks provides multiple optional supports for students, there may be times where additional support is needed. The Supports Flow Chart is one resource that can be utilized to identify additional strategies to support students. We will go more deeply into the Supports Flow Chart in Module 5. </a:t>
            </a:r>
            <a:endParaRPr sz="1200"/>
          </a:p>
        </p:txBody>
      </p:sp>
      <p:sp>
        <p:nvSpPr>
          <p:cNvPr id="751" name="Google Shape;751;p8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p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58" name="Google Shape;758;p9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rgbClr val="797878"/>
              </a:buClr>
              <a:buSzPts val="1200"/>
              <a:buFont typeface="Calibri"/>
              <a:buNone/>
            </a:pPr>
            <a:r>
              <a:rPr lang="en-US" sz="1200">
                <a:solidFill>
                  <a:srgbClr val="000000"/>
                </a:solidFill>
              </a:rPr>
              <a:t>5 minutes</a:t>
            </a:r>
            <a:endParaRPr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We discussed supports that are provided through the core and optional activities. However, there may be times where additional supports are needed. Additional supports can be found in the Supports Flow Chart. While we will dig deeper into this resource in later Modules, let’s take some time to get a quick introduction here.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NOTE: </a:t>
            </a:r>
            <a:r>
              <a:rPr lang="en-US" sz="1200">
                <a:solidFill>
                  <a:srgbClr val="000000"/>
                </a:solidFill>
              </a:rPr>
              <a:t>The Supports Flow Chart is included as a separate handout from the note catcher. </a:t>
            </a:r>
            <a:endParaRPr sz="1200">
              <a:solidFill>
                <a:srgbClr val="000000"/>
              </a:solidFill>
            </a:endParaRPr>
          </a:p>
          <a:p>
            <a:pPr indent="0" lvl="0" marL="0" rtl="0" algn="l">
              <a:lnSpc>
                <a:spcPct val="100000"/>
              </a:lnSpc>
              <a:spcBef>
                <a:spcPts val="0"/>
              </a:spcBef>
              <a:spcAft>
                <a:spcPts val="0"/>
              </a:spcAft>
              <a:buSzPts val="1400"/>
              <a:buNone/>
            </a:pPr>
            <a:r>
              <a:t/>
            </a:r>
            <a:endParaRPr b="1"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rPr b="1" lang="en-US" sz="1200">
                <a:solidFill>
                  <a:srgbClr val="000000"/>
                </a:solidFill>
              </a:rPr>
              <a:t>DO: </a:t>
            </a:r>
            <a:r>
              <a:rPr lang="en-US" sz="1200">
                <a:solidFill>
                  <a:srgbClr val="000000"/>
                </a:solidFill>
              </a:rPr>
              <a:t>Review directions and provide independent review time. Encourage participants to use 5 independent minutes to familiarize themselves with the document. Afterwards, invite people to share out a few things they noticed and wondered as they reviewed this document. </a:t>
            </a:r>
            <a:endParaRPr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rPr b="1" lang="en-US" sz="1200">
                <a:solidFill>
                  <a:srgbClr val="000000"/>
                </a:solidFill>
              </a:rPr>
              <a:t>Note: </a:t>
            </a:r>
            <a:r>
              <a:rPr lang="en-US" sz="1200">
                <a:solidFill>
                  <a:srgbClr val="000000"/>
                </a:solidFill>
              </a:rPr>
              <a:t>If participants seemed unsure about where to start (since it is a large document!), consider prompting them with some of these questions: </a:t>
            </a:r>
            <a:endParaRPr sz="1200">
              <a:solidFill>
                <a:srgbClr val="000000"/>
              </a:solidFill>
            </a:endParaRPr>
          </a:p>
          <a:p>
            <a:pPr indent="-171450" lvl="0" marL="171450" rtl="0" algn="l">
              <a:lnSpc>
                <a:spcPct val="100000"/>
              </a:lnSpc>
              <a:spcBef>
                <a:spcPts val="0"/>
              </a:spcBef>
              <a:spcAft>
                <a:spcPts val="0"/>
              </a:spcAft>
              <a:buClr>
                <a:srgbClr val="000000"/>
              </a:buClr>
              <a:buSzPts val="1500"/>
              <a:buChar char="•"/>
            </a:pPr>
            <a:r>
              <a:rPr lang="en-US" sz="1200">
                <a:solidFill>
                  <a:srgbClr val="000000"/>
                </a:solidFill>
              </a:rPr>
              <a:t>What do you notice about how the tool is organized? </a:t>
            </a:r>
            <a:endParaRPr sz="1200">
              <a:solidFill>
                <a:srgbClr val="000000"/>
              </a:solidFill>
            </a:endParaRPr>
          </a:p>
          <a:p>
            <a:pPr indent="-171450" lvl="0" marL="171450" rtl="0" algn="l">
              <a:lnSpc>
                <a:spcPct val="100000"/>
              </a:lnSpc>
              <a:spcBef>
                <a:spcPts val="0"/>
              </a:spcBef>
              <a:spcAft>
                <a:spcPts val="0"/>
              </a:spcAft>
              <a:buClr>
                <a:srgbClr val="000000"/>
              </a:buClr>
              <a:buSzPts val="1500"/>
              <a:buChar char="•"/>
            </a:pPr>
            <a:r>
              <a:rPr lang="en-US" sz="1200">
                <a:solidFill>
                  <a:srgbClr val="000000"/>
                </a:solidFill>
              </a:rPr>
              <a:t>What information is included here? </a:t>
            </a:r>
            <a:endParaRPr sz="1200">
              <a:solidFill>
                <a:srgbClr val="000000"/>
              </a:solidFill>
            </a:endParaRPr>
          </a:p>
          <a:p>
            <a:pPr indent="-171450" lvl="0" marL="171450" rtl="0" algn="l">
              <a:lnSpc>
                <a:spcPct val="100000"/>
              </a:lnSpc>
              <a:spcBef>
                <a:spcPts val="0"/>
              </a:spcBef>
              <a:spcAft>
                <a:spcPts val="0"/>
              </a:spcAft>
              <a:buClr>
                <a:srgbClr val="000000"/>
              </a:buClr>
              <a:buSzPts val="1500"/>
              <a:buChar char="•"/>
            </a:pPr>
            <a:r>
              <a:rPr lang="en-US" sz="1200">
                <a:solidFill>
                  <a:srgbClr val="000000"/>
                </a:solidFill>
              </a:rPr>
              <a:t>What do you understand about this tool based on the first page? </a:t>
            </a:r>
            <a:endParaRPr sz="1200">
              <a:solidFill>
                <a:srgbClr val="000000"/>
              </a:solidFill>
            </a:endParaRPr>
          </a:p>
          <a:p>
            <a:pPr indent="-171450" lvl="0" marL="171450" rtl="0" algn="l">
              <a:lnSpc>
                <a:spcPct val="100000"/>
              </a:lnSpc>
              <a:spcBef>
                <a:spcPts val="0"/>
              </a:spcBef>
              <a:spcAft>
                <a:spcPts val="0"/>
              </a:spcAft>
              <a:buClr>
                <a:srgbClr val="000000"/>
              </a:buClr>
              <a:buSzPts val="1500"/>
              <a:buChar char="•"/>
            </a:pPr>
            <a:r>
              <a:rPr lang="en-US" sz="1200">
                <a:solidFill>
                  <a:srgbClr val="000000"/>
                </a:solidFill>
              </a:rPr>
              <a:t>How might this tool be helpful in your own practice? </a:t>
            </a:r>
            <a:endParaRPr sz="1200">
              <a:solidFill>
                <a:srgbClr val="000000"/>
              </a:solidFill>
            </a:endParaRPr>
          </a:p>
          <a:p>
            <a:pPr indent="-171450" lvl="0" marL="171450" rtl="0" algn="l">
              <a:lnSpc>
                <a:spcPct val="100000"/>
              </a:lnSpc>
              <a:spcBef>
                <a:spcPts val="0"/>
              </a:spcBef>
              <a:spcAft>
                <a:spcPts val="0"/>
              </a:spcAft>
              <a:buClr>
                <a:srgbClr val="000000"/>
              </a:buClr>
              <a:buSzPts val="1500"/>
              <a:buChar char="•"/>
            </a:pPr>
            <a:r>
              <a:rPr lang="en-US" sz="1200">
                <a:solidFill>
                  <a:srgbClr val="000000"/>
                </a:solidFill>
              </a:rPr>
              <a:t>What are you wondering about? </a:t>
            </a:r>
            <a:endParaRPr b="1"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rPr b="1" lang="en-US" sz="1200">
                <a:solidFill>
                  <a:srgbClr val="000000"/>
                </a:solidFill>
              </a:rPr>
              <a:t>Some examples of things people may record:</a:t>
            </a:r>
            <a:endParaRPr sz="1200">
              <a:solidFill>
                <a:srgbClr val="000000"/>
              </a:solidFill>
            </a:endParaRPr>
          </a:p>
          <a:p>
            <a:pPr indent="-171450" lvl="0" marL="171450" rtl="0" algn="l">
              <a:lnSpc>
                <a:spcPct val="100000"/>
              </a:lnSpc>
              <a:spcBef>
                <a:spcPts val="0"/>
              </a:spcBef>
              <a:spcAft>
                <a:spcPts val="0"/>
              </a:spcAft>
              <a:buClr>
                <a:srgbClr val="000000"/>
              </a:buClr>
              <a:buSzPts val="1500"/>
              <a:buChar char="•"/>
            </a:pPr>
            <a:r>
              <a:rPr lang="en-US" sz="1200">
                <a:solidFill>
                  <a:srgbClr val="000000"/>
                </a:solidFill>
              </a:rPr>
              <a:t>You may have noticed…</a:t>
            </a:r>
            <a:endParaRPr sz="1200">
              <a:solidFill>
                <a:srgbClr val="000000"/>
              </a:solidFill>
            </a:endParaRPr>
          </a:p>
          <a:p>
            <a:pPr indent="-190500" lvl="1" marL="628650" rtl="0" algn="l">
              <a:lnSpc>
                <a:spcPct val="100000"/>
              </a:lnSpc>
              <a:spcBef>
                <a:spcPts val="0"/>
              </a:spcBef>
              <a:spcAft>
                <a:spcPts val="0"/>
              </a:spcAft>
              <a:buClr>
                <a:srgbClr val="000000"/>
              </a:buClr>
              <a:buSzPts val="1500"/>
              <a:buChar char="•"/>
            </a:pPr>
            <a:r>
              <a:rPr lang="en-US" sz="1200">
                <a:solidFill>
                  <a:srgbClr val="000000"/>
                </a:solidFill>
              </a:rPr>
              <a:t>There are observations that help you match what you might be seeing/hearing in your classroom with a possible issue.</a:t>
            </a:r>
            <a:endParaRPr sz="1200">
              <a:solidFill>
                <a:srgbClr val="000000"/>
              </a:solidFill>
            </a:endParaRPr>
          </a:p>
          <a:p>
            <a:pPr indent="-190500" lvl="1" marL="628650" rtl="0" algn="l">
              <a:lnSpc>
                <a:spcPct val="100000"/>
              </a:lnSpc>
              <a:spcBef>
                <a:spcPts val="0"/>
              </a:spcBef>
              <a:spcAft>
                <a:spcPts val="0"/>
              </a:spcAft>
              <a:buClr>
                <a:srgbClr val="000000"/>
              </a:buClr>
              <a:buSzPts val="1500"/>
              <a:buChar char="•"/>
            </a:pPr>
            <a:r>
              <a:rPr lang="en-US" sz="1200">
                <a:solidFill>
                  <a:srgbClr val="000000"/>
                </a:solidFill>
              </a:rPr>
              <a:t>There are a lot of direct links in the support column—there are a lot of tools that already exist for many of the proposed supports!</a:t>
            </a:r>
            <a:endParaRPr sz="1200">
              <a:solidFill>
                <a:srgbClr val="000000"/>
              </a:solidFill>
            </a:endParaRPr>
          </a:p>
          <a:p>
            <a:pPr indent="-190500" lvl="1" marL="628650" rtl="0" algn="l">
              <a:lnSpc>
                <a:spcPct val="100000"/>
              </a:lnSpc>
              <a:spcBef>
                <a:spcPts val="0"/>
              </a:spcBef>
              <a:spcAft>
                <a:spcPts val="0"/>
              </a:spcAft>
              <a:buClr>
                <a:srgbClr val="000000"/>
              </a:buClr>
              <a:buSzPts val="1500"/>
              <a:buChar char="•"/>
            </a:pPr>
            <a:r>
              <a:rPr lang="en-US" sz="1200">
                <a:solidFill>
                  <a:srgbClr val="000000"/>
                </a:solidFill>
              </a:rPr>
              <a:t>The supports are categorized into 4 big buckets—we’ll be taking a closer look at those in the next activity.</a:t>
            </a:r>
            <a:endParaRPr sz="1200">
              <a:solidFill>
                <a:srgbClr val="000000"/>
              </a:solidFill>
            </a:endParaRPr>
          </a:p>
          <a:p>
            <a:pPr indent="-95250" lvl="1" marL="62865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171450" lvl="0" marL="171450" rtl="0" algn="l">
              <a:lnSpc>
                <a:spcPct val="100000"/>
              </a:lnSpc>
              <a:spcBef>
                <a:spcPts val="0"/>
              </a:spcBef>
              <a:spcAft>
                <a:spcPts val="0"/>
              </a:spcAft>
              <a:buClr>
                <a:srgbClr val="000000"/>
              </a:buClr>
              <a:buSzPts val="1500"/>
              <a:buChar char="•"/>
            </a:pPr>
            <a:r>
              <a:rPr lang="en-US" sz="1200">
                <a:solidFill>
                  <a:srgbClr val="000000"/>
                </a:solidFill>
              </a:rPr>
              <a:t>You may have wondered…</a:t>
            </a:r>
            <a:endParaRPr sz="1200">
              <a:solidFill>
                <a:srgbClr val="000000"/>
              </a:solidFill>
            </a:endParaRPr>
          </a:p>
          <a:p>
            <a:pPr indent="-190500" lvl="1" marL="628650" rtl="0" algn="l">
              <a:lnSpc>
                <a:spcPct val="100000"/>
              </a:lnSpc>
              <a:spcBef>
                <a:spcPts val="0"/>
              </a:spcBef>
              <a:spcAft>
                <a:spcPts val="0"/>
              </a:spcAft>
              <a:buClr>
                <a:srgbClr val="000000"/>
              </a:buClr>
              <a:buSzPts val="1500"/>
              <a:buChar char="•"/>
            </a:pPr>
            <a:r>
              <a:rPr lang="en-US" sz="1200">
                <a:solidFill>
                  <a:srgbClr val="000000"/>
                </a:solidFill>
              </a:rPr>
              <a:t>How do I decide which support to use?</a:t>
            </a:r>
            <a:endParaRPr sz="1200">
              <a:solidFill>
                <a:srgbClr val="000000"/>
              </a:solidFill>
            </a:endParaRPr>
          </a:p>
          <a:p>
            <a:pPr indent="-190500" lvl="1" marL="628650" rtl="0" algn="l">
              <a:lnSpc>
                <a:spcPct val="100000"/>
              </a:lnSpc>
              <a:spcBef>
                <a:spcPts val="0"/>
              </a:spcBef>
              <a:spcAft>
                <a:spcPts val="0"/>
              </a:spcAft>
              <a:buClr>
                <a:srgbClr val="000000"/>
              </a:buClr>
              <a:buSzPts val="1500"/>
              <a:buChar char="•"/>
            </a:pPr>
            <a:r>
              <a:rPr lang="en-US" sz="1200">
                <a:solidFill>
                  <a:srgbClr val="000000"/>
                </a:solidFill>
              </a:rPr>
              <a:t>When should this support take place?</a:t>
            </a:r>
            <a:endParaRPr sz="1200">
              <a:solidFill>
                <a:srgbClr val="000000"/>
              </a:solidFill>
            </a:endParaRPr>
          </a:p>
          <a:p>
            <a:pPr indent="-190500" lvl="1" marL="628650" rtl="0" algn="l">
              <a:lnSpc>
                <a:spcPct val="100000"/>
              </a:lnSpc>
              <a:spcBef>
                <a:spcPts val="0"/>
              </a:spcBef>
              <a:spcAft>
                <a:spcPts val="0"/>
              </a:spcAft>
              <a:buClr>
                <a:srgbClr val="000000"/>
              </a:buClr>
              <a:buSzPts val="1500"/>
              <a:buChar char="•"/>
            </a:pPr>
            <a:r>
              <a:rPr lang="en-US" sz="1200">
                <a:solidFill>
                  <a:srgbClr val="000000"/>
                </a:solidFill>
              </a:rPr>
              <a:t>Is there a hierarchy of supports (i.e., least intensive to most intensive)?</a:t>
            </a:r>
            <a:endParaRPr sz="1200">
              <a:solidFill>
                <a:srgbClr val="000000"/>
              </a:solidFill>
            </a:endParaRPr>
          </a:p>
          <a:p>
            <a:pPr indent="-95250" lvl="1" marL="62865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Calibri"/>
              <a:buNone/>
            </a:pPr>
            <a:r>
              <a:rPr b="1" lang="en-US" sz="1200">
                <a:solidFill>
                  <a:srgbClr val="000000"/>
                </a:solidFill>
              </a:rPr>
              <a:t>Note to Facilitators: </a:t>
            </a:r>
            <a:r>
              <a:rPr lang="en-US" sz="1200">
                <a:solidFill>
                  <a:srgbClr val="000000"/>
                </a:solidFill>
              </a:rPr>
              <a:t>It’s not necessary to address all of the “wonders” that may arise. For questions that can be quickly and easily addressed in the moment, answer them. For those that are more complex to answer, ask participants to jot them down on a post it note to put on a parking lot. The point is just for participants to become familiar with this tool and allow time and space for them to make observations about this tool. </a:t>
            </a:r>
            <a:endParaRPr>
              <a:solidFill>
                <a:srgbClr val="000000"/>
              </a:solidFill>
            </a:endParaRPr>
          </a:p>
          <a:p>
            <a:pPr indent="0" lvl="0" marL="0" rtl="0" algn="l">
              <a:lnSpc>
                <a:spcPct val="100000"/>
              </a:lnSpc>
              <a:spcBef>
                <a:spcPts val="0"/>
              </a:spcBef>
              <a:spcAft>
                <a:spcPts val="0"/>
              </a:spcAft>
              <a:buSzPts val="1400"/>
              <a:buNone/>
            </a:pPr>
            <a:r>
              <a:t/>
            </a:r>
            <a:endParaRPr/>
          </a:p>
        </p:txBody>
      </p:sp>
      <p:sp>
        <p:nvSpPr>
          <p:cNvPr id="759" name="Google Shape;759;p9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 name="Google Shape;106;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We acknowledge that throughout today’s training, it is likely that questions will bubble up for you! We encourage you to ask questions whenever they arise; however, there may be times that we will ask you to post your questions on the “parking lot” so that we can collect them and answer them later so we can get through all of the important content we have planned today. Please also feel free to post questions on this chart during breaks or during sessions.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Explain the parking lot and when teachers should post their questions on the chart. You may want to emphasize the difference between general questions we can answer throughout the training process and questions that are school or district-specific. Note that any questions that are collected that cannot be answered will be discussed with the team and sent off to LDOE for guidance.</a:t>
            </a:r>
            <a:endParaRPr sz="1200"/>
          </a:p>
          <a:p>
            <a:pPr indent="0" lvl="0" marL="0" rtl="0" algn="l">
              <a:lnSpc>
                <a:spcPct val="100000"/>
              </a:lnSpc>
              <a:spcBef>
                <a:spcPts val="0"/>
              </a:spcBef>
              <a:spcAft>
                <a:spcPts val="0"/>
              </a:spcAft>
              <a:buSzPts val="1400"/>
              <a:buNone/>
            </a:pPr>
            <a:r>
              <a:t/>
            </a:r>
            <a:endParaRPr sz="1200"/>
          </a:p>
        </p:txBody>
      </p:sp>
      <p:sp>
        <p:nvSpPr>
          <p:cNvPr id="107" name="Google Shape;107;p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4" name="Shape 764"/>
        <p:cNvGrpSpPr/>
        <p:nvPr/>
      </p:nvGrpSpPr>
      <p:grpSpPr>
        <a:xfrm>
          <a:off x="0" y="0"/>
          <a:ext cx="0" cy="0"/>
          <a:chOff x="0" y="0"/>
          <a:chExt cx="0" cy="0"/>
        </a:xfrm>
      </p:grpSpPr>
      <p:sp>
        <p:nvSpPr>
          <p:cNvPr id="765" name="Google Shape;765;p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66" name="Google Shape;766;p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6 minutes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Remember we said that language and knowledge were two areas where students will need additional support as they read </a:t>
            </a:r>
            <a:r>
              <a:rPr i="1" lang="en-US" sz="1200"/>
              <a:t>The Great Gatsby</a:t>
            </a:r>
            <a:r>
              <a:rPr lang="en-US" sz="1200"/>
              <a:t>. With that in mind, take a moment and revisit your text annotations.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Have participants reread the passage with their table and determine why it may be challenging. Push participants to use the language of the features of complexity to name what’s complex! </a:t>
            </a:r>
            <a:endParaRPr sz="1200"/>
          </a:p>
        </p:txBody>
      </p:sp>
      <p:sp>
        <p:nvSpPr>
          <p:cNvPr id="767" name="Google Shape;767;p9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1" name="Shape 771"/>
        <p:cNvGrpSpPr/>
        <p:nvPr/>
      </p:nvGrpSpPr>
      <p:grpSpPr>
        <a:xfrm>
          <a:off x="0" y="0"/>
          <a:ext cx="0" cy="0"/>
          <a:chOff x="0" y="0"/>
          <a:chExt cx="0" cy="0"/>
        </a:xfrm>
      </p:grpSpPr>
      <p:sp>
        <p:nvSpPr>
          <p:cNvPr id="772" name="Google Shape;772;p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73" name="Google Shape;773;p9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200">
                <a:solidFill>
                  <a:srgbClr val="000000"/>
                </a:solidFill>
              </a:rPr>
              <a:t>10</a:t>
            </a:r>
            <a:r>
              <a:rPr lang="en-US" sz="1200">
                <a:solidFill>
                  <a:srgbClr val="000000"/>
                </a:solidFill>
              </a:rPr>
              <a:t> minutes [6 minutes to read, 4 minutes to share out and discuss what made Ms. Smith’s decisions intentional based on the text’s complexity and the needs of her students] </a:t>
            </a:r>
            <a:endParaRPr sz="1200">
              <a:solidFill>
                <a:srgbClr val="000000"/>
              </a:solidFill>
            </a:endParaRPr>
          </a:p>
          <a:p>
            <a:pPr indent="0" lvl="0" marL="0" rtl="0" algn="l">
              <a:lnSpc>
                <a:spcPct val="100000"/>
              </a:lnSpc>
              <a:spcBef>
                <a:spcPts val="0"/>
              </a:spcBef>
              <a:spcAft>
                <a:spcPts val="0"/>
              </a:spcAft>
              <a:buClr>
                <a:schemeClr val="dk1"/>
              </a:buClr>
              <a:buSzPts val="1100"/>
              <a:buFont typeface="Arial"/>
              <a:buNone/>
            </a:pPr>
            <a:r>
              <a:t/>
            </a:r>
            <a:endParaRPr sz="1200">
              <a:solidFill>
                <a:srgbClr val="000000"/>
              </a:solidFill>
            </a:endParaRPr>
          </a:p>
          <a:p>
            <a:pPr indent="0" lvl="0" marL="0" rtl="0" algn="l">
              <a:lnSpc>
                <a:spcPct val="100000"/>
              </a:lnSpc>
              <a:spcBef>
                <a:spcPts val="0"/>
              </a:spcBef>
              <a:spcAft>
                <a:spcPts val="0"/>
              </a:spcAft>
              <a:buClr>
                <a:schemeClr val="dk1"/>
              </a:buClr>
              <a:buSzPts val="1100"/>
              <a:buFont typeface="Arial"/>
              <a:buNone/>
            </a:pPr>
            <a:r>
              <a:rPr b="1" lang="en-US" sz="1200">
                <a:solidFill>
                  <a:srgbClr val="000000"/>
                </a:solidFill>
              </a:rPr>
              <a:t>SAY: </a:t>
            </a:r>
            <a:r>
              <a:rPr lang="en-US" sz="1200">
                <a:solidFill>
                  <a:srgbClr val="000000"/>
                </a:solidFill>
              </a:rPr>
              <a:t>We have been following Ms. Smith through this journey through</a:t>
            </a:r>
            <a:r>
              <a:rPr i="1" lang="en-US" sz="1200">
                <a:solidFill>
                  <a:srgbClr val="000000"/>
                </a:solidFill>
              </a:rPr>
              <a:t> The Great Gatsby</a:t>
            </a:r>
            <a:r>
              <a:rPr lang="en-US" sz="1200">
                <a:solidFill>
                  <a:srgbClr val="000000"/>
                </a:solidFill>
              </a:rPr>
              <a:t> unit. Take a few minutes and read through the case study in your note catcher. Take note of the observations Ms. Smith has noted as she determines the needs of her students. </a:t>
            </a:r>
            <a:endParaRPr sz="1200">
              <a:solidFill>
                <a:srgbClr val="000000"/>
              </a:solidFill>
            </a:endParaRPr>
          </a:p>
          <a:p>
            <a:pPr indent="0" lvl="0" marL="0" rtl="0" algn="l">
              <a:lnSpc>
                <a:spcPct val="100000"/>
              </a:lnSpc>
              <a:spcBef>
                <a:spcPts val="0"/>
              </a:spcBef>
              <a:spcAft>
                <a:spcPts val="0"/>
              </a:spcAft>
              <a:buClr>
                <a:schemeClr val="dk1"/>
              </a:buClr>
              <a:buSzPts val="1100"/>
              <a:buFont typeface="Arial"/>
              <a:buNone/>
            </a:pPr>
            <a:r>
              <a:t/>
            </a:r>
            <a:endParaRPr sz="1200">
              <a:solidFill>
                <a:srgbClr val="000000"/>
              </a:solidFill>
            </a:endParaRPr>
          </a:p>
          <a:p>
            <a:pPr indent="0" lvl="0" marL="0" rtl="0" algn="l">
              <a:lnSpc>
                <a:spcPct val="100000"/>
              </a:lnSpc>
              <a:spcBef>
                <a:spcPts val="0"/>
              </a:spcBef>
              <a:spcAft>
                <a:spcPts val="0"/>
              </a:spcAft>
              <a:buClr>
                <a:schemeClr val="dk1"/>
              </a:buClr>
              <a:buSzPts val="1100"/>
              <a:buFont typeface="Arial"/>
              <a:buNone/>
            </a:pPr>
            <a:r>
              <a:rPr b="1" lang="en-US" sz="1200">
                <a:solidFill>
                  <a:srgbClr val="000000"/>
                </a:solidFill>
              </a:rPr>
              <a:t>DO: </a:t>
            </a:r>
            <a:r>
              <a:rPr lang="en-US" sz="1200">
                <a:solidFill>
                  <a:srgbClr val="000000"/>
                </a:solidFill>
              </a:rPr>
              <a:t>Review the task and allow time for participants to complete the task. </a:t>
            </a:r>
            <a:endParaRPr sz="1200">
              <a:solidFill>
                <a:srgbClr val="000000"/>
              </a:solidFill>
            </a:endParaRPr>
          </a:p>
          <a:p>
            <a:pPr indent="0" lvl="0" marL="0" rtl="0" algn="l">
              <a:lnSpc>
                <a:spcPct val="100000"/>
              </a:lnSpc>
              <a:spcBef>
                <a:spcPts val="0"/>
              </a:spcBef>
              <a:spcAft>
                <a:spcPts val="0"/>
              </a:spcAft>
              <a:buClr>
                <a:schemeClr val="dk1"/>
              </a:buClr>
              <a:buSzPts val="1100"/>
              <a:buFont typeface="Arial"/>
              <a:buNone/>
            </a:pPr>
            <a:r>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p:txBody>
      </p:sp>
      <p:sp>
        <p:nvSpPr>
          <p:cNvPr id="774" name="Google Shape;774;p9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0" name="Shape 780"/>
        <p:cNvGrpSpPr/>
        <p:nvPr/>
      </p:nvGrpSpPr>
      <p:grpSpPr>
        <a:xfrm>
          <a:off x="0" y="0"/>
          <a:ext cx="0" cy="0"/>
          <a:chOff x="0" y="0"/>
          <a:chExt cx="0" cy="0"/>
        </a:xfrm>
      </p:grpSpPr>
      <p:sp>
        <p:nvSpPr>
          <p:cNvPr id="781" name="Google Shape;781;p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2" name="Google Shape;782;p9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1 minute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 </a:t>
            </a:r>
            <a:r>
              <a:rPr lang="en-US" sz="1200"/>
              <a:t>We learned earlier today about the needs of some of Ms. Smith’s students based on her observations. With the needs of her students and the analysis of where and why they may struggle with the complexity of the text, she made some instructional decisions for Lessons 1-4.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Have participants review the instructional decisions.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What do you notice?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DO: </a:t>
            </a:r>
            <a:r>
              <a:rPr lang="en-US" sz="1200"/>
              <a:t>Allow participants to discuss. </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Key Point</a:t>
            </a:r>
            <a:r>
              <a:rPr lang="en-US" sz="1200"/>
              <a:t>: Ms. Smith made decisions based on her deep knowledge of the complexities of the text and of the needs of her students. She didn’t lower the bar or add in additional lessons but utilized the supports within Guidebooks to support students where needed. </a:t>
            </a:r>
            <a:endParaRPr sz="1200"/>
          </a:p>
          <a:p>
            <a:pPr indent="0" lvl="0" marL="0" rtl="0" algn="l">
              <a:lnSpc>
                <a:spcPct val="100000"/>
              </a:lnSpc>
              <a:spcBef>
                <a:spcPts val="0"/>
              </a:spcBef>
              <a:spcAft>
                <a:spcPts val="0"/>
              </a:spcAft>
              <a:buSzPts val="1400"/>
              <a:buNone/>
            </a:pPr>
            <a:r>
              <a:t/>
            </a:r>
            <a:endParaRPr sz="1200"/>
          </a:p>
        </p:txBody>
      </p:sp>
      <p:sp>
        <p:nvSpPr>
          <p:cNvPr id="783" name="Google Shape;783;p9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8" name="Shape 788"/>
        <p:cNvGrpSpPr/>
        <p:nvPr/>
      </p:nvGrpSpPr>
      <p:grpSpPr>
        <a:xfrm>
          <a:off x="0" y="0"/>
          <a:ext cx="0" cy="0"/>
          <a:chOff x="0" y="0"/>
          <a:chExt cx="0" cy="0"/>
        </a:xfrm>
      </p:grpSpPr>
      <p:sp>
        <p:nvSpPr>
          <p:cNvPr id="789" name="Google Shape;789;p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0" name="Google Shape;790;p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solidFill>
                  <a:srgbClr val="000000"/>
                </a:solidFill>
              </a:rPr>
              <a:t>3 minutes</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SAY: </a:t>
            </a:r>
            <a:r>
              <a:rPr lang="en-US" sz="1200">
                <a:solidFill>
                  <a:srgbClr val="000000"/>
                </a:solidFill>
              </a:rPr>
              <a:t>Let’s take a moment to capture our learning from this session. </a:t>
            </a:r>
            <a:endParaRPr sz="1200">
              <a:solidFill>
                <a:srgbClr val="000000"/>
              </a:solidFill>
            </a:endParaRPr>
          </a:p>
          <a:p>
            <a:pPr indent="0" lvl="0" marL="0" rtl="0" algn="l">
              <a:lnSpc>
                <a:spcPct val="100000"/>
              </a:lnSpc>
              <a:spcBef>
                <a:spcPts val="0"/>
              </a:spcBef>
              <a:spcAft>
                <a:spcPts val="0"/>
              </a:spcAft>
              <a:buSzPts val="1400"/>
              <a:buNone/>
            </a:pPr>
            <a:r>
              <a:t/>
            </a:r>
            <a:endParaRPr sz="1200">
              <a:solidFill>
                <a:srgbClr val="000000"/>
              </a:solidFill>
            </a:endParaRPr>
          </a:p>
          <a:p>
            <a:pPr indent="0" lvl="0" marL="0" rtl="0" algn="l">
              <a:lnSpc>
                <a:spcPct val="100000"/>
              </a:lnSpc>
              <a:spcBef>
                <a:spcPts val="0"/>
              </a:spcBef>
              <a:spcAft>
                <a:spcPts val="0"/>
              </a:spcAft>
              <a:buSzPts val="1400"/>
              <a:buNone/>
            </a:pPr>
            <a:r>
              <a:rPr b="1" lang="en-US" sz="1200">
                <a:solidFill>
                  <a:srgbClr val="000000"/>
                </a:solidFill>
              </a:rPr>
              <a:t>DO: </a:t>
            </a:r>
            <a:r>
              <a:rPr lang="en-US" sz="1200">
                <a:solidFill>
                  <a:srgbClr val="000000"/>
                </a:solidFill>
              </a:rPr>
              <a:t>Have a participant read the questions. Allow time for participants to respond in their note catchers. </a:t>
            </a:r>
            <a:endParaRPr sz="1200">
              <a:solidFill>
                <a:srgbClr val="000000"/>
              </a:solidFill>
            </a:endParaRPr>
          </a:p>
          <a:p>
            <a:pPr indent="0" lvl="0" marL="0" rtl="0" algn="l">
              <a:lnSpc>
                <a:spcPct val="100000"/>
              </a:lnSpc>
              <a:spcBef>
                <a:spcPts val="0"/>
              </a:spcBef>
              <a:spcAft>
                <a:spcPts val="0"/>
              </a:spcAft>
              <a:buSzPts val="1400"/>
              <a:buNone/>
            </a:pPr>
            <a:r>
              <a:t/>
            </a:r>
            <a:endParaRPr/>
          </a:p>
        </p:txBody>
      </p:sp>
      <p:sp>
        <p:nvSpPr>
          <p:cNvPr id="791" name="Google Shape;791;p9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5" name="Shape 795"/>
        <p:cNvGrpSpPr/>
        <p:nvPr/>
      </p:nvGrpSpPr>
      <p:grpSpPr>
        <a:xfrm>
          <a:off x="0" y="0"/>
          <a:ext cx="0" cy="0"/>
          <a:chOff x="0" y="0"/>
          <a:chExt cx="0" cy="0"/>
        </a:xfrm>
      </p:grpSpPr>
      <p:sp>
        <p:nvSpPr>
          <p:cNvPr id="796" name="Google Shape;796;p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7" name="Google Shape;797;p9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100"/>
              <a:t>15 minutes </a:t>
            </a:r>
            <a:endParaRPr sz="1100"/>
          </a:p>
          <a:p>
            <a:pPr indent="0" lvl="0" marL="0" rtl="0" algn="l">
              <a:lnSpc>
                <a:spcPct val="100000"/>
              </a:lnSpc>
              <a:spcBef>
                <a:spcPts val="0"/>
              </a:spcBef>
              <a:spcAft>
                <a:spcPts val="0"/>
              </a:spcAft>
              <a:buSzPts val="1400"/>
              <a:buNone/>
            </a:pPr>
            <a:r>
              <a:t/>
            </a:r>
            <a:endParaRPr b="1" sz="1100"/>
          </a:p>
          <a:p>
            <a:pPr indent="0" lvl="0" marL="0" rtl="0" algn="l">
              <a:lnSpc>
                <a:spcPct val="100000"/>
              </a:lnSpc>
              <a:spcBef>
                <a:spcPts val="0"/>
              </a:spcBef>
              <a:spcAft>
                <a:spcPts val="0"/>
              </a:spcAft>
              <a:buSzPts val="1400"/>
              <a:buNone/>
            </a:pPr>
            <a:r>
              <a:t/>
            </a:r>
            <a:endParaRPr/>
          </a:p>
        </p:txBody>
      </p:sp>
      <p:sp>
        <p:nvSpPr>
          <p:cNvPr id="798" name="Google Shape;798;p9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1" name="Shape 801"/>
        <p:cNvGrpSpPr/>
        <p:nvPr/>
      </p:nvGrpSpPr>
      <p:grpSpPr>
        <a:xfrm>
          <a:off x="0" y="0"/>
          <a:ext cx="0" cy="0"/>
          <a:chOff x="0" y="0"/>
          <a:chExt cx="0" cy="0"/>
        </a:xfrm>
      </p:grpSpPr>
      <p:sp>
        <p:nvSpPr>
          <p:cNvPr id="802" name="Google Shape;802;p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3" name="Google Shape;803;p9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b="1" lang="en-US" sz="1100">
                <a:solidFill>
                  <a:srgbClr val="000000"/>
                </a:solidFill>
              </a:rPr>
              <a:t>75 </a:t>
            </a:r>
            <a:r>
              <a:rPr b="1" lang="en-US" sz="1100">
                <a:solidFill>
                  <a:srgbClr val="000000"/>
                </a:solidFill>
              </a:rPr>
              <a:t>minutes</a:t>
            </a:r>
            <a:endParaRPr b="1" sz="1100">
              <a:solidFill>
                <a:srgbClr val="000000"/>
              </a:solidFill>
            </a:endParaRPr>
          </a:p>
          <a:p>
            <a:pPr indent="0" lvl="0" marL="0" rtl="0" algn="l">
              <a:lnSpc>
                <a:spcPct val="100000"/>
              </a:lnSpc>
              <a:spcBef>
                <a:spcPts val="0"/>
              </a:spcBef>
              <a:spcAft>
                <a:spcPts val="0"/>
              </a:spcAft>
              <a:buSzPts val="1400"/>
              <a:buNone/>
            </a:pPr>
            <a:r>
              <a:t/>
            </a:r>
            <a:endParaRPr b="1" sz="1100">
              <a:solidFill>
                <a:srgbClr val="000000"/>
              </a:solidFill>
            </a:endParaRPr>
          </a:p>
          <a:p>
            <a:pPr indent="0" lvl="0" marL="0" rtl="0" algn="l">
              <a:lnSpc>
                <a:spcPct val="100000"/>
              </a:lnSpc>
              <a:spcBef>
                <a:spcPts val="0"/>
              </a:spcBef>
              <a:spcAft>
                <a:spcPts val="0"/>
              </a:spcAft>
              <a:buSzPts val="1400"/>
              <a:buNone/>
            </a:pPr>
            <a:r>
              <a:t/>
            </a:r>
            <a:endParaRPr b="1" sz="1100">
              <a:solidFill>
                <a:srgbClr val="000000"/>
              </a:solidFill>
            </a:endParaRPr>
          </a:p>
        </p:txBody>
      </p:sp>
      <p:sp>
        <p:nvSpPr>
          <p:cNvPr id="804" name="Google Shape;804;p9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SzPts val="1200"/>
              <a:buNone/>
            </a:pPr>
            <a:fld id="{00000000-1234-1234-1234-123412341234}" type="slidenum">
              <a:rPr b="0" i="0" lang="en-US"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7" name="Shape 807"/>
        <p:cNvGrpSpPr/>
        <p:nvPr/>
      </p:nvGrpSpPr>
      <p:grpSpPr>
        <a:xfrm>
          <a:off x="0" y="0"/>
          <a:ext cx="0" cy="0"/>
          <a:chOff x="0" y="0"/>
          <a:chExt cx="0" cy="0"/>
        </a:xfrm>
      </p:grpSpPr>
      <p:sp>
        <p:nvSpPr>
          <p:cNvPr id="808" name="Google Shape;808;p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9" name="Google Shape;809;p9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rPr lang="en-US" sz="1200"/>
              <a:t>30 seconds</a:t>
            </a:r>
            <a:endParaRPr sz="1200"/>
          </a:p>
          <a:p>
            <a:pPr indent="0" lvl="0" marL="0" rtl="0" algn="l">
              <a:lnSpc>
                <a:spcPct val="100000"/>
              </a:lnSpc>
              <a:spcBef>
                <a:spcPts val="0"/>
              </a:spcBef>
              <a:spcAft>
                <a:spcPts val="0"/>
              </a:spcAft>
              <a:buSzPts val="1400"/>
              <a:buNone/>
            </a:pPr>
            <a:r>
              <a:t/>
            </a:r>
            <a:endParaRPr sz="1200"/>
          </a:p>
          <a:p>
            <a:pPr indent="0" lvl="0" marL="0" rtl="0" algn="l">
              <a:lnSpc>
                <a:spcPct val="100000"/>
              </a:lnSpc>
              <a:spcBef>
                <a:spcPts val="0"/>
              </a:spcBef>
              <a:spcAft>
                <a:spcPts val="0"/>
              </a:spcAft>
              <a:buSzPts val="1400"/>
              <a:buNone/>
            </a:pPr>
            <a:r>
              <a:rPr b="1" lang="en-US" sz="1200"/>
              <a:t>SAY:</a:t>
            </a:r>
            <a:r>
              <a:rPr lang="en-US" sz="1200"/>
              <a:t> Take just a moment and familiarize yourself with the objectives of our last session today around planning.</a:t>
            </a:r>
            <a:endParaRPr sz="1200"/>
          </a:p>
        </p:txBody>
      </p:sp>
      <p:sp>
        <p:nvSpPr>
          <p:cNvPr id="810" name="Google Shape;810;p9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4" name="Shape 814"/>
        <p:cNvGrpSpPr/>
        <p:nvPr/>
      </p:nvGrpSpPr>
      <p:grpSpPr>
        <a:xfrm>
          <a:off x="0" y="0"/>
          <a:ext cx="0" cy="0"/>
          <a:chOff x="0" y="0"/>
          <a:chExt cx="0" cy="0"/>
        </a:xfrm>
      </p:grpSpPr>
      <p:sp>
        <p:nvSpPr>
          <p:cNvPr id="815" name="Google Shape;815;p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16" name="Google Shape;816;p9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rgbClr val="000000"/>
              </a:buClr>
              <a:buSzPts val="1100"/>
              <a:buFont typeface="Arial"/>
              <a:buNone/>
            </a:pPr>
            <a:r>
              <a:rPr lang="en-US" sz="1200">
                <a:solidFill>
                  <a:srgbClr val="000000"/>
                </a:solidFill>
              </a:rPr>
              <a:t>2 minutes</a:t>
            </a:r>
            <a:endParaRPr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t/>
            </a:r>
            <a:endParaRPr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rPr b="1" lang="en-US" sz="1200">
                <a:solidFill>
                  <a:srgbClr val="000000"/>
                </a:solidFill>
              </a:rPr>
              <a:t>SAY</a:t>
            </a:r>
            <a:r>
              <a:rPr lang="en-US" sz="1200">
                <a:solidFill>
                  <a:srgbClr val="000000"/>
                </a:solidFill>
              </a:rPr>
              <a:t>: </a:t>
            </a:r>
            <a:r>
              <a:rPr lang="en-US" sz="1200"/>
              <a:t>Our last session today is all about planning supports and scaffolds for an upcoming lesson or series of lessons that you will be teaching. The purpose here is that we are opening up our first Cycle of Inquiry. </a:t>
            </a:r>
            <a:r>
              <a:rPr lang="en-US" sz="1200">
                <a:solidFill>
                  <a:srgbClr val="000000"/>
                </a:solidFill>
              </a:rPr>
              <a:t>Just to remind us of the Inquiry Cycles we discussed in Module 1, let’s take a moment to review. We structure professional learning in Cycles of Inquiry. You’ve engaged in a cycle of inquiry dozens of times. Teachers are natural problem solvers! By engaging in these Cycles of Inquiry, we’ve formalized something that many teachers already do in order to improve. Once we identify a topic, we study the research to understand best practices. Then we plan for instruction—so we plan for a lesson in the coming week and embed the strategy that we studied into the instruction. Then we take 4-6 weeks so that you can try out the strategy in your classroom. You’ll implement the lesson that you planned and iterate on that strategy for a few weeks. Then you collect evidence—in our case, this will be a completed, written section diagnostic response. Then we come back together to assess progress and identify new needs. Cycles typically occur over a 4 to 6 week period, and multiple cycles may occur in a year. We have come to a place where we have learned lots of content. We will now make a plan and go back to our students to teach and collect data. When we come back together for Module 5, we will analyze and discuss data collected from you actually trying what you have learned with your students. So, in this session we will focus on planning. From here, we will </a:t>
            </a:r>
            <a:r>
              <a:rPr lang="en-US" sz="1200"/>
              <a:t>go back to our classrooms, teach the lessons we have planned with the scaffolds in place, collect evidence of student learning, and bring that learning back to our next learning day together in Module 5.</a:t>
            </a:r>
            <a:endParaRPr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t/>
            </a:r>
            <a:endParaRPr b="1"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rPr b="1" lang="en-US" sz="1200">
                <a:solidFill>
                  <a:srgbClr val="000000"/>
                </a:solidFill>
              </a:rPr>
              <a:t>DO</a:t>
            </a:r>
            <a:r>
              <a:rPr lang="en-US" sz="1200">
                <a:solidFill>
                  <a:srgbClr val="000000"/>
                </a:solidFill>
              </a:rPr>
              <a:t>: Review the content of the slide. </a:t>
            </a:r>
            <a:endParaRPr sz="1200">
              <a:solidFill>
                <a:srgbClr val="000000"/>
              </a:solidFill>
            </a:endParaRPr>
          </a:p>
          <a:p>
            <a:pPr indent="0" lvl="0" marL="0" rtl="0" algn="l">
              <a:lnSpc>
                <a:spcPct val="115000"/>
              </a:lnSpc>
              <a:spcBef>
                <a:spcPts val="0"/>
              </a:spcBef>
              <a:spcAft>
                <a:spcPts val="0"/>
              </a:spcAft>
              <a:buClr>
                <a:srgbClr val="000000"/>
              </a:buClr>
              <a:buSzPts val="1100"/>
              <a:buFont typeface="Arial"/>
              <a:buNone/>
            </a:pPr>
            <a:r>
              <a:t/>
            </a:r>
            <a:endParaRPr sz="1200">
              <a:solidFill>
                <a:srgbClr val="000000"/>
              </a:solidFill>
            </a:endParaRPr>
          </a:p>
          <a:p>
            <a:pPr indent="0" lvl="0" marL="0" rtl="0" algn="l">
              <a:lnSpc>
                <a:spcPct val="100000"/>
              </a:lnSpc>
              <a:spcBef>
                <a:spcPts val="0"/>
              </a:spcBef>
              <a:spcAft>
                <a:spcPts val="0"/>
              </a:spcAft>
              <a:buSzPts val="1400"/>
              <a:buNone/>
            </a:pPr>
            <a:r>
              <a:t/>
            </a:r>
            <a:endParaRPr/>
          </a:p>
        </p:txBody>
      </p:sp>
      <p:sp>
        <p:nvSpPr>
          <p:cNvPr id="817" name="Google Shape;817;p9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2" name="Shape 832"/>
        <p:cNvGrpSpPr/>
        <p:nvPr/>
      </p:nvGrpSpPr>
      <p:grpSpPr>
        <a:xfrm>
          <a:off x="0" y="0"/>
          <a:ext cx="0" cy="0"/>
          <a:chOff x="0" y="0"/>
          <a:chExt cx="0" cy="0"/>
        </a:xfrm>
      </p:grpSpPr>
      <p:sp>
        <p:nvSpPr>
          <p:cNvPr id="833" name="Google Shape;833;p9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4" name="Google Shape;834;p9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30 seconds</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SAY: </a:t>
            </a:r>
            <a:r>
              <a:rPr lang="en-US" sz="1200">
                <a:solidFill>
                  <a:srgbClr val="000000"/>
                </a:solidFill>
              </a:rPr>
              <a:t>As we look forward to planning and implementing our lessons, this question will guide our thinking.</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DO:</a:t>
            </a:r>
            <a:r>
              <a:rPr lang="en-US" sz="1200">
                <a:solidFill>
                  <a:srgbClr val="000000"/>
                </a:solidFill>
              </a:rPr>
              <a:t> Call on a volunteer to read the question on the slide.</a:t>
            </a:r>
            <a:endParaRPr sz="1200">
              <a:solidFill>
                <a:srgbClr val="000000"/>
              </a:solidFill>
            </a:endParaRPr>
          </a:p>
        </p:txBody>
      </p:sp>
      <p:sp>
        <p:nvSpPr>
          <p:cNvPr id="835" name="Google Shape;835;p99: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9" name="Shape 839"/>
        <p:cNvGrpSpPr/>
        <p:nvPr/>
      </p:nvGrpSpPr>
      <p:grpSpPr>
        <a:xfrm>
          <a:off x="0" y="0"/>
          <a:ext cx="0" cy="0"/>
          <a:chOff x="0" y="0"/>
          <a:chExt cx="0" cy="0"/>
        </a:xfrm>
      </p:grpSpPr>
      <p:sp>
        <p:nvSpPr>
          <p:cNvPr id="840" name="Google Shape;840;p10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1" name="Google Shape;841;p10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400"/>
              <a:buFont typeface="Arial"/>
              <a:buNone/>
            </a:pPr>
            <a:r>
              <a:rPr lang="en-US" sz="1200">
                <a:solidFill>
                  <a:srgbClr val="000000"/>
                </a:solidFill>
              </a:rPr>
              <a:t>10 minutes</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SAY: </a:t>
            </a:r>
            <a:r>
              <a:rPr lang="en-US" sz="1200">
                <a:solidFill>
                  <a:srgbClr val="000000"/>
                </a:solidFill>
              </a:rPr>
              <a:t>Knowing that we will be working to answer our inquiry question, we will spend this afternoon preparing to implement what we have learned and gather student data. We have practiced this planning with our shared unit but will now shift our focus to the units you will be teaching in your classrooms. Start by reviewing your completed Unit Study document from the unit you have selected to plan for today, paying special attention to the text analysis section. We’re asking you to pay attention to Step 2: Texts at the Center (and specifically that last column related to text complexity analysis since we know how critical that is for planning to support students with reading and understanding complex texts!</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b="1" lang="en-US" sz="1200">
                <a:solidFill>
                  <a:srgbClr val="000000"/>
                </a:solidFill>
              </a:rPr>
              <a:t>DO: </a:t>
            </a:r>
            <a:r>
              <a:rPr lang="en-US" sz="1200">
                <a:solidFill>
                  <a:srgbClr val="000000"/>
                </a:solidFill>
              </a:rPr>
              <a:t>Review the directions and provide participants time to complete the activity.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a:p>
            <a:pPr indent="0" lvl="0" marL="0" rtl="0" algn="l">
              <a:lnSpc>
                <a:spcPct val="100000"/>
              </a:lnSpc>
              <a:spcBef>
                <a:spcPts val="0"/>
              </a:spcBef>
              <a:spcAft>
                <a:spcPts val="0"/>
              </a:spcAft>
              <a:buClr>
                <a:srgbClr val="797878"/>
              </a:buClr>
              <a:buSzPts val="1200"/>
              <a:buFont typeface="Arial"/>
              <a:buNone/>
            </a:pPr>
            <a:r>
              <a:rPr lang="en-US" sz="1200">
                <a:solidFill>
                  <a:srgbClr val="000000"/>
                </a:solidFill>
              </a:rPr>
              <a:t>Pre-Work Reminder (should have been messaged to teachers ahead of time; refer to this on this slide): </a:t>
            </a:r>
            <a:endParaRPr sz="1200">
              <a:solidFill>
                <a:srgbClr val="4A4A4A"/>
              </a:solidFill>
            </a:endParaRPr>
          </a:p>
          <a:p>
            <a:pPr indent="-304800" lvl="0" marL="457200" rtl="0" algn="l">
              <a:lnSpc>
                <a:spcPct val="90000"/>
              </a:lnSpc>
              <a:spcBef>
                <a:spcPts val="750"/>
              </a:spcBef>
              <a:spcAft>
                <a:spcPts val="0"/>
              </a:spcAft>
              <a:buClr>
                <a:srgbClr val="4A4A4A"/>
              </a:buClr>
              <a:buSzPts val="1200"/>
              <a:buChar char="•"/>
            </a:pPr>
            <a:r>
              <a:rPr lang="en-US" sz="1200">
                <a:solidFill>
                  <a:srgbClr val="4A4A4A"/>
                </a:solidFill>
              </a:rPr>
              <a:t>You will have an opportunity to plan for an upcoming section of lessons during the Module 4 Training. Please make sure you bring the following planning tools with you: </a:t>
            </a:r>
            <a:endParaRPr sz="1200">
              <a:solidFill>
                <a:srgbClr val="4A4A4A"/>
              </a:solidFill>
            </a:endParaRPr>
          </a:p>
          <a:p>
            <a:pPr indent="-304800" lvl="1" marL="914400" rtl="0" algn="l">
              <a:lnSpc>
                <a:spcPct val="90000"/>
              </a:lnSpc>
              <a:spcBef>
                <a:spcPts val="0"/>
              </a:spcBef>
              <a:spcAft>
                <a:spcPts val="0"/>
              </a:spcAft>
              <a:buClr>
                <a:srgbClr val="4A4A4A"/>
              </a:buClr>
              <a:buSzPts val="1200"/>
              <a:buChar char="•"/>
            </a:pPr>
            <a:r>
              <a:rPr lang="en-US" sz="1200">
                <a:solidFill>
                  <a:srgbClr val="4A4A4A"/>
                </a:solidFill>
              </a:rPr>
              <a:t>A copy of any texts you are teaching in upcoming lesson </a:t>
            </a:r>
            <a:endParaRPr sz="1200">
              <a:solidFill>
                <a:srgbClr val="4A4A4A"/>
              </a:solidFill>
            </a:endParaRPr>
          </a:p>
          <a:p>
            <a:pPr indent="-304800" lvl="1" marL="914400" rtl="0" algn="l">
              <a:lnSpc>
                <a:spcPct val="90000"/>
              </a:lnSpc>
              <a:spcBef>
                <a:spcPts val="0"/>
              </a:spcBef>
              <a:spcAft>
                <a:spcPts val="0"/>
              </a:spcAft>
              <a:buClr>
                <a:srgbClr val="4A4A4A"/>
              </a:buClr>
              <a:buSzPts val="1200"/>
              <a:buChar char="•"/>
            </a:pPr>
            <a:r>
              <a:rPr lang="en-US" sz="1200">
                <a:solidFill>
                  <a:srgbClr val="4A4A4A"/>
                </a:solidFill>
              </a:rPr>
              <a:t>A copy of your completed Unit Study plan for your </a:t>
            </a:r>
            <a:r>
              <a:rPr b="1" lang="en-US" sz="1200">
                <a:solidFill>
                  <a:srgbClr val="4A4A4A"/>
                </a:solidFill>
              </a:rPr>
              <a:t>current</a:t>
            </a:r>
            <a:r>
              <a:rPr lang="en-US" sz="1200">
                <a:solidFill>
                  <a:srgbClr val="4A4A4A"/>
                </a:solidFill>
              </a:rPr>
              <a:t> or </a:t>
            </a:r>
            <a:r>
              <a:rPr b="1" lang="en-US" sz="1200">
                <a:solidFill>
                  <a:srgbClr val="4A4A4A"/>
                </a:solidFill>
              </a:rPr>
              <a:t>upcoming</a:t>
            </a:r>
            <a:r>
              <a:rPr lang="en-US" sz="1200">
                <a:solidFill>
                  <a:srgbClr val="4A4A4A"/>
                </a:solidFill>
              </a:rPr>
              <a:t> unit</a:t>
            </a:r>
            <a:endParaRPr sz="1200">
              <a:solidFill>
                <a:srgbClr val="4A4A4A"/>
              </a:solidFill>
            </a:endParaRPr>
          </a:p>
          <a:p>
            <a:pPr indent="-304800" lvl="2" marL="1371600" rtl="0" algn="l">
              <a:lnSpc>
                <a:spcPct val="90000"/>
              </a:lnSpc>
              <a:spcBef>
                <a:spcPts val="0"/>
              </a:spcBef>
              <a:spcAft>
                <a:spcPts val="0"/>
              </a:spcAft>
              <a:buClr>
                <a:srgbClr val="4A4A4A"/>
              </a:buClr>
              <a:buSzPts val="1200"/>
              <a:buChar char="•"/>
            </a:pPr>
            <a:r>
              <a:rPr i="1" lang="en-US" sz="1200">
                <a:solidFill>
                  <a:srgbClr val="4A4A4A"/>
                </a:solidFill>
              </a:rPr>
              <a:t>Note: We recommend you bring planning materials for an </a:t>
            </a:r>
            <a:r>
              <a:rPr b="1" i="1" lang="en-US" sz="1200">
                <a:solidFill>
                  <a:srgbClr val="4A4A4A"/>
                </a:solidFill>
              </a:rPr>
              <a:t>upcoming</a:t>
            </a:r>
            <a:r>
              <a:rPr i="1" lang="en-US" sz="1200">
                <a:solidFill>
                  <a:srgbClr val="4A4A4A"/>
                </a:solidFill>
              </a:rPr>
              <a:t> unit if you are more than halfway through your current unit (e.g. if you only have 1-2 sections remaining). </a:t>
            </a:r>
            <a:endParaRPr i="1" sz="1200">
              <a:solidFill>
                <a:srgbClr val="4A4A4A"/>
              </a:solidFill>
            </a:endParaRPr>
          </a:p>
          <a:p>
            <a:pPr indent="-304800" lvl="1" marL="914400" rtl="0" algn="l">
              <a:lnSpc>
                <a:spcPct val="90000"/>
              </a:lnSpc>
              <a:spcBef>
                <a:spcPts val="0"/>
              </a:spcBef>
              <a:spcAft>
                <a:spcPts val="0"/>
              </a:spcAft>
              <a:buClr>
                <a:srgbClr val="4A4A4A"/>
              </a:buClr>
              <a:buSzPts val="1200"/>
              <a:buChar char="•"/>
            </a:pPr>
            <a:r>
              <a:rPr lang="en-US" sz="1200">
                <a:solidFill>
                  <a:srgbClr val="4A4A4A"/>
                </a:solidFill>
              </a:rPr>
              <a:t>Access to the Louisiana Curriculum Hub and your unit’s teaching notes </a:t>
            </a:r>
            <a:endParaRPr sz="1200">
              <a:solidFill>
                <a:srgbClr val="4A4A4A"/>
              </a:solidFill>
            </a:endParaRPr>
          </a:p>
          <a:p>
            <a:pPr indent="0" lvl="0" marL="0" rtl="0" algn="l">
              <a:lnSpc>
                <a:spcPct val="100000"/>
              </a:lnSpc>
              <a:spcBef>
                <a:spcPts val="0"/>
              </a:spcBef>
              <a:spcAft>
                <a:spcPts val="0"/>
              </a:spcAft>
              <a:buClr>
                <a:srgbClr val="797878"/>
              </a:buClr>
              <a:buSzPts val="1200"/>
              <a:buFont typeface="Arial"/>
              <a:buNone/>
            </a:pPr>
            <a:r>
              <a:t/>
            </a:r>
            <a:endParaRPr sz="1200">
              <a:solidFill>
                <a:srgbClr val="000000"/>
              </a:solidFill>
            </a:endParaRPr>
          </a:p>
        </p:txBody>
      </p:sp>
      <p:sp>
        <p:nvSpPr>
          <p:cNvPr id="842" name="Google Shape;842;p10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and Call out box">
  <p:cSld name="Title and Content Option 2">
    <p:spTree>
      <p:nvGrpSpPr>
        <p:cNvPr id="10" name="Shape 10"/>
        <p:cNvGrpSpPr/>
        <p:nvPr/>
      </p:nvGrpSpPr>
      <p:grpSpPr>
        <a:xfrm>
          <a:off x="0" y="0"/>
          <a:ext cx="0" cy="0"/>
          <a:chOff x="0" y="0"/>
          <a:chExt cx="0" cy="0"/>
        </a:xfrm>
      </p:grpSpPr>
      <p:pic>
        <p:nvPicPr>
          <p:cNvPr id="11" name="Google Shape;11;p2"/>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2" name="Google Shape;12;p2"/>
          <p:cNvSpPr txBox="1"/>
          <p:nvPr>
            <p:ph idx="1" type="body"/>
          </p:nvPr>
        </p:nvSpPr>
        <p:spPr>
          <a:xfrm>
            <a:off x="3958600" y="0"/>
            <a:ext cx="5185500" cy="48033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90000"/>
              </a:lnSpc>
              <a:spcBef>
                <a:spcPts val="75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1pPr>
            <a:lvl2pPr indent="-330200" lvl="1" marL="914400" marR="0" rtl="0" algn="l">
              <a:lnSpc>
                <a:spcPct val="90000"/>
              </a:lnSpc>
              <a:spcBef>
                <a:spcPts val="375"/>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2pPr>
            <a:lvl3pPr indent="-317500" lvl="2" marL="1371600" marR="0" rtl="0" algn="l">
              <a:lnSpc>
                <a:spcPct val="90000"/>
              </a:lnSpc>
              <a:spcBef>
                <a:spcPts val="375"/>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3pPr>
            <a:lvl4pPr indent="-304800" lvl="3" marL="18288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4pPr>
            <a:lvl5pPr indent="-304800" lvl="4" marL="22860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5pPr>
            <a:lvl6pPr indent="-304800" lvl="5" marL="27432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6pPr>
            <a:lvl7pPr indent="-304800" lvl="6" marL="32004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7pPr>
            <a:lvl8pPr indent="-304800" lvl="7" marL="36576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8pPr>
            <a:lvl9pPr indent="-304800" lvl="8" marL="41148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9pPr>
          </a:lstStyle>
          <a:p/>
        </p:txBody>
      </p:sp>
      <p:sp>
        <p:nvSpPr>
          <p:cNvPr id="13" name="Google Shape;13;p2"/>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lvl1pPr lvl="0" marR="0" rtl="0" algn="ctr">
              <a:lnSpc>
                <a:spcPct val="100000"/>
              </a:lnSpc>
              <a:spcBef>
                <a:spcPts val="0"/>
              </a:spcBef>
              <a:spcAft>
                <a:spcPts val="0"/>
              </a:spcAft>
              <a:buClr>
                <a:srgbClr val="000000"/>
              </a:buClr>
              <a:buSzPts val="2800"/>
              <a:buFont typeface="Arial"/>
              <a:buNone/>
              <a:defRPr b="0" i="0" sz="2800" u="none" cap="none" strike="noStrike">
                <a:solidFill>
                  <a:srgbClr val="434343"/>
                </a:solidFill>
                <a:latin typeface="Arial"/>
                <a:ea typeface="Arial"/>
                <a:cs typeface="Arial"/>
                <a:sym typeface="Arial"/>
              </a:defRPr>
            </a:lvl1pPr>
            <a:lvl2pPr lvl="1"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4" name="Google Shape;14;p2"/>
          <p:cNvSpPr txBox="1"/>
          <p:nvPr/>
        </p:nvSpPr>
        <p:spPr>
          <a:xfrm>
            <a:off x="6800850" y="4800600"/>
            <a:ext cx="2229000" cy="3429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A8A8A"/>
              </a:buClr>
              <a:buSzPts val="1100"/>
              <a:buFont typeface="Calibri"/>
              <a:buNone/>
            </a:pPr>
            <a:fld id="{00000000-1234-1234-1234-123412341234}" type="slidenum">
              <a:rPr b="0" i="0" lang="en-US" sz="1100" u="none" cap="none" strike="noStrike">
                <a:solidFill>
                  <a:srgbClr val="434343"/>
                </a:solidFill>
                <a:latin typeface="Calibri"/>
                <a:ea typeface="Calibri"/>
                <a:cs typeface="Calibri"/>
                <a:sym typeface="Calibri"/>
              </a:rPr>
              <a:t>‹#›</a:t>
            </a:fld>
            <a:endParaRPr b="0" i="0" sz="1100" u="none" cap="none" strike="noStrike">
              <a:solidFill>
                <a:srgbClr val="434343"/>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5" name="Shape 15"/>
        <p:cNvGrpSpPr/>
        <p:nvPr/>
      </p:nvGrpSpPr>
      <p:grpSpPr>
        <a:xfrm>
          <a:off x="0" y="0"/>
          <a:ext cx="0" cy="0"/>
          <a:chOff x="0" y="0"/>
          <a:chExt cx="0" cy="0"/>
        </a:xfrm>
      </p:grpSpPr>
      <p:pic>
        <p:nvPicPr>
          <p:cNvPr id="16" name="Google Shape;16;p3"/>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17" name="Google Shape;17;p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lvl1pPr lvl="0" marR="0" rtl="0" algn="ctr">
              <a:lnSpc>
                <a:spcPct val="90000"/>
              </a:lnSpc>
              <a:spcBef>
                <a:spcPts val="0"/>
              </a:spcBef>
              <a:spcAft>
                <a:spcPts val="0"/>
              </a:spcAft>
              <a:buClr>
                <a:srgbClr val="434343"/>
              </a:buClr>
              <a:buSzPts val="2800"/>
              <a:buFont typeface="Calibri"/>
              <a:buNone/>
              <a:defRPr b="0" i="0" sz="2800" u="none" cap="none" strike="noStrike">
                <a:solidFill>
                  <a:srgbClr val="434343"/>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8" name="Google Shape;18;p3"/>
          <p:cNvSpPr txBox="1"/>
          <p:nvPr>
            <p:ph idx="1" type="body"/>
          </p:nvPr>
        </p:nvSpPr>
        <p:spPr>
          <a:xfrm>
            <a:off x="152400" y="1143000"/>
            <a:ext cx="8839200" cy="35433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90000"/>
              </a:lnSpc>
              <a:spcBef>
                <a:spcPts val="75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1pPr>
            <a:lvl2pPr indent="-330200" lvl="1" marL="914400" marR="0" rtl="0" algn="l">
              <a:lnSpc>
                <a:spcPct val="90000"/>
              </a:lnSpc>
              <a:spcBef>
                <a:spcPts val="375"/>
              </a:spcBef>
              <a:spcAft>
                <a:spcPts val="0"/>
              </a:spcAft>
              <a:buClr>
                <a:schemeClr val="dk1"/>
              </a:buClr>
              <a:buSzPts val="1600"/>
              <a:buFont typeface="Arial"/>
              <a:buChar char="•"/>
              <a:defRPr b="0" i="0" sz="1600" u="none" cap="none" strike="noStrike">
                <a:solidFill>
                  <a:schemeClr val="dk1"/>
                </a:solidFill>
                <a:latin typeface="Calibri"/>
                <a:ea typeface="Calibri"/>
                <a:cs typeface="Calibri"/>
                <a:sym typeface="Calibri"/>
              </a:defRPr>
            </a:lvl2pPr>
            <a:lvl3pPr indent="-317500" lvl="2" marL="1371600" marR="0" rtl="0" algn="l">
              <a:lnSpc>
                <a:spcPct val="90000"/>
              </a:lnSpc>
              <a:spcBef>
                <a:spcPts val="375"/>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3pPr>
            <a:lvl4pPr indent="-304800" lvl="3" marL="18288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4pPr>
            <a:lvl5pPr indent="-304800" lvl="4" marL="22860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5pPr>
            <a:lvl6pPr indent="-304800" lvl="5" marL="27432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6pPr>
            <a:lvl7pPr indent="-304800" lvl="6" marL="32004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7pPr>
            <a:lvl8pPr indent="-304800" lvl="7" marL="36576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8pPr>
            <a:lvl9pPr indent="-304800" lvl="8" marL="4114800" marR="0" rtl="0" algn="l">
              <a:lnSpc>
                <a:spcPct val="90000"/>
              </a:lnSpc>
              <a:spcBef>
                <a:spcPts val="375"/>
              </a:spcBef>
              <a:spcAft>
                <a:spcPts val="0"/>
              </a:spcAft>
              <a:buClr>
                <a:schemeClr val="dk1"/>
              </a:buClr>
              <a:buSzPts val="1200"/>
              <a:buFont typeface="Arial"/>
              <a:buChar char="•"/>
              <a:defRPr b="0" i="0" sz="1200" u="none" cap="none" strike="noStrike">
                <a:solidFill>
                  <a:schemeClr val="dk1"/>
                </a:solidFill>
                <a:latin typeface="Calibri"/>
                <a:ea typeface="Calibri"/>
                <a:cs typeface="Calibri"/>
                <a:sym typeface="Calibri"/>
              </a:defRPr>
            </a:lvl9pPr>
          </a:lstStyle>
          <a:p/>
        </p:txBody>
      </p:sp>
      <p:sp>
        <p:nvSpPr>
          <p:cNvPr id="19" name="Google Shape;19;p3"/>
          <p:cNvSpPr txBox="1"/>
          <p:nvPr/>
        </p:nvSpPr>
        <p:spPr>
          <a:xfrm>
            <a:off x="6800850" y="4800600"/>
            <a:ext cx="2229000" cy="3429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A8A8A"/>
              </a:buClr>
              <a:buSzPts val="1100"/>
              <a:buFont typeface="Calibri"/>
              <a:buNone/>
            </a:pPr>
            <a:fld id="{00000000-1234-1234-1234-123412341234}" type="slidenum">
              <a:rPr b="0" i="0" lang="en-US" sz="1100" u="none" cap="none" strike="noStrike">
                <a:solidFill>
                  <a:srgbClr val="434343"/>
                </a:solidFill>
                <a:latin typeface="Calibri"/>
                <a:ea typeface="Calibri"/>
                <a:cs typeface="Calibri"/>
                <a:sym typeface="Calibri"/>
              </a:rPr>
              <a:t>‹#›</a:t>
            </a:fld>
            <a:endParaRPr b="0" i="0" sz="1100" u="none" cap="none" strike="noStrike">
              <a:solidFill>
                <a:srgbClr val="434343"/>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Title">
  <p:cSld name="Cover Title">
    <p:spTree>
      <p:nvGrpSpPr>
        <p:cNvPr id="20" name="Shape 20"/>
        <p:cNvGrpSpPr/>
        <p:nvPr/>
      </p:nvGrpSpPr>
      <p:grpSpPr>
        <a:xfrm>
          <a:off x="0" y="0"/>
          <a:ext cx="0" cy="0"/>
          <a:chOff x="0" y="0"/>
          <a:chExt cx="0" cy="0"/>
        </a:xfrm>
      </p:grpSpPr>
      <p:pic>
        <p:nvPicPr>
          <p:cNvPr id="21" name="Google Shape;21;p4"/>
          <p:cNvPicPr preferRelativeResize="0"/>
          <p:nvPr/>
        </p:nvPicPr>
        <p:blipFill rotWithShape="1">
          <a:blip r:embed="rId2">
            <a:alphaModFix/>
          </a:blip>
          <a:srcRect b="0" l="0" r="0" t="0"/>
          <a:stretch/>
        </p:blipFill>
        <p:spPr>
          <a:xfrm>
            <a:off x="0" y="27"/>
            <a:ext cx="9143952" cy="5143473"/>
          </a:xfrm>
          <a:prstGeom prst="rect">
            <a:avLst/>
          </a:prstGeom>
          <a:noFill/>
          <a:ln>
            <a:noFill/>
          </a:ln>
        </p:spPr>
      </p:pic>
      <p:sp>
        <p:nvSpPr>
          <p:cNvPr id="22" name="Google Shape;22;p4"/>
          <p:cNvSpPr txBox="1"/>
          <p:nvPr>
            <p:ph type="title"/>
          </p:nvPr>
        </p:nvSpPr>
        <p:spPr>
          <a:xfrm>
            <a:off x="3822492" y="1631875"/>
            <a:ext cx="5321508" cy="2032200"/>
          </a:xfrm>
          <a:prstGeom prst="rect">
            <a:avLst/>
          </a:prstGeom>
          <a:noFill/>
          <a:ln>
            <a:noFill/>
          </a:ln>
        </p:spPr>
        <p:txBody>
          <a:bodyPr anchorCtr="0" anchor="ctr" bIns="91425" lIns="91425" spcFirstLastPara="1" rIns="91425" wrap="square" tIns="91425">
            <a:noAutofit/>
          </a:bodyPr>
          <a:lstStyle>
            <a:lvl1pPr lvl="0" marR="0" rtl="0" algn="ctr">
              <a:lnSpc>
                <a:spcPct val="90000"/>
              </a:lnSpc>
              <a:spcBef>
                <a:spcPts val="0"/>
              </a:spcBef>
              <a:spcAft>
                <a:spcPts val="0"/>
              </a:spcAft>
              <a:buClr>
                <a:srgbClr val="434343"/>
              </a:buClr>
              <a:buSzPts val="2800"/>
              <a:buFont typeface="Calibri"/>
              <a:buNone/>
              <a:defRPr b="0" i="0" sz="2800" u="none" cap="none" strike="noStrike">
                <a:solidFill>
                  <a:srgbClr val="434343"/>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Only">
  <p:cSld name="Section Title Only">
    <p:spTree>
      <p:nvGrpSpPr>
        <p:cNvPr id="23" name="Shape 23"/>
        <p:cNvGrpSpPr/>
        <p:nvPr/>
      </p:nvGrpSpPr>
      <p:grpSpPr>
        <a:xfrm>
          <a:off x="0" y="0"/>
          <a:ext cx="0" cy="0"/>
          <a:chOff x="0" y="0"/>
          <a:chExt cx="0" cy="0"/>
        </a:xfrm>
      </p:grpSpPr>
      <p:pic>
        <p:nvPicPr>
          <p:cNvPr id="24" name="Google Shape;24;p5"/>
          <p:cNvPicPr preferRelativeResize="0"/>
          <p:nvPr/>
        </p:nvPicPr>
        <p:blipFill rotWithShape="1">
          <a:blip r:embed="rId2">
            <a:alphaModFix/>
          </a:blip>
          <a:srcRect b="0" l="0" r="0" t="0"/>
          <a:stretch/>
        </p:blipFill>
        <p:spPr>
          <a:xfrm>
            <a:off x="0" y="0"/>
            <a:ext cx="9144000" cy="5143500"/>
          </a:xfrm>
          <a:prstGeom prst="rect">
            <a:avLst/>
          </a:prstGeom>
          <a:noFill/>
          <a:ln>
            <a:noFill/>
          </a:ln>
        </p:spPr>
      </p:pic>
      <p:sp>
        <p:nvSpPr>
          <p:cNvPr id="25" name="Google Shape;25;p5"/>
          <p:cNvSpPr txBox="1"/>
          <p:nvPr>
            <p:ph type="title"/>
          </p:nvPr>
        </p:nvSpPr>
        <p:spPr>
          <a:xfrm>
            <a:off x="0" y="304200"/>
            <a:ext cx="9144000" cy="4545000"/>
          </a:xfrm>
          <a:prstGeom prst="rect">
            <a:avLst/>
          </a:prstGeom>
          <a:noFill/>
          <a:ln>
            <a:noFill/>
          </a:ln>
        </p:spPr>
        <p:txBody>
          <a:bodyPr anchorCtr="0" anchor="ctr" bIns="91425" lIns="91425" spcFirstLastPara="1" rIns="91425" wrap="square" tIns="91425">
            <a:noAutofit/>
          </a:bodyPr>
          <a:lstStyle>
            <a:lvl1pPr lvl="0" marR="0" rtl="0" algn="ctr">
              <a:lnSpc>
                <a:spcPct val="90000"/>
              </a:lnSpc>
              <a:spcBef>
                <a:spcPts val="0"/>
              </a:spcBef>
              <a:spcAft>
                <a:spcPts val="0"/>
              </a:spcAft>
              <a:buClr>
                <a:srgbClr val="434343"/>
              </a:buClr>
              <a:buSzPts val="2800"/>
              <a:buFont typeface="Calibri"/>
              <a:buNone/>
              <a:defRPr b="0" i="0" sz="2800" u="none" cap="none" strike="noStrike">
                <a:solidFill>
                  <a:srgbClr val="434343"/>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6" name="Google Shape;26;p5"/>
          <p:cNvSpPr txBox="1"/>
          <p:nvPr/>
        </p:nvSpPr>
        <p:spPr>
          <a:xfrm>
            <a:off x="6800850" y="4800600"/>
            <a:ext cx="2229000" cy="342900"/>
          </a:xfrm>
          <a:prstGeom prst="rect">
            <a:avLst/>
          </a:prstGeom>
          <a:noFill/>
          <a:ln>
            <a:noFill/>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8A8A8A"/>
              </a:buClr>
              <a:buSzPts val="1100"/>
              <a:buFont typeface="Calibri"/>
              <a:buNone/>
            </a:pPr>
            <a:fld id="{00000000-1234-1234-1234-123412341234}" type="slidenum">
              <a:rPr b="0" i="0" lang="en-US" sz="1100" u="none" cap="none" strike="noStrike">
                <a:solidFill>
                  <a:srgbClr val="434343"/>
                </a:solidFill>
                <a:latin typeface="Calibri"/>
                <a:ea typeface="Calibri"/>
                <a:cs typeface="Calibri"/>
                <a:sym typeface="Calibri"/>
              </a:rPr>
              <a:t>‹#›</a:t>
            </a:fld>
            <a:endParaRPr b="0" i="0" sz="1100" u="none" cap="none" strike="noStrike">
              <a:solidFill>
                <a:srgbClr val="434343"/>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age">
  <p:cSld name="Main Page">
    <p:spTree>
      <p:nvGrpSpPr>
        <p:cNvPr id="27" name="Shape 27"/>
        <p:cNvGrpSpPr/>
        <p:nvPr/>
      </p:nvGrpSpPr>
      <p:grpSpPr>
        <a:xfrm>
          <a:off x="0" y="0"/>
          <a:ext cx="0" cy="0"/>
          <a:chOff x="0" y="0"/>
          <a:chExt cx="0" cy="0"/>
        </a:xfrm>
      </p:grpSpPr>
      <p:sp>
        <p:nvSpPr>
          <p:cNvPr id="28" name="Google Shape;28;p6"/>
          <p:cNvSpPr txBox="1"/>
          <p:nvPr>
            <p:ph type="title"/>
          </p:nvPr>
        </p:nvSpPr>
        <p:spPr>
          <a:xfrm>
            <a:off x="94571" y="171450"/>
            <a:ext cx="8192700" cy="571500"/>
          </a:xfrm>
          <a:prstGeom prst="rect">
            <a:avLst/>
          </a:prstGeom>
          <a:noFill/>
          <a:ln>
            <a:noFill/>
          </a:ln>
        </p:spPr>
        <p:txBody>
          <a:bodyPr anchorCtr="0" anchor="t" bIns="45700" lIns="91425" spcFirstLastPara="1" rIns="91425" wrap="square" tIns="45700">
            <a:noAutofit/>
          </a:bodyPr>
          <a:lstStyle>
            <a:lvl1pPr lvl="0" marR="0" rtl="0" algn="l">
              <a:lnSpc>
                <a:spcPct val="90000"/>
              </a:lnSpc>
              <a:spcBef>
                <a:spcPts val="0"/>
              </a:spcBef>
              <a:spcAft>
                <a:spcPts val="0"/>
              </a:spcAft>
              <a:buClr>
                <a:schemeClr val="lt2"/>
              </a:buClr>
              <a:buSzPts val="1800"/>
              <a:buFont typeface="Calibri"/>
              <a:buChar char="●"/>
              <a:defRPr b="0" i="0" sz="1800" u="none" cap="none" strike="noStrike">
                <a:solidFill>
                  <a:schemeClr val="lt2"/>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pic>
        <p:nvPicPr>
          <p:cNvPr id="29" name="Google Shape;29;p6"/>
          <p:cNvPicPr preferRelativeResize="0"/>
          <p:nvPr/>
        </p:nvPicPr>
        <p:blipFill rotWithShape="1">
          <a:blip r:embed="rId2">
            <a:alphaModFix amt="43000"/>
          </a:blip>
          <a:srcRect b="0" l="0" r="0" t="0"/>
          <a:stretch/>
        </p:blipFill>
        <p:spPr>
          <a:xfrm>
            <a:off x="77026" y="4000500"/>
            <a:ext cx="1428128" cy="1070262"/>
          </a:xfrm>
          <a:prstGeom prst="rect">
            <a:avLst/>
          </a:prstGeom>
          <a:noFill/>
          <a:ln>
            <a:noFill/>
          </a:ln>
        </p:spPr>
      </p:pic>
      <p:cxnSp>
        <p:nvCxnSpPr>
          <p:cNvPr id="30" name="Google Shape;30;p6"/>
          <p:cNvCxnSpPr/>
          <p:nvPr/>
        </p:nvCxnSpPr>
        <p:spPr>
          <a:xfrm>
            <a:off x="0" y="114300"/>
            <a:ext cx="6629400" cy="0"/>
          </a:xfrm>
          <a:prstGeom prst="straightConnector1">
            <a:avLst/>
          </a:prstGeom>
          <a:noFill/>
          <a:ln cap="flat" cmpd="sng" w="28575">
            <a:solidFill>
              <a:schemeClr val="accent5"/>
            </a:solidFill>
            <a:prstDash val="solid"/>
            <a:miter lim="800000"/>
            <a:headEnd len="sm" w="sm" type="none"/>
            <a:tailEnd len="sm" w="sm" type="none"/>
          </a:ln>
        </p:spPr>
      </p:cxnSp>
      <p:sp>
        <p:nvSpPr>
          <p:cNvPr id="31" name="Google Shape;31;p6"/>
          <p:cNvSpPr txBox="1"/>
          <p:nvPr>
            <p:ph idx="12" type="sldNum"/>
          </p:nvPr>
        </p:nvSpPr>
        <p:spPr>
          <a:xfrm>
            <a:off x="6971144" y="4828308"/>
            <a:ext cx="2057400" cy="273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050"/>
              <a:buFont typeface="Arial"/>
              <a:buNone/>
              <a:defRPr b="0" i="0" sz="105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050"/>
              <a:buFont typeface="Arial"/>
              <a:buNone/>
              <a:defRPr b="0" i="0" sz="105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050"/>
              <a:buFont typeface="Arial"/>
              <a:buNone/>
              <a:defRPr b="0" i="0" sz="105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050"/>
              <a:buFont typeface="Arial"/>
              <a:buNone/>
              <a:defRPr b="0" i="0" sz="105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050"/>
              <a:buFont typeface="Arial"/>
              <a:buNone/>
              <a:defRPr b="0" i="0" sz="105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050"/>
              <a:buFont typeface="Arial"/>
              <a:buNone/>
              <a:defRPr b="0" i="0" sz="105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050"/>
              <a:buFont typeface="Arial"/>
              <a:buNone/>
              <a:defRPr b="0" i="0" sz="105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050"/>
              <a:buFont typeface="Arial"/>
              <a:buNone/>
              <a:defRPr b="0" i="0" sz="105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050"/>
              <a:buFont typeface="Arial"/>
              <a:buNone/>
              <a:defRPr b="0" i="0" sz="105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id="32" name="Google Shape;32;p6"/>
          <p:cNvPicPr preferRelativeResize="0"/>
          <p:nvPr/>
        </p:nvPicPr>
        <p:blipFill rotWithShape="1">
          <a:blip r:embed="rId3">
            <a:alphaModFix amt="43000"/>
          </a:blip>
          <a:srcRect b="0" l="0" r="0" t="83838"/>
          <a:stretch/>
        </p:blipFill>
        <p:spPr>
          <a:xfrm>
            <a:off x="826652" y="4837325"/>
            <a:ext cx="1193726" cy="19187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ubtitle 4">
  <p:cSld name="Subtitle 4">
    <p:spTree>
      <p:nvGrpSpPr>
        <p:cNvPr id="33" name="Shape 33"/>
        <p:cNvGrpSpPr/>
        <p:nvPr/>
      </p:nvGrpSpPr>
      <p:grpSpPr>
        <a:xfrm>
          <a:off x="0" y="0"/>
          <a:ext cx="0" cy="0"/>
          <a:chOff x="0" y="0"/>
          <a:chExt cx="0" cy="0"/>
        </a:xfrm>
      </p:grpSpPr>
      <p:pic>
        <p:nvPicPr>
          <p:cNvPr id="34" name="Google Shape;34;p7"/>
          <p:cNvPicPr preferRelativeResize="0"/>
          <p:nvPr/>
        </p:nvPicPr>
        <p:blipFill rotWithShape="1">
          <a:blip r:embed="rId2">
            <a:alphaModFix/>
          </a:blip>
          <a:srcRect b="0" l="0" r="0" t="0"/>
          <a:stretch/>
        </p:blipFill>
        <p:spPr>
          <a:xfrm>
            <a:off x="36945" y="371475"/>
            <a:ext cx="5872638" cy="4400553"/>
          </a:xfrm>
          <a:prstGeom prst="rect">
            <a:avLst/>
          </a:prstGeom>
          <a:noFill/>
          <a:ln>
            <a:noFill/>
          </a:ln>
        </p:spPr>
      </p:pic>
      <p:sp>
        <p:nvSpPr>
          <p:cNvPr id="35" name="Google Shape;35;p7"/>
          <p:cNvSpPr txBox="1"/>
          <p:nvPr>
            <p:ph type="ctrTitle"/>
          </p:nvPr>
        </p:nvSpPr>
        <p:spPr>
          <a:xfrm>
            <a:off x="2320290" y="1013222"/>
            <a:ext cx="5951100" cy="1790700"/>
          </a:xfrm>
          <a:prstGeom prst="rect">
            <a:avLst/>
          </a:prstGeom>
          <a:noFill/>
          <a:ln>
            <a:noFill/>
          </a:ln>
        </p:spPr>
        <p:txBody>
          <a:bodyPr anchorCtr="0" anchor="b" bIns="45700" lIns="91425" spcFirstLastPara="1" rIns="91425" wrap="square" tIns="45700">
            <a:noAutofit/>
          </a:bodyPr>
          <a:lstStyle>
            <a:lvl1pPr lvl="0" marR="0" rtl="0" algn="ctr">
              <a:lnSpc>
                <a:spcPct val="90000"/>
              </a:lnSpc>
              <a:spcBef>
                <a:spcPts val="0"/>
              </a:spcBef>
              <a:spcAft>
                <a:spcPts val="0"/>
              </a:spcAft>
              <a:buClr>
                <a:schemeClr val="accent1"/>
              </a:buClr>
              <a:buSzPts val="3600"/>
              <a:buFont typeface="Calibri"/>
              <a:buNone/>
              <a:defRPr b="1" i="0" sz="3600" u="none" cap="none" strike="noStrike">
                <a:solidFill>
                  <a:schemeClr val="accent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6" name="Google Shape;36;p7"/>
          <p:cNvSpPr txBox="1"/>
          <p:nvPr>
            <p:ph idx="1" type="subTitle"/>
          </p:nvPr>
        </p:nvSpPr>
        <p:spPr>
          <a:xfrm>
            <a:off x="2320290" y="2872978"/>
            <a:ext cx="5951100" cy="1241700"/>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750"/>
              </a:spcBef>
              <a:spcAft>
                <a:spcPts val="0"/>
              </a:spcAft>
              <a:buClr>
                <a:schemeClr val="lt2"/>
              </a:buClr>
              <a:buSzPts val="1800"/>
              <a:buFont typeface="Arial"/>
              <a:buNone/>
              <a:defRPr b="0" i="0" sz="1800" u="none" cap="none" strike="noStrike">
                <a:solidFill>
                  <a:schemeClr val="lt2"/>
                </a:solidFill>
                <a:latin typeface="Calibri"/>
                <a:ea typeface="Calibri"/>
                <a:cs typeface="Calibri"/>
                <a:sym typeface="Calibri"/>
              </a:defRPr>
            </a:lvl1pPr>
            <a:lvl2pPr lvl="1" marR="0" rtl="0" algn="ctr">
              <a:lnSpc>
                <a:spcPct val="90000"/>
              </a:lnSpc>
              <a:spcBef>
                <a:spcPts val="375"/>
              </a:spcBef>
              <a:spcAft>
                <a:spcPts val="0"/>
              </a:spcAft>
              <a:buClr>
                <a:schemeClr val="lt2"/>
              </a:buClr>
              <a:buSzPts val="1500"/>
              <a:buFont typeface="Arial"/>
              <a:buNone/>
              <a:defRPr b="0" i="0" sz="1500" u="none" cap="none" strike="noStrike">
                <a:solidFill>
                  <a:srgbClr val="000000"/>
                </a:solidFill>
                <a:latin typeface="Arial"/>
                <a:ea typeface="Arial"/>
                <a:cs typeface="Arial"/>
                <a:sym typeface="Arial"/>
              </a:defRPr>
            </a:lvl2pPr>
            <a:lvl3pPr lvl="2" marR="0" rtl="0" algn="ctr">
              <a:lnSpc>
                <a:spcPct val="90000"/>
              </a:lnSpc>
              <a:spcBef>
                <a:spcPts val="375"/>
              </a:spcBef>
              <a:spcAft>
                <a:spcPts val="0"/>
              </a:spcAft>
              <a:buClr>
                <a:schemeClr val="lt2"/>
              </a:buClr>
              <a:buSzPts val="1350"/>
              <a:buFont typeface="Arial"/>
              <a:buNone/>
              <a:defRPr b="0" i="0" sz="1350" u="none" cap="none" strike="noStrike">
                <a:solidFill>
                  <a:srgbClr val="000000"/>
                </a:solidFill>
                <a:latin typeface="Arial"/>
                <a:ea typeface="Arial"/>
                <a:cs typeface="Arial"/>
                <a:sym typeface="Arial"/>
              </a:defRPr>
            </a:lvl3pPr>
            <a:lvl4pPr lvl="3" marR="0" rtl="0" algn="ctr">
              <a:lnSpc>
                <a:spcPct val="90000"/>
              </a:lnSpc>
              <a:spcBef>
                <a:spcPts val="375"/>
              </a:spcBef>
              <a:spcAft>
                <a:spcPts val="0"/>
              </a:spcAft>
              <a:buClr>
                <a:schemeClr val="lt2"/>
              </a:buClr>
              <a:buSzPts val="1200"/>
              <a:buFont typeface="Arial"/>
              <a:buNone/>
              <a:defRPr b="0" i="0" sz="1200" u="none" cap="none" strike="noStrike">
                <a:solidFill>
                  <a:srgbClr val="000000"/>
                </a:solidFill>
                <a:latin typeface="Arial"/>
                <a:ea typeface="Arial"/>
                <a:cs typeface="Arial"/>
                <a:sym typeface="Arial"/>
              </a:defRPr>
            </a:lvl4pPr>
            <a:lvl5pPr lvl="4" marR="0" rtl="0" algn="ctr">
              <a:lnSpc>
                <a:spcPct val="90000"/>
              </a:lnSpc>
              <a:spcBef>
                <a:spcPts val="375"/>
              </a:spcBef>
              <a:spcAft>
                <a:spcPts val="0"/>
              </a:spcAft>
              <a:buClr>
                <a:schemeClr val="lt2"/>
              </a:buClr>
              <a:buSzPts val="1200"/>
              <a:buFont typeface="Arial"/>
              <a:buNone/>
              <a:defRPr b="0" i="0" sz="1200" u="none" cap="none" strike="noStrike">
                <a:solidFill>
                  <a:srgbClr val="000000"/>
                </a:solidFill>
                <a:latin typeface="Arial"/>
                <a:ea typeface="Arial"/>
                <a:cs typeface="Arial"/>
                <a:sym typeface="Arial"/>
              </a:defRPr>
            </a:lvl5pPr>
            <a:lvl6pPr lvl="5" marR="0" rtl="0" algn="ctr">
              <a:lnSpc>
                <a:spcPct val="90000"/>
              </a:lnSpc>
              <a:spcBef>
                <a:spcPts val="375"/>
              </a:spcBef>
              <a:spcAft>
                <a:spcPts val="0"/>
              </a:spcAft>
              <a:buClr>
                <a:schemeClr val="dk1"/>
              </a:buClr>
              <a:buSzPts val="1200"/>
              <a:buFont typeface="Arial"/>
              <a:buNone/>
              <a:defRPr b="0" i="0" sz="1200" u="none" cap="none" strike="noStrike">
                <a:solidFill>
                  <a:srgbClr val="000000"/>
                </a:solidFill>
                <a:latin typeface="Arial"/>
                <a:ea typeface="Arial"/>
                <a:cs typeface="Arial"/>
                <a:sym typeface="Arial"/>
              </a:defRPr>
            </a:lvl6pPr>
            <a:lvl7pPr lvl="6" marR="0" rtl="0" algn="ctr">
              <a:lnSpc>
                <a:spcPct val="90000"/>
              </a:lnSpc>
              <a:spcBef>
                <a:spcPts val="375"/>
              </a:spcBef>
              <a:spcAft>
                <a:spcPts val="0"/>
              </a:spcAft>
              <a:buClr>
                <a:schemeClr val="dk1"/>
              </a:buClr>
              <a:buSzPts val="1200"/>
              <a:buFont typeface="Arial"/>
              <a:buNone/>
              <a:defRPr b="0" i="0" sz="1200" u="none" cap="none" strike="noStrike">
                <a:solidFill>
                  <a:srgbClr val="000000"/>
                </a:solidFill>
                <a:latin typeface="Arial"/>
                <a:ea typeface="Arial"/>
                <a:cs typeface="Arial"/>
                <a:sym typeface="Arial"/>
              </a:defRPr>
            </a:lvl7pPr>
            <a:lvl8pPr lvl="7" marR="0" rtl="0" algn="ctr">
              <a:lnSpc>
                <a:spcPct val="90000"/>
              </a:lnSpc>
              <a:spcBef>
                <a:spcPts val="375"/>
              </a:spcBef>
              <a:spcAft>
                <a:spcPts val="0"/>
              </a:spcAft>
              <a:buClr>
                <a:schemeClr val="dk1"/>
              </a:buClr>
              <a:buSzPts val="1200"/>
              <a:buFont typeface="Arial"/>
              <a:buNone/>
              <a:defRPr b="0" i="0" sz="1200" u="none" cap="none" strike="noStrike">
                <a:solidFill>
                  <a:srgbClr val="000000"/>
                </a:solidFill>
                <a:latin typeface="Arial"/>
                <a:ea typeface="Arial"/>
                <a:cs typeface="Arial"/>
                <a:sym typeface="Arial"/>
              </a:defRPr>
            </a:lvl8pPr>
            <a:lvl9pPr lvl="8" marR="0" rtl="0" algn="ctr">
              <a:lnSpc>
                <a:spcPct val="90000"/>
              </a:lnSpc>
              <a:spcBef>
                <a:spcPts val="375"/>
              </a:spcBef>
              <a:spcAft>
                <a:spcPts val="0"/>
              </a:spcAft>
              <a:buClr>
                <a:schemeClr val="dk1"/>
              </a:buClr>
              <a:buSzPts val="1200"/>
              <a:buFont typeface="Arial"/>
              <a:buNone/>
              <a:defRPr b="0" i="0" sz="12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Option 2">
  <p:cSld name="Text Option 2">
    <p:spTree>
      <p:nvGrpSpPr>
        <p:cNvPr id="37" name="Shape 37"/>
        <p:cNvGrpSpPr/>
        <p:nvPr/>
      </p:nvGrpSpPr>
      <p:grpSpPr>
        <a:xfrm>
          <a:off x="0" y="0"/>
          <a:ext cx="0" cy="0"/>
          <a:chOff x="0" y="0"/>
          <a:chExt cx="0" cy="0"/>
        </a:xfrm>
      </p:grpSpPr>
      <p:sp>
        <p:nvSpPr>
          <p:cNvPr id="38" name="Google Shape;38;p8"/>
          <p:cNvSpPr txBox="1"/>
          <p:nvPr>
            <p:ph idx="12" type="sldNum"/>
          </p:nvPr>
        </p:nvSpPr>
        <p:spPr>
          <a:xfrm>
            <a:off x="8420351" y="4735468"/>
            <a:ext cx="471900" cy="273900"/>
          </a:xfrm>
          <a:prstGeom prst="rect">
            <a:avLst/>
          </a:prstGeom>
          <a:noFill/>
          <a:ln>
            <a:noFill/>
          </a:ln>
        </p:spPr>
        <p:txBody>
          <a:bodyPr anchorCtr="0" anchor="ctr" bIns="34275" lIns="68575" spcFirstLastPara="1" rIns="68575" wrap="square" tIns="34275">
            <a:noAutofit/>
          </a:bodyPr>
          <a:lstStyle>
            <a:lvl1pPr indent="0" lvl="0" marL="0" marR="0" rtl="0" algn="ctr">
              <a:lnSpc>
                <a:spcPct val="100000"/>
              </a:lnSpc>
              <a:spcBef>
                <a:spcPts val="0"/>
              </a:spcBef>
              <a:spcAft>
                <a:spcPts val="0"/>
              </a:spcAft>
              <a:buClr>
                <a:srgbClr val="A7A7A7"/>
              </a:buClr>
              <a:buSzPts val="1200"/>
              <a:buFont typeface="Century"/>
              <a:buNone/>
              <a:defRPr b="0" i="0" sz="1200" u="none" cap="none" strike="noStrike">
                <a:solidFill>
                  <a:srgbClr val="A7A7A7"/>
                </a:solidFill>
                <a:latin typeface="Century"/>
                <a:ea typeface="Century"/>
                <a:cs typeface="Century"/>
                <a:sym typeface="Century"/>
              </a:defRPr>
            </a:lvl1pPr>
            <a:lvl2pPr indent="0" lvl="1" marL="0" marR="0" rtl="0" algn="ctr">
              <a:lnSpc>
                <a:spcPct val="100000"/>
              </a:lnSpc>
              <a:spcBef>
                <a:spcPts val="0"/>
              </a:spcBef>
              <a:spcAft>
                <a:spcPts val="0"/>
              </a:spcAft>
              <a:buClr>
                <a:srgbClr val="A7A7A7"/>
              </a:buClr>
              <a:buSzPts val="1200"/>
              <a:buFont typeface="Century"/>
              <a:buNone/>
              <a:defRPr b="0" i="0" sz="1200" u="none" cap="none" strike="noStrike">
                <a:solidFill>
                  <a:srgbClr val="A7A7A7"/>
                </a:solidFill>
                <a:latin typeface="Century"/>
                <a:ea typeface="Century"/>
                <a:cs typeface="Century"/>
                <a:sym typeface="Century"/>
              </a:defRPr>
            </a:lvl2pPr>
            <a:lvl3pPr indent="0" lvl="2" marL="0" marR="0" rtl="0" algn="ctr">
              <a:lnSpc>
                <a:spcPct val="100000"/>
              </a:lnSpc>
              <a:spcBef>
                <a:spcPts val="0"/>
              </a:spcBef>
              <a:spcAft>
                <a:spcPts val="0"/>
              </a:spcAft>
              <a:buClr>
                <a:srgbClr val="A7A7A7"/>
              </a:buClr>
              <a:buSzPts val="1200"/>
              <a:buFont typeface="Century"/>
              <a:buNone/>
              <a:defRPr b="0" i="0" sz="1200" u="none" cap="none" strike="noStrike">
                <a:solidFill>
                  <a:srgbClr val="A7A7A7"/>
                </a:solidFill>
                <a:latin typeface="Century"/>
                <a:ea typeface="Century"/>
                <a:cs typeface="Century"/>
                <a:sym typeface="Century"/>
              </a:defRPr>
            </a:lvl3pPr>
            <a:lvl4pPr indent="0" lvl="3" marL="0" marR="0" rtl="0" algn="ctr">
              <a:lnSpc>
                <a:spcPct val="100000"/>
              </a:lnSpc>
              <a:spcBef>
                <a:spcPts val="0"/>
              </a:spcBef>
              <a:spcAft>
                <a:spcPts val="0"/>
              </a:spcAft>
              <a:buClr>
                <a:srgbClr val="A7A7A7"/>
              </a:buClr>
              <a:buSzPts val="1200"/>
              <a:buFont typeface="Century"/>
              <a:buNone/>
              <a:defRPr b="0" i="0" sz="1200" u="none" cap="none" strike="noStrike">
                <a:solidFill>
                  <a:srgbClr val="A7A7A7"/>
                </a:solidFill>
                <a:latin typeface="Century"/>
                <a:ea typeface="Century"/>
                <a:cs typeface="Century"/>
                <a:sym typeface="Century"/>
              </a:defRPr>
            </a:lvl4pPr>
            <a:lvl5pPr indent="0" lvl="4" marL="0" marR="0" rtl="0" algn="ctr">
              <a:lnSpc>
                <a:spcPct val="100000"/>
              </a:lnSpc>
              <a:spcBef>
                <a:spcPts val="0"/>
              </a:spcBef>
              <a:spcAft>
                <a:spcPts val="0"/>
              </a:spcAft>
              <a:buClr>
                <a:srgbClr val="A7A7A7"/>
              </a:buClr>
              <a:buSzPts val="1200"/>
              <a:buFont typeface="Century"/>
              <a:buNone/>
              <a:defRPr b="0" i="0" sz="1200" u="none" cap="none" strike="noStrike">
                <a:solidFill>
                  <a:srgbClr val="A7A7A7"/>
                </a:solidFill>
                <a:latin typeface="Century"/>
                <a:ea typeface="Century"/>
                <a:cs typeface="Century"/>
                <a:sym typeface="Century"/>
              </a:defRPr>
            </a:lvl5pPr>
            <a:lvl6pPr indent="0" lvl="5" marL="0" marR="0" rtl="0" algn="ctr">
              <a:lnSpc>
                <a:spcPct val="100000"/>
              </a:lnSpc>
              <a:spcBef>
                <a:spcPts val="0"/>
              </a:spcBef>
              <a:spcAft>
                <a:spcPts val="0"/>
              </a:spcAft>
              <a:buClr>
                <a:srgbClr val="A7A7A7"/>
              </a:buClr>
              <a:buSzPts val="1200"/>
              <a:buFont typeface="Century"/>
              <a:buNone/>
              <a:defRPr b="0" i="0" sz="1200" u="none" cap="none" strike="noStrike">
                <a:solidFill>
                  <a:srgbClr val="A7A7A7"/>
                </a:solidFill>
                <a:latin typeface="Century"/>
                <a:ea typeface="Century"/>
                <a:cs typeface="Century"/>
                <a:sym typeface="Century"/>
              </a:defRPr>
            </a:lvl6pPr>
            <a:lvl7pPr indent="0" lvl="6" marL="0" marR="0" rtl="0" algn="ctr">
              <a:lnSpc>
                <a:spcPct val="100000"/>
              </a:lnSpc>
              <a:spcBef>
                <a:spcPts val="0"/>
              </a:spcBef>
              <a:spcAft>
                <a:spcPts val="0"/>
              </a:spcAft>
              <a:buClr>
                <a:srgbClr val="A7A7A7"/>
              </a:buClr>
              <a:buSzPts val="1200"/>
              <a:buFont typeface="Century"/>
              <a:buNone/>
              <a:defRPr b="0" i="0" sz="1200" u="none" cap="none" strike="noStrike">
                <a:solidFill>
                  <a:srgbClr val="A7A7A7"/>
                </a:solidFill>
                <a:latin typeface="Century"/>
                <a:ea typeface="Century"/>
                <a:cs typeface="Century"/>
                <a:sym typeface="Century"/>
              </a:defRPr>
            </a:lvl7pPr>
            <a:lvl8pPr indent="0" lvl="7" marL="0" marR="0" rtl="0" algn="ctr">
              <a:lnSpc>
                <a:spcPct val="100000"/>
              </a:lnSpc>
              <a:spcBef>
                <a:spcPts val="0"/>
              </a:spcBef>
              <a:spcAft>
                <a:spcPts val="0"/>
              </a:spcAft>
              <a:buClr>
                <a:srgbClr val="A7A7A7"/>
              </a:buClr>
              <a:buSzPts val="1200"/>
              <a:buFont typeface="Century"/>
              <a:buNone/>
              <a:defRPr b="0" i="0" sz="1200" u="none" cap="none" strike="noStrike">
                <a:solidFill>
                  <a:srgbClr val="A7A7A7"/>
                </a:solidFill>
                <a:latin typeface="Century"/>
                <a:ea typeface="Century"/>
                <a:cs typeface="Century"/>
                <a:sym typeface="Century"/>
              </a:defRPr>
            </a:lvl8pPr>
            <a:lvl9pPr indent="0" lvl="8" marL="0" marR="0" rtl="0" algn="ctr">
              <a:lnSpc>
                <a:spcPct val="100000"/>
              </a:lnSpc>
              <a:spcBef>
                <a:spcPts val="0"/>
              </a:spcBef>
              <a:spcAft>
                <a:spcPts val="0"/>
              </a:spcAft>
              <a:buClr>
                <a:srgbClr val="A7A7A7"/>
              </a:buClr>
              <a:buSzPts val="1200"/>
              <a:buFont typeface="Century"/>
              <a:buNone/>
              <a:defRPr b="0" i="0" sz="1200" u="none" cap="none" strike="noStrike">
                <a:solidFill>
                  <a:srgbClr val="A7A7A7"/>
                </a:solidFill>
                <a:latin typeface="Century"/>
                <a:ea typeface="Century"/>
                <a:cs typeface="Century"/>
                <a:sym typeface="Century"/>
              </a:defRPr>
            </a:lvl9pPr>
          </a:lstStyle>
          <a:p>
            <a:pPr indent="0" lvl="0" marL="0" rtl="0" algn="ctr">
              <a:spcBef>
                <a:spcPts val="0"/>
              </a:spcBef>
              <a:spcAft>
                <a:spcPts val="0"/>
              </a:spcAft>
              <a:buNone/>
            </a:pPr>
            <a:fld id="{00000000-1234-1234-1234-123412341234}" type="slidenum">
              <a:rPr lang="en-US"/>
              <a:t>‹#›</a:t>
            </a:fld>
            <a:endParaRPr/>
          </a:p>
        </p:txBody>
      </p:sp>
      <p:sp>
        <p:nvSpPr>
          <p:cNvPr id="39" name="Google Shape;39;p8"/>
          <p:cNvSpPr txBox="1"/>
          <p:nvPr>
            <p:ph idx="1" type="body"/>
          </p:nvPr>
        </p:nvSpPr>
        <p:spPr>
          <a:xfrm>
            <a:off x="298847" y="895350"/>
            <a:ext cx="8538000" cy="3617100"/>
          </a:xfrm>
          <a:prstGeom prst="rect">
            <a:avLst/>
          </a:prstGeom>
          <a:noFill/>
          <a:ln>
            <a:noFill/>
          </a:ln>
        </p:spPr>
        <p:txBody>
          <a:bodyPr anchorCtr="0" anchor="t" bIns="34275" lIns="68575" spcFirstLastPara="1" rIns="68575" wrap="square" tIns="34275">
            <a:noAutofit/>
          </a:bodyPr>
          <a:lstStyle>
            <a:lvl1pPr indent="-361950" lvl="0" marL="457200" marR="0" rtl="0" algn="l">
              <a:lnSpc>
                <a:spcPct val="90000"/>
              </a:lnSpc>
              <a:spcBef>
                <a:spcPts val="800"/>
              </a:spcBef>
              <a:spcAft>
                <a:spcPts val="0"/>
              </a:spcAft>
              <a:buClr>
                <a:srgbClr val="5A5A5A"/>
              </a:buClr>
              <a:buSzPts val="2100"/>
              <a:buFont typeface="Arial"/>
              <a:buChar char="•"/>
              <a:defRPr b="0" i="0" sz="2100" u="none" cap="none" strike="noStrike">
                <a:solidFill>
                  <a:srgbClr val="5A5A5A"/>
                </a:solidFill>
                <a:latin typeface="Calibri"/>
                <a:ea typeface="Calibri"/>
                <a:cs typeface="Calibri"/>
                <a:sym typeface="Calibri"/>
              </a:defRPr>
            </a:lvl1pPr>
            <a:lvl2pPr indent="-342900" lvl="1" marL="914400" marR="0" rtl="0" algn="l">
              <a:lnSpc>
                <a:spcPct val="90000"/>
              </a:lnSpc>
              <a:spcBef>
                <a:spcPts val="400"/>
              </a:spcBef>
              <a:spcAft>
                <a:spcPts val="0"/>
              </a:spcAft>
              <a:buClr>
                <a:srgbClr val="5A5A5A"/>
              </a:buClr>
              <a:buSzPts val="1800"/>
              <a:buFont typeface="Arial"/>
              <a:buChar char="•"/>
              <a:defRPr b="0" i="0" sz="1800" u="none" cap="none" strike="noStrike">
                <a:solidFill>
                  <a:srgbClr val="5A5A5A"/>
                </a:solidFill>
                <a:latin typeface="Calibri"/>
                <a:ea typeface="Calibri"/>
                <a:cs typeface="Calibri"/>
                <a:sym typeface="Calibri"/>
              </a:defRPr>
            </a:lvl2pPr>
            <a:lvl3pPr indent="-323850" lvl="2" marL="1371600" marR="0" rtl="0" algn="l">
              <a:lnSpc>
                <a:spcPct val="90000"/>
              </a:lnSpc>
              <a:spcBef>
                <a:spcPts val="400"/>
              </a:spcBef>
              <a:spcAft>
                <a:spcPts val="0"/>
              </a:spcAft>
              <a:buClr>
                <a:srgbClr val="5A5A5A"/>
              </a:buClr>
              <a:buSzPts val="1500"/>
              <a:buFont typeface="Arial"/>
              <a:buChar char="•"/>
              <a:defRPr b="0" i="0" sz="1500" u="none" cap="none" strike="noStrike">
                <a:solidFill>
                  <a:srgbClr val="5A5A5A"/>
                </a:solidFill>
                <a:latin typeface="Calibri"/>
                <a:ea typeface="Calibri"/>
                <a:cs typeface="Calibri"/>
                <a:sym typeface="Calibri"/>
              </a:defRPr>
            </a:lvl3pPr>
            <a:lvl4pPr indent="-317500" lvl="3" marL="1828800" marR="0" rtl="0" algn="l">
              <a:lnSpc>
                <a:spcPct val="90000"/>
              </a:lnSpc>
              <a:spcBef>
                <a:spcPts val="400"/>
              </a:spcBef>
              <a:spcAft>
                <a:spcPts val="0"/>
              </a:spcAft>
              <a:buClr>
                <a:srgbClr val="5A5A5A"/>
              </a:buClr>
              <a:buSzPts val="1400"/>
              <a:buFont typeface="Arial"/>
              <a:buChar char="•"/>
              <a:defRPr b="0" i="0" sz="1400" u="none" cap="none" strike="noStrike">
                <a:solidFill>
                  <a:srgbClr val="5A5A5A"/>
                </a:solidFill>
                <a:latin typeface="Calibri"/>
                <a:ea typeface="Calibri"/>
                <a:cs typeface="Calibri"/>
                <a:sym typeface="Calibri"/>
              </a:defRPr>
            </a:lvl4pPr>
            <a:lvl5pPr indent="-317500" lvl="4" marL="2286000" marR="0" rtl="0" algn="l">
              <a:lnSpc>
                <a:spcPct val="90000"/>
              </a:lnSpc>
              <a:spcBef>
                <a:spcPts val="400"/>
              </a:spcBef>
              <a:spcAft>
                <a:spcPts val="0"/>
              </a:spcAft>
              <a:buClr>
                <a:srgbClr val="5A5A5A"/>
              </a:buClr>
              <a:buSzPts val="1400"/>
              <a:buFont typeface="Arial"/>
              <a:buChar char="•"/>
              <a:defRPr b="0" i="0" sz="1400" u="none" cap="none" strike="noStrike">
                <a:solidFill>
                  <a:srgbClr val="5A5A5A"/>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entury Schoolbook"/>
                <a:ea typeface="Century Schoolbook"/>
                <a:cs typeface="Century Schoolbook"/>
                <a:sym typeface="Century Schoolbook"/>
              </a:defRPr>
            </a:lvl9pPr>
          </a:lstStyle>
          <a:p/>
        </p:txBody>
      </p:sp>
      <p:sp>
        <p:nvSpPr>
          <p:cNvPr id="40" name="Google Shape;40;p8"/>
          <p:cNvSpPr txBox="1"/>
          <p:nvPr>
            <p:ph type="title"/>
          </p:nvPr>
        </p:nvSpPr>
        <p:spPr>
          <a:xfrm>
            <a:off x="0" y="1"/>
            <a:ext cx="9144000" cy="567600"/>
          </a:xfrm>
          <a:prstGeom prst="rect">
            <a:avLst/>
          </a:prstGeom>
          <a:noFill/>
          <a:ln>
            <a:noFill/>
          </a:ln>
        </p:spPr>
        <p:txBody>
          <a:bodyPr anchorCtr="0" anchor="ctr" bIns="34275" lIns="68575" spcFirstLastPara="1" rIns="68575" wrap="square" tIns="34275">
            <a:noAutofit/>
          </a:bodyPr>
          <a:lstStyle>
            <a:lvl1pPr lvl="0" marR="0" rtl="0" algn="l">
              <a:lnSpc>
                <a:spcPct val="90000"/>
              </a:lnSpc>
              <a:spcBef>
                <a:spcPts val="0"/>
              </a:spcBef>
              <a:spcAft>
                <a:spcPts val="0"/>
              </a:spcAft>
              <a:buClr>
                <a:schemeClr val="lt1"/>
              </a:buClr>
              <a:buSzPts val="3000"/>
              <a:buFont typeface="Calibri"/>
              <a:buNone/>
              <a:defRPr b="0" i="0" sz="3000" u="none" cap="none" strike="noStrike">
                <a:solidFill>
                  <a:schemeClr val="lt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1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5.png"/><Relationship Id="rId4" Type="http://schemas.openxmlformats.org/officeDocument/2006/relationships/image" Target="../media/image32.png"/><Relationship Id="rId5" Type="http://schemas.openxmlformats.org/officeDocument/2006/relationships/image" Target="../media/image20.png"/><Relationship Id="rId6" Type="http://schemas.openxmlformats.org/officeDocument/2006/relationships/image" Target="../media/image26.png"/><Relationship Id="rId7" Type="http://schemas.openxmlformats.org/officeDocument/2006/relationships/image" Target="../media/image13.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3.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4.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6.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7.xml"/><Relationship Id="rId3" Type="http://schemas.openxmlformats.org/officeDocument/2006/relationships/image" Target="../media/image21.png"/><Relationship Id="rId4" Type="http://schemas.openxmlformats.org/officeDocument/2006/relationships/image" Target="../media/image14.png"/><Relationship Id="rId5" Type="http://schemas.openxmlformats.org/officeDocument/2006/relationships/image" Target="../media/image16.png"/><Relationship Id="rId6" Type="http://schemas.openxmlformats.org/officeDocument/2006/relationships/image" Target="../media/image24.png"/><Relationship Id="rId7" Type="http://schemas.openxmlformats.org/officeDocument/2006/relationships/image" Target="../media/image28.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8.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9.xml"/><Relationship Id="rId3" Type="http://schemas.openxmlformats.org/officeDocument/2006/relationships/image" Target="../media/image8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9.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0.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8.png"/><Relationship Id="rId4" Type="http://schemas.openxmlformats.org/officeDocument/2006/relationships/image" Target="../media/image27.png"/><Relationship Id="rId5"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1.png"/><Relationship Id="rId4" Type="http://schemas.openxmlformats.org/officeDocument/2006/relationships/image" Target="../media/image14.png"/><Relationship Id="rId5" Type="http://schemas.openxmlformats.org/officeDocument/2006/relationships/image" Target="../media/image16.png"/><Relationship Id="rId6" Type="http://schemas.openxmlformats.org/officeDocument/2006/relationships/image" Target="../media/image24.png"/><Relationship Id="rId7" Type="http://schemas.openxmlformats.org/officeDocument/2006/relationships/image" Target="../media/image2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5.png"/><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3.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3.png"/><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31.png"/><Relationship Id="rId4" Type="http://schemas.openxmlformats.org/officeDocument/2006/relationships/image" Target="../media/image4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39.png"/><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35.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37.png"/><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42.png"/><Relationship Id="rId4" Type="http://schemas.openxmlformats.org/officeDocument/2006/relationships/image" Target="../media/image40.png"/><Relationship Id="rId5" Type="http://schemas.openxmlformats.org/officeDocument/2006/relationships/image" Target="../media/image4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40.png"/><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38.png"/><Relationship Id="rId4" Type="http://schemas.openxmlformats.org/officeDocument/2006/relationships/image" Target="../media/image36.png"/><Relationship Id="rId5" Type="http://schemas.openxmlformats.org/officeDocument/2006/relationships/image" Target="../media/image4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1.png"/><Relationship Id="rId5" Type="http://schemas.openxmlformats.org/officeDocument/2006/relationships/image" Target="../media/image4.png"/><Relationship Id="rId6" Type="http://schemas.openxmlformats.org/officeDocument/2006/relationships/image" Target="../media/image1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54.png"/><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44.png"/><Relationship Id="rId4" Type="http://schemas.openxmlformats.org/officeDocument/2006/relationships/image" Target="../media/image4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45.png"/><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46.png"/><Relationship Id="rId4" Type="http://schemas.openxmlformats.org/officeDocument/2006/relationships/image" Target="../media/image4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47.png"/><Relationship Id="rId4" Type="http://schemas.openxmlformats.org/officeDocument/2006/relationships/image" Target="../media/image4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49.png"/><Relationship Id="rId4" Type="http://schemas.openxmlformats.org/officeDocument/2006/relationships/image" Target="../media/image4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image" Target="../media/image48.png"/><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52.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5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55.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43.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43.png"/><Relationship Id="rId4" Type="http://schemas.openxmlformats.org/officeDocument/2006/relationships/image" Target="../media/image5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55.png"/><Relationship Id="rId4" Type="http://schemas.openxmlformats.org/officeDocument/2006/relationships/image" Target="../media/image4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4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5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5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51.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6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hyperlink" Target="https://www.google.com/url?q=https://www.ted.com/talks/isaac_lidsky_what_reality_are_you_creating_for_yourself?language%3Den&amp;sa=D&amp;ust=1591654650721000" TargetMode="External"/><Relationship Id="rId4" Type="http://schemas.openxmlformats.org/officeDocument/2006/relationships/image" Target="../media/image66.png"/><Relationship Id="rId5" Type="http://schemas.openxmlformats.org/officeDocument/2006/relationships/image" Target="../media/image67.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61.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59.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65.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60.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56.png"/><Relationship Id="rId4" Type="http://schemas.openxmlformats.org/officeDocument/2006/relationships/image" Target="../media/image64.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 Id="rId3" Type="http://schemas.openxmlformats.org/officeDocument/2006/relationships/image" Target="../media/image56.png"/><Relationship Id="rId4" Type="http://schemas.openxmlformats.org/officeDocument/2006/relationships/image" Target="../media/image64.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58.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63.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hyperlink" Target="http://www.louisianacurriculumhub.com" TargetMode="External"/><Relationship Id="rId4" Type="http://schemas.openxmlformats.org/officeDocument/2006/relationships/image" Target="../media/image68.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1.xml"/><Relationship Id="rId3" Type="http://schemas.openxmlformats.org/officeDocument/2006/relationships/image" Target="../media/image69.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2.xml"/><Relationship Id="rId3" Type="http://schemas.openxmlformats.org/officeDocument/2006/relationships/image" Target="../media/image70.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3.xml"/><Relationship Id="rId3" Type="http://schemas.openxmlformats.org/officeDocument/2006/relationships/image" Target="../media/image74.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80.png"/><Relationship Id="rId4" Type="http://schemas.openxmlformats.org/officeDocument/2006/relationships/image" Target="../media/image76.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 Id="rId3" Type="http://schemas.openxmlformats.org/officeDocument/2006/relationships/image" Target="../media/image71.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0.xml"/><Relationship Id="rId3" Type="http://schemas.openxmlformats.org/officeDocument/2006/relationships/image" Target="../media/image43.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1.xml"/><Relationship Id="rId3" Type="http://schemas.openxmlformats.org/officeDocument/2006/relationships/image" Target="../media/image81.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3.xml"/><Relationship Id="rId3" Type="http://schemas.openxmlformats.org/officeDocument/2006/relationships/image" Target="../media/image73.pn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4.xml"/><Relationship Id="rId3" Type="http://schemas.openxmlformats.org/officeDocument/2006/relationships/image" Target="../media/image75.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5.xml"/><Relationship Id="rId3" Type="http://schemas.openxmlformats.org/officeDocument/2006/relationships/image" Target="../media/image75.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6.xml"/><Relationship Id="rId3" Type="http://schemas.openxmlformats.org/officeDocument/2006/relationships/image" Target="../media/image75.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9.xml"/><Relationship Id="rId3" Type="http://schemas.openxmlformats.org/officeDocument/2006/relationships/image" Target="../media/image7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png"/><Relationship Id="rId4" Type="http://schemas.openxmlformats.org/officeDocument/2006/relationships/image" Target="../media/image22.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1.xml"/><Relationship Id="rId3" Type="http://schemas.openxmlformats.org/officeDocument/2006/relationships/image" Target="../media/image79.png"/><Relationship Id="rId4" Type="http://schemas.openxmlformats.org/officeDocument/2006/relationships/image" Target="../media/image77.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7.xml"/><Relationship Id="rId3" Type="http://schemas.openxmlformats.org/officeDocument/2006/relationships/image" Target="../media/image21.png"/><Relationship Id="rId4" Type="http://schemas.openxmlformats.org/officeDocument/2006/relationships/image" Target="../media/image14.png"/><Relationship Id="rId5" Type="http://schemas.openxmlformats.org/officeDocument/2006/relationships/image" Target="../media/image16.png"/><Relationship Id="rId6" Type="http://schemas.openxmlformats.org/officeDocument/2006/relationships/image" Target="../media/image24.png"/><Relationship Id="rId7" Type="http://schemas.openxmlformats.org/officeDocument/2006/relationships/image" Target="../media/image28.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8.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9.xml"/><Relationship Id="rId3" Type="http://schemas.openxmlformats.org/officeDocument/2006/relationships/image" Target="../media/image7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 name="Shape 45"/>
        <p:cNvGrpSpPr/>
        <p:nvPr/>
      </p:nvGrpSpPr>
      <p:grpSpPr>
        <a:xfrm>
          <a:off x="0" y="0"/>
          <a:ext cx="0" cy="0"/>
          <a:chOff x="0" y="0"/>
          <a:chExt cx="0" cy="0"/>
        </a:xfrm>
      </p:grpSpPr>
      <p:sp>
        <p:nvSpPr>
          <p:cNvPr id="46" name="Google Shape;46;p9"/>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latin typeface="Calibri"/>
                <a:ea typeface="Calibri"/>
                <a:cs typeface="Calibri"/>
                <a:sym typeface="Calibri"/>
              </a:rPr>
              <a:t>Welcome!</a:t>
            </a:r>
            <a:endParaRPr>
              <a:solidFill>
                <a:schemeClr val="dk1"/>
              </a:solidFill>
              <a:latin typeface="Calibri"/>
              <a:ea typeface="Calibri"/>
              <a:cs typeface="Calibri"/>
              <a:sym typeface="Calibri"/>
            </a:endParaRPr>
          </a:p>
        </p:txBody>
      </p:sp>
      <p:sp>
        <p:nvSpPr>
          <p:cNvPr id="47" name="Google Shape;47;p9"/>
          <p:cNvSpPr txBox="1"/>
          <p:nvPr/>
        </p:nvSpPr>
        <p:spPr>
          <a:xfrm>
            <a:off x="4306968" y="799025"/>
            <a:ext cx="4488900" cy="3549000"/>
          </a:xfrm>
          <a:prstGeom prst="rect">
            <a:avLst/>
          </a:prstGeom>
          <a:noFill/>
          <a:ln>
            <a:noFill/>
          </a:ln>
        </p:spPr>
        <p:txBody>
          <a:bodyPr anchorCtr="0" anchor="ctr" bIns="91425" lIns="91425" spcFirstLastPara="1" rIns="91425" wrap="square" tIns="91425">
            <a:noAutofit/>
          </a:bodyPr>
          <a:lstStyle/>
          <a:p>
            <a:pPr indent="0" lvl="0" marL="0" marR="0" rtl="0" algn="ctr">
              <a:lnSpc>
                <a:spcPct val="115000"/>
              </a:lnSpc>
              <a:spcBef>
                <a:spcPts val="1200"/>
              </a:spcBef>
              <a:spcAft>
                <a:spcPts val="0"/>
              </a:spcAft>
              <a:buClr>
                <a:srgbClr val="000000"/>
              </a:buClr>
              <a:buSzPts val="2400"/>
              <a:buFont typeface="Arial"/>
              <a:buNone/>
            </a:pPr>
            <a:r>
              <a:rPr b="1" i="0" lang="en-US" sz="2400" u="none" cap="none" strike="noStrike">
                <a:solidFill>
                  <a:srgbClr val="E78B6F"/>
                </a:solidFill>
                <a:latin typeface="Calibri"/>
                <a:ea typeface="Calibri"/>
                <a:cs typeface="Calibri"/>
                <a:sym typeface="Calibri"/>
              </a:rPr>
              <a:t>Welcome! </a:t>
            </a:r>
            <a:endParaRPr b="0" i="0" sz="14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rgbClr val="000000"/>
              </a:buClr>
              <a:buSzPts val="2400"/>
              <a:buFont typeface="Arial"/>
              <a:buNone/>
            </a:pPr>
            <a:r>
              <a:rPr b="0" i="0" lang="en-US" sz="1800" u="none" cap="none" strike="noStrike">
                <a:solidFill>
                  <a:srgbClr val="3F4A5A"/>
                </a:solidFill>
                <a:latin typeface="Calibri"/>
                <a:ea typeface="Calibri"/>
                <a:cs typeface="Calibri"/>
                <a:sym typeface="Calibri"/>
              </a:rPr>
              <a:t>Please</a:t>
            </a:r>
            <a:r>
              <a:rPr b="0" i="0" lang="en-US" sz="1800" u="none" cap="none" strike="noStrike">
                <a:solidFill>
                  <a:srgbClr val="3F4A5A"/>
                </a:solidFill>
                <a:latin typeface="Calibri"/>
                <a:ea typeface="Calibri"/>
                <a:cs typeface="Calibri"/>
                <a:sym typeface="Calibri"/>
              </a:rPr>
              <a:t> make a name tent that includes your:</a:t>
            </a:r>
            <a:endParaRPr b="0" i="0" sz="1800" u="none" cap="none" strike="noStrike">
              <a:solidFill>
                <a:srgbClr val="3F4A5A"/>
              </a:solidFill>
              <a:latin typeface="Calibri"/>
              <a:ea typeface="Calibri"/>
              <a:cs typeface="Calibri"/>
              <a:sym typeface="Calibri"/>
            </a:endParaRPr>
          </a:p>
          <a:p>
            <a:pPr indent="-304800" lvl="1" marL="914400" marR="0" rtl="0" algn="l">
              <a:lnSpc>
                <a:spcPct val="115000"/>
              </a:lnSpc>
              <a:spcBef>
                <a:spcPts val="20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Name</a:t>
            </a:r>
            <a:endParaRPr b="0" i="0" sz="1800" u="none" cap="none" strike="noStrike">
              <a:solidFill>
                <a:srgbClr val="4A4A4A"/>
              </a:solidFill>
              <a:latin typeface="Calibri"/>
              <a:ea typeface="Calibri"/>
              <a:cs typeface="Calibri"/>
              <a:sym typeface="Calibri"/>
            </a:endParaRPr>
          </a:p>
          <a:p>
            <a:pPr indent="-304800" lvl="1" marL="914400" marR="0" rtl="0" algn="l">
              <a:lnSpc>
                <a:spcPct val="115000"/>
              </a:lnSpc>
              <a:spcBef>
                <a:spcPts val="20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School</a:t>
            </a:r>
            <a:endParaRPr b="0" i="0" sz="1800" u="none" cap="none" strike="noStrike">
              <a:solidFill>
                <a:srgbClr val="4A4A4A"/>
              </a:solidFill>
              <a:latin typeface="Calibri"/>
              <a:ea typeface="Calibri"/>
              <a:cs typeface="Calibri"/>
              <a:sym typeface="Calibri"/>
            </a:endParaRPr>
          </a:p>
          <a:p>
            <a:pPr indent="-304800" lvl="1" marL="914400" marR="0" rtl="0" algn="l">
              <a:lnSpc>
                <a:spcPct val="115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Role</a:t>
            </a:r>
            <a:endParaRPr b="0" i="0" sz="1800" u="none" cap="none" strike="noStrike">
              <a:solidFill>
                <a:srgbClr val="4A4A4A"/>
              </a:solidFill>
              <a:latin typeface="Calibri"/>
              <a:ea typeface="Calibri"/>
              <a:cs typeface="Calibri"/>
              <a:sym typeface="Calibri"/>
            </a:endParaRPr>
          </a:p>
          <a:p>
            <a:pPr indent="-304800" lvl="1" marL="914400" marR="0" rtl="0" algn="l">
              <a:lnSpc>
                <a:spcPct val="115000"/>
              </a:lnSpc>
              <a:spcBef>
                <a:spcPts val="0"/>
              </a:spcBef>
              <a:spcAft>
                <a:spcPts val="0"/>
              </a:spcAft>
              <a:buClr>
                <a:srgbClr val="4A4A4A"/>
              </a:buClr>
              <a:buSzPts val="1200"/>
              <a:buFont typeface="Calibri"/>
              <a:buChar char="•"/>
            </a:pPr>
            <a:r>
              <a:rPr b="0" i="0" lang="en-US" sz="1800" u="none" cap="none" strike="noStrike">
                <a:solidFill>
                  <a:srgbClr val="4A4A4A"/>
                </a:solidFill>
                <a:latin typeface="Calibri"/>
                <a:ea typeface="Calibri"/>
                <a:cs typeface="Calibri"/>
                <a:sym typeface="Calibri"/>
              </a:rPr>
              <a:t>Favorite book </a:t>
            </a:r>
            <a:endParaRPr b="0" i="0" sz="1800" u="none" cap="none" strike="noStrike">
              <a:solidFill>
                <a:srgbClr val="4A4A4A"/>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sp>
        <p:nvSpPr>
          <p:cNvPr id="119" name="Google Shape;119;p1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Agreements</a:t>
            </a:r>
            <a:endParaRPr>
              <a:solidFill>
                <a:schemeClr val="dk1"/>
              </a:solidFill>
            </a:endParaRPr>
          </a:p>
        </p:txBody>
      </p:sp>
      <p:sp>
        <p:nvSpPr>
          <p:cNvPr id="120" name="Google Shape;120;p18"/>
          <p:cNvSpPr txBox="1"/>
          <p:nvPr/>
        </p:nvSpPr>
        <p:spPr>
          <a:xfrm>
            <a:off x="1200175" y="1154325"/>
            <a:ext cx="7864800" cy="3472800"/>
          </a:xfrm>
          <a:prstGeom prst="rect">
            <a:avLst/>
          </a:prstGeom>
          <a:noFill/>
          <a:ln>
            <a:noFill/>
          </a:ln>
        </p:spPr>
        <p:txBody>
          <a:bodyPr anchorCtr="0" anchor="ctr" bIns="45700" lIns="91425" spcFirstLastPara="1" rIns="91425" wrap="square" tIns="45700">
            <a:noAutofit/>
          </a:bodyPr>
          <a:lstStyle/>
          <a:p>
            <a:pPr indent="-209550" lvl="0" marL="285750" marR="0" rtl="0" algn="l">
              <a:lnSpc>
                <a:spcPct val="100000"/>
              </a:lnSpc>
              <a:spcBef>
                <a:spcPts val="0"/>
              </a:spcBef>
              <a:spcAft>
                <a:spcPts val="0"/>
              </a:spcAft>
              <a:buClr>
                <a:schemeClr val="dk1"/>
              </a:buClr>
              <a:buSzPts val="1200"/>
              <a:buFont typeface="Calibri"/>
              <a:buChar char="•"/>
            </a:pPr>
            <a:r>
              <a:rPr b="0" i="0" lang="en-US" sz="1800" u="none" cap="none" strike="noStrike">
                <a:solidFill>
                  <a:schemeClr val="dk1"/>
                </a:solidFill>
                <a:latin typeface="Calibri"/>
                <a:ea typeface="Calibri"/>
                <a:cs typeface="Calibri"/>
                <a:sym typeface="Calibri"/>
              </a:rPr>
              <a:t>Ask questions.</a:t>
            </a:r>
            <a:endParaRPr b="0" i="0" sz="1800" u="none" cap="none" strike="noStrike">
              <a:solidFill>
                <a:schemeClr val="dk1"/>
              </a:solidFill>
              <a:latin typeface="Calibri"/>
              <a:ea typeface="Calibri"/>
              <a:cs typeface="Calibri"/>
              <a:sym typeface="Calibri"/>
            </a:endParaRPr>
          </a:p>
          <a:p>
            <a:pPr indent="-209550" lvl="0" marL="285750" marR="0" rtl="0" algn="l">
              <a:lnSpc>
                <a:spcPct val="100000"/>
              </a:lnSpc>
              <a:spcBef>
                <a:spcPts val="2000"/>
              </a:spcBef>
              <a:spcAft>
                <a:spcPts val="0"/>
              </a:spcAft>
              <a:buClr>
                <a:schemeClr val="dk1"/>
              </a:buClr>
              <a:buSzPts val="1200"/>
              <a:buFont typeface="Calibri"/>
              <a:buChar char="•"/>
            </a:pPr>
            <a:r>
              <a:rPr b="0" i="0" lang="en-US" sz="1800" u="none" cap="none" strike="noStrike">
                <a:solidFill>
                  <a:schemeClr val="dk1"/>
                </a:solidFill>
                <a:latin typeface="Calibri"/>
                <a:ea typeface="Calibri"/>
                <a:cs typeface="Calibri"/>
                <a:sym typeface="Calibri"/>
              </a:rPr>
              <a:t>Be present and engage fully.</a:t>
            </a:r>
            <a:endParaRPr b="0" i="0" sz="1800" u="none" cap="none" strike="noStrike">
              <a:solidFill>
                <a:schemeClr val="dk1"/>
              </a:solidFill>
              <a:latin typeface="Calibri"/>
              <a:ea typeface="Calibri"/>
              <a:cs typeface="Calibri"/>
              <a:sym typeface="Calibri"/>
            </a:endParaRPr>
          </a:p>
          <a:p>
            <a:pPr indent="-209550" lvl="0" marL="285750" marR="0" rtl="0" algn="l">
              <a:lnSpc>
                <a:spcPct val="100000"/>
              </a:lnSpc>
              <a:spcBef>
                <a:spcPts val="2000"/>
              </a:spcBef>
              <a:spcAft>
                <a:spcPts val="0"/>
              </a:spcAft>
              <a:buClr>
                <a:schemeClr val="dk1"/>
              </a:buClr>
              <a:buSzPts val="1200"/>
              <a:buFont typeface="Calibri"/>
              <a:buChar char="•"/>
            </a:pPr>
            <a:r>
              <a:rPr b="0" i="0" lang="en-US" sz="1800" u="none" cap="none" strike="noStrike">
                <a:solidFill>
                  <a:schemeClr val="dk1"/>
                </a:solidFill>
                <a:latin typeface="Calibri"/>
                <a:ea typeface="Calibri"/>
                <a:cs typeface="Calibri"/>
                <a:sym typeface="Calibri"/>
              </a:rPr>
              <a:t>Consider differing perspectives.</a:t>
            </a:r>
            <a:endParaRPr b="0" i="0" sz="1800" u="none" cap="none" strike="noStrike">
              <a:solidFill>
                <a:schemeClr val="dk1"/>
              </a:solidFill>
              <a:latin typeface="Calibri"/>
              <a:ea typeface="Calibri"/>
              <a:cs typeface="Calibri"/>
              <a:sym typeface="Calibri"/>
            </a:endParaRPr>
          </a:p>
          <a:p>
            <a:pPr indent="-209550" lvl="0" marL="285750" marR="0" rtl="0" algn="l">
              <a:lnSpc>
                <a:spcPct val="100000"/>
              </a:lnSpc>
              <a:spcBef>
                <a:spcPts val="2000"/>
              </a:spcBef>
              <a:spcAft>
                <a:spcPts val="0"/>
              </a:spcAft>
              <a:buClr>
                <a:schemeClr val="dk1"/>
              </a:buClr>
              <a:buSzPts val="1200"/>
              <a:buFont typeface="Calibri"/>
              <a:buChar char="•"/>
            </a:pPr>
            <a:r>
              <a:rPr b="0" i="0" lang="en-US" sz="1800" u="none" cap="none" strike="noStrike">
                <a:solidFill>
                  <a:schemeClr val="dk1"/>
                </a:solidFill>
                <a:latin typeface="Calibri"/>
                <a:ea typeface="Calibri"/>
                <a:cs typeface="Calibri"/>
                <a:sym typeface="Calibri"/>
              </a:rPr>
              <a:t>Create and maintain a safe space for professional learning.</a:t>
            </a:r>
            <a:endParaRPr b="0" i="0" sz="1800" u="none" cap="none" strike="noStrike">
              <a:solidFill>
                <a:schemeClr val="dk1"/>
              </a:solidFill>
              <a:latin typeface="Calibri"/>
              <a:ea typeface="Calibri"/>
              <a:cs typeface="Calibri"/>
              <a:sym typeface="Calibri"/>
            </a:endParaRPr>
          </a:p>
          <a:p>
            <a:pPr indent="-209550" lvl="0" marL="285750" marR="0" rtl="0" algn="l">
              <a:lnSpc>
                <a:spcPct val="100000"/>
              </a:lnSpc>
              <a:spcBef>
                <a:spcPts val="2000"/>
              </a:spcBef>
              <a:spcAft>
                <a:spcPts val="2000"/>
              </a:spcAft>
              <a:buClr>
                <a:schemeClr val="dk1"/>
              </a:buClr>
              <a:buSzPts val="1200"/>
              <a:buFont typeface="Calibri"/>
              <a:buChar char="•"/>
            </a:pPr>
            <a:r>
              <a:rPr b="0" i="0" lang="en-US" sz="1800" u="none" cap="none" strike="noStrike">
                <a:solidFill>
                  <a:schemeClr val="dk1"/>
                </a:solidFill>
                <a:latin typeface="Calibri"/>
                <a:ea typeface="Calibri"/>
                <a:cs typeface="Calibri"/>
                <a:sym typeface="Calibri"/>
              </a:rPr>
              <a:t>Monitor tech use.</a:t>
            </a:r>
            <a:endParaRPr b="0" i="0" sz="1800" u="none" cap="none" strike="noStrike">
              <a:solidFill>
                <a:schemeClr val="dk1"/>
              </a:solidFill>
              <a:latin typeface="Calibri"/>
              <a:ea typeface="Calibri"/>
              <a:cs typeface="Calibri"/>
              <a:sym typeface="Calibri"/>
            </a:endParaRPr>
          </a:p>
        </p:txBody>
      </p:sp>
      <p:pic>
        <p:nvPicPr>
          <p:cNvPr id="121" name="Google Shape;121;p18"/>
          <p:cNvPicPr preferRelativeResize="0"/>
          <p:nvPr/>
        </p:nvPicPr>
        <p:blipFill rotWithShape="1">
          <a:blip r:embed="rId3">
            <a:alphaModFix/>
          </a:blip>
          <a:srcRect b="0" l="0" r="0" t="0"/>
          <a:stretch/>
        </p:blipFill>
        <p:spPr>
          <a:xfrm>
            <a:off x="541477" y="3731487"/>
            <a:ext cx="584197" cy="620563"/>
          </a:xfrm>
          <a:prstGeom prst="rect">
            <a:avLst/>
          </a:prstGeom>
          <a:noFill/>
          <a:ln>
            <a:noFill/>
          </a:ln>
        </p:spPr>
      </p:pic>
      <p:pic>
        <p:nvPicPr>
          <p:cNvPr id="122" name="Google Shape;122;p18"/>
          <p:cNvPicPr preferRelativeResize="0"/>
          <p:nvPr/>
        </p:nvPicPr>
        <p:blipFill rotWithShape="1">
          <a:blip r:embed="rId4">
            <a:alphaModFix/>
          </a:blip>
          <a:srcRect b="0" l="0" r="0" t="0"/>
          <a:stretch/>
        </p:blipFill>
        <p:spPr>
          <a:xfrm>
            <a:off x="541475" y="2492901"/>
            <a:ext cx="584197" cy="620563"/>
          </a:xfrm>
          <a:prstGeom prst="rect">
            <a:avLst/>
          </a:prstGeom>
          <a:noFill/>
          <a:ln>
            <a:noFill/>
          </a:ln>
        </p:spPr>
      </p:pic>
      <p:pic>
        <p:nvPicPr>
          <p:cNvPr id="123" name="Google Shape;123;p18"/>
          <p:cNvPicPr preferRelativeResize="0"/>
          <p:nvPr/>
        </p:nvPicPr>
        <p:blipFill rotWithShape="1">
          <a:blip r:embed="rId5">
            <a:alphaModFix/>
          </a:blip>
          <a:srcRect b="0" l="0" r="0" t="0"/>
          <a:stretch/>
        </p:blipFill>
        <p:spPr>
          <a:xfrm>
            <a:off x="541478" y="1751638"/>
            <a:ext cx="584197" cy="620563"/>
          </a:xfrm>
          <a:prstGeom prst="rect">
            <a:avLst/>
          </a:prstGeom>
          <a:noFill/>
          <a:ln>
            <a:noFill/>
          </a:ln>
        </p:spPr>
      </p:pic>
      <p:pic>
        <p:nvPicPr>
          <p:cNvPr id="124" name="Google Shape;124;p18"/>
          <p:cNvPicPr preferRelativeResize="0"/>
          <p:nvPr/>
        </p:nvPicPr>
        <p:blipFill rotWithShape="1">
          <a:blip r:embed="rId6">
            <a:alphaModFix/>
          </a:blip>
          <a:srcRect b="0" l="0" r="0" t="0"/>
          <a:stretch/>
        </p:blipFill>
        <p:spPr>
          <a:xfrm>
            <a:off x="541475" y="3123201"/>
            <a:ext cx="584197" cy="620563"/>
          </a:xfrm>
          <a:prstGeom prst="rect">
            <a:avLst/>
          </a:prstGeom>
          <a:noFill/>
          <a:ln>
            <a:noFill/>
          </a:ln>
        </p:spPr>
      </p:pic>
      <p:pic>
        <p:nvPicPr>
          <p:cNvPr id="125" name="Google Shape;125;p18"/>
          <p:cNvPicPr preferRelativeResize="0"/>
          <p:nvPr/>
        </p:nvPicPr>
        <p:blipFill rotWithShape="1">
          <a:blip r:embed="rId7">
            <a:alphaModFix/>
          </a:blip>
          <a:srcRect b="0" l="0" r="0" t="0"/>
          <a:stretch/>
        </p:blipFill>
        <p:spPr>
          <a:xfrm>
            <a:off x="578564" y="1177725"/>
            <a:ext cx="510020" cy="541768"/>
          </a:xfrm>
          <a:prstGeom prst="rect">
            <a:avLst/>
          </a:prstGeom>
          <a:noFill/>
          <a:ln>
            <a:noFill/>
          </a:ln>
        </p:spPr>
      </p:pic>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1" name="Shape 851"/>
        <p:cNvGrpSpPr/>
        <p:nvPr/>
      </p:nvGrpSpPr>
      <p:grpSpPr>
        <a:xfrm>
          <a:off x="0" y="0"/>
          <a:ext cx="0" cy="0"/>
          <a:chOff x="0" y="0"/>
          <a:chExt cx="0" cy="0"/>
        </a:xfrm>
      </p:grpSpPr>
      <p:sp>
        <p:nvSpPr>
          <p:cNvPr id="852" name="Google Shape;852;p10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Your Turn: Analyze the Text’s Complexity</a:t>
            </a:r>
            <a:endParaRPr>
              <a:solidFill>
                <a:schemeClr val="dk1"/>
              </a:solidFill>
            </a:endParaRPr>
          </a:p>
        </p:txBody>
      </p:sp>
      <p:sp>
        <p:nvSpPr>
          <p:cNvPr id="853" name="Google Shape;853;p108"/>
          <p:cNvSpPr txBox="1"/>
          <p:nvPr>
            <p:ph idx="1" type="body"/>
          </p:nvPr>
        </p:nvSpPr>
        <p:spPr>
          <a:xfrm>
            <a:off x="152400" y="1143000"/>
            <a:ext cx="8839200" cy="354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SzPts val="1800"/>
              <a:buNone/>
            </a:pPr>
            <a:r>
              <a:rPr lang="en-US"/>
              <a:t>Select an upcoming </a:t>
            </a:r>
            <a:r>
              <a:rPr b="1" lang="en-US"/>
              <a:t>Section </a:t>
            </a:r>
            <a:r>
              <a:rPr lang="en-US"/>
              <a:t>from the unit you are planning for today. </a:t>
            </a:r>
            <a:endParaRPr/>
          </a:p>
          <a:p>
            <a:pPr indent="-342900" lvl="0" marL="457200" rtl="0" algn="l">
              <a:lnSpc>
                <a:spcPct val="90000"/>
              </a:lnSpc>
              <a:spcBef>
                <a:spcPts val="0"/>
              </a:spcBef>
              <a:spcAft>
                <a:spcPts val="0"/>
              </a:spcAft>
              <a:buSzPts val="1800"/>
              <a:buChar char="•"/>
            </a:pPr>
            <a:r>
              <a:rPr lang="en-US"/>
              <a:t>Make sure that the section you select includes components of the </a:t>
            </a:r>
            <a:r>
              <a:rPr b="1" lang="en-US"/>
              <a:t>Read Approach. </a:t>
            </a:r>
            <a:endParaRPr b="1"/>
          </a:p>
          <a:p>
            <a:pPr indent="0" lvl="0" marL="0" rtl="0" algn="l">
              <a:lnSpc>
                <a:spcPct val="90000"/>
              </a:lnSpc>
              <a:spcBef>
                <a:spcPts val="0"/>
              </a:spcBef>
              <a:spcAft>
                <a:spcPts val="0"/>
              </a:spcAft>
              <a:buSzPts val="1800"/>
              <a:buNone/>
            </a:pPr>
            <a:r>
              <a:t/>
            </a:r>
            <a:endParaRPr/>
          </a:p>
          <a:p>
            <a:pPr indent="0" lvl="0" marL="0" rtl="0" algn="l">
              <a:lnSpc>
                <a:spcPct val="90000"/>
              </a:lnSpc>
              <a:spcBef>
                <a:spcPts val="0"/>
              </a:spcBef>
              <a:spcAft>
                <a:spcPts val="0"/>
              </a:spcAft>
              <a:buSzPts val="1800"/>
              <a:buNone/>
            </a:pPr>
            <a:r>
              <a:t/>
            </a:r>
            <a:endParaRPr/>
          </a:p>
          <a:p>
            <a:pPr indent="0" lvl="0" marL="0" rtl="0" algn="l">
              <a:lnSpc>
                <a:spcPct val="90000"/>
              </a:lnSpc>
              <a:spcBef>
                <a:spcPts val="0"/>
              </a:spcBef>
              <a:spcAft>
                <a:spcPts val="0"/>
              </a:spcAft>
              <a:buSzPts val="1800"/>
              <a:buNone/>
            </a:pPr>
            <a:r>
              <a:rPr lang="en-US"/>
              <a:t>Reread the text(s) from that section, and revisit your text annotations. </a:t>
            </a:r>
            <a:endParaRPr/>
          </a:p>
          <a:p>
            <a:pPr indent="-342900" lvl="0" marL="457200" rtl="0" algn="l">
              <a:lnSpc>
                <a:spcPct val="90000"/>
              </a:lnSpc>
              <a:spcBef>
                <a:spcPts val="0"/>
              </a:spcBef>
              <a:spcAft>
                <a:spcPts val="0"/>
              </a:spcAft>
              <a:buSzPts val="1800"/>
              <a:buChar char="•"/>
            </a:pPr>
            <a:r>
              <a:rPr lang="en-US"/>
              <a:t>Identify the </a:t>
            </a:r>
            <a:r>
              <a:rPr b="1" lang="en-US"/>
              <a:t>key understandings </a:t>
            </a:r>
            <a:r>
              <a:rPr lang="en-US"/>
              <a:t>students should take away from this text/excerpt.</a:t>
            </a:r>
            <a:endParaRPr/>
          </a:p>
          <a:p>
            <a:pPr indent="-342900" lvl="0" marL="457200" rtl="0" algn="l">
              <a:lnSpc>
                <a:spcPct val="90000"/>
              </a:lnSpc>
              <a:spcBef>
                <a:spcPts val="0"/>
              </a:spcBef>
              <a:spcAft>
                <a:spcPts val="0"/>
              </a:spcAft>
              <a:buSzPts val="1800"/>
              <a:buChar char="•"/>
            </a:pPr>
            <a:r>
              <a:rPr lang="en-US"/>
              <a:t>Add annotations related to </a:t>
            </a:r>
            <a:r>
              <a:rPr b="1" lang="en-US"/>
              <a:t>where</a:t>
            </a:r>
            <a:r>
              <a:rPr lang="en-US"/>
              <a:t> and </a:t>
            </a:r>
            <a:r>
              <a:rPr b="1" lang="en-US"/>
              <a:t>why </a:t>
            </a:r>
            <a:r>
              <a:rPr lang="en-US"/>
              <a:t>students may struggle or have misunderstandings.</a:t>
            </a:r>
            <a:endParaRPr/>
          </a:p>
          <a:p>
            <a:pPr indent="0" lvl="0" marL="0" rtl="0" algn="l">
              <a:lnSpc>
                <a:spcPct val="90000"/>
              </a:lnSpc>
              <a:spcBef>
                <a:spcPts val="1000"/>
              </a:spcBef>
              <a:spcAft>
                <a:spcPts val="1000"/>
              </a:spcAft>
              <a:buSzPts val="1800"/>
              <a:buNone/>
            </a:pPr>
            <a:r>
              <a:t/>
            </a:r>
            <a:endParaRP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8" name="Shape 858"/>
        <p:cNvGrpSpPr/>
        <p:nvPr/>
      </p:nvGrpSpPr>
      <p:grpSpPr>
        <a:xfrm>
          <a:off x="0" y="0"/>
          <a:ext cx="0" cy="0"/>
          <a:chOff x="0" y="0"/>
          <a:chExt cx="0" cy="0"/>
        </a:xfrm>
      </p:grpSpPr>
      <p:sp>
        <p:nvSpPr>
          <p:cNvPr id="859" name="Google Shape;859;p10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Create or Revise Your Exemplar for the Section Diagnostic</a:t>
            </a:r>
            <a:endParaRPr>
              <a:solidFill>
                <a:schemeClr val="dk1"/>
              </a:solidFill>
            </a:endParaRPr>
          </a:p>
        </p:txBody>
      </p:sp>
      <p:sp>
        <p:nvSpPr>
          <p:cNvPr id="860" name="Google Shape;860;p109"/>
          <p:cNvSpPr txBox="1"/>
          <p:nvPr>
            <p:ph idx="1" type="body"/>
          </p:nvPr>
        </p:nvSpPr>
        <p:spPr>
          <a:xfrm>
            <a:off x="152400" y="1143000"/>
            <a:ext cx="8789700" cy="3543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1800"/>
              <a:buNone/>
            </a:pPr>
            <a:r>
              <a:t/>
            </a:r>
            <a:endParaRPr b="1">
              <a:solidFill>
                <a:schemeClr val="accent4"/>
              </a:solidFill>
            </a:endParaRPr>
          </a:p>
          <a:p>
            <a:pPr indent="0" lvl="0" marL="0" rtl="0" algn="ctr">
              <a:lnSpc>
                <a:spcPct val="90000"/>
              </a:lnSpc>
              <a:spcBef>
                <a:spcPts val="0"/>
              </a:spcBef>
              <a:spcAft>
                <a:spcPts val="0"/>
              </a:spcAft>
              <a:buClr>
                <a:srgbClr val="AE508B"/>
              </a:buClr>
              <a:buSzPts val="3600"/>
              <a:buFont typeface="Arial"/>
              <a:buNone/>
            </a:pPr>
            <a:r>
              <a:rPr b="1" lang="en-US">
                <a:solidFill>
                  <a:schemeClr val="accent4"/>
                </a:solidFill>
              </a:rPr>
              <a:t>Work Independently or With a Grade-Level Partner (who selected the same session):</a:t>
            </a:r>
            <a:endParaRPr>
              <a:solidFill>
                <a:schemeClr val="accent4"/>
              </a:solidFill>
            </a:endParaRPr>
          </a:p>
          <a:p>
            <a:pPr indent="-304800" lvl="0" marL="457200" rtl="0" algn="l">
              <a:lnSpc>
                <a:spcPct val="90000"/>
              </a:lnSpc>
              <a:spcBef>
                <a:spcPts val="1000"/>
              </a:spcBef>
              <a:spcAft>
                <a:spcPts val="0"/>
              </a:spcAft>
              <a:buClr>
                <a:schemeClr val="dk1"/>
              </a:buClr>
              <a:buSzPts val="1200"/>
              <a:buFont typeface="Calibri"/>
              <a:buChar char="●"/>
            </a:pPr>
            <a:r>
              <a:rPr b="1" lang="en-US"/>
              <a:t>Study</a:t>
            </a:r>
            <a:r>
              <a:rPr lang="en-US"/>
              <a:t> the Section Diagnostic Checklist for the Section you have selected to plan for</a:t>
            </a:r>
            <a:endParaRPr/>
          </a:p>
          <a:p>
            <a:pPr indent="-304800" lvl="0" marL="457200" rtl="0" algn="l">
              <a:lnSpc>
                <a:spcPct val="90000"/>
              </a:lnSpc>
              <a:spcBef>
                <a:spcPts val="1000"/>
              </a:spcBef>
              <a:spcAft>
                <a:spcPts val="0"/>
              </a:spcAft>
              <a:buClr>
                <a:schemeClr val="dk1"/>
              </a:buClr>
              <a:buSzPts val="1200"/>
              <a:buFont typeface="Calibri"/>
              <a:buChar char="●"/>
            </a:pPr>
            <a:r>
              <a:rPr b="1" lang="en-US"/>
              <a:t>Go</a:t>
            </a:r>
            <a:r>
              <a:rPr lang="en-US"/>
              <a:t> back into the text</a:t>
            </a:r>
            <a:endParaRPr/>
          </a:p>
          <a:p>
            <a:pPr indent="-304800" lvl="0" marL="457200" rtl="0" algn="l">
              <a:lnSpc>
                <a:spcPct val="90000"/>
              </a:lnSpc>
              <a:spcBef>
                <a:spcPts val="1000"/>
              </a:spcBef>
              <a:spcAft>
                <a:spcPts val="0"/>
              </a:spcAft>
              <a:buClr>
                <a:schemeClr val="dk1"/>
              </a:buClr>
              <a:buSzPts val="1200"/>
              <a:buFont typeface="Calibri"/>
              <a:buChar char="●"/>
            </a:pPr>
            <a:r>
              <a:rPr b="1" lang="en-US"/>
              <a:t>Create or Revise</a:t>
            </a:r>
            <a:r>
              <a:rPr lang="en-US"/>
              <a:t> your exemplar student response to establish a vision of excellence for this section</a:t>
            </a:r>
            <a:endParaRPr/>
          </a:p>
          <a:p>
            <a:pPr indent="0" lvl="0" marL="0" rtl="0" algn="l">
              <a:lnSpc>
                <a:spcPct val="90000"/>
              </a:lnSpc>
              <a:spcBef>
                <a:spcPts val="1000"/>
              </a:spcBef>
              <a:spcAft>
                <a:spcPts val="0"/>
              </a:spcAft>
              <a:buClr>
                <a:srgbClr val="5A5A5A"/>
              </a:buClr>
              <a:buSzPts val="2800"/>
              <a:buFont typeface="Arial"/>
              <a:buNone/>
            </a:pPr>
            <a:r>
              <a:rPr lang="en-US"/>
              <a:t> </a:t>
            </a:r>
            <a:endParaRPr/>
          </a:p>
          <a:p>
            <a:pPr indent="0" lvl="0" marL="0" rtl="0" algn="l">
              <a:lnSpc>
                <a:spcPct val="90000"/>
              </a:lnSpc>
              <a:spcBef>
                <a:spcPts val="750"/>
              </a:spcBef>
              <a:spcAft>
                <a:spcPts val="0"/>
              </a:spcAft>
              <a:buSzPts val="1800"/>
              <a:buNone/>
            </a:pPr>
            <a:r>
              <a:t/>
            </a:r>
            <a:endParaRPr/>
          </a:p>
        </p:txBody>
      </p:sp>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5" name="Shape 865"/>
        <p:cNvGrpSpPr/>
        <p:nvPr/>
      </p:nvGrpSpPr>
      <p:grpSpPr>
        <a:xfrm>
          <a:off x="0" y="0"/>
          <a:ext cx="0" cy="0"/>
          <a:chOff x="0" y="0"/>
          <a:chExt cx="0" cy="0"/>
        </a:xfrm>
      </p:grpSpPr>
      <p:sp>
        <p:nvSpPr>
          <p:cNvPr id="866" name="Google Shape;866;p11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Identify Existing Lesson Supports</a:t>
            </a:r>
            <a:endParaRPr/>
          </a:p>
        </p:txBody>
      </p:sp>
      <p:sp>
        <p:nvSpPr>
          <p:cNvPr id="867" name="Google Shape;867;p110"/>
          <p:cNvSpPr txBox="1"/>
          <p:nvPr>
            <p:ph idx="1" type="body"/>
          </p:nvPr>
        </p:nvSpPr>
        <p:spPr>
          <a:xfrm>
            <a:off x="152400" y="1219200"/>
            <a:ext cx="8839200" cy="3543300"/>
          </a:xfrm>
          <a:prstGeom prst="rect">
            <a:avLst/>
          </a:prstGeom>
        </p:spPr>
        <p:txBody>
          <a:bodyPr anchorCtr="0" anchor="t" bIns="91425" lIns="91425" spcFirstLastPara="1" rIns="91425" wrap="square" tIns="91425">
            <a:noAutofit/>
          </a:bodyPr>
          <a:lstStyle/>
          <a:p>
            <a:pPr indent="-342900" lvl="0" marL="457200" rtl="0" algn="l">
              <a:spcBef>
                <a:spcPts val="750"/>
              </a:spcBef>
              <a:spcAft>
                <a:spcPts val="0"/>
              </a:spcAft>
              <a:buSzPts val="1800"/>
              <a:buChar char="●"/>
            </a:pPr>
            <a:r>
              <a:rPr lang="en-US"/>
              <a:t>Read the teaching notes for each Lesson in the Section you are planning for</a:t>
            </a:r>
            <a:endParaRPr/>
          </a:p>
          <a:p>
            <a:pPr indent="0" lvl="0" marL="0" rtl="0" algn="l">
              <a:spcBef>
                <a:spcPts val="750"/>
              </a:spcBef>
              <a:spcAft>
                <a:spcPts val="0"/>
              </a:spcAft>
              <a:buNone/>
            </a:pPr>
            <a:r>
              <a:t/>
            </a:r>
            <a:endParaRPr/>
          </a:p>
          <a:p>
            <a:pPr indent="-342900" lvl="0" marL="457200" rtl="0" algn="l">
              <a:spcBef>
                <a:spcPts val="750"/>
              </a:spcBef>
              <a:spcAft>
                <a:spcPts val="0"/>
              </a:spcAft>
              <a:buSzPts val="1800"/>
              <a:buChar char="●"/>
            </a:pPr>
            <a:r>
              <a:rPr lang="en-US"/>
              <a:t>Identify which supports you will leverage that are already included in the lesson: </a:t>
            </a:r>
            <a:endParaRPr/>
          </a:p>
          <a:p>
            <a:pPr indent="-342900" lvl="1" marL="914400" rtl="0" algn="l">
              <a:spcBef>
                <a:spcPts val="0"/>
              </a:spcBef>
              <a:spcAft>
                <a:spcPts val="0"/>
              </a:spcAft>
              <a:buSzPts val="1800"/>
              <a:buChar char="○"/>
            </a:pPr>
            <a:r>
              <a:rPr lang="en-US" sz="1800"/>
              <a:t>For example (</a:t>
            </a:r>
            <a:r>
              <a:rPr i="1" lang="en-US" sz="1800"/>
              <a:t>not an exhaustive list!)</a:t>
            </a:r>
            <a:r>
              <a:rPr lang="en-US" sz="1800"/>
              <a:t>: </a:t>
            </a:r>
            <a:endParaRPr sz="1800"/>
          </a:p>
          <a:p>
            <a:pPr indent="-342900" lvl="2" marL="1371600" rtl="0" algn="l">
              <a:spcBef>
                <a:spcPts val="0"/>
              </a:spcBef>
              <a:spcAft>
                <a:spcPts val="0"/>
              </a:spcAft>
              <a:buSzPts val="1800"/>
              <a:buChar char="■"/>
            </a:pPr>
            <a:r>
              <a:rPr lang="en-US" sz="1800"/>
              <a:t>Core and Optional Activities </a:t>
            </a:r>
            <a:endParaRPr sz="1800"/>
          </a:p>
          <a:p>
            <a:pPr indent="-342900" lvl="2" marL="1371600" rtl="0" algn="l">
              <a:spcBef>
                <a:spcPts val="0"/>
              </a:spcBef>
              <a:spcAft>
                <a:spcPts val="0"/>
              </a:spcAft>
              <a:buSzPts val="1800"/>
              <a:buChar char="■"/>
            </a:pPr>
            <a:r>
              <a:rPr lang="en-US" sz="1800"/>
              <a:t>Additional text-dependent questions in the teaching notes </a:t>
            </a:r>
            <a:endParaRPr sz="1800"/>
          </a:p>
          <a:p>
            <a:pPr indent="-342900" lvl="2" marL="1371600" rtl="0" algn="l">
              <a:spcBef>
                <a:spcPts val="0"/>
              </a:spcBef>
              <a:spcAft>
                <a:spcPts val="0"/>
              </a:spcAft>
              <a:buSzPts val="1800"/>
              <a:buChar char="■"/>
            </a:pPr>
            <a:r>
              <a:rPr lang="en-US" sz="1800"/>
              <a:t>Suggestions for grouping students</a:t>
            </a:r>
            <a:endParaRPr sz="1800"/>
          </a:p>
          <a:p>
            <a:pPr indent="0" lvl="0" marL="1371600" rtl="0" algn="l">
              <a:spcBef>
                <a:spcPts val="750"/>
              </a:spcBef>
              <a:spcAft>
                <a:spcPts val="0"/>
              </a:spcAft>
              <a:buNone/>
            </a:pPr>
            <a:r>
              <a:t/>
            </a:r>
            <a:endParaRPr sz="1800"/>
          </a:p>
          <a:p>
            <a:pPr indent="-342900" lvl="0" marL="457200" rtl="0" algn="l">
              <a:spcBef>
                <a:spcPts val="750"/>
              </a:spcBef>
              <a:spcAft>
                <a:spcPts val="0"/>
              </a:spcAft>
              <a:buSzPts val="1800"/>
              <a:buChar char="●"/>
            </a:pPr>
            <a:r>
              <a:rPr lang="en-US"/>
              <a:t>Plan to implement these supports, annotating your thinking in the teaching notes </a:t>
            </a:r>
            <a:endParaRPr sz="1800"/>
          </a:p>
        </p:txBody>
      </p:sp>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2" name="Shape 872"/>
        <p:cNvGrpSpPr/>
        <p:nvPr/>
      </p:nvGrpSpPr>
      <p:grpSpPr>
        <a:xfrm>
          <a:off x="0" y="0"/>
          <a:ext cx="0" cy="0"/>
          <a:chOff x="0" y="0"/>
          <a:chExt cx="0" cy="0"/>
        </a:xfrm>
      </p:grpSpPr>
      <p:sp>
        <p:nvSpPr>
          <p:cNvPr id="873" name="Google Shape;873;p11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Planning for Additional/Optional Supports </a:t>
            </a:r>
            <a:endParaRPr>
              <a:solidFill>
                <a:schemeClr val="dk1"/>
              </a:solidFill>
            </a:endParaRPr>
          </a:p>
        </p:txBody>
      </p:sp>
      <p:sp>
        <p:nvSpPr>
          <p:cNvPr id="874" name="Google Shape;874;p111"/>
          <p:cNvSpPr txBox="1"/>
          <p:nvPr>
            <p:ph idx="1" type="body"/>
          </p:nvPr>
        </p:nvSpPr>
        <p:spPr>
          <a:xfrm>
            <a:off x="339425" y="907225"/>
            <a:ext cx="8839200" cy="354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SzPts val="1800"/>
              <a:buNone/>
            </a:pPr>
            <a:r>
              <a:rPr lang="en-US"/>
              <a:t>Consider the complexities of the text and tasks in the Section you’re planning for. </a:t>
            </a:r>
            <a:endParaRPr/>
          </a:p>
          <a:p>
            <a:pPr indent="0" lvl="0" marL="0" rtl="0" algn="l">
              <a:lnSpc>
                <a:spcPct val="90000"/>
              </a:lnSpc>
              <a:spcBef>
                <a:spcPts val="1000"/>
              </a:spcBef>
              <a:spcAft>
                <a:spcPts val="0"/>
              </a:spcAft>
              <a:buSzPts val="1800"/>
              <a:buNone/>
            </a:pPr>
            <a:r>
              <a:rPr lang="en-US" sz="600"/>
              <a:t>  </a:t>
            </a:r>
            <a:endParaRPr sz="600"/>
          </a:p>
          <a:p>
            <a:pPr indent="0" lvl="0" marL="0" rtl="0" algn="l">
              <a:lnSpc>
                <a:spcPct val="90000"/>
              </a:lnSpc>
              <a:spcBef>
                <a:spcPts val="1000"/>
              </a:spcBef>
              <a:spcAft>
                <a:spcPts val="0"/>
              </a:spcAft>
              <a:buSzPts val="1800"/>
              <a:buNone/>
            </a:pPr>
            <a:r>
              <a:rPr lang="en-US"/>
              <a:t>Reflect</a:t>
            </a:r>
            <a:r>
              <a:rPr lang="en-US"/>
              <a:t>:</a:t>
            </a:r>
            <a:endParaRPr/>
          </a:p>
          <a:p>
            <a:pPr indent="-342900" lvl="0" marL="457200" rtl="0" algn="l">
              <a:lnSpc>
                <a:spcPct val="90000"/>
              </a:lnSpc>
              <a:spcBef>
                <a:spcPts val="0"/>
              </a:spcBef>
              <a:spcAft>
                <a:spcPts val="0"/>
              </a:spcAft>
              <a:buSzPts val="1800"/>
              <a:buChar char="•"/>
            </a:pPr>
            <a:r>
              <a:rPr lang="en-US"/>
              <a:t>Will any of my students require </a:t>
            </a:r>
            <a:r>
              <a:rPr i="1" lang="en-US"/>
              <a:t>additional</a:t>
            </a:r>
            <a:r>
              <a:rPr lang="en-US"/>
              <a:t> supports in order to be successful on the Section Diagnostic?</a:t>
            </a:r>
            <a:endParaRPr/>
          </a:p>
          <a:p>
            <a:pPr indent="-342900" lvl="0" marL="457200" rtl="0" algn="l">
              <a:lnSpc>
                <a:spcPct val="90000"/>
              </a:lnSpc>
              <a:spcBef>
                <a:spcPts val="0"/>
              </a:spcBef>
              <a:spcAft>
                <a:spcPts val="0"/>
              </a:spcAft>
              <a:buSzPts val="1800"/>
              <a:buChar char="•"/>
            </a:pPr>
            <a:r>
              <a:rPr lang="en-US"/>
              <a:t>What additional supports might students need (refer to the Supports Flow Chart)? </a:t>
            </a:r>
            <a:endParaRPr/>
          </a:p>
          <a:p>
            <a:pPr indent="0" lvl="0" marL="0" rtl="0" algn="l">
              <a:lnSpc>
                <a:spcPct val="90000"/>
              </a:lnSpc>
              <a:spcBef>
                <a:spcPts val="0"/>
              </a:spcBef>
              <a:spcAft>
                <a:spcPts val="0"/>
              </a:spcAft>
              <a:buNone/>
            </a:pPr>
            <a:r>
              <a:t/>
            </a:r>
            <a:endParaRPr/>
          </a:p>
          <a:p>
            <a:pPr indent="0" lvl="0" marL="0" rtl="0" algn="l">
              <a:lnSpc>
                <a:spcPct val="90000"/>
              </a:lnSpc>
              <a:spcBef>
                <a:spcPts val="0"/>
              </a:spcBef>
              <a:spcAft>
                <a:spcPts val="0"/>
              </a:spcAft>
              <a:buNone/>
            </a:pPr>
            <a:r>
              <a:rPr lang="en-US"/>
              <a:t>Refer to the Supports Flow Chart to select and plan additional supports </a:t>
            </a:r>
            <a:r>
              <a:rPr b="1" lang="en-US"/>
              <a:t>as needed</a:t>
            </a:r>
            <a:r>
              <a:rPr lang="en-US"/>
              <a:t>. </a:t>
            </a:r>
            <a:endParaRPr/>
          </a:p>
        </p:txBody>
      </p:sp>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9" name="Shape 879"/>
        <p:cNvGrpSpPr/>
        <p:nvPr/>
      </p:nvGrpSpPr>
      <p:grpSpPr>
        <a:xfrm>
          <a:off x="0" y="0"/>
          <a:ext cx="0" cy="0"/>
          <a:chOff x="0" y="0"/>
          <a:chExt cx="0" cy="0"/>
        </a:xfrm>
      </p:grpSpPr>
      <p:sp>
        <p:nvSpPr>
          <p:cNvPr id="880" name="Google Shape;880;p11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Share Your Plan</a:t>
            </a:r>
            <a:endParaRPr/>
          </a:p>
        </p:txBody>
      </p:sp>
      <p:sp>
        <p:nvSpPr>
          <p:cNvPr id="881" name="Google Shape;881;p112"/>
          <p:cNvSpPr txBox="1"/>
          <p:nvPr>
            <p:ph idx="1" type="body"/>
          </p:nvPr>
        </p:nvSpPr>
        <p:spPr>
          <a:xfrm>
            <a:off x="152400" y="1143000"/>
            <a:ext cx="8839200" cy="354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SzPts val="1800"/>
              <a:buNone/>
            </a:pPr>
            <a:r>
              <a:rPr lang="en-US"/>
              <a:t>Find your </a:t>
            </a:r>
            <a:r>
              <a:rPr b="1" lang="en-US"/>
              <a:t>Present </a:t>
            </a:r>
            <a:r>
              <a:rPr lang="en-US"/>
              <a:t>Partner. </a:t>
            </a:r>
            <a:endParaRPr/>
          </a:p>
          <a:p>
            <a:pPr indent="0" lvl="0" marL="0" rtl="0" algn="l">
              <a:lnSpc>
                <a:spcPct val="90000"/>
              </a:lnSpc>
              <a:spcBef>
                <a:spcPts val="1000"/>
              </a:spcBef>
              <a:spcAft>
                <a:spcPts val="0"/>
              </a:spcAft>
              <a:buSzPts val="1800"/>
              <a:buNone/>
            </a:pPr>
            <a:r>
              <a:t/>
            </a:r>
            <a:endParaRPr/>
          </a:p>
          <a:p>
            <a:pPr indent="0" lvl="0" marL="0" rtl="0" algn="l">
              <a:lnSpc>
                <a:spcPct val="90000"/>
              </a:lnSpc>
              <a:spcBef>
                <a:spcPts val="1000"/>
              </a:spcBef>
              <a:spcAft>
                <a:spcPts val="1000"/>
              </a:spcAft>
              <a:buSzPts val="1800"/>
              <a:buNone/>
            </a:pPr>
            <a:r>
              <a:rPr lang="en-US"/>
              <a:t>Share your Section Diagnostic exemplar and your plan to support all students with the connected lessons and texts. </a:t>
            </a:r>
            <a:endParaRPr/>
          </a:p>
        </p:txBody>
      </p:sp>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6" name="Shape 886"/>
        <p:cNvGrpSpPr/>
        <p:nvPr/>
      </p:nvGrpSpPr>
      <p:grpSpPr>
        <a:xfrm>
          <a:off x="0" y="0"/>
          <a:ext cx="0" cy="0"/>
          <a:chOff x="0" y="0"/>
          <a:chExt cx="0" cy="0"/>
        </a:xfrm>
      </p:grpSpPr>
      <p:sp>
        <p:nvSpPr>
          <p:cNvPr id="887" name="Google Shape;887;p113"/>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Closing Reflections &amp; Survey</a:t>
            </a:r>
            <a:endParaRPr/>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2" name="Shape 892"/>
        <p:cNvGrpSpPr/>
        <p:nvPr/>
      </p:nvGrpSpPr>
      <p:grpSpPr>
        <a:xfrm>
          <a:off x="0" y="0"/>
          <a:ext cx="0" cy="0"/>
          <a:chOff x="0" y="0"/>
          <a:chExt cx="0" cy="0"/>
        </a:xfrm>
      </p:grpSpPr>
      <p:sp>
        <p:nvSpPr>
          <p:cNvPr id="893" name="Google Shape;893;p11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Inquiry Cycle Question</a:t>
            </a:r>
            <a:endParaRPr>
              <a:solidFill>
                <a:schemeClr val="dk1"/>
              </a:solidFill>
            </a:endParaRPr>
          </a:p>
        </p:txBody>
      </p:sp>
      <p:sp>
        <p:nvSpPr>
          <p:cNvPr id="894" name="Google Shape;894;p114"/>
          <p:cNvSpPr txBox="1"/>
          <p:nvPr>
            <p:ph idx="1" type="body"/>
          </p:nvPr>
        </p:nvSpPr>
        <p:spPr>
          <a:xfrm>
            <a:off x="152400" y="1047600"/>
            <a:ext cx="8839200" cy="36387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750"/>
              </a:spcBef>
              <a:spcAft>
                <a:spcPts val="0"/>
              </a:spcAft>
              <a:buSzPts val="1800"/>
              <a:buNone/>
            </a:pPr>
            <a:r>
              <a:rPr lang="en-US" sz="2400"/>
              <a:t>How well can my students read and understand complex texts? </a:t>
            </a:r>
            <a:endParaRPr sz="2400"/>
          </a:p>
        </p:txBody>
      </p:sp>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9" name="Shape 899"/>
        <p:cNvGrpSpPr/>
        <p:nvPr/>
      </p:nvGrpSpPr>
      <p:grpSpPr>
        <a:xfrm>
          <a:off x="0" y="0"/>
          <a:ext cx="0" cy="0"/>
          <a:chOff x="0" y="0"/>
          <a:chExt cx="0" cy="0"/>
        </a:xfrm>
      </p:grpSpPr>
      <p:sp>
        <p:nvSpPr>
          <p:cNvPr id="900" name="Google Shape;900;p11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Your Task </a:t>
            </a:r>
            <a:endParaRPr/>
          </a:p>
        </p:txBody>
      </p:sp>
      <p:sp>
        <p:nvSpPr>
          <p:cNvPr id="901" name="Google Shape;901;p115"/>
          <p:cNvSpPr txBox="1"/>
          <p:nvPr>
            <p:ph idx="1" type="body"/>
          </p:nvPr>
        </p:nvSpPr>
        <p:spPr>
          <a:xfrm>
            <a:off x="152400" y="1143000"/>
            <a:ext cx="4860900" cy="354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750"/>
              </a:spcBef>
              <a:spcAft>
                <a:spcPts val="0"/>
              </a:spcAft>
              <a:buSzPts val="1800"/>
              <a:buNone/>
            </a:pPr>
            <a:r>
              <a:rPr lang="en-US"/>
              <a:t>Before we return for Module 5:</a:t>
            </a:r>
            <a:endParaRPr/>
          </a:p>
          <a:p>
            <a:pPr indent="-304800" lvl="0" marL="457200" rtl="0" algn="l">
              <a:lnSpc>
                <a:spcPct val="90000"/>
              </a:lnSpc>
              <a:spcBef>
                <a:spcPts val="1000"/>
              </a:spcBef>
              <a:spcAft>
                <a:spcPts val="0"/>
              </a:spcAft>
              <a:buSzPts val="1200"/>
              <a:buFont typeface="Calibri"/>
              <a:buChar char="•"/>
            </a:pPr>
            <a:r>
              <a:rPr lang="en-US"/>
              <a:t>Plan and implement a Section of lessons from your ELA Guidebooks 9-12 unit. </a:t>
            </a:r>
            <a:endParaRPr/>
          </a:p>
          <a:p>
            <a:pPr indent="-304800" lvl="0" marL="457200" rtl="0" algn="l">
              <a:lnSpc>
                <a:spcPct val="90000"/>
              </a:lnSpc>
              <a:spcBef>
                <a:spcPts val="1000"/>
              </a:spcBef>
              <a:spcAft>
                <a:spcPts val="1000"/>
              </a:spcAft>
              <a:buSzPts val="1200"/>
              <a:buFont typeface="Calibri"/>
              <a:buChar char="•"/>
            </a:pPr>
            <a:r>
              <a:rPr lang="en-US"/>
              <a:t>Bring back evidence of student learning (</a:t>
            </a:r>
            <a:r>
              <a:rPr b="1" lang="en-US"/>
              <a:t>written Section Diagnostic student responses</a:t>
            </a:r>
            <a:r>
              <a:rPr lang="en-US"/>
              <a:t>) for us to discuss and analyze in our next module. </a:t>
            </a:r>
            <a:endParaRPr/>
          </a:p>
        </p:txBody>
      </p:sp>
      <p:sp>
        <p:nvSpPr>
          <p:cNvPr id="902" name="Google Shape;902;p115"/>
          <p:cNvSpPr/>
          <p:nvPr/>
        </p:nvSpPr>
        <p:spPr>
          <a:xfrm rot="-1316691">
            <a:off x="5404441" y="1607202"/>
            <a:ext cx="2686967" cy="2614894"/>
          </a:xfrm>
          <a:custGeom>
            <a:rect b="b" l="l" r="r" t="t"/>
            <a:pathLst>
              <a:path extrusionOk="0" h="1724" w="1725">
                <a:moveTo>
                  <a:pt x="106" y="450"/>
                </a:moveTo>
                <a:lnTo>
                  <a:pt x="78" y="504"/>
                </a:lnTo>
                <a:lnTo>
                  <a:pt x="54" y="561"/>
                </a:lnTo>
                <a:lnTo>
                  <a:pt x="35" y="619"/>
                </a:lnTo>
                <a:lnTo>
                  <a:pt x="19" y="678"/>
                </a:lnTo>
                <a:lnTo>
                  <a:pt x="9" y="739"/>
                </a:lnTo>
                <a:lnTo>
                  <a:pt x="2" y="800"/>
                </a:lnTo>
                <a:lnTo>
                  <a:pt x="0" y="861"/>
                </a:lnTo>
                <a:lnTo>
                  <a:pt x="2" y="923"/>
                </a:lnTo>
                <a:lnTo>
                  <a:pt x="9" y="984"/>
                </a:lnTo>
                <a:lnTo>
                  <a:pt x="21" y="1045"/>
                </a:lnTo>
                <a:lnTo>
                  <a:pt x="35" y="1105"/>
                </a:lnTo>
                <a:lnTo>
                  <a:pt x="55" y="1162"/>
                </a:lnTo>
                <a:lnTo>
                  <a:pt x="78" y="1220"/>
                </a:lnTo>
                <a:lnTo>
                  <a:pt x="106" y="1275"/>
                </a:lnTo>
                <a:lnTo>
                  <a:pt x="137" y="1328"/>
                </a:lnTo>
                <a:lnTo>
                  <a:pt x="172" y="1378"/>
                </a:lnTo>
                <a:lnTo>
                  <a:pt x="211" y="1426"/>
                </a:lnTo>
                <a:lnTo>
                  <a:pt x="253" y="1471"/>
                </a:lnTo>
                <a:lnTo>
                  <a:pt x="298" y="1513"/>
                </a:lnTo>
                <a:lnTo>
                  <a:pt x="346" y="1552"/>
                </a:lnTo>
                <a:lnTo>
                  <a:pt x="396" y="1586"/>
                </a:lnTo>
                <a:lnTo>
                  <a:pt x="449" y="1618"/>
                </a:lnTo>
                <a:lnTo>
                  <a:pt x="504" y="1646"/>
                </a:lnTo>
                <a:lnTo>
                  <a:pt x="561" y="1669"/>
                </a:lnTo>
                <a:lnTo>
                  <a:pt x="619" y="1689"/>
                </a:lnTo>
                <a:lnTo>
                  <a:pt x="679" y="1703"/>
                </a:lnTo>
                <a:lnTo>
                  <a:pt x="740" y="1715"/>
                </a:lnTo>
                <a:lnTo>
                  <a:pt x="801" y="1721"/>
                </a:lnTo>
                <a:lnTo>
                  <a:pt x="862" y="1723"/>
                </a:lnTo>
                <a:lnTo>
                  <a:pt x="924" y="1721"/>
                </a:lnTo>
                <a:lnTo>
                  <a:pt x="985" y="1715"/>
                </a:lnTo>
                <a:lnTo>
                  <a:pt x="1046" y="1703"/>
                </a:lnTo>
                <a:lnTo>
                  <a:pt x="1105" y="1689"/>
                </a:lnTo>
                <a:lnTo>
                  <a:pt x="1163" y="1669"/>
                </a:lnTo>
                <a:lnTo>
                  <a:pt x="1220" y="1646"/>
                </a:lnTo>
                <a:lnTo>
                  <a:pt x="1276" y="1618"/>
                </a:lnTo>
                <a:lnTo>
                  <a:pt x="1329" y="1586"/>
                </a:lnTo>
                <a:lnTo>
                  <a:pt x="1379" y="1552"/>
                </a:lnTo>
                <a:lnTo>
                  <a:pt x="1427" y="1513"/>
                </a:lnTo>
                <a:lnTo>
                  <a:pt x="1472" y="1471"/>
                </a:lnTo>
                <a:lnTo>
                  <a:pt x="1514" y="1426"/>
                </a:lnTo>
                <a:lnTo>
                  <a:pt x="1553" y="1378"/>
                </a:lnTo>
                <a:lnTo>
                  <a:pt x="1587" y="1328"/>
                </a:lnTo>
                <a:lnTo>
                  <a:pt x="1619" y="1275"/>
                </a:lnTo>
                <a:lnTo>
                  <a:pt x="1647" y="1220"/>
                </a:lnTo>
                <a:lnTo>
                  <a:pt x="1670" y="1162"/>
                </a:lnTo>
                <a:lnTo>
                  <a:pt x="1689" y="1105"/>
                </a:lnTo>
                <a:lnTo>
                  <a:pt x="1704" y="1045"/>
                </a:lnTo>
                <a:lnTo>
                  <a:pt x="1716" y="984"/>
                </a:lnTo>
                <a:lnTo>
                  <a:pt x="1722" y="923"/>
                </a:lnTo>
                <a:lnTo>
                  <a:pt x="1724" y="861"/>
                </a:lnTo>
                <a:lnTo>
                  <a:pt x="1722" y="799"/>
                </a:lnTo>
                <a:lnTo>
                  <a:pt x="1715" y="737"/>
                </a:lnTo>
                <a:lnTo>
                  <a:pt x="1704" y="675"/>
                </a:lnTo>
                <a:lnTo>
                  <a:pt x="1688" y="615"/>
                </a:lnTo>
                <a:lnTo>
                  <a:pt x="1668" y="555"/>
                </a:lnTo>
                <a:lnTo>
                  <a:pt x="1643" y="498"/>
                </a:lnTo>
                <a:lnTo>
                  <a:pt x="1616" y="442"/>
                </a:lnTo>
                <a:lnTo>
                  <a:pt x="1583" y="389"/>
                </a:lnTo>
                <a:lnTo>
                  <a:pt x="1547" y="337"/>
                </a:lnTo>
                <a:lnTo>
                  <a:pt x="1507" y="289"/>
                </a:lnTo>
                <a:lnTo>
                  <a:pt x="1464" y="244"/>
                </a:lnTo>
                <a:lnTo>
                  <a:pt x="1417" y="201"/>
                </a:lnTo>
                <a:lnTo>
                  <a:pt x="1367" y="163"/>
                </a:lnTo>
                <a:lnTo>
                  <a:pt x="1316" y="129"/>
                </a:lnTo>
                <a:lnTo>
                  <a:pt x="1262" y="98"/>
                </a:lnTo>
                <a:lnTo>
                  <a:pt x="1205" y="70"/>
                </a:lnTo>
                <a:lnTo>
                  <a:pt x="1147" y="47"/>
                </a:lnTo>
                <a:lnTo>
                  <a:pt x="1087" y="29"/>
                </a:lnTo>
                <a:lnTo>
                  <a:pt x="1026" y="15"/>
                </a:lnTo>
                <a:lnTo>
                  <a:pt x="964" y="6"/>
                </a:lnTo>
                <a:lnTo>
                  <a:pt x="902" y="0"/>
                </a:lnTo>
                <a:lnTo>
                  <a:pt x="839" y="0"/>
                </a:lnTo>
                <a:lnTo>
                  <a:pt x="777" y="4"/>
                </a:lnTo>
                <a:lnTo>
                  <a:pt x="715" y="12"/>
                </a:lnTo>
                <a:lnTo>
                  <a:pt x="654" y="26"/>
                </a:lnTo>
                <a:lnTo>
                  <a:pt x="594" y="43"/>
                </a:lnTo>
                <a:lnTo>
                  <a:pt x="534" y="64"/>
                </a:lnTo>
                <a:lnTo>
                  <a:pt x="478" y="90"/>
                </a:lnTo>
                <a:lnTo>
                  <a:pt x="423" y="120"/>
                </a:lnTo>
                <a:lnTo>
                  <a:pt x="370" y="154"/>
                </a:lnTo>
                <a:lnTo>
                  <a:pt x="321" y="191"/>
                </a:lnTo>
                <a:lnTo>
                  <a:pt x="273" y="232"/>
                </a:lnTo>
                <a:lnTo>
                  <a:pt x="229" y="277"/>
                </a:lnTo>
                <a:lnTo>
                  <a:pt x="188" y="324"/>
                </a:lnTo>
                <a:lnTo>
                  <a:pt x="447" y="304"/>
                </a:lnTo>
                <a:lnTo>
                  <a:pt x="591" y="532"/>
                </a:lnTo>
                <a:lnTo>
                  <a:pt x="624" y="507"/>
                </a:lnTo>
                <a:lnTo>
                  <a:pt x="660" y="484"/>
                </a:lnTo>
                <a:lnTo>
                  <a:pt x="697" y="466"/>
                </a:lnTo>
                <a:lnTo>
                  <a:pt x="738" y="451"/>
                </a:lnTo>
                <a:lnTo>
                  <a:pt x="778" y="440"/>
                </a:lnTo>
                <a:lnTo>
                  <a:pt x="821" y="433"/>
                </a:lnTo>
                <a:lnTo>
                  <a:pt x="863" y="431"/>
                </a:lnTo>
                <a:lnTo>
                  <a:pt x="904" y="432"/>
                </a:lnTo>
                <a:lnTo>
                  <a:pt x="947" y="438"/>
                </a:lnTo>
                <a:lnTo>
                  <a:pt x="988" y="448"/>
                </a:lnTo>
                <a:lnTo>
                  <a:pt x="1027" y="462"/>
                </a:lnTo>
                <a:lnTo>
                  <a:pt x="1066" y="481"/>
                </a:lnTo>
                <a:lnTo>
                  <a:pt x="1103" y="502"/>
                </a:lnTo>
                <a:lnTo>
                  <a:pt x="1137" y="528"/>
                </a:lnTo>
                <a:lnTo>
                  <a:pt x="1169" y="555"/>
                </a:lnTo>
                <a:lnTo>
                  <a:pt x="1196" y="587"/>
                </a:lnTo>
                <a:lnTo>
                  <a:pt x="1222" y="621"/>
                </a:lnTo>
                <a:lnTo>
                  <a:pt x="1243" y="658"/>
                </a:lnTo>
                <a:lnTo>
                  <a:pt x="1262" y="696"/>
                </a:lnTo>
                <a:lnTo>
                  <a:pt x="1276" y="736"/>
                </a:lnTo>
                <a:lnTo>
                  <a:pt x="1286" y="777"/>
                </a:lnTo>
                <a:lnTo>
                  <a:pt x="1292" y="820"/>
                </a:lnTo>
                <a:lnTo>
                  <a:pt x="1293" y="861"/>
                </a:lnTo>
                <a:lnTo>
                  <a:pt x="1291" y="905"/>
                </a:lnTo>
                <a:lnTo>
                  <a:pt x="1285" y="948"/>
                </a:lnTo>
                <a:lnTo>
                  <a:pt x="1273" y="991"/>
                </a:lnTo>
                <a:lnTo>
                  <a:pt x="1258" y="1031"/>
                </a:lnTo>
                <a:lnTo>
                  <a:pt x="1239" y="1070"/>
                </a:lnTo>
                <a:lnTo>
                  <a:pt x="1216" y="1108"/>
                </a:lnTo>
                <a:lnTo>
                  <a:pt x="1189" y="1143"/>
                </a:lnTo>
                <a:lnTo>
                  <a:pt x="1160" y="1174"/>
                </a:lnTo>
                <a:lnTo>
                  <a:pt x="1126" y="1202"/>
                </a:lnTo>
                <a:lnTo>
                  <a:pt x="1091" y="1228"/>
                </a:lnTo>
                <a:lnTo>
                  <a:pt x="1053" y="1248"/>
                </a:lnTo>
                <a:lnTo>
                  <a:pt x="1012" y="1266"/>
                </a:lnTo>
                <a:lnTo>
                  <a:pt x="970" y="1278"/>
                </a:lnTo>
                <a:lnTo>
                  <a:pt x="927" y="1287"/>
                </a:lnTo>
                <a:lnTo>
                  <a:pt x="884" y="1292"/>
                </a:lnTo>
                <a:lnTo>
                  <a:pt x="840" y="1292"/>
                </a:lnTo>
                <a:lnTo>
                  <a:pt x="797" y="1287"/>
                </a:lnTo>
                <a:lnTo>
                  <a:pt x="754" y="1278"/>
                </a:lnTo>
                <a:lnTo>
                  <a:pt x="712" y="1266"/>
                </a:lnTo>
                <a:lnTo>
                  <a:pt x="672" y="1248"/>
                </a:lnTo>
                <a:lnTo>
                  <a:pt x="634" y="1228"/>
                </a:lnTo>
                <a:lnTo>
                  <a:pt x="599" y="1202"/>
                </a:lnTo>
                <a:lnTo>
                  <a:pt x="565" y="1174"/>
                </a:lnTo>
                <a:lnTo>
                  <a:pt x="535" y="1143"/>
                </a:lnTo>
                <a:lnTo>
                  <a:pt x="509" y="1108"/>
                </a:lnTo>
                <a:lnTo>
                  <a:pt x="485" y="1070"/>
                </a:lnTo>
                <a:lnTo>
                  <a:pt x="466" y="1031"/>
                </a:lnTo>
                <a:lnTo>
                  <a:pt x="452" y="991"/>
                </a:lnTo>
                <a:lnTo>
                  <a:pt x="440" y="948"/>
                </a:lnTo>
                <a:lnTo>
                  <a:pt x="433" y="905"/>
                </a:lnTo>
                <a:lnTo>
                  <a:pt x="431" y="861"/>
                </a:lnTo>
                <a:lnTo>
                  <a:pt x="435" y="820"/>
                </a:lnTo>
                <a:lnTo>
                  <a:pt x="442" y="779"/>
                </a:lnTo>
                <a:lnTo>
                  <a:pt x="452" y="739"/>
                </a:lnTo>
                <a:lnTo>
                  <a:pt x="465" y="699"/>
                </a:lnTo>
                <a:lnTo>
                  <a:pt x="481" y="661"/>
                </a:lnTo>
                <a:lnTo>
                  <a:pt x="501" y="624"/>
                </a:lnTo>
                <a:lnTo>
                  <a:pt x="623" y="670"/>
                </a:lnTo>
                <a:lnTo>
                  <a:pt x="560" y="559"/>
                </a:lnTo>
                <a:lnTo>
                  <a:pt x="494" y="447"/>
                </a:lnTo>
                <a:lnTo>
                  <a:pt x="426" y="339"/>
                </a:lnTo>
                <a:lnTo>
                  <a:pt x="285" y="350"/>
                </a:lnTo>
                <a:lnTo>
                  <a:pt x="146" y="365"/>
                </a:lnTo>
                <a:lnTo>
                  <a:pt x="6" y="382"/>
                </a:lnTo>
                <a:lnTo>
                  <a:pt x="106" y="450"/>
                </a:lnTo>
              </a:path>
            </a:pathLst>
          </a:custGeom>
          <a:solidFill>
            <a:srgbClr val="C9EFFE"/>
          </a:solidFill>
          <a:ln cap="rnd" cmpd="sng" w="12700">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903" name="Google Shape;903;p115"/>
          <p:cNvPicPr preferRelativeResize="0"/>
          <p:nvPr/>
        </p:nvPicPr>
        <p:blipFill rotWithShape="1">
          <a:blip r:embed="rId3">
            <a:alphaModFix/>
          </a:blip>
          <a:srcRect b="0" l="0" r="0" t="0"/>
          <a:stretch/>
        </p:blipFill>
        <p:spPr>
          <a:xfrm>
            <a:off x="6492813" y="3625291"/>
            <a:ext cx="497466" cy="497466"/>
          </a:xfrm>
          <a:prstGeom prst="rect">
            <a:avLst/>
          </a:prstGeom>
          <a:noFill/>
          <a:ln>
            <a:noFill/>
          </a:ln>
        </p:spPr>
      </p:pic>
      <p:pic>
        <p:nvPicPr>
          <p:cNvPr id="904" name="Google Shape;904;p115"/>
          <p:cNvPicPr preferRelativeResize="0"/>
          <p:nvPr/>
        </p:nvPicPr>
        <p:blipFill rotWithShape="1">
          <a:blip r:embed="rId4">
            <a:alphaModFix/>
          </a:blip>
          <a:srcRect b="0" l="0" r="0" t="0"/>
          <a:stretch/>
        </p:blipFill>
        <p:spPr>
          <a:xfrm>
            <a:off x="7304181" y="2027857"/>
            <a:ext cx="494700" cy="477042"/>
          </a:xfrm>
          <a:prstGeom prst="rect">
            <a:avLst/>
          </a:prstGeom>
          <a:noFill/>
          <a:ln>
            <a:noFill/>
          </a:ln>
        </p:spPr>
      </p:pic>
      <p:pic>
        <p:nvPicPr>
          <p:cNvPr id="905" name="Google Shape;905;p115"/>
          <p:cNvPicPr preferRelativeResize="0"/>
          <p:nvPr/>
        </p:nvPicPr>
        <p:blipFill rotWithShape="1">
          <a:blip r:embed="rId5">
            <a:alphaModFix/>
          </a:blip>
          <a:srcRect b="0" l="0" r="0" t="0"/>
          <a:stretch/>
        </p:blipFill>
        <p:spPr>
          <a:xfrm>
            <a:off x="5856228" y="1873104"/>
            <a:ext cx="491120" cy="490680"/>
          </a:xfrm>
          <a:prstGeom prst="rect">
            <a:avLst/>
          </a:prstGeom>
          <a:noFill/>
          <a:ln>
            <a:noFill/>
          </a:ln>
        </p:spPr>
      </p:pic>
      <p:pic>
        <p:nvPicPr>
          <p:cNvPr id="906" name="Google Shape;906;p115"/>
          <p:cNvPicPr preferRelativeResize="0"/>
          <p:nvPr/>
        </p:nvPicPr>
        <p:blipFill rotWithShape="1">
          <a:blip r:embed="rId6">
            <a:alphaModFix/>
          </a:blip>
          <a:srcRect b="0" l="0" r="0" t="0"/>
          <a:stretch/>
        </p:blipFill>
        <p:spPr>
          <a:xfrm>
            <a:off x="5609041" y="3127826"/>
            <a:ext cx="471357" cy="495500"/>
          </a:xfrm>
          <a:prstGeom prst="rect">
            <a:avLst/>
          </a:prstGeom>
          <a:noFill/>
          <a:ln>
            <a:noFill/>
          </a:ln>
        </p:spPr>
      </p:pic>
      <p:pic>
        <p:nvPicPr>
          <p:cNvPr id="907" name="Google Shape;907;p115"/>
          <p:cNvPicPr preferRelativeResize="0"/>
          <p:nvPr/>
        </p:nvPicPr>
        <p:blipFill rotWithShape="1">
          <a:blip r:embed="rId7">
            <a:alphaModFix/>
          </a:blip>
          <a:srcRect b="0" l="0" r="0" t="0"/>
          <a:stretch/>
        </p:blipFill>
        <p:spPr>
          <a:xfrm>
            <a:off x="7402695" y="3127826"/>
            <a:ext cx="497061" cy="495500"/>
          </a:xfrm>
          <a:prstGeom prst="rect">
            <a:avLst/>
          </a:prstGeom>
          <a:noFill/>
          <a:ln>
            <a:noFill/>
          </a:ln>
        </p:spPr>
      </p:pic>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2" name="Shape 912"/>
        <p:cNvGrpSpPr/>
        <p:nvPr/>
      </p:nvGrpSpPr>
      <p:grpSpPr>
        <a:xfrm>
          <a:off x="0" y="0"/>
          <a:ext cx="0" cy="0"/>
          <a:chOff x="0" y="0"/>
          <a:chExt cx="0" cy="0"/>
        </a:xfrm>
      </p:grpSpPr>
      <p:sp>
        <p:nvSpPr>
          <p:cNvPr id="913" name="Google Shape;913;p116"/>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Breaking Down the Task </a:t>
            </a:r>
            <a:endParaRPr/>
          </a:p>
        </p:txBody>
      </p:sp>
      <p:sp>
        <p:nvSpPr>
          <p:cNvPr id="914" name="Google Shape;914;p116"/>
          <p:cNvSpPr txBox="1"/>
          <p:nvPr>
            <p:ph idx="1" type="body"/>
          </p:nvPr>
        </p:nvSpPr>
        <p:spPr>
          <a:xfrm>
            <a:off x="152400" y="1143000"/>
            <a:ext cx="8839200" cy="3543300"/>
          </a:xfrm>
          <a:prstGeom prst="rect">
            <a:avLst/>
          </a:prstGeom>
          <a:noFill/>
          <a:ln>
            <a:noFill/>
          </a:ln>
        </p:spPr>
        <p:txBody>
          <a:bodyPr anchorCtr="0" anchor="ctr" bIns="91425" lIns="91425" spcFirstLastPara="1" rIns="91425" wrap="square" tIns="91425">
            <a:noAutofit/>
          </a:bodyPr>
          <a:lstStyle/>
          <a:p>
            <a:pPr indent="-342900" lvl="0" marL="457200" rtl="0" algn="l">
              <a:lnSpc>
                <a:spcPct val="90000"/>
              </a:lnSpc>
              <a:spcBef>
                <a:spcPts val="750"/>
              </a:spcBef>
              <a:spcAft>
                <a:spcPts val="0"/>
              </a:spcAft>
              <a:buSzPts val="1800"/>
              <a:buFont typeface="Calibri"/>
              <a:buAutoNum type="arabicPeriod"/>
            </a:pPr>
            <a:r>
              <a:rPr lang="en-US"/>
              <a:t>Select an upcoming Section from your ELA Guidebooks 9-12 unit. </a:t>
            </a:r>
            <a:endParaRPr/>
          </a:p>
          <a:p>
            <a:pPr indent="-342900" lvl="0" marL="457200" rtl="0" algn="l">
              <a:lnSpc>
                <a:spcPct val="90000"/>
              </a:lnSpc>
              <a:spcBef>
                <a:spcPts val="1000"/>
              </a:spcBef>
              <a:spcAft>
                <a:spcPts val="0"/>
              </a:spcAft>
              <a:buSzPts val="1800"/>
              <a:buFont typeface="Calibri"/>
              <a:buAutoNum type="arabicPeriod"/>
            </a:pPr>
            <a:r>
              <a:rPr lang="en-US"/>
              <a:t>Plan out and implement the lessons from this Section.</a:t>
            </a:r>
            <a:endParaRPr/>
          </a:p>
          <a:p>
            <a:pPr indent="-342900" lvl="0" marL="457200" rtl="0" algn="l">
              <a:lnSpc>
                <a:spcPct val="90000"/>
              </a:lnSpc>
              <a:spcBef>
                <a:spcPts val="1000"/>
              </a:spcBef>
              <a:spcAft>
                <a:spcPts val="1000"/>
              </a:spcAft>
              <a:buSzPts val="1800"/>
              <a:buFont typeface="Calibri"/>
              <a:buAutoNum type="arabicPeriod"/>
            </a:pPr>
            <a:r>
              <a:rPr lang="en-US"/>
              <a:t>Gather student written evidence from the Section Diagnostic to bring back for our Module 5 discussions. </a:t>
            </a:r>
            <a:endParaRPr/>
          </a:p>
        </p:txBody>
      </p:sp>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9" name="Shape 919"/>
        <p:cNvGrpSpPr/>
        <p:nvPr/>
      </p:nvGrpSpPr>
      <p:grpSpPr>
        <a:xfrm>
          <a:off x="0" y="0"/>
          <a:ext cx="0" cy="0"/>
          <a:chOff x="0" y="0"/>
          <a:chExt cx="0" cy="0"/>
        </a:xfrm>
      </p:grpSpPr>
      <p:sp>
        <p:nvSpPr>
          <p:cNvPr id="920" name="Google Shape;920;p11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Coming Up in Module 5</a:t>
            </a:r>
            <a:endParaRPr>
              <a:solidFill>
                <a:schemeClr val="dk1"/>
              </a:solidFill>
            </a:endParaRPr>
          </a:p>
        </p:txBody>
      </p:sp>
      <p:sp>
        <p:nvSpPr>
          <p:cNvPr id="921" name="Google Shape;921;p117"/>
          <p:cNvSpPr txBox="1"/>
          <p:nvPr>
            <p:ph idx="1" type="body"/>
          </p:nvPr>
        </p:nvSpPr>
        <p:spPr>
          <a:xfrm>
            <a:off x="152400" y="1143000"/>
            <a:ext cx="5310600" cy="35433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750"/>
              </a:spcBef>
              <a:spcAft>
                <a:spcPts val="0"/>
              </a:spcAft>
              <a:buSzPts val="1800"/>
              <a:buNone/>
            </a:pPr>
            <a:r>
              <a:t/>
            </a:r>
            <a:endParaRPr/>
          </a:p>
          <a:p>
            <a:pPr indent="0" lvl="0" marL="0" rtl="0" algn="l">
              <a:lnSpc>
                <a:spcPct val="90000"/>
              </a:lnSpc>
              <a:spcBef>
                <a:spcPts val="750"/>
              </a:spcBef>
              <a:spcAft>
                <a:spcPts val="0"/>
              </a:spcAft>
              <a:buSzPts val="1800"/>
              <a:buNone/>
            </a:pPr>
            <a:r>
              <a:t/>
            </a:r>
            <a:endParaRPr/>
          </a:p>
          <a:p>
            <a:pPr indent="0" lvl="0" marL="0" rtl="0" algn="l">
              <a:lnSpc>
                <a:spcPct val="90000"/>
              </a:lnSpc>
              <a:spcBef>
                <a:spcPts val="750"/>
              </a:spcBef>
              <a:spcAft>
                <a:spcPts val="0"/>
              </a:spcAft>
              <a:buSzPts val="1800"/>
              <a:buNone/>
            </a:pPr>
            <a:r>
              <a:rPr lang="en-US"/>
              <a:t>When we return for Module 5, we will use the Section Diagnostic exemplar and Checklist to evaluate student responses and identify their strengths and needs. </a:t>
            </a:r>
            <a:endParaRPr/>
          </a:p>
          <a:p>
            <a:pPr indent="0" lvl="0" marL="0" rtl="0" algn="l">
              <a:lnSpc>
                <a:spcPct val="90000"/>
              </a:lnSpc>
              <a:spcBef>
                <a:spcPts val="750"/>
              </a:spcBef>
              <a:spcAft>
                <a:spcPts val="0"/>
              </a:spcAft>
              <a:buSzPts val="1800"/>
              <a:buNone/>
            </a:pPr>
            <a:r>
              <a:t/>
            </a:r>
            <a:endParaRPr/>
          </a:p>
          <a:p>
            <a:pPr indent="0" lvl="0" marL="0" rtl="0" algn="l">
              <a:lnSpc>
                <a:spcPct val="90000"/>
              </a:lnSpc>
              <a:spcBef>
                <a:spcPts val="750"/>
              </a:spcBef>
              <a:spcAft>
                <a:spcPts val="0"/>
              </a:spcAft>
              <a:buSzPts val="1800"/>
              <a:buNone/>
            </a:pPr>
            <a:r>
              <a:rPr lang="en-US"/>
              <a:t>Then, we will explore additional Guidebooks 9-12 supports for reading and understanding complex texts so that we can respond effectively to the data we collect. </a:t>
            </a:r>
            <a:endParaRPr/>
          </a:p>
        </p:txBody>
      </p:sp>
      <p:pic>
        <p:nvPicPr>
          <p:cNvPr id="922" name="Google Shape;922;p117"/>
          <p:cNvPicPr preferRelativeResize="0"/>
          <p:nvPr/>
        </p:nvPicPr>
        <p:blipFill rotWithShape="1">
          <a:blip r:embed="rId3">
            <a:alphaModFix/>
          </a:blip>
          <a:srcRect b="0" l="0" r="0" t="0"/>
          <a:stretch/>
        </p:blipFill>
        <p:spPr>
          <a:xfrm>
            <a:off x="5876375" y="1210000"/>
            <a:ext cx="2447626" cy="3304299"/>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1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Opening Circle</a:t>
            </a:r>
            <a:endParaRPr>
              <a:solidFill>
                <a:schemeClr val="dk1"/>
              </a:solidFill>
            </a:endParaRPr>
          </a:p>
        </p:txBody>
      </p:sp>
      <p:sp>
        <p:nvSpPr>
          <p:cNvPr id="132" name="Google Shape;132;p19"/>
          <p:cNvSpPr txBox="1"/>
          <p:nvPr>
            <p:ph idx="1" type="body"/>
          </p:nvPr>
        </p:nvSpPr>
        <p:spPr>
          <a:xfrm>
            <a:off x="695325" y="1047600"/>
            <a:ext cx="4412700" cy="3543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750"/>
              </a:spcBef>
              <a:spcAft>
                <a:spcPts val="0"/>
              </a:spcAft>
              <a:buSzPts val="2400"/>
              <a:buNone/>
            </a:pPr>
            <a:r>
              <a:rPr lang="en-US"/>
              <a:t>“A strength-based classroom is a place where students with all sorts of labels come together as equals to form a new type of learning environment.” ~Thomas Armstrong</a:t>
            </a:r>
            <a:endParaRPr sz="1800"/>
          </a:p>
          <a:p>
            <a:pPr indent="0" lvl="0" marL="0" rtl="0" algn="ctr">
              <a:lnSpc>
                <a:spcPct val="90000"/>
              </a:lnSpc>
              <a:spcBef>
                <a:spcPts val="750"/>
              </a:spcBef>
              <a:spcAft>
                <a:spcPts val="0"/>
              </a:spcAft>
              <a:buSzPts val="2400"/>
              <a:buNone/>
            </a:pPr>
            <a:r>
              <a:t/>
            </a:r>
            <a:endParaRPr sz="1800">
              <a:solidFill>
                <a:srgbClr val="3C4043"/>
              </a:solidFill>
            </a:endParaRPr>
          </a:p>
          <a:p>
            <a:pPr indent="0" lvl="0" marL="0" rtl="0" algn="ctr">
              <a:lnSpc>
                <a:spcPct val="90000"/>
              </a:lnSpc>
              <a:spcBef>
                <a:spcPts val="750"/>
              </a:spcBef>
              <a:spcAft>
                <a:spcPts val="0"/>
              </a:spcAft>
              <a:buSzPts val="2400"/>
              <a:buNone/>
            </a:pPr>
            <a:r>
              <a:rPr b="1" lang="en-US" sz="1800">
                <a:solidFill>
                  <a:schemeClr val="accent4"/>
                </a:solidFill>
              </a:rPr>
              <a:t>This makes me think… </a:t>
            </a:r>
            <a:endParaRPr b="1" sz="1800">
              <a:solidFill>
                <a:schemeClr val="accent4"/>
              </a:solidFill>
            </a:endParaRPr>
          </a:p>
          <a:p>
            <a:pPr indent="0" lvl="0" marL="0" rtl="0" algn="ctr">
              <a:lnSpc>
                <a:spcPct val="90000"/>
              </a:lnSpc>
              <a:spcBef>
                <a:spcPts val="750"/>
              </a:spcBef>
              <a:spcAft>
                <a:spcPts val="0"/>
              </a:spcAft>
              <a:buSzPts val="2400"/>
              <a:buNone/>
            </a:pPr>
            <a:r>
              <a:rPr b="1" lang="en-US" sz="1800">
                <a:solidFill>
                  <a:schemeClr val="accent4"/>
                </a:solidFill>
              </a:rPr>
              <a:t>This makes me feel....</a:t>
            </a:r>
            <a:endParaRPr b="1" sz="1800">
              <a:solidFill>
                <a:schemeClr val="accent4"/>
              </a:solidFill>
            </a:endParaRPr>
          </a:p>
        </p:txBody>
      </p:sp>
      <p:pic>
        <p:nvPicPr>
          <p:cNvPr id="133" name="Google Shape;133;p19"/>
          <p:cNvPicPr preferRelativeResize="0"/>
          <p:nvPr/>
        </p:nvPicPr>
        <p:blipFill rotWithShape="1">
          <a:blip r:embed="rId3">
            <a:alphaModFix/>
          </a:blip>
          <a:srcRect b="0" l="0" r="0" t="0"/>
          <a:stretch/>
        </p:blipFill>
        <p:spPr>
          <a:xfrm>
            <a:off x="5672425" y="2019150"/>
            <a:ext cx="2428875" cy="1600200"/>
          </a:xfrm>
          <a:prstGeom prst="rect">
            <a:avLst/>
          </a:prstGeom>
          <a:noFill/>
          <a:ln>
            <a:noFill/>
          </a:ln>
        </p:spPr>
      </p:pic>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7" name="Shape 927"/>
        <p:cNvGrpSpPr/>
        <p:nvPr/>
      </p:nvGrpSpPr>
      <p:grpSpPr>
        <a:xfrm>
          <a:off x="0" y="0"/>
          <a:ext cx="0" cy="0"/>
          <a:chOff x="0" y="0"/>
          <a:chExt cx="0" cy="0"/>
        </a:xfrm>
      </p:grpSpPr>
      <p:sp>
        <p:nvSpPr>
          <p:cNvPr id="928" name="Google Shape;928;p11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Module 5 Topics</a:t>
            </a:r>
            <a:endParaRPr>
              <a:solidFill>
                <a:schemeClr val="dk1"/>
              </a:solidFill>
            </a:endParaRPr>
          </a:p>
        </p:txBody>
      </p:sp>
      <p:sp>
        <p:nvSpPr>
          <p:cNvPr id="929" name="Google Shape;929;p118"/>
          <p:cNvSpPr txBox="1"/>
          <p:nvPr>
            <p:ph idx="1" type="body"/>
          </p:nvPr>
        </p:nvSpPr>
        <p:spPr>
          <a:xfrm>
            <a:off x="152400" y="1143000"/>
            <a:ext cx="8839200" cy="3543300"/>
          </a:xfrm>
          <a:prstGeom prst="rect">
            <a:avLst/>
          </a:prstGeom>
          <a:noFill/>
          <a:ln>
            <a:noFill/>
          </a:ln>
        </p:spPr>
        <p:txBody>
          <a:bodyPr anchorCtr="0" anchor="ctr" bIns="91425" lIns="91425" spcFirstLastPara="1" rIns="91425" wrap="square" tIns="91425">
            <a:noAutofit/>
          </a:bodyPr>
          <a:lstStyle/>
          <a:p>
            <a:pPr indent="-304800" lvl="0" marL="457200" rtl="0" algn="l">
              <a:lnSpc>
                <a:spcPct val="90000"/>
              </a:lnSpc>
              <a:spcBef>
                <a:spcPts val="750"/>
              </a:spcBef>
              <a:spcAft>
                <a:spcPts val="0"/>
              </a:spcAft>
              <a:buSzPts val="1200"/>
              <a:buFont typeface="Calibri"/>
              <a:buChar char="•"/>
            </a:pPr>
            <a:r>
              <a:rPr lang="en-US"/>
              <a:t>Analyzing student evidence of learning and identifying patterns</a:t>
            </a:r>
            <a:endParaRPr/>
          </a:p>
          <a:p>
            <a:pPr indent="-304800" lvl="0" marL="457200" rtl="0" algn="l">
              <a:lnSpc>
                <a:spcPct val="90000"/>
              </a:lnSpc>
              <a:spcBef>
                <a:spcPts val="1000"/>
              </a:spcBef>
              <a:spcAft>
                <a:spcPts val="0"/>
              </a:spcAft>
              <a:buSzPts val="1200"/>
              <a:buFont typeface="Calibri"/>
              <a:buChar char="•"/>
            </a:pPr>
            <a:r>
              <a:rPr lang="en-US"/>
              <a:t>Diving into strategies to support all students in accessing complex texts</a:t>
            </a:r>
            <a:endParaRPr/>
          </a:p>
          <a:p>
            <a:pPr indent="-304800" lvl="0" marL="457200" rtl="0" algn="l">
              <a:lnSpc>
                <a:spcPct val="90000"/>
              </a:lnSpc>
              <a:spcBef>
                <a:spcPts val="1000"/>
              </a:spcBef>
              <a:spcAft>
                <a:spcPts val="1000"/>
              </a:spcAft>
              <a:buSzPts val="1200"/>
              <a:buFont typeface="Calibri"/>
              <a:buChar char="•"/>
            </a:pPr>
            <a:r>
              <a:rPr lang="en-US"/>
              <a:t>Planning to meet the needs of Diverse Learners</a:t>
            </a:r>
            <a:endParaRPr/>
          </a:p>
        </p:txBody>
      </p:sp>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4" name="Shape 934"/>
        <p:cNvGrpSpPr/>
        <p:nvPr/>
      </p:nvGrpSpPr>
      <p:grpSpPr>
        <a:xfrm>
          <a:off x="0" y="0"/>
          <a:ext cx="0" cy="0"/>
          <a:chOff x="0" y="0"/>
          <a:chExt cx="0" cy="0"/>
        </a:xfrm>
      </p:grpSpPr>
      <p:sp>
        <p:nvSpPr>
          <p:cNvPr id="935" name="Google Shape;935;p11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Guidance for Non-Classroom Teachers</a:t>
            </a:r>
            <a:endParaRPr/>
          </a:p>
        </p:txBody>
      </p:sp>
      <p:sp>
        <p:nvSpPr>
          <p:cNvPr id="936" name="Google Shape;936;p119"/>
          <p:cNvSpPr txBox="1"/>
          <p:nvPr>
            <p:ph idx="1" type="body"/>
          </p:nvPr>
        </p:nvSpPr>
        <p:spPr>
          <a:xfrm>
            <a:off x="152400" y="1143000"/>
            <a:ext cx="8839200" cy="3543300"/>
          </a:xfrm>
          <a:prstGeom prst="rect">
            <a:avLst/>
          </a:prstGeom>
          <a:noFill/>
          <a:ln>
            <a:noFill/>
          </a:ln>
        </p:spPr>
        <p:txBody>
          <a:bodyPr anchorCtr="0" anchor="ctr" bIns="91425" lIns="91425" spcFirstLastPara="1" rIns="91425" wrap="square" tIns="91425">
            <a:noAutofit/>
          </a:bodyPr>
          <a:lstStyle/>
          <a:p>
            <a:pPr indent="-304800" lvl="0" marL="457200" rtl="0" algn="l">
              <a:lnSpc>
                <a:spcPct val="90000"/>
              </a:lnSpc>
              <a:spcBef>
                <a:spcPts val="750"/>
              </a:spcBef>
              <a:spcAft>
                <a:spcPts val="0"/>
              </a:spcAft>
              <a:buSzPts val="1200"/>
              <a:buFont typeface="Calibri"/>
              <a:buChar char="•"/>
            </a:pPr>
            <a:r>
              <a:rPr lang="en-US"/>
              <a:t>If you typically work with students, select a group of students to work with!</a:t>
            </a:r>
            <a:endParaRPr/>
          </a:p>
          <a:p>
            <a:pPr indent="-304800" lvl="0" marL="457200" rtl="0" algn="l">
              <a:lnSpc>
                <a:spcPct val="90000"/>
              </a:lnSpc>
              <a:spcBef>
                <a:spcPts val="1000"/>
              </a:spcBef>
              <a:spcAft>
                <a:spcPts val="1000"/>
              </a:spcAft>
              <a:buSzPts val="1200"/>
              <a:buFont typeface="Calibri"/>
              <a:buChar char="•"/>
            </a:pPr>
            <a:r>
              <a:rPr lang="en-US"/>
              <a:t>If you </a:t>
            </a:r>
            <a:r>
              <a:rPr b="1" lang="en-US"/>
              <a:t>don’t </a:t>
            </a:r>
            <a:r>
              <a:rPr lang="en-US"/>
              <a:t>typically work with students, find a classroom </a:t>
            </a:r>
            <a:r>
              <a:rPr lang="en-US"/>
              <a:t>teacher </a:t>
            </a:r>
            <a:r>
              <a:rPr lang="en-US"/>
              <a:t>to partner with in order to co-plan and co-teach these lessons. </a:t>
            </a:r>
            <a:endParaRPr/>
          </a:p>
        </p:txBody>
      </p:sp>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1" name="Shape 941"/>
        <p:cNvGrpSpPr/>
        <p:nvPr/>
      </p:nvGrpSpPr>
      <p:grpSpPr>
        <a:xfrm>
          <a:off x="0" y="0"/>
          <a:ext cx="0" cy="0"/>
          <a:chOff x="0" y="0"/>
          <a:chExt cx="0" cy="0"/>
        </a:xfrm>
      </p:grpSpPr>
      <p:sp>
        <p:nvSpPr>
          <p:cNvPr id="942" name="Google Shape;942;p12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Closing Circle</a:t>
            </a:r>
            <a:endParaRPr>
              <a:solidFill>
                <a:schemeClr val="dk1"/>
              </a:solidFill>
            </a:endParaRPr>
          </a:p>
        </p:txBody>
      </p:sp>
      <p:sp>
        <p:nvSpPr>
          <p:cNvPr id="943" name="Google Shape;943;p120"/>
          <p:cNvSpPr txBox="1"/>
          <p:nvPr>
            <p:ph idx="1" type="body"/>
          </p:nvPr>
        </p:nvSpPr>
        <p:spPr>
          <a:xfrm>
            <a:off x="1341303" y="1145175"/>
            <a:ext cx="6461400" cy="3543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750"/>
              </a:spcBef>
              <a:spcAft>
                <a:spcPts val="0"/>
              </a:spcAft>
              <a:buSzPts val="1800"/>
              <a:buNone/>
            </a:pPr>
            <a:r>
              <a:rPr b="1" lang="en-US">
                <a:solidFill>
                  <a:schemeClr val="accent4"/>
                </a:solidFill>
              </a:rPr>
              <a:t>Share with your Read Partner:</a:t>
            </a:r>
            <a:endParaRPr b="1">
              <a:solidFill>
                <a:schemeClr val="accent4"/>
              </a:solidFill>
            </a:endParaRPr>
          </a:p>
          <a:p>
            <a:pPr indent="0" lvl="0" marL="0" rtl="0" algn="ctr">
              <a:lnSpc>
                <a:spcPct val="90000"/>
              </a:lnSpc>
              <a:spcBef>
                <a:spcPts val="750"/>
              </a:spcBef>
              <a:spcAft>
                <a:spcPts val="0"/>
              </a:spcAft>
              <a:buSzPts val="1800"/>
              <a:buNone/>
            </a:pPr>
            <a:r>
              <a:rPr lang="en-US"/>
              <a:t>What is </a:t>
            </a:r>
            <a:r>
              <a:rPr b="1" lang="en-US">
                <a:solidFill>
                  <a:schemeClr val="accent4"/>
                </a:solidFill>
              </a:rPr>
              <a:t>one word</a:t>
            </a:r>
            <a:r>
              <a:rPr lang="en-US"/>
              <a:t> to describe how you are feeling today after our learning?</a:t>
            </a:r>
            <a:endParaRPr/>
          </a:p>
        </p:txBody>
      </p:sp>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8" name="Shape 948"/>
        <p:cNvGrpSpPr/>
        <p:nvPr/>
      </p:nvGrpSpPr>
      <p:grpSpPr>
        <a:xfrm>
          <a:off x="0" y="0"/>
          <a:ext cx="0" cy="0"/>
          <a:chOff x="0" y="0"/>
          <a:chExt cx="0" cy="0"/>
        </a:xfrm>
      </p:grpSpPr>
      <p:sp>
        <p:nvSpPr>
          <p:cNvPr id="949" name="Google Shape;949;p12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Thank You!</a:t>
            </a:r>
            <a:endParaRPr/>
          </a:p>
        </p:txBody>
      </p:sp>
      <p:sp>
        <p:nvSpPr>
          <p:cNvPr id="950" name="Google Shape;950;p121"/>
          <p:cNvSpPr txBox="1"/>
          <p:nvPr>
            <p:ph idx="1" type="body"/>
          </p:nvPr>
        </p:nvSpPr>
        <p:spPr>
          <a:xfrm>
            <a:off x="152400" y="1674325"/>
            <a:ext cx="8711700" cy="35433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750"/>
              </a:spcBef>
              <a:spcAft>
                <a:spcPts val="0"/>
              </a:spcAft>
              <a:buSzPts val="1800"/>
              <a:buNone/>
            </a:pPr>
            <a:r>
              <a:t/>
            </a:r>
            <a:endParaRPr b="1"/>
          </a:p>
          <a:p>
            <a:pPr indent="0" lvl="0" marL="0" rtl="0" algn="ctr">
              <a:lnSpc>
                <a:spcPct val="90000"/>
              </a:lnSpc>
              <a:spcBef>
                <a:spcPts val="750"/>
              </a:spcBef>
              <a:spcAft>
                <a:spcPts val="0"/>
              </a:spcAft>
              <a:buSzPts val="1800"/>
              <a:buNone/>
            </a:pPr>
            <a:r>
              <a:rPr b="1" lang="en-US"/>
              <a:t>Please share your feedback!</a:t>
            </a:r>
            <a:endParaRPr b="1"/>
          </a:p>
          <a:p>
            <a:pPr indent="0" lvl="0" marL="0" rtl="0" algn="ctr">
              <a:lnSpc>
                <a:spcPct val="90000"/>
              </a:lnSpc>
              <a:spcBef>
                <a:spcPts val="750"/>
              </a:spcBef>
              <a:spcAft>
                <a:spcPts val="0"/>
              </a:spcAft>
              <a:buSzPts val="1800"/>
              <a:buNone/>
            </a:pPr>
            <a:r>
              <a:t/>
            </a:r>
            <a:endParaRPr b="1"/>
          </a:p>
          <a:p>
            <a:pPr indent="0" lvl="0" marL="0" rtl="0" algn="ctr">
              <a:lnSpc>
                <a:spcPct val="90000"/>
              </a:lnSpc>
              <a:spcBef>
                <a:spcPts val="750"/>
              </a:spcBef>
              <a:spcAft>
                <a:spcPts val="0"/>
              </a:spcAft>
              <a:buSzPts val="1800"/>
              <a:buNone/>
            </a:pPr>
            <a:r>
              <a:rPr b="1" lang="en-US">
                <a:solidFill>
                  <a:srgbClr val="E78B6F"/>
                </a:solidFill>
              </a:rPr>
              <a:t>Insert Survey Link</a:t>
            </a:r>
            <a:endParaRPr b="1">
              <a:solidFill>
                <a:srgbClr val="E78B6F"/>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2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Louisiana’s ELA Goal</a:t>
            </a:r>
            <a:endParaRPr>
              <a:solidFill>
                <a:schemeClr val="dk1"/>
              </a:solidFill>
            </a:endParaRPr>
          </a:p>
        </p:txBody>
      </p:sp>
      <p:pic>
        <p:nvPicPr>
          <p:cNvPr id="140" name="Google Shape;140;p20"/>
          <p:cNvPicPr preferRelativeResize="0"/>
          <p:nvPr/>
        </p:nvPicPr>
        <p:blipFill rotWithShape="1">
          <a:blip r:embed="rId3">
            <a:alphaModFix/>
          </a:blip>
          <a:srcRect b="0" l="0" r="0" t="0"/>
          <a:stretch/>
        </p:blipFill>
        <p:spPr>
          <a:xfrm>
            <a:off x="799438" y="1200000"/>
            <a:ext cx="7545125" cy="331650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A Research-Based Model: Head, Heart, Habits</a:t>
            </a:r>
            <a:endParaRPr/>
          </a:p>
        </p:txBody>
      </p:sp>
      <p:graphicFrame>
        <p:nvGraphicFramePr>
          <p:cNvPr id="147" name="Google Shape;147;p21"/>
          <p:cNvGraphicFramePr/>
          <p:nvPr/>
        </p:nvGraphicFramePr>
        <p:xfrm>
          <a:off x="490425" y="1371575"/>
          <a:ext cx="3000000" cy="3000000"/>
        </p:xfrm>
        <a:graphic>
          <a:graphicData uri="http://schemas.openxmlformats.org/drawingml/2006/table">
            <a:tbl>
              <a:tblPr>
                <a:noFill/>
                <a:tableStyleId>{E7E08358-264F-4A93-AB07-1CB6A9F630F8}</a:tableStyleId>
              </a:tblPr>
              <a:tblGrid>
                <a:gridCol w="1395875"/>
                <a:gridCol w="6669000"/>
              </a:tblGrid>
              <a:tr h="1101175">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414042"/>
                        </a:buClr>
                        <a:buSzPts val="1400"/>
                        <a:buFont typeface="Calibri"/>
                        <a:buNone/>
                      </a:pPr>
                      <a:r>
                        <a:rPr b="1" lang="en-US" sz="1800" u="none" cap="none" strike="noStrike">
                          <a:solidFill>
                            <a:srgbClr val="E78B6F"/>
                          </a:solidFill>
                          <a:latin typeface="Calibri"/>
                          <a:ea typeface="Calibri"/>
                          <a:cs typeface="Calibri"/>
                          <a:sym typeface="Calibri"/>
                        </a:rPr>
                        <a:t>Core academic content</a:t>
                      </a:r>
                      <a:r>
                        <a:rPr lang="en-US" sz="1800" u="none" cap="none" strike="noStrike">
                          <a:solidFill>
                            <a:schemeClr val="dk2"/>
                          </a:solidFill>
                          <a:latin typeface="Calibri"/>
                          <a:ea typeface="Calibri"/>
                          <a:cs typeface="Calibri"/>
                          <a:sym typeface="Calibri"/>
                        </a:rPr>
                        <a:t> </a:t>
                      </a:r>
                      <a:r>
                        <a:rPr lang="en-US" sz="1800" u="none" cap="none" strike="noStrike">
                          <a:solidFill>
                            <a:schemeClr val="dk1"/>
                          </a:solidFill>
                          <a:latin typeface="Calibri"/>
                          <a:ea typeface="Calibri"/>
                          <a:cs typeface="Calibri"/>
                          <a:sym typeface="Calibri"/>
                        </a:rPr>
                        <a:t>embedded in exceptional instructional materials and aligned to research-based practices. </a:t>
                      </a:r>
                      <a:endParaRPr sz="1800" u="none" cap="none" strike="noStrike">
                        <a:solidFill>
                          <a:schemeClr val="dk1"/>
                        </a:solidFill>
                        <a:latin typeface="Calibri"/>
                        <a:ea typeface="Calibri"/>
                        <a:cs typeface="Calibri"/>
                        <a:sym typeface="Calibri"/>
                      </a:endParaRPr>
                    </a:p>
                  </a:txBody>
                  <a:tcPr marT="91425" marB="91425" marR="91425" marL="91425" anchor="ctr"/>
                </a:tc>
              </a:tr>
              <a:tr h="953250">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414042"/>
                        </a:buClr>
                        <a:buSzPts val="1400"/>
                        <a:buFont typeface="Calibri"/>
                        <a:buNone/>
                      </a:pPr>
                      <a:r>
                        <a:rPr b="1" lang="en-US" sz="1800" u="none" cap="none" strike="noStrike">
                          <a:solidFill>
                            <a:srgbClr val="E78B6F"/>
                          </a:solidFill>
                          <a:latin typeface="Calibri"/>
                          <a:ea typeface="Calibri"/>
                          <a:cs typeface="Calibri"/>
                          <a:sym typeface="Calibri"/>
                        </a:rPr>
                        <a:t>Teacher-led communities</a:t>
                      </a:r>
                      <a:r>
                        <a:rPr lang="en-US" sz="1800" u="none" cap="none" strike="noStrike">
                          <a:latin typeface="Calibri"/>
                          <a:ea typeface="Calibri"/>
                          <a:cs typeface="Calibri"/>
                          <a:sym typeface="Calibri"/>
                        </a:rPr>
                        <a:t> </a:t>
                      </a:r>
                      <a:r>
                        <a:rPr lang="en-US" sz="1800" u="none" cap="none" strike="noStrike">
                          <a:solidFill>
                            <a:schemeClr val="dk1"/>
                          </a:solidFill>
                          <a:latin typeface="Calibri"/>
                          <a:ea typeface="Calibri"/>
                          <a:cs typeface="Calibri"/>
                          <a:sym typeface="Calibri"/>
                        </a:rPr>
                        <a:t>that build both social capital and buy-in. </a:t>
                      </a:r>
                      <a:endParaRPr sz="1800" u="none" cap="none" strike="noStrike">
                        <a:solidFill>
                          <a:schemeClr val="dk1"/>
                        </a:solidFill>
                        <a:latin typeface="Calibri"/>
                        <a:ea typeface="Calibri"/>
                        <a:cs typeface="Calibri"/>
                        <a:sym typeface="Calibri"/>
                      </a:endParaRPr>
                    </a:p>
                  </a:txBody>
                  <a:tcPr marT="91425" marB="91425" marR="91425" marL="91425" anchor="ctr"/>
                </a:tc>
              </a:tr>
              <a:tr h="953250">
                <a:tc>
                  <a:txBody>
                    <a:bodyPr/>
                    <a:lstStyle/>
                    <a:p>
                      <a:pPr indent="0" lvl="0" marL="0" marR="0" rtl="0" algn="l">
                        <a:lnSpc>
                          <a:spcPct val="100000"/>
                        </a:lnSpc>
                        <a:spcBef>
                          <a:spcPts val="0"/>
                        </a:spcBef>
                        <a:spcAft>
                          <a:spcPts val="0"/>
                        </a:spcAft>
                        <a:buClr>
                          <a:srgbClr val="000000"/>
                        </a:buClr>
                        <a:buSzPts val="1800"/>
                        <a:buFont typeface="Arial"/>
                        <a:buNone/>
                      </a:pPr>
                      <a:r>
                        <a:t/>
                      </a:r>
                      <a:endParaRPr sz="1800" u="none" cap="none" strike="noStrike"/>
                    </a:p>
                  </a:txBody>
                  <a:tcPr marT="91425" marB="91425" marR="91425" marL="91425"/>
                </a:tc>
                <a:tc>
                  <a:txBody>
                    <a:bodyPr/>
                    <a:lstStyle/>
                    <a:p>
                      <a:pPr indent="0" lvl="0" marL="0" marR="0" rtl="0" algn="l">
                        <a:lnSpc>
                          <a:spcPct val="100000"/>
                        </a:lnSpc>
                        <a:spcBef>
                          <a:spcPts val="0"/>
                        </a:spcBef>
                        <a:spcAft>
                          <a:spcPts val="0"/>
                        </a:spcAft>
                        <a:buClr>
                          <a:srgbClr val="414042"/>
                        </a:buClr>
                        <a:buSzPts val="1400"/>
                        <a:buFont typeface="Calibri"/>
                        <a:buNone/>
                      </a:pPr>
                      <a:r>
                        <a:rPr lang="en-US" sz="1800" u="none" cap="none" strike="noStrike">
                          <a:solidFill>
                            <a:schemeClr val="dk1"/>
                          </a:solidFill>
                          <a:latin typeface="Calibri"/>
                          <a:ea typeface="Calibri"/>
                          <a:cs typeface="Calibri"/>
                          <a:sym typeface="Calibri"/>
                        </a:rPr>
                        <a:t>Structured and repeated</a:t>
                      </a:r>
                      <a:r>
                        <a:rPr lang="en-US" sz="1800" u="none" cap="none" strike="noStrike">
                          <a:latin typeface="Calibri"/>
                          <a:ea typeface="Calibri"/>
                          <a:cs typeface="Calibri"/>
                          <a:sym typeface="Calibri"/>
                        </a:rPr>
                        <a:t> </a:t>
                      </a:r>
                      <a:r>
                        <a:rPr b="1" lang="en-US" sz="1800" u="none" cap="none" strike="noStrike">
                          <a:solidFill>
                            <a:srgbClr val="E78B6F"/>
                          </a:solidFill>
                          <a:latin typeface="Calibri"/>
                          <a:ea typeface="Calibri"/>
                          <a:cs typeface="Calibri"/>
                          <a:sym typeface="Calibri"/>
                        </a:rPr>
                        <a:t>cycles of learning</a:t>
                      </a:r>
                      <a:r>
                        <a:rPr lang="en-US" sz="1800" u="none" cap="none" strike="noStrike">
                          <a:solidFill>
                            <a:schemeClr val="dk1"/>
                          </a:solidFill>
                          <a:latin typeface="Calibri"/>
                          <a:ea typeface="Calibri"/>
                          <a:cs typeface="Calibri"/>
                          <a:sym typeface="Calibri"/>
                        </a:rPr>
                        <a:t> in the classroom.</a:t>
                      </a:r>
                      <a:endParaRPr sz="1800" u="none" cap="none" strike="noStrike">
                        <a:solidFill>
                          <a:schemeClr val="dk1"/>
                        </a:solidFill>
                        <a:latin typeface="Calibri"/>
                        <a:ea typeface="Calibri"/>
                        <a:cs typeface="Calibri"/>
                        <a:sym typeface="Calibri"/>
                      </a:endParaRPr>
                    </a:p>
                  </a:txBody>
                  <a:tcPr marT="91425" marB="91425" marR="91425" marL="91425" anchor="ctr"/>
                </a:tc>
              </a:tr>
            </a:tbl>
          </a:graphicData>
        </a:graphic>
      </p:graphicFrame>
      <p:pic>
        <p:nvPicPr>
          <p:cNvPr id="148" name="Google Shape;148;p21"/>
          <p:cNvPicPr preferRelativeResize="0"/>
          <p:nvPr/>
        </p:nvPicPr>
        <p:blipFill rotWithShape="1">
          <a:blip r:embed="rId3">
            <a:alphaModFix/>
          </a:blip>
          <a:srcRect b="0" l="0" r="0" t="0"/>
          <a:stretch/>
        </p:blipFill>
        <p:spPr>
          <a:xfrm>
            <a:off x="744635" y="2622001"/>
            <a:ext cx="804000" cy="804000"/>
          </a:xfrm>
          <a:prstGeom prst="rect">
            <a:avLst/>
          </a:prstGeom>
          <a:noFill/>
          <a:ln>
            <a:noFill/>
          </a:ln>
        </p:spPr>
      </p:pic>
      <p:pic>
        <p:nvPicPr>
          <p:cNvPr id="149" name="Google Shape;149;p21"/>
          <p:cNvPicPr preferRelativeResize="0"/>
          <p:nvPr/>
        </p:nvPicPr>
        <p:blipFill rotWithShape="1">
          <a:blip r:embed="rId4">
            <a:alphaModFix/>
          </a:blip>
          <a:srcRect b="0" l="0" r="0" t="0"/>
          <a:stretch/>
        </p:blipFill>
        <p:spPr>
          <a:xfrm>
            <a:off x="706875" y="1487475"/>
            <a:ext cx="879525" cy="879500"/>
          </a:xfrm>
          <a:prstGeom prst="rect">
            <a:avLst/>
          </a:prstGeom>
          <a:noFill/>
          <a:ln>
            <a:noFill/>
          </a:ln>
        </p:spPr>
      </p:pic>
      <p:pic>
        <p:nvPicPr>
          <p:cNvPr id="150" name="Google Shape;150;p21"/>
          <p:cNvPicPr preferRelativeResize="0"/>
          <p:nvPr/>
        </p:nvPicPr>
        <p:blipFill rotWithShape="1">
          <a:blip r:embed="rId5">
            <a:alphaModFix/>
          </a:blip>
          <a:srcRect b="0" l="0" r="0" t="0"/>
          <a:stretch/>
        </p:blipFill>
        <p:spPr>
          <a:xfrm>
            <a:off x="706878" y="3528902"/>
            <a:ext cx="879525" cy="8795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2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In Modules 1-3, we...</a:t>
            </a:r>
            <a:endParaRPr>
              <a:solidFill>
                <a:schemeClr val="dk1"/>
              </a:solidFill>
            </a:endParaRPr>
          </a:p>
        </p:txBody>
      </p:sp>
      <p:sp>
        <p:nvSpPr>
          <p:cNvPr id="157" name="Google Shape;157;p22"/>
          <p:cNvSpPr txBox="1"/>
          <p:nvPr>
            <p:ph idx="1" type="body"/>
          </p:nvPr>
        </p:nvSpPr>
        <p:spPr>
          <a:xfrm>
            <a:off x="152404" y="1219506"/>
            <a:ext cx="8839200" cy="3543300"/>
          </a:xfrm>
          <a:prstGeom prst="rect">
            <a:avLst/>
          </a:prstGeom>
          <a:noFill/>
          <a:ln>
            <a:noFill/>
          </a:ln>
        </p:spPr>
        <p:txBody>
          <a:bodyPr anchorCtr="0" anchor="t" bIns="91425" lIns="91425" spcFirstLastPara="1" rIns="91425" wrap="square" tIns="91425">
            <a:noAutofit/>
          </a:bodyPr>
          <a:lstStyle/>
          <a:p>
            <a:pPr indent="-304800" lvl="0" marL="457200" rtl="0" algn="l">
              <a:lnSpc>
                <a:spcPct val="90000"/>
              </a:lnSpc>
              <a:spcBef>
                <a:spcPts val="750"/>
              </a:spcBef>
              <a:spcAft>
                <a:spcPts val="0"/>
              </a:spcAft>
              <a:buSzPts val="1200"/>
              <a:buFont typeface="Calibri"/>
              <a:buChar char="•"/>
            </a:pPr>
            <a:r>
              <a:rPr lang="en-US" sz="1800"/>
              <a:t>Read research from TNTP’s “Opportunity Myth” outlining why access to </a:t>
            </a:r>
            <a:r>
              <a:rPr b="1" lang="en-US" sz="1800"/>
              <a:t>high-quality instructional materials</a:t>
            </a:r>
            <a:r>
              <a:rPr lang="en-US" sz="1800"/>
              <a:t> and </a:t>
            </a:r>
            <a:r>
              <a:rPr b="1" lang="en-US" sz="1800"/>
              <a:t>aligned professional learning </a:t>
            </a:r>
            <a:r>
              <a:rPr lang="en-US" sz="1800"/>
              <a:t>matter</a:t>
            </a:r>
            <a:endParaRPr sz="1800"/>
          </a:p>
          <a:p>
            <a:pPr indent="-304800" lvl="0" marL="457200" rtl="0" algn="l">
              <a:lnSpc>
                <a:spcPct val="90000"/>
              </a:lnSpc>
              <a:spcBef>
                <a:spcPts val="1000"/>
              </a:spcBef>
              <a:spcAft>
                <a:spcPts val="0"/>
              </a:spcAft>
              <a:buSzPts val="1200"/>
              <a:buFont typeface="Calibri"/>
              <a:buChar char="•"/>
            </a:pPr>
            <a:r>
              <a:rPr lang="en-US" sz="1800"/>
              <a:t>Engaged in an experiential where we learned </a:t>
            </a:r>
            <a:r>
              <a:rPr b="1" lang="en-US" sz="1800"/>
              <a:t>the role that knowledge plays </a:t>
            </a:r>
            <a:r>
              <a:rPr lang="en-US" sz="1800"/>
              <a:t>in comprehension of complex texts</a:t>
            </a:r>
            <a:endParaRPr sz="1800"/>
          </a:p>
          <a:p>
            <a:pPr indent="-304800" lvl="0" marL="457200" rtl="0" algn="l">
              <a:lnSpc>
                <a:spcPct val="90000"/>
              </a:lnSpc>
              <a:spcBef>
                <a:spcPts val="1000"/>
              </a:spcBef>
              <a:spcAft>
                <a:spcPts val="0"/>
              </a:spcAft>
              <a:buSzPts val="1200"/>
              <a:buFont typeface="Calibri"/>
              <a:buChar char="•"/>
            </a:pPr>
            <a:r>
              <a:rPr lang="en-US" sz="1800"/>
              <a:t>Built knowledge and understanding of the </a:t>
            </a:r>
            <a:r>
              <a:rPr b="1" lang="en-US" sz="1800"/>
              <a:t>literacy instructional shifts </a:t>
            </a:r>
            <a:r>
              <a:rPr lang="en-US" sz="1800"/>
              <a:t>and components of a strong literacy curriculum</a:t>
            </a:r>
            <a:endParaRPr sz="1800"/>
          </a:p>
          <a:p>
            <a:pPr indent="-304800" lvl="0" marL="457200" rtl="0" algn="l">
              <a:lnSpc>
                <a:spcPct val="90000"/>
              </a:lnSpc>
              <a:spcBef>
                <a:spcPts val="1000"/>
              </a:spcBef>
              <a:spcAft>
                <a:spcPts val="0"/>
              </a:spcAft>
              <a:buSzPts val="1200"/>
              <a:buFont typeface="Calibri"/>
              <a:buChar char="•"/>
            </a:pPr>
            <a:r>
              <a:rPr lang="en-US" sz="1800"/>
              <a:t>Built knowledge about the </a:t>
            </a:r>
            <a:r>
              <a:rPr b="1" lang="en-US" sz="1800"/>
              <a:t>framework, design principles, and updates </a:t>
            </a:r>
            <a:r>
              <a:rPr lang="en-US" sz="1800"/>
              <a:t>of the High School Guidebooks and Louisiana Curriculum Hub platform</a:t>
            </a:r>
            <a:endParaRPr sz="1800"/>
          </a:p>
          <a:p>
            <a:pPr indent="-342900" lvl="0" marL="457200" rtl="0" algn="l">
              <a:lnSpc>
                <a:spcPct val="90000"/>
              </a:lnSpc>
              <a:spcBef>
                <a:spcPts val="1000"/>
              </a:spcBef>
              <a:spcAft>
                <a:spcPts val="0"/>
              </a:spcAft>
              <a:buSzPts val="1800"/>
              <a:buChar char="•"/>
            </a:pPr>
            <a:r>
              <a:rPr lang="en-US"/>
              <a:t>Learned and applied </a:t>
            </a:r>
            <a:r>
              <a:rPr b="1" lang="en-US"/>
              <a:t>Unit Study</a:t>
            </a:r>
            <a:r>
              <a:rPr lang="en-US"/>
              <a:t> and </a:t>
            </a:r>
            <a:r>
              <a:rPr b="1" lang="en-US"/>
              <a:t>Lesson Study</a:t>
            </a:r>
            <a:r>
              <a:rPr lang="en-US"/>
              <a:t> processes to support strong planning of the Guidebooks 9-12 curriculum</a:t>
            </a:r>
            <a:endParaRPr/>
          </a:p>
          <a:p>
            <a:pPr indent="0" lvl="0" marL="914400" rtl="0" algn="l">
              <a:lnSpc>
                <a:spcPct val="90000"/>
              </a:lnSpc>
              <a:spcBef>
                <a:spcPts val="1000"/>
              </a:spcBef>
              <a:spcAft>
                <a:spcPts val="0"/>
              </a:spcAft>
              <a:buSzPts val="2400"/>
              <a:buNone/>
            </a:pPr>
            <a:r>
              <a:t/>
            </a:r>
            <a:endParaRPr sz="1200"/>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2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The Scope of Our Work </a:t>
            </a:r>
            <a:endParaRPr>
              <a:solidFill>
                <a:schemeClr val="dk1"/>
              </a:solidFill>
            </a:endParaRPr>
          </a:p>
        </p:txBody>
      </p:sp>
      <p:sp>
        <p:nvSpPr>
          <p:cNvPr id="164" name="Google Shape;164;p23"/>
          <p:cNvSpPr txBox="1"/>
          <p:nvPr>
            <p:ph idx="1" type="body"/>
          </p:nvPr>
        </p:nvSpPr>
        <p:spPr>
          <a:xfrm>
            <a:off x="152400" y="1143000"/>
            <a:ext cx="8839200" cy="3543300"/>
          </a:xfrm>
          <a:prstGeom prst="rect">
            <a:avLst/>
          </a:prstGeom>
          <a:noFill/>
          <a:ln>
            <a:noFill/>
          </a:ln>
        </p:spPr>
        <p:txBody>
          <a:bodyPr anchorCtr="0" anchor="t" bIns="91425" lIns="91425" spcFirstLastPara="1" rIns="91425" wrap="square" tIns="91425">
            <a:noAutofit/>
          </a:bodyPr>
          <a:lstStyle/>
          <a:p>
            <a:pPr indent="-228600" lvl="0" marL="457200" marR="0" rtl="0" algn="l">
              <a:lnSpc>
                <a:spcPct val="90000"/>
              </a:lnSpc>
              <a:spcBef>
                <a:spcPts val="750"/>
              </a:spcBef>
              <a:spcAft>
                <a:spcPts val="0"/>
              </a:spcAft>
              <a:buClr>
                <a:schemeClr val="dk1"/>
              </a:buClr>
              <a:buSzPts val="1800"/>
              <a:buFont typeface="Arial"/>
              <a:buNone/>
            </a:pPr>
            <a:r>
              <a:t/>
            </a:r>
            <a:endParaRPr/>
          </a:p>
        </p:txBody>
      </p:sp>
      <p:grpSp>
        <p:nvGrpSpPr>
          <p:cNvPr id="165" name="Google Shape;165;p23"/>
          <p:cNvGrpSpPr/>
          <p:nvPr/>
        </p:nvGrpSpPr>
        <p:grpSpPr>
          <a:xfrm>
            <a:off x="5735313" y="1270327"/>
            <a:ext cx="3387900" cy="3119273"/>
            <a:chOff x="5632325" y="940559"/>
            <a:chExt cx="3387900" cy="3119273"/>
          </a:xfrm>
        </p:grpSpPr>
        <p:sp>
          <p:nvSpPr>
            <p:cNvPr id="166" name="Google Shape;166;p23"/>
            <p:cNvSpPr/>
            <p:nvPr/>
          </p:nvSpPr>
          <p:spPr>
            <a:xfrm>
              <a:off x="5632325" y="940559"/>
              <a:ext cx="3387900" cy="891900"/>
            </a:xfrm>
            <a:prstGeom prst="chevron">
              <a:avLst>
                <a:gd fmla="val 50000" name="adj"/>
              </a:avLst>
            </a:prstGeom>
            <a:solidFill>
              <a:srgbClr val="E78B6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4343"/>
                  </a:solidFill>
                  <a:latin typeface="Calibri"/>
                  <a:ea typeface="Calibri"/>
                  <a:cs typeface="Calibri"/>
                  <a:sym typeface="Calibri"/>
                </a:rPr>
                <a:t>Express Understanding Cycle</a:t>
              </a:r>
              <a:endParaRPr b="0" i="0" sz="1800" u="none" cap="none" strike="noStrike">
                <a:solidFill>
                  <a:srgbClr val="434343"/>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34343"/>
                  </a:solidFill>
                  <a:latin typeface="Calibri"/>
                  <a:ea typeface="Calibri"/>
                  <a:cs typeface="Calibri"/>
                  <a:sym typeface="Calibri"/>
                </a:rPr>
                <a:t>2 days, separated by 4-6 weeks</a:t>
              </a:r>
              <a:endParaRPr b="0" i="0" sz="1400" u="none" cap="none" strike="noStrike">
                <a:solidFill>
                  <a:srgbClr val="434343"/>
                </a:solidFill>
                <a:latin typeface="Calibri"/>
                <a:ea typeface="Calibri"/>
                <a:cs typeface="Calibri"/>
                <a:sym typeface="Calibri"/>
              </a:endParaRPr>
            </a:p>
          </p:txBody>
        </p:sp>
        <p:sp>
          <p:nvSpPr>
            <p:cNvPr id="167" name="Google Shape;167;p23"/>
            <p:cNvSpPr txBox="1"/>
            <p:nvPr/>
          </p:nvSpPr>
          <p:spPr>
            <a:xfrm>
              <a:off x="5776788" y="1832332"/>
              <a:ext cx="2996400" cy="22275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0" i="0" lang="en-US" sz="1800" u="none" cap="none" strike="noStrike">
                  <a:solidFill>
                    <a:srgbClr val="4A4A4A"/>
                  </a:solidFill>
                  <a:latin typeface="Calibri"/>
                  <a:ea typeface="Calibri"/>
                  <a:cs typeface="Calibri"/>
                  <a:sym typeface="Calibri"/>
                </a:rPr>
                <a:t>Focus on supporting all learners to </a:t>
              </a:r>
              <a:r>
                <a:rPr b="1" i="0" lang="en-US" sz="1800" u="none" cap="none" strike="noStrike">
                  <a:solidFill>
                    <a:srgbClr val="4A4A4A"/>
                  </a:solidFill>
                  <a:latin typeface="Calibri"/>
                  <a:ea typeface="Calibri"/>
                  <a:cs typeface="Calibri"/>
                  <a:sym typeface="Calibri"/>
                </a:rPr>
                <a:t>express understanding of complex texts</a:t>
              </a:r>
              <a:r>
                <a:rPr b="0" i="0" lang="en-US" sz="1800" u="none" cap="none" strike="noStrike">
                  <a:solidFill>
                    <a:srgbClr val="4A4A4A"/>
                  </a:solidFill>
                  <a:latin typeface="Calibri"/>
                  <a:ea typeface="Calibri"/>
                  <a:cs typeface="Calibri"/>
                  <a:sym typeface="Calibri"/>
                </a:rPr>
                <a:t> through the writing practices included in the ELA Guidebooks 9-12 (2020)</a:t>
              </a:r>
              <a:endParaRPr b="0" i="0" sz="1800" u="none" cap="none" strike="noStrike">
                <a:solidFill>
                  <a:srgbClr val="4A4A4A"/>
                </a:solidFill>
                <a:latin typeface="Calibri"/>
                <a:ea typeface="Calibri"/>
                <a:cs typeface="Calibri"/>
                <a:sym typeface="Calibri"/>
              </a:endParaRPr>
            </a:p>
          </p:txBody>
        </p:sp>
      </p:grpSp>
      <p:grpSp>
        <p:nvGrpSpPr>
          <p:cNvPr id="168" name="Google Shape;168;p23"/>
          <p:cNvGrpSpPr/>
          <p:nvPr/>
        </p:nvGrpSpPr>
        <p:grpSpPr>
          <a:xfrm>
            <a:off x="102988" y="1270323"/>
            <a:ext cx="3228300" cy="3274777"/>
            <a:chOff x="0" y="967105"/>
            <a:chExt cx="3228300" cy="3274777"/>
          </a:xfrm>
        </p:grpSpPr>
        <p:sp>
          <p:nvSpPr>
            <p:cNvPr id="169" name="Google Shape;169;p23"/>
            <p:cNvSpPr/>
            <p:nvPr/>
          </p:nvSpPr>
          <p:spPr>
            <a:xfrm>
              <a:off x="0" y="967105"/>
              <a:ext cx="3228300" cy="891900"/>
            </a:xfrm>
            <a:prstGeom prst="homePlate">
              <a:avLst>
                <a:gd fmla="val 50000" name="adj"/>
              </a:avLst>
            </a:prstGeom>
            <a:solidFill>
              <a:srgbClr val="6E67A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rgbClr val="434343"/>
                  </a:solidFill>
                  <a:latin typeface="Calibri"/>
                  <a:ea typeface="Calibri"/>
                  <a:cs typeface="Calibri"/>
                  <a:sym typeface="Calibri"/>
                </a:rPr>
                <a:t>Introduction to the Curriculum (“Bootcamp”)</a:t>
              </a:r>
              <a:endParaRPr b="0" i="0" sz="1800" u="none" cap="none" strike="noStrike">
                <a:solidFill>
                  <a:srgbClr val="434343"/>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434343"/>
                  </a:solidFill>
                  <a:latin typeface="Calibri"/>
                  <a:ea typeface="Calibri"/>
                  <a:cs typeface="Calibri"/>
                  <a:sym typeface="Calibri"/>
                </a:rPr>
                <a:t>3 consecutive days</a:t>
              </a:r>
              <a:endParaRPr b="0" i="0" sz="1400" u="none" cap="none" strike="noStrike">
                <a:solidFill>
                  <a:srgbClr val="434343"/>
                </a:solidFill>
                <a:latin typeface="Calibri"/>
                <a:ea typeface="Calibri"/>
                <a:cs typeface="Calibri"/>
                <a:sym typeface="Calibri"/>
              </a:endParaRPr>
            </a:p>
          </p:txBody>
        </p:sp>
        <p:sp>
          <p:nvSpPr>
            <p:cNvPr id="170" name="Google Shape;170;p23"/>
            <p:cNvSpPr txBox="1"/>
            <p:nvPr/>
          </p:nvSpPr>
          <p:spPr>
            <a:xfrm>
              <a:off x="169913" y="1858982"/>
              <a:ext cx="2625600" cy="2382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1" i="0" lang="en-US" sz="1800" u="none" cap="none" strike="noStrike">
                  <a:solidFill>
                    <a:srgbClr val="4A4A4A"/>
                  </a:solidFill>
                  <a:latin typeface="Calibri"/>
                  <a:ea typeface="Calibri"/>
                  <a:cs typeface="Calibri"/>
                  <a:sym typeface="Calibri"/>
                </a:rPr>
                <a:t>Build knowledge</a:t>
              </a:r>
              <a:r>
                <a:rPr b="0" i="0" lang="en-US" sz="1800" u="none" cap="none" strike="noStrike">
                  <a:solidFill>
                    <a:srgbClr val="4A4A4A"/>
                  </a:solidFill>
                  <a:latin typeface="Calibri"/>
                  <a:ea typeface="Calibri"/>
                  <a:cs typeface="Calibri"/>
                  <a:sym typeface="Calibri"/>
                </a:rPr>
                <a:t> about the design, approach, and updates that make up the </a:t>
              </a:r>
              <a:r>
                <a:rPr b="1" i="0" lang="en-US" sz="1800" u="none" cap="none" strike="noStrike">
                  <a:solidFill>
                    <a:srgbClr val="4A4A4A"/>
                  </a:solidFill>
                  <a:latin typeface="Calibri"/>
                  <a:ea typeface="Calibri"/>
                  <a:cs typeface="Calibri"/>
                  <a:sym typeface="Calibri"/>
                </a:rPr>
                <a:t>new </a:t>
              </a:r>
              <a:r>
                <a:rPr b="0" i="0" lang="en-US" sz="1800" u="none" cap="none" strike="noStrike">
                  <a:solidFill>
                    <a:srgbClr val="4A4A4A"/>
                  </a:solidFill>
                  <a:latin typeface="Calibri"/>
                  <a:ea typeface="Calibri"/>
                  <a:cs typeface="Calibri"/>
                  <a:sym typeface="Calibri"/>
                </a:rPr>
                <a:t>Louisiana ELA Guidebooks 9-12 (2020)</a:t>
              </a:r>
              <a:endParaRPr b="0" i="0" sz="1800" u="none" cap="none" strike="noStrike">
                <a:solidFill>
                  <a:srgbClr val="4A4A4A"/>
                </a:solidFill>
                <a:latin typeface="Calibri"/>
                <a:ea typeface="Calibri"/>
                <a:cs typeface="Calibri"/>
                <a:sym typeface="Calibri"/>
              </a:endParaRPr>
            </a:p>
            <a:p>
              <a:pPr indent="0" lvl="0" marL="0" marR="0" rtl="0" algn="l">
                <a:lnSpc>
                  <a:spcPct val="115000"/>
                </a:lnSpc>
                <a:spcBef>
                  <a:spcPts val="0"/>
                </a:spcBef>
                <a:spcAft>
                  <a:spcPts val="0"/>
                </a:spcAft>
                <a:buClr>
                  <a:srgbClr val="000000"/>
                </a:buClr>
                <a:buSzPts val="1600"/>
                <a:buFont typeface="Arial"/>
                <a:buNone/>
              </a:pPr>
              <a:r>
                <a:t/>
              </a:r>
              <a:endParaRPr b="0" i="0" sz="1600" u="none" cap="none" strike="noStrike">
                <a:solidFill>
                  <a:srgbClr val="000000"/>
                </a:solidFill>
                <a:latin typeface="Calibri"/>
                <a:ea typeface="Calibri"/>
                <a:cs typeface="Calibri"/>
                <a:sym typeface="Calibri"/>
              </a:endParaRPr>
            </a:p>
          </p:txBody>
        </p:sp>
      </p:grpSp>
      <p:grpSp>
        <p:nvGrpSpPr>
          <p:cNvPr id="171" name="Google Shape;171;p23"/>
          <p:cNvGrpSpPr/>
          <p:nvPr/>
        </p:nvGrpSpPr>
        <p:grpSpPr>
          <a:xfrm>
            <a:off x="2898600" y="1270318"/>
            <a:ext cx="3429006" cy="3274683"/>
            <a:chOff x="2944197" y="967009"/>
            <a:chExt cx="3305703" cy="3274683"/>
          </a:xfrm>
        </p:grpSpPr>
        <p:sp>
          <p:nvSpPr>
            <p:cNvPr id="172" name="Google Shape;172;p23"/>
            <p:cNvSpPr/>
            <p:nvPr/>
          </p:nvSpPr>
          <p:spPr>
            <a:xfrm>
              <a:off x="2944200" y="967009"/>
              <a:ext cx="3305700" cy="891900"/>
            </a:xfrm>
            <a:prstGeom prst="chevron">
              <a:avLst>
                <a:gd fmla="val 50000" name="adj"/>
              </a:avLst>
            </a:prstGeom>
            <a:solidFill>
              <a:srgbClr val="7CAED8"/>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Read and Understand Cycle</a:t>
              </a:r>
              <a:endParaRPr b="0" i="0" sz="18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chemeClr val="dk1"/>
                  </a:solidFill>
                  <a:latin typeface="Calibri"/>
                  <a:ea typeface="Calibri"/>
                  <a:cs typeface="Calibri"/>
                  <a:sym typeface="Calibri"/>
                </a:rPr>
                <a:t>2 days, separated by 4-6 weeks</a:t>
              </a:r>
              <a:endParaRPr b="0" i="0" sz="1400" u="none" cap="none" strike="noStrike">
                <a:solidFill>
                  <a:schemeClr val="dk1"/>
                </a:solidFill>
                <a:latin typeface="Calibri"/>
                <a:ea typeface="Calibri"/>
                <a:cs typeface="Calibri"/>
                <a:sym typeface="Calibri"/>
              </a:endParaRPr>
            </a:p>
          </p:txBody>
        </p:sp>
        <p:sp>
          <p:nvSpPr>
            <p:cNvPr id="173" name="Google Shape;173;p23"/>
            <p:cNvSpPr txBox="1"/>
            <p:nvPr/>
          </p:nvSpPr>
          <p:spPr>
            <a:xfrm>
              <a:off x="2944197" y="1858792"/>
              <a:ext cx="2874000" cy="2382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Focus on supporting all learners to</a:t>
              </a:r>
              <a:r>
                <a:rPr b="1" i="0" lang="en-US" sz="1800" u="none" cap="none" strike="noStrike">
                  <a:solidFill>
                    <a:schemeClr val="dk1"/>
                  </a:solidFill>
                  <a:latin typeface="Calibri"/>
                  <a:ea typeface="Calibri"/>
                  <a:cs typeface="Calibri"/>
                  <a:sym typeface="Calibri"/>
                </a:rPr>
                <a:t> read and understand complex texts </a:t>
              </a:r>
              <a:r>
                <a:rPr b="0" i="0" lang="en-US" sz="1800" u="none" cap="none" strike="noStrike">
                  <a:solidFill>
                    <a:schemeClr val="dk1"/>
                  </a:solidFill>
                  <a:latin typeface="Calibri"/>
                  <a:ea typeface="Calibri"/>
                  <a:cs typeface="Calibri"/>
                  <a:sym typeface="Calibri"/>
                </a:rPr>
                <a:t>through core and optional activities included in the ELA Guidebooks 9-12 (2020)</a:t>
              </a:r>
              <a:endParaRPr b="0" i="0" sz="1800" u="none" cap="none" strike="noStrike">
                <a:solidFill>
                  <a:schemeClr val="dk1"/>
                </a:solidFill>
                <a:latin typeface="Calibri"/>
                <a:ea typeface="Calibri"/>
                <a:cs typeface="Calibri"/>
                <a:sym typeface="Calibri"/>
              </a:endParaRPr>
            </a:p>
          </p:txBody>
        </p:sp>
      </p:grpSp>
      <p:sp>
        <p:nvSpPr>
          <p:cNvPr id="174" name="Google Shape;174;p23"/>
          <p:cNvSpPr/>
          <p:nvPr/>
        </p:nvSpPr>
        <p:spPr>
          <a:xfrm>
            <a:off x="3897325" y="4080125"/>
            <a:ext cx="512400" cy="550800"/>
          </a:xfrm>
          <a:prstGeom prst="upArrow">
            <a:avLst>
              <a:gd fmla="val 50000" name="adj1"/>
              <a:gd fmla="val 50000" name="adj2"/>
            </a:avLst>
          </a:prstGeom>
          <a:solidFill>
            <a:srgbClr val="6E67AF"/>
          </a:solidFill>
          <a:ln cap="flat" cmpd="sng" w="9525">
            <a:solidFill>
              <a:srgbClr val="41404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 name="Google Shape;175;p23"/>
          <p:cNvSpPr/>
          <p:nvPr/>
        </p:nvSpPr>
        <p:spPr>
          <a:xfrm>
            <a:off x="5771924" y="2221075"/>
            <a:ext cx="3228300" cy="2073300"/>
          </a:xfrm>
          <a:prstGeom prst="rect">
            <a:avLst/>
          </a:prstGeom>
          <a:solidFill>
            <a:srgbClr val="F6F7F2">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6" name="Google Shape;176;p23"/>
          <p:cNvSpPr/>
          <p:nvPr/>
        </p:nvSpPr>
        <p:spPr>
          <a:xfrm>
            <a:off x="5714574" y="679375"/>
            <a:ext cx="3544200" cy="2073300"/>
          </a:xfrm>
          <a:prstGeom prst="notchedRightArrow">
            <a:avLst>
              <a:gd fmla="val 53846" name="adj1"/>
              <a:gd fmla="val 52565" name="adj2"/>
            </a:avLst>
          </a:prstGeom>
          <a:solidFill>
            <a:srgbClr val="F6F7F2">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7" name="Google Shape;177;p23"/>
          <p:cNvSpPr/>
          <p:nvPr/>
        </p:nvSpPr>
        <p:spPr>
          <a:xfrm>
            <a:off x="-832200" y="2183175"/>
            <a:ext cx="3786000" cy="2073300"/>
          </a:xfrm>
          <a:prstGeom prst="rect">
            <a:avLst/>
          </a:prstGeom>
          <a:solidFill>
            <a:srgbClr val="F6F7F2">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p23"/>
          <p:cNvSpPr/>
          <p:nvPr/>
        </p:nvSpPr>
        <p:spPr>
          <a:xfrm>
            <a:off x="-810100" y="641475"/>
            <a:ext cx="4156500" cy="2111100"/>
          </a:xfrm>
          <a:prstGeom prst="notchedRightArrow">
            <a:avLst>
              <a:gd fmla="val 53846" name="adj1"/>
              <a:gd fmla="val 52565" name="adj2"/>
            </a:avLst>
          </a:prstGeom>
          <a:solidFill>
            <a:srgbClr val="F6F7F2">
              <a:alpha val="60000"/>
            </a:srgbClr>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7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2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The Cycle of Inquiry: A Teacher-Centered, Ongoing</a:t>
            </a:r>
            <a:endParaRPr>
              <a:solidFill>
                <a:schemeClr val="dk1"/>
              </a:solidFill>
            </a:endParaRPr>
          </a:p>
          <a:p>
            <a:pPr indent="0" lvl="0" marL="0" rtl="0" algn="ctr">
              <a:lnSpc>
                <a:spcPct val="90000"/>
              </a:lnSpc>
              <a:spcBef>
                <a:spcPts val="0"/>
              </a:spcBef>
              <a:spcAft>
                <a:spcPts val="0"/>
              </a:spcAft>
              <a:buSzPts val="2800"/>
              <a:buNone/>
            </a:pPr>
            <a:r>
              <a:rPr lang="en-US">
                <a:solidFill>
                  <a:schemeClr val="dk1"/>
                </a:solidFill>
              </a:rPr>
              <a:t>Approach to Professional Learning</a:t>
            </a:r>
            <a:endParaRPr>
              <a:solidFill>
                <a:schemeClr val="dk1"/>
              </a:solidFill>
            </a:endParaRPr>
          </a:p>
        </p:txBody>
      </p:sp>
      <p:sp>
        <p:nvSpPr>
          <p:cNvPr id="185" name="Google Shape;185;p24"/>
          <p:cNvSpPr/>
          <p:nvPr/>
        </p:nvSpPr>
        <p:spPr>
          <a:xfrm>
            <a:off x="6141775" y="1285925"/>
            <a:ext cx="2851500" cy="907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2. Study</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deepen and refine understanding of research-based practices embedded in curriculum.</a:t>
            </a:r>
            <a:endParaRPr b="0" i="0" sz="1400" u="none" cap="none" strike="noStrike">
              <a:solidFill>
                <a:schemeClr val="dk1"/>
              </a:solidFill>
              <a:latin typeface="Calibri"/>
              <a:ea typeface="Calibri"/>
              <a:cs typeface="Calibri"/>
              <a:sym typeface="Calibri"/>
            </a:endParaRPr>
          </a:p>
        </p:txBody>
      </p:sp>
      <p:sp>
        <p:nvSpPr>
          <p:cNvPr id="186" name="Google Shape;186;p24"/>
          <p:cNvSpPr/>
          <p:nvPr/>
        </p:nvSpPr>
        <p:spPr>
          <a:xfrm>
            <a:off x="5721775" y="3830075"/>
            <a:ext cx="3171000" cy="756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4. Teach</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try out practices in classrooms and collect student work.</a:t>
            </a:r>
            <a:endParaRPr b="0" i="0" sz="1400" u="none" cap="none" strike="noStrike">
              <a:solidFill>
                <a:schemeClr val="dk1"/>
              </a:solidFill>
              <a:latin typeface="Calibri"/>
              <a:ea typeface="Calibri"/>
              <a:cs typeface="Calibri"/>
              <a:sym typeface="Calibri"/>
            </a:endParaRPr>
          </a:p>
        </p:txBody>
      </p:sp>
      <p:sp>
        <p:nvSpPr>
          <p:cNvPr id="187" name="Google Shape;187;p24"/>
          <p:cNvSpPr/>
          <p:nvPr/>
        </p:nvSpPr>
        <p:spPr>
          <a:xfrm>
            <a:off x="245375" y="3120875"/>
            <a:ext cx="2261700" cy="1277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5. Analyze &amp; Discuss</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reconvene to analyze student work and plan adjustments to their instructional practice.</a:t>
            </a:r>
            <a:endParaRPr b="0" i="0" sz="1400" u="none" cap="none" strike="noStrike">
              <a:solidFill>
                <a:schemeClr val="dk1"/>
              </a:solidFill>
              <a:latin typeface="Calibri"/>
              <a:ea typeface="Calibri"/>
              <a:cs typeface="Calibri"/>
              <a:sym typeface="Calibri"/>
            </a:endParaRPr>
          </a:p>
        </p:txBody>
      </p:sp>
      <p:sp>
        <p:nvSpPr>
          <p:cNvPr id="188" name="Google Shape;188;p24"/>
          <p:cNvSpPr/>
          <p:nvPr/>
        </p:nvSpPr>
        <p:spPr>
          <a:xfrm>
            <a:off x="245375" y="1397925"/>
            <a:ext cx="2449200" cy="1277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1. Identify Needs</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Teacher Leaders, and School Leaders create a community and use research &amp; local data to identify a common problem of practice. </a:t>
            </a:r>
            <a:endParaRPr b="0" i="0" sz="1400" u="none" cap="none" strike="noStrike">
              <a:solidFill>
                <a:schemeClr val="dk1"/>
              </a:solidFill>
              <a:latin typeface="Calibri"/>
              <a:ea typeface="Calibri"/>
              <a:cs typeface="Calibri"/>
              <a:sym typeface="Calibri"/>
            </a:endParaRPr>
          </a:p>
        </p:txBody>
      </p:sp>
      <p:grpSp>
        <p:nvGrpSpPr>
          <p:cNvPr id="189" name="Google Shape;189;p24"/>
          <p:cNvGrpSpPr/>
          <p:nvPr/>
        </p:nvGrpSpPr>
        <p:grpSpPr>
          <a:xfrm>
            <a:off x="2324465" y="700145"/>
            <a:ext cx="4495073" cy="4443355"/>
            <a:chOff x="2744452" y="713895"/>
            <a:chExt cx="4495073" cy="4443355"/>
          </a:xfrm>
        </p:grpSpPr>
        <p:sp>
          <p:nvSpPr>
            <p:cNvPr id="190" name="Google Shape;190;p24"/>
            <p:cNvSpPr/>
            <p:nvPr/>
          </p:nvSpPr>
          <p:spPr>
            <a:xfrm rot="-1316685">
              <a:off x="3251375" y="1241650"/>
              <a:ext cx="3481227" cy="3387845"/>
            </a:xfrm>
            <a:custGeom>
              <a:rect b="b" l="l" r="r" t="t"/>
              <a:pathLst>
                <a:path extrusionOk="0" h="1724" w="1725">
                  <a:moveTo>
                    <a:pt x="106" y="450"/>
                  </a:moveTo>
                  <a:lnTo>
                    <a:pt x="78" y="504"/>
                  </a:lnTo>
                  <a:lnTo>
                    <a:pt x="54" y="561"/>
                  </a:lnTo>
                  <a:lnTo>
                    <a:pt x="35" y="619"/>
                  </a:lnTo>
                  <a:lnTo>
                    <a:pt x="19" y="678"/>
                  </a:lnTo>
                  <a:lnTo>
                    <a:pt x="9" y="739"/>
                  </a:lnTo>
                  <a:lnTo>
                    <a:pt x="2" y="800"/>
                  </a:lnTo>
                  <a:lnTo>
                    <a:pt x="0" y="861"/>
                  </a:lnTo>
                  <a:lnTo>
                    <a:pt x="2" y="923"/>
                  </a:lnTo>
                  <a:lnTo>
                    <a:pt x="9" y="984"/>
                  </a:lnTo>
                  <a:lnTo>
                    <a:pt x="21" y="1045"/>
                  </a:lnTo>
                  <a:lnTo>
                    <a:pt x="35" y="1105"/>
                  </a:lnTo>
                  <a:lnTo>
                    <a:pt x="55" y="1162"/>
                  </a:lnTo>
                  <a:lnTo>
                    <a:pt x="78" y="1220"/>
                  </a:lnTo>
                  <a:lnTo>
                    <a:pt x="106" y="1275"/>
                  </a:lnTo>
                  <a:lnTo>
                    <a:pt x="137" y="1328"/>
                  </a:lnTo>
                  <a:lnTo>
                    <a:pt x="172" y="1378"/>
                  </a:lnTo>
                  <a:lnTo>
                    <a:pt x="211" y="1426"/>
                  </a:lnTo>
                  <a:lnTo>
                    <a:pt x="253" y="1471"/>
                  </a:lnTo>
                  <a:lnTo>
                    <a:pt x="298" y="1513"/>
                  </a:lnTo>
                  <a:lnTo>
                    <a:pt x="346" y="1552"/>
                  </a:lnTo>
                  <a:lnTo>
                    <a:pt x="396" y="1586"/>
                  </a:lnTo>
                  <a:lnTo>
                    <a:pt x="449" y="1618"/>
                  </a:lnTo>
                  <a:lnTo>
                    <a:pt x="504" y="1646"/>
                  </a:lnTo>
                  <a:lnTo>
                    <a:pt x="561" y="1669"/>
                  </a:lnTo>
                  <a:lnTo>
                    <a:pt x="619" y="1689"/>
                  </a:lnTo>
                  <a:lnTo>
                    <a:pt x="679" y="1703"/>
                  </a:lnTo>
                  <a:lnTo>
                    <a:pt x="740" y="1715"/>
                  </a:lnTo>
                  <a:lnTo>
                    <a:pt x="801" y="1721"/>
                  </a:lnTo>
                  <a:lnTo>
                    <a:pt x="862" y="1723"/>
                  </a:lnTo>
                  <a:lnTo>
                    <a:pt x="924" y="1721"/>
                  </a:lnTo>
                  <a:lnTo>
                    <a:pt x="985" y="1715"/>
                  </a:lnTo>
                  <a:lnTo>
                    <a:pt x="1046" y="1703"/>
                  </a:lnTo>
                  <a:lnTo>
                    <a:pt x="1105" y="1689"/>
                  </a:lnTo>
                  <a:lnTo>
                    <a:pt x="1163" y="1669"/>
                  </a:lnTo>
                  <a:lnTo>
                    <a:pt x="1220" y="1646"/>
                  </a:lnTo>
                  <a:lnTo>
                    <a:pt x="1276" y="1618"/>
                  </a:lnTo>
                  <a:lnTo>
                    <a:pt x="1329" y="1586"/>
                  </a:lnTo>
                  <a:lnTo>
                    <a:pt x="1379" y="1552"/>
                  </a:lnTo>
                  <a:lnTo>
                    <a:pt x="1427" y="1513"/>
                  </a:lnTo>
                  <a:lnTo>
                    <a:pt x="1472" y="1471"/>
                  </a:lnTo>
                  <a:lnTo>
                    <a:pt x="1514" y="1426"/>
                  </a:lnTo>
                  <a:lnTo>
                    <a:pt x="1553" y="1378"/>
                  </a:lnTo>
                  <a:lnTo>
                    <a:pt x="1587" y="1328"/>
                  </a:lnTo>
                  <a:lnTo>
                    <a:pt x="1619" y="1275"/>
                  </a:lnTo>
                  <a:lnTo>
                    <a:pt x="1647" y="1220"/>
                  </a:lnTo>
                  <a:lnTo>
                    <a:pt x="1670" y="1162"/>
                  </a:lnTo>
                  <a:lnTo>
                    <a:pt x="1689" y="1105"/>
                  </a:lnTo>
                  <a:lnTo>
                    <a:pt x="1704" y="1045"/>
                  </a:lnTo>
                  <a:lnTo>
                    <a:pt x="1716" y="984"/>
                  </a:lnTo>
                  <a:lnTo>
                    <a:pt x="1722" y="923"/>
                  </a:lnTo>
                  <a:lnTo>
                    <a:pt x="1724" y="861"/>
                  </a:lnTo>
                  <a:lnTo>
                    <a:pt x="1722" y="799"/>
                  </a:lnTo>
                  <a:lnTo>
                    <a:pt x="1715" y="737"/>
                  </a:lnTo>
                  <a:lnTo>
                    <a:pt x="1704" y="675"/>
                  </a:lnTo>
                  <a:lnTo>
                    <a:pt x="1688" y="615"/>
                  </a:lnTo>
                  <a:lnTo>
                    <a:pt x="1668" y="555"/>
                  </a:lnTo>
                  <a:lnTo>
                    <a:pt x="1643" y="498"/>
                  </a:lnTo>
                  <a:lnTo>
                    <a:pt x="1616" y="442"/>
                  </a:lnTo>
                  <a:lnTo>
                    <a:pt x="1583" y="389"/>
                  </a:lnTo>
                  <a:lnTo>
                    <a:pt x="1547" y="337"/>
                  </a:lnTo>
                  <a:lnTo>
                    <a:pt x="1507" y="289"/>
                  </a:lnTo>
                  <a:lnTo>
                    <a:pt x="1464" y="244"/>
                  </a:lnTo>
                  <a:lnTo>
                    <a:pt x="1417" y="201"/>
                  </a:lnTo>
                  <a:lnTo>
                    <a:pt x="1367" y="163"/>
                  </a:lnTo>
                  <a:lnTo>
                    <a:pt x="1316" y="129"/>
                  </a:lnTo>
                  <a:lnTo>
                    <a:pt x="1262" y="98"/>
                  </a:lnTo>
                  <a:lnTo>
                    <a:pt x="1205" y="70"/>
                  </a:lnTo>
                  <a:lnTo>
                    <a:pt x="1147" y="47"/>
                  </a:lnTo>
                  <a:lnTo>
                    <a:pt x="1087" y="29"/>
                  </a:lnTo>
                  <a:lnTo>
                    <a:pt x="1026" y="15"/>
                  </a:lnTo>
                  <a:lnTo>
                    <a:pt x="964" y="6"/>
                  </a:lnTo>
                  <a:lnTo>
                    <a:pt x="902" y="0"/>
                  </a:lnTo>
                  <a:lnTo>
                    <a:pt x="839" y="0"/>
                  </a:lnTo>
                  <a:lnTo>
                    <a:pt x="777" y="4"/>
                  </a:lnTo>
                  <a:lnTo>
                    <a:pt x="715" y="12"/>
                  </a:lnTo>
                  <a:lnTo>
                    <a:pt x="654" y="26"/>
                  </a:lnTo>
                  <a:lnTo>
                    <a:pt x="594" y="43"/>
                  </a:lnTo>
                  <a:lnTo>
                    <a:pt x="534" y="64"/>
                  </a:lnTo>
                  <a:lnTo>
                    <a:pt x="478" y="90"/>
                  </a:lnTo>
                  <a:lnTo>
                    <a:pt x="423" y="120"/>
                  </a:lnTo>
                  <a:lnTo>
                    <a:pt x="370" y="154"/>
                  </a:lnTo>
                  <a:lnTo>
                    <a:pt x="321" y="191"/>
                  </a:lnTo>
                  <a:lnTo>
                    <a:pt x="273" y="232"/>
                  </a:lnTo>
                  <a:lnTo>
                    <a:pt x="229" y="277"/>
                  </a:lnTo>
                  <a:lnTo>
                    <a:pt x="188" y="324"/>
                  </a:lnTo>
                  <a:lnTo>
                    <a:pt x="447" y="304"/>
                  </a:lnTo>
                  <a:lnTo>
                    <a:pt x="591" y="532"/>
                  </a:lnTo>
                  <a:lnTo>
                    <a:pt x="624" y="507"/>
                  </a:lnTo>
                  <a:lnTo>
                    <a:pt x="660" y="484"/>
                  </a:lnTo>
                  <a:lnTo>
                    <a:pt x="697" y="466"/>
                  </a:lnTo>
                  <a:lnTo>
                    <a:pt x="738" y="451"/>
                  </a:lnTo>
                  <a:lnTo>
                    <a:pt x="778" y="440"/>
                  </a:lnTo>
                  <a:lnTo>
                    <a:pt x="821" y="433"/>
                  </a:lnTo>
                  <a:lnTo>
                    <a:pt x="863" y="431"/>
                  </a:lnTo>
                  <a:lnTo>
                    <a:pt x="904" y="432"/>
                  </a:lnTo>
                  <a:lnTo>
                    <a:pt x="947" y="438"/>
                  </a:lnTo>
                  <a:lnTo>
                    <a:pt x="988" y="448"/>
                  </a:lnTo>
                  <a:lnTo>
                    <a:pt x="1027" y="462"/>
                  </a:lnTo>
                  <a:lnTo>
                    <a:pt x="1066" y="481"/>
                  </a:lnTo>
                  <a:lnTo>
                    <a:pt x="1103" y="502"/>
                  </a:lnTo>
                  <a:lnTo>
                    <a:pt x="1137" y="528"/>
                  </a:lnTo>
                  <a:lnTo>
                    <a:pt x="1169" y="555"/>
                  </a:lnTo>
                  <a:lnTo>
                    <a:pt x="1196" y="587"/>
                  </a:lnTo>
                  <a:lnTo>
                    <a:pt x="1222" y="621"/>
                  </a:lnTo>
                  <a:lnTo>
                    <a:pt x="1243" y="658"/>
                  </a:lnTo>
                  <a:lnTo>
                    <a:pt x="1262" y="696"/>
                  </a:lnTo>
                  <a:lnTo>
                    <a:pt x="1276" y="736"/>
                  </a:lnTo>
                  <a:lnTo>
                    <a:pt x="1286" y="777"/>
                  </a:lnTo>
                  <a:lnTo>
                    <a:pt x="1292" y="820"/>
                  </a:lnTo>
                  <a:lnTo>
                    <a:pt x="1293" y="861"/>
                  </a:lnTo>
                  <a:lnTo>
                    <a:pt x="1291" y="905"/>
                  </a:lnTo>
                  <a:lnTo>
                    <a:pt x="1285" y="948"/>
                  </a:lnTo>
                  <a:lnTo>
                    <a:pt x="1273" y="991"/>
                  </a:lnTo>
                  <a:lnTo>
                    <a:pt x="1258" y="1031"/>
                  </a:lnTo>
                  <a:lnTo>
                    <a:pt x="1239" y="1070"/>
                  </a:lnTo>
                  <a:lnTo>
                    <a:pt x="1216" y="1108"/>
                  </a:lnTo>
                  <a:lnTo>
                    <a:pt x="1189" y="1143"/>
                  </a:lnTo>
                  <a:lnTo>
                    <a:pt x="1160" y="1174"/>
                  </a:lnTo>
                  <a:lnTo>
                    <a:pt x="1126" y="1202"/>
                  </a:lnTo>
                  <a:lnTo>
                    <a:pt x="1091" y="1228"/>
                  </a:lnTo>
                  <a:lnTo>
                    <a:pt x="1053" y="1248"/>
                  </a:lnTo>
                  <a:lnTo>
                    <a:pt x="1012" y="1266"/>
                  </a:lnTo>
                  <a:lnTo>
                    <a:pt x="970" y="1278"/>
                  </a:lnTo>
                  <a:lnTo>
                    <a:pt x="927" y="1287"/>
                  </a:lnTo>
                  <a:lnTo>
                    <a:pt x="884" y="1292"/>
                  </a:lnTo>
                  <a:lnTo>
                    <a:pt x="840" y="1292"/>
                  </a:lnTo>
                  <a:lnTo>
                    <a:pt x="797" y="1287"/>
                  </a:lnTo>
                  <a:lnTo>
                    <a:pt x="754" y="1278"/>
                  </a:lnTo>
                  <a:lnTo>
                    <a:pt x="712" y="1266"/>
                  </a:lnTo>
                  <a:lnTo>
                    <a:pt x="672" y="1248"/>
                  </a:lnTo>
                  <a:lnTo>
                    <a:pt x="634" y="1228"/>
                  </a:lnTo>
                  <a:lnTo>
                    <a:pt x="599" y="1202"/>
                  </a:lnTo>
                  <a:lnTo>
                    <a:pt x="565" y="1174"/>
                  </a:lnTo>
                  <a:lnTo>
                    <a:pt x="535" y="1143"/>
                  </a:lnTo>
                  <a:lnTo>
                    <a:pt x="509" y="1108"/>
                  </a:lnTo>
                  <a:lnTo>
                    <a:pt x="485" y="1070"/>
                  </a:lnTo>
                  <a:lnTo>
                    <a:pt x="466" y="1031"/>
                  </a:lnTo>
                  <a:lnTo>
                    <a:pt x="452" y="991"/>
                  </a:lnTo>
                  <a:lnTo>
                    <a:pt x="440" y="948"/>
                  </a:lnTo>
                  <a:lnTo>
                    <a:pt x="433" y="905"/>
                  </a:lnTo>
                  <a:lnTo>
                    <a:pt x="431" y="861"/>
                  </a:lnTo>
                  <a:lnTo>
                    <a:pt x="435" y="820"/>
                  </a:lnTo>
                  <a:lnTo>
                    <a:pt x="442" y="779"/>
                  </a:lnTo>
                  <a:lnTo>
                    <a:pt x="452" y="739"/>
                  </a:lnTo>
                  <a:lnTo>
                    <a:pt x="465" y="699"/>
                  </a:lnTo>
                  <a:lnTo>
                    <a:pt x="481" y="661"/>
                  </a:lnTo>
                  <a:lnTo>
                    <a:pt x="501" y="624"/>
                  </a:lnTo>
                  <a:lnTo>
                    <a:pt x="623" y="670"/>
                  </a:lnTo>
                  <a:lnTo>
                    <a:pt x="560" y="559"/>
                  </a:lnTo>
                  <a:lnTo>
                    <a:pt x="494" y="447"/>
                  </a:lnTo>
                  <a:lnTo>
                    <a:pt x="426" y="339"/>
                  </a:lnTo>
                  <a:lnTo>
                    <a:pt x="285" y="350"/>
                  </a:lnTo>
                  <a:lnTo>
                    <a:pt x="146" y="365"/>
                  </a:lnTo>
                  <a:lnTo>
                    <a:pt x="6" y="382"/>
                  </a:lnTo>
                  <a:lnTo>
                    <a:pt x="106" y="450"/>
                  </a:lnTo>
                </a:path>
              </a:pathLst>
            </a:custGeom>
            <a:solidFill>
              <a:srgbClr val="C9EFFE"/>
            </a:solidFill>
            <a:ln cap="rnd" cmpd="sng" w="12700">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191" name="Google Shape;191;p24"/>
            <p:cNvPicPr preferRelativeResize="0"/>
            <p:nvPr/>
          </p:nvPicPr>
          <p:blipFill rotWithShape="1">
            <a:blip r:embed="rId3">
              <a:alphaModFix/>
            </a:blip>
            <a:srcRect b="0" l="0" r="0" t="0"/>
            <a:stretch/>
          </p:blipFill>
          <p:spPr>
            <a:xfrm>
              <a:off x="4608026" y="3839725"/>
              <a:ext cx="838200" cy="838200"/>
            </a:xfrm>
            <a:prstGeom prst="rect">
              <a:avLst/>
            </a:prstGeom>
            <a:noFill/>
            <a:ln>
              <a:noFill/>
            </a:ln>
          </p:spPr>
        </p:pic>
        <p:pic>
          <p:nvPicPr>
            <p:cNvPr id="192" name="Google Shape;192;p24"/>
            <p:cNvPicPr preferRelativeResize="0"/>
            <p:nvPr/>
          </p:nvPicPr>
          <p:blipFill rotWithShape="1">
            <a:blip r:embed="rId4">
              <a:alphaModFix/>
            </a:blip>
            <a:srcRect b="0" l="0" r="0" t="0"/>
            <a:stretch/>
          </p:blipFill>
          <p:spPr>
            <a:xfrm>
              <a:off x="5520432" y="1579819"/>
              <a:ext cx="833541" cy="803787"/>
            </a:xfrm>
            <a:prstGeom prst="rect">
              <a:avLst/>
            </a:prstGeom>
            <a:noFill/>
            <a:ln>
              <a:noFill/>
            </a:ln>
          </p:spPr>
        </p:pic>
        <p:pic>
          <p:nvPicPr>
            <p:cNvPr id="193" name="Google Shape;193;p24"/>
            <p:cNvPicPr preferRelativeResize="0"/>
            <p:nvPr/>
          </p:nvPicPr>
          <p:blipFill rotWithShape="1">
            <a:blip r:embed="rId5">
              <a:alphaModFix/>
            </a:blip>
            <a:srcRect b="0" l="0" r="0" t="0"/>
            <a:stretch/>
          </p:blipFill>
          <p:spPr>
            <a:xfrm>
              <a:off x="4079780" y="1397920"/>
              <a:ext cx="827508" cy="826766"/>
            </a:xfrm>
            <a:prstGeom prst="rect">
              <a:avLst/>
            </a:prstGeom>
            <a:noFill/>
            <a:ln>
              <a:noFill/>
            </a:ln>
          </p:spPr>
        </p:pic>
        <p:pic>
          <p:nvPicPr>
            <p:cNvPr id="194" name="Google Shape;194;p24"/>
            <p:cNvPicPr preferRelativeResize="0"/>
            <p:nvPr/>
          </p:nvPicPr>
          <p:blipFill rotWithShape="1">
            <a:blip r:embed="rId6">
              <a:alphaModFix/>
            </a:blip>
            <a:srcRect b="0" l="0" r="0" t="0"/>
            <a:stretch/>
          </p:blipFill>
          <p:spPr>
            <a:xfrm>
              <a:off x="3285572" y="2925763"/>
              <a:ext cx="794208" cy="834887"/>
            </a:xfrm>
            <a:prstGeom prst="rect">
              <a:avLst/>
            </a:prstGeom>
            <a:noFill/>
            <a:ln>
              <a:noFill/>
            </a:ln>
          </p:spPr>
        </p:pic>
        <p:pic>
          <p:nvPicPr>
            <p:cNvPr id="195" name="Google Shape;195;p24"/>
            <p:cNvPicPr preferRelativeResize="0"/>
            <p:nvPr/>
          </p:nvPicPr>
          <p:blipFill rotWithShape="1">
            <a:blip r:embed="rId7">
              <a:alphaModFix/>
            </a:blip>
            <a:srcRect b="0" l="0" r="0" t="0"/>
            <a:stretch/>
          </p:blipFill>
          <p:spPr>
            <a:xfrm>
              <a:off x="5747034" y="2915825"/>
              <a:ext cx="837518" cy="834887"/>
            </a:xfrm>
            <a:prstGeom prst="rect">
              <a:avLst/>
            </a:prstGeom>
            <a:noFill/>
            <a:ln>
              <a:noFill/>
            </a:ln>
          </p:spPr>
        </p:pic>
      </p:grpSp>
      <p:sp>
        <p:nvSpPr>
          <p:cNvPr id="196" name="Google Shape;196;p24"/>
          <p:cNvSpPr/>
          <p:nvPr/>
        </p:nvSpPr>
        <p:spPr>
          <a:xfrm>
            <a:off x="6427975" y="2675025"/>
            <a:ext cx="2565300" cy="1047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3. Plan</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plan for upcoming instruction based on new understandings. </a:t>
            </a:r>
            <a:endParaRPr b="0" i="0" sz="1400" u="none" cap="none" strike="noStrike">
              <a:solidFill>
                <a:schemeClr val="dk1"/>
              </a:solidFill>
              <a:latin typeface="Calibri"/>
              <a:ea typeface="Calibri"/>
              <a:cs typeface="Calibri"/>
              <a:sym typeface="Calibri"/>
            </a:endParaRPr>
          </a:p>
        </p:txBody>
      </p:sp>
      <p:sp>
        <p:nvSpPr>
          <p:cNvPr id="197" name="Google Shape;197;p24"/>
          <p:cNvSpPr/>
          <p:nvPr/>
        </p:nvSpPr>
        <p:spPr>
          <a:xfrm>
            <a:off x="6240950" y="1172825"/>
            <a:ext cx="2752500" cy="11586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 name="Google Shape;198;p24"/>
          <p:cNvSpPr/>
          <p:nvPr/>
        </p:nvSpPr>
        <p:spPr>
          <a:xfrm>
            <a:off x="6595925" y="2619525"/>
            <a:ext cx="2261700" cy="11586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2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Inquiry Cycle Question</a:t>
            </a:r>
            <a:endParaRPr>
              <a:solidFill>
                <a:schemeClr val="dk1"/>
              </a:solidFill>
            </a:endParaRPr>
          </a:p>
        </p:txBody>
      </p:sp>
      <p:sp>
        <p:nvSpPr>
          <p:cNvPr id="205" name="Google Shape;205;p25"/>
          <p:cNvSpPr txBox="1"/>
          <p:nvPr>
            <p:ph idx="1" type="body"/>
          </p:nvPr>
        </p:nvSpPr>
        <p:spPr>
          <a:xfrm>
            <a:off x="228600" y="1771425"/>
            <a:ext cx="8839200" cy="27624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750"/>
              </a:spcBef>
              <a:spcAft>
                <a:spcPts val="0"/>
              </a:spcAft>
              <a:buSzPts val="1800"/>
              <a:buNone/>
            </a:pPr>
            <a:r>
              <a:t/>
            </a:r>
            <a:endParaRPr sz="2400"/>
          </a:p>
          <a:p>
            <a:pPr indent="0" lvl="0" marL="0" rtl="0" algn="ctr">
              <a:lnSpc>
                <a:spcPct val="90000"/>
              </a:lnSpc>
              <a:spcBef>
                <a:spcPts val="750"/>
              </a:spcBef>
              <a:spcAft>
                <a:spcPts val="0"/>
              </a:spcAft>
              <a:buSzPts val="1800"/>
              <a:buNone/>
            </a:pPr>
            <a:r>
              <a:rPr lang="en-US" sz="2400"/>
              <a:t>How well can my students read and understand complex texts? </a:t>
            </a:r>
            <a:endParaRPr sz="24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26"/>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b="1" lang="en-US">
                <a:solidFill>
                  <a:schemeClr val="dk1"/>
                </a:solidFill>
              </a:rPr>
              <a:t>Session 1</a:t>
            </a:r>
            <a:endParaRPr b="1">
              <a:solidFill>
                <a:schemeClr val="dk1"/>
              </a:solidFill>
            </a:endParaRPr>
          </a:p>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Close Reading Experiential</a:t>
            </a:r>
            <a:endParaRPr>
              <a:solidFill>
                <a:schemeClr val="dk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27"/>
          <p:cNvSpPr txBox="1"/>
          <p:nvPr>
            <p:ph idx="1" type="body"/>
          </p:nvPr>
        </p:nvSpPr>
        <p:spPr>
          <a:xfrm>
            <a:off x="3958600" y="0"/>
            <a:ext cx="5185500" cy="51435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750"/>
              </a:spcBef>
              <a:spcAft>
                <a:spcPts val="0"/>
              </a:spcAft>
              <a:buClr>
                <a:schemeClr val="dk1"/>
              </a:buClr>
              <a:buSzPts val="1800"/>
              <a:buFont typeface="Arial"/>
              <a:buNone/>
            </a:pPr>
            <a:r>
              <a:rPr lang="en-US"/>
              <a:t>Participants will...</a:t>
            </a:r>
            <a:endParaRPr/>
          </a:p>
          <a:p>
            <a:pPr indent="-304800" lvl="0" marL="514350" marR="0" rtl="0" algn="l">
              <a:lnSpc>
                <a:spcPct val="90000"/>
              </a:lnSpc>
              <a:spcBef>
                <a:spcPts val="750"/>
              </a:spcBef>
              <a:spcAft>
                <a:spcPts val="0"/>
              </a:spcAft>
              <a:buSzPts val="1200"/>
              <a:buFont typeface="Calibri"/>
              <a:buChar char="●"/>
            </a:pPr>
            <a:r>
              <a:rPr lang="en-US"/>
              <a:t>Experience the process of close reading from the perspective of a student</a:t>
            </a:r>
            <a:endParaRPr/>
          </a:p>
        </p:txBody>
      </p:sp>
      <p:sp>
        <p:nvSpPr>
          <p:cNvPr id="218" name="Google Shape;218;p27"/>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Session</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Objectives</a:t>
            </a:r>
            <a:endParaRPr>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2" name="Shape 52"/>
        <p:cNvGrpSpPr/>
        <p:nvPr/>
      </p:nvGrpSpPr>
      <p:grpSpPr>
        <a:xfrm>
          <a:off x="0" y="0"/>
          <a:ext cx="0" cy="0"/>
          <a:chOff x="0" y="0"/>
          <a:chExt cx="0" cy="0"/>
        </a:xfrm>
      </p:grpSpPr>
      <p:sp>
        <p:nvSpPr>
          <p:cNvPr id="53" name="Google Shape;53;p10"/>
          <p:cNvSpPr txBox="1"/>
          <p:nvPr>
            <p:ph idx="1" type="body"/>
          </p:nvPr>
        </p:nvSpPr>
        <p:spPr>
          <a:xfrm>
            <a:off x="152400" y="1143000"/>
            <a:ext cx="8839200" cy="3543300"/>
          </a:xfrm>
          <a:prstGeom prst="rect">
            <a:avLst/>
          </a:prstGeom>
        </p:spPr>
        <p:txBody>
          <a:bodyPr anchorCtr="0" anchor="t" bIns="91425" lIns="91425" spcFirstLastPara="1" rIns="91425" wrap="square" tIns="91425">
            <a:noAutofit/>
          </a:bodyPr>
          <a:lstStyle/>
          <a:p>
            <a:pPr indent="0" lvl="0" marL="0" rtl="0" algn="l">
              <a:spcBef>
                <a:spcPts val="750"/>
              </a:spcBef>
              <a:spcAft>
                <a:spcPts val="0"/>
              </a:spcAft>
              <a:buNone/>
            </a:pPr>
            <a:r>
              <a:rPr lang="en-US" sz="2200"/>
              <a:t>Message to teachers ahead of time: </a:t>
            </a:r>
            <a:endParaRPr sz="2200"/>
          </a:p>
          <a:p>
            <a:pPr indent="-368300" lvl="0" marL="457200" rtl="0" algn="l">
              <a:spcBef>
                <a:spcPts val="750"/>
              </a:spcBef>
              <a:spcAft>
                <a:spcPts val="0"/>
              </a:spcAft>
              <a:buSzPts val="2200"/>
              <a:buChar char="•"/>
            </a:pPr>
            <a:r>
              <a:rPr lang="en-US" sz="2200"/>
              <a:t>You will have an opportunity to plan for an upcoming section of lessons during the Module 4 Training. Please make sure you bring the following planning tools with you: </a:t>
            </a:r>
            <a:endParaRPr sz="2200"/>
          </a:p>
          <a:p>
            <a:pPr indent="-355600" lvl="1" marL="914400" rtl="0" algn="l">
              <a:spcBef>
                <a:spcPts val="0"/>
              </a:spcBef>
              <a:spcAft>
                <a:spcPts val="0"/>
              </a:spcAft>
              <a:buSzPts val="2000"/>
              <a:buChar char="•"/>
            </a:pPr>
            <a:r>
              <a:rPr lang="en-US" sz="2000"/>
              <a:t>A copy of any texts you are teaching in upcoming lesson </a:t>
            </a:r>
            <a:endParaRPr sz="2000"/>
          </a:p>
          <a:p>
            <a:pPr indent="-355600" lvl="1" marL="914400" rtl="0" algn="l">
              <a:spcBef>
                <a:spcPts val="0"/>
              </a:spcBef>
              <a:spcAft>
                <a:spcPts val="0"/>
              </a:spcAft>
              <a:buSzPts val="2000"/>
              <a:buChar char="•"/>
            </a:pPr>
            <a:r>
              <a:rPr lang="en-US" sz="2000"/>
              <a:t>A copy of your completed Unit Study plan for your </a:t>
            </a:r>
            <a:r>
              <a:rPr b="1" lang="en-US" sz="2000"/>
              <a:t>current</a:t>
            </a:r>
            <a:r>
              <a:rPr lang="en-US" sz="2000"/>
              <a:t> or </a:t>
            </a:r>
            <a:r>
              <a:rPr b="1" lang="en-US" sz="2000"/>
              <a:t>upcoming</a:t>
            </a:r>
            <a:r>
              <a:rPr lang="en-US" sz="2000"/>
              <a:t> unit</a:t>
            </a:r>
            <a:endParaRPr sz="2000"/>
          </a:p>
          <a:p>
            <a:pPr indent="-342900" lvl="2" marL="1371600" rtl="0" algn="l">
              <a:spcBef>
                <a:spcPts val="0"/>
              </a:spcBef>
              <a:spcAft>
                <a:spcPts val="0"/>
              </a:spcAft>
              <a:buSzPts val="1800"/>
              <a:buChar char="•"/>
            </a:pPr>
            <a:r>
              <a:rPr i="1" lang="en-US" sz="1800"/>
              <a:t>Note: We recommend you bring planning materials for an </a:t>
            </a:r>
            <a:r>
              <a:rPr b="1" i="1" lang="en-US" sz="1800"/>
              <a:t>upcoming</a:t>
            </a:r>
            <a:r>
              <a:rPr i="1" lang="en-US" sz="1800"/>
              <a:t> unit if you are more than halfway through your current unit (e.g. if you only have 1-2 sections remaining). </a:t>
            </a:r>
            <a:endParaRPr i="1" sz="1800"/>
          </a:p>
          <a:p>
            <a:pPr indent="-355600" lvl="1" marL="914400" rtl="0" algn="l">
              <a:spcBef>
                <a:spcPts val="0"/>
              </a:spcBef>
              <a:spcAft>
                <a:spcPts val="0"/>
              </a:spcAft>
              <a:buSzPts val="2000"/>
              <a:buChar char="•"/>
            </a:pPr>
            <a:r>
              <a:rPr lang="en-US" sz="2000"/>
              <a:t>Access to the Louisiana Curriculum Hub and your unit’s teaching notes </a:t>
            </a:r>
            <a:endParaRPr sz="2000"/>
          </a:p>
        </p:txBody>
      </p:sp>
      <p:sp>
        <p:nvSpPr>
          <p:cNvPr id="54" name="Google Shape;54;p10"/>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IMPORTANT PRE-WORK</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2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What do we mean by “close reading”?</a:t>
            </a:r>
            <a:endParaRPr/>
          </a:p>
        </p:txBody>
      </p:sp>
      <p:sp>
        <p:nvSpPr>
          <p:cNvPr id="225" name="Google Shape;225;p28"/>
          <p:cNvSpPr txBox="1"/>
          <p:nvPr>
            <p:ph idx="1" type="body"/>
          </p:nvPr>
        </p:nvSpPr>
        <p:spPr>
          <a:xfrm>
            <a:off x="228600" y="1295400"/>
            <a:ext cx="5181900" cy="35433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SzPts val="1800"/>
              <a:buNone/>
            </a:pPr>
            <a:r>
              <a:t/>
            </a:r>
            <a:endParaRPr>
              <a:solidFill>
                <a:srgbClr val="000000"/>
              </a:solidFill>
            </a:endParaRPr>
          </a:p>
          <a:p>
            <a:pPr indent="0" lvl="0" marL="0" rtl="0" algn="ctr">
              <a:lnSpc>
                <a:spcPct val="115000"/>
              </a:lnSpc>
              <a:spcBef>
                <a:spcPts val="0"/>
              </a:spcBef>
              <a:spcAft>
                <a:spcPts val="0"/>
              </a:spcAft>
              <a:buSzPts val="1800"/>
              <a:buNone/>
            </a:pPr>
            <a:r>
              <a:t/>
            </a:r>
            <a:endParaRPr>
              <a:solidFill>
                <a:srgbClr val="000000"/>
              </a:solidFill>
            </a:endParaRPr>
          </a:p>
          <a:p>
            <a:pPr indent="0" lvl="0" marL="0" rtl="0" algn="ctr">
              <a:lnSpc>
                <a:spcPct val="115000"/>
              </a:lnSpc>
              <a:spcBef>
                <a:spcPts val="0"/>
              </a:spcBef>
              <a:spcAft>
                <a:spcPts val="0"/>
              </a:spcAft>
              <a:buSzPts val="1800"/>
              <a:buNone/>
            </a:pPr>
            <a:r>
              <a:rPr lang="en-US"/>
              <a:t>Close reading calls for students to work in various groupings to</a:t>
            </a:r>
            <a:r>
              <a:rPr lang="en-US">
                <a:solidFill>
                  <a:srgbClr val="000000"/>
                </a:solidFill>
              </a:rPr>
              <a:t> </a:t>
            </a:r>
            <a:r>
              <a:rPr b="1" lang="en-US">
                <a:solidFill>
                  <a:schemeClr val="accent4"/>
                </a:solidFill>
              </a:rPr>
              <a:t>analyze complex, grade-level text </a:t>
            </a:r>
            <a:r>
              <a:rPr lang="en-US"/>
              <a:t>through multiple readings of the same, or portions of the same, text to build skills in reading and understanding.</a:t>
            </a:r>
            <a:endParaRPr sz="2500"/>
          </a:p>
        </p:txBody>
      </p:sp>
      <p:pic>
        <p:nvPicPr>
          <p:cNvPr id="226" name="Google Shape;226;p28"/>
          <p:cNvPicPr preferRelativeResize="0"/>
          <p:nvPr/>
        </p:nvPicPr>
        <p:blipFill rotWithShape="1">
          <a:blip r:embed="rId3">
            <a:alphaModFix/>
          </a:blip>
          <a:srcRect b="0" l="0" r="0" t="0"/>
          <a:stretch/>
        </p:blipFill>
        <p:spPr>
          <a:xfrm>
            <a:off x="7311500" y="1747175"/>
            <a:ext cx="1546175" cy="2048825"/>
          </a:xfrm>
          <a:prstGeom prst="rect">
            <a:avLst/>
          </a:prstGeom>
          <a:noFill/>
          <a:ln>
            <a:noFill/>
          </a:ln>
        </p:spPr>
      </p:pic>
      <p:pic>
        <p:nvPicPr>
          <p:cNvPr id="227" name="Google Shape;227;p28"/>
          <p:cNvPicPr preferRelativeResize="0"/>
          <p:nvPr/>
        </p:nvPicPr>
        <p:blipFill rotWithShape="1">
          <a:blip r:embed="rId4">
            <a:alphaModFix/>
          </a:blip>
          <a:srcRect b="0" l="0" r="0" t="0"/>
          <a:stretch/>
        </p:blipFill>
        <p:spPr>
          <a:xfrm>
            <a:off x="5566700" y="2223656"/>
            <a:ext cx="1546175" cy="1042769"/>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2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Close Reading vs. Volume of Reading </a:t>
            </a:r>
            <a:endParaRPr/>
          </a:p>
        </p:txBody>
      </p:sp>
      <p:pic>
        <p:nvPicPr>
          <p:cNvPr id="234" name="Google Shape;234;p29"/>
          <p:cNvPicPr preferRelativeResize="0"/>
          <p:nvPr/>
        </p:nvPicPr>
        <p:blipFill rotWithShape="1">
          <a:blip r:embed="rId3">
            <a:alphaModFix/>
          </a:blip>
          <a:srcRect b="0" l="0" r="0" t="0"/>
          <a:stretch/>
        </p:blipFill>
        <p:spPr>
          <a:xfrm>
            <a:off x="1618175" y="1190625"/>
            <a:ext cx="5922575" cy="3045300"/>
          </a:xfrm>
          <a:prstGeom prst="rect">
            <a:avLst/>
          </a:prstGeom>
          <a:noFill/>
          <a:ln>
            <a:noFill/>
          </a:ln>
        </p:spPr>
      </p:pic>
      <p:sp>
        <p:nvSpPr>
          <p:cNvPr id="235" name="Google Shape;235;p29"/>
          <p:cNvSpPr/>
          <p:nvPr/>
        </p:nvSpPr>
        <p:spPr>
          <a:xfrm>
            <a:off x="900975" y="4227150"/>
            <a:ext cx="7464000" cy="294300"/>
          </a:xfrm>
          <a:prstGeom prst="leftRightArrow">
            <a:avLst>
              <a:gd fmla="val 50000" name="adj1"/>
              <a:gd fmla="val 50000" name="adj2"/>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Welcome!</a:t>
            </a:r>
            <a:endParaRPr/>
          </a:p>
        </p:txBody>
      </p:sp>
      <p:sp>
        <p:nvSpPr>
          <p:cNvPr id="242" name="Google Shape;242;p30"/>
          <p:cNvSpPr txBox="1"/>
          <p:nvPr>
            <p:ph idx="1" type="body"/>
          </p:nvPr>
        </p:nvSpPr>
        <p:spPr>
          <a:xfrm>
            <a:off x="152400" y="1143000"/>
            <a:ext cx="2686200" cy="35433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750"/>
              </a:spcBef>
              <a:spcAft>
                <a:spcPts val="0"/>
              </a:spcAft>
              <a:buSzPts val="1800"/>
              <a:buNone/>
            </a:pPr>
            <a:r>
              <a:t/>
            </a:r>
            <a:endParaRPr sz="2400"/>
          </a:p>
          <a:p>
            <a:pPr indent="0" lvl="0" marL="0" rtl="0" algn="ctr">
              <a:lnSpc>
                <a:spcPct val="90000"/>
              </a:lnSpc>
              <a:spcBef>
                <a:spcPts val="750"/>
              </a:spcBef>
              <a:spcAft>
                <a:spcPts val="0"/>
              </a:spcAft>
              <a:buClr>
                <a:srgbClr val="000000"/>
              </a:buClr>
              <a:buSzPts val="1800"/>
              <a:buFont typeface="Arial"/>
              <a:buNone/>
            </a:pPr>
            <a:r>
              <a:rPr lang="en-US" sz="2400"/>
              <a:t>Please put on your student hat for the first half of our session… And prepare for productive struggle.</a:t>
            </a:r>
            <a:endParaRPr sz="2400"/>
          </a:p>
        </p:txBody>
      </p:sp>
      <p:pic>
        <p:nvPicPr>
          <p:cNvPr id="243" name="Google Shape;243;p30"/>
          <p:cNvPicPr preferRelativeResize="0"/>
          <p:nvPr/>
        </p:nvPicPr>
        <p:blipFill rotWithShape="1">
          <a:blip r:embed="rId3">
            <a:alphaModFix/>
          </a:blip>
          <a:srcRect b="0" l="0" r="0" t="0"/>
          <a:stretch/>
        </p:blipFill>
        <p:spPr>
          <a:xfrm>
            <a:off x="2838612" y="1326613"/>
            <a:ext cx="6152975" cy="3176074"/>
          </a:xfrm>
          <a:prstGeom prst="rect">
            <a:avLst/>
          </a:prstGeom>
          <a:noFill/>
          <a:ln>
            <a:noFill/>
          </a:ln>
        </p:spPr>
      </p:pic>
      <p:pic>
        <p:nvPicPr>
          <p:cNvPr id="244" name="Google Shape;244;p30"/>
          <p:cNvPicPr preferRelativeResize="0"/>
          <p:nvPr/>
        </p:nvPicPr>
        <p:blipFill rotWithShape="1">
          <a:blip r:embed="rId4">
            <a:alphaModFix/>
          </a:blip>
          <a:srcRect b="0" l="0" r="0" t="0"/>
          <a:stretch/>
        </p:blipFill>
        <p:spPr>
          <a:xfrm>
            <a:off x="6426825" y="0"/>
            <a:ext cx="2564775" cy="21598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pic>
        <p:nvPicPr>
          <p:cNvPr id="250" name="Google Shape;250;p31"/>
          <p:cNvPicPr preferRelativeResize="0"/>
          <p:nvPr/>
        </p:nvPicPr>
        <p:blipFill rotWithShape="1">
          <a:blip r:embed="rId3">
            <a:alphaModFix/>
          </a:blip>
          <a:srcRect b="0" l="0" r="0" t="0"/>
          <a:stretch/>
        </p:blipFill>
        <p:spPr>
          <a:xfrm>
            <a:off x="802450" y="333200"/>
            <a:ext cx="7539099" cy="4352901"/>
          </a:xfrm>
          <a:prstGeom prst="rect">
            <a:avLst/>
          </a:prstGeom>
          <a:noFill/>
          <a:ln>
            <a:noFill/>
          </a:ln>
        </p:spPr>
      </p:pic>
      <p:pic>
        <p:nvPicPr>
          <p:cNvPr id="251" name="Google Shape;251;p31"/>
          <p:cNvPicPr preferRelativeResize="0"/>
          <p:nvPr/>
        </p:nvPicPr>
        <p:blipFill rotWithShape="1">
          <a:blip r:embed="rId4">
            <a:alphaModFix/>
          </a:blip>
          <a:srcRect b="0" l="0" r="0" t="0"/>
          <a:stretch/>
        </p:blipFill>
        <p:spPr>
          <a:xfrm>
            <a:off x="8207575" y="1"/>
            <a:ext cx="936425" cy="78857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pic>
        <p:nvPicPr>
          <p:cNvPr id="257" name="Google Shape;257;p32"/>
          <p:cNvPicPr preferRelativeResize="0"/>
          <p:nvPr/>
        </p:nvPicPr>
        <p:blipFill rotWithShape="1">
          <a:blip r:embed="rId3">
            <a:alphaModFix/>
          </a:blip>
          <a:srcRect b="0" l="0" r="0" t="0"/>
          <a:stretch/>
        </p:blipFill>
        <p:spPr>
          <a:xfrm>
            <a:off x="802450" y="339750"/>
            <a:ext cx="7591501" cy="4378599"/>
          </a:xfrm>
          <a:prstGeom prst="rect">
            <a:avLst/>
          </a:prstGeom>
          <a:noFill/>
          <a:ln>
            <a:noFill/>
          </a:ln>
        </p:spPr>
      </p:pic>
      <p:pic>
        <p:nvPicPr>
          <p:cNvPr id="258" name="Google Shape;258;p32"/>
          <p:cNvPicPr preferRelativeResize="0"/>
          <p:nvPr/>
        </p:nvPicPr>
        <p:blipFill rotWithShape="1">
          <a:blip r:embed="rId4">
            <a:alphaModFix/>
          </a:blip>
          <a:srcRect b="0" l="0" r="0" t="0"/>
          <a:stretch/>
        </p:blipFill>
        <p:spPr>
          <a:xfrm>
            <a:off x="8207575" y="1"/>
            <a:ext cx="936425" cy="7885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pic>
        <p:nvPicPr>
          <p:cNvPr id="264" name="Google Shape;264;p33"/>
          <p:cNvPicPr preferRelativeResize="0"/>
          <p:nvPr/>
        </p:nvPicPr>
        <p:blipFill rotWithShape="1">
          <a:blip r:embed="rId3">
            <a:alphaModFix/>
          </a:blip>
          <a:srcRect b="0" l="0" r="0" t="0"/>
          <a:stretch/>
        </p:blipFill>
        <p:spPr>
          <a:xfrm>
            <a:off x="802450" y="333200"/>
            <a:ext cx="7577127" cy="4477100"/>
          </a:xfrm>
          <a:prstGeom prst="rect">
            <a:avLst/>
          </a:prstGeom>
          <a:noFill/>
          <a:ln>
            <a:noFill/>
          </a:ln>
        </p:spPr>
      </p:pic>
      <p:pic>
        <p:nvPicPr>
          <p:cNvPr id="265" name="Google Shape;265;p33"/>
          <p:cNvPicPr preferRelativeResize="0"/>
          <p:nvPr/>
        </p:nvPicPr>
        <p:blipFill rotWithShape="1">
          <a:blip r:embed="rId4">
            <a:alphaModFix/>
          </a:blip>
          <a:srcRect b="0" l="0" r="0" t="0"/>
          <a:stretch/>
        </p:blipFill>
        <p:spPr>
          <a:xfrm>
            <a:off x="8207575" y="1"/>
            <a:ext cx="936425" cy="78857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pic>
        <p:nvPicPr>
          <p:cNvPr id="271" name="Google Shape;271;p34"/>
          <p:cNvPicPr preferRelativeResize="0"/>
          <p:nvPr/>
        </p:nvPicPr>
        <p:blipFill rotWithShape="1">
          <a:blip r:embed="rId3">
            <a:alphaModFix/>
          </a:blip>
          <a:srcRect b="0" l="0" r="0" t="0"/>
          <a:stretch/>
        </p:blipFill>
        <p:spPr>
          <a:xfrm>
            <a:off x="802450" y="333200"/>
            <a:ext cx="7539099" cy="4427938"/>
          </a:xfrm>
          <a:prstGeom prst="rect">
            <a:avLst/>
          </a:prstGeom>
          <a:noFill/>
          <a:ln>
            <a:noFill/>
          </a:ln>
        </p:spPr>
      </p:pic>
      <p:pic>
        <p:nvPicPr>
          <p:cNvPr id="272" name="Google Shape;272;p34"/>
          <p:cNvPicPr preferRelativeResize="0"/>
          <p:nvPr/>
        </p:nvPicPr>
        <p:blipFill rotWithShape="1">
          <a:blip r:embed="rId4">
            <a:alphaModFix/>
          </a:blip>
          <a:srcRect b="0" l="0" r="0" t="0"/>
          <a:stretch/>
        </p:blipFill>
        <p:spPr>
          <a:xfrm>
            <a:off x="8207575" y="1"/>
            <a:ext cx="936425" cy="788575"/>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pic>
        <p:nvPicPr>
          <p:cNvPr id="278" name="Google Shape;278;p35"/>
          <p:cNvPicPr preferRelativeResize="0"/>
          <p:nvPr/>
        </p:nvPicPr>
        <p:blipFill rotWithShape="1">
          <a:blip r:embed="rId3">
            <a:alphaModFix/>
          </a:blip>
          <a:srcRect b="0" l="0" r="0" t="0"/>
          <a:stretch/>
        </p:blipFill>
        <p:spPr>
          <a:xfrm>
            <a:off x="802450" y="333200"/>
            <a:ext cx="7848399" cy="4432925"/>
          </a:xfrm>
          <a:prstGeom prst="rect">
            <a:avLst/>
          </a:prstGeom>
          <a:noFill/>
          <a:ln>
            <a:noFill/>
          </a:ln>
        </p:spPr>
      </p:pic>
      <p:pic>
        <p:nvPicPr>
          <p:cNvPr id="279" name="Google Shape;279;p35"/>
          <p:cNvPicPr preferRelativeResize="0"/>
          <p:nvPr/>
        </p:nvPicPr>
        <p:blipFill rotWithShape="1">
          <a:blip r:embed="rId4">
            <a:alphaModFix/>
          </a:blip>
          <a:srcRect b="0" l="0" r="0" t="0"/>
          <a:stretch/>
        </p:blipFill>
        <p:spPr>
          <a:xfrm>
            <a:off x="8207575" y="1"/>
            <a:ext cx="936425" cy="788575"/>
          </a:xfrm>
          <a:prstGeom prst="rect">
            <a:avLst/>
          </a:prstGeom>
          <a:noFill/>
          <a:ln>
            <a:noFill/>
          </a:ln>
        </p:spPr>
      </p:pic>
      <p:pic>
        <p:nvPicPr>
          <p:cNvPr id="280" name="Google Shape;280;p35"/>
          <p:cNvPicPr preferRelativeResize="0"/>
          <p:nvPr/>
        </p:nvPicPr>
        <p:blipFill>
          <a:blip r:embed="rId5">
            <a:alphaModFix/>
          </a:blip>
          <a:stretch>
            <a:fillRect/>
          </a:stretch>
        </p:blipFill>
        <p:spPr>
          <a:xfrm>
            <a:off x="0" y="345127"/>
            <a:ext cx="9143999" cy="4453247"/>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85" name="Shape 285"/>
        <p:cNvGrpSpPr/>
        <p:nvPr/>
      </p:nvGrpSpPr>
      <p:grpSpPr>
        <a:xfrm>
          <a:off x="0" y="0"/>
          <a:ext cx="0" cy="0"/>
          <a:chOff x="0" y="0"/>
          <a:chExt cx="0" cy="0"/>
        </a:xfrm>
      </p:grpSpPr>
      <p:pic>
        <p:nvPicPr>
          <p:cNvPr id="286" name="Google Shape;286;p36"/>
          <p:cNvPicPr preferRelativeResize="0"/>
          <p:nvPr/>
        </p:nvPicPr>
        <p:blipFill rotWithShape="1">
          <a:blip r:embed="rId3">
            <a:alphaModFix/>
          </a:blip>
          <a:srcRect b="0" l="0" r="0" t="0"/>
          <a:stretch/>
        </p:blipFill>
        <p:spPr>
          <a:xfrm>
            <a:off x="8207575" y="1"/>
            <a:ext cx="936425" cy="788575"/>
          </a:xfrm>
          <a:prstGeom prst="rect">
            <a:avLst/>
          </a:prstGeom>
          <a:noFill/>
          <a:ln>
            <a:noFill/>
          </a:ln>
        </p:spPr>
      </p:pic>
      <p:pic>
        <p:nvPicPr>
          <p:cNvPr id="287" name="Google Shape;287;p36"/>
          <p:cNvPicPr preferRelativeResize="0"/>
          <p:nvPr/>
        </p:nvPicPr>
        <p:blipFill rotWithShape="1">
          <a:blip r:embed="rId4">
            <a:alphaModFix/>
          </a:blip>
          <a:srcRect b="0" l="0" r="0" t="0"/>
          <a:stretch/>
        </p:blipFill>
        <p:spPr>
          <a:xfrm>
            <a:off x="2622560" y="1057731"/>
            <a:ext cx="3785062" cy="3028050"/>
          </a:xfrm>
          <a:prstGeom prst="rect">
            <a:avLst/>
          </a:prstGeom>
          <a:noFill/>
          <a:ln cap="flat" cmpd="sng" w="25400">
            <a:solidFill>
              <a:schemeClr val="dk1"/>
            </a:solidFill>
            <a:prstDash val="solid"/>
            <a:round/>
            <a:headEnd len="sm" w="sm" type="none"/>
            <a:tailEnd len="sm" w="sm" type="none"/>
          </a:ln>
        </p:spPr>
      </p:pic>
      <p:sp>
        <p:nvSpPr>
          <p:cNvPr id="288" name="Google Shape;288;p36"/>
          <p:cNvSpPr/>
          <p:nvPr/>
        </p:nvSpPr>
        <p:spPr>
          <a:xfrm>
            <a:off x="4665825" y="1143725"/>
            <a:ext cx="1109100" cy="253800"/>
          </a:xfrm>
          <a:prstGeom prst="rect">
            <a:avLst/>
          </a:prstGeom>
          <a:noFill/>
          <a:ln cap="flat" cmpd="sng" w="76200">
            <a:solidFill>
              <a:schemeClr val="accent3">
                <a:alpha val="8000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Schoolbook"/>
              <a:ea typeface="Century Schoolbook"/>
              <a:cs typeface="Century Schoolbook"/>
              <a:sym typeface="Century Schoolbook"/>
            </a:endParaRPr>
          </a:p>
        </p:txBody>
      </p:sp>
      <p:sp>
        <p:nvSpPr>
          <p:cNvPr id="289" name="Google Shape;289;p36"/>
          <p:cNvSpPr/>
          <p:nvPr/>
        </p:nvSpPr>
        <p:spPr>
          <a:xfrm>
            <a:off x="3088150" y="2189850"/>
            <a:ext cx="3225600" cy="291000"/>
          </a:xfrm>
          <a:prstGeom prst="rect">
            <a:avLst/>
          </a:prstGeom>
          <a:noFill/>
          <a:ln cap="flat" cmpd="sng" w="76200">
            <a:solidFill>
              <a:schemeClr val="accent3">
                <a:alpha val="80000"/>
              </a:schemeClr>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entury Schoolbook"/>
              <a:ea typeface="Century Schoolbook"/>
              <a:cs typeface="Century Schoolbook"/>
              <a:sym typeface="Century Schoolbook"/>
            </a:endParaRPr>
          </a:p>
        </p:txBody>
      </p:sp>
      <p:sp>
        <p:nvSpPr>
          <p:cNvPr id="290" name="Google Shape;290;p36"/>
          <p:cNvSpPr/>
          <p:nvPr/>
        </p:nvSpPr>
        <p:spPr>
          <a:xfrm>
            <a:off x="2622556" y="2689300"/>
            <a:ext cx="465600" cy="501300"/>
          </a:xfrm>
          <a:prstGeom prst="leftBrace">
            <a:avLst>
              <a:gd fmla="val 8333" name="adj1"/>
              <a:gd fmla="val 50000" name="adj2"/>
            </a:avLst>
          </a:prstGeom>
          <a:noFill/>
          <a:ln cap="flat" cmpd="sng" w="76200">
            <a:solidFill>
              <a:schemeClr val="accent2">
                <a:alpha val="80000"/>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797878"/>
              </a:solidFill>
              <a:latin typeface="Century Schoolbook"/>
              <a:ea typeface="Century Schoolbook"/>
              <a:cs typeface="Century Schoolbook"/>
              <a:sym typeface="Century Schoolbook"/>
            </a:endParaRPr>
          </a:p>
        </p:txBody>
      </p:sp>
      <p:sp>
        <p:nvSpPr>
          <p:cNvPr id="291" name="Google Shape;291;p36"/>
          <p:cNvSpPr/>
          <p:nvPr/>
        </p:nvSpPr>
        <p:spPr>
          <a:xfrm>
            <a:off x="6039351" y="2689275"/>
            <a:ext cx="482100" cy="501300"/>
          </a:xfrm>
          <a:prstGeom prst="rightBrace">
            <a:avLst>
              <a:gd fmla="val 8333" name="adj1"/>
              <a:gd fmla="val 50000" name="adj2"/>
            </a:avLst>
          </a:prstGeom>
          <a:noFill/>
          <a:ln cap="flat" cmpd="sng" w="76200">
            <a:solidFill>
              <a:schemeClr val="accent2">
                <a:alpha val="80000"/>
              </a:schemeClr>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797878"/>
              </a:solidFill>
              <a:latin typeface="Century Schoolbook"/>
              <a:ea typeface="Century Schoolbook"/>
              <a:cs typeface="Century Schoolbook"/>
              <a:sym typeface="Century Schoolbook"/>
            </a:endParaRPr>
          </a:p>
        </p:txBody>
      </p:sp>
      <p:cxnSp>
        <p:nvCxnSpPr>
          <p:cNvPr id="292" name="Google Shape;292;p36"/>
          <p:cNvCxnSpPr/>
          <p:nvPr/>
        </p:nvCxnSpPr>
        <p:spPr>
          <a:xfrm>
            <a:off x="3135354" y="1944228"/>
            <a:ext cx="3000900" cy="0"/>
          </a:xfrm>
          <a:prstGeom prst="straightConnector1">
            <a:avLst/>
          </a:prstGeom>
          <a:noFill/>
          <a:ln cap="flat" cmpd="sng" w="76200">
            <a:solidFill>
              <a:schemeClr val="accent4">
                <a:alpha val="80000"/>
              </a:schemeClr>
            </a:solidFill>
            <a:prstDash val="solid"/>
            <a:miter lim="800000"/>
            <a:headEnd len="sm" w="sm" type="none"/>
            <a:tailEnd len="sm" w="sm"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87"/>
                                        </p:tgtEl>
                                        <p:attrNameLst>
                                          <p:attrName>style.visibility</p:attrName>
                                        </p:attrNameLst>
                                      </p:cBhvr>
                                      <p:to>
                                        <p:strVal val="visible"/>
                                      </p:to>
                                    </p:set>
                                    <p:animEffect filter="fade" transition="in">
                                      <p:cBhvr>
                                        <p:cTn dur="1000"/>
                                        <p:tgtEl>
                                          <p:spTgt spid="287"/>
                                        </p:tgtEl>
                                      </p:cBhvr>
                                    </p:animEffect>
                                  </p:childTnLst>
                                </p:cTn>
                              </p:par>
                              <p:par>
                                <p:cTn fill="hold" nodeType="withEffect" presetClass="entr" presetID="10" presetSubtype="0">
                                  <p:stCondLst>
                                    <p:cond delay="0"/>
                                  </p:stCondLst>
                                  <p:childTnLst>
                                    <p:set>
                                      <p:cBhvr>
                                        <p:cTn dur="1" fill="hold">
                                          <p:stCondLst>
                                            <p:cond delay="0"/>
                                          </p:stCondLst>
                                        </p:cTn>
                                        <p:tgtEl>
                                          <p:spTgt spid="289"/>
                                        </p:tgtEl>
                                        <p:attrNameLst>
                                          <p:attrName>style.visibility</p:attrName>
                                        </p:attrNameLst>
                                      </p:cBhvr>
                                      <p:to>
                                        <p:strVal val="visible"/>
                                      </p:to>
                                    </p:set>
                                    <p:animEffect filter="fade" transition="in">
                                      <p:cBhvr>
                                        <p:cTn dur="1000"/>
                                        <p:tgtEl>
                                          <p:spTgt spid="289"/>
                                        </p:tgtEl>
                                      </p:cBhvr>
                                    </p:animEffect>
                                  </p:childTnLst>
                                </p:cTn>
                              </p:par>
                              <p:par>
                                <p:cTn fill="hold" nodeType="withEffect" presetClass="entr" presetID="10" presetSubtype="0">
                                  <p:stCondLst>
                                    <p:cond delay="0"/>
                                  </p:stCondLst>
                                  <p:childTnLst>
                                    <p:set>
                                      <p:cBhvr>
                                        <p:cTn dur="1" fill="hold">
                                          <p:stCondLst>
                                            <p:cond delay="0"/>
                                          </p:stCondLst>
                                        </p:cTn>
                                        <p:tgtEl>
                                          <p:spTgt spid="291"/>
                                        </p:tgtEl>
                                        <p:attrNameLst>
                                          <p:attrName>style.visibility</p:attrName>
                                        </p:attrNameLst>
                                      </p:cBhvr>
                                      <p:to>
                                        <p:strVal val="visible"/>
                                      </p:to>
                                    </p:set>
                                    <p:animEffect filter="fade" transition="in">
                                      <p:cBhvr>
                                        <p:cTn dur="1000"/>
                                        <p:tgtEl>
                                          <p:spTgt spid="29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pic>
        <p:nvPicPr>
          <p:cNvPr id="298" name="Google Shape;298;p37"/>
          <p:cNvPicPr preferRelativeResize="0"/>
          <p:nvPr/>
        </p:nvPicPr>
        <p:blipFill rotWithShape="1">
          <a:blip r:embed="rId3">
            <a:alphaModFix/>
          </a:blip>
          <a:srcRect b="0" l="0" r="0" t="0"/>
          <a:stretch/>
        </p:blipFill>
        <p:spPr>
          <a:xfrm>
            <a:off x="5987500" y="942100"/>
            <a:ext cx="2057400" cy="3701071"/>
          </a:xfrm>
          <a:prstGeom prst="rect">
            <a:avLst/>
          </a:prstGeom>
          <a:noFill/>
          <a:ln cap="flat" cmpd="sng" w="25400">
            <a:solidFill>
              <a:schemeClr val="dk1"/>
            </a:solidFill>
            <a:prstDash val="solid"/>
            <a:round/>
            <a:headEnd len="sm" w="sm" type="none"/>
            <a:tailEnd len="sm" w="sm" type="none"/>
          </a:ln>
        </p:spPr>
      </p:pic>
      <p:pic>
        <p:nvPicPr>
          <p:cNvPr id="299" name="Google Shape;299;p37"/>
          <p:cNvPicPr preferRelativeResize="0"/>
          <p:nvPr/>
        </p:nvPicPr>
        <p:blipFill rotWithShape="1">
          <a:blip r:embed="rId4">
            <a:alphaModFix/>
          </a:blip>
          <a:srcRect b="0" l="0" r="0" t="0"/>
          <a:stretch/>
        </p:blipFill>
        <p:spPr>
          <a:xfrm>
            <a:off x="802450" y="333200"/>
            <a:ext cx="7613289" cy="4432925"/>
          </a:xfrm>
          <a:prstGeom prst="rect">
            <a:avLst/>
          </a:prstGeom>
          <a:noFill/>
          <a:ln>
            <a:noFill/>
          </a:ln>
        </p:spPr>
      </p:pic>
      <p:pic>
        <p:nvPicPr>
          <p:cNvPr id="300" name="Google Shape;300;p37"/>
          <p:cNvPicPr preferRelativeResize="0"/>
          <p:nvPr/>
        </p:nvPicPr>
        <p:blipFill rotWithShape="1">
          <a:blip r:embed="rId5">
            <a:alphaModFix/>
          </a:blip>
          <a:srcRect b="0" l="0" r="0" t="0"/>
          <a:stretch/>
        </p:blipFill>
        <p:spPr>
          <a:xfrm>
            <a:off x="8207575" y="1"/>
            <a:ext cx="936425" cy="7885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Welcome!</a:t>
            </a:r>
            <a:endParaRPr>
              <a:solidFill>
                <a:schemeClr val="dk1"/>
              </a:solidFill>
            </a:endParaRPr>
          </a:p>
        </p:txBody>
      </p:sp>
      <p:sp>
        <p:nvSpPr>
          <p:cNvPr id="61" name="Google Shape;61;p11"/>
          <p:cNvSpPr txBox="1"/>
          <p:nvPr/>
        </p:nvSpPr>
        <p:spPr>
          <a:xfrm>
            <a:off x="0" y="1118170"/>
            <a:ext cx="8895900" cy="602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n-US" sz="2400" u="none" cap="none" strike="noStrike">
                <a:solidFill>
                  <a:srgbClr val="4A4A4A"/>
                </a:solidFill>
                <a:latin typeface="Calibri"/>
                <a:ea typeface="Calibri"/>
                <a:cs typeface="Calibri"/>
                <a:sym typeface="Calibri"/>
              </a:rPr>
              <a:t>Choose a different partner for each “instructional approach” symbol.</a:t>
            </a:r>
            <a:endParaRPr b="0" i="0" sz="2400" u="none" cap="none" strike="noStrike">
              <a:solidFill>
                <a:srgbClr val="4A4A4A"/>
              </a:solidFill>
              <a:latin typeface="Calibri"/>
              <a:ea typeface="Calibri"/>
              <a:cs typeface="Calibri"/>
              <a:sym typeface="Calibri"/>
            </a:endParaRPr>
          </a:p>
        </p:txBody>
      </p:sp>
      <p:graphicFrame>
        <p:nvGraphicFramePr>
          <p:cNvPr id="62" name="Google Shape;62;p11"/>
          <p:cNvGraphicFramePr/>
          <p:nvPr/>
        </p:nvGraphicFramePr>
        <p:xfrm>
          <a:off x="952500" y="1715294"/>
          <a:ext cx="3000000" cy="3000000"/>
        </p:xfrm>
        <a:graphic>
          <a:graphicData uri="http://schemas.openxmlformats.org/drawingml/2006/table">
            <a:tbl>
              <a:tblPr>
                <a:noFill/>
                <a:tableStyleId>{77CEC5E2-0B2F-431A-9D7A-EC4F9A12E564}</a:tableStyleId>
              </a:tblPr>
              <a:tblGrid>
                <a:gridCol w="3619500"/>
                <a:gridCol w="3619500"/>
              </a:tblGrid>
              <a:tr h="1285875">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 </a:t>
                      </a:r>
                      <a:endParaRPr sz="1400" u="none" cap="none" strike="noStrike"/>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 </a:t>
                      </a:r>
                      <a:endParaRPr sz="1400" u="none" cap="none" strike="noStrike"/>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1285875">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 </a:t>
                      </a:r>
                      <a:endParaRPr sz="1400" u="none" cap="none" strike="noStrike"/>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400"/>
                        <a:buFont typeface="Arial"/>
                        <a:buNone/>
                      </a:pPr>
                      <a:r>
                        <a:rPr lang="en-US" sz="1400" u="none" cap="none" strike="noStrike"/>
                        <a:t> </a:t>
                      </a:r>
                      <a:endParaRPr sz="1400" u="none" cap="none" strike="noStrike"/>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
        <p:nvSpPr>
          <p:cNvPr id="63" name="Google Shape;63;p11"/>
          <p:cNvSpPr txBox="1"/>
          <p:nvPr/>
        </p:nvSpPr>
        <p:spPr>
          <a:xfrm>
            <a:off x="952500" y="2726800"/>
            <a:ext cx="3574800" cy="27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4A4A4A"/>
                </a:solidFill>
                <a:latin typeface="Calibri"/>
                <a:ea typeface="Calibri"/>
                <a:cs typeface="Calibri"/>
                <a:sym typeface="Calibri"/>
              </a:rPr>
              <a:t>This partner should be at your table.</a:t>
            </a:r>
            <a:endParaRPr b="0" i="0" sz="1400" u="none" cap="none" strike="noStrike">
              <a:solidFill>
                <a:srgbClr val="4A4A4A"/>
              </a:solidFill>
              <a:latin typeface="Arial"/>
              <a:ea typeface="Arial"/>
              <a:cs typeface="Arial"/>
              <a:sym typeface="Arial"/>
            </a:endParaRPr>
          </a:p>
        </p:txBody>
      </p:sp>
      <p:sp>
        <p:nvSpPr>
          <p:cNvPr id="64" name="Google Shape;64;p11"/>
          <p:cNvSpPr txBox="1"/>
          <p:nvPr/>
        </p:nvSpPr>
        <p:spPr>
          <a:xfrm>
            <a:off x="4572001" y="2742300"/>
            <a:ext cx="3619500" cy="27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4A4A4A"/>
                </a:solidFill>
                <a:latin typeface="Calibri"/>
                <a:ea typeface="Calibri"/>
                <a:cs typeface="Calibri"/>
                <a:sym typeface="Calibri"/>
              </a:rPr>
              <a:t>This partner should be at your table.</a:t>
            </a:r>
            <a:endParaRPr b="0" i="0" sz="1400" u="none" cap="none" strike="noStrike">
              <a:solidFill>
                <a:srgbClr val="4A4A4A"/>
              </a:solidFill>
              <a:latin typeface="Arial"/>
              <a:ea typeface="Arial"/>
              <a:cs typeface="Arial"/>
              <a:sym typeface="Arial"/>
            </a:endParaRPr>
          </a:p>
        </p:txBody>
      </p:sp>
      <p:pic>
        <p:nvPicPr>
          <p:cNvPr id="65" name="Google Shape;65;p11"/>
          <p:cNvPicPr preferRelativeResize="0"/>
          <p:nvPr/>
        </p:nvPicPr>
        <p:blipFill rotWithShape="1">
          <a:blip r:embed="rId3">
            <a:alphaModFix/>
          </a:blip>
          <a:srcRect b="0" l="0" r="0" t="0"/>
          <a:stretch/>
        </p:blipFill>
        <p:spPr>
          <a:xfrm>
            <a:off x="4653225" y="3207375"/>
            <a:ext cx="3516299" cy="943397"/>
          </a:xfrm>
          <a:prstGeom prst="rect">
            <a:avLst/>
          </a:prstGeom>
          <a:noFill/>
          <a:ln>
            <a:noFill/>
          </a:ln>
        </p:spPr>
      </p:pic>
      <p:pic>
        <p:nvPicPr>
          <p:cNvPr id="66" name="Google Shape;66;p11"/>
          <p:cNvPicPr preferRelativeResize="0"/>
          <p:nvPr/>
        </p:nvPicPr>
        <p:blipFill rotWithShape="1">
          <a:blip r:embed="rId4">
            <a:alphaModFix/>
          </a:blip>
          <a:srcRect b="0" l="0" r="0" t="0"/>
          <a:stretch/>
        </p:blipFill>
        <p:spPr>
          <a:xfrm>
            <a:off x="4653225" y="1935499"/>
            <a:ext cx="3516300" cy="694923"/>
          </a:xfrm>
          <a:prstGeom prst="rect">
            <a:avLst/>
          </a:prstGeom>
          <a:noFill/>
          <a:ln>
            <a:noFill/>
          </a:ln>
        </p:spPr>
      </p:pic>
      <p:pic>
        <p:nvPicPr>
          <p:cNvPr id="67" name="Google Shape;67;p11"/>
          <p:cNvPicPr preferRelativeResize="0"/>
          <p:nvPr/>
        </p:nvPicPr>
        <p:blipFill rotWithShape="1">
          <a:blip r:embed="rId5">
            <a:alphaModFix/>
          </a:blip>
          <a:srcRect b="0" l="0" r="0" t="0"/>
          <a:stretch/>
        </p:blipFill>
        <p:spPr>
          <a:xfrm>
            <a:off x="1104900" y="1791150"/>
            <a:ext cx="3384525" cy="1008341"/>
          </a:xfrm>
          <a:prstGeom prst="rect">
            <a:avLst/>
          </a:prstGeom>
          <a:noFill/>
          <a:ln>
            <a:noFill/>
          </a:ln>
        </p:spPr>
      </p:pic>
      <p:pic>
        <p:nvPicPr>
          <p:cNvPr id="68" name="Google Shape;68;p11"/>
          <p:cNvPicPr preferRelativeResize="0"/>
          <p:nvPr/>
        </p:nvPicPr>
        <p:blipFill rotWithShape="1">
          <a:blip r:embed="rId6">
            <a:alphaModFix/>
          </a:blip>
          <a:srcRect b="0" l="0" r="0" t="0"/>
          <a:stretch/>
        </p:blipFill>
        <p:spPr>
          <a:xfrm>
            <a:off x="1028700" y="3115475"/>
            <a:ext cx="3384522" cy="10476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pic>
        <p:nvPicPr>
          <p:cNvPr id="306" name="Google Shape;306;p38"/>
          <p:cNvPicPr preferRelativeResize="0"/>
          <p:nvPr/>
        </p:nvPicPr>
        <p:blipFill rotWithShape="1">
          <a:blip r:embed="rId3">
            <a:alphaModFix/>
          </a:blip>
          <a:srcRect b="0" l="0" r="0" t="0"/>
          <a:stretch/>
        </p:blipFill>
        <p:spPr>
          <a:xfrm>
            <a:off x="802450" y="333200"/>
            <a:ext cx="7506090" cy="4432924"/>
          </a:xfrm>
          <a:prstGeom prst="rect">
            <a:avLst/>
          </a:prstGeom>
          <a:noFill/>
          <a:ln>
            <a:noFill/>
          </a:ln>
        </p:spPr>
      </p:pic>
      <p:pic>
        <p:nvPicPr>
          <p:cNvPr id="307" name="Google Shape;307;p38"/>
          <p:cNvPicPr preferRelativeResize="0"/>
          <p:nvPr/>
        </p:nvPicPr>
        <p:blipFill rotWithShape="1">
          <a:blip r:embed="rId4">
            <a:alphaModFix/>
          </a:blip>
          <a:srcRect b="0" l="0" r="0" t="0"/>
          <a:stretch/>
        </p:blipFill>
        <p:spPr>
          <a:xfrm>
            <a:off x="8207575" y="1"/>
            <a:ext cx="936425" cy="78857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pic>
        <p:nvPicPr>
          <p:cNvPr id="313" name="Google Shape;313;p39"/>
          <p:cNvPicPr preferRelativeResize="0"/>
          <p:nvPr/>
        </p:nvPicPr>
        <p:blipFill rotWithShape="1">
          <a:blip r:embed="rId3">
            <a:alphaModFix/>
          </a:blip>
          <a:srcRect b="0" l="0" r="0" t="0"/>
          <a:stretch/>
        </p:blipFill>
        <p:spPr>
          <a:xfrm>
            <a:off x="802450" y="333200"/>
            <a:ext cx="7553651" cy="4432924"/>
          </a:xfrm>
          <a:prstGeom prst="rect">
            <a:avLst/>
          </a:prstGeom>
          <a:noFill/>
          <a:ln>
            <a:noFill/>
          </a:ln>
        </p:spPr>
      </p:pic>
      <p:pic>
        <p:nvPicPr>
          <p:cNvPr id="314" name="Google Shape;314;p39"/>
          <p:cNvPicPr preferRelativeResize="0"/>
          <p:nvPr/>
        </p:nvPicPr>
        <p:blipFill rotWithShape="1">
          <a:blip r:embed="rId4">
            <a:alphaModFix/>
          </a:blip>
          <a:srcRect b="0" l="0" r="0" t="0"/>
          <a:stretch/>
        </p:blipFill>
        <p:spPr>
          <a:xfrm>
            <a:off x="8207575" y="1"/>
            <a:ext cx="936425" cy="788575"/>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pic>
        <p:nvPicPr>
          <p:cNvPr id="320" name="Google Shape;320;p40"/>
          <p:cNvPicPr preferRelativeResize="0"/>
          <p:nvPr/>
        </p:nvPicPr>
        <p:blipFill rotWithShape="1">
          <a:blip r:embed="rId3">
            <a:alphaModFix/>
          </a:blip>
          <a:srcRect b="0" l="0" r="0" t="0"/>
          <a:stretch/>
        </p:blipFill>
        <p:spPr>
          <a:xfrm>
            <a:off x="802450" y="333200"/>
            <a:ext cx="7598426" cy="4432925"/>
          </a:xfrm>
          <a:prstGeom prst="rect">
            <a:avLst/>
          </a:prstGeom>
          <a:noFill/>
          <a:ln>
            <a:noFill/>
          </a:ln>
        </p:spPr>
      </p:pic>
      <p:pic>
        <p:nvPicPr>
          <p:cNvPr id="321" name="Google Shape;321;p40"/>
          <p:cNvPicPr preferRelativeResize="0"/>
          <p:nvPr/>
        </p:nvPicPr>
        <p:blipFill rotWithShape="1">
          <a:blip r:embed="rId4">
            <a:alphaModFix/>
          </a:blip>
          <a:srcRect b="0" l="0" r="0" t="0"/>
          <a:stretch/>
        </p:blipFill>
        <p:spPr>
          <a:xfrm>
            <a:off x="8207575" y="1"/>
            <a:ext cx="936425" cy="78857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26" name="Shape 326"/>
        <p:cNvGrpSpPr/>
        <p:nvPr/>
      </p:nvGrpSpPr>
      <p:grpSpPr>
        <a:xfrm>
          <a:off x="0" y="0"/>
          <a:ext cx="0" cy="0"/>
          <a:chOff x="0" y="0"/>
          <a:chExt cx="0" cy="0"/>
        </a:xfrm>
      </p:grpSpPr>
      <p:pic>
        <p:nvPicPr>
          <p:cNvPr id="327" name="Google Shape;327;p41"/>
          <p:cNvPicPr preferRelativeResize="0"/>
          <p:nvPr/>
        </p:nvPicPr>
        <p:blipFill rotWithShape="1">
          <a:blip r:embed="rId3">
            <a:alphaModFix/>
          </a:blip>
          <a:srcRect b="0" l="0" r="0" t="0"/>
          <a:stretch/>
        </p:blipFill>
        <p:spPr>
          <a:xfrm>
            <a:off x="2404274" y="1691910"/>
            <a:ext cx="4335442" cy="1759679"/>
          </a:xfrm>
          <a:prstGeom prst="rect">
            <a:avLst/>
          </a:prstGeom>
          <a:noFill/>
          <a:ln cap="flat" cmpd="sng" w="25400">
            <a:solidFill>
              <a:schemeClr val="dk1"/>
            </a:solidFill>
            <a:prstDash val="solid"/>
            <a:round/>
            <a:headEnd len="sm" w="sm" type="none"/>
            <a:tailEnd len="sm" w="sm" type="none"/>
          </a:ln>
        </p:spPr>
      </p:pic>
      <p:pic>
        <p:nvPicPr>
          <p:cNvPr id="328" name="Google Shape;328;p41"/>
          <p:cNvPicPr preferRelativeResize="0"/>
          <p:nvPr/>
        </p:nvPicPr>
        <p:blipFill rotWithShape="1">
          <a:blip r:embed="rId4">
            <a:alphaModFix/>
          </a:blip>
          <a:srcRect b="0" l="0" r="0" t="0"/>
          <a:stretch/>
        </p:blipFill>
        <p:spPr>
          <a:xfrm>
            <a:off x="8207575" y="1"/>
            <a:ext cx="936425" cy="78857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pic>
        <p:nvPicPr>
          <p:cNvPr id="334" name="Google Shape;334;p42"/>
          <p:cNvPicPr preferRelativeResize="0"/>
          <p:nvPr/>
        </p:nvPicPr>
        <p:blipFill rotWithShape="1">
          <a:blip r:embed="rId3">
            <a:alphaModFix/>
          </a:blip>
          <a:srcRect b="0" l="0" r="0" t="0"/>
          <a:stretch/>
        </p:blipFill>
        <p:spPr>
          <a:xfrm>
            <a:off x="802450" y="333200"/>
            <a:ext cx="7523748" cy="4432926"/>
          </a:xfrm>
          <a:prstGeom prst="rect">
            <a:avLst/>
          </a:prstGeom>
          <a:noFill/>
          <a:ln>
            <a:noFill/>
          </a:ln>
        </p:spPr>
      </p:pic>
      <p:pic>
        <p:nvPicPr>
          <p:cNvPr id="335" name="Google Shape;335;p42"/>
          <p:cNvPicPr preferRelativeResize="0"/>
          <p:nvPr/>
        </p:nvPicPr>
        <p:blipFill rotWithShape="1">
          <a:blip r:embed="rId4">
            <a:alphaModFix/>
          </a:blip>
          <a:srcRect b="0" l="0" r="0" t="0"/>
          <a:stretch/>
        </p:blipFill>
        <p:spPr>
          <a:xfrm>
            <a:off x="8207575" y="1"/>
            <a:ext cx="936425" cy="788575"/>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0" name="Shape 340"/>
        <p:cNvGrpSpPr/>
        <p:nvPr/>
      </p:nvGrpSpPr>
      <p:grpSpPr>
        <a:xfrm>
          <a:off x="0" y="0"/>
          <a:ext cx="0" cy="0"/>
          <a:chOff x="0" y="0"/>
          <a:chExt cx="0" cy="0"/>
        </a:xfrm>
      </p:grpSpPr>
      <p:pic>
        <p:nvPicPr>
          <p:cNvPr id="341" name="Google Shape;341;p43"/>
          <p:cNvPicPr preferRelativeResize="0"/>
          <p:nvPr/>
        </p:nvPicPr>
        <p:blipFill rotWithShape="1">
          <a:blip r:embed="rId3">
            <a:alphaModFix/>
          </a:blip>
          <a:srcRect b="0" l="0" r="0" t="0"/>
          <a:stretch/>
        </p:blipFill>
        <p:spPr>
          <a:xfrm>
            <a:off x="802450" y="333200"/>
            <a:ext cx="7647282" cy="4432924"/>
          </a:xfrm>
          <a:prstGeom prst="rect">
            <a:avLst/>
          </a:prstGeom>
          <a:noFill/>
          <a:ln>
            <a:noFill/>
          </a:ln>
        </p:spPr>
      </p:pic>
      <p:pic>
        <p:nvPicPr>
          <p:cNvPr id="342" name="Google Shape;342;p43"/>
          <p:cNvPicPr preferRelativeResize="0"/>
          <p:nvPr/>
        </p:nvPicPr>
        <p:blipFill rotWithShape="1">
          <a:blip r:embed="rId4">
            <a:alphaModFix/>
          </a:blip>
          <a:srcRect b="0" l="0" r="0" t="0"/>
          <a:stretch/>
        </p:blipFill>
        <p:spPr>
          <a:xfrm>
            <a:off x="8207575" y="1"/>
            <a:ext cx="936425" cy="78857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pic>
        <p:nvPicPr>
          <p:cNvPr id="348" name="Google Shape;348;p44"/>
          <p:cNvPicPr preferRelativeResize="0"/>
          <p:nvPr/>
        </p:nvPicPr>
        <p:blipFill rotWithShape="1">
          <a:blip r:embed="rId3">
            <a:alphaModFix/>
          </a:blip>
          <a:srcRect b="0" l="0" r="0" t="0"/>
          <a:stretch/>
        </p:blipFill>
        <p:spPr>
          <a:xfrm>
            <a:off x="802450" y="333200"/>
            <a:ext cx="7555107" cy="4432924"/>
          </a:xfrm>
          <a:prstGeom prst="rect">
            <a:avLst/>
          </a:prstGeom>
          <a:noFill/>
          <a:ln>
            <a:noFill/>
          </a:ln>
        </p:spPr>
      </p:pic>
      <p:pic>
        <p:nvPicPr>
          <p:cNvPr id="349" name="Google Shape;349;p44"/>
          <p:cNvPicPr preferRelativeResize="0"/>
          <p:nvPr/>
        </p:nvPicPr>
        <p:blipFill rotWithShape="1">
          <a:blip r:embed="rId4">
            <a:alphaModFix/>
          </a:blip>
          <a:srcRect b="0" l="0" r="0" t="0"/>
          <a:stretch/>
        </p:blipFill>
        <p:spPr>
          <a:xfrm>
            <a:off x="8207575" y="1"/>
            <a:ext cx="936425" cy="78857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4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NEW QUESTION WITH OTHER TEXT</a:t>
            </a:r>
            <a:endParaRPr/>
          </a:p>
        </p:txBody>
      </p:sp>
      <p:sp>
        <p:nvSpPr>
          <p:cNvPr id="356" name="Google Shape;356;p45"/>
          <p:cNvSpPr txBox="1"/>
          <p:nvPr>
            <p:ph idx="1" type="body"/>
          </p:nvPr>
        </p:nvSpPr>
        <p:spPr>
          <a:xfrm>
            <a:off x="152400" y="1143000"/>
            <a:ext cx="8839200" cy="35433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750"/>
              </a:spcBef>
              <a:spcAft>
                <a:spcPts val="0"/>
              </a:spcAft>
              <a:buSzPts val="1800"/>
              <a:buNone/>
            </a:pPr>
            <a:r>
              <a:t/>
            </a:r>
            <a:endParaRPr/>
          </a:p>
        </p:txBody>
      </p:sp>
      <p:pic>
        <p:nvPicPr>
          <p:cNvPr id="357" name="Google Shape;357;p45"/>
          <p:cNvPicPr preferRelativeResize="0"/>
          <p:nvPr/>
        </p:nvPicPr>
        <p:blipFill>
          <a:blip r:embed="rId3">
            <a:alphaModFix/>
          </a:blip>
          <a:stretch>
            <a:fillRect/>
          </a:stretch>
        </p:blipFill>
        <p:spPr>
          <a:xfrm>
            <a:off x="482500" y="370026"/>
            <a:ext cx="8178999" cy="4489024"/>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2" name="Shape 362"/>
        <p:cNvGrpSpPr/>
        <p:nvPr/>
      </p:nvGrpSpPr>
      <p:grpSpPr>
        <a:xfrm>
          <a:off x="0" y="0"/>
          <a:ext cx="0" cy="0"/>
          <a:chOff x="0" y="0"/>
          <a:chExt cx="0" cy="0"/>
        </a:xfrm>
      </p:grpSpPr>
      <p:sp>
        <p:nvSpPr>
          <p:cNvPr id="363" name="Google Shape;363;p46"/>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Let’s Reflect!</a:t>
            </a:r>
            <a:endParaRPr>
              <a:solidFill>
                <a:schemeClr val="dk1"/>
              </a:solidFill>
            </a:endParaRPr>
          </a:p>
        </p:txBody>
      </p:sp>
      <p:sp>
        <p:nvSpPr>
          <p:cNvPr id="364" name="Google Shape;364;p46"/>
          <p:cNvSpPr txBox="1"/>
          <p:nvPr>
            <p:ph idx="1" type="body"/>
          </p:nvPr>
        </p:nvSpPr>
        <p:spPr>
          <a:xfrm>
            <a:off x="152400" y="1143000"/>
            <a:ext cx="8839200" cy="35433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Clr>
                <a:srgbClr val="000000"/>
              </a:buClr>
              <a:buSzPts val="3600"/>
              <a:buFont typeface="Arial"/>
              <a:buNone/>
            </a:pPr>
            <a:r>
              <a:rPr b="1" lang="en-US">
                <a:solidFill>
                  <a:schemeClr val="accent4"/>
                </a:solidFill>
              </a:rPr>
              <a:t>Write – Pair – Share </a:t>
            </a:r>
            <a:endParaRPr>
              <a:solidFill>
                <a:schemeClr val="accent4"/>
              </a:solidFill>
            </a:endParaRPr>
          </a:p>
          <a:p>
            <a:pPr indent="-342900" lvl="0" marL="495300" rtl="0" algn="l">
              <a:lnSpc>
                <a:spcPct val="100000"/>
              </a:lnSpc>
              <a:spcBef>
                <a:spcPts val="2000"/>
              </a:spcBef>
              <a:spcAft>
                <a:spcPts val="0"/>
              </a:spcAft>
              <a:buClr>
                <a:schemeClr val="dk1"/>
              </a:buClr>
              <a:buSzPts val="1200"/>
              <a:buFont typeface="Calibri"/>
              <a:buChar char="•"/>
            </a:pPr>
            <a:r>
              <a:rPr lang="en-US"/>
              <a:t>How did your thinking about this poem </a:t>
            </a:r>
            <a:r>
              <a:rPr b="1" lang="en-US"/>
              <a:t>change </a:t>
            </a:r>
            <a:r>
              <a:rPr lang="en-US"/>
              <a:t>since the first read?</a:t>
            </a:r>
            <a:endParaRPr/>
          </a:p>
          <a:p>
            <a:pPr indent="-342900" lvl="0" marL="495300" rtl="0" algn="l">
              <a:lnSpc>
                <a:spcPct val="100000"/>
              </a:lnSpc>
              <a:spcBef>
                <a:spcPts val="2000"/>
              </a:spcBef>
              <a:spcAft>
                <a:spcPts val="0"/>
              </a:spcAft>
              <a:buClr>
                <a:schemeClr val="dk1"/>
              </a:buClr>
              <a:buSzPts val="1200"/>
              <a:buFont typeface="Calibri"/>
              <a:buChar char="•"/>
            </a:pPr>
            <a:r>
              <a:rPr lang="en-US"/>
              <a:t>What did you </a:t>
            </a:r>
            <a:r>
              <a:rPr b="1" lang="en-US"/>
              <a:t>notice </a:t>
            </a:r>
            <a:r>
              <a:rPr lang="en-US"/>
              <a:t>about the process we took?</a:t>
            </a:r>
            <a:endParaRPr/>
          </a:p>
          <a:p>
            <a:pPr indent="-342900" lvl="0" marL="495300" rtl="0" algn="l">
              <a:lnSpc>
                <a:spcPct val="100000"/>
              </a:lnSpc>
              <a:spcBef>
                <a:spcPts val="2000"/>
              </a:spcBef>
              <a:spcAft>
                <a:spcPts val="0"/>
              </a:spcAft>
              <a:buClr>
                <a:schemeClr val="dk1"/>
              </a:buClr>
              <a:buSzPts val="1200"/>
              <a:buFont typeface="Calibri"/>
              <a:buChar char="•"/>
            </a:pPr>
            <a:r>
              <a:rPr lang="en-US"/>
              <a:t>How did this process </a:t>
            </a:r>
            <a:r>
              <a:rPr b="1" lang="en-US"/>
              <a:t>support </a:t>
            </a:r>
            <a:r>
              <a:rPr lang="en-US"/>
              <a:t>you in developing a deeper understanding of the text?</a:t>
            </a:r>
            <a:endParaRPr/>
          </a:p>
          <a:p>
            <a:pPr indent="0" lvl="0" marL="0" rtl="0" algn="l">
              <a:lnSpc>
                <a:spcPct val="90000"/>
              </a:lnSpc>
              <a:spcBef>
                <a:spcPts val="2000"/>
              </a:spcBef>
              <a:spcAft>
                <a:spcPts val="0"/>
              </a:spcAft>
              <a:buSzPts val="1800"/>
              <a:buNone/>
            </a:pPr>
            <a:r>
              <a:t/>
            </a:r>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9" name="Shape 369"/>
        <p:cNvGrpSpPr/>
        <p:nvPr/>
      </p:nvGrpSpPr>
      <p:grpSpPr>
        <a:xfrm>
          <a:off x="0" y="0"/>
          <a:ext cx="0" cy="0"/>
          <a:chOff x="0" y="0"/>
          <a:chExt cx="0" cy="0"/>
        </a:xfrm>
      </p:grpSpPr>
      <p:sp>
        <p:nvSpPr>
          <p:cNvPr id="370" name="Google Shape;370;p4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What we just experienced was...</a:t>
            </a:r>
            <a:endParaRPr>
              <a:solidFill>
                <a:schemeClr val="dk1"/>
              </a:solidFill>
            </a:endParaRPr>
          </a:p>
        </p:txBody>
      </p:sp>
      <p:sp>
        <p:nvSpPr>
          <p:cNvPr id="371" name="Google Shape;371;p47"/>
          <p:cNvSpPr txBox="1"/>
          <p:nvPr>
            <p:ph idx="1" type="body"/>
          </p:nvPr>
        </p:nvSpPr>
        <p:spPr>
          <a:xfrm>
            <a:off x="250850" y="2156425"/>
            <a:ext cx="4617000" cy="12051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0"/>
              </a:spcBef>
              <a:spcAft>
                <a:spcPts val="0"/>
              </a:spcAft>
              <a:buClr>
                <a:srgbClr val="000000"/>
              </a:buClr>
              <a:buSzPts val="3600"/>
              <a:buFont typeface="Arial"/>
              <a:buNone/>
            </a:pPr>
            <a:r>
              <a:rPr b="1" lang="en-US"/>
              <a:t>Reader’s Circles:</a:t>
            </a:r>
            <a:endParaRPr/>
          </a:p>
          <a:p>
            <a:pPr indent="0" lvl="0" marL="0" rtl="0" algn="ctr">
              <a:lnSpc>
                <a:spcPct val="90000"/>
              </a:lnSpc>
              <a:spcBef>
                <a:spcPts val="1000"/>
              </a:spcBef>
              <a:spcAft>
                <a:spcPts val="0"/>
              </a:spcAft>
              <a:buClr>
                <a:srgbClr val="000000"/>
              </a:buClr>
              <a:buSzPts val="3600"/>
              <a:buFont typeface="Arial"/>
              <a:buNone/>
            </a:pPr>
            <a:r>
              <a:rPr lang="en-US"/>
              <a:t>A framework for supporting students in understanding complex text</a:t>
            </a:r>
            <a:endParaRPr/>
          </a:p>
        </p:txBody>
      </p:sp>
      <p:pic>
        <p:nvPicPr>
          <p:cNvPr id="372" name="Google Shape;372;p47"/>
          <p:cNvPicPr preferRelativeResize="0"/>
          <p:nvPr/>
        </p:nvPicPr>
        <p:blipFill rotWithShape="1">
          <a:blip r:embed="rId3">
            <a:alphaModFix/>
          </a:blip>
          <a:srcRect b="0" l="0" r="0" t="0"/>
          <a:stretch/>
        </p:blipFill>
        <p:spPr>
          <a:xfrm>
            <a:off x="5660100" y="1396900"/>
            <a:ext cx="2762250" cy="27241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12"/>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ELA Guidebooks 9-12 (2020)</a:t>
            </a:r>
            <a:endParaRPr>
              <a:solidFill>
                <a:schemeClr val="dk1"/>
              </a:solidFill>
            </a:endParaRPr>
          </a:p>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Module 4</a:t>
            </a:r>
            <a:endParaRPr>
              <a:solidFill>
                <a:schemeClr val="dk1"/>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7" name="Shape 377"/>
        <p:cNvGrpSpPr/>
        <p:nvPr/>
      </p:nvGrpSpPr>
      <p:grpSpPr>
        <a:xfrm>
          <a:off x="0" y="0"/>
          <a:ext cx="0" cy="0"/>
          <a:chOff x="0" y="0"/>
          <a:chExt cx="0" cy="0"/>
        </a:xfrm>
      </p:grpSpPr>
      <p:sp>
        <p:nvSpPr>
          <p:cNvPr id="378" name="Google Shape;378;p4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What are “Reader’s Circles”?</a:t>
            </a:r>
            <a:endParaRPr>
              <a:solidFill>
                <a:schemeClr val="dk1"/>
              </a:solidFill>
            </a:endParaRPr>
          </a:p>
        </p:txBody>
      </p:sp>
      <p:sp>
        <p:nvSpPr>
          <p:cNvPr id="379" name="Google Shape;379;p48"/>
          <p:cNvSpPr txBox="1"/>
          <p:nvPr>
            <p:ph idx="1" type="body"/>
          </p:nvPr>
        </p:nvSpPr>
        <p:spPr>
          <a:xfrm>
            <a:off x="152400" y="1143000"/>
            <a:ext cx="8839200" cy="3543300"/>
          </a:xfrm>
          <a:prstGeom prst="rect">
            <a:avLst/>
          </a:prstGeom>
          <a:noFill/>
          <a:ln>
            <a:noFill/>
          </a:ln>
        </p:spPr>
        <p:txBody>
          <a:bodyPr anchorCtr="0" anchor="ctr" bIns="91425" lIns="91425" spcFirstLastPara="1" rIns="91425" wrap="square" tIns="91425">
            <a:noAutofit/>
          </a:bodyPr>
          <a:lstStyle/>
          <a:p>
            <a:pPr indent="-342900" lvl="0" marL="495300" rtl="0" algn="l">
              <a:lnSpc>
                <a:spcPct val="100000"/>
              </a:lnSpc>
              <a:spcBef>
                <a:spcPts val="0"/>
              </a:spcBef>
              <a:spcAft>
                <a:spcPts val="0"/>
              </a:spcAft>
              <a:buClr>
                <a:schemeClr val="dk1"/>
              </a:buClr>
              <a:buSzPts val="1200"/>
              <a:buFont typeface="Calibri"/>
              <a:buChar char="•"/>
            </a:pPr>
            <a:r>
              <a:rPr lang="en-US"/>
              <a:t>A way of breaking down the </a:t>
            </a:r>
            <a:r>
              <a:rPr b="1" lang="en-US"/>
              <a:t>steps </a:t>
            </a:r>
            <a:r>
              <a:rPr lang="en-US"/>
              <a:t>in the </a:t>
            </a:r>
            <a:r>
              <a:rPr b="1" lang="en-US"/>
              <a:t>reading process</a:t>
            </a:r>
            <a:r>
              <a:rPr lang="en-US"/>
              <a:t> to support students in reading and understanding complex texts</a:t>
            </a:r>
            <a:endParaRPr/>
          </a:p>
          <a:p>
            <a:pPr indent="-342900" lvl="0" marL="495300" rtl="0" algn="l">
              <a:lnSpc>
                <a:spcPct val="100000"/>
              </a:lnSpc>
              <a:spcBef>
                <a:spcPts val="2000"/>
              </a:spcBef>
              <a:spcAft>
                <a:spcPts val="0"/>
              </a:spcAft>
              <a:buClr>
                <a:schemeClr val="dk1"/>
              </a:buClr>
              <a:buSzPts val="1200"/>
              <a:buFont typeface="Calibri"/>
              <a:buChar char="•"/>
            </a:pPr>
            <a:r>
              <a:rPr lang="en-US"/>
              <a:t>Students engage in </a:t>
            </a:r>
            <a:r>
              <a:rPr b="1" lang="en-US"/>
              <a:t>multiple readings</a:t>
            </a:r>
            <a:r>
              <a:rPr lang="en-US"/>
              <a:t> of a text</a:t>
            </a:r>
            <a:endParaRPr/>
          </a:p>
          <a:p>
            <a:pPr indent="-342900" lvl="0" marL="495300" rtl="0" algn="l">
              <a:lnSpc>
                <a:spcPct val="100000"/>
              </a:lnSpc>
              <a:spcBef>
                <a:spcPts val="2000"/>
              </a:spcBef>
              <a:spcAft>
                <a:spcPts val="0"/>
              </a:spcAft>
              <a:buClr>
                <a:schemeClr val="dk1"/>
              </a:buClr>
              <a:buSzPts val="1200"/>
              <a:buFont typeface="Calibri"/>
              <a:buChar char="•"/>
            </a:pPr>
            <a:r>
              <a:rPr lang="en-US"/>
              <a:t>Each reading = a different lens</a:t>
            </a:r>
            <a:endParaRPr/>
          </a:p>
          <a:p>
            <a:pPr indent="-342900" lvl="0" marL="495300" rtl="0" algn="l">
              <a:lnSpc>
                <a:spcPct val="100000"/>
              </a:lnSpc>
              <a:spcBef>
                <a:spcPts val="2000"/>
              </a:spcBef>
              <a:spcAft>
                <a:spcPts val="2000"/>
              </a:spcAft>
              <a:buClr>
                <a:schemeClr val="dk1"/>
              </a:buClr>
              <a:buSzPts val="1200"/>
              <a:buFont typeface="Calibri"/>
              <a:buChar char="•"/>
            </a:pPr>
            <a:r>
              <a:rPr lang="en-US"/>
              <a:t>Makes the thinking process </a:t>
            </a:r>
            <a:r>
              <a:rPr b="1" lang="en-US"/>
              <a:t>explicit </a:t>
            </a:r>
            <a:r>
              <a:rPr lang="en-US"/>
              <a:t>for students so they can transfer this process to texts they read independently</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4" name="Shape 384"/>
        <p:cNvGrpSpPr/>
        <p:nvPr/>
      </p:nvGrpSpPr>
      <p:grpSpPr>
        <a:xfrm>
          <a:off x="0" y="0"/>
          <a:ext cx="0" cy="0"/>
          <a:chOff x="0" y="0"/>
          <a:chExt cx="0" cy="0"/>
        </a:xfrm>
      </p:grpSpPr>
      <p:sp>
        <p:nvSpPr>
          <p:cNvPr id="385" name="Google Shape;385;p4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Reader’s Circles: Literary Texts</a:t>
            </a:r>
            <a:endParaRPr>
              <a:solidFill>
                <a:schemeClr val="dk1"/>
              </a:solidFill>
            </a:endParaRPr>
          </a:p>
        </p:txBody>
      </p:sp>
      <p:sp>
        <p:nvSpPr>
          <p:cNvPr id="386" name="Google Shape;386;p49"/>
          <p:cNvSpPr txBox="1"/>
          <p:nvPr>
            <p:ph idx="1" type="body"/>
          </p:nvPr>
        </p:nvSpPr>
        <p:spPr>
          <a:xfrm>
            <a:off x="152400" y="1143000"/>
            <a:ext cx="8839200" cy="35433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rgbClr val="000000"/>
              </a:buClr>
              <a:buSzPts val="1800"/>
              <a:buFont typeface="Arial"/>
              <a:buNone/>
            </a:pPr>
            <a:r>
              <a:rPr b="1" lang="en-US"/>
              <a:t>Review the Reader’s Circles graphic in your note-catcher.</a:t>
            </a:r>
            <a:endParaRPr/>
          </a:p>
          <a:p>
            <a:pPr indent="-336550" lvl="0" marL="457200" rtl="0" algn="l">
              <a:lnSpc>
                <a:spcPct val="100000"/>
              </a:lnSpc>
              <a:spcBef>
                <a:spcPts val="2400"/>
              </a:spcBef>
              <a:spcAft>
                <a:spcPts val="0"/>
              </a:spcAft>
              <a:buClr>
                <a:schemeClr val="dk1"/>
              </a:buClr>
              <a:buSzPts val="1800"/>
              <a:buFont typeface="Calibri"/>
              <a:buChar char="•"/>
            </a:pPr>
            <a:r>
              <a:rPr lang="en-US"/>
              <a:t>What do you </a:t>
            </a:r>
            <a:r>
              <a:rPr b="1" lang="en-US">
                <a:solidFill>
                  <a:schemeClr val="accent4"/>
                </a:solidFill>
              </a:rPr>
              <a:t>notice</a:t>
            </a:r>
            <a:r>
              <a:rPr lang="en-US"/>
              <a:t>?</a:t>
            </a:r>
            <a:endParaRPr/>
          </a:p>
          <a:p>
            <a:pPr indent="-336550" lvl="0" marL="457200" rtl="0" algn="l">
              <a:lnSpc>
                <a:spcPct val="100000"/>
              </a:lnSpc>
              <a:spcBef>
                <a:spcPts val="2400"/>
              </a:spcBef>
              <a:spcAft>
                <a:spcPts val="0"/>
              </a:spcAft>
              <a:buClr>
                <a:schemeClr val="dk1"/>
              </a:buClr>
              <a:buSzPts val="1800"/>
              <a:buFont typeface="Calibri"/>
              <a:buChar char="•"/>
            </a:pPr>
            <a:r>
              <a:rPr lang="en-US"/>
              <a:t>What do you </a:t>
            </a:r>
            <a:r>
              <a:rPr b="1" lang="en-US">
                <a:solidFill>
                  <a:schemeClr val="accent4"/>
                </a:solidFill>
              </a:rPr>
              <a:t>wonder</a:t>
            </a:r>
            <a:r>
              <a:rPr lang="en-US"/>
              <a:t>?</a:t>
            </a:r>
            <a:endParaRPr/>
          </a:p>
        </p:txBody>
      </p:sp>
      <p:pic>
        <p:nvPicPr>
          <p:cNvPr id="387" name="Google Shape;387;p49"/>
          <p:cNvPicPr preferRelativeResize="0"/>
          <p:nvPr/>
        </p:nvPicPr>
        <p:blipFill rotWithShape="1">
          <a:blip r:embed="rId3">
            <a:alphaModFix/>
          </a:blip>
          <a:srcRect b="0" l="0" r="0" t="0"/>
          <a:stretch/>
        </p:blipFill>
        <p:spPr>
          <a:xfrm>
            <a:off x="3638175" y="1760378"/>
            <a:ext cx="5036401" cy="2781296"/>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2" name="Shape 392"/>
        <p:cNvGrpSpPr/>
        <p:nvPr/>
      </p:nvGrpSpPr>
      <p:grpSpPr>
        <a:xfrm>
          <a:off x="0" y="0"/>
          <a:ext cx="0" cy="0"/>
          <a:chOff x="0" y="0"/>
          <a:chExt cx="0" cy="0"/>
        </a:xfrm>
      </p:grpSpPr>
      <p:sp>
        <p:nvSpPr>
          <p:cNvPr id="393" name="Google Shape;393;p5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Reader’s Circles and the Read Approach</a:t>
            </a:r>
            <a:endParaRPr/>
          </a:p>
        </p:txBody>
      </p:sp>
      <p:sp>
        <p:nvSpPr>
          <p:cNvPr id="394" name="Google Shape;394;p50"/>
          <p:cNvSpPr txBox="1"/>
          <p:nvPr>
            <p:ph idx="1" type="body"/>
          </p:nvPr>
        </p:nvSpPr>
        <p:spPr>
          <a:xfrm>
            <a:off x="152400" y="2498475"/>
            <a:ext cx="8839200" cy="21879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750"/>
              </a:spcBef>
              <a:spcAft>
                <a:spcPts val="0"/>
              </a:spcAft>
              <a:buSzPts val="1800"/>
              <a:buNone/>
            </a:pPr>
            <a:r>
              <a:t/>
            </a:r>
            <a:endParaRPr/>
          </a:p>
          <a:p>
            <a:pPr indent="-304800" lvl="0" marL="457200" rtl="0" algn="l">
              <a:lnSpc>
                <a:spcPct val="90000"/>
              </a:lnSpc>
              <a:spcBef>
                <a:spcPts val="750"/>
              </a:spcBef>
              <a:spcAft>
                <a:spcPts val="0"/>
              </a:spcAft>
              <a:buSzPts val="1200"/>
              <a:buFont typeface="Calibri"/>
              <a:buChar char="•"/>
            </a:pPr>
            <a:r>
              <a:rPr lang="en-US"/>
              <a:t>Read about the Read Approach.</a:t>
            </a:r>
            <a:endParaRPr/>
          </a:p>
          <a:p>
            <a:pPr indent="-304800" lvl="0" marL="457200" rtl="0" algn="l">
              <a:lnSpc>
                <a:spcPct val="90000"/>
              </a:lnSpc>
              <a:spcBef>
                <a:spcPts val="1000"/>
              </a:spcBef>
              <a:spcAft>
                <a:spcPts val="1000"/>
              </a:spcAft>
              <a:buSzPts val="1200"/>
              <a:buFont typeface="Calibri"/>
              <a:buChar char="•"/>
            </a:pPr>
            <a:r>
              <a:rPr lang="en-US"/>
              <a:t>What are the steps in the Read Approach? </a:t>
            </a:r>
            <a:endParaRPr/>
          </a:p>
        </p:txBody>
      </p:sp>
      <p:pic>
        <p:nvPicPr>
          <p:cNvPr id="395" name="Google Shape;395;p50"/>
          <p:cNvPicPr preferRelativeResize="0"/>
          <p:nvPr/>
        </p:nvPicPr>
        <p:blipFill rotWithShape="1">
          <a:blip r:embed="rId3">
            <a:alphaModFix/>
          </a:blip>
          <a:srcRect b="0" l="0" r="0" t="0"/>
          <a:stretch/>
        </p:blipFill>
        <p:spPr>
          <a:xfrm>
            <a:off x="199750" y="1244450"/>
            <a:ext cx="8744499" cy="175545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0" name="Shape 400"/>
        <p:cNvGrpSpPr/>
        <p:nvPr/>
      </p:nvGrpSpPr>
      <p:grpSpPr>
        <a:xfrm>
          <a:off x="0" y="0"/>
          <a:ext cx="0" cy="0"/>
          <a:chOff x="0" y="0"/>
          <a:chExt cx="0" cy="0"/>
        </a:xfrm>
      </p:grpSpPr>
      <p:sp>
        <p:nvSpPr>
          <p:cNvPr id="401" name="Google Shape;401;p5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Compare these two graphics.</a:t>
            </a:r>
            <a:endParaRPr/>
          </a:p>
        </p:txBody>
      </p:sp>
      <p:sp>
        <p:nvSpPr>
          <p:cNvPr id="402" name="Google Shape;402;p51"/>
          <p:cNvSpPr txBox="1"/>
          <p:nvPr>
            <p:ph idx="1" type="body"/>
          </p:nvPr>
        </p:nvSpPr>
        <p:spPr>
          <a:xfrm>
            <a:off x="152400" y="1143000"/>
            <a:ext cx="2816100" cy="3543300"/>
          </a:xfrm>
          <a:prstGeom prst="rect">
            <a:avLst/>
          </a:prstGeom>
          <a:noFill/>
          <a:ln>
            <a:noFill/>
          </a:ln>
        </p:spPr>
        <p:txBody>
          <a:bodyPr anchorCtr="0" anchor="ctr" bIns="91425" lIns="91425" spcFirstLastPara="1" rIns="91425" wrap="square" tIns="91425">
            <a:noAutofit/>
          </a:bodyPr>
          <a:lstStyle/>
          <a:p>
            <a:pPr indent="-342900" lvl="0" marL="457200" rtl="0" algn="l">
              <a:lnSpc>
                <a:spcPct val="90000"/>
              </a:lnSpc>
              <a:spcBef>
                <a:spcPts val="750"/>
              </a:spcBef>
              <a:spcAft>
                <a:spcPts val="0"/>
              </a:spcAft>
              <a:buSzPts val="1800"/>
              <a:buChar char="•"/>
            </a:pPr>
            <a:r>
              <a:rPr lang="en-US"/>
              <a:t>What do you </a:t>
            </a:r>
            <a:r>
              <a:rPr b="1" lang="en-US">
                <a:solidFill>
                  <a:schemeClr val="accent4"/>
                </a:solidFill>
              </a:rPr>
              <a:t>notice</a:t>
            </a:r>
            <a:r>
              <a:rPr lang="en-US"/>
              <a:t>?</a:t>
            </a:r>
            <a:endParaRPr/>
          </a:p>
          <a:p>
            <a:pPr indent="-342900" lvl="0" marL="457200" rtl="0" algn="l">
              <a:lnSpc>
                <a:spcPct val="90000"/>
              </a:lnSpc>
              <a:spcBef>
                <a:spcPts val="1000"/>
              </a:spcBef>
              <a:spcAft>
                <a:spcPts val="0"/>
              </a:spcAft>
              <a:buSzPts val="1800"/>
              <a:buChar char="•"/>
            </a:pPr>
            <a:r>
              <a:rPr lang="en-US"/>
              <a:t>What do you </a:t>
            </a:r>
            <a:r>
              <a:rPr b="1" lang="en-US">
                <a:solidFill>
                  <a:schemeClr val="accent4"/>
                </a:solidFill>
              </a:rPr>
              <a:t>wonder</a:t>
            </a:r>
            <a:r>
              <a:rPr lang="en-US"/>
              <a:t>?</a:t>
            </a:r>
            <a:endParaRPr/>
          </a:p>
        </p:txBody>
      </p:sp>
      <p:pic>
        <p:nvPicPr>
          <p:cNvPr id="403" name="Google Shape;403;p51"/>
          <p:cNvPicPr preferRelativeResize="0"/>
          <p:nvPr/>
        </p:nvPicPr>
        <p:blipFill rotWithShape="1">
          <a:blip r:embed="rId3">
            <a:alphaModFix/>
          </a:blip>
          <a:srcRect b="0" l="0" r="0" t="0"/>
          <a:stretch/>
        </p:blipFill>
        <p:spPr>
          <a:xfrm>
            <a:off x="4131199" y="995525"/>
            <a:ext cx="4543374" cy="912078"/>
          </a:xfrm>
          <a:prstGeom prst="rect">
            <a:avLst/>
          </a:prstGeom>
          <a:noFill/>
          <a:ln>
            <a:noFill/>
          </a:ln>
        </p:spPr>
      </p:pic>
      <p:pic>
        <p:nvPicPr>
          <p:cNvPr id="404" name="Google Shape;404;p51"/>
          <p:cNvPicPr preferRelativeResize="0"/>
          <p:nvPr/>
        </p:nvPicPr>
        <p:blipFill rotWithShape="1">
          <a:blip r:embed="rId4">
            <a:alphaModFix/>
          </a:blip>
          <a:srcRect b="0" l="0" r="0" t="0"/>
          <a:stretch/>
        </p:blipFill>
        <p:spPr>
          <a:xfrm>
            <a:off x="3638175" y="1760378"/>
            <a:ext cx="5036401" cy="2781296"/>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9" name="Shape 409"/>
        <p:cNvGrpSpPr/>
        <p:nvPr/>
      </p:nvGrpSpPr>
      <p:grpSpPr>
        <a:xfrm>
          <a:off x="0" y="0"/>
          <a:ext cx="0" cy="0"/>
          <a:chOff x="0" y="0"/>
          <a:chExt cx="0" cy="0"/>
        </a:xfrm>
      </p:grpSpPr>
      <p:pic>
        <p:nvPicPr>
          <p:cNvPr id="410" name="Google Shape;410;p52"/>
          <p:cNvPicPr preferRelativeResize="0"/>
          <p:nvPr/>
        </p:nvPicPr>
        <p:blipFill rotWithShape="1">
          <a:blip r:embed="rId3">
            <a:alphaModFix/>
          </a:blip>
          <a:srcRect b="0" l="0" r="0" t="0"/>
          <a:stretch/>
        </p:blipFill>
        <p:spPr>
          <a:xfrm>
            <a:off x="2053800" y="1833203"/>
            <a:ext cx="5036401" cy="2781296"/>
          </a:xfrm>
          <a:prstGeom prst="rect">
            <a:avLst/>
          </a:prstGeom>
          <a:noFill/>
          <a:ln>
            <a:noFill/>
          </a:ln>
        </p:spPr>
      </p:pic>
      <p:sp>
        <p:nvSpPr>
          <p:cNvPr id="411" name="Google Shape;411;p5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The Read Approach and Reader’s Circles</a:t>
            </a:r>
            <a:endParaRPr/>
          </a:p>
        </p:txBody>
      </p:sp>
      <p:sp>
        <p:nvSpPr>
          <p:cNvPr id="412" name="Google Shape;412;p52"/>
          <p:cNvSpPr/>
          <p:nvPr/>
        </p:nvSpPr>
        <p:spPr>
          <a:xfrm>
            <a:off x="2473300" y="4146800"/>
            <a:ext cx="4523100" cy="467700"/>
          </a:xfrm>
          <a:prstGeom prst="rect">
            <a:avLst/>
          </a:prstGeom>
          <a:noFill/>
          <a:ln cap="flat" cmpd="sng" w="762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13" name="Google Shape;413;p52"/>
          <p:cNvPicPr preferRelativeResize="0"/>
          <p:nvPr/>
        </p:nvPicPr>
        <p:blipFill rotWithShape="1">
          <a:blip r:embed="rId4">
            <a:alphaModFix/>
          </a:blip>
          <a:srcRect b="0" l="0" r="0" t="0"/>
          <a:stretch/>
        </p:blipFill>
        <p:spPr>
          <a:xfrm>
            <a:off x="1855712" y="1004100"/>
            <a:ext cx="5758276" cy="115595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pic>
        <p:nvPicPr>
          <p:cNvPr id="419" name="Google Shape;419;p53"/>
          <p:cNvPicPr preferRelativeResize="0"/>
          <p:nvPr/>
        </p:nvPicPr>
        <p:blipFill rotWithShape="1">
          <a:blip r:embed="rId3">
            <a:alphaModFix/>
          </a:blip>
          <a:srcRect b="0" l="0" r="0" t="0"/>
          <a:stretch/>
        </p:blipFill>
        <p:spPr>
          <a:xfrm>
            <a:off x="199750" y="1244450"/>
            <a:ext cx="8744499" cy="1755450"/>
          </a:xfrm>
          <a:prstGeom prst="rect">
            <a:avLst/>
          </a:prstGeom>
          <a:noFill/>
          <a:ln>
            <a:noFill/>
          </a:ln>
        </p:spPr>
      </p:pic>
      <p:sp>
        <p:nvSpPr>
          <p:cNvPr id="420" name="Google Shape;420;p5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From Concrete to Abstract in “Deepen Understanding”</a:t>
            </a:r>
            <a:endParaRPr/>
          </a:p>
        </p:txBody>
      </p:sp>
      <p:sp>
        <p:nvSpPr>
          <p:cNvPr id="421" name="Google Shape;421;p53"/>
          <p:cNvSpPr txBox="1"/>
          <p:nvPr>
            <p:ph idx="1" type="body"/>
          </p:nvPr>
        </p:nvSpPr>
        <p:spPr>
          <a:xfrm>
            <a:off x="2416500" y="2547825"/>
            <a:ext cx="2008800" cy="18357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1000"/>
              </a:spcBef>
              <a:spcAft>
                <a:spcPts val="0"/>
              </a:spcAft>
              <a:buSzPts val="1800"/>
              <a:buNone/>
            </a:pPr>
            <a:r>
              <a:rPr lang="en-US"/>
              <a:t>What is your first impression of this poem? What do you think this poem is about? </a:t>
            </a:r>
            <a:endParaRPr/>
          </a:p>
        </p:txBody>
      </p:sp>
      <p:sp>
        <p:nvSpPr>
          <p:cNvPr id="422" name="Google Shape;422;p53"/>
          <p:cNvSpPr txBox="1"/>
          <p:nvPr>
            <p:ph idx="1" type="body"/>
          </p:nvPr>
        </p:nvSpPr>
        <p:spPr>
          <a:xfrm>
            <a:off x="4633250" y="2547825"/>
            <a:ext cx="2008800" cy="2096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rgbClr val="000000"/>
              </a:buClr>
              <a:buSzPts val="2400"/>
              <a:buFont typeface="Arial"/>
              <a:buNone/>
            </a:pPr>
            <a:r>
              <a:rPr lang="en-US"/>
              <a:t>In stanza 2, what does the phrase “it was grassy and wanted wear” tell us about the road the poet chose? Explain. </a:t>
            </a:r>
            <a:endParaRPr/>
          </a:p>
        </p:txBody>
      </p:sp>
      <p:sp>
        <p:nvSpPr>
          <p:cNvPr id="423" name="Google Shape;423;p53"/>
          <p:cNvSpPr txBox="1"/>
          <p:nvPr>
            <p:ph idx="1" type="body"/>
          </p:nvPr>
        </p:nvSpPr>
        <p:spPr>
          <a:xfrm>
            <a:off x="6926675" y="2547825"/>
            <a:ext cx="1944000" cy="20961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800"/>
              <a:buNone/>
            </a:pPr>
            <a:r>
              <a:rPr lang="en-US" sz="1600"/>
              <a:t>How does the quotation from “The Most Misread Poem in America” support or refute your understanding of “The Road Not Taken?  </a:t>
            </a:r>
            <a:endParaRPr sz="1600"/>
          </a:p>
        </p:txBody>
      </p:sp>
      <p:sp>
        <p:nvSpPr>
          <p:cNvPr id="424" name="Google Shape;424;p53"/>
          <p:cNvSpPr txBox="1"/>
          <p:nvPr>
            <p:ph idx="1" type="body"/>
          </p:nvPr>
        </p:nvSpPr>
        <p:spPr>
          <a:xfrm>
            <a:off x="199750" y="2547825"/>
            <a:ext cx="2008800" cy="18357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1000"/>
              </a:spcBef>
              <a:spcAft>
                <a:spcPts val="0"/>
              </a:spcAft>
              <a:buSzPts val="1800"/>
              <a:buNone/>
            </a:pPr>
            <a:r>
              <a:rPr lang="en-US"/>
              <a:t>What do these titles reveal about this poem? </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5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Capture Your Learning</a:t>
            </a:r>
            <a:endParaRPr/>
          </a:p>
        </p:txBody>
      </p:sp>
      <p:sp>
        <p:nvSpPr>
          <p:cNvPr id="431" name="Google Shape;431;p54"/>
          <p:cNvSpPr txBox="1"/>
          <p:nvPr>
            <p:ph idx="1" type="body"/>
          </p:nvPr>
        </p:nvSpPr>
        <p:spPr>
          <a:xfrm>
            <a:off x="152400" y="1047600"/>
            <a:ext cx="8839200" cy="36387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1800"/>
              <a:buNone/>
            </a:pPr>
            <a:r>
              <a:rPr lang="en-US"/>
              <a:t>How</a:t>
            </a:r>
            <a:r>
              <a:rPr lang="en-US"/>
              <a:t> do the Reader’s </a:t>
            </a:r>
            <a:r>
              <a:rPr lang="en-US"/>
              <a:t>Circles</a:t>
            </a:r>
            <a:r>
              <a:rPr lang="en-US"/>
              <a:t> and the Read Approaches work together in the curriculum to move students to a deeper understanding of each complex text?</a:t>
            </a:r>
            <a:endParaRPr/>
          </a:p>
          <a:p>
            <a:pPr indent="0" lvl="0" marL="457200" rtl="0" algn="ctr">
              <a:lnSpc>
                <a:spcPct val="90000"/>
              </a:lnSpc>
              <a:spcBef>
                <a:spcPts val="0"/>
              </a:spcBef>
              <a:spcAft>
                <a:spcPts val="0"/>
              </a:spcAft>
              <a:buSzPts val="1800"/>
              <a:buNone/>
            </a:pPr>
            <a:r>
              <a:t/>
            </a:r>
            <a:endParaRPr/>
          </a:p>
          <a:p>
            <a:pPr indent="0" lvl="0" marL="0" rtl="0" algn="ctr">
              <a:lnSpc>
                <a:spcPct val="90000"/>
              </a:lnSpc>
              <a:spcBef>
                <a:spcPts val="0"/>
              </a:spcBef>
              <a:spcAft>
                <a:spcPts val="0"/>
              </a:spcAft>
              <a:buSzPts val="1800"/>
              <a:buNone/>
            </a:pPr>
            <a:r>
              <a:rPr lang="en-US"/>
              <a:t>How does this understanding aid you in more strategic instructional planning? </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6" name="Shape 436"/>
        <p:cNvGrpSpPr/>
        <p:nvPr/>
      </p:nvGrpSpPr>
      <p:grpSpPr>
        <a:xfrm>
          <a:off x="0" y="0"/>
          <a:ext cx="0" cy="0"/>
          <a:chOff x="0" y="0"/>
          <a:chExt cx="0" cy="0"/>
        </a:xfrm>
      </p:grpSpPr>
      <p:sp>
        <p:nvSpPr>
          <p:cNvPr id="437" name="Google Shape;437;p55"/>
          <p:cNvSpPr txBox="1"/>
          <p:nvPr>
            <p:ph type="title"/>
          </p:nvPr>
        </p:nvSpPr>
        <p:spPr>
          <a:xfrm>
            <a:off x="0" y="304200"/>
            <a:ext cx="9144000" cy="45450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b="1" lang="en-US">
                <a:solidFill>
                  <a:schemeClr val="dk1"/>
                </a:solidFill>
              </a:rPr>
              <a:t>Take a break!</a:t>
            </a:r>
            <a:endParaRPr b="1">
              <a:solidFill>
                <a:schemeClr val="dk1"/>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2" name="Shape 442"/>
        <p:cNvGrpSpPr/>
        <p:nvPr/>
      </p:nvGrpSpPr>
      <p:grpSpPr>
        <a:xfrm>
          <a:off x="0" y="0"/>
          <a:ext cx="0" cy="0"/>
          <a:chOff x="0" y="0"/>
          <a:chExt cx="0" cy="0"/>
        </a:xfrm>
      </p:grpSpPr>
      <p:sp>
        <p:nvSpPr>
          <p:cNvPr id="443" name="Google Shape;443;p56"/>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b="1" lang="en-US"/>
              <a:t>Session 2</a:t>
            </a:r>
            <a:endParaRPr b="1"/>
          </a:p>
          <a:p>
            <a:pPr indent="0" lvl="0" marL="0" marR="0" rtl="0" algn="ctr">
              <a:lnSpc>
                <a:spcPct val="90000"/>
              </a:lnSpc>
              <a:spcBef>
                <a:spcPts val="0"/>
              </a:spcBef>
              <a:spcAft>
                <a:spcPts val="0"/>
              </a:spcAft>
              <a:buClr>
                <a:srgbClr val="434343"/>
              </a:buClr>
              <a:buSzPts val="2800"/>
              <a:buFont typeface="Calibri"/>
              <a:buNone/>
            </a:pPr>
            <a:r>
              <a:rPr lang="en-US"/>
              <a:t>Close Reading in the Guidebooks (Part 1): Getting to Know Our Shared Unit</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sp>
        <p:nvSpPr>
          <p:cNvPr id="449" name="Google Shape;449;p57"/>
          <p:cNvSpPr txBox="1"/>
          <p:nvPr>
            <p:ph idx="1" type="body"/>
          </p:nvPr>
        </p:nvSpPr>
        <p:spPr>
          <a:xfrm>
            <a:off x="3958600" y="0"/>
            <a:ext cx="5185500" cy="51435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750"/>
              </a:spcBef>
              <a:spcAft>
                <a:spcPts val="0"/>
              </a:spcAft>
              <a:buClr>
                <a:schemeClr val="dk1"/>
              </a:buClr>
              <a:buSzPts val="1800"/>
              <a:buFont typeface="Arial"/>
              <a:buNone/>
            </a:pPr>
            <a:r>
              <a:rPr lang="en-US"/>
              <a:t>Participants will...</a:t>
            </a:r>
            <a:endParaRPr/>
          </a:p>
          <a:p>
            <a:pPr indent="-304800" lvl="0" marL="514350" marR="0" rtl="0" algn="l">
              <a:lnSpc>
                <a:spcPct val="90000"/>
              </a:lnSpc>
              <a:spcBef>
                <a:spcPts val="750"/>
              </a:spcBef>
              <a:spcAft>
                <a:spcPts val="0"/>
              </a:spcAft>
              <a:buSzPts val="1200"/>
              <a:buFont typeface="Calibri"/>
              <a:buChar char="●"/>
            </a:pPr>
            <a:r>
              <a:rPr lang="en-US"/>
              <a:t>Engage in a modified unit study protocol to reinforce best practices for planning</a:t>
            </a:r>
            <a:endParaRPr/>
          </a:p>
          <a:p>
            <a:pPr indent="-304800" lvl="0" marL="514350" marR="0" rtl="0" algn="l">
              <a:lnSpc>
                <a:spcPct val="90000"/>
              </a:lnSpc>
              <a:spcBef>
                <a:spcPts val="750"/>
              </a:spcBef>
              <a:spcAft>
                <a:spcPts val="0"/>
              </a:spcAft>
              <a:buSzPts val="1200"/>
              <a:buFont typeface="Calibri"/>
              <a:buChar char="●"/>
            </a:pPr>
            <a:r>
              <a:rPr lang="en-US"/>
              <a:t>Deepen understanding of how the “Read Approach” to close reading in the ELA Guidebooks 9-12 helps </a:t>
            </a:r>
            <a:r>
              <a:rPr b="1" i="1" lang="en-US"/>
              <a:t>all</a:t>
            </a:r>
            <a:r>
              <a:rPr lang="en-US"/>
              <a:t> students make meaning of complex texts</a:t>
            </a:r>
            <a:endParaRPr/>
          </a:p>
        </p:txBody>
      </p:sp>
      <p:sp>
        <p:nvSpPr>
          <p:cNvPr id="450" name="Google Shape;450;p57"/>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Session</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Objectives</a:t>
            </a:r>
            <a:endParaRPr>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1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Meet Your Facilitator</a:t>
            </a:r>
            <a:endParaRPr>
              <a:solidFill>
                <a:schemeClr val="dk1"/>
              </a:solidFill>
            </a:endParaRPr>
          </a:p>
        </p:txBody>
      </p:sp>
      <p:sp>
        <p:nvSpPr>
          <p:cNvPr id="81" name="Google Shape;81;p13"/>
          <p:cNvSpPr txBox="1"/>
          <p:nvPr>
            <p:ph idx="1" type="body"/>
          </p:nvPr>
        </p:nvSpPr>
        <p:spPr>
          <a:xfrm>
            <a:off x="269630" y="1236784"/>
            <a:ext cx="4093500" cy="3317100"/>
          </a:xfrm>
          <a:prstGeom prst="rect">
            <a:avLst/>
          </a:prstGeom>
          <a:solidFill>
            <a:srgbClr val="FFFF00"/>
          </a:solidFill>
          <a:ln>
            <a:noFill/>
          </a:ln>
        </p:spPr>
        <p:txBody>
          <a:bodyPr anchorCtr="0" anchor="t" bIns="91425" lIns="91425" spcFirstLastPara="1" rIns="91425" wrap="square" tIns="91425">
            <a:noAutofit/>
          </a:bodyPr>
          <a:lstStyle/>
          <a:p>
            <a:pPr indent="0" lvl="0" marL="133350" rtl="0" algn="ctr">
              <a:lnSpc>
                <a:spcPct val="90000"/>
              </a:lnSpc>
              <a:spcBef>
                <a:spcPts val="750"/>
              </a:spcBef>
              <a:spcAft>
                <a:spcPts val="0"/>
              </a:spcAft>
              <a:buSzPts val="1800"/>
              <a:buNone/>
            </a:pPr>
            <a:r>
              <a:rPr lang="en-US" sz="3000"/>
              <a:t>INSERT PHOTO THAT REPRESENTS SOMETHING IMPORTANT TO YOU (I.E., YOUR FAMILY, DOG, STUDENTS, FAVORITE PLACE, ETC.)</a:t>
            </a:r>
            <a:endParaRPr/>
          </a:p>
        </p:txBody>
      </p:sp>
      <p:sp>
        <p:nvSpPr>
          <p:cNvPr id="82" name="Google Shape;82;p13"/>
          <p:cNvSpPr txBox="1"/>
          <p:nvPr/>
        </p:nvSpPr>
        <p:spPr>
          <a:xfrm>
            <a:off x="4572004" y="1342575"/>
            <a:ext cx="4245900" cy="3363300"/>
          </a:xfrm>
          <a:prstGeom prst="rect">
            <a:avLst/>
          </a:prstGeom>
          <a:noFill/>
          <a:ln>
            <a:noFill/>
          </a:ln>
        </p:spPr>
        <p:txBody>
          <a:bodyPr anchorCtr="0" anchor="t" bIns="68550" lIns="68550" spcFirstLastPara="1" rIns="68550" wrap="square" tIns="68550">
            <a:noAutofit/>
          </a:bodyPr>
          <a:lstStyle/>
          <a:p>
            <a:pPr indent="0" lvl="0" marL="133350" marR="0" rtl="0" algn="ctr">
              <a:lnSpc>
                <a:spcPct val="90000"/>
              </a:lnSpc>
              <a:spcBef>
                <a:spcPts val="0"/>
              </a:spcBef>
              <a:spcAft>
                <a:spcPts val="0"/>
              </a:spcAft>
              <a:buClr>
                <a:srgbClr val="5A5A5A"/>
              </a:buClr>
              <a:buSzPts val="3000"/>
              <a:buFont typeface="Arial"/>
              <a:buNone/>
            </a:pPr>
            <a:r>
              <a:rPr b="1" i="0" lang="en-US" sz="2400" u="none" cap="none" strike="noStrike">
                <a:solidFill>
                  <a:srgbClr val="E78B6F"/>
                </a:solidFill>
                <a:latin typeface="Calibri"/>
                <a:ea typeface="Calibri"/>
                <a:cs typeface="Calibri"/>
                <a:sym typeface="Calibri"/>
              </a:rPr>
              <a:t>YOUR NAME</a:t>
            </a:r>
            <a:endParaRPr b="0" i="0" sz="2400" u="none" cap="none" strike="noStrike">
              <a:solidFill>
                <a:srgbClr val="E78B6F"/>
              </a:solidFill>
              <a:latin typeface="Arial"/>
              <a:ea typeface="Arial"/>
              <a:cs typeface="Arial"/>
              <a:sym typeface="Arial"/>
            </a:endParaRPr>
          </a:p>
          <a:p>
            <a:pPr indent="-169068" lvl="0" marL="300037" marR="0" rtl="0" algn="l">
              <a:lnSpc>
                <a:spcPct val="90000"/>
              </a:lnSpc>
              <a:spcBef>
                <a:spcPts val="1000"/>
              </a:spcBef>
              <a:spcAft>
                <a:spcPts val="0"/>
              </a:spcAft>
              <a:buClr>
                <a:schemeClr val="dk1"/>
              </a:buClr>
              <a:buSzPts val="1200"/>
              <a:buFont typeface="Calibri"/>
              <a:buChar char="•"/>
            </a:pPr>
            <a:r>
              <a:rPr b="0" i="0" lang="en-US" sz="2400" u="none" cap="none" strike="noStrike">
                <a:solidFill>
                  <a:schemeClr val="dk1"/>
                </a:solidFill>
                <a:latin typeface="Calibri"/>
                <a:ea typeface="Calibri"/>
                <a:cs typeface="Calibri"/>
                <a:sym typeface="Calibri"/>
              </a:rPr>
              <a:t>Location</a:t>
            </a:r>
            <a:endParaRPr b="0" i="0" sz="2400" u="none" cap="none" strike="noStrike">
              <a:solidFill>
                <a:schemeClr val="dk1"/>
              </a:solidFill>
              <a:latin typeface="Calibri"/>
              <a:ea typeface="Calibri"/>
              <a:cs typeface="Calibri"/>
              <a:sym typeface="Calibri"/>
            </a:endParaRPr>
          </a:p>
          <a:p>
            <a:pPr indent="-169068" lvl="0" marL="300037" marR="0" rtl="0" algn="l">
              <a:lnSpc>
                <a:spcPct val="90000"/>
              </a:lnSpc>
              <a:spcBef>
                <a:spcPts val="1000"/>
              </a:spcBef>
              <a:spcAft>
                <a:spcPts val="0"/>
              </a:spcAft>
              <a:buClr>
                <a:schemeClr val="dk1"/>
              </a:buClr>
              <a:buSzPts val="1200"/>
              <a:buFont typeface="Calibri"/>
              <a:buChar char="•"/>
            </a:pPr>
            <a:r>
              <a:rPr b="0" i="0" lang="en-US" sz="2400" u="none" cap="none" strike="noStrike">
                <a:solidFill>
                  <a:schemeClr val="dk1"/>
                </a:solidFill>
                <a:latin typeface="Calibri"/>
                <a:ea typeface="Calibri"/>
                <a:cs typeface="Calibri"/>
                <a:sym typeface="Calibri"/>
              </a:rPr>
              <a:t>Current role</a:t>
            </a:r>
            <a:endParaRPr b="0" i="0" sz="2400" u="none" cap="none" strike="noStrike">
              <a:solidFill>
                <a:schemeClr val="dk1"/>
              </a:solidFill>
              <a:latin typeface="Calibri"/>
              <a:ea typeface="Calibri"/>
              <a:cs typeface="Calibri"/>
              <a:sym typeface="Calibri"/>
            </a:endParaRPr>
          </a:p>
          <a:p>
            <a:pPr indent="-169068" lvl="0" marL="300037" marR="0" rtl="0" algn="l">
              <a:lnSpc>
                <a:spcPct val="90000"/>
              </a:lnSpc>
              <a:spcBef>
                <a:spcPts val="1000"/>
              </a:spcBef>
              <a:spcAft>
                <a:spcPts val="0"/>
              </a:spcAft>
              <a:buClr>
                <a:schemeClr val="dk1"/>
              </a:buClr>
              <a:buSzPts val="1200"/>
              <a:buFont typeface="Calibri"/>
              <a:buChar char="•"/>
            </a:pPr>
            <a:r>
              <a:rPr b="0" i="0" lang="en-US" sz="2400" u="none" cap="none" strike="noStrike">
                <a:solidFill>
                  <a:schemeClr val="dk1"/>
                </a:solidFill>
                <a:latin typeface="Calibri"/>
                <a:ea typeface="Calibri"/>
                <a:cs typeface="Calibri"/>
                <a:sym typeface="Calibri"/>
              </a:rPr>
              <a:t>Background</a:t>
            </a:r>
            <a:endParaRPr b="0" i="0" sz="2400" u="none" cap="none" strike="noStrike">
              <a:solidFill>
                <a:schemeClr val="dk1"/>
              </a:solidFill>
              <a:latin typeface="Calibri"/>
              <a:ea typeface="Calibri"/>
              <a:cs typeface="Calibri"/>
              <a:sym typeface="Calibri"/>
            </a:endParaRPr>
          </a:p>
          <a:p>
            <a:pPr indent="-169068" lvl="0" marL="300037" marR="0" rtl="0" algn="l">
              <a:lnSpc>
                <a:spcPct val="90000"/>
              </a:lnSpc>
              <a:spcBef>
                <a:spcPts val="1000"/>
              </a:spcBef>
              <a:spcAft>
                <a:spcPts val="0"/>
              </a:spcAft>
              <a:buClr>
                <a:schemeClr val="dk1"/>
              </a:buClr>
              <a:buSzPts val="1200"/>
              <a:buFont typeface="Calibri"/>
              <a:buChar char="•"/>
            </a:pPr>
            <a:r>
              <a:rPr b="0" i="0" lang="en-US" sz="2400" u="none" cap="none" strike="noStrike">
                <a:solidFill>
                  <a:schemeClr val="dk1"/>
                </a:solidFill>
                <a:latin typeface="Calibri"/>
                <a:ea typeface="Calibri"/>
                <a:cs typeface="Calibri"/>
                <a:sym typeface="Calibri"/>
              </a:rPr>
              <a:t>When I’m not working I’m most likely…</a:t>
            </a:r>
            <a:endParaRPr b="0" i="0" sz="2400" u="none" cap="none" strike="noStrike">
              <a:solidFill>
                <a:schemeClr val="dk1"/>
              </a:solidFill>
              <a:latin typeface="Calibri"/>
              <a:ea typeface="Calibri"/>
              <a:cs typeface="Calibri"/>
              <a:sym typeface="Calibri"/>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5" name="Shape 455"/>
        <p:cNvGrpSpPr/>
        <p:nvPr/>
      </p:nvGrpSpPr>
      <p:grpSpPr>
        <a:xfrm>
          <a:off x="0" y="0"/>
          <a:ext cx="0" cy="0"/>
          <a:chOff x="0" y="0"/>
          <a:chExt cx="0" cy="0"/>
        </a:xfrm>
      </p:grpSpPr>
      <p:sp>
        <p:nvSpPr>
          <p:cNvPr id="456" name="Google Shape;456;p5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Introducing: Ms. Smith</a:t>
            </a:r>
            <a:endParaRPr/>
          </a:p>
        </p:txBody>
      </p:sp>
      <p:sp>
        <p:nvSpPr>
          <p:cNvPr id="457" name="Google Shape;457;p58"/>
          <p:cNvSpPr txBox="1"/>
          <p:nvPr>
            <p:ph idx="1" type="body"/>
          </p:nvPr>
        </p:nvSpPr>
        <p:spPr>
          <a:xfrm>
            <a:off x="3061350" y="3736075"/>
            <a:ext cx="3021300" cy="6558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1800"/>
              <a:buNone/>
            </a:pPr>
            <a:r>
              <a:rPr b="1" lang="en-US" sz="2400"/>
              <a:t>Meet Ms. Smith</a:t>
            </a:r>
            <a:endParaRPr b="1" sz="2400"/>
          </a:p>
        </p:txBody>
      </p:sp>
      <p:pic>
        <p:nvPicPr>
          <p:cNvPr id="458" name="Google Shape;458;p58"/>
          <p:cNvPicPr preferRelativeResize="0"/>
          <p:nvPr/>
        </p:nvPicPr>
        <p:blipFill rotWithShape="1">
          <a:blip r:embed="rId3">
            <a:alphaModFix/>
          </a:blip>
          <a:srcRect b="44243" l="30039" r="30714" t="13570"/>
          <a:stretch/>
        </p:blipFill>
        <p:spPr>
          <a:xfrm>
            <a:off x="3526713" y="1369050"/>
            <a:ext cx="2090575" cy="235425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3" name="Shape 463"/>
        <p:cNvGrpSpPr/>
        <p:nvPr/>
      </p:nvGrpSpPr>
      <p:grpSpPr>
        <a:xfrm>
          <a:off x="0" y="0"/>
          <a:ext cx="0" cy="0"/>
          <a:chOff x="0" y="0"/>
          <a:chExt cx="0" cy="0"/>
        </a:xfrm>
      </p:grpSpPr>
      <p:sp>
        <p:nvSpPr>
          <p:cNvPr id="464" name="Google Shape;464;p5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rgbClr val="4A4A4A"/>
                </a:solidFill>
              </a:rPr>
              <a:t>Review of the Unit Study Process</a:t>
            </a:r>
            <a:endParaRPr>
              <a:solidFill>
                <a:srgbClr val="4A4A4A"/>
              </a:solidFill>
            </a:endParaRPr>
          </a:p>
        </p:txBody>
      </p:sp>
      <p:sp>
        <p:nvSpPr>
          <p:cNvPr id="465" name="Google Shape;465;p59"/>
          <p:cNvSpPr txBox="1"/>
          <p:nvPr>
            <p:ph idx="1" type="body"/>
          </p:nvPr>
        </p:nvSpPr>
        <p:spPr>
          <a:xfrm>
            <a:off x="152400" y="1047600"/>
            <a:ext cx="4149600" cy="36387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750"/>
              </a:spcBef>
              <a:spcAft>
                <a:spcPts val="0"/>
              </a:spcAft>
              <a:buSzPts val="2400"/>
              <a:buNone/>
            </a:pPr>
            <a:r>
              <a:rPr b="1" lang="en-US" sz="1800">
                <a:solidFill>
                  <a:srgbClr val="E78B6F"/>
                </a:solidFill>
              </a:rPr>
              <a:t>Step 1:</a:t>
            </a:r>
            <a:r>
              <a:rPr lang="en-US" sz="1800">
                <a:solidFill>
                  <a:srgbClr val="E78B6F"/>
                </a:solidFill>
              </a:rPr>
              <a:t> </a:t>
            </a:r>
            <a:r>
              <a:rPr lang="en-US" sz="1800"/>
              <a:t>Start with the End in Mind</a:t>
            </a:r>
            <a:endParaRPr sz="1800"/>
          </a:p>
          <a:p>
            <a:pPr indent="0" lvl="0" marL="0" rtl="0" algn="l">
              <a:lnSpc>
                <a:spcPct val="115000"/>
              </a:lnSpc>
              <a:spcBef>
                <a:spcPts val="1000"/>
              </a:spcBef>
              <a:spcAft>
                <a:spcPts val="0"/>
              </a:spcAft>
              <a:buSzPts val="2400"/>
              <a:buNone/>
            </a:pPr>
            <a:r>
              <a:rPr b="1" lang="en-US" sz="1800">
                <a:solidFill>
                  <a:srgbClr val="E78B6F"/>
                </a:solidFill>
              </a:rPr>
              <a:t>Step 2: </a:t>
            </a:r>
            <a:r>
              <a:rPr lang="en-US" sz="1800"/>
              <a:t>Text at the Center</a:t>
            </a:r>
            <a:endParaRPr b="1" sz="1800"/>
          </a:p>
          <a:p>
            <a:pPr indent="0" lvl="0" marL="0" rtl="0" algn="l">
              <a:lnSpc>
                <a:spcPct val="115000"/>
              </a:lnSpc>
              <a:spcBef>
                <a:spcPts val="1000"/>
              </a:spcBef>
              <a:spcAft>
                <a:spcPts val="0"/>
              </a:spcAft>
              <a:buSzPts val="2400"/>
              <a:buNone/>
            </a:pPr>
            <a:r>
              <a:rPr b="1" lang="en-US" sz="1800">
                <a:solidFill>
                  <a:srgbClr val="E78B6F"/>
                </a:solidFill>
              </a:rPr>
              <a:t>Step 3: </a:t>
            </a:r>
            <a:r>
              <a:rPr lang="en-US" sz="1800"/>
              <a:t>Tracing High-Leverage Knowledge and Skills Through Assessment</a:t>
            </a:r>
            <a:endParaRPr sz="1800"/>
          </a:p>
        </p:txBody>
      </p:sp>
      <p:pic>
        <p:nvPicPr>
          <p:cNvPr id="466" name="Google Shape;466;p59"/>
          <p:cNvPicPr preferRelativeResize="0"/>
          <p:nvPr/>
        </p:nvPicPr>
        <p:blipFill rotWithShape="1">
          <a:blip r:embed="rId3">
            <a:alphaModFix/>
          </a:blip>
          <a:srcRect b="0" l="0" r="0" t="0"/>
          <a:stretch/>
        </p:blipFill>
        <p:spPr>
          <a:xfrm>
            <a:off x="4511350" y="1199900"/>
            <a:ext cx="4327000" cy="333410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1" name="Shape 471"/>
        <p:cNvGrpSpPr/>
        <p:nvPr/>
      </p:nvGrpSpPr>
      <p:grpSpPr>
        <a:xfrm>
          <a:off x="0" y="0"/>
          <a:ext cx="0" cy="0"/>
          <a:chOff x="0" y="0"/>
          <a:chExt cx="0" cy="0"/>
        </a:xfrm>
      </p:grpSpPr>
      <p:sp>
        <p:nvSpPr>
          <p:cNvPr id="472" name="Google Shape;472;p6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i="1" lang="en-US"/>
              <a:t>The Great Gatsby</a:t>
            </a:r>
            <a:r>
              <a:rPr lang="en-US"/>
              <a:t> (Grade 11)</a:t>
            </a:r>
            <a:endParaRPr/>
          </a:p>
        </p:txBody>
      </p:sp>
      <p:sp>
        <p:nvSpPr>
          <p:cNvPr id="473" name="Google Shape;473;p60"/>
          <p:cNvSpPr txBox="1"/>
          <p:nvPr>
            <p:ph idx="1" type="body"/>
          </p:nvPr>
        </p:nvSpPr>
        <p:spPr>
          <a:xfrm>
            <a:off x="990600" y="1494325"/>
            <a:ext cx="3432900" cy="30396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750"/>
              </a:spcBef>
              <a:spcAft>
                <a:spcPts val="0"/>
              </a:spcAft>
              <a:buSzPts val="1800"/>
              <a:buNone/>
            </a:pPr>
            <a:r>
              <a:rPr b="1" lang="en-US"/>
              <a:t>Ms. Smith’s 11th Grade Unit</a:t>
            </a:r>
            <a:endParaRPr b="1"/>
          </a:p>
          <a:p>
            <a:pPr indent="0" lvl="0" marL="0" rtl="0" algn="ctr">
              <a:lnSpc>
                <a:spcPct val="90000"/>
              </a:lnSpc>
              <a:spcBef>
                <a:spcPts val="750"/>
              </a:spcBef>
              <a:spcAft>
                <a:spcPts val="0"/>
              </a:spcAft>
              <a:buSzPts val="1800"/>
              <a:buNone/>
            </a:pPr>
            <a:r>
              <a:rPr b="1" lang="en-US"/>
              <a:t>Overview: </a:t>
            </a:r>
            <a:endParaRPr b="1"/>
          </a:p>
          <a:p>
            <a:pPr indent="0" lvl="0" marL="0" rtl="0" algn="ctr">
              <a:lnSpc>
                <a:spcPct val="90000"/>
              </a:lnSpc>
              <a:spcBef>
                <a:spcPts val="750"/>
              </a:spcBef>
              <a:spcAft>
                <a:spcPts val="0"/>
              </a:spcAft>
              <a:buSzPts val="1800"/>
              <a:buNone/>
            </a:pPr>
            <a:r>
              <a:rPr lang="en-US"/>
              <a:t>We will read </a:t>
            </a:r>
            <a:r>
              <a:rPr i="1" lang="en-US"/>
              <a:t>The Great Gatsby</a:t>
            </a:r>
            <a:r>
              <a:rPr lang="en-US"/>
              <a:t> by F. Scott Fitzgerald and a series of related literary and informational texts to explore the question: How are our lives influenced by our perceptions? We will express our understanding through a literary analysis.</a:t>
            </a:r>
            <a:endParaRPr/>
          </a:p>
        </p:txBody>
      </p:sp>
      <p:pic>
        <p:nvPicPr>
          <p:cNvPr id="474" name="Google Shape;474;p60"/>
          <p:cNvPicPr preferRelativeResize="0"/>
          <p:nvPr/>
        </p:nvPicPr>
        <p:blipFill rotWithShape="1">
          <a:blip r:embed="rId3">
            <a:alphaModFix/>
          </a:blip>
          <a:srcRect b="0" l="0" r="0" t="0"/>
          <a:stretch/>
        </p:blipFill>
        <p:spPr>
          <a:xfrm>
            <a:off x="5042577" y="1265725"/>
            <a:ext cx="3580350" cy="2963375"/>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p6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Getting to Know the </a:t>
            </a:r>
            <a:r>
              <a:rPr i="1" lang="en-US"/>
              <a:t>Gatsby</a:t>
            </a:r>
            <a:r>
              <a:rPr lang="en-US"/>
              <a:t> Unit: Unit Study Step 1</a:t>
            </a:r>
            <a:endParaRPr/>
          </a:p>
        </p:txBody>
      </p:sp>
      <p:sp>
        <p:nvSpPr>
          <p:cNvPr id="481" name="Google Shape;481;p61"/>
          <p:cNvSpPr txBox="1"/>
          <p:nvPr>
            <p:ph idx="1" type="body"/>
          </p:nvPr>
        </p:nvSpPr>
        <p:spPr>
          <a:xfrm>
            <a:off x="152400" y="1143000"/>
            <a:ext cx="5211300" cy="354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SzPts val="1800"/>
              <a:buNone/>
            </a:pPr>
            <a:r>
              <a:rPr lang="en-US"/>
              <a:t>Review the Unit Overview and Culminating Task. </a:t>
            </a:r>
            <a:endParaRPr/>
          </a:p>
          <a:p>
            <a:pPr indent="0" lvl="0" marL="457200" rtl="0" algn="l">
              <a:lnSpc>
                <a:spcPct val="90000"/>
              </a:lnSpc>
              <a:spcBef>
                <a:spcPts val="0"/>
              </a:spcBef>
              <a:spcAft>
                <a:spcPts val="0"/>
              </a:spcAft>
              <a:buSzPts val="1800"/>
              <a:buNone/>
            </a:pPr>
            <a:r>
              <a:t/>
            </a:r>
            <a:endParaRPr/>
          </a:p>
          <a:p>
            <a:pPr indent="0" lvl="0" marL="0" rtl="0" algn="l">
              <a:lnSpc>
                <a:spcPct val="90000"/>
              </a:lnSpc>
              <a:spcBef>
                <a:spcPts val="0"/>
              </a:spcBef>
              <a:spcAft>
                <a:spcPts val="0"/>
              </a:spcAft>
              <a:buSzPts val="1800"/>
              <a:buNone/>
            </a:pPr>
            <a:r>
              <a:t/>
            </a:r>
            <a:endParaRPr/>
          </a:p>
          <a:p>
            <a:pPr indent="0" lvl="0" marL="0" rtl="0" algn="l">
              <a:lnSpc>
                <a:spcPct val="90000"/>
              </a:lnSpc>
              <a:spcBef>
                <a:spcPts val="0"/>
              </a:spcBef>
              <a:spcAft>
                <a:spcPts val="0"/>
              </a:spcAft>
              <a:buSzPts val="1800"/>
              <a:buNone/>
            </a:pPr>
            <a:r>
              <a:rPr lang="en-US"/>
              <a:t>Identify the overarching knowledge and skills students will need in order to be successful on the Culminating Task. </a:t>
            </a:r>
            <a:endParaRPr/>
          </a:p>
        </p:txBody>
      </p:sp>
      <p:pic>
        <p:nvPicPr>
          <p:cNvPr id="482" name="Google Shape;482;p61"/>
          <p:cNvPicPr preferRelativeResize="0"/>
          <p:nvPr/>
        </p:nvPicPr>
        <p:blipFill rotWithShape="1">
          <a:blip r:embed="rId3">
            <a:alphaModFix/>
          </a:blip>
          <a:srcRect b="0" l="0" r="0" t="0"/>
          <a:stretch/>
        </p:blipFill>
        <p:spPr>
          <a:xfrm>
            <a:off x="5663518" y="1171500"/>
            <a:ext cx="2664107" cy="348630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7" name="Shape 487"/>
        <p:cNvGrpSpPr/>
        <p:nvPr/>
      </p:nvGrpSpPr>
      <p:grpSpPr>
        <a:xfrm>
          <a:off x="0" y="0"/>
          <a:ext cx="0" cy="0"/>
          <a:chOff x="0" y="0"/>
          <a:chExt cx="0" cy="0"/>
        </a:xfrm>
      </p:grpSpPr>
      <p:sp>
        <p:nvSpPr>
          <p:cNvPr id="488" name="Google Shape;488;p6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Unit Study Step 2: Text at the Center </a:t>
            </a:r>
            <a:endParaRPr/>
          </a:p>
        </p:txBody>
      </p:sp>
      <p:graphicFrame>
        <p:nvGraphicFramePr>
          <p:cNvPr id="489" name="Google Shape;489;p62"/>
          <p:cNvGraphicFramePr/>
          <p:nvPr/>
        </p:nvGraphicFramePr>
        <p:xfrm>
          <a:off x="795325" y="1047600"/>
          <a:ext cx="3000000" cy="3000000"/>
        </p:xfrm>
        <a:graphic>
          <a:graphicData uri="http://schemas.openxmlformats.org/drawingml/2006/table">
            <a:tbl>
              <a:tblPr>
                <a:noFill/>
                <a:tableStyleId>{E7E08358-264F-4A93-AB07-1CB6A9F630F8}</a:tableStyleId>
              </a:tblPr>
              <a:tblGrid>
                <a:gridCol w="4496500"/>
                <a:gridCol w="1675000"/>
                <a:gridCol w="1381850"/>
              </a:tblGrid>
              <a:tr h="356650">
                <a:tc>
                  <a:txBody>
                    <a:bodyPr/>
                    <a:lstStyle/>
                    <a:p>
                      <a:pPr indent="0" lvl="0" marL="0" marR="0" rtl="0" algn="ctr">
                        <a:lnSpc>
                          <a:spcPct val="100000"/>
                        </a:lnSpc>
                        <a:spcBef>
                          <a:spcPts val="0"/>
                        </a:spcBef>
                        <a:spcAft>
                          <a:spcPts val="0"/>
                        </a:spcAft>
                        <a:buClr>
                          <a:srgbClr val="000000"/>
                        </a:buClr>
                        <a:buSzPts val="1100"/>
                        <a:buFont typeface="Arial"/>
                        <a:buNone/>
                      </a:pPr>
                      <a:r>
                        <a:rPr lang="en-US" sz="1100" u="none" cap="none" strike="noStrike">
                          <a:solidFill>
                            <a:schemeClr val="accent6"/>
                          </a:solidFill>
                          <a:latin typeface="Calibri"/>
                          <a:ea typeface="Calibri"/>
                          <a:cs typeface="Calibri"/>
                          <a:sym typeface="Calibri"/>
                        </a:rPr>
                        <a:t>Text Title</a:t>
                      </a:r>
                      <a:endParaRPr sz="1100" u="none" cap="none" strike="noStrike">
                        <a:solidFill>
                          <a:schemeClr val="accent6"/>
                        </a:solidFill>
                        <a:latin typeface="Calibri"/>
                        <a:ea typeface="Calibri"/>
                        <a:cs typeface="Calibri"/>
                        <a:sym typeface="Calibri"/>
                      </a:endParaRPr>
                    </a:p>
                  </a:txBody>
                  <a:tcPr marT="91425" marB="91425" marR="91425" marL="91425">
                    <a:solidFill>
                      <a:schemeClr val="accent2"/>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lang="en-US" sz="1100" u="none" cap="none" strike="noStrike">
                          <a:solidFill>
                            <a:schemeClr val="accent6"/>
                          </a:solidFill>
                          <a:latin typeface="Calibri"/>
                          <a:ea typeface="Calibri"/>
                          <a:cs typeface="Calibri"/>
                          <a:sym typeface="Calibri"/>
                        </a:rPr>
                        <a:t>Author, Source</a:t>
                      </a:r>
                      <a:endParaRPr sz="1100" u="none" cap="none" strike="noStrike">
                        <a:solidFill>
                          <a:schemeClr val="accent6"/>
                        </a:solidFill>
                        <a:latin typeface="Calibri"/>
                        <a:ea typeface="Calibri"/>
                        <a:cs typeface="Calibri"/>
                        <a:sym typeface="Calibri"/>
                      </a:endParaRPr>
                    </a:p>
                  </a:txBody>
                  <a:tcPr marT="91425" marB="91425" marR="91425" marL="91425">
                    <a:solidFill>
                      <a:schemeClr val="accent2"/>
                    </a:solidFill>
                  </a:tcPr>
                </a:tc>
                <a:tc>
                  <a:txBody>
                    <a:bodyPr/>
                    <a:lstStyle/>
                    <a:p>
                      <a:pPr indent="0" lvl="0" marL="0" marR="0" rtl="0" algn="ctr">
                        <a:lnSpc>
                          <a:spcPct val="100000"/>
                        </a:lnSpc>
                        <a:spcBef>
                          <a:spcPts val="0"/>
                        </a:spcBef>
                        <a:spcAft>
                          <a:spcPts val="0"/>
                        </a:spcAft>
                        <a:buClr>
                          <a:srgbClr val="000000"/>
                        </a:buClr>
                        <a:buSzPts val="1100"/>
                        <a:buFont typeface="Arial"/>
                        <a:buNone/>
                      </a:pPr>
                      <a:r>
                        <a:rPr lang="en-US" sz="1100" u="none" cap="none" strike="noStrike">
                          <a:solidFill>
                            <a:schemeClr val="accent6"/>
                          </a:solidFill>
                          <a:latin typeface="Calibri"/>
                          <a:ea typeface="Calibri"/>
                          <a:cs typeface="Calibri"/>
                          <a:sym typeface="Calibri"/>
                        </a:rPr>
                        <a:t>Genre / Format</a:t>
                      </a:r>
                      <a:endParaRPr sz="1100" u="none" cap="none" strike="noStrike">
                        <a:solidFill>
                          <a:schemeClr val="accent6"/>
                        </a:solidFill>
                        <a:latin typeface="Calibri"/>
                        <a:ea typeface="Calibri"/>
                        <a:cs typeface="Calibri"/>
                        <a:sym typeface="Calibri"/>
                      </a:endParaRPr>
                    </a:p>
                  </a:txBody>
                  <a:tcPr marT="91425" marB="91425" marR="91425" marL="91425">
                    <a:solidFill>
                      <a:schemeClr val="accent2"/>
                    </a:solidFill>
                  </a:tcPr>
                </a:tc>
              </a:tr>
              <a:tr h="356650">
                <a:tc>
                  <a:txBody>
                    <a:bodyPr/>
                    <a:lstStyle/>
                    <a:p>
                      <a:pPr indent="0" lvl="0" marL="0" marR="0" rtl="0" algn="l">
                        <a:lnSpc>
                          <a:spcPct val="100000"/>
                        </a:lnSpc>
                        <a:spcBef>
                          <a:spcPts val="0"/>
                        </a:spcBef>
                        <a:spcAft>
                          <a:spcPts val="0"/>
                        </a:spcAft>
                        <a:buClr>
                          <a:srgbClr val="000000"/>
                        </a:buClr>
                        <a:buSzPts val="1100"/>
                        <a:buFont typeface="Arial"/>
                        <a:buNone/>
                      </a:pPr>
                      <a:r>
                        <a:rPr i="1" lang="en-US" sz="1100" u="none" cap="none" strike="noStrike">
                          <a:solidFill>
                            <a:schemeClr val="dk1"/>
                          </a:solidFill>
                          <a:latin typeface="Calibri"/>
                          <a:ea typeface="Calibri"/>
                          <a:cs typeface="Calibri"/>
                          <a:sym typeface="Calibri"/>
                        </a:rPr>
                        <a:t>The Great Gatsby</a:t>
                      </a:r>
                      <a:endParaRPr i="1" sz="1100" u="none" cap="none" strike="noStrike">
                        <a:solidFill>
                          <a:schemeClr val="dk1"/>
                        </a:solidFill>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F. Scott Fitzgerald</a:t>
                      </a:r>
                      <a:endParaRPr sz="1100" u="none" cap="none" strike="noStrike">
                        <a:solidFill>
                          <a:schemeClr val="dk1"/>
                        </a:solidFill>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Novel</a:t>
                      </a:r>
                      <a:endParaRPr sz="1100" u="none" cap="none" strike="noStrike">
                        <a:solidFill>
                          <a:schemeClr val="dk1"/>
                        </a:solidFill>
                        <a:latin typeface="Calibri"/>
                        <a:ea typeface="Calibri"/>
                        <a:cs typeface="Calibri"/>
                        <a:sym typeface="Calibri"/>
                      </a:endParaRPr>
                    </a:p>
                  </a:txBody>
                  <a:tcPr marT="91425" marB="91425" marR="91425" marL="91425"/>
                </a:tc>
              </a:tr>
              <a:tr h="356650">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“What Reality are You Creating for Yourself?”</a:t>
                      </a:r>
                      <a:endParaRPr sz="1100" u="none" cap="none" strike="noStrike">
                        <a:solidFill>
                          <a:schemeClr val="dk1"/>
                        </a:solidFill>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Isaac Lidsky</a:t>
                      </a:r>
                      <a:endParaRPr sz="1100" u="none" cap="none" strike="noStrike">
                        <a:solidFill>
                          <a:schemeClr val="dk1"/>
                        </a:solidFill>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TED Talk</a:t>
                      </a:r>
                      <a:endParaRPr sz="1100" u="none" cap="none" strike="noStrike">
                        <a:solidFill>
                          <a:schemeClr val="dk1"/>
                        </a:solidFill>
                        <a:latin typeface="Calibri"/>
                        <a:ea typeface="Calibri"/>
                        <a:cs typeface="Calibri"/>
                        <a:sym typeface="Calibri"/>
                      </a:endParaRPr>
                    </a:p>
                  </a:txBody>
                  <a:tcPr marT="91425" marB="91425" marR="91425" marL="91425"/>
                </a:tc>
              </a:tr>
              <a:tr h="356650">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“The 1920’s - An Overview”</a:t>
                      </a:r>
                      <a:endParaRPr sz="1100" u="none" cap="none" strike="noStrike">
                        <a:solidFill>
                          <a:schemeClr val="dk1"/>
                        </a:solidFill>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Mintz, S., &amp; McNeil, S.</a:t>
                      </a:r>
                      <a:endParaRPr sz="1100" u="none" cap="none" strike="noStrike">
                        <a:solidFill>
                          <a:schemeClr val="dk1"/>
                        </a:solidFill>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Video</a:t>
                      </a:r>
                      <a:endParaRPr sz="1100" u="none" cap="none" strike="noStrike">
                        <a:solidFill>
                          <a:schemeClr val="dk1"/>
                        </a:solidFill>
                        <a:latin typeface="Calibri"/>
                        <a:ea typeface="Calibri"/>
                        <a:cs typeface="Calibri"/>
                        <a:sym typeface="Calibri"/>
                      </a:endParaRPr>
                    </a:p>
                  </a:txBody>
                  <a:tcPr marT="91425" marB="91425" marR="91425" marL="91425"/>
                </a:tc>
              </a:tr>
              <a:tr h="368925">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“Lost Generation”</a:t>
                      </a:r>
                      <a:endParaRPr sz="1100" u="none" cap="none" strike="noStrike">
                        <a:solidFill>
                          <a:schemeClr val="dk1"/>
                        </a:solidFill>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solidFill>
                          <a:schemeClr val="dk1"/>
                        </a:solidFill>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Definition</a:t>
                      </a:r>
                      <a:endParaRPr sz="1100" u="none" cap="none" strike="noStrike">
                        <a:solidFill>
                          <a:schemeClr val="dk1"/>
                        </a:solidFill>
                        <a:latin typeface="Calibri"/>
                        <a:ea typeface="Calibri"/>
                        <a:cs typeface="Calibri"/>
                        <a:sym typeface="Calibri"/>
                      </a:endParaRPr>
                    </a:p>
                  </a:txBody>
                  <a:tcPr marT="91425" marB="91425" marR="91425" marL="91425"/>
                </a:tc>
              </a:tr>
              <a:tr h="356650">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“The Man Who Rigged the World Series: The Making of the Mob: New York”</a:t>
                      </a:r>
                      <a:endParaRPr sz="1100" u="none" cap="none" strike="noStrike">
                        <a:solidFill>
                          <a:schemeClr val="dk1"/>
                        </a:solidFill>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AMC</a:t>
                      </a:r>
                      <a:endParaRPr sz="1100" u="none" cap="none" strike="noStrike">
                        <a:solidFill>
                          <a:schemeClr val="dk1"/>
                        </a:solidFill>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Video</a:t>
                      </a:r>
                      <a:endParaRPr sz="1100" u="none" cap="none" strike="noStrike">
                        <a:solidFill>
                          <a:schemeClr val="dk1"/>
                        </a:solidFill>
                        <a:latin typeface="Calibri"/>
                        <a:ea typeface="Calibri"/>
                        <a:cs typeface="Calibri"/>
                        <a:sym typeface="Calibri"/>
                      </a:endParaRPr>
                    </a:p>
                  </a:txBody>
                  <a:tcPr marT="91425" marB="91425" marR="91425" marL="91425"/>
                </a:tc>
              </a:tr>
              <a:tr h="368925">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Blank Map of New York City</a:t>
                      </a:r>
                      <a:endParaRPr sz="1100" u="none" cap="none" strike="noStrike">
                        <a:solidFill>
                          <a:schemeClr val="dk1"/>
                        </a:solidFill>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t/>
                      </a:r>
                      <a:endParaRPr sz="1100" u="none" cap="none" strike="noStrike">
                        <a:solidFill>
                          <a:schemeClr val="dk1"/>
                        </a:solidFill>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Map</a:t>
                      </a:r>
                      <a:endParaRPr sz="1100" u="none" cap="none" strike="noStrike">
                        <a:solidFill>
                          <a:schemeClr val="dk1"/>
                        </a:solidFill>
                        <a:latin typeface="Calibri"/>
                        <a:ea typeface="Calibri"/>
                        <a:cs typeface="Calibri"/>
                        <a:sym typeface="Calibri"/>
                      </a:endParaRPr>
                    </a:p>
                  </a:txBody>
                  <a:tcPr marT="91425" marB="91425" marR="91425" marL="91425"/>
                </a:tc>
              </a:tr>
              <a:tr h="356650">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Excerpt from </a:t>
                      </a:r>
                      <a:r>
                        <a:rPr i="1" lang="en-US" sz="1100" u="none" cap="none" strike="noStrike">
                          <a:solidFill>
                            <a:schemeClr val="dk1"/>
                          </a:solidFill>
                          <a:latin typeface="Calibri"/>
                          <a:ea typeface="Calibri"/>
                          <a:cs typeface="Calibri"/>
                          <a:sym typeface="Calibri"/>
                        </a:rPr>
                        <a:t>Staying Put: Making a Home in a Restless World</a:t>
                      </a:r>
                      <a:endParaRPr i="1" sz="1100" u="none" cap="none" strike="noStrike">
                        <a:solidFill>
                          <a:schemeClr val="dk1"/>
                        </a:solidFill>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Scott Russell Sanders</a:t>
                      </a:r>
                      <a:endParaRPr sz="1100" u="none" cap="none" strike="noStrike">
                        <a:solidFill>
                          <a:schemeClr val="dk1"/>
                        </a:solidFill>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Essay</a:t>
                      </a:r>
                      <a:endParaRPr sz="1100" u="none" cap="none" strike="noStrike">
                        <a:solidFill>
                          <a:schemeClr val="dk1"/>
                        </a:solidFill>
                        <a:latin typeface="Calibri"/>
                        <a:ea typeface="Calibri"/>
                        <a:cs typeface="Calibri"/>
                        <a:sym typeface="Calibri"/>
                      </a:endParaRPr>
                    </a:p>
                  </a:txBody>
                  <a:tcPr marT="91425" marB="91425" marR="91425" marL="91425"/>
                </a:tc>
              </a:tr>
              <a:tr h="356650">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“The Golden Touch” (pages 53-76) from </a:t>
                      </a:r>
                      <a:r>
                        <a:rPr i="1" lang="en-US" sz="1100" u="none" cap="none" strike="noStrike">
                          <a:solidFill>
                            <a:schemeClr val="dk1"/>
                          </a:solidFill>
                          <a:latin typeface="Calibri"/>
                          <a:ea typeface="Calibri"/>
                          <a:cs typeface="Calibri"/>
                          <a:sym typeface="Calibri"/>
                        </a:rPr>
                        <a:t>A Wonder-book for Girls and Boys</a:t>
                      </a:r>
                      <a:endParaRPr i="1" sz="1100" u="none" cap="none" strike="noStrike">
                        <a:solidFill>
                          <a:schemeClr val="dk1"/>
                        </a:solidFill>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Nathaniel Hawthorne</a:t>
                      </a:r>
                      <a:endParaRPr sz="1100" u="none" cap="none" strike="noStrike">
                        <a:solidFill>
                          <a:schemeClr val="dk1"/>
                        </a:solidFill>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Short Story</a:t>
                      </a:r>
                      <a:endParaRPr sz="1100" u="none" cap="none" strike="noStrike">
                        <a:solidFill>
                          <a:schemeClr val="dk1"/>
                        </a:solidFill>
                        <a:latin typeface="Calibri"/>
                        <a:ea typeface="Calibri"/>
                        <a:cs typeface="Calibri"/>
                        <a:sym typeface="Calibri"/>
                      </a:endParaRPr>
                    </a:p>
                  </a:txBody>
                  <a:tcPr marT="91425" marB="91425" marR="91425" marL="91425"/>
                </a:tc>
              </a:tr>
              <a:tr h="518775">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“Causes Of The Restless Spirit Of Americans In The Midst Of Their Prosperity” from </a:t>
                      </a:r>
                      <a:r>
                        <a:rPr i="1" lang="en-US" sz="1100" u="none" cap="none" strike="noStrike">
                          <a:solidFill>
                            <a:schemeClr val="dk1"/>
                          </a:solidFill>
                          <a:latin typeface="Calibri"/>
                          <a:ea typeface="Calibri"/>
                          <a:cs typeface="Calibri"/>
                          <a:sym typeface="Calibri"/>
                        </a:rPr>
                        <a:t>Democracy in America</a:t>
                      </a:r>
                      <a:endParaRPr i="1" sz="1100" u="none" cap="none" strike="noStrike">
                        <a:solidFill>
                          <a:schemeClr val="dk1"/>
                        </a:solidFill>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Alexis de Tocqueville</a:t>
                      </a:r>
                      <a:endParaRPr sz="1100" u="none" cap="none" strike="noStrike">
                        <a:solidFill>
                          <a:schemeClr val="dk1"/>
                        </a:solidFill>
                        <a:latin typeface="Calibri"/>
                        <a:ea typeface="Calibri"/>
                        <a:cs typeface="Calibri"/>
                        <a:sym typeface="Calibri"/>
                      </a:endParaRPr>
                    </a:p>
                  </a:txBody>
                  <a:tcPr marT="91425" marB="91425" marR="91425" marL="91425"/>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chemeClr val="dk1"/>
                          </a:solidFill>
                          <a:latin typeface="Calibri"/>
                          <a:ea typeface="Calibri"/>
                          <a:cs typeface="Calibri"/>
                          <a:sym typeface="Calibri"/>
                        </a:rPr>
                        <a:t>Essay</a:t>
                      </a:r>
                      <a:endParaRPr sz="1100" u="none" cap="none" strike="noStrike">
                        <a:solidFill>
                          <a:schemeClr val="dk1"/>
                        </a:solidFill>
                        <a:latin typeface="Calibri"/>
                        <a:ea typeface="Calibri"/>
                        <a:cs typeface="Calibri"/>
                        <a:sym typeface="Calibri"/>
                      </a:endParaRPr>
                    </a:p>
                  </a:txBody>
                  <a:tcPr marT="91425" marB="91425" marR="91425" marL="91425"/>
                </a:tc>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4" name="Shape 494"/>
        <p:cNvGrpSpPr/>
        <p:nvPr/>
      </p:nvGrpSpPr>
      <p:grpSpPr>
        <a:xfrm>
          <a:off x="0" y="0"/>
          <a:ext cx="0" cy="0"/>
          <a:chOff x="0" y="0"/>
          <a:chExt cx="0" cy="0"/>
        </a:xfrm>
      </p:grpSpPr>
      <p:sp>
        <p:nvSpPr>
          <p:cNvPr id="495" name="Google Shape;495;p6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Lesson 1: TED Talk</a:t>
            </a:r>
            <a:endParaRPr/>
          </a:p>
        </p:txBody>
      </p:sp>
      <p:pic>
        <p:nvPicPr>
          <p:cNvPr id="496" name="Google Shape;496;p63">
            <a:hlinkClick r:id="rId3"/>
          </p:cNvPr>
          <p:cNvPicPr preferRelativeResize="0"/>
          <p:nvPr/>
        </p:nvPicPr>
        <p:blipFill rotWithShape="1">
          <a:blip r:embed="rId4">
            <a:alphaModFix/>
          </a:blip>
          <a:srcRect b="0" l="0" r="0" t="0"/>
          <a:stretch/>
        </p:blipFill>
        <p:spPr>
          <a:xfrm>
            <a:off x="737963" y="1211925"/>
            <a:ext cx="7668072" cy="2322275"/>
          </a:xfrm>
          <a:prstGeom prst="rect">
            <a:avLst/>
          </a:prstGeom>
          <a:noFill/>
          <a:ln>
            <a:noFill/>
          </a:ln>
        </p:spPr>
      </p:pic>
      <p:pic>
        <p:nvPicPr>
          <p:cNvPr id="497" name="Google Shape;497;p63"/>
          <p:cNvPicPr preferRelativeResize="0"/>
          <p:nvPr/>
        </p:nvPicPr>
        <p:blipFill rotWithShape="1">
          <a:blip r:embed="rId5">
            <a:alphaModFix/>
          </a:blip>
          <a:srcRect b="0" l="0" r="0" t="0"/>
          <a:stretch/>
        </p:blipFill>
        <p:spPr>
          <a:xfrm>
            <a:off x="5116500" y="2408285"/>
            <a:ext cx="3794099" cy="2145115"/>
          </a:xfrm>
          <a:prstGeom prst="rect">
            <a:avLst/>
          </a:prstGeom>
          <a:noFill/>
          <a:ln>
            <a:noFill/>
          </a:ln>
        </p:spPr>
      </p:pic>
      <p:sp>
        <p:nvSpPr>
          <p:cNvPr id="498" name="Google Shape;498;p63"/>
          <p:cNvSpPr txBox="1"/>
          <p:nvPr/>
        </p:nvSpPr>
        <p:spPr>
          <a:xfrm>
            <a:off x="448500" y="3686600"/>
            <a:ext cx="4375200" cy="597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0" i="0" lang="en-US" sz="1500" u="none" cap="none" strike="noStrike">
                <a:solidFill>
                  <a:schemeClr val="accent4"/>
                </a:solidFill>
                <a:latin typeface="Calibri"/>
                <a:ea typeface="Calibri"/>
                <a:cs typeface="Calibri"/>
                <a:sym typeface="Calibri"/>
              </a:rPr>
              <a:t>What is the </a:t>
            </a:r>
            <a:r>
              <a:rPr b="1" i="0" lang="en-US" sz="1500" u="none" cap="none" strike="noStrike">
                <a:solidFill>
                  <a:schemeClr val="accent4"/>
                </a:solidFill>
                <a:latin typeface="Calibri"/>
                <a:ea typeface="Calibri"/>
                <a:cs typeface="Calibri"/>
                <a:sym typeface="Calibri"/>
              </a:rPr>
              <a:t>key message</a:t>
            </a:r>
            <a:r>
              <a:rPr b="0" i="0" lang="en-US" sz="1500" u="none" cap="none" strike="noStrike">
                <a:solidFill>
                  <a:schemeClr val="accent4"/>
                </a:solidFill>
                <a:latin typeface="Calibri"/>
                <a:ea typeface="Calibri"/>
                <a:cs typeface="Calibri"/>
                <a:sym typeface="Calibri"/>
              </a:rPr>
              <a:t> of this text? </a:t>
            </a:r>
            <a:endParaRPr b="0" i="0" sz="1500" u="none" cap="none" strike="noStrike">
              <a:solidFill>
                <a:schemeClr val="accent4"/>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800"/>
              <a:buFont typeface="Arial"/>
              <a:buNone/>
            </a:pPr>
            <a:r>
              <a:rPr lang="en-US" sz="1500">
                <a:solidFill>
                  <a:schemeClr val="accent4"/>
                </a:solidFill>
                <a:latin typeface="Calibri"/>
                <a:ea typeface="Calibri"/>
                <a:cs typeface="Calibri"/>
                <a:sym typeface="Calibri"/>
              </a:rPr>
              <a:t>How does this message relate to the unit’s question: </a:t>
            </a:r>
            <a:r>
              <a:rPr b="1" lang="en-US" sz="1500">
                <a:solidFill>
                  <a:schemeClr val="accent4"/>
                </a:solidFill>
                <a:latin typeface="Calibri"/>
                <a:ea typeface="Calibri"/>
                <a:cs typeface="Calibri"/>
                <a:sym typeface="Calibri"/>
              </a:rPr>
              <a:t>How are our lives influenced by our perceptions?</a:t>
            </a:r>
            <a:r>
              <a:rPr lang="en-US" sz="1500">
                <a:solidFill>
                  <a:schemeClr val="accent4"/>
                </a:solidFill>
                <a:latin typeface="Calibri"/>
                <a:ea typeface="Calibri"/>
                <a:cs typeface="Calibri"/>
                <a:sym typeface="Calibri"/>
              </a:rPr>
              <a:t> </a:t>
            </a:r>
            <a:endParaRPr sz="1500">
              <a:solidFill>
                <a:schemeClr val="accent4"/>
              </a:solidFill>
              <a:latin typeface="Calibri"/>
              <a:ea typeface="Calibri"/>
              <a:cs typeface="Calibri"/>
              <a:sym typeface="Calibri"/>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3" name="Shape 503"/>
        <p:cNvGrpSpPr/>
        <p:nvPr/>
      </p:nvGrpSpPr>
      <p:grpSpPr>
        <a:xfrm>
          <a:off x="0" y="0"/>
          <a:ext cx="0" cy="0"/>
          <a:chOff x="0" y="0"/>
          <a:chExt cx="0" cy="0"/>
        </a:xfrm>
      </p:grpSpPr>
      <p:sp>
        <p:nvSpPr>
          <p:cNvPr id="504" name="Google Shape;504;p6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Getting to Know the </a:t>
            </a:r>
            <a:r>
              <a:rPr i="1" lang="en-US"/>
              <a:t>Gatsby</a:t>
            </a:r>
            <a:r>
              <a:rPr lang="en-US"/>
              <a:t> Unit: Unit Study Step 2</a:t>
            </a:r>
            <a:endParaRPr/>
          </a:p>
        </p:txBody>
      </p:sp>
      <p:sp>
        <p:nvSpPr>
          <p:cNvPr id="505" name="Google Shape;505;p64"/>
          <p:cNvSpPr txBox="1"/>
          <p:nvPr>
            <p:ph idx="1" type="body"/>
          </p:nvPr>
        </p:nvSpPr>
        <p:spPr>
          <a:xfrm>
            <a:off x="152400" y="1143000"/>
            <a:ext cx="4181100" cy="354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SzPts val="1800"/>
              <a:buNone/>
            </a:pPr>
            <a:r>
              <a:rPr lang="en-US"/>
              <a:t>Take a few minutes to review the Qualitative Features Rubric. </a:t>
            </a:r>
            <a:endParaRPr/>
          </a:p>
          <a:p>
            <a:pPr indent="0" lvl="0" marL="457200" rtl="0" algn="l">
              <a:lnSpc>
                <a:spcPct val="90000"/>
              </a:lnSpc>
              <a:spcBef>
                <a:spcPts val="1000"/>
              </a:spcBef>
              <a:spcAft>
                <a:spcPts val="0"/>
              </a:spcAft>
              <a:buSzPts val="1800"/>
              <a:buNone/>
            </a:pPr>
            <a:r>
              <a:t/>
            </a:r>
            <a:endParaRPr/>
          </a:p>
          <a:p>
            <a:pPr indent="0" lvl="0" marL="0" rtl="0" algn="l">
              <a:lnSpc>
                <a:spcPct val="90000"/>
              </a:lnSpc>
              <a:spcBef>
                <a:spcPts val="1000"/>
              </a:spcBef>
              <a:spcAft>
                <a:spcPts val="1000"/>
              </a:spcAft>
              <a:buSzPts val="1800"/>
              <a:buNone/>
            </a:pPr>
            <a:r>
              <a:rPr lang="en-US"/>
              <a:t>Identify areas where you will need to support students in reading this text. </a:t>
            </a:r>
            <a:endParaRPr/>
          </a:p>
        </p:txBody>
      </p:sp>
      <p:pic>
        <p:nvPicPr>
          <p:cNvPr id="506" name="Google Shape;506;p64"/>
          <p:cNvPicPr preferRelativeResize="0"/>
          <p:nvPr/>
        </p:nvPicPr>
        <p:blipFill rotWithShape="1">
          <a:blip r:embed="rId3">
            <a:alphaModFix/>
          </a:blip>
          <a:srcRect b="0" l="0" r="0" t="0"/>
          <a:stretch/>
        </p:blipFill>
        <p:spPr>
          <a:xfrm>
            <a:off x="4525775" y="1170125"/>
            <a:ext cx="4505699" cy="348906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sp>
        <p:nvSpPr>
          <p:cNvPr id="512" name="Google Shape;512;p6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Lessons 2-4: Pages 1-4 of </a:t>
            </a:r>
            <a:r>
              <a:rPr i="1" lang="en-US"/>
              <a:t>The Great Gatsby</a:t>
            </a:r>
            <a:endParaRPr/>
          </a:p>
        </p:txBody>
      </p:sp>
      <p:sp>
        <p:nvSpPr>
          <p:cNvPr id="513" name="Google Shape;513;p65"/>
          <p:cNvSpPr txBox="1"/>
          <p:nvPr>
            <p:ph idx="1" type="body"/>
          </p:nvPr>
        </p:nvSpPr>
        <p:spPr>
          <a:xfrm>
            <a:off x="152400" y="1269500"/>
            <a:ext cx="5872200" cy="354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SzPts val="1800"/>
              <a:buNone/>
            </a:pPr>
            <a:r>
              <a:rPr lang="en-US"/>
              <a:t>Read through the excerpt from </a:t>
            </a:r>
            <a:r>
              <a:rPr i="1" lang="en-US"/>
              <a:t>The Great Gatsby</a:t>
            </a:r>
            <a:r>
              <a:rPr lang="en-US"/>
              <a:t> (pages 1-4).</a:t>
            </a:r>
            <a:endParaRPr/>
          </a:p>
          <a:p>
            <a:pPr indent="0" lvl="0" marL="0" rtl="0" algn="l">
              <a:lnSpc>
                <a:spcPct val="90000"/>
              </a:lnSpc>
              <a:spcBef>
                <a:spcPts val="1000"/>
              </a:spcBef>
              <a:spcAft>
                <a:spcPts val="0"/>
              </a:spcAft>
              <a:buSzPts val="1800"/>
              <a:buNone/>
            </a:pPr>
            <a:r>
              <a:t/>
            </a:r>
            <a:endParaRPr/>
          </a:p>
          <a:p>
            <a:pPr indent="0" lvl="0" marL="0" rtl="0" algn="l">
              <a:lnSpc>
                <a:spcPct val="90000"/>
              </a:lnSpc>
              <a:spcBef>
                <a:spcPts val="0"/>
              </a:spcBef>
              <a:spcAft>
                <a:spcPts val="0"/>
              </a:spcAft>
              <a:buSzPts val="1800"/>
              <a:buNone/>
            </a:pPr>
            <a:r>
              <a:rPr lang="en-US"/>
              <a:t>Annotate using the qualitative features as you read:</a:t>
            </a:r>
            <a:endParaRPr/>
          </a:p>
          <a:p>
            <a:pPr indent="-342900" lvl="0" marL="457200" rtl="0" algn="l">
              <a:lnSpc>
                <a:spcPct val="90000"/>
              </a:lnSpc>
              <a:spcBef>
                <a:spcPts val="0"/>
              </a:spcBef>
              <a:spcAft>
                <a:spcPts val="0"/>
              </a:spcAft>
              <a:buSzPts val="1800"/>
              <a:buChar char="•"/>
            </a:pPr>
            <a:r>
              <a:rPr lang="en-US"/>
              <a:t>Language Features</a:t>
            </a:r>
            <a:endParaRPr/>
          </a:p>
          <a:p>
            <a:pPr indent="-342900" lvl="0" marL="457200" rtl="0" algn="l">
              <a:lnSpc>
                <a:spcPct val="90000"/>
              </a:lnSpc>
              <a:spcBef>
                <a:spcPts val="0"/>
              </a:spcBef>
              <a:spcAft>
                <a:spcPts val="0"/>
              </a:spcAft>
              <a:buSzPts val="1800"/>
              <a:buChar char="•"/>
            </a:pPr>
            <a:r>
              <a:rPr lang="en-US"/>
              <a:t>Knowledge Demands</a:t>
            </a:r>
            <a:endParaRPr/>
          </a:p>
          <a:p>
            <a:pPr indent="-342900" lvl="0" marL="457200" rtl="0" algn="l">
              <a:lnSpc>
                <a:spcPct val="90000"/>
              </a:lnSpc>
              <a:spcBef>
                <a:spcPts val="0"/>
              </a:spcBef>
              <a:spcAft>
                <a:spcPts val="0"/>
              </a:spcAft>
              <a:buSzPts val="1800"/>
              <a:buChar char="•"/>
            </a:pPr>
            <a:r>
              <a:rPr lang="en-US"/>
              <a:t>Text Structure</a:t>
            </a:r>
            <a:endParaRPr/>
          </a:p>
          <a:p>
            <a:pPr indent="-342900" lvl="0" marL="457200" rtl="0" algn="l">
              <a:lnSpc>
                <a:spcPct val="90000"/>
              </a:lnSpc>
              <a:spcBef>
                <a:spcPts val="0"/>
              </a:spcBef>
              <a:spcAft>
                <a:spcPts val="0"/>
              </a:spcAft>
              <a:buSzPts val="1800"/>
              <a:buChar char="•"/>
            </a:pPr>
            <a:r>
              <a:rPr lang="en-US"/>
              <a:t>Meaning </a:t>
            </a:r>
            <a:endParaRPr/>
          </a:p>
          <a:p>
            <a:pPr indent="0" lvl="0" marL="0" rtl="0" algn="l">
              <a:lnSpc>
                <a:spcPct val="200000"/>
              </a:lnSpc>
              <a:spcBef>
                <a:spcPts val="1200"/>
              </a:spcBef>
              <a:spcAft>
                <a:spcPts val="0"/>
              </a:spcAft>
              <a:buNone/>
            </a:pPr>
            <a:r>
              <a:t/>
            </a:r>
            <a:endParaRPr sz="1200">
              <a:solidFill>
                <a:srgbClr val="000000"/>
              </a:solidFill>
              <a:latin typeface="Times New Roman"/>
              <a:ea typeface="Times New Roman"/>
              <a:cs typeface="Times New Roman"/>
              <a:sym typeface="Times New Roman"/>
            </a:endParaRPr>
          </a:p>
          <a:p>
            <a:pPr indent="0" lvl="0" marL="0" rtl="0" algn="l">
              <a:lnSpc>
                <a:spcPct val="200000"/>
              </a:lnSpc>
              <a:spcBef>
                <a:spcPts val="1200"/>
              </a:spcBef>
              <a:spcAft>
                <a:spcPts val="0"/>
              </a:spcAft>
              <a:buNone/>
            </a:pPr>
            <a:r>
              <a:rPr b="1" lang="en-US" sz="1200">
                <a:solidFill>
                  <a:srgbClr val="000000"/>
                </a:solidFill>
              </a:rPr>
              <a:t>Source: </a:t>
            </a:r>
            <a:r>
              <a:rPr lang="en-US" sz="1200">
                <a:solidFill>
                  <a:srgbClr val="000000"/>
                </a:solidFill>
              </a:rPr>
              <a:t>Fitzgerald, S. F. (2004b). </a:t>
            </a:r>
            <a:r>
              <a:rPr i="1" lang="en-US" sz="1200">
                <a:solidFill>
                  <a:srgbClr val="000000"/>
                </a:solidFill>
              </a:rPr>
              <a:t>The Great Gatsby</a:t>
            </a:r>
            <a:r>
              <a:rPr lang="en-US" sz="1200">
                <a:solidFill>
                  <a:srgbClr val="000000"/>
                </a:solidFill>
              </a:rPr>
              <a:t>. Scribner.</a:t>
            </a:r>
            <a:endParaRPr sz="1200">
              <a:solidFill>
                <a:srgbClr val="000000"/>
              </a:solidFill>
            </a:endParaRPr>
          </a:p>
          <a:p>
            <a:pPr indent="0" lvl="0" marL="0" rtl="0" algn="l">
              <a:lnSpc>
                <a:spcPct val="90000"/>
              </a:lnSpc>
              <a:spcBef>
                <a:spcPts val="1200"/>
              </a:spcBef>
              <a:spcAft>
                <a:spcPts val="0"/>
              </a:spcAft>
              <a:buNone/>
            </a:pPr>
            <a:r>
              <a:t/>
            </a:r>
            <a:endParaRPr/>
          </a:p>
        </p:txBody>
      </p:sp>
      <p:pic>
        <p:nvPicPr>
          <p:cNvPr id="514" name="Google Shape;514;p65"/>
          <p:cNvPicPr preferRelativeResize="0"/>
          <p:nvPr/>
        </p:nvPicPr>
        <p:blipFill rotWithShape="1">
          <a:blip r:embed="rId3">
            <a:alphaModFix/>
          </a:blip>
          <a:srcRect b="0" l="0" r="0" t="0"/>
          <a:stretch/>
        </p:blipFill>
        <p:spPr>
          <a:xfrm>
            <a:off x="6316875" y="1224750"/>
            <a:ext cx="2257500" cy="337980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9" name="Shape 519"/>
        <p:cNvGrpSpPr/>
        <p:nvPr/>
      </p:nvGrpSpPr>
      <p:grpSpPr>
        <a:xfrm>
          <a:off x="0" y="0"/>
          <a:ext cx="0" cy="0"/>
          <a:chOff x="0" y="0"/>
          <a:chExt cx="0" cy="0"/>
        </a:xfrm>
      </p:grpSpPr>
      <p:pic>
        <p:nvPicPr>
          <p:cNvPr id="520" name="Google Shape;520;p66"/>
          <p:cNvPicPr preferRelativeResize="0"/>
          <p:nvPr/>
        </p:nvPicPr>
        <p:blipFill rotWithShape="1">
          <a:blip r:embed="rId3">
            <a:alphaModFix/>
          </a:blip>
          <a:srcRect b="0" l="0" r="0" t="0"/>
          <a:stretch/>
        </p:blipFill>
        <p:spPr>
          <a:xfrm>
            <a:off x="4525775" y="1129675"/>
            <a:ext cx="4505698" cy="3543301"/>
          </a:xfrm>
          <a:prstGeom prst="rect">
            <a:avLst/>
          </a:prstGeom>
          <a:noFill/>
          <a:ln cap="flat" cmpd="sng" w="9525">
            <a:solidFill>
              <a:schemeClr val="dk1"/>
            </a:solidFill>
            <a:prstDash val="solid"/>
            <a:round/>
            <a:headEnd len="sm" w="sm" type="none"/>
            <a:tailEnd len="sm" w="sm" type="none"/>
          </a:ln>
        </p:spPr>
      </p:pic>
      <p:sp>
        <p:nvSpPr>
          <p:cNvPr id="521" name="Google Shape;521;p66"/>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Review Texts and Qualitative Features</a:t>
            </a:r>
            <a:endParaRPr>
              <a:solidFill>
                <a:schemeClr val="dk1"/>
              </a:solidFill>
            </a:endParaRPr>
          </a:p>
        </p:txBody>
      </p:sp>
      <p:sp>
        <p:nvSpPr>
          <p:cNvPr id="522" name="Google Shape;522;p66"/>
          <p:cNvSpPr txBox="1"/>
          <p:nvPr>
            <p:ph idx="1" type="body"/>
          </p:nvPr>
        </p:nvSpPr>
        <p:spPr>
          <a:xfrm>
            <a:off x="152400" y="1143000"/>
            <a:ext cx="4417500" cy="35433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800"/>
              <a:buNone/>
            </a:pPr>
            <a:r>
              <a:rPr b="1" lang="en-US" sz="1800"/>
              <a:t>Review</a:t>
            </a:r>
            <a:r>
              <a:rPr lang="en-US" sz="1800"/>
              <a:t> Ms. Smith’s qualitative feature analysis for </a:t>
            </a:r>
            <a:r>
              <a:rPr i="1" lang="en-US" sz="1800"/>
              <a:t>The Great Gatsby</a:t>
            </a:r>
            <a:r>
              <a:rPr i="1" lang="en-US"/>
              <a:t>.</a:t>
            </a:r>
            <a:endParaRPr i="1" sz="1800"/>
          </a:p>
          <a:p>
            <a:pPr indent="0" lvl="0" marL="0" rtl="0" algn="l">
              <a:lnSpc>
                <a:spcPct val="100000"/>
              </a:lnSpc>
              <a:spcBef>
                <a:spcPts val="1000"/>
              </a:spcBef>
              <a:spcAft>
                <a:spcPts val="0"/>
              </a:spcAft>
              <a:buSzPts val="1800"/>
              <a:buNone/>
            </a:pPr>
            <a:r>
              <a:t/>
            </a:r>
            <a:endParaRPr b="1"/>
          </a:p>
          <a:p>
            <a:pPr indent="0" lvl="0" marL="0" rtl="0" algn="l">
              <a:lnSpc>
                <a:spcPct val="100000"/>
              </a:lnSpc>
              <a:spcBef>
                <a:spcPts val="0"/>
              </a:spcBef>
              <a:spcAft>
                <a:spcPts val="0"/>
              </a:spcAft>
              <a:buSzPts val="1800"/>
              <a:buNone/>
            </a:pPr>
            <a:r>
              <a:rPr b="1" lang="en-US"/>
              <a:t>Reflect and </a:t>
            </a:r>
            <a:r>
              <a:rPr b="1" lang="en-US" sz="1800"/>
              <a:t>Discuss</a:t>
            </a:r>
            <a:r>
              <a:rPr b="1" lang="en-US" sz="1800"/>
              <a:t>:</a:t>
            </a:r>
            <a:endParaRPr sz="1800"/>
          </a:p>
          <a:p>
            <a:pPr indent="-114300" lvl="0" marL="177800" rtl="0" algn="l">
              <a:lnSpc>
                <a:spcPct val="100000"/>
              </a:lnSpc>
              <a:spcBef>
                <a:spcPts val="0"/>
              </a:spcBef>
              <a:spcAft>
                <a:spcPts val="0"/>
              </a:spcAft>
              <a:buClr>
                <a:srgbClr val="5A5A5A"/>
              </a:buClr>
              <a:buSzPts val="1200"/>
              <a:buFont typeface="Calibri"/>
              <a:buChar char="•"/>
            </a:pPr>
            <a:r>
              <a:rPr lang="en-US"/>
              <a:t>How does Ms. Smith’s qualitative complexity analysis compare to your analysis of pages 1-4</a:t>
            </a:r>
            <a:r>
              <a:rPr lang="en-US" sz="1800">
                <a:solidFill>
                  <a:srgbClr val="000000"/>
                </a:solidFill>
              </a:rPr>
              <a:t>?</a:t>
            </a:r>
            <a:endParaRPr sz="1800">
              <a:solidFill>
                <a:srgbClr val="000000"/>
              </a:solidFill>
            </a:endParaRPr>
          </a:p>
          <a:p>
            <a:pPr indent="-114300" lvl="0" marL="177800" rtl="0" algn="l">
              <a:lnSpc>
                <a:spcPct val="100000"/>
              </a:lnSpc>
              <a:spcBef>
                <a:spcPts val="0"/>
              </a:spcBef>
              <a:spcAft>
                <a:spcPts val="0"/>
              </a:spcAft>
              <a:buClr>
                <a:srgbClr val="5A5A5A"/>
              </a:buClr>
              <a:buSzPts val="1200"/>
              <a:buFont typeface="Calibri"/>
              <a:buChar char="•"/>
            </a:pPr>
            <a:r>
              <a:rPr lang="en-US"/>
              <a:t>How might an understanding of these complex features support your planning</a:t>
            </a:r>
            <a:r>
              <a:rPr lang="en-US" sz="1800"/>
              <a:t>?</a:t>
            </a:r>
            <a:r>
              <a:rPr lang="en-US"/>
              <a:t> </a:t>
            </a:r>
            <a:endParaRPr sz="1800"/>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p6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Why is this important? </a:t>
            </a:r>
            <a:endParaRPr>
              <a:solidFill>
                <a:schemeClr val="dk1"/>
              </a:solidFill>
            </a:endParaRPr>
          </a:p>
        </p:txBody>
      </p:sp>
      <p:sp>
        <p:nvSpPr>
          <p:cNvPr id="529" name="Google Shape;529;p67"/>
          <p:cNvSpPr txBox="1"/>
          <p:nvPr>
            <p:ph idx="1" type="body"/>
          </p:nvPr>
        </p:nvSpPr>
        <p:spPr>
          <a:xfrm>
            <a:off x="952950" y="1133675"/>
            <a:ext cx="7238100" cy="3543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1800"/>
              <a:buNone/>
            </a:pPr>
            <a:r>
              <a:rPr b="1" lang="en-US" sz="2400">
                <a:solidFill>
                  <a:schemeClr val="accent4"/>
                </a:solidFill>
              </a:rPr>
              <a:t>Every text is different!</a:t>
            </a:r>
            <a:endParaRPr b="1" sz="2400">
              <a:solidFill>
                <a:schemeClr val="accent4"/>
              </a:solidFill>
            </a:endParaRPr>
          </a:p>
          <a:p>
            <a:pPr indent="0" lvl="0" marL="0" rtl="0" algn="ctr">
              <a:lnSpc>
                <a:spcPct val="90000"/>
              </a:lnSpc>
              <a:spcBef>
                <a:spcPts val="1000"/>
              </a:spcBef>
              <a:spcAft>
                <a:spcPts val="0"/>
              </a:spcAft>
              <a:buSzPts val="1800"/>
              <a:buNone/>
            </a:pPr>
            <a:r>
              <a:rPr lang="en-US"/>
              <a:t>As teachers, we </a:t>
            </a:r>
            <a:r>
              <a:rPr b="1" lang="en-US"/>
              <a:t>must</a:t>
            </a:r>
            <a:r>
              <a:rPr lang="en-US"/>
              <a:t> know the text inside and out so we can help students navigate through it successfully.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4"/>
          <p:cNvSpPr txBox="1"/>
          <p:nvPr>
            <p:ph idx="1" type="body"/>
          </p:nvPr>
        </p:nvSpPr>
        <p:spPr>
          <a:xfrm>
            <a:off x="3958600" y="0"/>
            <a:ext cx="5185500" cy="5143500"/>
          </a:xfrm>
          <a:prstGeom prst="rect">
            <a:avLst/>
          </a:prstGeom>
          <a:noFill/>
          <a:ln>
            <a:noFill/>
          </a:ln>
        </p:spPr>
        <p:txBody>
          <a:bodyPr anchorCtr="0" anchor="ctr" bIns="91425" lIns="91425" spcFirstLastPara="1" rIns="91425" wrap="square" tIns="91425">
            <a:noAutofit/>
          </a:bodyPr>
          <a:lstStyle/>
          <a:p>
            <a:pPr indent="-304800" lvl="0" marL="457200" marR="0" rtl="0" algn="l">
              <a:lnSpc>
                <a:spcPct val="115000"/>
              </a:lnSpc>
              <a:spcBef>
                <a:spcPts val="0"/>
              </a:spcBef>
              <a:spcAft>
                <a:spcPts val="0"/>
              </a:spcAft>
              <a:buSzPts val="1200"/>
              <a:buFont typeface="Calibri"/>
              <a:buChar char="●"/>
            </a:pPr>
            <a:r>
              <a:rPr lang="en-US"/>
              <a:t>To reflect on successes and challenges of implementing the ELA Guidebooks 9-12 (2020) so far this school year</a:t>
            </a:r>
            <a:endParaRPr/>
          </a:p>
          <a:p>
            <a:pPr indent="-304800" lvl="0" marL="457200" marR="0" rtl="0" algn="l">
              <a:lnSpc>
                <a:spcPct val="115000"/>
              </a:lnSpc>
              <a:spcBef>
                <a:spcPts val="1000"/>
              </a:spcBef>
              <a:spcAft>
                <a:spcPts val="0"/>
              </a:spcAft>
              <a:buSzPts val="1200"/>
              <a:buFont typeface="Calibri"/>
              <a:buChar char="●"/>
            </a:pPr>
            <a:r>
              <a:rPr lang="en-US"/>
              <a:t>To experience the process of close reading from the perspective of a student</a:t>
            </a:r>
            <a:endParaRPr/>
          </a:p>
          <a:p>
            <a:pPr indent="-304800" lvl="0" marL="457200" marR="0" rtl="0" algn="l">
              <a:lnSpc>
                <a:spcPct val="115000"/>
              </a:lnSpc>
              <a:spcBef>
                <a:spcPts val="1000"/>
              </a:spcBef>
              <a:spcAft>
                <a:spcPts val="0"/>
              </a:spcAft>
              <a:buSzPts val="1200"/>
              <a:buFont typeface="Calibri"/>
              <a:buChar char="●"/>
            </a:pPr>
            <a:r>
              <a:rPr lang="en-US"/>
              <a:t>To deepen understanding of how the “Read Approach” in the Guidebooks 9-12 helps </a:t>
            </a:r>
            <a:r>
              <a:rPr b="1" i="1" lang="en-US"/>
              <a:t>all</a:t>
            </a:r>
            <a:r>
              <a:rPr lang="en-US"/>
              <a:t> students make meaning of complex texts</a:t>
            </a:r>
            <a:endParaRPr/>
          </a:p>
          <a:p>
            <a:pPr indent="-304800" lvl="0" marL="457200" marR="0" rtl="0" algn="l">
              <a:lnSpc>
                <a:spcPct val="115000"/>
              </a:lnSpc>
              <a:spcBef>
                <a:spcPts val="1000"/>
              </a:spcBef>
              <a:spcAft>
                <a:spcPts val="0"/>
              </a:spcAft>
              <a:buSzPts val="1200"/>
              <a:buFont typeface="Calibri"/>
              <a:buChar char="●"/>
            </a:pPr>
            <a:r>
              <a:rPr lang="en-US"/>
              <a:t>To use a complexity analysis and an exemplar to identify moments in upcoming lessons where students may need additional support and plan scaffolds accordingly</a:t>
            </a:r>
            <a:endParaRPr/>
          </a:p>
        </p:txBody>
      </p:sp>
      <p:sp>
        <p:nvSpPr>
          <p:cNvPr id="89" name="Google Shape;89;p14"/>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ELA Guidebooks </a:t>
            </a:r>
            <a:br>
              <a:rPr lang="en-US">
                <a:solidFill>
                  <a:schemeClr val="dk1"/>
                </a:solidFill>
                <a:latin typeface="Calibri"/>
                <a:ea typeface="Calibri"/>
                <a:cs typeface="Calibri"/>
                <a:sym typeface="Calibri"/>
              </a:rPr>
            </a:br>
            <a:r>
              <a:rPr lang="en-US">
                <a:solidFill>
                  <a:schemeClr val="dk1"/>
                </a:solidFill>
                <a:latin typeface="Calibri"/>
                <a:ea typeface="Calibri"/>
                <a:cs typeface="Calibri"/>
                <a:sym typeface="Calibri"/>
              </a:rPr>
              <a:t>9-12 Objectives</a:t>
            </a:r>
            <a:br>
              <a:rPr lang="en-US">
                <a:solidFill>
                  <a:schemeClr val="dk1"/>
                </a:solidFill>
                <a:latin typeface="Calibri"/>
                <a:ea typeface="Calibri"/>
                <a:cs typeface="Calibri"/>
                <a:sym typeface="Calibri"/>
              </a:rPr>
            </a:br>
            <a:r>
              <a:rPr i="1" lang="en-US">
                <a:solidFill>
                  <a:schemeClr val="dk1"/>
                </a:solidFill>
                <a:latin typeface="Calibri"/>
                <a:ea typeface="Calibri"/>
                <a:cs typeface="Calibri"/>
                <a:sym typeface="Calibri"/>
              </a:rPr>
              <a:t>(Module 4) </a:t>
            </a:r>
            <a:endParaRPr i="1">
              <a:solidFill>
                <a:schemeClr val="dk1"/>
              </a:solidFill>
              <a:latin typeface="Calibri"/>
              <a:ea typeface="Calibri"/>
              <a:cs typeface="Calibri"/>
              <a:sym typeface="Calibri"/>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4" name="Shape 534"/>
        <p:cNvGrpSpPr/>
        <p:nvPr/>
      </p:nvGrpSpPr>
      <p:grpSpPr>
        <a:xfrm>
          <a:off x="0" y="0"/>
          <a:ext cx="0" cy="0"/>
          <a:chOff x="0" y="0"/>
          <a:chExt cx="0" cy="0"/>
        </a:xfrm>
      </p:grpSpPr>
      <p:sp>
        <p:nvSpPr>
          <p:cNvPr id="535" name="Google Shape;535;p6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Anticipate Where and Why Students May Struggle</a:t>
            </a:r>
            <a:endParaRPr>
              <a:solidFill>
                <a:schemeClr val="dk1"/>
              </a:solidFill>
            </a:endParaRPr>
          </a:p>
        </p:txBody>
      </p:sp>
      <p:sp>
        <p:nvSpPr>
          <p:cNvPr id="536" name="Google Shape;536;p68"/>
          <p:cNvSpPr txBox="1"/>
          <p:nvPr>
            <p:ph idx="1" type="body"/>
          </p:nvPr>
        </p:nvSpPr>
        <p:spPr>
          <a:xfrm>
            <a:off x="449775" y="1143000"/>
            <a:ext cx="8214600" cy="3543300"/>
          </a:xfrm>
          <a:prstGeom prst="rect">
            <a:avLst/>
          </a:prstGeom>
          <a:noFill/>
          <a:ln>
            <a:noFill/>
          </a:ln>
        </p:spPr>
        <p:txBody>
          <a:bodyPr anchorCtr="0" anchor="ctr" bIns="91425" lIns="91425" spcFirstLastPara="1" rIns="91425" wrap="square" tIns="91425">
            <a:noAutofit/>
          </a:bodyPr>
          <a:lstStyle/>
          <a:p>
            <a:pPr indent="-342900" lvl="0" marL="381000" rtl="0" algn="l">
              <a:lnSpc>
                <a:spcPct val="90000"/>
              </a:lnSpc>
              <a:spcBef>
                <a:spcPts val="0"/>
              </a:spcBef>
              <a:spcAft>
                <a:spcPts val="0"/>
              </a:spcAft>
              <a:buClr>
                <a:schemeClr val="dk1"/>
              </a:buClr>
              <a:buSzPts val="1800"/>
              <a:buFont typeface="Calibri"/>
              <a:buAutoNum type="arabicPeriod"/>
            </a:pPr>
            <a:r>
              <a:rPr lang="en-US"/>
              <a:t>Reread the text and identify exactly where you think students may struggle. </a:t>
            </a:r>
            <a:endParaRPr/>
          </a:p>
          <a:p>
            <a:pPr indent="0" lvl="0" marL="177800" rtl="0" algn="l">
              <a:lnSpc>
                <a:spcPct val="90000"/>
              </a:lnSpc>
              <a:spcBef>
                <a:spcPts val="0"/>
              </a:spcBef>
              <a:spcAft>
                <a:spcPts val="0"/>
              </a:spcAft>
              <a:buSzPts val="1800"/>
              <a:buNone/>
            </a:pPr>
            <a:r>
              <a:t/>
            </a:r>
            <a:endParaRPr/>
          </a:p>
          <a:p>
            <a:pPr indent="0" lvl="0" marL="0" rtl="0" algn="l">
              <a:lnSpc>
                <a:spcPct val="90000"/>
              </a:lnSpc>
              <a:spcBef>
                <a:spcPts val="800"/>
              </a:spcBef>
              <a:spcAft>
                <a:spcPts val="0"/>
              </a:spcAft>
              <a:buNone/>
            </a:pPr>
            <a:r>
              <a:rPr lang="en-US"/>
              <a:t>2.    Use your analysis of qualitative complexity to determine and name WHY they will struggle here. </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1" name="Shape 541"/>
        <p:cNvGrpSpPr/>
        <p:nvPr/>
      </p:nvGrpSpPr>
      <p:grpSpPr>
        <a:xfrm>
          <a:off x="0" y="0"/>
          <a:ext cx="0" cy="0"/>
          <a:chOff x="0" y="0"/>
          <a:chExt cx="0" cy="0"/>
        </a:xfrm>
      </p:grpSpPr>
      <p:sp>
        <p:nvSpPr>
          <p:cNvPr id="542" name="Google Shape;542;p6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Getting to Know the </a:t>
            </a:r>
            <a:r>
              <a:rPr i="1" lang="en-US"/>
              <a:t>Gatsby</a:t>
            </a:r>
            <a:r>
              <a:rPr lang="en-US"/>
              <a:t> Unit: Unit Study Step 3 </a:t>
            </a:r>
            <a:endParaRPr/>
          </a:p>
        </p:txBody>
      </p:sp>
      <p:sp>
        <p:nvSpPr>
          <p:cNvPr id="543" name="Google Shape;543;p69"/>
          <p:cNvSpPr txBox="1"/>
          <p:nvPr>
            <p:ph idx="1" type="body"/>
          </p:nvPr>
        </p:nvSpPr>
        <p:spPr>
          <a:xfrm>
            <a:off x="152400" y="1143000"/>
            <a:ext cx="4389900" cy="354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SzPts val="1800"/>
              <a:buNone/>
            </a:pPr>
            <a:r>
              <a:rPr lang="en-US"/>
              <a:t>Review the “Section Diagnostic” section of the </a:t>
            </a:r>
            <a:r>
              <a:rPr lang="en-US"/>
              <a:t>Evaluation</a:t>
            </a:r>
            <a:r>
              <a:rPr lang="en-US"/>
              <a:t> Plan, focusing on section 1. </a:t>
            </a:r>
            <a:endParaRPr/>
          </a:p>
          <a:p>
            <a:pPr indent="0" lvl="0" marL="0" rtl="0" algn="l">
              <a:lnSpc>
                <a:spcPct val="90000"/>
              </a:lnSpc>
              <a:spcBef>
                <a:spcPts val="0"/>
              </a:spcBef>
              <a:spcAft>
                <a:spcPts val="0"/>
              </a:spcAft>
              <a:buSzPts val="1800"/>
              <a:buNone/>
            </a:pPr>
            <a:r>
              <a:t/>
            </a:r>
            <a:endParaRPr/>
          </a:p>
          <a:p>
            <a:pPr indent="-342900" lvl="0" marL="457200" rtl="0" algn="l">
              <a:spcBef>
                <a:spcPts val="1000"/>
              </a:spcBef>
              <a:spcAft>
                <a:spcPts val="0"/>
              </a:spcAft>
              <a:buSzPts val="1800"/>
              <a:buChar char="•"/>
            </a:pPr>
            <a:r>
              <a:rPr lang="en-US"/>
              <a:t>Identify the knowledge and skills students need in order to be successful on the Section 1 Diagnostic. </a:t>
            </a:r>
            <a:endParaRPr/>
          </a:p>
          <a:p>
            <a:pPr indent="-342900" lvl="0" marL="457200" rtl="0" algn="l">
              <a:lnSpc>
                <a:spcPct val="90000"/>
              </a:lnSpc>
              <a:spcBef>
                <a:spcPts val="0"/>
              </a:spcBef>
              <a:spcAft>
                <a:spcPts val="0"/>
              </a:spcAft>
              <a:buSzPts val="1800"/>
              <a:buChar char="•"/>
            </a:pPr>
            <a:r>
              <a:rPr lang="en-US"/>
              <a:t>Identify how the Section 1 Diagnostic connects to the Culminating Task. </a:t>
            </a:r>
            <a:endParaRPr/>
          </a:p>
        </p:txBody>
      </p:sp>
      <p:pic>
        <p:nvPicPr>
          <p:cNvPr id="544" name="Google Shape;544;p69"/>
          <p:cNvPicPr preferRelativeResize="0"/>
          <p:nvPr/>
        </p:nvPicPr>
        <p:blipFill rotWithShape="1">
          <a:blip r:embed="rId3">
            <a:alphaModFix/>
          </a:blip>
          <a:srcRect b="0" l="0" r="0" t="0"/>
          <a:stretch/>
        </p:blipFill>
        <p:spPr>
          <a:xfrm>
            <a:off x="5272950" y="1143000"/>
            <a:ext cx="3126525" cy="332732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7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Creating an Exemplar: Let’s Practice</a:t>
            </a:r>
            <a:endParaRPr>
              <a:solidFill>
                <a:schemeClr val="dk1"/>
              </a:solidFill>
            </a:endParaRPr>
          </a:p>
        </p:txBody>
      </p:sp>
      <p:sp>
        <p:nvSpPr>
          <p:cNvPr id="551" name="Google Shape;551;p70"/>
          <p:cNvSpPr txBox="1"/>
          <p:nvPr>
            <p:ph idx="1" type="body"/>
          </p:nvPr>
        </p:nvSpPr>
        <p:spPr>
          <a:xfrm>
            <a:off x="152400" y="1143000"/>
            <a:ext cx="4379100" cy="354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750"/>
              </a:spcBef>
              <a:spcAft>
                <a:spcPts val="0"/>
              </a:spcAft>
              <a:buSzPts val="1800"/>
              <a:buNone/>
            </a:pPr>
            <a:r>
              <a:rPr lang="en-US"/>
              <a:t>Section 1 Diagnostic: </a:t>
            </a:r>
            <a:endParaRPr/>
          </a:p>
          <a:p>
            <a:pPr indent="-342900" lvl="0" marL="457200" rtl="0" algn="l">
              <a:lnSpc>
                <a:spcPct val="90000"/>
              </a:lnSpc>
              <a:spcBef>
                <a:spcPts val="750"/>
              </a:spcBef>
              <a:spcAft>
                <a:spcPts val="0"/>
              </a:spcAft>
              <a:buSzPts val="1800"/>
              <a:buChar char="•"/>
            </a:pPr>
            <a:r>
              <a:rPr lang="en-US"/>
              <a:t>How could the details that the narrator provides about himself influence the way he perceives the story he is narrating? Use details from the first four pages of the novel in your answer.</a:t>
            </a:r>
            <a:endParaRPr/>
          </a:p>
          <a:p>
            <a:pPr indent="0" lvl="0" marL="0" rtl="0" algn="l">
              <a:lnSpc>
                <a:spcPct val="90000"/>
              </a:lnSpc>
              <a:spcBef>
                <a:spcPts val="1000"/>
              </a:spcBef>
              <a:spcAft>
                <a:spcPts val="0"/>
              </a:spcAft>
              <a:buSzPts val="1800"/>
              <a:buNone/>
            </a:pPr>
            <a:r>
              <a:rPr b="1" lang="en-US"/>
              <a:t>Review </a:t>
            </a:r>
            <a:r>
              <a:rPr lang="en-US"/>
              <a:t>the </a:t>
            </a:r>
            <a:r>
              <a:rPr lang="en-US"/>
              <a:t>Section</a:t>
            </a:r>
            <a:r>
              <a:rPr lang="en-US"/>
              <a:t> Diagnostic Checklist in your note catcher. </a:t>
            </a:r>
            <a:endParaRPr/>
          </a:p>
          <a:p>
            <a:pPr indent="-342900" lvl="0" marL="457200" rtl="0" algn="l">
              <a:lnSpc>
                <a:spcPct val="90000"/>
              </a:lnSpc>
              <a:spcBef>
                <a:spcPts val="750"/>
              </a:spcBef>
              <a:spcAft>
                <a:spcPts val="0"/>
              </a:spcAft>
              <a:buSzPts val="1800"/>
              <a:buChar char="•"/>
            </a:pPr>
            <a:r>
              <a:rPr lang="en-US"/>
              <a:t>What do you </a:t>
            </a:r>
            <a:r>
              <a:rPr b="1" lang="en-US">
                <a:solidFill>
                  <a:schemeClr val="accent4"/>
                </a:solidFill>
              </a:rPr>
              <a:t>notice</a:t>
            </a:r>
            <a:r>
              <a:rPr lang="en-US"/>
              <a:t>? </a:t>
            </a:r>
            <a:endParaRPr/>
          </a:p>
          <a:p>
            <a:pPr indent="-342900" lvl="0" marL="457200" rtl="0" algn="l">
              <a:lnSpc>
                <a:spcPct val="90000"/>
              </a:lnSpc>
              <a:spcBef>
                <a:spcPts val="0"/>
              </a:spcBef>
              <a:spcAft>
                <a:spcPts val="0"/>
              </a:spcAft>
              <a:buSzPts val="1800"/>
              <a:buChar char="•"/>
            </a:pPr>
            <a:r>
              <a:rPr lang="en-US"/>
              <a:t>What do you </a:t>
            </a:r>
            <a:r>
              <a:rPr b="1" lang="en-US">
                <a:solidFill>
                  <a:schemeClr val="accent4"/>
                </a:solidFill>
              </a:rPr>
              <a:t>wonder</a:t>
            </a:r>
            <a:r>
              <a:rPr lang="en-US"/>
              <a:t>? </a:t>
            </a:r>
            <a:endParaRPr/>
          </a:p>
        </p:txBody>
      </p:sp>
      <p:pic>
        <p:nvPicPr>
          <p:cNvPr id="552" name="Google Shape;552;p70"/>
          <p:cNvPicPr preferRelativeResize="0"/>
          <p:nvPr/>
        </p:nvPicPr>
        <p:blipFill rotWithShape="1">
          <a:blip r:embed="rId3">
            <a:alphaModFix/>
          </a:blip>
          <a:srcRect b="0" l="0" r="0" t="0"/>
          <a:stretch/>
        </p:blipFill>
        <p:spPr>
          <a:xfrm>
            <a:off x="5159050" y="1264708"/>
            <a:ext cx="2195001" cy="2819742"/>
          </a:xfrm>
          <a:prstGeom prst="rect">
            <a:avLst/>
          </a:prstGeom>
          <a:noFill/>
          <a:ln cap="flat" cmpd="sng" w="9525">
            <a:solidFill>
              <a:schemeClr val="dk1"/>
            </a:solidFill>
            <a:prstDash val="solid"/>
            <a:round/>
            <a:headEnd len="sm" w="sm" type="none"/>
            <a:tailEnd len="sm" w="sm" type="none"/>
          </a:ln>
        </p:spPr>
      </p:pic>
      <p:pic>
        <p:nvPicPr>
          <p:cNvPr id="553" name="Google Shape;553;p70"/>
          <p:cNvPicPr preferRelativeResize="0"/>
          <p:nvPr/>
        </p:nvPicPr>
        <p:blipFill rotWithShape="1">
          <a:blip r:embed="rId4">
            <a:alphaModFix/>
          </a:blip>
          <a:srcRect b="0" l="0" r="0" t="0"/>
          <a:stretch/>
        </p:blipFill>
        <p:spPr>
          <a:xfrm>
            <a:off x="6579350" y="1648558"/>
            <a:ext cx="2195001" cy="2819717"/>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8" name="Shape 558"/>
        <p:cNvGrpSpPr/>
        <p:nvPr/>
      </p:nvGrpSpPr>
      <p:grpSpPr>
        <a:xfrm>
          <a:off x="0" y="0"/>
          <a:ext cx="0" cy="0"/>
          <a:chOff x="0" y="0"/>
          <a:chExt cx="0" cy="0"/>
        </a:xfrm>
      </p:grpSpPr>
      <p:sp>
        <p:nvSpPr>
          <p:cNvPr id="559" name="Google Shape;559;p7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Create Section Diagnostic Exemplars</a:t>
            </a:r>
            <a:endParaRPr/>
          </a:p>
        </p:txBody>
      </p:sp>
      <p:sp>
        <p:nvSpPr>
          <p:cNvPr id="560" name="Google Shape;560;p71"/>
          <p:cNvSpPr txBox="1"/>
          <p:nvPr>
            <p:ph idx="1" type="body"/>
          </p:nvPr>
        </p:nvSpPr>
        <p:spPr>
          <a:xfrm>
            <a:off x="131250" y="1143000"/>
            <a:ext cx="4421400" cy="354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SzPts val="1800"/>
              <a:buNone/>
            </a:pPr>
            <a:r>
              <a:rPr lang="en-US"/>
              <a:t>With your </a:t>
            </a:r>
            <a:r>
              <a:rPr b="1" lang="en-US"/>
              <a:t>Write </a:t>
            </a:r>
            <a:r>
              <a:rPr lang="en-US"/>
              <a:t>Partner, craft an exemplar response to the Section 1 Diagnostic for the </a:t>
            </a:r>
            <a:r>
              <a:rPr i="1" lang="en-US"/>
              <a:t>Gatsby</a:t>
            </a:r>
            <a:r>
              <a:rPr lang="en-US"/>
              <a:t> Unit. </a:t>
            </a:r>
            <a:endParaRPr/>
          </a:p>
          <a:p>
            <a:pPr indent="0" lvl="0" marL="0" rtl="0" algn="l">
              <a:lnSpc>
                <a:spcPct val="90000"/>
              </a:lnSpc>
              <a:spcBef>
                <a:spcPts val="1000"/>
              </a:spcBef>
              <a:spcAft>
                <a:spcPts val="0"/>
              </a:spcAft>
              <a:buSzPts val="1800"/>
              <a:buNone/>
            </a:pPr>
            <a:r>
              <a:t/>
            </a:r>
            <a:endParaRPr/>
          </a:p>
          <a:p>
            <a:pPr indent="0" lvl="0" marL="0" rtl="0" algn="l">
              <a:lnSpc>
                <a:spcPct val="90000"/>
              </a:lnSpc>
              <a:spcBef>
                <a:spcPts val="750"/>
              </a:spcBef>
              <a:spcAft>
                <a:spcPts val="0"/>
              </a:spcAft>
              <a:buSzPts val="1800"/>
              <a:buNone/>
            </a:pPr>
            <a:r>
              <a:rPr lang="en-US"/>
              <a:t>Resources to use:</a:t>
            </a:r>
            <a:endParaRPr/>
          </a:p>
          <a:p>
            <a:pPr indent="-342900" lvl="0" marL="457200" rtl="0" algn="l">
              <a:lnSpc>
                <a:spcPct val="90000"/>
              </a:lnSpc>
              <a:spcBef>
                <a:spcPts val="750"/>
              </a:spcBef>
              <a:spcAft>
                <a:spcPts val="0"/>
              </a:spcAft>
              <a:buSzPts val="1800"/>
              <a:buChar char="•"/>
            </a:pPr>
            <a:r>
              <a:rPr lang="en-US"/>
              <a:t>Section 1 Diagnostic Checklist</a:t>
            </a:r>
            <a:endParaRPr/>
          </a:p>
          <a:p>
            <a:pPr indent="-342900" lvl="0" marL="457200" rtl="0" algn="l">
              <a:lnSpc>
                <a:spcPct val="90000"/>
              </a:lnSpc>
              <a:spcBef>
                <a:spcPts val="0"/>
              </a:spcBef>
              <a:spcAft>
                <a:spcPts val="0"/>
              </a:spcAft>
              <a:buSzPts val="1800"/>
              <a:buChar char="•"/>
            </a:pPr>
            <a:r>
              <a:rPr i="1" lang="en-US"/>
              <a:t>Gatsby</a:t>
            </a:r>
            <a:r>
              <a:rPr lang="en-US"/>
              <a:t> Unit Study document </a:t>
            </a:r>
            <a:endParaRPr/>
          </a:p>
          <a:p>
            <a:pPr indent="-342900" lvl="0" marL="457200" rtl="0" algn="l">
              <a:lnSpc>
                <a:spcPct val="90000"/>
              </a:lnSpc>
              <a:spcBef>
                <a:spcPts val="0"/>
              </a:spcBef>
              <a:spcAft>
                <a:spcPts val="0"/>
              </a:spcAft>
              <a:buSzPts val="1800"/>
              <a:buChar char="•"/>
            </a:pPr>
            <a:r>
              <a:rPr lang="en-US"/>
              <a:t>Pages 1-4 of </a:t>
            </a:r>
            <a:r>
              <a:rPr i="1" lang="en-US"/>
              <a:t>The Great Gatsby</a:t>
            </a:r>
            <a:endParaRPr i="1"/>
          </a:p>
        </p:txBody>
      </p:sp>
      <p:pic>
        <p:nvPicPr>
          <p:cNvPr id="561" name="Google Shape;561;p71"/>
          <p:cNvPicPr preferRelativeResize="0"/>
          <p:nvPr/>
        </p:nvPicPr>
        <p:blipFill rotWithShape="1">
          <a:blip r:embed="rId3">
            <a:alphaModFix/>
          </a:blip>
          <a:srcRect b="0" l="0" r="0" t="0"/>
          <a:stretch/>
        </p:blipFill>
        <p:spPr>
          <a:xfrm>
            <a:off x="5159050" y="1264708"/>
            <a:ext cx="2195001" cy="2819742"/>
          </a:xfrm>
          <a:prstGeom prst="rect">
            <a:avLst/>
          </a:prstGeom>
          <a:noFill/>
          <a:ln cap="flat" cmpd="sng" w="9525">
            <a:solidFill>
              <a:schemeClr val="dk1"/>
            </a:solidFill>
            <a:prstDash val="solid"/>
            <a:round/>
            <a:headEnd len="sm" w="sm" type="none"/>
            <a:tailEnd len="sm" w="sm" type="none"/>
          </a:ln>
        </p:spPr>
      </p:pic>
      <p:pic>
        <p:nvPicPr>
          <p:cNvPr id="562" name="Google Shape;562;p71"/>
          <p:cNvPicPr preferRelativeResize="0"/>
          <p:nvPr/>
        </p:nvPicPr>
        <p:blipFill rotWithShape="1">
          <a:blip r:embed="rId4">
            <a:alphaModFix/>
          </a:blip>
          <a:srcRect b="0" l="0" r="0" t="0"/>
          <a:stretch/>
        </p:blipFill>
        <p:spPr>
          <a:xfrm>
            <a:off x="6579350" y="1648558"/>
            <a:ext cx="2195001" cy="2819717"/>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7" name="Shape 567"/>
        <p:cNvGrpSpPr/>
        <p:nvPr/>
      </p:nvGrpSpPr>
      <p:grpSpPr>
        <a:xfrm>
          <a:off x="0" y="0"/>
          <a:ext cx="0" cy="0"/>
          <a:chOff x="0" y="0"/>
          <a:chExt cx="0" cy="0"/>
        </a:xfrm>
      </p:grpSpPr>
      <p:sp>
        <p:nvSpPr>
          <p:cNvPr id="568" name="Google Shape;568;p7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Ms. Smith’s Planning Process</a:t>
            </a:r>
            <a:endParaRPr/>
          </a:p>
        </p:txBody>
      </p:sp>
      <p:sp>
        <p:nvSpPr>
          <p:cNvPr id="569" name="Google Shape;569;p72"/>
          <p:cNvSpPr txBox="1"/>
          <p:nvPr>
            <p:ph idx="1" type="body"/>
          </p:nvPr>
        </p:nvSpPr>
        <p:spPr>
          <a:xfrm>
            <a:off x="152400" y="1143000"/>
            <a:ext cx="4389600" cy="3543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750"/>
              </a:spcBef>
              <a:spcAft>
                <a:spcPts val="0"/>
              </a:spcAft>
              <a:buSzPts val="1800"/>
              <a:buNone/>
            </a:pPr>
            <a:r>
              <a:rPr lang="en-US"/>
              <a:t>Read Ms. Smith’s </a:t>
            </a:r>
            <a:r>
              <a:rPr lang="en-US"/>
              <a:t>case study</a:t>
            </a:r>
            <a:r>
              <a:rPr lang="en-US"/>
              <a:t> in your note catcher.</a:t>
            </a:r>
            <a:endParaRPr/>
          </a:p>
          <a:p>
            <a:pPr indent="0" lvl="0" marL="0" rtl="0" algn="ctr">
              <a:lnSpc>
                <a:spcPct val="90000"/>
              </a:lnSpc>
              <a:spcBef>
                <a:spcPts val="750"/>
              </a:spcBef>
              <a:spcAft>
                <a:spcPts val="0"/>
              </a:spcAft>
              <a:buSzPts val="1800"/>
              <a:buNone/>
            </a:pPr>
            <a:r>
              <a:t/>
            </a:r>
            <a:endParaRPr/>
          </a:p>
          <a:p>
            <a:pPr indent="0" lvl="0" marL="0" rtl="0" algn="ctr">
              <a:lnSpc>
                <a:spcPct val="90000"/>
              </a:lnSpc>
              <a:spcBef>
                <a:spcPts val="750"/>
              </a:spcBef>
              <a:spcAft>
                <a:spcPts val="0"/>
              </a:spcAft>
              <a:buSzPts val="1800"/>
              <a:buNone/>
            </a:pPr>
            <a:r>
              <a:rPr lang="en-US"/>
              <a:t>As you read, reflect: </a:t>
            </a:r>
            <a:endParaRPr/>
          </a:p>
          <a:p>
            <a:pPr indent="0" lvl="0" marL="0" rtl="0" algn="ctr">
              <a:lnSpc>
                <a:spcPct val="90000"/>
              </a:lnSpc>
              <a:spcBef>
                <a:spcPts val="750"/>
              </a:spcBef>
              <a:spcAft>
                <a:spcPts val="0"/>
              </a:spcAft>
              <a:buSzPts val="1800"/>
              <a:buNone/>
            </a:pPr>
            <a:r>
              <a:rPr lang="en-US"/>
              <a:t>How does Ms. Smith’s Unit Study process support her planning for Section 1?</a:t>
            </a:r>
            <a:endParaRPr/>
          </a:p>
        </p:txBody>
      </p:sp>
      <p:pic>
        <p:nvPicPr>
          <p:cNvPr id="570" name="Google Shape;570;p72"/>
          <p:cNvPicPr preferRelativeResize="0"/>
          <p:nvPr/>
        </p:nvPicPr>
        <p:blipFill rotWithShape="1">
          <a:blip r:embed="rId3">
            <a:alphaModFix/>
          </a:blip>
          <a:srcRect b="0" l="0" r="0" t="0"/>
          <a:stretch/>
        </p:blipFill>
        <p:spPr>
          <a:xfrm>
            <a:off x="5436500" y="1200000"/>
            <a:ext cx="2570600" cy="327817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5" name="Shape 575"/>
        <p:cNvGrpSpPr/>
        <p:nvPr/>
      </p:nvGrpSpPr>
      <p:grpSpPr>
        <a:xfrm>
          <a:off x="0" y="0"/>
          <a:ext cx="0" cy="0"/>
          <a:chOff x="0" y="0"/>
          <a:chExt cx="0" cy="0"/>
        </a:xfrm>
      </p:grpSpPr>
      <p:sp>
        <p:nvSpPr>
          <p:cNvPr id="576" name="Google Shape;576;p7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Section Diagnostic Exemplars</a:t>
            </a:r>
            <a:endParaRPr/>
          </a:p>
        </p:txBody>
      </p:sp>
      <p:sp>
        <p:nvSpPr>
          <p:cNvPr id="577" name="Google Shape;577;p73"/>
          <p:cNvSpPr txBox="1"/>
          <p:nvPr>
            <p:ph idx="1" type="body"/>
          </p:nvPr>
        </p:nvSpPr>
        <p:spPr>
          <a:xfrm>
            <a:off x="152400" y="1143000"/>
            <a:ext cx="4128900" cy="354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750"/>
              </a:spcBef>
              <a:spcAft>
                <a:spcPts val="0"/>
              </a:spcAft>
              <a:buSzPts val="1800"/>
              <a:buNone/>
            </a:pPr>
            <a:r>
              <a:rPr b="1" lang="en-US"/>
              <a:t>Compare </a:t>
            </a:r>
            <a:r>
              <a:rPr lang="en-US"/>
              <a:t>your exemplar to the one Ms. Smith created. </a:t>
            </a:r>
            <a:endParaRPr/>
          </a:p>
          <a:p>
            <a:pPr indent="-304800" lvl="0" marL="457200" rtl="0" algn="l">
              <a:lnSpc>
                <a:spcPct val="90000"/>
              </a:lnSpc>
              <a:spcBef>
                <a:spcPts val="750"/>
              </a:spcBef>
              <a:spcAft>
                <a:spcPts val="0"/>
              </a:spcAft>
              <a:buSzPts val="1200"/>
              <a:buFont typeface="Calibri"/>
              <a:buChar char="●"/>
            </a:pPr>
            <a:r>
              <a:rPr lang="en-US"/>
              <a:t>How is your exemplar </a:t>
            </a:r>
            <a:r>
              <a:rPr b="1" lang="en-US"/>
              <a:t>similar </a:t>
            </a:r>
            <a:r>
              <a:rPr lang="en-US"/>
              <a:t>to or </a:t>
            </a:r>
            <a:r>
              <a:rPr b="1" lang="en-US"/>
              <a:t>different </a:t>
            </a:r>
            <a:r>
              <a:rPr lang="en-US"/>
              <a:t>from Ms. Smith’s?</a:t>
            </a:r>
            <a:endParaRPr/>
          </a:p>
        </p:txBody>
      </p:sp>
      <p:pic>
        <p:nvPicPr>
          <p:cNvPr id="578" name="Google Shape;578;p73"/>
          <p:cNvPicPr preferRelativeResize="0"/>
          <p:nvPr/>
        </p:nvPicPr>
        <p:blipFill rotWithShape="1">
          <a:blip r:embed="rId3">
            <a:alphaModFix/>
          </a:blip>
          <a:srcRect b="0" l="0" r="0" t="0"/>
          <a:stretch/>
        </p:blipFill>
        <p:spPr>
          <a:xfrm>
            <a:off x="4514301" y="1143000"/>
            <a:ext cx="4271026" cy="3318274"/>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3" name="Shape 583"/>
        <p:cNvGrpSpPr/>
        <p:nvPr/>
      </p:nvGrpSpPr>
      <p:grpSpPr>
        <a:xfrm>
          <a:off x="0" y="0"/>
          <a:ext cx="0" cy="0"/>
          <a:chOff x="0" y="0"/>
          <a:chExt cx="0" cy="0"/>
        </a:xfrm>
      </p:grpSpPr>
      <p:sp>
        <p:nvSpPr>
          <p:cNvPr id="584" name="Google Shape;584;p74"/>
          <p:cNvSpPr txBox="1"/>
          <p:nvPr>
            <p:ph type="title"/>
          </p:nvPr>
        </p:nvSpPr>
        <p:spPr>
          <a:xfrm>
            <a:off x="4" y="0"/>
            <a:ext cx="9144000" cy="1047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US"/>
              <a:t>Key Points: Planning for a Section of Lessons</a:t>
            </a:r>
            <a:endParaRPr/>
          </a:p>
        </p:txBody>
      </p:sp>
      <p:sp>
        <p:nvSpPr>
          <p:cNvPr id="585" name="Google Shape;585;p74"/>
          <p:cNvSpPr txBox="1"/>
          <p:nvPr>
            <p:ph idx="1" type="body"/>
          </p:nvPr>
        </p:nvSpPr>
        <p:spPr>
          <a:xfrm>
            <a:off x="152400" y="1228725"/>
            <a:ext cx="8839200" cy="3543300"/>
          </a:xfrm>
          <a:prstGeom prst="rect">
            <a:avLst/>
          </a:prstGeom>
        </p:spPr>
        <p:txBody>
          <a:bodyPr anchorCtr="0" anchor="t" bIns="91425" lIns="91425" spcFirstLastPara="1" rIns="91425" wrap="square" tIns="91425">
            <a:noAutofit/>
          </a:bodyPr>
          <a:lstStyle/>
          <a:p>
            <a:pPr indent="-342900" lvl="0" marL="457200" rtl="0" algn="l">
              <a:spcBef>
                <a:spcPts val="750"/>
              </a:spcBef>
              <a:spcAft>
                <a:spcPts val="0"/>
              </a:spcAft>
              <a:buSzPts val="1800"/>
              <a:buChar char="•"/>
            </a:pPr>
            <a:r>
              <a:rPr lang="en-US"/>
              <a:t>Completing the Unit Study process thoroughly will support you in planning effectively for each Section and Lesson </a:t>
            </a:r>
            <a:endParaRPr/>
          </a:p>
          <a:p>
            <a:pPr indent="0" lvl="0" marL="457200" rtl="0" algn="l">
              <a:spcBef>
                <a:spcPts val="750"/>
              </a:spcBef>
              <a:spcAft>
                <a:spcPts val="0"/>
              </a:spcAft>
              <a:buNone/>
            </a:pPr>
            <a:r>
              <a:t/>
            </a:r>
            <a:endParaRPr/>
          </a:p>
          <a:p>
            <a:pPr indent="-342900" lvl="0" marL="457200" rtl="0" algn="l">
              <a:spcBef>
                <a:spcPts val="750"/>
              </a:spcBef>
              <a:spcAft>
                <a:spcPts val="0"/>
              </a:spcAft>
              <a:buSzPts val="1800"/>
              <a:buChar char="•"/>
            </a:pPr>
            <a:r>
              <a:rPr lang="en-US"/>
              <a:t>Before you begin planning for a new Section, establish a vision of excellence for what knowledge and skills students should develop</a:t>
            </a:r>
            <a:endParaRPr/>
          </a:p>
          <a:p>
            <a:pPr indent="0" lvl="0" marL="457200" rtl="0" algn="l">
              <a:spcBef>
                <a:spcPts val="750"/>
              </a:spcBef>
              <a:spcAft>
                <a:spcPts val="0"/>
              </a:spcAft>
              <a:buNone/>
            </a:pPr>
            <a:r>
              <a:t/>
            </a:r>
            <a:endParaRPr/>
          </a:p>
          <a:p>
            <a:pPr indent="-342900" lvl="0" marL="457200" rtl="0" algn="l">
              <a:spcBef>
                <a:spcPts val="750"/>
              </a:spcBef>
              <a:spcAft>
                <a:spcPts val="0"/>
              </a:spcAft>
              <a:buSzPts val="1800"/>
              <a:buChar char="•"/>
            </a:pPr>
            <a:r>
              <a:rPr lang="en-US"/>
              <a:t>Use the prompt (in the Evaluation Plan), checklist, and the text itself to create an exemplar response for each Section Diagnostic to guide your planning </a:t>
            </a:r>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0" name="Shape 590"/>
        <p:cNvGrpSpPr/>
        <p:nvPr/>
      </p:nvGrpSpPr>
      <p:grpSpPr>
        <a:xfrm>
          <a:off x="0" y="0"/>
          <a:ext cx="0" cy="0"/>
          <a:chOff x="0" y="0"/>
          <a:chExt cx="0" cy="0"/>
        </a:xfrm>
      </p:grpSpPr>
      <p:sp>
        <p:nvSpPr>
          <p:cNvPr id="591" name="Google Shape;591;p75"/>
          <p:cNvSpPr txBox="1"/>
          <p:nvPr>
            <p:ph type="title"/>
          </p:nvPr>
        </p:nvSpPr>
        <p:spPr>
          <a:xfrm>
            <a:off x="0" y="304200"/>
            <a:ext cx="9144000" cy="45450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b="1" lang="en-US">
                <a:solidFill>
                  <a:schemeClr val="dk1"/>
                </a:solidFill>
              </a:rPr>
              <a:t>Enjoy Your Lunch!</a:t>
            </a:r>
            <a:endParaRPr b="1">
              <a:solidFill>
                <a:schemeClr val="dk1"/>
              </a:solidFill>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6" name="Shape 596"/>
        <p:cNvGrpSpPr/>
        <p:nvPr/>
      </p:nvGrpSpPr>
      <p:grpSpPr>
        <a:xfrm>
          <a:off x="0" y="0"/>
          <a:ext cx="0" cy="0"/>
          <a:chOff x="0" y="0"/>
          <a:chExt cx="0" cy="0"/>
        </a:xfrm>
      </p:grpSpPr>
      <p:sp>
        <p:nvSpPr>
          <p:cNvPr id="597" name="Google Shape;597;p76"/>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b="1" lang="en-US"/>
              <a:t>Session 3</a:t>
            </a:r>
            <a:endParaRPr b="1"/>
          </a:p>
          <a:p>
            <a:pPr indent="0" lvl="0" marL="0" marR="0" rtl="0" algn="ctr">
              <a:lnSpc>
                <a:spcPct val="90000"/>
              </a:lnSpc>
              <a:spcBef>
                <a:spcPts val="0"/>
              </a:spcBef>
              <a:spcAft>
                <a:spcPts val="0"/>
              </a:spcAft>
              <a:buClr>
                <a:srgbClr val="434343"/>
              </a:buClr>
              <a:buSzPts val="2800"/>
              <a:buFont typeface="Calibri"/>
              <a:buNone/>
            </a:pPr>
            <a:r>
              <a:rPr lang="en-US"/>
              <a:t>Close Reading in the Guidebooks (Part II): Planning to Support All Students in Reading Complex Text</a:t>
            </a:r>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2" name="Shape 602"/>
        <p:cNvGrpSpPr/>
        <p:nvPr/>
      </p:nvGrpSpPr>
      <p:grpSpPr>
        <a:xfrm>
          <a:off x="0" y="0"/>
          <a:ext cx="0" cy="0"/>
          <a:chOff x="0" y="0"/>
          <a:chExt cx="0" cy="0"/>
        </a:xfrm>
      </p:grpSpPr>
      <p:sp>
        <p:nvSpPr>
          <p:cNvPr id="603" name="Google Shape;603;p77"/>
          <p:cNvSpPr txBox="1"/>
          <p:nvPr>
            <p:ph idx="1" type="body"/>
          </p:nvPr>
        </p:nvSpPr>
        <p:spPr>
          <a:xfrm>
            <a:off x="3958600" y="0"/>
            <a:ext cx="5185500" cy="51435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750"/>
              </a:spcBef>
              <a:spcAft>
                <a:spcPts val="0"/>
              </a:spcAft>
              <a:buClr>
                <a:schemeClr val="dk1"/>
              </a:buClr>
              <a:buSzPts val="1800"/>
              <a:buFont typeface="Arial"/>
              <a:buNone/>
            </a:pPr>
            <a:r>
              <a:rPr lang="en-US"/>
              <a:t>Participants will...</a:t>
            </a:r>
            <a:endParaRPr/>
          </a:p>
          <a:p>
            <a:pPr indent="-304800" lvl="0" marL="514350" marR="0" rtl="0" algn="l">
              <a:lnSpc>
                <a:spcPct val="90000"/>
              </a:lnSpc>
              <a:spcBef>
                <a:spcPts val="750"/>
              </a:spcBef>
              <a:spcAft>
                <a:spcPts val="0"/>
              </a:spcAft>
              <a:buSzPts val="1200"/>
              <a:buFont typeface="Calibri"/>
              <a:buChar char="●"/>
            </a:pPr>
            <a:r>
              <a:rPr lang="en-US"/>
              <a:t>Read and analyze a case study to illuminate how the intentional planning of appropriate scaffolds aligned to the qualitative features of complexity can support students in reading and understanding complex texts</a:t>
            </a:r>
            <a:endParaRPr/>
          </a:p>
          <a:p>
            <a:pPr indent="-304800" lvl="0" marL="514350" marR="0" rtl="0" algn="l">
              <a:lnSpc>
                <a:spcPct val="90000"/>
              </a:lnSpc>
              <a:spcBef>
                <a:spcPts val="750"/>
              </a:spcBef>
              <a:spcAft>
                <a:spcPts val="0"/>
              </a:spcAft>
              <a:buSzPts val="1200"/>
              <a:buFont typeface="Calibri"/>
              <a:buChar char="●"/>
            </a:pPr>
            <a:r>
              <a:rPr lang="en-US"/>
              <a:t>Use an analysis of the qualitative features of a text’s complexity to anticipate where students may need support or have misunderstandings in the section’s lessons</a:t>
            </a:r>
            <a:endParaRPr/>
          </a:p>
        </p:txBody>
      </p:sp>
      <p:sp>
        <p:nvSpPr>
          <p:cNvPr id="604" name="Google Shape;604;p77"/>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Session</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Objectives</a:t>
            </a:r>
            <a:endParaRPr>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1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Morning at a Glance </a:t>
            </a:r>
            <a:endParaRPr>
              <a:solidFill>
                <a:schemeClr val="dk1"/>
              </a:solidFill>
            </a:endParaRPr>
          </a:p>
        </p:txBody>
      </p:sp>
      <p:graphicFrame>
        <p:nvGraphicFramePr>
          <p:cNvPr id="96" name="Google Shape;96;p15"/>
          <p:cNvGraphicFramePr/>
          <p:nvPr/>
        </p:nvGraphicFramePr>
        <p:xfrm>
          <a:off x="952500" y="1412999"/>
          <a:ext cx="3000000" cy="3000000"/>
        </p:xfrm>
        <a:graphic>
          <a:graphicData uri="http://schemas.openxmlformats.org/drawingml/2006/table">
            <a:tbl>
              <a:tblPr>
                <a:noFill/>
                <a:tableStyleId>{77CEC5E2-0B2F-431A-9D7A-EC4F9A12E564}</a:tableStyleId>
              </a:tblPr>
              <a:tblGrid>
                <a:gridCol w="1540175"/>
                <a:gridCol w="5698825"/>
              </a:tblGrid>
              <a:tr h="447275">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8:00 – 8:</a:t>
                      </a:r>
                      <a:r>
                        <a:rPr lang="en-US" sz="1800" u="none" cap="none" strike="noStrike">
                          <a:solidFill>
                            <a:schemeClr val="dk1"/>
                          </a:solidFill>
                          <a:latin typeface="Calibri"/>
                          <a:ea typeface="Calibri"/>
                          <a:cs typeface="Calibri"/>
                          <a:sym typeface="Calibri"/>
                        </a:rPr>
                        <a:t>15</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Getting Started </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8:</a:t>
                      </a:r>
                      <a:r>
                        <a:rPr lang="en-US" sz="1800" u="none" cap="none" strike="noStrike">
                          <a:solidFill>
                            <a:schemeClr val="dk1"/>
                          </a:solidFill>
                          <a:latin typeface="Calibri"/>
                          <a:ea typeface="Calibri"/>
                          <a:cs typeface="Calibri"/>
                          <a:sym typeface="Calibri"/>
                        </a:rPr>
                        <a:t>15</a:t>
                      </a:r>
                      <a:r>
                        <a:rPr b="0" i="0" lang="en-US" sz="1800" u="none" cap="none" strike="noStrike">
                          <a:solidFill>
                            <a:schemeClr val="dk1"/>
                          </a:solidFill>
                          <a:latin typeface="Calibri"/>
                          <a:ea typeface="Calibri"/>
                          <a:cs typeface="Calibri"/>
                          <a:sym typeface="Calibri"/>
                        </a:rPr>
                        <a:t> – 9:</a:t>
                      </a:r>
                      <a:r>
                        <a:rPr lang="en-US" sz="1800">
                          <a:solidFill>
                            <a:schemeClr val="dk1"/>
                          </a:solidFill>
                          <a:latin typeface="Calibri"/>
                          <a:ea typeface="Calibri"/>
                          <a:cs typeface="Calibri"/>
                          <a:sym typeface="Calibri"/>
                        </a:rPr>
                        <a:t>30</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solidFill>
                            <a:schemeClr val="dk1"/>
                          </a:solidFill>
                          <a:latin typeface="Calibri"/>
                          <a:ea typeface="Calibri"/>
                          <a:cs typeface="Calibri"/>
                          <a:sym typeface="Calibri"/>
                        </a:rPr>
                        <a:t>Close Reading Experiential</a:t>
                      </a:r>
                      <a:r>
                        <a:rPr b="0" i="0" lang="en-US" sz="1800" u="none" cap="none" strike="noStrike">
                          <a:solidFill>
                            <a:schemeClr val="dk1"/>
                          </a:solidFill>
                          <a:latin typeface="Calibri"/>
                          <a:ea typeface="Calibri"/>
                          <a:cs typeface="Calibri"/>
                          <a:sym typeface="Calibri"/>
                        </a:rPr>
                        <a:t> </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368450">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9:</a:t>
                      </a:r>
                      <a:r>
                        <a:rPr lang="en-US" sz="1800">
                          <a:solidFill>
                            <a:schemeClr val="dk1"/>
                          </a:solidFill>
                          <a:latin typeface="Calibri"/>
                          <a:ea typeface="Calibri"/>
                          <a:cs typeface="Calibri"/>
                          <a:sym typeface="Calibri"/>
                        </a:rPr>
                        <a:t>30</a:t>
                      </a:r>
                      <a:r>
                        <a:rPr b="0" i="0" lang="en-US" sz="1800" u="none" cap="none" strike="noStrike">
                          <a:solidFill>
                            <a:schemeClr val="dk1"/>
                          </a:solidFill>
                          <a:latin typeface="Calibri"/>
                          <a:ea typeface="Calibri"/>
                          <a:cs typeface="Calibri"/>
                          <a:sym typeface="Calibri"/>
                        </a:rPr>
                        <a:t> – 9:</a:t>
                      </a:r>
                      <a:r>
                        <a:rPr lang="en-US" sz="1800">
                          <a:solidFill>
                            <a:schemeClr val="dk1"/>
                          </a:solidFill>
                          <a:latin typeface="Calibri"/>
                          <a:ea typeface="Calibri"/>
                          <a:cs typeface="Calibri"/>
                          <a:sym typeface="Calibri"/>
                        </a:rPr>
                        <a:t>45</a:t>
                      </a:r>
                      <a:r>
                        <a:rPr b="0" i="0" lang="en-US" sz="1800" u="none" cap="none" strike="noStrike">
                          <a:solidFill>
                            <a:schemeClr val="dk1"/>
                          </a:solidFill>
                          <a:latin typeface="Calibri"/>
                          <a:ea typeface="Calibri"/>
                          <a:cs typeface="Calibri"/>
                          <a:sym typeface="Calibri"/>
                        </a:rPr>
                        <a:t> </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chemeClr val="dk1"/>
                          </a:solidFill>
                          <a:latin typeface="Calibri"/>
                          <a:ea typeface="Calibri"/>
                          <a:cs typeface="Calibri"/>
                          <a:sym typeface="Calibri"/>
                        </a:rPr>
                        <a:t>Break</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solidFill>
                            <a:schemeClr val="dk1"/>
                          </a:solidFill>
                          <a:latin typeface="Calibri"/>
                          <a:ea typeface="Calibri"/>
                          <a:cs typeface="Calibri"/>
                          <a:sym typeface="Calibri"/>
                        </a:rPr>
                        <a:t>9:</a:t>
                      </a:r>
                      <a:r>
                        <a:rPr lang="en-US" sz="1800">
                          <a:solidFill>
                            <a:schemeClr val="dk1"/>
                          </a:solidFill>
                          <a:latin typeface="Calibri"/>
                          <a:ea typeface="Calibri"/>
                          <a:cs typeface="Calibri"/>
                          <a:sym typeface="Calibri"/>
                        </a:rPr>
                        <a:t>45</a:t>
                      </a:r>
                      <a:r>
                        <a:rPr lang="en-US" sz="1800" u="none" cap="none" strike="noStrike">
                          <a:solidFill>
                            <a:schemeClr val="dk1"/>
                          </a:solidFill>
                          <a:latin typeface="Calibri"/>
                          <a:ea typeface="Calibri"/>
                          <a:cs typeface="Calibri"/>
                          <a:sym typeface="Calibri"/>
                        </a:rPr>
                        <a:t> – 11:00</a:t>
                      </a:r>
                      <a:endParaRPr sz="1400" u="none" cap="none" strike="noStrike">
                        <a:solidFill>
                          <a:schemeClr val="dk1"/>
                        </a:solidFill>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solidFill>
                            <a:schemeClr val="dk1"/>
                          </a:solidFill>
                          <a:latin typeface="Calibri"/>
                          <a:ea typeface="Calibri"/>
                          <a:cs typeface="Calibri"/>
                          <a:sym typeface="Calibri"/>
                        </a:rPr>
                        <a:t>Close Reading in the Guidebooks (Part 1):</a:t>
                      </a:r>
                      <a:endParaRPr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lang="en-US" sz="1800" u="none" cap="none" strike="noStrike">
                          <a:solidFill>
                            <a:schemeClr val="dk1"/>
                          </a:solidFill>
                          <a:latin typeface="Calibri"/>
                          <a:ea typeface="Calibri"/>
                          <a:cs typeface="Calibri"/>
                          <a:sym typeface="Calibri"/>
                        </a:rPr>
                        <a:t>Getting to Know Our New Shared Unit &amp; Text</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568250">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solidFill>
                            <a:schemeClr val="dk1"/>
                          </a:solidFill>
                          <a:latin typeface="Calibri"/>
                          <a:ea typeface="Calibri"/>
                          <a:cs typeface="Calibri"/>
                          <a:sym typeface="Calibri"/>
                        </a:rPr>
                        <a:t>11:00 – 12:00</a:t>
                      </a:r>
                      <a:endParaRPr sz="1400" u="none" cap="none" strike="noStrike">
                        <a:solidFill>
                          <a:schemeClr val="dk1"/>
                        </a:solidFill>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i="1" lang="en-US" sz="1800" u="none" cap="none" strike="noStrike">
                          <a:solidFill>
                            <a:schemeClr val="dk1"/>
                          </a:solidFill>
                          <a:latin typeface="Calibri"/>
                          <a:ea typeface="Calibri"/>
                          <a:cs typeface="Calibri"/>
                          <a:sym typeface="Calibri"/>
                        </a:rPr>
                        <a:t>Lunch </a:t>
                      </a:r>
                      <a:endParaRPr sz="1400" u="none" cap="none" strike="noStrike">
                        <a:solidFill>
                          <a:schemeClr val="dk1"/>
                        </a:solidFill>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9" name="Shape 609"/>
        <p:cNvGrpSpPr/>
        <p:nvPr/>
      </p:nvGrpSpPr>
      <p:grpSpPr>
        <a:xfrm>
          <a:off x="0" y="0"/>
          <a:ext cx="0" cy="0"/>
          <a:chOff x="0" y="0"/>
          <a:chExt cx="0" cy="0"/>
        </a:xfrm>
      </p:grpSpPr>
      <p:sp>
        <p:nvSpPr>
          <p:cNvPr id="610" name="Google Shape;610;p7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rgbClr val="4A4A4A"/>
                </a:solidFill>
              </a:rPr>
              <a:t>Access the Curriculum Hub</a:t>
            </a:r>
            <a:endParaRPr>
              <a:solidFill>
                <a:srgbClr val="4A4A4A"/>
              </a:solidFill>
            </a:endParaRPr>
          </a:p>
        </p:txBody>
      </p:sp>
      <p:sp>
        <p:nvSpPr>
          <p:cNvPr id="611" name="Google Shape;611;p78"/>
          <p:cNvSpPr txBox="1"/>
          <p:nvPr>
            <p:ph idx="1" type="body"/>
          </p:nvPr>
        </p:nvSpPr>
        <p:spPr>
          <a:xfrm>
            <a:off x="152400" y="1143000"/>
            <a:ext cx="8839200" cy="3543300"/>
          </a:xfrm>
          <a:prstGeom prst="rect">
            <a:avLst/>
          </a:prstGeom>
          <a:noFill/>
          <a:ln>
            <a:noFill/>
          </a:ln>
        </p:spPr>
        <p:txBody>
          <a:bodyPr anchorCtr="0" anchor="t" bIns="91425" lIns="91425" spcFirstLastPara="1" rIns="91425" wrap="square" tIns="91425">
            <a:noAutofit/>
          </a:bodyPr>
          <a:lstStyle/>
          <a:p>
            <a:pPr indent="-228600" lvl="0" marL="457200" marR="0" rtl="0" algn="ctr">
              <a:lnSpc>
                <a:spcPct val="90000"/>
              </a:lnSpc>
              <a:spcBef>
                <a:spcPts val="750"/>
              </a:spcBef>
              <a:spcAft>
                <a:spcPts val="0"/>
              </a:spcAft>
              <a:buClr>
                <a:schemeClr val="dk1"/>
              </a:buClr>
              <a:buSzPts val="1800"/>
              <a:buFont typeface="Arial"/>
              <a:buNone/>
            </a:pPr>
            <a:r>
              <a:rPr lang="en-US" sz="3600" u="sng">
                <a:solidFill>
                  <a:srgbClr val="7CAED8"/>
                </a:solidFill>
                <a:hlinkClick r:id="rId3">
                  <a:extLst>
                    <a:ext uri="{A12FA001-AC4F-418D-AE19-62706E023703}">
                      <ahyp:hlinkClr val="tx"/>
                    </a:ext>
                  </a:extLst>
                </a:hlinkClick>
              </a:rPr>
              <a:t>www.louisianacurriculumhub.com</a:t>
            </a:r>
            <a:endParaRPr sz="3600">
              <a:solidFill>
                <a:srgbClr val="7CAED8"/>
              </a:solidFill>
            </a:endParaRPr>
          </a:p>
          <a:p>
            <a:pPr indent="-228600" lvl="0" marL="457200" marR="0" rtl="0" algn="ctr">
              <a:lnSpc>
                <a:spcPct val="90000"/>
              </a:lnSpc>
              <a:spcBef>
                <a:spcPts val="750"/>
              </a:spcBef>
              <a:spcAft>
                <a:spcPts val="0"/>
              </a:spcAft>
              <a:buClr>
                <a:schemeClr val="dk1"/>
              </a:buClr>
              <a:buSzPts val="1800"/>
              <a:buFont typeface="Arial"/>
              <a:buNone/>
            </a:pPr>
            <a:r>
              <a:t/>
            </a:r>
            <a:endParaRPr sz="3600"/>
          </a:p>
          <a:p>
            <a:pPr indent="-228600" lvl="0" marL="457200" marR="0" rtl="0" algn="ctr">
              <a:lnSpc>
                <a:spcPct val="90000"/>
              </a:lnSpc>
              <a:spcBef>
                <a:spcPts val="750"/>
              </a:spcBef>
              <a:spcAft>
                <a:spcPts val="0"/>
              </a:spcAft>
              <a:buClr>
                <a:schemeClr val="dk1"/>
              </a:buClr>
              <a:buSzPts val="1800"/>
              <a:buFont typeface="Arial"/>
              <a:buNone/>
            </a:pPr>
            <a:r>
              <a:t/>
            </a:r>
            <a:endParaRPr sz="3600"/>
          </a:p>
          <a:p>
            <a:pPr indent="-228600" lvl="0" marL="457200" marR="0" rtl="0" algn="ctr">
              <a:lnSpc>
                <a:spcPct val="90000"/>
              </a:lnSpc>
              <a:spcBef>
                <a:spcPts val="750"/>
              </a:spcBef>
              <a:spcAft>
                <a:spcPts val="0"/>
              </a:spcAft>
              <a:buClr>
                <a:schemeClr val="dk1"/>
              </a:buClr>
              <a:buSzPts val="1800"/>
              <a:buFont typeface="Arial"/>
              <a:buNone/>
            </a:pPr>
            <a:r>
              <a:t/>
            </a:r>
            <a:endParaRPr sz="3600"/>
          </a:p>
        </p:txBody>
      </p:sp>
      <p:pic>
        <p:nvPicPr>
          <p:cNvPr id="612" name="Google Shape;612;p78"/>
          <p:cNvPicPr preferRelativeResize="0"/>
          <p:nvPr/>
        </p:nvPicPr>
        <p:blipFill rotWithShape="1">
          <a:blip r:embed="rId4">
            <a:alphaModFix/>
          </a:blip>
          <a:srcRect b="0" l="0" r="0" t="0"/>
          <a:stretch/>
        </p:blipFill>
        <p:spPr>
          <a:xfrm>
            <a:off x="3381750" y="2080300"/>
            <a:ext cx="2380500" cy="2380500"/>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7" name="Shape 617"/>
        <p:cNvGrpSpPr/>
        <p:nvPr/>
      </p:nvGrpSpPr>
      <p:grpSpPr>
        <a:xfrm>
          <a:off x="0" y="0"/>
          <a:ext cx="0" cy="0"/>
          <a:chOff x="0" y="0"/>
          <a:chExt cx="0" cy="0"/>
        </a:xfrm>
      </p:grpSpPr>
      <p:pic>
        <p:nvPicPr>
          <p:cNvPr id="618" name="Google Shape;618;p79"/>
          <p:cNvPicPr preferRelativeResize="0"/>
          <p:nvPr/>
        </p:nvPicPr>
        <p:blipFill rotWithShape="1">
          <a:blip r:embed="rId3">
            <a:alphaModFix/>
          </a:blip>
          <a:srcRect b="0" l="0" r="0" t="0"/>
          <a:stretch/>
        </p:blipFill>
        <p:spPr>
          <a:xfrm>
            <a:off x="983525" y="978875"/>
            <a:ext cx="6918250" cy="3407325"/>
          </a:xfrm>
          <a:prstGeom prst="rect">
            <a:avLst/>
          </a:prstGeom>
          <a:noFill/>
          <a:ln>
            <a:noFill/>
          </a:ln>
        </p:spPr>
      </p:pic>
      <p:sp>
        <p:nvSpPr>
          <p:cNvPr id="619" name="Google Shape;619;p79"/>
          <p:cNvSpPr/>
          <p:nvPr/>
        </p:nvSpPr>
        <p:spPr>
          <a:xfrm>
            <a:off x="6262700" y="3457200"/>
            <a:ext cx="681300" cy="704400"/>
          </a:xfrm>
          <a:prstGeom prst="rect">
            <a:avLst/>
          </a:prstGeom>
          <a:noFill/>
          <a:ln cap="flat" cmpd="sng" w="76200">
            <a:solidFill>
              <a:srgbClr val="6E67A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4" name="Shape 624"/>
        <p:cNvGrpSpPr/>
        <p:nvPr/>
      </p:nvGrpSpPr>
      <p:grpSpPr>
        <a:xfrm>
          <a:off x="0" y="0"/>
          <a:ext cx="0" cy="0"/>
          <a:chOff x="0" y="0"/>
          <a:chExt cx="0" cy="0"/>
        </a:xfrm>
      </p:grpSpPr>
      <p:pic>
        <p:nvPicPr>
          <p:cNvPr id="625" name="Google Shape;625;p80"/>
          <p:cNvPicPr preferRelativeResize="0"/>
          <p:nvPr/>
        </p:nvPicPr>
        <p:blipFill rotWithShape="1">
          <a:blip r:embed="rId3">
            <a:alphaModFix/>
          </a:blip>
          <a:srcRect b="0" l="0" r="0" t="0"/>
          <a:stretch/>
        </p:blipFill>
        <p:spPr>
          <a:xfrm>
            <a:off x="784953" y="644182"/>
            <a:ext cx="7574078" cy="3855150"/>
          </a:xfrm>
          <a:prstGeom prst="rect">
            <a:avLst/>
          </a:prstGeom>
          <a:noFill/>
          <a:ln>
            <a:noFill/>
          </a:ln>
        </p:spPr>
      </p:pic>
      <p:sp>
        <p:nvSpPr>
          <p:cNvPr id="626" name="Google Shape;626;p80"/>
          <p:cNvSpPr/>
          <p:nvPr/>
        </p:nvSpPr>
        <p:spPr>
          <a:xfrm rot="1959671">
            <a:off x="3099152" y="2212915"/>
            <a:ext cx="1408639" cy="717676"/>
          </a:xfrm>
          <a:prstGeom prst="leftArrow">
            <a:avLst>
              <a:gd fmla="val 50000" name="adj1"/>
              <a:gd fmla="val 50000" name="adj2"/>
            </a:avLst>
          </a:prstGeom>
          <a:solidFill>
            <a:srgbClr val="6E67A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pic>
        <p:nvPicPr>
          <p:cNvPr id="632" name="Google Shape;632;p81"/>
          <p:cNvPicPr preferRelativeResize="0"/>
          <p:nvPr/>
        </p:nvPicPr>
        <p:blipFill rotWithShape="1">
          <a:blip r:embed="rId3">
            <a:alphaModFix/>
          </a:blip>
          <a:srcRect b="0" l="0" r="0" t="0"/>
          <a:stretch/>
        </p:blipFill>
        <p:spPr>
          <a:xfrm>
            <a:off x="510145" y="443963"/>
            <a:ext cx="8123703" cy="4255575"/>
          </a:xfrm>
          <a:prstGeom prst="rect">
            <a:avLst/>
          </a:prstGeom>
          <a:noFill/>
          <a:ln cap="flat" cmpd="sng" w="9525">
            <a:solidFill>
              <a:srgbClr val="8064A2"/>
            </a:solidFill>
            <a:prstDash val="solid"/>
            <a:round/>
            <a:headEnd len="sm" w="sm" type="none"/>
            <a:tailEnd len="sm" w="sm" type="none"/>
          </a:ln>
        </p:spPr>
      </p:pic>
      <p:sp>
        <p:nvSpPr>
          <p:cNvPr id="633" name="Google Shape;633;p81"/>
          <p:cNvSpPr/>
          <p:nvPr/>
        </p:nvSpPr>
        <p:spPr>
          <a:xfrm rot="10800000">
            <a:off x="963120" y="2919713"/>
            <a:ext cx="715500" cy="1141200"/>
          </a:xfrm>
          <a:prstGeom prst="upArrow">
            <a:avLst>
              <a:gd fmla="val 50000" name="adj1"/>
              <a:gd fmla="val 50000" name="adj2"/>
            </a:avLst>
          </a:prstGeom>
          <a:solidFill>
            <a:srgbClr val="8064A2"/>
          </a:solidFill>
          <a:ln cap="flat" cmpd="sng" w="9525">
            <a:solidFill>
              <a:srgbClr val="8064A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3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8" name="Shape 638"/>
        <p:cNvGrpSpPr/>
        <p:nvPr/>
      </p:nvGrpSpPr>
      <p:grpSpPr>
        <a:xfrm>
          <a:off x="0" y="0"/>
          <a:ext cx="0" cy="0"/>
          <a:chOff x="0" y="0"/>
          <a:chExt cx="0" cy="0"/>
        </a:xfrm>
      </p:grpSpPr>
      <p:sp>
        <p:nvSpPr>
          <p:cNvPr id="639" name="Google Shape;639;p8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Deepening Our Understanding of Section 1: Jigsaw</a:t>
            </a:r>
            <a:endParaRPr>
              <a:solidFill>
                <a:schemeClr val="dk1"/>
              </a:solidFill>
            </a:endParaRPr>
          </a:p>
        </p:txBody>
      </p:sp>
      <p:sp>
        <p:nvSpPr>
          <p:cNvPr id="640" name="Google Shape;640;p82"/>
          <p:cNvSpPr txBox="1"/>
          <p:nvPr>
            <p:ph idx="1" type="body"/>
          </p:nvPr>
        </p:nvSpPr>
        <p:spPr>
          <a:xfrm>
            <a:off x="173600" y="1200000"/>
            <a:ext cx="4627200" cy="354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750"/>
              </a:spcBef>
              <a:spcAft>
                <a:spcPts val="0"/>
              </a:spcAft>
              <a:buSzPts val="1800"/>
              <a:buNone/>
            </a:pPr>
            <a:r>
              <a:rPr lang="en-US"/>
              <a:t>Form a </a:t>
            </a:r>
            <a:r>
              <a:rPr b="1" lang="en-US"/>
              <a:t>group of 4</a:t>
            </a:r>
            <a:r>
              <a:rPr lang="en-US"/>
              <a:t>. </a:t>
            </a:r>
            <a:endParaRPr/>
          </a:p>
          <a:p>
            <a:pPr indent="0" lvl="0" marL="0" rtl="0" algn="l">
              <a:lnSpc>
                <a:spcPct val="90000"/>
              </a:lnSpc>
              <a:spcBef>
                <a:spcPts val="1000"/>
              </a:spcBef>
              <a:spcAft>
                <a:spcPts val="0"/>
              </a:spcAft>
              <a:buSzPts val="1800"/>
              <a:buNone/>
            </a:pPr>
            <a:r>
              <a:rPr lang="en-US"/>
              <a:t>In a moment: </a:t>
            </a:r>
            <a:r>
              <a:rPr b="1" lang="en-US"/>
              <a:t>Jigsaw the Lessons 1-4</a:t>
            </a:r>
            <a:r>
              <a:rPr lang="en-US"/>
              <a:t>. </a:t>
            </a:r>
            <a:endParaRPr/>
          </a:p>
          <a:p>
            <a:pPr indent="-304800" lvl="0" marL="457200" rtl="0" algn="l">
              <a:lnSpc>
                <a:spcPct val="90000"/>
              </a:lnSpc>
              <a:spcBef>
                <a:spcPts val="1000"/>
              </a:spcBef>
              <a:spcAft>
                <a:spcPts val="0"/>
              </a:spcAft>
              <a:buSzPts val="1200"/>
              <a:buFont typeface="Calibri"/>
              <a:buChar char="•"/>
            </a:pPr>
            <a:r>
              <a:rPr b="1" lang="en-US" sz="1800"/>
              <a:t>6 minutes</a:t>
            </a:r>
            <a:r>
              <a:rPr lang="en-US" sz="1800"/>
              <a:t>: Independently read and annotate </a:t>
            </a:r>
            <a:r>
              <a:rPr lang="en-US"/>
              <a:t>C</a:t>
            </a:r>
            <a:r>
              <a:rPr lang="en-US" sz="1800"/>
              <a:t>ore and </a:t>
            </a:r>
            <a:r>
              <a:rPr lang="en-US"/>
              <a:t>O</a:t>
            </a:r>
            <a:r>
              <a:rPr lang="en-US" sz="1800"/>
              <a:t>ptional activities in your assign</a:t>
            </a:r>
            <a:r>
              <a:rPr lang="en-US"/>
              <a:t>ed </a:t>
            </a:r>
            <a:r>
              <a:rPr lang="en-US" sz="1800"/>
              <a:t>lesson, and connection to the Culminating Task</a:t>
            </a:r>
            <a:endParaRPr sz="1800"/>
          </a:p>
          <a:p>
            <a:pPr indent="-304800" lvl="0" marL="457200" rtl="0" algn="l">
              <a:lnSpc>
                <a:spcPct val="90000"/>
              </a:lnSpc>
              <a:spcBef>
                <a:spcPts val="1000"/>
              </a:spcBef>
              <a:spcAft>
                <a:spcPts val="0"/>
              </a:spcAft>
              <a:buSzPts val="1200"/>
              <a:buFont typeface="Calibri"/>
              <a:buChar char="•"/>
            </a:pPr>
            <a:r>
              <a:rPr b="1" lang="en-US" sz="1800"/>
              <a:t>4 minutes</a:t>
            </a:r>
            <a:r>
              <a:rPr lang="en-US" sz="1800"/>
              <a:t>: </a:t>
            </a:r>
            <a:r>
              <a:rPr lang="en-US"/>
              <a:t>Share with your group</a:t>
            </a:r>
            <a:endParaRPr/>
          </a:p>
          <a:p>
            <a:pPr indent="-304800" lvl="0" marL="457200" rtl="0" algn="l">
              <a:lnSpc>
                <a:spcPct val="90000"/>
              </a:lnSpc>
              <a:spcBef>
                <a:spcPts val="1000"/>
              </a:spcBef>
              <a:spcAft>
                <a:spcPts val="0"/>
              </a:spcAft>
              <a:buSzPts val="1200"/>
              <a:buFont typeface="Calibri"/>
              <a:buChar char="•"/>
            </a:pPr>
            <a:r>
              <a:rPr b="1" lang="en-US"/>
              <a:t>5 minutes</a:t>
            </a:r>
            <a:r>
              <a:rPr lang="en-US"/>
              <a:t>: Independently annotate the Read Approach in your Lesson</a:t>
            </a:r>
            <a:endParaRPr/>
          </a:p>
          <a:p>
            <a:pPr indent="-304800" lvl="0" marL="457200" rtl="0" algn="l">
              <a:lnSpc>
                <a:spcPct val="90000"/>
              </a:lnSpc>
              <a:spcBef>
                <a:spcPts val="1000"/>
              </a:spcBef>
              <a:spcAft>
                <a:spcPts val="0"/>
              </a:spcAft>
              <a:buSzPts val="1200"/>
              <a:buFont typeface="Calibri"/>
              <a:buChar char="•"/>
            </a:pPr>
            <a:r>
              <a:rPr b="1" lang="en-US"/>
              <a:t>5 minutes</a:t>
            </a:r>
            <a:r>
              <a:rPr lang="en-US"/>
              <a:t>: Share with your group</a:t>
            </a:r>
            <a:endParaRPr/>
          </a:p>
          <a:p>
            <a:pPr indent="0" lvl="0" marL="914400" rtl="0" algn="l">
              <a:lnSpc>
                <a:spcPct val="90000"/>
              </a:lnSpc>
              <a:spcBef>
                <a:spcPts val="1000"/>
              </a:spcBef>
              <a:spcAft>
                <a:spcPts val="1000"/>
              </a:spcAft>
              <a:buSzPts val="1800"/>
              <a:buNone/>
            </a:pPr>
            <a:r>
              <a:t/>
            </a:r>
            <a:endParaRPr/>
          </a:p>
        </p:txBody>
      </p:sp>
      <p:pic>
        <p:nvPicPr>
          <p:cNvPr id="641" name="Google Shape;641;p82"/>
          <p:cNvPicPr preferRelativeResize="0"/>
          <p:nvPr/>
        </p:nvPicPr>
        <p:blipFill rotWithShape="1">
          <a:blip r:embed="rId3">
            <a:alphaModFix/>
          </a:blip>
          <a:srcRect b="0" l="0" r="0" t="0"/>
          <a:stretch/>
        </p:blipFill>
        <p:spPr>
          <a:xfrm>
            <a:off x="4800900" y="1200000"/>
            <a:ext cx="2743798" cy="2323225"/>
          </a:xfrm>
          <a:prstGeom prst="rect">
            <a:avLst/>
          </a:prstGeom>
          <a:noFill/>
          <a:ln>
            <a:noFill/>
          </a:ln>
        </p:spPr>
      </p:pic>
      <p:pic>
        <p:nvPicPr>
          <p:cNvPr id="642" name="Google Shape;642;p82"/>
          <p:cNvPicPr preferRelativeResize="0"/>
          <p:nvPr/>
        </p:nvPicPr>
        <p:blipFill rotWithShape="1">
          <a:blip r:embed="rId4">
            <a:alphaModFix/>
          </a:blip>
          <a:srcRect b="0" l="0" r="0" t="0"/>
          <a:stretch/>
        </p:blipFill>
        <p:spPr>
          <a:xfrm>
            <a:off x="6097225" y="2099000"/>
            <a:ext cx="2887950" cy="2445274"/>
          </a:xfrm>
          <a:prstGeom prst="rect">
            <a:avLst/>
          </a:prstGeom>
          <a:noFill/>
          <a:ln>
            <a:noFill/>
          </a:ln>
        </p:spPr>
      </p:pic>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7" name="Shape 647"/>
        <p:cNvGrpSpPr/>
        <p:nvPr/>
      </p:nvGrpSpPr>
      <p:grpSpPr>
        <a:xfrm>
          <a:off x="0" y="0"/>
          <a:ext cx="0" cy="0"/>
          <a:chOff x="0" y="0"/>
          <a:chExt cx="0" cy="0"/>
        </a:xfrm>
      </p:grpSpPr>
      <p:sp>
        <p:nvSpPr>
          <p:cNvPr id="648" name="Google Shape;648;p8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Deepening Our Understanding of Section 1: Jigsaw</a:t>
            </a:r>
            <a:endParaRPr>
              <a:solidFill>
                <a:schemeClr val="dk1"/>
              </a:solidFill>
            </a:endParaRPr>
          </a:p>
        </p:txBody>
      </p:sp>
      <p:graphicFrame>
        <p:nvGraphicFramePr>
          <p:cNvPr id="649" name="Google Shape;649;p83"/>
          <p:cNvGraphicFramePr/>
          <p:nvPr/>
        </p:nvGraphicFramePr>
        <p:xfrm>
          <a:off x="1157525" y="1466913"/>
          <a:ext cx="3000000" cy="3000000"/>
        </p:xfrm>
        <a:graphic>
          <a:graphicData uri="http://schemas.openxmlformats.org/drawingml/2006/table">
            <a:tbl>
              <a:tblPr>
                <a:noFill/>
                <a:tableStyleId>{E7E08358-264F-4A93-AB07-1CB6A9F630F8}</a:tableStyleId>
              </a:tblPr>
              <a:tblGrid>
                <a:gridCol w="7476150"/>
              </a:tblGrid>
              <a:tr h="381000">
                <a:tc>
                  <a:txBody>
                    <a:bodyPr/>
                    <a:lstStyle/>
                    <a:p>
                      <a:pPr indent="0" lvl="0" marL="0" marR="0" rtl="0" algn="ctr">
                        <a:lnSpc>
                          <a:spcPct val="100000"/>
                        </a:lnSpc>
                        <a:spcBef>
                          <a:spcPts val="0"/>
                        </a:spcBef>
                        <a:spcAft>
                          <a:spcPts val="0"/>
                        </a:spcAft>
                        <a:buClr>
                          <a:srgbClr val="000000"/>
                        </a:buClr>
                        <a:buSzPts val="1800"/>
                        <a:buFont typeface="Arial"/>
                        <a:buNone/>
                      </a:pPr>
                      <a:r>
                        <a:rPr b="1" lang="en-US" sz="1800" u="none" cap="none" strike="noStrike">
                          <a:solidFill>
                            <a:schemeClr val="accent6"/>
                          </a:solidFill>
                          <a:latin typeface="Signika"/>
                          <a:ea typeface="Signika"/>
                          <a:cs typeface="Signika"/>
                          <a:sym typeface="Signika"/>
                        </a:rPr>
                        <a:t>6 minutes</a:t>
                      </a:r>
                      <a:r>
                        <a:rPr b="1" lang="en-US" sz="1800" u="none" cap="none" strike="noStrike">
                          <a:solidFill>
                            <a:schemeClr val="accent6"/>
                          </a:solidFill>
                          <a:latin typeface="Signika"/>
                          <a:ea typeface="Signika"/>
                          <a:cs typeface="Signika"/>
                          <a:sym typeface="Signika"/>
                        </a:rPr>
                        <a:t> [Independent Work]</a:t>
                      </a:r>
                      <a:endParaRPr b="1" sz="1800" u="none" cap="none" strike="noStrike">
                        <a:solidFill>
                          <a:schemeClr val="accent6"/>
                        </a:solidFill>
                        <a:latin typeface="Signika"/>
                        <a:ea typeface="Signika"/>
                        <a:cs typeface="Signika"/>
                        <a:sym typeface="Signika"/>
                      </a:endParaRPr>
                    </a:p>
                  </a:txBody>
                  <a:tcPr marT="91425" marB="91425" marR="91425" marL="91425">
                    <a:solidFill>
                      <a:schemeClr val="accent2"/>
                    </a:solidFill>
                  </a:tcPr>
                </a:tc>
              </a:tr>
              <a:tr h="381000">
                <a:tc>
                  <a:txBody>
                    <a:bodyPr/>
                    <a:lstStyle/>
                    <a:p>
                      <a:pPr indent="0" lvl="0" marL="0" marR="0" rtl="0" algn="ctr">
                        <a:lnSpc>
                          <a:spcPct val="90000"/>
                        </a:lnSpc>
                        <a:spcBef>
                          <a:spcPts val="0"/>
                        </a:spcBef>
                        <a:spcAft>
                          <a:spcPts val="0"/>
                        </a:spcAft>
                        <a:buClr>
                          <a:srgbClr val="000000"/>
                        </a:buClr>
                        <a:buSzPts val="1800"/>
                        <a:buFont typeface="Arial"/>
                        <a:buNone/>
                      </a:pPr>
                      <a:r>
                        <a:rPr lang="en-US" sz="1800" u="none" cap="none" strike="noStrike">
                          <a:solidFill>
                            <a:schemeClr val="dk1"/>
                          </a:solidFill>
                          <a:latin typeface="Calibri"/>
                          <a:ea typeface="Calibri"/>
                          <a:cs typeface="Calibri"/>
                          <a:sym typeface="Calibri"/>
                        </a:rPr>
                        <a:t>Independently read and annotate the Core and Optional activities in your assigned lesson (</a:t>
                      </a:r>
                      <a:r>
                        <a:rPr lang="en-US" sz="1800">
                          <a:solidFill>
                            <a:schemeClr val="dk1"/>
                          </a:solidFill>
                          <a:latin typeface="Calibri"/>
                          <a:ea typeface="Calibri"/>
                          <a:cs typeface="Calibri"/>
                          <a:sym typeface="Calibri"/>
                        </a:rPr>
                        <a:t>1, 2, 3, or 4)</a:t>
                      </a:r>
                      <a:r>
                        <a:rPr lang="en-US" sz="1800" u="none" cap="none" strike="noStrike">
                          <a:solidFill>
                            <a:schemeClr val="dk1"/>
                          </a:solidFill>
                          <a:latin typeface="Calibri"/>
                          <a:ea typeface="Calibri"/>
                          <a:cs typeface="Calibri"/>
                          <a:sym typeface="Calibri"/>
                        </a:rPr>
                        <a:t> and </a:t>
                      </a:r>
                      <a:r>
                        <a:rPr lang="en-US" sz="1800">
                          <a:solidFill>
                            <a:schemeClr val="dk1"/>
                          </a:solidFill>
                          <a:latin typeface="Calibri"/>
                          <a:ea typeface="Calibri"/>
                          <a:cs typeface="Calibri"/>
                          <a:sym typeface="Calibri"/>
                        </a:rPr>
                        <a:t>make connections</a:t>
                      </a:r>
                      <a:r>
                        <a:rPr lang="en-US" sz="1800" u="none" cap="none" strike="noStrike">
                          <a:solidFill>
                            <a:schemeClr val="dk1"/>
                          </a:solidFill>
                          <a:latin typeface="Calibri"/>
                          <a:ea typeface="Calibri"/>
                          <a:cs typeface="Calibri"/>
                          <a:sym typeface="Calibri"/>
                        </a:rPr>
                        <a:t> to the Culminating Task.</a:t>
                      </a:r>
                      <a:endParaRPr sz="1800" u="none" cap="none" strike="noStrike">
                        <a:solidFill>
                          <a:schemeClr val="dk1"/>
                        </a:solidFill>
                        <a:latin typeface="Calibri"/>
                        <a:ea typeface="Calibri"/>
                        <a:cs typeface="Calibri"/>
                        <a:sym typeface="Calibri"/>
                      </a:endParaRPr>
                    </a:p>
                    <a:p>
                      <a:pPr indent="-304800" lvl="0" marL="457200" marR="0" rtl="0" algn="l">
                        <a:lnSpc>
                          <a:spcPct val="90000"/>
                        </a:lnSpc>
                        <a:spcBef>
                          <a:spcPts val="1000"/>
                        </a:spcBef>
                        <a:spcAft>
                          <a:spcPts val="0"/>
                        </a:spcAft>
                        <a:buClr>
                          <a:schemeClr val="dk1"/>
                        </a:buClr>
                        <a:buSzPts val="1200"/>
                        <a:buFont typeface="Calibri"/>
                        <a:buChar char="●"/>
                      </a:pPr>
                      <a:r>
                        <a:rPr lang="en-US" sz="1800" u="none" cap="none" strike="noStrike">
                          <a:solidFill>
                            <a:schemeClr val="dk1"/>
                          </a:solidFill>
                          <a:latin typeface="Calibri"/>
                          <a:ea typeface="Calibri"/>
                          <a:cs typeface="Calibri"/>
                          <a:sym typeface="Calibri"/>
                        </a:rPr>
                        <a:t>What are the lesson</a:t>
                      </a:r>
                      <a:r>
                        <a:rPr lang="en-US" sz="1800">
                          <a:solidFill>
                            <a:schemeClr val="dk1"/>
                          </a:solidFill>
                          <a:latin typeface="Calibri"/>
                          <a:ea typeface="Calibri"/>
                          <a:cs typeface="Calibri"/>
                          <a:sym typeface="Calibri"/>
                        </a:rPr>
                        <a:t>’s </a:t>
                      </a:r>
                      <a:r>
                        <a:rPr lang="en-US" sz="1800" u="none" cap="none" strike="noStrike">
                          <a:solidFill>
                            <a:schemeClr val="dk1"/>
                          </a:solidFill>
                          <a:latin typeface="Calibri"/>
                          <a:ea typeface="Calibri"/>
                          <a:cs typeface="Calibri"/>
                          <a:sym typeface="Calibri"/>
                        </a:rPr>
                        <a:t>look fors?</a:t>
                      </a:r>
                      <a:endParaRPr sz="1800" u="none" cap="none" strike="noStrike">
                        <a:solidFill>
                          <a:schemeClr val="dk1"/>
                        </a:solidFill>
                        <a:latin typeface="Calibri"/>
                        <a:ea typeface="Calibri"/>
                        <a:cs typeface="Calibri"/>
                        <a:sym typeface="Calibri"/>
                      </a:endParaRPr>
                    </a:p>
                    <a:p>
                      <a:pPr indent="-304800" lvl="0" marL="457200" marR="0" rtl="0" algn="l">
                        <a:lnSpc>
                          <a:spcPct val="90000"/>
                        </a:lnSpc>
                        <a:spcBef>
                          <a:spcPts val="0"/>
                        </a:spcBef>
                        <a:spcAft>
                          <a:spcPts val="0"/>
                        </a:spcAft>
                        <a:buClr>
                          <a:schemeClr val="dk1"/>
                        </a:buClr>
                        <a:buSzPts val="1200"/>
                        <a:buFont typeface="Calibri"/>
                        <a:buChar char="●"/>
                      </a:pPr>
                      <a:r>
                        <a:rPr lang="en-US" sz="1800" u="none" cap="none" strike="noStrike">
                          <a:solidFill>
                            <a:schemeClr val="dk1"/>
                          </a:solidFill>
                          <a:latin typeface="Calibri"/>
                          <a:ea typeface="Calibri"/>
                          <a:cs typeface="Calibri"/>
                          <a:sym typeface="Calibri"/>
                        </a:rPr>
                        <a:t>What are the core and optional activities included, and what is </a:t>
                      </a:r>
                      <a:r>
                        <a:rPr lang="en-US" sz="1800">
                          <a:solidFill>
                            <a:schemeClr val="dk1"/>
                          </a:solidFill>
                          <a:latin typeface="Calibri"/>
                          <a:ea typeface="Calibri"/>
                          <a:cs typeface="Calibri"/>
                          <a:sym typeface="Calibri"/>
                        </a:rPr>
                        <a:t>each activity’s</a:t>
                      </a:r>
                      <a:r>
                        <a:rPr lang="en-US" sz="1800" u="none" cap="none" strike="noStrike">
                          <a:solidFill>
                            <a:schemeClr val="dk1"/>
                          </a:solidFill>
                          <a:latin typeface="Calibri"/>
                          <a:ea typeface="Calibri"/>
                          <a:cs typeface="Calibri"/>
                          <a:sym typeface="Calibri"/>
                        </a:rPr>
                        <a:t> purpose? </a:t>
                      </a:r>
                      <a:endParaRPr sz="1800" u="none" cap="none" strike="noStrike">
                        <a:solidFill>
                          <a:schemeClr val="dk1"/>
                        </a:solidFill>
                        <a:latin typeface="Calibri"/>
                        <a:ea typeface="Calibri"/>
                        <a:cs typeface="Calibri"/>
                        <a:sym typeface="Calibri"/>
                      </a:endParaRPr>
                    </a:p>
                    <a:p>
                      <a:pPr indent="-304800" lvl="0" marL="457200" marR="0" rtl="0" algn="l">
                        <a:lnSpc>
                          <a:spcPct val="90000"/>
                        </a:lnSpc>
                        <a:spcBef>
                          <a:spcPts val="0"/>
                        </a:spcBef>
                        <a:spcAft>
                          <a:spcPts val="0"/>
                        </a:spcAft>
                        <a:buClr>
                          <a:schemeClr val="dk1"/>
                        </a:buClr>
                        <a:buSzPts val="1200"/>
                        <a:buFont typeface="Calibri"/>
                        <a:buChar char="●"/>
                      </a:pPr>
                      <a:r>
                        <a:rPr lang="en-US" sz="1800" u="none" cap="none" strike="noStrike">
                          <a:solidFill>
                            <a:schemeClr val="dk1"/>
                          </a:solidFill>
                          <a:latin typeface="Calibri"/>
                          <a:ea typeface="Calibri"/>
                          <a:cs typeface="Calibri"/>
                          <a:sym typeface="Calibri"/>
                        </a:rPr>
                        <a:t>How does this lesson connect to the Section Diagnostic and Culminating Task?</a:t>
                      </a:r>
                      <a:endParaRPr sz="1800" u="none" cap="none" strike="noStrike">
                        <a:solidFill>
                          <a:schemeClr val="dk1"/>
                        </a:solidFill>
                        <a:latin typeface="Calibri"/>
                        <a:ea typeface="Calibri"/>
                        <a:cs typeface="Calibri"/>
                        <a:sym typeface="Calibri"/>
                      </a:endParaRPr>
                    </a:p>
                  </a:txBody>
                  <a:tcPr marT="91425" marB="91425" marR="91425" marL="91425"/>
                </a:tc>
              </a:tr>
            </a:tbl>
          </a:graphicData>
        </a:graphic>
      </p:graphicFrame>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4" name="Shape 654"/>
        <p:cNvGrpSpPr/>
        <p:nvPr/>
      </p:nvGrpSpPr>
      <p:grpSpPr>
        <a:xfrm>
          <a:off x="0" y="0"/>
          <a:ext cx="0" cy="0"/>
          <a:chOff x="0" y="0"/>
          <a:chExt cx="0" cy="0"/>
        </a:xfrm>
      </p:grpSpPr>
      <p:sp>
        <p:nvSpPr>
          <p:cNvPr id="655" name="Google Shape;655;p8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Deepening Our Understanding of Section 1: Jigsaw</a:t>
            </a:r>
            <a:endParaRPr>
              <a:solidFill>
                <a:schemeClr val="dk1"/>
              </a:solidFill>
            </a:endParaRPr>
          </a:p>
        </p:txBody>
      </p:sp>
      <p:graphicFrame>
        <p:nvGraphicFramePr>
          <p:cNvPr id="656" name="Google Shape;656;p84"/>
          <p:cNvGraphicFramePr/>
          <p:nvPr/>
        </p:nvGraphicFramePr>
        <p:xfrm>
          <a:off x="1157525" y="1466913"/>
          <a:ext cx="3000000" cy="3000000"/>
        </p:xfrm>
        <a:graphic>
          <a:graphicData uri="http://schemas.openxmlformats.org/drawingml/2006/table">
            <a:tbl>
              <a:tblPr>
                <a:noFill/>
                <a:tableStyleId>{E7E08358-264F-4A93-AB07-1CB6A9F630F8}</a:tableStyleId>
              </a:tblPr>
              <a:tblGrid>
                <a:gridCol w="7239000"/>
              </a:tblGrid>
              <a:tr h="381000">
                <a:tc>
                  <a:txBody>
                    <a:bodyPr/>
                    <a:lstStyle/>
                    <a:p>
                      <a:pPr indent="0" lvl="0" marL="0" marR="0" rtl="0" algn="ctr">
                        <a:lnSpc>
                          <a:spcPct val="100000"/>
                        </a:lnSpc>
                        <a:spcBef>
                          <a:spcPts val="0"/>
                        </a:spcBef>
                        <a:spcAft>
                          <a:spcPts val="0"/>
                        </a:spcAft>
                        <a:buClr>
                          <a:srgbClr val="000000"/>
                        </a:buClr>
                        <a:buSzPts val="2400"/>
                        <a:buFont typeface="Arial"/>
                        <a:buNone/>
                      </a:pPr>
                      <a:r>
                        <a:rPr b="1" lang="en-US" sz="2400" u="none" cap="none" strike="noStrike">
                          <a:solidFill>
                            <a:schemeClr val="accent6"/>
                          </a:solidFill>
                          <a:latin typeface="Signika"/>
                          <a:ea typeface="Signika"/>
                          <a:cs typeface="Signika"/>
                          <a:sym typeface="Signika"/>
                        </a:rPr>
                        <a:t>4 minutes</a:t>
                      </a:r>
                      <a:endParaRPr b="1" sz="2400" u="none" cap="none" strike="noStrike">
                        <a:solidFill>
                          <a:schemeClr val="accent6"/>
                        </a:solidFill>
                        <a:latin typeface="Signika"/>
                        <a:ea typeface="Signika"/>
                        <a:cs typeface="Signika"/>
                        <a:sym typeface="Signika"/>
                      </a:endParaRPr>
                    </a:p>
                  </a:txBody>
                  <a:tcPr marT="91425" marB="91425" marR="91425" marL="91425">
                    <a:solidFill>
                      <a:schemeClr val="accent2"/>
                    </a:solidFill>
                  </a:tcPr>
                </a:tc>
              </a:tr>
              <a:tr h="381000">
                <a:tc>
                  <a:txBody>
                    <a:bodyPr/>
                    <a:lstStyle/>
                    <a:p>
                      <a:pPr indent="0" lvl="0" marL="0" marR="0" rtl="0" algn="ctr">
                        <a:lnSpc>
                          <a:spcPct val="90000"/>
                        </a:lnSpc>
                        <a:spcBef>
                          <a:spcPts val="0"/>
                        </a:spcBef>
                        <a:spcAft>
                          <a:spcPts val="0"/>
                        </a:spcAft>
                        <a:buClr>
                          <a:srgbClr val="000000"/>
                        </a:buClr>
                        <a:buSzPts val="1800"/>
                        <a:buFont typeface="Arial"/>
                        <a:buNone/>
                      </a:pPr>
                      <a:r>
                        <a:rPr lang="en-US" sz="1800">
                          <a:solidFill>
                            <a:schemeClr val="dk1"/>
                          </a:solidFill>
                          <a:latin typeface="Calibri"/>
                          <a:ea typeface="Calibri"/>
                          <a:cs typeface="Calibri"/>
                          <a:sym typeface="Calibri"/>
                        </a:rPr>
                        <a:t>Take turns sharing with your group: </a:t>
                      </a:r>
                      <a:endParaRPr sz="1800" u="none" cap="none" strike="noStrike">
                        <a:solidFill>
                          <a:schemeClr val="dk1"/>
                        </a:solidFill>
                        <a:latin typeface="Calibri"/>
                        <a:ea typeface="Calibri"/>
                        <a:cs typeface="Calibri"/>
                        <a:sym typeface="Calibri"/>
                      </a:endParaRPr>
                    </a:p>
                    <a:p>
                      <a:pPr indent="-304800" lvl="0" marL="457200" rtl="0" algn="l">
                        <a:lnSpc>
                          <a:spcPct val="90000"/>
                        </a:lnSpc>
                        <a:spcBef>
                          <a:spcPts val="1000"/>
                        </a:spcBef>
                        <a:spcAft>
                          <a:spcPts val="0"/>
                        </a:spcAft>
                        <a:buClr>
                          <a:schemeClr val="dk1"/>
                        </a:buClr>
                        <a:buSzPts val="1200"/>
                        <a:buFont typeface="Calibri"/>
                        <a:buChar char="●"/>
                      </a:pPr>
                      <a:r>
                        <a:rPr lang="en-US" sz="1800">
                          <a:solidFill>
                            <a:schemeClr val="dk1"/>
                          </a:solidFill>
                          <a:latin typeface="Calibri"/>
                          <a:ea typeface="Calibri"/>
                          <a:cs typeface="Calibri"/>
                          <a:sym typeface="Calibri"/>
                        </a:rPr>
                        <a:t>What are your lesson’s look fors?</a:t>
                      </a:r>
                      <a:endParaRPr sz="1800">
                        <a:solidFill>
                          <a:schemeClr val="dk1"/>
                        </a:solidFill>
                        <a:latin typeface="Calibri"/>
                        <a:ea typeface="Calibri"/>
                        <a:cs typeface="Calibri"/>
                        <a:sym typeface="Calibri"/>
                      </a:endParaRPr>
                    </a:p>
                    <a:p>
                      <a:pPr indent="-304800" lvl="0" marL="457200" rtl="0" algn="l">
                        <a:lnSpc>
                          <a:spcPct val="90000"/>
                        </a:lnSpc>
                        <a:spcBef>
                          <a:spcPts val="0"/>
                        </a:spcBef>
                        <a:spcAft>
                          <a:spcPts val="0"/>
                        </a:spcAft>
                        <a:buClr>
                          <a:schemeClr val="dk1"/>
                        </a:buClr>
                        <a:buSzPts val="1200"/>
                        <a:buFont typeface="Calibri"/>
                        <a:buChar char="●"/>
                      </a:pPr>
                      <a:r>
                        <a:rPr lang="en-US" sz="1800">
                          <a:solidFill>
                            <a:schemeClr val="dk1"/>
                          </a:solidFill>
                          <a:latin typeface="Calibri"/>
                          <a:ea typeface="Calibri"/>
                          <a:cs typeface="Calibri"/>
                          <a:sym typeface="Calibri"/>
                        </a:rPr>
                        <a:t>What are the core and optional activities included, and what is each activity’s purpose? </a:t>
                      </a:r>
                      <a:endParaRPr sz="1800">
                        <a:solidFill>
                          <a:schemeClr val="dk1"/>
                        </a:solidFill>
                        <a:latin typeface="Calibri"/>
                        <a:ea typeface="Calibri"/>
                        <a:cs typeface="Calibri"/>
                        <a:sym typeface="Calibri"/>
                      </a:endParaRPr>
                    </a:p>
                    <a:p>
                      <a:pPr indent="-304800" lvl="0" marL="457200" rtl="0" algn="l">
                        <a:lnSpc>
                          <a:spcPct val="90000"/>
                        </a:lnSpc>
                        <a:spcBef>
                          <a:spcPts val="0"/>
                        </a:spcBef>
                        <a:spcAft>
                          <a:spcPts val="0"/>
                        </a:spcAft>
                        <a:buClr>
                          <a:schemeClr val="dk1"/>
                        </a:buClr>
                        <a:buSzPts val="1200"/>
                        <a:buFont typeface="Calibri"/>
                        <a:buChar char="●"/>
                      </a:pPr>
                      <a:r>
                        <a:rPr lang="en-US" sz="1800">
                          <a:solidFill>
                            <a:schemeClr val="dk1"/>
                          </a:solidFill>
                          <a:latin typeface="Calibri"/>
                          <a:ea typeface="Calibri"/>
                          <a:cs typeface="Calibri"/>
                          <a:sym typeface="Calibri"/>
                        </a:rPr>
                        <a:t>How does this lesson connect to the Section Diagnostic and Culminating Task?</a:t>
                      </a:r>
                      <a:endParaRPr sz="1800">
                        <a:solidFill>
                          <a:schemeClr val="dk1"/>
                        </a:solidFill>
                        <a:latin typeface="Calibri"/>
                        <a:ea typeface="Calibri"/>
                        <a:cs typeface="Calibri"/>
                        <a:sym typeface="Calibri"/>
                      </a:endParaRPr>
                    </a:p>
                    <a:p>
                      <a:pPr indent="0" lvl="0" marL="0" marR="0" rtl="0" algn="ctr">
                        <a:lnSpc>
                          <a:spcPct val="90000"/>
                        </a:lnSpc>
                        <a:spcBef>
                          <a:spcPts val="0"/>
                        </a:spcBef>
                        <a:spcAft>
                          <a:spcPts val="0"/>
                        </a:spcAft>
                        <a:buClr>
                          <a:srgbClr val="000000"/>
                        </a:buClr>
                        <a:buSzPts val="1800"/>
                        <a:buFont typeface="Arial"/>
                        <a:buNone/>
                      </a:pPr>
                      <a:r>
                        <a:t/>
                      </a:r>
                      <a:endParaRPr sz="1800">
                        <a:solidFill>
                          <a:schemeClr val="dk1"/>
                        </a:solidFill>
                        <a:latin typeface="Calibri"/>
                        <a:ea typeface="Calibri"/>
                        <a:cs typeface="Calibri"/>
                        <a:sym typeface="Calibri"/>
                      </a:endParaRPr>
                    </a:p>
                  </a:txBody>
                  <a:tcPr marT="91425" marB="91425" marR="91425" marL="91425"/>
                </a:tc>
              </a:tr>
            </a:tbl>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1" name="Shape 661"/>
        <p:cNvGrpSpPr/>
        <p:nvPr/>
      </p:nvGrpSpPr>
      <p:grpSpPr>
        <a:xfrm>
          <a:off x="0" y="0"/>
          <a:ext cx="0" cy="0"/>
          <a:chOff x="0" y="0"/>
          <a:chExt cx="0" cy="0"/>
        </a:xfrm>
      </p:grpSpPr>
      <p:sp>
        <p:nvSpPr>
          <p:cNvPr id="662" name="Google Shape;662;p8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The Read Approach</a:t>
            </a:r>
            <a:endParaRPr/>
          </a:p>
        </p:txBody>
      </p:sp>
      <p:pic>
        <p:nvPicPr>
          <p:cNvPr id="663" name="Google Shape;663;p85"/>
          <p:cNvPicPr preferRelativeResize="0"/>
          <p:nvPr/>
        </p:nvPicPr>
        <p:blipFill rotWithShape="1">
          <a:blip r:embed="rId3">
            <a:alphaModFix/>
          </a:blip>
          <a:srcRect b="0" l="0" r="0" t="0"/>
          <a:stretch/>
        </p:blipFill>
        <p:spPr>
          <a:xfrm>
            <a:off x="1952625" y="1162050"/>
            <a:ext cx="5238750" cy="3505200"/>
          </a:xfrm>
          <a:prstGeom prst="rect">
            <a:avLst/>
          </a:prstGeom>
          <a:noFill/>
          <a:ln>
            <a:noFill/>
          </a:ln>
        </p:spPr>
      </p:pic>
      <p:sp>
        <p:nvSpPr>
          <p:cNvPr id="664" name="Google Shape;664;p85"/>
          <p:cNvSpPr/>
          <p:nvPr/>
        </p:nvSpPr>
        <p:spPr>
          <a:xfrm>
            <a:off x="866400" y="1831475"/>
            <a:ext cx="1326900" cy="372900"/>
          </a:xfrm>
          <a:prstGeom prst="right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65" name="Google Shape;665;p85"/>
          <p:cNvSpPr/>
          <p:nvPr/>
        </p:nvSpPr>
        <p:spPr>
          <a:xfrm>
            <a:off x="866400" y="3475400"/>
            <a:ext cx="1326900" cy="372900"/>
          </a:xfrm>
          <a:prstGeom prst="rightArrow">
            <a:avLst>
              <a:gd fmla="val 50000" name="adj1"/>
              <a:gd fmla="val 50000" name="adj2"/>
            </a:avLst>
          </a:prstGeom>
          <a:solidFill>
            <a:schemeClr val="accent4"/>
          </a:solidFill>
          <a:ln cap="flat" cmpd="sng" w="9525">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0" name="Shape 670"/>
        <p:cNvGrpSpPr/>
        <p:nvPr/>
      </p:nvGrpSpPr>
      <p:grpSpPr>
        <a:xfrm>
          <a:off x="0" y="0"/>
          <a:ext cx="0" cy="0"/>
          <a:chOff x="0" y="0"/>
          <a:chExt cx="0" cy="0"/>
        </a:xfrm>
      </p:grpSpPr>
      <p:sp>
        <p:nvSpPr>
          <p:cNvPr id="671" name="Google Shape;671;p86"/>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Deepening Our Understanding of Section 1: Jigsaw</a:t>
            </a:r>
            <a:endParaRPr>
              <a:solidFill>
                <a:schemeClr val="dk1"/>
              </a:solidFill>
            </a:endParaRPr>
          </a:p>
        </p:txBody>
      </p:sp>
      <p:graphicFrame>
        <p:nvGraphicFramePr>
          <p:cNvPr id="672" name="Google Shape;672;p86"/>
          <p:cNvGraphicFramePr/>
          <p:nvPr/>
        </p:nvGraphicFramePr>
        <p:xfrm>
          <a:off x="1168500" y="1446113"/>
          <a:ext cx="3000000" cy="3000000"/>
        </p:xfrm>
        <a:graphic>
          <a:graphicData uri="http://schemas.openxmlformats.org/drawingml/2006/table">
            <a:tbl>
              <a:tblPr>
                <a:noFill/>
                <a:tableStyleId>{E7E08358-264F-4A93-AB07-1CB6A9F630F8}</a:tableStyleId>
              </a:tblPr>
              <a:tblGrid>
                <a:gridCol w="7239000"/>
              </a:tblGrid>
              <a:tr h="381000">
                <a:tc>
                  <a:txBody>
                    <a:bodyPr/>
                    <a:lstStyle/>
                    <a:p>
                      <a:pPr indent="0" lvl="0" marL="0" marR="0" rtl="0" algn="ctr">
                        <a:lnSpc>
                          <a:spcPct val="100000"/>
                        </a:lnSpc>
                        <a:spcBef>
                          <a:spcPts val="0"/>
                        </a:spcBef>
                        <a:spcAft>
                          <a:spcPts val="0"/>
                        </a:spcAft>
                        <a:buClr>
                          <a:srgbClr val="000000"/>
                        </a:buClr>
                        <a:buSzPts val="2400"/>
                        <a:buFont typeface="Arial"/>
                        <a:buNone/>
                      </a:pPr>
                      <a:r>
                        <a:rPr b="1" lang="en-US" sz="2400" u="none" cap="none" strike="noStrike">
                          <a:solidFill>
                            <a:schemeClr val="accent6"/>
                          </a:solidFill>
                          <a:latin typeface="Signika"/>
                          <a:ea typeface="Signika"/>
                          <a:cs typeface="Signika"/>
                          <a:sym typeface="Signika"/>
                        </a:rPr>
                        <a:t>5 minutes [Indepe</a:t>
                      </a:r>
                      <a:r>
                        <a:rPr b="1" lang="en-US" sz="2400">
                          <a:solidFill>
                            <a:schemeClr val="accent6"/>
                          </a:solidFill>
                          <a:latin typeface="Signika"/>
                          <a:ea typeface="Signika"/>
                          <a:cs typeface="Signika"/>
                          <a:sym typeface="Signika"/>
                        </a:rPr>
                        <a:t>ndent Work] </a:t>
                      </a:r>
                      <a:endParaRPr b="1" sz="2400" u="none" cap="none" strike="noStrike">
                        <a:solidFill>
                          <a:schemeClr val="accent6"/>
                        </a:solidFill>
                        <a:latin typeface="Signika"/>
                        <a:ea typeface="Signika"/>
                        <a:cs typeface="Signika"/>
                        <a:sym typeface="Signika"/>
                      </a:endParaRPr>
                    </a:p>
                  </a:txBody>
                  <a:tcPr marT="91425" marB="91425" marR="91425" marL="91425">
                    <a:solidFill>
                      <a:schemeClr val="accent2"/>
                    </a:solidFill>
                  </a:tcPr>
                </a:tc>
              </a:tr>
              <a:tr h="381000">
                <a:tc>
                  <a:txBody>
                    <a:bodyPr/>
                    <a:lstStyle/>
                    <a:p>
                      <a:pPr indent="0" lvl="0" marL="0" marR="0" rtl="0" algn="ctr">
                        <a:lnSpc>
                          <a:spcPct val="90000"/>
                        </a:lnSpc>
                        <a:spcBef>
                          <a:spcPts val="0"/>
                        </a:spcBef>
                        <a:spcAft>
                          <a:spcPts val="0"/>
                        </a:spcAft>
                        <a:buClr>
                          <a:srgbClr val="000000"/>
                        </a:buClr>
                        <a:buSzPts val="1800"/>
                        <a:buFont typeface="Arial"/>
                        <a:buNone/>
                      </a:pPr>
                      <a:r>
                        <a:rPr lang="en-US" sz="1800" u="none" cap="none" strike="noStrike">
                          <a:solidFill>
                            <a:schemeClr val="dk1"/>
                          </a:solidFill>
                          <a:latin typeface="Calibri"/>
                          <a:ea typeface="Calibri"/>
                          <a:cs typeface="Calibri"/>
                          <a:sym typeface="Calibri"/>
                        </a:rPr>
                        <a:t>Independently annotate the Read Approach in your lesson.</a:t>
                      </a:r>
                      <a:endParaRPr sz="1800" u="none" cap="none" strike="noStrike">
                        <a:solidFill>
                          <a:schemeClr val="dk1"/>
                        </a:solidFill>
                        <a:latin typeface="Calibri"/>
                        <a:ea typeface="Calibri"/>
                        <a:cs typeface="Calibri"/>
                        <a:sym typeface="Calibri"/>
                      </a:endParaRPr>
                    </a:p>
                    <a:p>
                      <a:pPr indent="0" lvl="0" marL="0" marR="0" rtl="0" algn="ctr">
                        <a:lnSpc>
                          <a:spcPct val="90000"/>
                        </a:lnSpc>
                        <a:spcBef>
                          <a:spcPts val="1000"/>
                        </a:spcBef>
                        <a:spcAft>
                          <a:spcPts val="0"/>
                        </a:spcAft>
                        <a:buClr>
                          <a:srgbClr val="000000"/>
                        </a:buClr>
                        <a:buSzPts val="1800"/>
                        <a:buFont typeface="Arial"/>
                        <a:buNone/>
                      </a:pPr>
                      <a:r>
                        <a:t/>
                      </a:r>
                      <a:endParaRPr sz="1800" u="none" cap="none" strike="noStrike">
                        <a:solidFill>
                          <a:schemeClr val="dk1"/>
                        </a:solidFill>
                        <a:latin typeface="Calibri"/>
                        <a:ea typeface="Calibri"/>
                        <a:cs typeface="Calibri"/>
                        <a:sym typeface="Calibri"/>
                      </a:endParaRPr>
                    </a:p>
                    <a:p>
                      <a:pPr indent="-304800" lvl="0" marL="457200" marR="0" rtl="0" algn="l">
                        <a:lnSpc>
                          <a:spcPct val="90000"/>
                        </a:lnSpc>
                        <a:spcBef>
                          <a:spcPts val="1000"/>
                        </a:spcBef>
                        <a:spcAft>
                          <a:spcPts val="0"/>
                        </a:spcAft>
                        <a:buClr>
                          <a:schemeClr val="dk1"/>
                        </a:buClr>
                        <a:buSzPts val="1200"/>
                        <a:buFont typeface="Calibri"/>
                        <a:buChar char="●"/>
                      </a:pPr>
                      <a:r>
                        <a:rPr lang="en-US" sz="1800" u="none" cap="none" strike="noStrike">
                          <a:solidFill>
                            <a:schemeClr val="dk1"/>
                          </a:solidFill>
                          <a:latin typeface="Calibri"/>
                          <a:ea typeface="Calibri"/>
                          <a:cs typeface="Calibri"/>
                          <a:sym typeface="Calibri"/>
                        </a:rPr>
                        <a:t>Which components of the "Read" approach live in your lesson?</a:t>
                      </a:r>
                      <a:endParaRPr sz="1800" u="none" cap="none" strike="noStrike">
                        <a:solidFill>
                          <a:schemeClr val="dk1"/>
                        </a:solidFill>
                        <a:latin typeface="Calibri"/>
                        <a:ea typeface="Calibri"/>
                        <a:cs typeface="Calibri"/>
                        <a:sym typeface="Calibri"/>
                      </a:endParaRPr>
                    </a:p>
                    <a:p>
                      <a:pPr indent="-304800" lvl="0" marL="457200" marR="0" rtl="0" algn="l">
                        <a:lnSpc>
                          <a:spcPct val="90000"/>
                        </a:lnSpc>
                        <a:spcBef>
                          <a:spcPts val="0"/>
                        </a:spcBef>
                        <a:spcAft>
                          <a:spcPts val="0"/>
                        </a:spcAft>
                        <a:buClr>
                          <a:schemeClr val="dk1"/>
                        </a:buClr>
                        <a:buSzPts val="1200"/>
                        <a:buFont typeface="Calibri"/>
                        <a:buChar char="●"/>
                      </a:pPr>
                      <a:r>
                        <a:rPr lang="en-US" sz="1800" u="none" cap="none" strike="noStrike">
                          <a:solidFill>
                            <a:schemeClr val="dk1"/>
                          </a:solidFill>
                          <a:latin typeface="Calibri"/>
                          <a:ea typeface="Calibri"/>
                          <a:cs typeface="Calibri"/>
                          <a:sym typeface="Calibri"/>
                        </a:rPr>
                        <a:t>How do these components support students to read and understand the text(s) included?</a:t>
                      </a:r>
                      <a:endParaRPr sz="1800" u="none" cap="none" strike="noStrike">
                        <a:solidFill>
                          <a:schemeClr val="dk1"/>
                        </a:solidFill>
                        <a:latin typeface="Calibri"/>
                        <a:ea typeface="Calibri"/>
                        <a:cs typeface="Calibri"/>
                        <a:sym typeface="Calibri"/>
                      </a:endParaRPr>
                    </a:p>
                  </a:txBody>
                  <a:tcPr marT="91425" marB="91425" marR="91425" marL="91425"/>
                </a:tc>
              </a:tr>
            </a:tbl>
          </a:graphicData>
        </a:graphic>
      </p:graphicFrame>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7" name="Shape 677"/>
        <p:cNvGrpSpPr/>
        <p:nvPr/>
      </p:nvGrpSpPr>
      <p:grpSpPr>
        <a:xfrm>
          <a:off x="0" y="0"/>
          <a:ext cx="0" cy="0"/>
          <a:chOff x="0" y="0"/>
          <a:chExt cx="0" cy="0"/>
        </a:xfrm>
      </p:grpSpPr>
      <p:sp>
        <p:nvSpPr>
          <p:cNvPr id="678" name="Google Shape;678;p8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Deepening Our Understanding of Section 1: Jigsaw</a:t>
            </a:r>
            <a:endParaRPr>
              <a:solidFill>
                <a:schemeClr val="dk1"/>
              </a:solidFill>
            </a:endParaRPr>
          </a:p>
        </p:txBody>
      </p:sp>
      <p:graphicFrame>
        <p:nvGraphicFramePr>
          <p:cNvPr id="679" name="Google Shape;679;p87"/>
          <p:cNvGraphicFramePr/>
          <p:nvPr/>
        </p:nvGraphicFramePr>
        <p:xfrm>
          <a:off x="1157525" y="1466913"/>
          <a:ext cx="3000000" cy="3000000"/>
        </p:xfrm>
        <a:graphic>
          <a:graphicData uri="http://schemas.openxmlformats.org/drawingml/2006/table">
            <a:tbl>
              <a:tblPr>
                <a:noFill/>
                <a:tableStyleId>{E7E08358-264F-4A93-AB07-1CB6A9F630F8}</a:tableStyleId>
              </a:tblPr>
              <a:tblGrid>
                <a:gridCol w="7239000"/>
              </a:tblGrid>
              <a:tr h="381000">
                <a:tc>
                  <a:txBody>
                    <a:bodyPr/>
                    <a:lstStyle/>
                    <a:p>
                      <a:pPr indent="0" lvl="0" marL="0" marR="0" rtl="0" algn="ctr">
                        <a:lnSpc>
                          <a:spcPct val="100000"/>
                        </a:lnSpc>
                        <a:spcBef>
                          <a:spcPts val="0"/>
                        </a:spcBef>
                        <a:spcAft>
                          <a:spcPts val="0"/>
                        </a:spcAft>
                        <a:buClr>
                          <a:srgbClr val="000000"/>
                        </a:buClr>
                        <a:buSzPts val="2400"/>
                        <a:buFont typeface="Arial"/>
                        <a:buNone/>
                      </a:pPr>
                      <a:r>
                        <a:rPr b="1" lang="en-US" sz="2400" u="none" cap="none" strike="noStrike">
                          <a:solidFill>
                            <a:schemeClr val="accent6"/>
                          </a:solidFill>
                          <a:latin typeface="Signika"/>
                          <a:ea typeface="Signika"/>
                          <a:cs typeface="Signika"/>
                          <a:sym typeface="Signika"/>
                        </a:rPr>
                        <a:t>5 minutes</a:t>
                      </a:r>
                      <a:endParaRPr b="1" sz="2400" u="none" cap="none" strike="noStrike">
                        <a:solidFill>
                          <a:schemeClr val="accent6"/>
                        </a:solidFill>
                        <a:latin typeface="Signika"/>
                        <a:ea typeface="Signika"/>
                        <a:cs typeface="Signika"/>
                        <a:sym typeface="Signika"/>
                      </a:endParaRPr>
                    </a:p>
                  </a:txBody>
                  <a:tcPr marT="91425" marB="91425" marR="91425" marL="91425">
                    <a:solidFill>
                      <a:schemeClr val="accent2"/>
                    </a:solidFill>
                  </a:tcPr>
                </a:tc>
              </a:tr>
              <a:tr h="381000">
                <a:tc>
                  <a:txBody>
                    <a:bodyPr/>
                    <a:lstStyle/>
                    <a:p>
                      <a:pPr indent="0" lvl="0" marL="0" marR="0" rtl="0" algn="ctr">
                        <a:lnSpc>
                          <a:spcPct val="90000"/>
                        </a:lnSpc>
                        <a:spcBef>
                          <a:spcPts val="0"/>
                        </a:spcBef>
                        <a:spcAft>
                          <a:spcPts val="0"/>
                        </a:spcAft>
                        <a:buClr>
                          <a:srgbClr val="000000"/>
                        </a:buClr>
                        <a:buSzPts val="1800"/>
                        <a:buFont typeface="Arial"/>
                        <a:buNone/>
                      </a:pPr>
                      <a:r>
                        <a:rPr lang="en-US" sz="1800">
                          <a:solidFill>
                            <a:schemeClr val="dk1"/>
                          </a:solidFill>
                          <a:latin typeface="Calibri"/>
                          <a:ea typeface="Calibri"/>
                          <a:cs typeface="Calibri"/>
                          <a:sym typeface="Calibri"/>
                        </a:rPr>
                        <a:t>Take turns sharing with your group: </a:t>
                      </a:r>
                      <a:endParaRPr sz="1800" u="none" cap="none" strike="noStrike">
                        <a:solidFill>
                          <a:schemeClr val="dk1"/>
                        </a:solidFill>
                        <a:latin typeface="Calibri"/>
                        <a:ea typeface="Calibri"/>
                        <a:cs typeface="Calibri"/>
                        <a:sym typeface="Calibri"/>
                      </a:endParaRPr>
                    </a:p>
                    <a:p>
                      <a:pPr indent="-304800" lvl="0" marL="457200" rtl="0" algn="l">
                        <a:lnSpc>
                          <a:spcPct val="90000"/>
                        </a:lnSpc>
                        <a:spcBef>
                          <a:spcPts val="1000"/>
                        </a:spcBef>
                        <a:spcAft>
                          <a:spcPts val="0"/>
                        </a:spcAft>
                        <a:buClr>
                          <a:schemeClr val="dk1"/>
                        </a:buClr>
                        <a:buSzPts val="1200"/>
                        <a:buFont typeface="Calibri"/>
                        <a:buChar char="●"/>
                      </a:pPr>
                      <a:r>
                        <a:rPr lang="en-US" sz="1800">
                          <a:solidFill>
                            <a:schemeClr val="dk1"/>
                          </a:solidFill>
                          <a:latin typeface="Calibri"/>
                          <a:ea typeface="Calibri"/>
                          <a:cs typeface="Calibri"/>
                          <a:sym typeface="Calibri"/>
                        </a:rPr>
                        <a:t>Which components of the "Read" approach live in your lesson?</a:t>
                      </a:r>
                      <a:endParaRPr sz="1800">
                        <a:solidFill>
                          <a:schemeClr val="dk1"/>
                        </a:solidFill>
                        <a:latin typeface="Calibri"/>
                        <a:ea typeface="Calibri"/>
                        <a:cs typeface="Calibri"/>
                        <a:sym typeface="Calibri"/>
                      </a:endParaRPr>
                    </a:p>
                    <a:p>
                      <a:pPr indent="-304800" lvl="0" marL="457200" rtl="0" algn="l">
                        <a:lnSpc>
                          <a:spcPct val="90000"/>
                        </a:lnSpc>
                        <a:spcBef>
                          <a:spcPts val="0"/>
                        </a:spcBef>
                        <a:spcAft>
                          <a:spcPts val="0"/>
                        </a:spcAft>
                        <a:buClr>
                          <a:schemeClr val="dk1"/>
                        </a:buClr>
                        <a:buSzPts val="1200"/>
                        <a:buFont typeface="Calibri"/>
                        <a:buChar char="●"/>
                      </a:pPr>
                      <a:r>
                        <a:rPr lang="en-US" sz="1800">
                          <a:solidFill>
                            <a:schemeClr val="dk1"/>
                          </a:solidFill>
                          <a:latin typeface="Calibri"/>
                          <a:ea typeface="Calibri"/>
                          <a:cs typeface="Calibri"/>
                          <a:sym typeface="Calibri"/>
                        </a:rPr>
                        <a:t>How do these components support students to read and understand the text(s) included? </a:t>
                      </a:r>
                      <a:endParaRPr sz="1800">
                        <a:solidFill>
                          <a:schemeClr val="dk1"/>
                        </a:solidFill>
                        <a:latin typeface="Calibri"/>
                        <a:ea typeface="Calibri"/>
                        <a:cs typeface="Calibri"/>
                        <a:sym typeface="Calibri"/>
                      </a:endParaRPr>
                    </a:p>
                    <a:p>
                      <a:pPr indent="0" lvl="0" marL="457200" rtl="0" algn="l">
                        <a:lnSpc>
                          <a:spcPct val="90000"/>
                        </a:lnSpc>
                        <a:spcBef>
                          <a:spcPts val="0"/>
                        </a:spcBef>
                        <a:spcAft>
                          <a:spcPts val="0"/>
                        </a:spcAft>
                        <a:buNone/>
                      </a:pPr>
                      <a:r>
                        <a:t/>
                      </a:r>
                      <a:endParaRPr sz="1800">
                        <a:solidFill>
                          <a:schemeClr val="dk1"/>
                        </a:solidFill>
                        <a:latin typeface="Calibri"/>
                        <a:ea typeface="Calibri"/>
                        <a:cs typeface="Calibri"/>
                        <a:sym typeface="Calibri"/>
                      </a:endParaRPr>
                    </a:p>
                  </a:txBody>
                  <a:tcPr marT="91425" marB="91425" marR="91425" marL="91425"/>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6"/>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Afternoon at a Glance </a:t>
            </a:r>
            <a:endParaRPr/>
          </a:p>
        </p:txBody>
      </p:sp>
      <p:graphicFrame>
        <p:nvGraphicFramePr>
          <p:cNvPr id="103" name="Google Shape;103;p16"/>
          <p:cNvGraphicFramePr/>
          <p:nvPr/>
        </p:nvGraphicFramePr>
        <p:xfrm>
          <a:off x="952500" y="1412999"/>
          <a:ext cx="3000000" cy="3000000"/>
        </p:xfrm>
        <a:graphic>
          <a:graphicData uri="http://schemas.openxmlformats.org/drawingml/2006/table">
            <a:tbl>
              <a:tblPr>
                <a:noFill/>
                <a:tableStyleId>{77CEC5E2-0B2F-431A-9D7A-EC4F9A12E564}</a:tableStyleId>
              </a:tblPr>
              <a:tblGrid>
                <a:gridCol w="1540175"/>
                <a:gridCol w="5698825"/>
              </a:tblGrid>
              <a:tr h="447275">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12:</a:t>
                      </a:r>
                      <a:r>
                        <a:rPr lang="en-US" sz="1800" u="none" cap="none" strike="noStrike">
                          <a:solidFill>
                            <a:schemeClr val="dk1"/>
                          </a:solidFill>
                          <a:latin typeface="Calibri"/>
                          <a:ea typeface="Calibri"/>
                          <a:cs typeface="Calibri"/>
                          <a:sym typeface="Calibri"/>
                        </a:rPr>
                        <a:t>00</a:t>
                      </a:r>
                      <a:r>
                        <a:rPr b="0" i="0" lang="en-US" sz="1800" u="none" cap="none" strike="noStrike">
                          <a:solidFill>
                            <a:schemeClr val="dk1"/>
                          </a:solidFill>
                          <a:latin typeface="Calibri"/>
                          <a:ea typeface="Calibri"/>
                          <a:cs typeface="Calibri"/>
                          <a:sym typeface="Calibri"/>
                        </a:rPr>
                        <a:t> – 1:</a:t>
                      </a:r>
                      <a:r>
                        <a:rPr lang="en-US" sz="1800" u="none" cap="none" strike="noStrike">
                          <a:solidFill>
                            <a:schemeClr val="dk1"/>
                          </a:solidFill>
                          <a:latin typeface="Calibri"/>
                          <a:ea typeface="Calibri"/>
                          <a:cs typeface="Calibri"/>
                          <a:sym typeface="Calibri"/>
                        </a:rPr>
                        <a:t>15</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solidFill>
                            <a:schemeClr val="dk1"/>
                          </a:solidFill>
                          <a:latin typeface="Calibri"/>
                          <a:ea typeface="Calibri"/>
                          <a:cs typeface="Calibri"/>
                          <a:sym typeface="Calibri"/>
                        </a:rPr>
                        <a:t>Close Reading in the Guidebooks (Part 2): </a:t>
                      </a:r>
                      <a:endParaRPr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lang="en-US" sz="1800" u="none" cap="none" strike="noStrike">
                          <a:solidFill>
                            <a:schemeClr val="dk1"/>
                          </a:solidFill>
                          <a:latin typeface="Calibri"/>
                          <a:ea typeface="Calibri"/>
                          <a:cs typeface="Calibri"/>
                          <a:sym typeface="Calibri"/>
                        </a:rPr>
                        <a:t>Planning to Support </a:t>
                      </a:r>
                      <a:r>
                        <a:rPr b="1" i="1" lang="en-US" sz="1800" u="none" cap="none" strike="noStrike">
                          <a:solidFill>
                            <a:schemeClr val="dk1"/>
                          </a:solidFill>
                          <a:latin typeface="Calibri"/>
                          <a:ea typeface="Calibri"/>
                          <a:cs typeface="Calibri"/>
                          <a:sym typeface="Calibri"/>
                        </a:rPr>
                        <a:t>All</a:t>
                      </a:r>
                      <a:r>
                        <a:rPr lang="en-US" sz="1800" u="none" cap="none" strike="noStrike">
                          <a:solidFill>
                            <a:schemeClr val="dk1"/>
                          </a:solidFill>
                          <a:latin typeface="Calibri"/>
                          <a:ea typeface="Calibri"/>
                          <a:cs typeface="Calibri"/>
                          <a:sym typeface="Calibri"/>
                        </a:rPr>
                        <a:t> Students to Read and Understand Complex Text</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1:</a:t>
                      </a:r>
                      <a:r>
                        <a:rPr lang="en-US" sz="1800" u="none" cap="none" strike="noStrike">
                          <a:solidFill>
                            <a:schemeClr val="dk1"/>
                          </a:solidFill>
                          <a:latin typeface="Calibri"/>
                          <a:ea typeface="Calibri"/>
                          <a:cs typeface="Calibri"/>
                          <a:sym typeface="Calibri"/>
                        </a:rPr>
                        <a:t>15</a:t>
                      </a:r>
                      <a:r>
                        <a:rPr b="0" i="0" lang="en-US" sz="1800" u="none" cap="none" strike="noStrike">
                          <a:solidFill>
                            <a:schemeClr val="dk1"/>
                          </a:solidFill>
                          <a:latin typeface="Calibri"/>
                          <a:ea typeface="Calibri"/>
                          <a:cs typeface="Calibri"/>
                          <a:sym typeface="Calibri"/>
                        </a:rPr>
                        <a:t> – </a:t>
                      </a:r>
                      <a:r>
                        <a:rPr lang="en-US" sz="1800" u="none" cap="none" strike="noStrike">
                          <a:solidFill>
                            <a:schemeClr val="dk1"/>
                          </a:solidFill>
                          <a:latin typeface="Calibri"/>
                          <a:ea typeface="Calibri"/>
                          <a:cs typeface="Calibri"/>
                          <a:sym typeface="Calibri"/>
                        </a:rPr>
                        <a:t>1:30</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b="0" i="1" lang="en-US" sz="1800" u="none" cap="none" strike="noStrike">
                          <a:solidFill>
                            <a:schemeClr val="dk1"/>
                          </a:solidFill>
                          <a:latin typeface="Calibri"/>
                          <a:ea typeface="Calibri"/>
                          <a:cs typeface="Calibri"/>
                          <a:sym typeface="Calibri"/>
                        </a:rPr>
                        <a:t>Break </a:t>
                      </a:r>
                      <a:endParaRPr i="1"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solidFill>
                            <a:schemeClr val="dk1"/>
                          </a:solidFill>
                          <a:latin typeface="Calibri"/>
                          <a:ea typeface="Calibri"/>
                          <a:cs typeface="Calibri"/>
                          <a:sym typeface="Calibri"/>
                        </a:rPr>
                        <a:t>1</a:t>
                      </a:r>
                      <a:r>
                        <a:rPr b="0" i="0" lang="en-US" sz="1800" u="none" cap="none" strike="noStrike">
                          <a:solidFill>
                            <a:schemeClr val="dk1"/>
                          </a:solidFill>
                          <a:latin typeface="Calibri"/>
                          <a:ea typeface="Calibri"/>
                          <a:cs typeface="Calibri"/>
                          <a:sym typeface="Calibri"/>
                        </a:rPr>
                        <a:t>:</a:t>
                      </a:r>
                      <a:r>
                        <a:rPr lang="en-US" sz="1800" u="none" cap="none" strike="noStrike">
                          <a:solidFill>
                            <a:schemeClr val="dk1"/>
                          </a:solidFill>
                          <a:latin typeface="Calibri"/>
                          <a:ea typeface="Calibri"/>
                          <a:cs typeface="Calibri"/>
                          <a:sym typeface="Calibri"/>
                        </a:rPr>
                        <a:t>30</a:t>
                      </a:r>
                      <a:r>
                        <a:rPr b="0" i="0" lang="en-US" sz="1800" u="none" cap="none" strike="noStrike">
                          <a:solidFill>
                            <a:schemeClr val="dk1"/>
                          </a:solidFill>
                          <a:latin typeface="Calibri"/>
                          <a:ea typeface="Calibri"/>
                          <a:cs typeface="Calibri"/>
                          <a:sym typeface="Calibri"/>
                        </a:rPr>
                        <a:t> – </a:t>
                      </a:r>
                      <a:r>
                        <a:rPr lang="en-US" sz="1800" u="none" cap="none" strike="noStrike">
                          <a:solidFill>
                            <a:schemeClr val="dk1"/>
                          </a:solidFill>
                          <a:latin typeface="Calibri"/>
                          <a:ea typeface="Calibri"/>
                          <a:cs typeface="Calibri"/>
                          <a:sym typeface="Calibri"/>
                        </a:rPr>
                        <a:t>2</a:t>
                      </a:r>
                      <a:r>
                        <a:rPr b="0" i="0" lang="en-US" sz="1800" u="none" cap="none" strike="noStrike">
                          <a:solidFill>
                            <a:schemeClr val="dk1"/>
                          </a:solidFill>
                          <a:latin typeface="Calibri"/>
                          <a:ea typeface="Calibri"/>
                          <a:cs typeface="Calibri"/>
                          <a:sym typeface="Calibri"/>
                        </a:rPr>
                        <a:t>:</a:t>
                      </a:r>
                      <a:r>
                        <a:rPr lang="en-US" sz="1800" u="none" cap="none" strike="noStrike">
                          <a:solidFill>
                            <a:schemeClr val="dk1"/>
                          </a:solidFill>
                          <a:latin typeface="Calibri"/>
                          <a:ea typeface="Calibri"/>
                          <a:cs typeface="Calibri"/>
                          <a:sym typeface="Calibri"/>
                        </a:rPr>
                        <a:t>4</a:t>
                      </a:r>
                      <a:r>
                        <a:rPr b="0" i="0" lang="en-US" sz="1800" u="none" cap="none" strike="noStrike">
                          <a:solidFill>
                            <a:schemeClr val="dk1"/>
                          </a:solidFill>
                          <a:latin typeface="Calibri"/>
                          <a:ea typeface="Calibri"/>
                          <a:cs typeface="Calibri"/>
                          <a:sym typeface="Calibri"/>
                        </a:rPr>
                        <a:t>5</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solidFill>
                            <a:schemeClr val="dk1"/>
                          </a:solidFill>
                          <a:latin typeface="Calibri"/>
                          <a:ea typeface="Calibri"/>
                          <a:cs typeface="Calibri"/>
                          <a:sym typeface="Calibri"/>
                        </a:rPr>
                        <a:t>Preparing to Teach </a:t>
                      </a:r>
                      <a:endParaRPr i="0"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r h="447275">
                <a:tc>
                  <a:txBody>
                    <a:bodyPr/>
                    <a:lstStyle/>
                    <a:p>
                      <a:pPr indent="0" lvl="0" marL="0" marR="0" rtl="0" algn="l">
                        <a:lnSpc>
                          <a:spcPct val="100000"/>
                        </a:lnSpc>
                        <a:spcBef>
                          <a:spcPts val="0"/>
                        </a:spcBef>
                        <a:spcAft>
                          <a:spcPts val="0"/>
                        </a:spcAft>
                        <a:buClr>
                          <a:srgbClr val="000000"/>
                        </a:buClr>
                        <a:buSzPts val="1800"/>
                        <a:buFont typeface="Arial"/>
                        <a:buNone/>
                      </a:pPr>
                      <a:r>
                        <a:rPr lang="en-US" sz="1800" u="none" cap="none" strike="noStrike">
                          <a:solidFill>
                            <a:schemeClr val="dk1"/>
                          </a:solidFill>
                          <a:latin typeface="Calibri"/>
                          <a:ea typeface="Calibri"/>
                          <a:cs typeface="Calibri"/>
                          <a:sym typeface="Calibri"/>
                        </a:rPr>
                        <a:t>2:45 – 3:00 </a:t>
                      </a:r>
                      <a:endParaRPr sz="1400" u="none" cap="none" strike="noStrike">
                        <a:solidFill>
                          <a:schemeClr val="dk1"/>
                        </a:solidFill>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SzPts val="1800"/>
                        <a:buFont typeface="Arial"/>
                        <a:buNone/>
                      </a:pPr>
                      <a:r>
                        <a:rPr b="0" i="0" lang="en-US" sz="1800" u="none" cap="none" strike="noStrike">
                          <a:solidFill>
                            <a:schemeClr val="dk1"/>
                          </a:solidFill>
                          <a:latin typeface="Calibri"/>
                          <a:ea typeface="Calibri"/>
                          <a:cs typeface="Calibri"/>
                          <a:sym typeface="Calibri"/>
                        </a:rPr>
                        <a:t>Wrapping Up &amp; Survey </a:t>
                      </a:r>
                      <a:endParaRPr sz="1800" u="none" cap="none" strike="noStrike">
                        <a:solidFill>
                          <a:schemeClr val="dk1"/>
                        </a:solidFill>
                        <a:latin typeface="Calibri"/>
                        <a:ea typeface="Calibri"/>
                        <a:cs typeface="Calibri"/>
                        <a:sym typeface="Calibri"/>
                      </a:endParaRPr>
                    </a:p>
                  </a:txBody>
                  <a:tcPr marT="95250" marB="95250" marR="95250" marL="95250">
                    <a:lnL cap="flat" cmpd="sng" w="9525">
                      <a:solidFill>
                        <a:srgbClr val="000000"/>
                      </a:solidFill>
                      <a:prstDash val="solid"/>
                      <a:round/>
                      <a:headEnd len="sm" w="sm" type="none"/>
                      <a:tailEnd len="sm" w="sm" type="none"/>
                    </a:lnL>
                    <a:lnR cap="flat" cmpd="sng" w="9525">
                      <a:solidFill>
                        <a:srgbClr val="000000"/>
                      </a:solidFill>
                      <a:prstDash val="solid"/>
                      <a:round/>
                      <a:headEnd len="sm" w="sm" type="none"/>
                      <a:tailEnd len="sm" w="sm" type="none"/>
                    </a:lnR>
                    <a:lnT cap="flat" cmpd="sng" w="9525">
                      <a:solidFill>
                        <a:srgbClr val="000000"/>
                      </a:solidFill>
                      <a:prstDash val="solid"/>
                      <a:round/>
                      <a:headEnd len="sm" w="sm" type="none"/>
                      <a:tailEnd len="sm" w="sm" type="none"/>
                    </a:lnT>
                    <a:lnB cap="flat" cmpd="sng" w="9525">
                      <a:solidFill>
                        <a:srgbClr val="000000"/>
                      </a:solidFill>
                      <a:prstDash val="solid"/>
                      <a:round/>
                      <a:headEnd len="sm" w="sm" type="none"/>
                      <a:tailEnd len="sm" w="sm" type="none"/>
                    </a:lnB>
                  </a:tcPr>
                </a:tc>
              </a:tr>
            </a:tbl>
          </a:graphicData>
        </a:graphic>
      </p:graphicFrame>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pic>
        <p:nvPicPr>
          <p:cNvPr id="685" name="Google Shape;685;p88"/>
          <p:cNvPicPr preferRelativeResize="0"/>
          <p:nvPr/>
        </p:nvPicPr>
        <p:blipFill rotWithShape="1">
          <a:blip r:embed="rId3">
            <a:alphaModFix/>
          </a:blip>
          <a:srcRect b="0" l="0" r="0" t="0"/>
          <a:stretch/>
        </p:blipFill>
        <p:spPr>
          <a:xfrm>
            <a:off x="0" y="1122008"/>
            <a:ext cx="9144000" cy="1835635"/>
          </a:xfrm>
          <a:prstGeom prst="rect">
            <a:avLst/>
          </a:prstGeom>
          <a:noFill/>
          <a:ln>
            <a:noFill/>
          </a:ln>
        </p:spPr>
      </p:pic>
      <p:sp>
        <p:nvSpPr>
          <p:cNvPr id="686" name="Google Shape;686;p8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The Read Approach in </a:t>
            </a:r>
            <a:r>
              <a:rPr i="1" lang="en-US"/>
              <a:t>Gatsby</a:t>
            </a:r>
            <a:endParaRPr i="1"/>
          </a:p>
        </p:txBody>
      </p:sp>
      <p:sp>
        <p:nvSpPr>
          <p:cNvPr id="687" name="Google Shape;687;p88"/>
          <p:cNvSpPr txBox="1"/>
          <p:nvPr>
            <p:ph idx="1" type="body"/>
          </p:nvPr>
        </p:nvSpPr>
        <p:spPr>
          <a:xfrm>
            <a:off x="2277897" y="2531544"/>
            <a:ext cx="2020800" cy="1863000"/>
          </a:xfrm>
          <a:prstGeom prst="rect">
            <a:avLst/>
          </a:prstGeom>
          <a:noFill/>
          <a:ln>
            <a:noFill/>
          </a:ln>
        </p:spPr>
        <p:txBody>
          <a:bodyPr anchorCtr="0" anchor="t" bIns="91425" lIns="91425" spcFirstLastPara="1" rIns="91425" wrap="square" tIns="91425">
            <a:noAutofit/>
          </a:bodyPr>
          <a:lstStyle/>
          <a:p>
            <a:pPr indent="-317500" lvl="0" marL="457200" rtl="0" algn="l">
              <a:lnSpc>
                <a:spcPct val="90000"/>
              </a:lnSpc>
              <a:spcBef>
                <a:spcPts val="750"/>
              </a:spcBef>
              <a:spcAft>
                <a:spcPts val="0"/>
              </a:spcAft>
              <a:buSzPts val="1400"/>
              <a:buChar char="•"/>
            </a:pPr>
            <a:r>
              <a:rPr lang="en-US" sz="1400"/>
              <a:t>Lesson 1 Activities 2-3 and 5</a:t>
            </a:r>
            <a:endParaRPr sz="1400"/>
          </a:p>
          <a:p>
            <a:pPr indent="-317500" lvl="0" marL="457200" rtl="0" algn="l">
              <a:lnSpc>
                <a:spcPct val="90000"/>
              </a:lnSpc>
              <a:spcBef>
                <a:spcPts val="0"/>
              </a:spcBef>
              <a:spcAft>
                <a:spcPts val="0"/>
              </a:spcAft>
              <a:buSzPts val="1400"/>
              <a:buChar char="•"/>
            </a:pPr>
            <a:r>
              <a:rPr lang="en-US" sz="1400"/>
              <a:t>Lesson 2 Activities 3-4 and 6</a:t>
            </a:r>
            <a:endParaRPr sz="1400"/>
          </a:p>
          <a:p>
            <a:pPr indent="-317500" lvl="0" marL="457200" rtl="0" algn="l">
              <a:lnSpc>
                <a:spcPct val="90000"/>
              </a:lnSpc>
              <a:spcBef>
                <a:spcPts val="0"/>
              </a:spcBef>
              <a:spcAft>
                <a:spcPts val="0"/>
              </a:spcAft>
              <a:buSzPts val="1400"/>
              <a:buChar char="•"/>
            </a:pPr>
            <a:r>
              <a:rPr lang="en-US" sz="1400"/>
              <a:t>Lesson 3 Activity 1</a:t>
            </a:r>
            <a:endParaRPr sz="1400"/>
          </a:p>
          <a:p>
            <a:pPr indent="0" lvl="0" marL="457200" rtl="0" algn="l">
              <a:lnSpc>
                <a:spcPct val="90000"/>
              </a:lnSpc>
              <a:spcBef>
                <a:spcPts val="750"/>
              </a:spcBef>
              <a:spcAft>
                <a:spcPts val="0"/>
              </a:spcAft>
              <a:buSzPts val="1800"/>
              <a:buNone/>
            </a:pPr>
            <a:r>
              <a:t/>
            </a:r>
            <a:endParaRPr sz="1400"/>
          </a:p>
        </p:txBody>
      </p:sp>
      <p:sp>
        <p:nvSpPr>
          <p:cNvPr id="688" name="Google Shape;688;p88"/>
          <p:cNvSpPr txBox="1"/>
          <p:nvPr>
            <p:ph idx="1" type="body"/>
          </p:nvPr>
        </p:nvSpPr>
        <p:spPr>
          <a:xfrm>
            <a:off x="4633012" y="2531544"/>
            <a:ext cx="2020800" cy="1863000"/>
          </a:xfrm>
          <a:prstGeom prst="rect">
            <a:avLst/>
          </a:prstGeom>
          <a:noFill/>
          <a:ln>
            <a:noFill/>
          </a:ln>
        </p:spPr>
        <p:txBody>
          <a:bodyPr anchorCtr="0" anchor="t" bIns="91425" lIns="91425" spcFirstLastPara="1" rIns="91425" wrap="square" tIns="91425">
            <a:noAutofit/>
          </a:bodyPr>
          <a:lstStyle/>
          <a:p>
            <a:pPr indent="-317500" lvl="0" marL="457200" rtl="0" algn="l">
              <a:lnSpc>
                <a:spcPct val="90000"/>
              </a:lnSpc>
              <a:spcBef>
                <a:spcPts val="750"/>
              </a:spcBef>
              <a:spcAft>
                <a:spcPts val="0"/>
              </a:spcAft>
              <a:buSzPts val="1400"/>
              <a:buChar char="•"/>
            </a:pPr>
            <a:r>
              <a:rPr lang="en-US" sz="1400"/>
              <a:t>Lesson 1 Activity 4</a:t>
            </a:r>
            <a:endParaRPr sz="1400"/>
          </a:p>
          <a:p>
            <a:pPr indent="-317500" lvl="0" marL="457200" rtl="0" algn="l">
              <a:lnSpc>
                <a:spcPct val="90000"/>
              </a:lnSpc>
              <a:spcBef>
                <a:spcPts val="0"/>
              </a:spcBef>
              <a:spcAft>
                <a:spcPts val="0"/>
              </a:spcAft>
              <a:buSzPts val="1400"/>
              <a:buChar char="•"/>
            </a:pPr>
            <a:r>
              <a:rPr lang="en-US" sz="1400"/>
              <a:t>Lesson 2 Activity 5</a:t>
            </a:r>
            <a:endParaRPr sz="1400"/>
          </a:p>
          <a:p>
            <a:pPr indent="-317500" lvl="0" marL="457200" rtl="0" algn="l">
              <a:lnSpc>
                <a:spcPct val="90000"/>
              </a:lnSpc>
              <a:spcBef>
                <a:spcPts val="0"/>
              </a:spcBef>
              <a:spcAft>
                <a:spcPts val="0"/>
              </a:spcAft>
              <a:buSzPts val="1400"/>
              <a:buChar char="•"/>
            </a:pPr>
            <a:r>
              <a:rPr lang="en-US" sz="1400"/>
              <a:t>Lesson 3 Activities 2-4</a:t>
            </a:r>
            <a:endParaRPr sz="1400"/>
          </a:p>
          <a:p>
            <a:pPr indent="-317500" lvl="0" marL="457200" rtl="0" algn="l">
              <a:lnSpc>
                <a:spcPct val="90000"/>
              </a:lnSpc>
              <a:spcBef>
                <a:spcPts val="0"/>
              </a:spcBef>
              <a:spcAft>
                <a:spcPts val="0"/>
              </a:spcAft>
              <a:buSzPts val="1400"/>
              <a:buChar char="•"/>
            </a:pPr>
            <a:r>
              <a:rPr lang="en-US" sz="1400"/>
              <a:t>Lesson 4 Activity 1</a:t>
            </a:r>
            <a:endParaRPr sz="1400"/>
          </a:p>
        </p:txBody>
      </p:sp>
      <p:sp>
        <p:nvSpPr>
          <p:cNvPr id="689" name="Google Shape;689;p88"/>
          <p:cNvSpPr txBox="1"/>
          <p:nvPr>
            <p:ph idx="1" type="body"/>
          </p:nvPr>
        </p:nvSpPr>
        <p:spPr>
          <a:xfrm>
            <a:off x="6988103" y="2531550"/>
            <a:ext cx="2020800" cy="1863000"/>
          </a:xfrm>
          <a:prstGeom prst="rect">
            <a:avLst/>
          </a:prstGeom>
          <a:noFill/>
          <a:ln>
            <a:noFill/>
          </a:ln>
        </p:spPr>
        <p:txBody>
          <a:bodyPr anchorCtr="0" anchor="t" bIns="91425" lIns="91425" spcFirstLastPara="1" rIns="91425" wrap="square" tIns="91425">
            <a:noAutofit/>
          </a:bodyPr>
          <a:lstStyle/>
          <a:p>
            <a:pPr indent="0" lvl="0" marL="457200" rtl="0" algn="l">
              <a:lnSpc>
                <a:spcPct val="90000"/>
              </a:lnSpc>
              <a:spcBef>
                <a:spcPts val="750"/>
              </a:spcBef>
              <a:spcAft>
                <a:spcPts val="0"/>
              </a:spcAft>
              <a:buSzPts val="1800"/>
              <a:buNone/>
            </a:pPr>
            <a:r>
              <a:t/>
            </a:r>
            <a:endParaRPr sz="1400"/>
          </a:p>
          <a:p>
            <a:pPr indent="-317500" lvl="0" marL="457200" rtl="0" algn="l">
              <a:lnSpc>
                <a:spcPct val="90000"/>
              </a:lnSpc>
              <a:spcBef>
                <a:spcPts val="750"/>
              </a:spcBef>
              <a:spcAft>
                <a:spcPts val="0"/>
              </a:spcAft>
              <a:buSzPts val="1400"/>
              <a:buChar char="•"/>
            </a:pPr>
            <a:r>
              <a:rPr lang="en-US" sz="1400"/>
              <a:t>N/A</a:t>
            </a:r>
            <a:endParaRPr sz="1400"/>
          </a:p>
          <a:p>
            <a:pPr indent="0" lvl="0" marL="0" rtl="0" algn="l">
              <a:lnSpc>
                <a:spcPct val="90000"/>
              </a:lnSpc>
              <a:spcBef>
                <a:spcPts val="750"/>
              </a:spcBef>
              <a:spcAft>
                <a:spcPts val="0"/>
              </a:spcAft>
              <a:buSzPts val="1800"/>
              <a:buNone/>
            </a:pPr>
            <a:r>
              <a:t/>
            </a:r>
            <a:endParaRPr sz="1400"/>
          </a:p>
          <a:p>
            <a:pPr indent="0" lvl="0" marL="0" rtl="0" algn="l">
              <a:lnSpc>
                <a:spcPct val="90000"/>
              </a:lnSpc>
              <a:spcBef>
                <a:spcPts val="750"/>
              </a:spcBef>
              <a:spcAft>
                <a:spcPts val="0"/>
              </a:spcAft>
              <a:buSzPts val="1800"/>
              <a:buNone/>
            </a:pPr>
            <a:r>
              <a:t/>
            </a:r>
            <a:endParaRPr sz="1400"/>
          </a:p>
          <a:p>
            <a:pPr indent="0" lvl="0" marL="0" rtl="0" algn="l">
              <a:lnSpc>
                <a:spcPct val="90000"/>
              </a:lnSpc>
              <a:spcBef>
                <a:spcPts val="750"/>
              </a:spcBef>
              <a:spcAft>
                <a:spcPts val="0"/>
              </a:spcAft>
              <a:buSzPts val="1800"/>
              <a:buNone/>
            </a:pPr>
            <a:r>
              <a:rPr lang="en-US" sz="1400"/>
              <a:t>NOTE: The Write Approach is also included in this series of lessons. </a:t>
            </a:r>
            <a:endParaRPr sz="1400"/>
          </a:p>
        </p:txBody>
      </p:sp>
      <p:sp>
        <p:nvSpPr>
          <p:cNvPr id="690" name="Google Shape;690;p88"/>
          <p:cNvSpPr txBox="1"/>
          <p:nvPr>
            <p:ph idx="1" type="body"/>
          </p:nvPr>
        </p:nvSpPr>
        <p:spPr>
          <a:xfrm>
            <a:off x="135000" y="2531550"/>
            <a:ext cx="2020800" cy="1863000"/>
          </a:xfrm>
          <a:prstGeom prst="rect">
            <a:avLst/>
          </a:prstGeom>
          <a:noFill/>
          <a:ln>
            <a:noFill/>
          </a:ln>
        </p:spPr>
        <p:txBody>
          <a:bodyPr anchorCtr="0" anchor="t" bIns="91425" lIns="91425" spcFirstLastPara="1" rIns="91425" wrap="square" tIns="91425">
            <a:noAutofit/>
          </a:bodyPr>
          <a:lstStyle/>
          <a:p>
            <a:pPr indent="-317500" lvl="0" marL="457200" rtl="0" algn="l">
              <a:lnSpc>
                <a:spcPct val="90000"/>
              </a:lnSpc>
              <a:spcBef>
                <a:spcPts val="750"/>
              </a:spcBef>
              <a:spcAft>
                <a:spcPts val="0"/>
              </a:spcAft>
              <a:buSzPts val="1400"/>
              <a:buChar char="•"/>
            </a:pPr>
            <a:r>
              <a:rPr lang="en-US" sz="1400"/>
              <a:t>Lesson 1 Activity 1</a:t>
            </a:r>
            <a:endParaRPr sz="1400"/>
          </a:p>
          <a:p>
            <a:pPr indent="-317500" lvl="0" marL="457200" rtl="0" algn="l">
              <a:lnSpc>
                <a:spcPct val="90000"/>
              </a:lnSpc>
              <a:spcBef>
                <a:spcPts val="0"/>
              </a:spcBef>
              <a:spcAft>
                <a:spcPts val="0"/>
              </a:spcAft>
              <a:buSzPts val="1400"/>
              <a:buChar char="•"/>
            </a:pPr>
            <a:r>
              <a:rPr lang="en-US" sz="1400"/>
              <a:t>Lesson 2 Activities 1-2</a:t>
            </a:r>
            <a:endParaRPr sz="1400"/>
          </a:p>
        </p:txBody>
      </p:sp>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5" name="Shape 695"/>
        <p:cNvGrpSpPr/>
        <p:nvPr/>
      </p:nvGrpSpPr>
      <p:grpSpPr>
        <a:xfrm>
          <a:off x="0" y="0"/>
          <a:ext cx="0" cy="0"/>
          <a:chOff x="0" y="0"/>
          <a:chExt cx="0" cy="0"/>
        </a:xfrm>
      </p:grpSpPr>
      <p:sp>
        <p:nvSpPr>
          <p:cNvPr id="696" name="Google Shape;696;p8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t>Let’s Discuss!</a:t>
            </a:r>
            <a:endParaRPr/>
          </a:p>
        </p:txBody>
      </p:sp>
      <p:sp>
        <p:nvSpPr>
          <p:cNvPr id="697" name="Google Shape;697;p89"/>
          <p:cNvSpPr txBox="1"/>
          <p:nvPr>
            <p:ph idx="1" type="body"/>
          </p:nvPr>
        </p:nvSpPr>
        <p:spPr>
          <a:xfrm>
            <a:off x="3315350" y="1516925"/>
            <a:ext cx="5597100" cy="2466900"/>
          </a:xfrm>
          <a:prstGeom prst="rect">
            <a:avLst/>
          </a:prstGeom>
          <a:noFill/>
          <a:ln>
            <a:noFill/>
          </a:ln>
        </p:spPr>
        <p:txBody>
          <a:bodyPr anchorCtr="0" anchor="ctr" bIns="91425" lIns="91425" spcFirstLastPara="1" rIns="91425" wrap="square" tIns="91425">
            <a:noAutofit/>
          </a:bodyPr>
          <a:lstStyle/>
          <a:p>
            <a:pPr indent="-304800" lvl="0" marL="457200" rtl="0" algn="l">
              <a:lnSpc>
                <a:spcPct val="90000"/>
              </a:lnSpc>
              <a:spcBef>
                <a:spcPts val="750"/>
              </a:spcBef>
              <a:spcAft>
                <a:spcPts val="0"/>
              </a:spcAft>
              <a:buClr>
                <a:srgbClr val="4A4A4A"/>
              </a:buClr>
              <a:buSzPts val="1200"/>
              <a:buFont typeface="Calibri"/>
              <a:buChar char="•"/>
            </a:pPr>
            <a:r>
              <a:rPr lang="en-US">
                <a:solidFill>
                  <a:srgbClr val="4A4A4A"/>
                </a:solidFill>
              </a:rPr>
              <a:t>What supports for close reading were embedded in this section? </a:t>
            </a:r>
            <a:endParaRPr>
              <a:solidFill>
                <a:srgbClr val="4A4A4A"/>
              </a:solidFill>
            </a:endParaRPr>
          </a:p>
          <a:p>
            <a:pPr indent="0" lvl="0" marL="457200" rtl="0" algn="l">
              <a:lnSpc>
                <a:spcPct val="90000"/>
              </a:lnSpc>
              <a:spcBef>
                <a:spcPts val="750"/>
              </a:spcBef>
              <a:spcAft>
                <a:spcPts val="0"/>
              </a:spcAft>
              <a:buSzPts val="1800"/>
              <a:buNone/>
            </a:pPr>
            <a:r>
              <a:t/>
            </a:r>
            <a:endParaRPr>
              <a:solidFill>
                <a:srgbClr val="4A4A4A"/>
              </a:solidFill>
            </a:endParaRPr>
          </a:p>
          <a:p>
            <a:pPr indent="-304800" lvl="0" marL="457200" rtl="0" algn="l">
              <a:lnSpc>
                <a:spcPct val="90000"/>
              </a:lnSpc>
              <a:spcBef>
                <a:spcPts val="750"/>
              </a:spcBef>
              <a:spcAft>
                <a:spcPts val="0"/>
              </a:spcAft>
              <a:buClr>
                <a:srgbClr val="4A4A4A"/>
              </a:buClr>
              <a:buSzPts val="1200"/>
              <a:buFont typeface="Calibri"/>
              <a:buChar char="•"/>
            </a:pPr>
            <a:r>
              <a:rPr lang="en-US">
                <a:solidFill>
                  <a:srgbClr val="4A4A4A"/>
                </a:solidFill>
              </a:rPr>
              <a:t>What might the impact have been if opportunities to reread, answer text-dependent questions, and discuss the complex text were not included?</a:t>
            </a:r>
            <a:endParaRPr>
              <a:solidFill>
                <a:srgbClr val="4A4A4A"/>
              </a:solidFill>
            </a:endParaRPr>
          </a:p>
        </p:txBody>
      </p:sp>
      <p:pic>
        <p:nvPicPr>
          <p:cNvPr id="698" name="Google Shape;698;p89"/>
          <p:cNvPicPr preferRelativeResize="0"/>
          <p:nvPr/>
        </p:nvPicPr>
        <p:blipFill rotWithShape="1">
          <a:blip r:embed="rId3">
            <a:alphaModFix/>
          </a:blip>
          <a:srcRect b="0" l="0" r="0" t="0"/>
          <a:stretch/>
        </p:blipFill>
        <p:spPr>
          <a:xfrm>
            <a:off x="557818" y="1973575"/>
            <a:ext cx="2612882" cy="1553600"/>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3" name="Shape 703"/>
        <p:cNvGrpSpPr/>
        <p:nvPr/>
      </p:nvGrpSpPr>
      <p:grpSpPr>
        <a:xfrm>
          <a:off x="0" y="0"/>
          <a:ext cx="0" cy="0"/>
          <a:chOff x="0" y="0"/>
          <a:chExt cx="0" cy="0"/>
        </a:xfrm>
      </p:grpSpPr>
      <p:sp>
        <p:nvSpPr>
          <p:cNvPr id="704" name="Google Shape;704;p9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Where? and Why?</a:t>
            </a:r>
            <a:endParaRPr/>
          </a:p>
        </p:txBody>
      </p:sp>
      <p:sp>
        <p:nvSpPr>
          <p:cNvPr id="705" name="Google Shape;705;p90"/>
          <p:cNvSpPr txBox="1"/>
          <p:nvPr>
            <p:ph idx="1" type="body"/>
          </p:nvPr>
        </p:nvSpPr>
        <p:spPr>
          <a:xfrm>
            <a:off x="152400" y="1143000"/>
            <a:ext cx="8839200" cy="35433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1800"/>
              <a:buNone/>
            </a:pPr>
            <a:r>
              <a:rPr b="1" lang="en-US"/>
              <a:t>Guiding</a:t>
            </a:r>
            <a:r>
              <a:rPr b="1" lang="en-US"/>
              <a:t> Questions to Consider While Annotating Your Text </a:t>
            </a:r>
            <a:endParaRPr b="1"/>
          </a:p>
          <a:p>
            <a:pPr indent="0" lvl="0" marL="0" rtl="0" algn="l">
              <a:lnSpc>
                <a:spcPct val="100000"/>
              </a:lnSpc>
              <a:spcBef>
                <a:spcPts val="0"/>
              </a:spcBef>
              <a:spcAft>
                <a:spcPts val="0"/>
              </a:spcAft>
              <a:buSzPts val="1800"/>
              <a:buNone/>
            </a:pPr>
            <a:r>
              <a:t/>
            </a:r>
            <a:endParaRPr/>
          </a:p>
          <a:p>
            <a:pPr indent="-342900" lvl="0" marL="457200" rtl="0" algn="l">
              <a:lnSpc>
                <a:spcPct val="100000"/>
              </a:lnSpc>
              <a:spcBef>
                <a:spcPts val="0"/>
              </a:spcBef>
              <a:spcAft>
                <a:spcPts val="0"/>
              </a:spcAft>
              <a:buSzPts val="1800"/>
              <a:buChar char="•"/>
            </a:pPr>
            <a:r>
              <a:rPr b="1" lang="en-US"/>
              <a:t>WHERE </a:t>
            </a:r>
            <a:r>
              <a:rPr lang="en-US"/>
              <a:t>in the text may students struggle? What are the specific portions of the text where students will need more support?</a:t>
            </a:r>
            <a:endParaRPr/>
          </a:p>
          <a:p>
            <a:pPr indent="-342900" lvl="0" marL="457200" rtl="0" algn="l">
              <a:lnSpc>
                <a:spcPct val="100000"/>
              </a:lnSpc>
              <a:spcBef>
                <a:spcPts val="0"/>
              </a:spcBef>
              <a:spcAft>
                <a:spcPts val="0"/>
              </a:spcAft>
              <a:buSzPts val="1800"/>
              <a:buChar char="•"/>
            </a:pPr>
            <a:r>
              <a:rPr b="1" lang="en-US"/>
              <a:t>WHY </a:t>
            </a:r>
            <a:r>
              <a:rPr lang="en-US"/>
              <a:t>is </a:t>
            </a:r>
            <a:r>
              <a:rPr lang="en-US"/>
              <a:t>this portion of the text challenging, based upon the qualitative features of the text?</a:t>
            </a:r>
            <a:endParaRPr/>
          </a:p>
        </p:txBody>
      </p:sp>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0" name="Shape 710"/>
        <p:cNvGrpSpPr/>
        <p:nvPr/>
      </p:nvGrpSpPr>
      <p:grpSpPr>
        <a:xfrm>
          <a:off x="0" y="0"/>
          <a:ext cx="0" cy="0"/>
          <a:chOff x="0" y="0"/>
          <a:chExt cx="0" cy="0"/>
        </a:xfrm>
      </p:grpSpPr>
      <p:sp>
        <p:nvSpPr>
          <p:cNvPr id="711" name="Google Shape;711;p9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Think Aloud: Identifying Where</a:t>
            </a:r>
            <a:r>
              <a:rPr lang="en-US">
                <a:solidFill>
                  <a:schemeClr val="dk1"/>
                </a:solidFill>
              </a:rPr>
              <a:t> Students May Struggle </a:t>
            </a:r>
            <a:endParaRPr>
              <a:solidFill>
                <a:schemeClr val="dk1"/>
              </a:solidFill>
            </a:endParaRPr>
          </a:p>
        </p:txBody>
      </p:sp>
      <p:sp>
        <p:nvSpPr>
          <p:cNvPr id="712" name="Google Shape;712;p91"/>
          <p:cNvSpPr txBox="1"/>
          <p:nvPr>
            <p:ph idx="1" type="body"/>
          </p:nvPr>
        </p:nvSpPr>
        <p:spPr>
          <a:xfrm>
            <a:off x="600550" y="1942150"/>
            <a:ext cx="4435800" cy="33771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1000"/>
              </a:spcBef>
              <a:spcAft>
                <a:spcPts val="0"/>
              </a:spcAft>
              <a:buSzPts val="1800"/>
              <a:buNone/>
            </a:pPr>
            <a:r>
              <a:rPr lang="en-US"/>
              <a:t>First, Ms. Smith annotated to identify </a:t>
            </a:r>
            <a:r>
              <a:rPr b="1" lang="en-US"/>
              <a:t>WHERE</a:t>
            </a:r>
            <a:r>
              <a:rPr lang="en-US"/>
              <a:t> students may struggle.</a:t>
            </a:r>
            <a:endParaRPr/>
          </a:p>
          <a:p>
            <a:pPr indent="0" lvl="0" marL="0" rtl="0" algn="ctr">
              <a:lnSpc>
                <a:spcPct val="90000"/>
              </a:lnSpc>
              <a:spcBef>
                <a:spcPts val="1000"/>
              </a:spcBef>
              <a:spcAft>
                <a:spcPts val="0"/>
              </a:spcAft>
              <a:buSzPts val="1800"/>
              <a:buNone/>
            </a:pPr>
            <a:r>
              <a:t/>
            </a:r>
            <a:endParaRPr/>
          </a:p>
          <a:p>
            <a:pPr indent="0" lvl="0" marL="0" rtl="0" algn="ctr">
              <a:lnSpc>
                <a:spcPct val="90000"/>
              </a:lnSpc>
              <a:spcBef>
                <a:spcPts val="1000"/>
              </a:spcBef>
              <a:spcAft>
                <a:spcPts val="0"/>
              </a:spcAft>
              <a:buSzPts val="1800"/>
              <a:buNone/>
            </a:pPr>
            <a:r>
              <a:t/>
            </a:r>
            <a:endParaRPr/>
          </a:p>
          <a:p>
            <a:pPr indent="0" lvl="0" marL="0" rtl="0" algn="l">
              <a:lnSpc>
                <a:spcPct val="200000"/>
              </a:lnSpc>
              <a:spcBef>
                <a:spcPts val="1200"/>
              </a:spcBef>
              <a:spcAft>
                <a:spcPts val="0"/>
              </a:spcAft>
              <a:buNone/>
            </a:pPr>
            <a:r>
              <a:t/>
            </a:r>
            <a:endParaRPr b="1" sz="1200">
              <a:solidFill>
                <a:srgbClr val="000000"/>
              </a:solidFill>
            </a:endParaRPr>
          </a:p>
          <a:p>
            <a:pPr indent="0" lvl="0" marL="0" rtl="0" algn="l">
              <a:lnSpc>
                <a:spcPct val="200000"/>
              </a:lnSpc>
              <a:spcBef>
                <a:spcPts val="1200"/>
              </a:spcBef>
              <a:spcAft>
                <a:spcPts val="0"/>
              </a:spcAft>
              <a:buNone/>
            </a:pPr>
            <a:r>
              <a:rPr b="1" lang="en-US" sz="1200">
                <a:solidFill>
                  <a:srgbClr val="000000"/>
                </a:solidFill>
              </a:rPr>
              <a:t>Source: </a:t>
            </a:r>
            <a:r>
              <a:rPr lang="en-US" sz="1200">
                <a:solidFill>
                  <a:srgbClr val="000000"/>
                </a:solidFill>
              </a:rPr>
              <a:t>Fitzgerald, S. F. (2004b). </a:t>
            </a:r>
            <a:r>
              <a:rPr i="1" lang="en-US" sz="1200">
                <a:solidFill>
                  <a:srgbClr val="000000"/>
                </a:solidFill>
              </a:rPr>
              <a:t>The Great Gatsby</a:t>
            </a:r>
            <a:r>
              <a:rPr lang="en-US" sz="1200">
                <a:solidFill>
                  <a:srgbClr val="000000"/>
                </a:solidFill>
              </a:rPr>
              <a:t>. Scribner.</a:t>
            </a:r>
            <a:endParaRPr sz="1200">
              <a:solidFill>
                <a:srgbClr val="000000"/>
              </a:solidFill>
            </a:endParaRPr>
          </a:p>
          <a:p>
            <a:pPr indent="0" lvl="0" marL="0" rtl="0" algn="ctr">
              <a:lnSpc>
                <a:spcPct val="90000"/>
              </a:lnSpc>
              <a:spcBef>
                <a:spcPts val="1200"/>
              </a:spcBef>
              <a:spcAft>
                <a:spcPts val="0"/>
              </a:spcAft>
              <a:buSzPts val="1800"/>
              <a:buNone/>
            </a:pPr>
            <a:r>
              <a:t/>
            </a:r>
            <a:endParaRPr/>
          </a:p>
        </p:txBody>
      </p:sp>
      <p:pic>
        <p:nvPicPr>
          <p:cNvPr id="713" name="Google Shape;713;p91"/>
          <p:cNvPicPr preferRelativeResize="0"/>
          <p:nvPr/>
        </p:nvPicPr>
        <p:blipFill rotWithShape="1">
          <a:blip r:embed="rId3">
            <a:alphaModFix/>
          </a:blip>
          <a:srcRect b="0" l="0" r="0" t="0"/>
          <a:stretch/>
        </p:blipFill>
        <p:spPr>
          <a:xfrm>
            <a:off x="5289525" y="1165100"/>
            <a:ext cx="2631975" cy="3377149"/>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8" name="Shape 718"/>
        <p:cNvGrpSpPr/>
        <p:nvPr/>
      </p:nvGrpSpPr>
      <p:grpSpPr>
        <a:xfrm>
          <a:off x="0" y="0"/>
          <a:ext cx="0" cy="0"/>
          <a:chOff x="0" y="0"/>
          <a:chExt cx="0" cy="0"/>
        </a:xfrm>
      </p:grpSpPr>
      <p:sp>
        <p:nvSpPr>
          <p:cNvPr id="719" name="Google Shape;719;p92"/>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Think Aloud: Ms. Smith (Where Students May Struggle)</a:t>
            </a:r>
            <a:endParaRPr>
              <a:solidFill>
                <a:schemeClr val="dk1"/>
              </a:solidFill>
            </a:endParaRPr>
          </a:p>
        </p:txBody>
      </p:sp>
      <p:sp>
        <p:nvSpPr>
          <p:cNvPr id="720" name="Google Shape;720;p92"/>
          <p:cNvSpPr txBox="1"/>
          <p:nvPr>
            <p:ph idx="1" type="body"/>
          </p:nvPr>
        </p:nvSpPr>
        <p:spPr>
          <a:xfrm>
            <a:off x="152400" y="1161000"/>
            <a:ext cx="5526300" cy="35253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750"/>
              </a:spcBef>
              <a:spcAft>
                <a:spcPts val="0"/>
              </a:spcAft>
              <a:buSzPts val="1800"/>
              <a:buNone/>
            </a:pPr>
            <a:r>
              <a:rPr lang="en-US" sz="1450"/>
              <a:t>“He didn’t say any more but we’ve always been unusually communicative in a reserved way, and I understood that he meant a </a:t>
            </a:r>
            <a:r>
              <a:rPr lang="en-US" sz="1450"/>
              <a:t>great</a:t>
            </a:r>
            <a:r>
              <a:rPr lang="en-US" sz="1450"/>
              <a:t> deal more than that. In consequence I’m inclined to reserve all judgments, a habit that has opened up many curious natures to me and also made me the victim of not a few veteran bores. The abnormal mind is quick to detect and attach itself to this quality when it appears in a normal person, and so it came about that in college I was unjustly accused of being a politician, because I was privy to the secret griefs of wild, unknown men. Most of the confidences were unsought—frequently I have feigned sleep, preoccupation, or a hostile levity when I realized by some unmistakable sign that an intimate revelation was quivering on the horizon—for the intimate revelations of young men or at least the terms in which they express them are usually plagiaristic and marred by obvious suppressions.” ~Chapter 1, </a:t>
            </a:r>
            <a:r>
              <a:rPr i="1" lang="en-US" sz="1450"/>
              <a:t>The Great Gatsby</a:t>
            </a:r>
            <a:endParaRPr i="1" sz="1450"/>
          </a:p>
          <a:p>
            <a:pPr indent="0" lvl="0" marL="0" rtl="0" algn="r">
              <a:lnSpc>
                <a:spcPct val="200000"/>
              </a:lnSpc>
              <a:spcBef>
                <a:spcPts val="1200"/>
              </a:spcBef>
              <a:spcAft>
                <a:spcPts val="0"/>
              </a:spcAft>
              <a:buNone/>
            </a:pPr>
            <a:r>
              <a:rPr b="1" lang="en-US" sz="1200">
                <a:solidFill>
                  <a:srgbClr val="000000"/>
                </a:solidFill>
              </a:rPr>
              <a:t>Source: </a:t>
            </a:r>
            <a:r>
              <a:rPr lang="en-US" sz="1200">
                <a:solidFill>
                  <a:srgbClr val="000000"/>
                </a:solidFill>
              </a:rPr>
              <a:t>Fitzgerald, S. F. (2004b). </a:t>
            </a:r>
            <a:r>
              <a:rPr i="1" lang="en-US" sz="1200">
                <a:solidFill>
                  <a:srgbClr val="000000"/>
                </a:solidFill>
              </a:rPr>
              <a:t>The Great Gatsby</a:t>
            </a:r>
            <a:r>
              <a:rPr lang="en-US" sz="1200">
                <a:solidFill>
                  <a:srgbClr val="000000"/>
                </a:solidFill>
              </a:rPr>
              <a:t>. Scribner.</a:t>
            </a:r>
            <a:endParaRPr sz="1200">
              <a:solidFill>
                <a:srgbClr val="000000"/>
              </a:solidFill>
            </a:endParaRPr>
          </a:p>
          <a:p>
            <a:pPr indent="0" lvl="0" marL="0" rtl="0" algn="r">
              <a:lnSpc>
                <a:spcPct val="90000"/>
              </a:lnSpc>
              <a:spcBef>
                <a:spcPts val="1200"/>
              </a:spcBef>
              <a:spcAft>
                <a:spcPts val="0"/>
              </a:spcAft>
              <a:buSzPts val="1800"/>
              <a:buNone/>
            </a:pPr>
            <a:r>
              <a:t/>
            </a:r>
            <a:endParaRPr i="1" sz="1450"/>
          </a:p>
        </p:txBody>
      </p:sp>
      <p:pic>
        <p:nvPicPr>
          <p:cNvPr id="721" name="Google Shape;721;p92"/>
          <p:cNvPicPr preferRelativeResize="0"/>
          <p:nvPr/>
        </p:nvPicPr>
        <p:blipFill rotWithShape="1">
          <a:blip r:embed="rId3">
            <a:alphaModFix/>
          </a:blip>
          <a:srcRect b="0" l="0" r="0" t="0"/>
          <a:stretch/>
        </p:blipFill>
        <p:spPr>
          <a:xfrm>
            <a:off x="5827449" y="1410600"/>
            <a:ext cx="2912699" cy="2912699"/>
          </a:xfrm>
          <a:prstGeom prst="rect">
            <a:avLst/>
          </a:prstGeom>
          <a:noFill/>
          <a:ln>
            <a:noFill/>
          </a:ln>
        </p:spPr>
      </p:pic>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6" name="Shape 726"/>
        <p:cNvGrpSpPr/>
        <p:nvPr/>
      </p:nvGrpSpPr>
      <p:grpSpPr>
        <a:xfrm>
          <a:off x="0" y="0"/>
          <a:ext cx="0" cy="0"/>
          <a:chOff x="0" y="0"/>
          <a:chExt cx="0" cy="0"/>
        </a:xfrm>
      </p:grpSpPr>
      <p:sp>
        <p:nvSpPr>
          <p:cNvPr id="727" name="Google Shape;727;p93"/>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WHY Students May Struggle</a:t>
            </a:r>
            <a:endParaRPr>
              <a:solidFill>
                <a:schemeClr val="dk1"/>
              </a:solidFill>
            </a:endParaRPr>
          </a:p>
        </p:txBody>
      </p:sp>
      <p:sp>
        <p:nvSpPr>
          <p:cNvPr id="728" name="Google Shape;728;p93"/>
          <p:cNvSpPr txBox="1"/>
          <p:nvPr>
            <p:ph idx="1" type="body"/>
          </p:nvPr>
        </p:nvSpPr>
        <p:spPr>
          <a:xfrm>
            <a:off x="152400" y="1143000"/>
            <a:ext cx="4442100" cy="3543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800"/>
              </a:spcBef>
              <a:spcAft>
                <a:spcPts val="0"/>
              </a:spcAft>
              <a:buClr>
                <a:srgbClr val="5A5A5A"/>
              </a:buClr>
              <a:buSzPts val="3600"/>
              <a:buFont typeface="Arial"/>
              <a:buNone/>
            </a:pPr>
            <a:r>
              <a:rPr lang="en-US"/>
              <a:t>Use your analysis of </a:t>
            </a:r>
            <a:r>
              <a:rPr b="1" lang="en-US"/>
              <a:t>qualitative complexity </a:t>
            </a:r>
            <a:r>
              <a:rPr lang="en-US"/>
              <a:t>to determine and name </a:t>
            </a:r>
            <a:r>
              <a:rPr b="1" lang="en-US"/>
              <a:t>WHY </a:t>
            </a:r>
            <a:r>
              <a:rPr lang="en-US"/>
              <a:t>students may struggle here. </a:t>
            </a:r>
            <a:endParaRPr/>
          </a:p>
          <a:p>
            <a:pPr indent="0" lvl="0" marL="0" rtl="0" algn="l">
              <a:lnSpc>
                <a:spcPct val="90000"/>
              </a:lnSpc>
              <a:spcBef>
                <a:spcPts val="750"/>
              </a:spcBef>
              <a:spcAft>
                <a:spcPts val="0"/>
              </a:spcAft>
              <a:buSzPts val="1800"/>
              <a:buNone/>
            </a:pPr>
            <a:r>
              <a:t/>
            </a:r>
            <a:endParaRPr/>
          </a:p>
        </p:txBody>
      </p:sp>
      <p:pic>
        <p:nvPicPr>
          <p:cNvPr id="729" name="Google Shape;729;p93"/>
          <p:cNvPicPr preferRelativeResize="0"/>
          <p:nvPr/>
        </p:nvPicPr>
        <p:blipFill rotWithShape="1">
          <a:blip r:embed="rId3">
            <a:alphaModFix/>
          </a:blip>
          <a:srcRect b="0" l="0" r="0" t="0"/>
          <a:stretch/>
        </p:blipFill>
        <p:spPr>
          <a:xfrm>
            <a:off x="5827449" y="1410600"/>
            <a:ext cx="2912699" cy="2912699"/>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4" name="Shape 734"/>
        <p:cNvGrpSpPr/>
        <p:nvPr/>
      </p:nvGrpSpPr>
      <p:grpSpPr>
        <a:xfrm>
          <a:off x="0" y="0"/>
          <a:ext cx="0" cy="0"/>
          <a:chOff x="0" y="0"/>
          <a:chExt cx="0" cy="0"/>
        </a:xfrm>
      </p:grpSpPr>
      <p:sp>
        <p:nvSpPr>
          <p:cNvPr id="735" name="Google Shape;735;p94"/>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WHY Students May Struggle</a:t>
            </a:r>
            <a:endParaRPr/>
          </a:p>
        </p:txBody>
      </p:sp>
      <p:sp>
        <p:nvSpPr>
          <p:cNvPr id="736" name="Google Shape;736;p94"/>
          <p:cNvSpPr txBox="1"/>
          <p:nvPr>
            <p:ph idx="1" type="body"/>
          </p:nvPr>
        </p:nvSpPr>
        <p:spPr>
          <a:xfrm>
            <a:off x="152400" y="1144375"/>
            <a:ext cx="5076000" cy="34464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0"/>
              </a:spcBef>
              <a:spcAft>
                <a:spcPts val="0"/>
              </a:spcAft>
              <a:buClr>
                <a:schemeClr val="dk2"/>
              </a:buClr>
              <a:buSzPts val="2700"/>
              <a:buFont typeface="Arial"/>
              <a:buNone/>
            </a:pPr>
            <a:r>
              <a:rPr b="1" lang="en-US"/>
              <a:t>Discuss: </a:t>
            </a:r>
            <a:endParaRPr b="1"/>
          </a:p>
          <a:p>
            <a:pPr indent="0" lvl="0" marL="0" rtl="0" algn="ctr">
              <a:lnSpc>
                <a:spcPct val="90000"/>
              </a:lnSpc>
              <a:spcBef>
                <a:spcPts val="0"/>
              </a:spcBef>
              <a:spcAft>
                <a:spcPts val="0"/>
              </a:spcAft>
              <a:buClr>
                <a:schemeClr val="dk2"/>
              </a:buClr>
              <a:buSzPts val="2700"/>
              <a:buFont typeface="Arial"/>
              <a:buNone/>
            </a:pPr>
            <a:r>
              <a:rPr b="1" lang="en-US"/>
              <a:t>WHY </a:t>
            </a:r>
            <a:r>
              <a:rPr lang="en-US"/>
              <a:t>might this sentence be challenging for students to understand? </a:t>
            </a:r>
            <a:endParaRPr/>
          </a:p>
          <a:p>
            <a:pPr indent="0" lvl="0" marL="0" rtl="0" algn="l">
              <a:lnSpc>
                <a:spcPct val="90000"/>
              </a:lnSpc>
              <a:spcBef>
                <a:spcPts val="800"/>
              </a:spcBef>
              <a:spcAft>
                <a:spcPts val="0"/>
              </a:spcAft>
              <a:buClr>
                <a:srgbClr val="5A5A5A"/>
              </a:buClr>
              <a:buSzPts val="1200"/>
              <a:buFont typeface="Arial"/>
              <a:buNone/>
            </a:pPr>
            <a:r>
              <a:rPr lang="en-US" sz="800"/>
              <a:t>   </a:t>
            </a:r>
            <a:endParaRPr sz="800"/>
          </a:p>
          <a:p>
            <a:pPr indent="0" lvl="0" marL="0" rtl="0" algn="ctr">
              <a:lnSpc>
                <a:spcPct val="90000"/>
              </a:lnSpc>
              <a:spcBef>
                <a:spcPts val="750"/>
              </a:spcBef>
              <a:spcAft>
                <a:spcPts val="0"/>
              </a:spcAft>
              <a:buSzPts val="1800"/>
              <a:buNone/>
            </a:pPr>
            <a:r>
              <a:rPr lang="en-US" sz="1700"/>
              <a:t>“Most of the confidences were unsought—frequently I have feigned sleep, preoccupation, or a hostile levity when I realized by some unmistakable sign that an intimate revelation was quivering on the horizon—for the intimate revelations of young men or at least the terms in which they express them are usually plagiaristic and marred by obvious suppressions.”</a:t>
            </a:r>
            <a:endParaRPr sz="1700"/>
          </a:p>
          <a:p>
            <a:pPr indent="0" lvl="0" marL="0" rtl="0" algn="ctr">
              <a:lnSpc>
                <a:spcPct val="90000"/>
              </a:lnSpc>
              <a:spcBef>
                <a:spcPts val="750"/>
              </a:spcBef>
              <a:spcAft>
                <a:spcPts val="0"/>
              </a:spcAft>
              <a:buSzPts val="1800"/>
              <a:buNone/>
            </a:pPr>
            <a:r>
              <a:rPr lang="en-US" sz="1700"/>
              <a:t>~Chapter 1, </a:t>
            </a:r>
            <a:r>
              <a:rPr i="1" lang="en-US" sz="1700"/>
              <a:t>The Great Gatsby</a:t>
            </a:r>
            <a:endParaRPr i="1" sz="1700"/>
          </a:p>
          <a:p>
            <a:pPr indent="0" lvl="0" marL="0" rtl="0" algn="ctr">
              <a:lnSpc>
                <a:spcPct val="200000"/>
              </a:lnSpc>
              <a:spcBef>
                <a:spcPts val="1200"/>
              </a:spcBef>
              <a:spcAft>
                <a:spcPts val="0"/>
              </a:spcAft>
              <a:buNone/>
            </a:pPr>
            <a:r>
              <a:rPr b="1" lang="en-US" sz="1200">
                <a:solidFill>
                  <a:srgbClr val="000000"/>
                </a:solidFill>
              </a:rPr>
              <a:t>Source: </a:t>
            </a:r>
            <a:r>
              <a:rPr lang="en-US" sz="1200">
                <a:solidFill>
                  <a:srgbClr val="000000"/>
                </a:solidFill>
              </a:rPr>
              <a:t>Fitzgerald, S. F. (2004b). </a:t>
            </a:r>
            <a:r>
              <a:rPr i="1" lang="en-US" sz="1200">
                <a:solidFill>
                  <a:srgbClr val="000000"/>
                </a:solidFill>
              </a:rPr>
              <a:t>The Great Gatsby</a:t>
            </a:r>
            <a:r>
              <a:rPr lang="en-US" sz="1200">
                <a:solidFill>
                  <a:srgbClr val="000000"/>
                </a:solidFill>
              </a:rPr>
              <a:t>. Scribner.</a:t>
            </a:r>
            <a:endParaRPr sz="1200">
              <a:solidFill>
                <a:srgbClr val="000000"/>
              </a:solidFill>
            </a:endParaRPr>
          </a:p>
          <a:p>
            <a:pPr indent="0" lvl="0" marL="0" rtl="0" algn="ctr">
              <a:lnSpc>
                <a:spcPct val="90000"/>
              </a:lnSpc>
              <a:spcBef>
                <a:spcPts val="1200"/>
              </a:spcBef>
              <a:spcAft>
                <a:spcPts val="0"/>
              </a:spcAft>
              <a:buSzPts val="1800"/>
              <a:buNone/>
            </a:pPr>
            <a:r>
              <a:t/>
            </a:r>
            <a:endParaRPr i="1" sz="1700"/>
          </a:p>
          <a:p>
            <a:pPr indent="0" lvl="0" marL="0" rtl="0" algn="l">
              <a:lnSpc>
                <a:spcPct val="90000"/>
              </a:lnSpc>
              <a:spcBef>
                <a:spcPts val="750"/>
              </a:spcBef>
              <a:spcAft>
                <a:spcPts val="0"/>
              </a:spcAft>
              <a:buSzPts val="1800"/>
              <a:buNone/>
            </a:pPr>
            <a:r>
              <a:t/>
            </a:r>
            <a:endParaRPr/>
          </a:p>
        </p:txBody>
      </p:sp>
      <p:pic>
        <p:nvPicPr>
          <p:cNvPr id="737" name="Google Shape;737;p94"/>
          <p:cNvPicPr preferRelativeResize="0"/>
          <p:nvPr/>
        </p:nvPicPr>
        <p:blipFill rotWithShape="1">
          <a:blip r:embed="rId3">
            <a:alphaModFix/>
          </a:blip>
          <a:srcRect b="0" l="0" r="0" t="0"/>
          <a:stretch/>
        </p:blipFill>
        <p:spPr>
          <a:xfrm>
            <a:off x="5827449" y="1410600"/>
            <a:ext cx="2912699" cy="2912699"/>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2" name="Shape 742"/>
        <p:cNvGrpSpPr/>
        <p:nvPr/>
      </p:nvGrpSpPr>
      <p:grpSpPr>
        <a:xfrm>
          <a:off x="0" y="0"/>
          <a:ext cx="0" cy="0"/>
          <a:chOff x="0" y="0"/>
          <a:chExt cx="0" cy="0"/>
        </a:xfrm>
      </p:grpSpPr>
      <p:sp>
        <p:nvSpPr>
          <p:cNvPr id="743" name="Google Shape;743;p9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How are these features addressed in the curriculum?</a:t>
            </a:r>
            <a:endParaRPr/>
          </a:p>
        </p:txBody>
      </p:sp>
      <p:sp>
        <p:nvSpPr>
          <p:cNvPr id="744" name="Google Shape;744;p95"/>
          <p:cNvSpPr txBox="1"/>
          <p:nvPr>
            <p:ph idx="1" type="body"/>
          </p:nvPr>
        </p:nvSpPr>
        <p:spPr>
          <a:xfrm>
            <a:off x="228600" y="1143000"/>
            <a:ext cx="8839200" cy="3543300"/>
          </a:xfrm>
          <a:prstGeom prst="rect">
            <a:avLst/>
          </a:prstGeom>
          <a:noFill/>
          <a:ln>
            <a:noFill/>
          </a:ln>
        </p:spPr>
        <p:txBody>
          <a:bodyPr anchorCtr="0" anchor="t" bIns="91425" lIns="91425" spcFirstLastPara="1" rIns="91425" wrap="square" tIns="91425">
            <a:noAutofit/>
          </a:bodyPr>
          <a:lstStyle/>
          <a:p>
            <a:pPr indent="0" lvl="0" marL="0" rtl="0" algn="l">
              <a:lnSpc>
                <a:spcPct val="90000"/>
              </a:lnSpc>
              <a:spcBef>
                <a:spcPts val="750"/>
              </a:spcBef>
              <a:spcAft>
                <a:spcPts val="0"/>
              </a:spcAft>
              <a:buSzPts val="1800"/>
              <a:buNone/>
            </a:pPr>
            <a:r>
              <a:rPr lang="en-US" sz="1700"/>
              <a:t>Examples of how Guidebooks addresses language and knowledge features through Core Activities and Optional Activities</a:t>
            </a:r>
            <a:endParaRPr sz="1700"/>
          </a:p>
          <a:p>
            <a:pPr indent="0" lvl="0" marL="0" rtl="0" algn="l">
              <a:lnSpc>
                <a:spcPct val="90000"/>
              </a:lnSpc>
              <a:spcBef>
                <a:spcPts val="750"/>
              </a:spcBef>
              <a:spcAft>
                <a:spcPts val="0"/>
              </a:spcAft>
              <a:buSzPts val="1800"/>
              <a:buNone/>
            </a:pPr>
            <a:r>
              <a:rPr lang="en-US" sz="1700"/>
              <a:t>Knowledge: </a:t>
            </a:r>
            <a:endParaRPr sz="1700"/>
          </a:p>
          <a:p>
            <a:pPr indent="-336550" lvl="0" marL="457200" rtl="0" algn="l">
              <a:lnSpc>
                <a:spcPct val="90000"/>
              </a:lnSpc>
              <a:spcBef>
                <a:spcPts val="750"/>
              </a:spcBef>
              <a:spcAft>
                <a:spcPts val="0"/>
              </a:spcAft>
              <a:buSzPts val="1700"/>
              <a:buChar char="•"/>
            </a:pPr>
            <a:r>
              <a:rPr lang="en-US" sz="1700"/>
              <a:t>Lesson 1, Activity 1 (Core)</a:t>
            </a:r>
            <a:endParaRPr sz="1700"/>
          </a:p>
          <a:p>
            <a:pPr indent="-336550" lvl="0" marL="457200" rtl="0" algn="l">
              <a:lnSpc>
                <a:spcPct val="90000"/>
              </a:lnSpc>
              <a:spcBef>
                <a:spcPts val="0"/>
              </a:spcBef>
              <a:spcAft>
                <a:spcPts val="0"/>
              </a:spcAft>
              <a:buSzPts val="1700"/>
              <a:buChar char="•"/>
            </a:pPr>
            <a:r>
              <a:rPr lang="en-US" sz="1700"/>
              <a:t>Lesson 2, Activity 1 (Core)</a:t>
            </a:r>
            <a:endParaRPr sz="1700"/>
          </a:p>
          <a:p>
            <a:pPr indent="0" lvl="0" marL="0" rtl="0" algn="l">
              <a:lnSpc>
                <a:spcPct val="90000"/>
              </a:lnSpc>
              <a:spcBef>
                <a:spcPts val="750"/>
              </a:spcBef>
              <a:spcAft>
                <a:spcPts val="0"/>
              </a:spcAft>
              <a:buSzPts val="1800"/>
              <a:buNone/>
            </a:pPr>
            <a:r>
              <a:rPr lang="en-US" sz="1700"/>
              <a:t>Language: </a:t>
            </a:r>
            <a:endParaRPr sz="1700"/>
          </a:p>
          <a:p>
            <a:pPr indent="-336550" lvl="0" marL="457200" rtl="0" algn="l">
              <a:lnSpc>
                <a:spcPct val="90000"/>
              </a:lnSpc>
              <a:spcBef>
                <a:spcPts val="750"/>
              </a:spcBef>
              <a:spcAft>
                <a:spcPts val="0"/>
              </a:spcAft>
              <a:buSzPts val="1700"/>
              <a:buChar char="•"/>
            </a:pPr>
            <a:r>
              <a:rPr lang="en-US" sz="1700"/>
              <a:t>Lesson 2, Activity 5 (Optional)</a:t>
            </a:r>
            <a:endParaRPr sz="1700"/>
          </a:p>
          <a:p>
            <a:pPr indent="-336550" lvl="0" marL="457200" rtl="0" algn="l">
              <a:lnSpc>
                <a:spcPct val="90000"/>
              </a:lnSpc>
              <a:spcBef>
                <a:spcPts val="0"/>
              </a:spcBef>
              <a:spcAft>
                <a:spcPts val="0"/>
              </a:spcAft>
              <a:buSzPts val="1700"/>
              <a:buChar char="•"/>
            </a:pPr>
            <a:r>
              <a:rPr lang="en-US" sz="1700"/>
              <a:t>Lesson 3, Activity 3 (Optional)</a:t>
            </a:r>
            <a:endParaRPr sz="1700"/>
          </a:p>
          <a:p>
            <a:pPr indent="0" lvl="0" marL="0" rtl="0" algn="l">
              <a:lnSpc>
                <a:spcPct val="90000"/>
              </a:lnSpc>
              <a:spcBef>
                <a:spcPts val="750"/>
              </a:spcBef>
              <a:spcAft>
                <a:spcPts val="0"/>
              </a:spcAft>
              <a:buSzPts val="1800"/>
              <a:buNone/>
            </a:pPr>
            <a:r>
              <a:rPr lang="en-US" sz="1700"/>
              <a:t>Meaning: </a:t>
            </a:r>
            <a:endParaRPr sz="1700"/>
          </a:p>
          <a:p>
            <a:pPr indent="-336550" lvl="0" marL="457200" rtl="0" algn="l">
              <a:lnSpc>
                <a:spcPct val="100000"/>
              </a:lnSpc>
              <a:spcBef>
                <a:spcPts val="0"/>
              </a:spcBef>
              <a:spcAft>
                <a:spcPts val="0"/>
              </a:spcAft>
              <a:buSzPts val="1700"/>
              <a:buChar char="•"/>
            </a:pPr>
            <a:r>
              <a:rPr lang="en-US" sz="1700"/>
              <a:t>Lesson 3, Activity 2 (Core)</a:t>
            </a:r>
            <a:endParaRPr sz="1700"/>
          </a:p>
          <a:p>
            <a:pPr indent="-336550" lvl="0" marL="457200" rtl="0" algn="l">
              <a:lnSpc>
                <a:spcPct val="100000"/>
              </a:lnSpc>
              <a:spcBef>
                <a:spcPts val="0"/>
              </a:spcBef>
              <a:spcAft>
                <a:spcPts val="0"/>
              </a:spcAft>
              <a:buSzPts val="1700"/>
              <a:buChar char="•"/>
            </a:pPr>
            <a:r>
              <a:rPr lang="en-US" sz="1700"/>
              <a:t>Lesson 3, Activity 3 (Optional)</a:t>
            </a:r>
            <a:endParaRPr sz="1700"/>
          </a:p>
          <a:p>
            <a:pPr indent="-336550" lvl="0" marL="457200" rtl="0" algn="l">
              <a:lnSpc>
                <a:spcPct val="90000"/>
              </a:lnSpc>
              <a:spcBef>
                <a:spcPts val="0"/>
              </a:spcBef>
              <a:spcAft>
                <a:spcPts val="0"/>
              </a:spcAft>
              <a:buSzPts val="1700"/>
              <a:buChar char="•"/>
            </a:pPr>
            <a:r>
              <a:rPr lang="en-US" sz="1700"/>
              <a:t>Lesson 3, Activity 4 (Core)</a:t>
            </a:r>
            <a:endParaRPr sz="1700"/>
          </a:p>
          <a:p>
            <a:pPr indent="0" lvl="0" marL="0" rtl="0" algn="l">
              <a:lnSpc>
                <a:spcPct val="90000"/>
              </a:lnSpc>
              <a:spcBef>
                <a:spcPts val="750"/>
              </a:spcBef>
              <a:spcAft>
                <a:spcPts val="0"/>
              </a:spcAft>
              <a:buSzPts val="1800"/>
              <a:buNone/>
            </a:pPr>
            <a:r>
              <a:t/>
            </a:r>
            <a:endParaRPr sz="1700"/>
          </a:p>
        </p:txBody>
      </p:sp>
      <p:grpSp>
        <p:nvGrpSpPr>
          <p:cNvPr id="745" name="Google Shape;745;p95"/>
          <p:cNvGrpSpPr/>
          <p:nvPr/>
        </p:nvGrpSpPr>
        <p:grpSpPr>
          <a:xfrm>
            <a:off x="4225500" y="1998000"/>
            <a:ext cx="3959400" cy="2119500"/>
            <a:chOff x="3996000" y="2254500"/>
            <a:chExt cx="3959400" cy="2119500"/>
          </a:xfrm>
        </p:grpSpPr>
        <p:sp>
          <p:nvSpPr>
            <p:cNvPr id="746" name="Google Shape;746;p95"/>
            <p:cNvSpPr txBox="1"/>
            <p:nvPr/>
          </p:nvSpPr>
          <p:spPr>
            <a:xfrm>
              <a:off x="3996000" y="2254500"/>
              <a:ext cx="1809000" cy="2119500"/>
            </a:xfrm>
            <a:prstGeom prst="rect">
              <a:avLst/>
            </a:prstGeom>
            <a:solidFill>
              <a:schemeClr val="accent5"/>
            </a:solid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300"/>
                <a:buFont typeface="Arial"/>
                <a:buNone/>
              </a:pPr>
              <a:r>
                <a:rPr b="1" i="0" lang="en-US" sz="2300" u="none" cap="none" strike="noStrike">
                  <a:solidFill>
                    <a:schemeClr val="accent6"/>
                  </a:solidFill>
                  <a:latin typeface="Signika"/>
                  <a:ea typeface="Signika"/>
                  <a:cs typeface="Signika"/>
                  <a:sym typeface="Signika"/>
                </a:rPr>
                <a:t>Core</a:t>
              </a:r>
              <a:endParaRPr b="1" i="0" sz="2300" u="none" cap="none" strike="noStrike">
                <a:solidFill>
                  <a:schemeClr val="accent6"/>
                </a:solidFill>
                <a:latin typeface="Signika"/>
                <a:ea typeface="Signika"/>
                <a:cs typeface="Signika"/>
                <a:sym typeface="Signika"/>
              </a:endParaRPr>
            </a:p>
          </p:txBody>
        </p:sp>
        <p:sp>
          <p:nvSpPr>
            <p:cNvPr id="747" name="Google Shape;747;p95"/>
            <p:cNvSpPr txBox="1"/>
            <p:nvPr/>
          </p:nvSpPr>
          <p:spPr>
            <a:xfrm>
              <a:off x="6146400" y="2254500"/>
              <a:ext cx="1809000" cy="2119500"/>
            </a:xfrm>
            <a:prstGeom prst="rect">
              <a:avLst/>
            </a:prstGeom>
            <a:no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300"/>
                <a:buFont typeface="Arial"/>
                <a:buNone/>
              </a:pPr>
              <a:r>
                <a:rPr b="1" i="0" lang="en-US" sz="2300" u="none" cap="none" strike="noStrike">
                  <a:solidFill>
                    <a:schemeClr val="accent5"/>
                  </a:solidFill>
                  <a:latin typeface="Signika"/>
                  <a:ea typeface="Signika"/>
                  <a:cs typeface="Signika"/>
                  <a:sym typeface="Signika"/>
                </a:rPr>
                <a:t>Optional</a:t>
              </a:r>
              <a:endParaRPr b="1" i="0" sz="2300" u="none" cap="none" strike="noStrike">
                <a:solidFill>
                  <a:schemeClr val="accent5"/>
                </a:solidFill>
                <a:latin typeface="Signika"/>
                <a:ea typeface="Signika"/>
                <a:cs typeface="Signika"/>
                <a:sym typeface="Signika"/>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4"/>
                                        </p:tgtEl>
                                        <p:attrNameLst>
                                          <p:attrName>style.visibility</p:attrName>
                                        </p:attrNameLst>
                                      </p:cBhvr>
                                      <p:to>
                                        <p:strVal val="visible"/>
                                      </p:to>
                                    </p:set>
                                    <p:animEffect filter="fade" transition="in">
                                      <p:cBhvr>
                                        <p:cTn dur="1000"/>
                                        <p:tgtEl>
                                          <p:spTgt spid="74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2" name="Shape 752"/>
        <p:cNvGrpSpPr/>
        <p:nvPr/>
      </p:nvGrpSpPr>
      <p:grpSpPr>
        <a:xfrm>
          <a:off x="0" y="0"/>
          <a:ext cx="0" cy="0"/>
          <a:chOff x="0" y="0"/>
          <a:chExt cx="0" cy="0"/>
        </a:xfrm>
      </p:grpSpPr>
      <p:sp>
        <p:nvSpPr>
          <p:cNvPr id="753" name="Google Shape;753;p96"/>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Planning </a:t>
            </a:r>
            <a:r>
              <a:rPr lang="en-US">
                <a:solidFill>
                  <a:schemeClr val="dk1"/>
                </a:solidFill>
              </a:rPr>
              <a:t>Supports for Students within Lessons </a:t>
            </a:r>
            <a:endParaRPr>
              <a:solidFill>
                <a:schemeClr val="dk1"/>
              </a:solidFill>
            </a:endParaRPr>
          </a:p>
        </p:txBody>
      </p:sp>
      <p:sp>
        <p:nvSpPr>
          <p:cNvPr id="754" name="Google Shape;754;p96"/>
          <p:cNvSpPr txBox="1"/>
          <p:nvPr/>
        </p:nvSpPr>
        <p:spPr>
          <a:xfrm>
            <a:off x="762000" y="1336738"/>
            <a:ext cx="7620000" cy="852300"/>
          </a:xfrm>
          <a:prstGeom prst="rect">
            <a:avLst/>
          </a:prstGeom>
          <a:noFill/>
          <a:ln>
            <a:noFill/>
          </a:ln>
        </p:spPr>
        <p:txBody>
          <a:bodyPr anchorCtr="0" anchor="t" bIns="91425" lIns="91425" spcFirstLastPara="1" rIns="91425" wrap="square" tIns="91425">
            <a:noAutofit/>
          </a:bodyPr>
          <a:lstStyle/>
          <a:p>
            <a:pPr indent="0" lvl="0" marL="0" marR="0" rtl="0" algn="ctr">
              <a:lnSpc>
                <a:spcPct val="90000"/>
              </a:lnSpc>
              <a:spcBef>
                <a:spcPts val="750"/>
              </a:spcBef>
              <a:spcAft>
                <a:spcPts val="0"/>
              </a:spcAft>
              <a:buClr>
                <a:srgbClr val="000000"/>
              </a:buClr>
              <a:buSzPts val="2400"/>
              <a:buFont typeface="Arial"/>
              <a:buNone/>
            </a:pPr>
            <a:r>
              <a:rPr b="1" lang="en-US" sz="2400">
                <a:solidFill>
                  <a:schemeClr val="accent4"/>
                </a:solidFill>
                <a:latin typeface="Calibri"/>
                <a:ea typeface="Calibri"/>
                <a:cs typeface="Calibri"/>
                <a:sym typeface="Calibri"/>
              </a:rPr>
              <a:t>The curriculum’s slides, teaching notes, and core/o</a:t>
            </a:r>
            <a:r>
              <a:rPr b="1" i="0" lang="en-US" sz="2400" u="none" cap="none" strike="noStrike">
                <a:solidFill>
                  <a:schemeClr val="accent4"/>
                </a:solidFill>
                <a:latin typeface="Calibri"/>
                <a:ea typeface="Calibri"/>
                <a:cs typeface="Calibri"/>
                <a:sym typeface="Calibri"/>
              </a:rPr>
              <a:t>ptional</a:t>
            </a:r>
            <a:r>
              <a:rPr b="1" i="0" lang="en-US" sz="2400" u="none" cap="none" strike="noStrike">
                <a:solidFill>
                  <a:schemeClr val="accent4"/>
                </a:solidFill>
                <a:latin typeface="Calibri"/>
                <a:ea typeface="Calibri"/>
                <a:cs typeface="Calibri"/>
                <a:sym typeface="Calibri"/>
              </a:rPr>
              <a:t> </a:t>
            </a:r>
            <a:r>
              <a:rPr b="1" lang="en-US" sz="2400">
                <a:solidFill>
                  <a:schemeClr val="accent4"/>
                </a:solidFill>
                <a:latin typeface="Calibri"/>
                <a:ea typeface="Calibri"/>
                <a:cs typeface="Calibri"/>
                <a:sym typeface="Calibri"/>
              </a:rPr>
              <a:t>a</a:t>
            </a:r>
            <a:r>
              <a:rPr b="1" i="0" lang="en-US" sz="2400" u="none" cap="none" strike="noStrike">
                <a:solidFill>
                  <a:schemeClr val="accent4"/>
                </a:solidFill>
                <a:latin typeface="Calibri"/>
                <a:ea typeface="Calibri"/>
                <a:cs typeface="Calibri"/>
                <a:sym typeface="Calibri"/>
              </a:rPr>
              <a:t>ctivities </a:t>
            </a:r>
            <a:r>
              <a:rPr b="1" lang="en-US" sz="2400">
                <a:solidFill>
                  <a:schemeClr val="accent4"/>
                </a:solidFill>
                <a:latin typeface="Calibri"/>
                <a:ea typeface="Calibri"/>
                <a:cs typeface="Calibri"/>
                <a:sym typeface="Calibri"/>
              </a:rPr>
              <a:t>were</a:t>
            </a:r>
            <a:r>
              <a:rPr b="1" i="0" lang="en-US" sz="2400" u="none" cap="none" strike="noStrike">
                <a:solidFill>
                  <a:schemeClr val="accent4"/>
                </a:solidFill>
                <a:latin typeface="Calibri"/>
                <a:ea typeface="Calibri"/>
                <a:cs typeface="Calibri"/>
                <a:sym typeface="Calibri"/>
              </a:rPr>
              <a:t> designed </a:t>
            </a:r>
            <a:r>
              <a:rPr b="1" lang="en-US" sz="2400">
                <a:solidFill>
                  <a:schemeClr val="accent4"/>
                </a:solidFill>
                <a:latin typeface="Calibri"/>
                <a:ea typeface="Calibri"/>
                <a:cs typeface="Calibri"/>
                <a:sym typeface="Calibri"/>
              </a:rPr>
              <a:t>to target and support students with the most complex features of each text! </a:t>
            </a:r>
            <a:endParaRPr b="1" i="0" sz="2400" u="none" cap="none" strike="noStrike">
              <a:solidFill>
                <a:schemeClr val="accent4"/>
              </a:solidFill>
              <a:latin typeface="Calibri"/>
              <a:ea typeface="Calibri"/>
              <a:cs typeface="Calibri"/>
              <a:sym typeface="Calibri"/>
            </a:endParaRPr>
          </a:p>
        </p:txBody>
      </p:sp>
      <p:sp>
        <p:nvSpPr>
          <p:cNvPr id="755" name="Google Shape;755;p96"/>
          <p:cNvSpPr txBox="1"/>
          <p:nvPr/>
        </p:nvSpPr>
        <p:spPr>
          <a:xfrm>
            <a:off x="254350" y="2825425"/>
            <a:ext cx="8276400" cy="1890300"/>
          </a:xfrm>
          <a:prstGeom prst="rect">
            <a:avLst/>
          </a:prstGeom>
          <a:noFill/>
          <a:ln>
            <a:noFill/>
          </a:ln>
        </p:spPr>
        <p:txBody>
          <a:bodyPr anchorCtr="0" anchor="t" bIns="91425" lIns="91425" spcFirstLastPara="1" rIns="91425" wrap="square" tIns="91425">
            <a:noAutofit/>
          </a:bodyPr>
          <a:lstStyle/>
          <a:p>
            <a:pPr indent="0" lvl="0" marL="0" marR="0" rtl="0" algn="ctr">
              <a:lnSpc>
                <a:spcPct val="90000"/>
              </a:lnSpc>
              <a:spcBef>
                <a:spcPts val="750"/>
              </a:spcBef>
              <a:spcAft>
                <a:spcPts val="0"/>
              </a:spcAft>
              <a:buClr>
                <a:srgbClr val="000000"/>
              </a:buClr>
              <a:buSzPts val="1800"/>
              <a:buFont typeface="Arial"/>
              <a:buNone/>
            </a:pPr>
            <a:r>
              <a:rPr lang="en-US" sz="1800">
                <a:solidFill>
                  <a:schemeClr val="dk1"/>
                </a:solidFill>
                <a:latin typeface="Calibri"/>
                <a:ea typeface="Calibri"/>
                <a:cs typeface="Calibri"/>
                <a:sym typeface="Calibri"/>
              </a:rPr>
              <a:t>Teacher Actions: During lesson preparation...</a:t>
            </a:r>
            <a:endParaRPr b="0" i="0" sz="1800" u="none" cap="none" strike="noStrike">
              <a:solidFill>
                <a:schemeClr val="dk1"/>
              </a:solidFill>
              <a:latin typeface="Calibri"/>
              <a:ea typeface="Calibri"/>
              <a:cs typeface="Calibri"/>
              <a:sym typeface="Calibri"/>
            </a:endParaRPr>
          </a:p>
          <a:p>
            <a:pPr indent="-342900" lvl="0" marL="457200" marR="0" rtl="0" algn="l">
              <a:lnSpc>
                <a:spcPct val="90000"/>
              </a:lnSpc>
              <a:spcBef>
                <a:spcPts val="750"/>
              </a:spcBef>
              <a:spcAft>
                <a:spcPts val="0"/>
              </a:spcAft>
              <a:buClr>
                <a:schemeClr val="dk1"/>
              </a:buClr>
              <a:buSzPts val="1800"/>
              <a:buFont typeface="Arial"/>
              <a:buChar char="•"/>
            </a:pPr>
            <a:r>
              <a:rPr b="0" i="0" lang="en-US" sz="1800" u="none" cap="none" strike="noStrike">
                <a:solidFill>
                  <a:schemeClr val="dk1"/>
                </a:solidFill>
                <a:latin typeface="Calibri"/>
                <a:ea typeface="Calibri"/>
                <a:cs typeface="Calibri"/>
                <a:sym typeface="Calibri"/>
              </a:rPr>
              <a:t>Identify any Core or Optional Activities that support students with the areas of complexity you just identified (e.g. text-dependent questions in teaching notes). </a:t>
            </a:r>
            <a:endParaRPr b="0" i="0" sz="1800" u="none" cap="none" strike="noStrike">
              <a:solidFill>
                <a:schemeClr val="dk1"/>
              </a:solidFill>
              <a:latin typeface="Calibri"/>
              <a:ea typeface="Calibri"/>
              <a:cs typeface="Calibri"/>
              <a:sym typeface="Calibri"/>
            </a:endParaRPr>
          </a:p>
          <a:p>
            <a:pPr indent="-342900" lvl="0" marL="457200" marR="0" rtl="0" algn="l">
              <a:lnSpc>
                <a:spcPct val="90000"/>
              </a:lnSpc>
              <a:spcBef>
                <a:spcPts val="0"/>
              </a:spcBef>
              <a:spcAft>
                <a:spcPts val="0"/>
              </a:spcAft>
              <a:buClr>
                <a:schemeClr val="dk1"/>
              </a:buClr>
              <a:buSzPts val="1800"/>
              <a:buFont typeface="Arial"/>
              <a:buChar char="•"/>
            </a:pPr>
            <a:r>
              <a:rPr b="0" i="0" lang="en-US" sz="1800" u="none" cap="none" strike="noStrike">
                <a:solidFill>
                  <a:schemeClr val="dk1"/>
                </a:solidFill>
                <a:latin typeface="Calibri"/>
                <a:ea typeface="Calibri"/>
                <a:cs typeface="Calibri"/>
                <a:sym typeface="Calibri"/>
              </a:rPr>
              <a:t>Identify any additional supports students may need (Supports Flow Chart).</a:t>
            </a:r>
            <a:endParaRPr b="0" i="0" sz="1800" u="none" cap="none" strike="noStrike">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54"/>
                                        </p:tgtEl>
                                        <p:attrNameLst>
                                          <p:attrName>style.visibility</p:attrName>
                                        </p:attrNameLst>
                                      </p:cBhvr>
                                      <p:to>
                                        <p:strVal val="visible"/>
                                      </p:to>
                                    </p:set>
                                    <p:animEffect filter="fade" transition="in">
                                      <p:cBhvr>
                                        <p:cTn dur="1000"/>
                                        <p:tgtEl>
                                          <p:spTgt spid="75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55"/>
                                        </p:tgtEl>
                                        <p:attrNameLst>
                                          <p:attrName>style.visibility</p:attrName>
                                        </p:attrNameLst>
                                      </p:cBhvr>
                                      <p:to>
                                        <p:strVal val="visible"/>
                                      </p:to>
                                    </p:set>
                                    <p:animEffect filter="fade" transition="in">
                                      <p:cBhvr>
                                        <p:cTn dur="1000"/>
                                        <p:tgtEl>
                                          <p:spTgt spid="75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0" name="Shape 760"/>
        <p:cNvGrpSpPr/>
        <p:nvPr/>
      </p:nvGrpSpPr>
      <p:grpSpPr>
        <a:xfrm>
          <a:off x="0" y="0"/>
          <a:ext cx="0" cy="0"/>
          <a:chOff x="0" y="0"/>
          <a:chExt cx="0" cy="0"/>
        </a:xfrm>
      </p:grpSpPr>
      <p:sp>
        <p:nvSpPr>
          <p:cNvPr id="761" name="Google Shape;761;p9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Supports Flow Chart </a:t>
            </a:r>
            <a:endParaRPr/>
          </a:p>
        </p:txBody>
      </p:sp>
      <p:sp>
        <p:nvSpPr>
          <p:cNvPr id="762" name="Google Shape;762;p97"/>
          <p:cNvSpPr txBox="1"/>
          <p:nvPr>
            <p:ph idx="1" type="body"/>
          </p:nvPr>
        </p:nvSpPr>
        <p:spPr>
          <a:xfrm>
            <a:off x="152400" y="1143000"/>
            <a:ext cx="4715100" cy="35433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1000"/>
              </a:spcBef>
              <a:spcAft>
                <a:spcPts val="0"/>
              </a:spcAft>
              <a:buClr>
                <a:srgbClr val="AE508B"/>
              </a:buClr>
              <a:buSzPts val="4000"/>
              <a:buFont typeface="Arial"/>
              <a:buNone/>
            </a:pPr>
            <a:r>
              <a:rPr b="1" lang="en-US"/>
              <a:t>Independently </a:t>
            </a:r>
            <a:r>
              <a:rPr lang="en-US"/>
              <a:t>review the Supports Flow Chart.</a:t>
            </a:r>
            <a:endParaRPr/>
          </a:p>
          <a:p>
            <a:pPr indent="-279400" lvl="0" marL="457200" rtl="0" algn="l">
              <a:lnSpc>
                <a:spcPct val="90000"/>
              </a:lnSpc>
              <a:spcBef>
                <a:spcPts val="1000"/>
              </a:spcBef>
              <a:spcAft>
                <a:spcPts val="0"/>
              </a:spcAft>
              <a:buSzPts val="1200"/>
              <a:buFont typeface="Calibri"/>
              <a:buChar char="•"/>
            </a:pPr>
            <a:r>
              <a:rPr lang="en-US"/>
              <a:t>What do you </a:t>
            </a:r>
            <a:r>
              <a:rPr b="1" lang="en-US">
                <a:solidFill>
                  <a:schemeClr val="accent4"/>
                </a:solidFill>
              </a:rPr>
              <a:t>notice</a:t>
            </a:r>
            <a:r>
              <a:rPr lang="en-US"/>
              <a:t>?</a:t>
            </a:r>
            <a:endParaRPr/>
          </a:p>
          <a:p>
            <a:pPr indent="-279400" lvl="0" marL="457200" rtl="0" algn="l">
              <a:lnSpc>
                <a:spcPct val="90000"/>
              </a:lnSpc>
              <a:spcBef>
                <a:spcPts val="1000"/>
              </a:spcBef>
              <a:spcAft>
                <a:spcPts val="0"/>
              </a:spcAft>
              <a:buSzPts val="1200"/>
              <a:buFont typeface="Calibri"/>
              <a:buChar char="•"/>
            </a:pPr>
            <a:r>
              <a:rPr lang="en-US"/>
              <a:t>What do you </a:t>
            </a:r>
            <a:r>
              <a:rPr b="1" lang="en-US">
                <a:solidFill>
                  <a:schemeClr val="accent4"/>
                </a:solidFill>
              </a:rPr>
              <a:t>wonder</a:t>
            </a:r>
            <a:r>
              <a:rPr lang="en-US"/>
              <a:t>?</a:t>
            </a:r>
            <a:endParaRPr/>
          </a:p>
        </p:txBody>
      </p:sp>
      <p:pic>
        <p:nvPicPr>
          <p:cNvPr id="763" name="Google Shape;763;p97"/>
          <p:cNvPicPr preferRelativeResize="0"/>
          <p:nvPr/>
        </p:nvPicPr>
        <p:blipFill rotWithShape="1">
          <a:blip r:embed="rId3">
            <a:alphaModFix/>
          </a:blip>
          <a:srcRect b="0" l="0" r="0" t="0"/>
          <a:stretch/>
        </p:blipFill>
        <p:spPr>
          <a:xfrm>
            <a:off x="5240575" y="1222075"/>
            <a:ext cx="3192101" cy="3143000"/>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1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lang="en-US">
                <a:solidFill>
                  <a:schemeClr val="dk1"/>
                </a:solidFill>
              </a:rPr>
              <a:t>Parking Lot</a:t>
            </a:r>
            <a:endParaRPr>
              <a:solidFill>
                <a:schemeClr val="dk1"/>
              </a:solidFill>
            </a:endParaRPr>
          </a:p>
        </p:txBody>
      </p:sp>
      <p:pic>
        <p:nvPicPr>
          <p:cNvPr id="110" name="Google Shape;110;p17"/>
          <p:cNvPicPr preferRelativeResize="0"/>
          <p:nvPr/>
        </p:nvPicPr>
        <p:blipFill rotWithShape="1">
          <a:blip r:embed="rId3">
            <a:alphaModFix/>
          </a:blip>
          <a:srcRect b="0" l="0" r="0" t="0"/>
          <a:stretch/>
        </p:blipFill>
        <p:spPr>
          <a:xfrm>
            <a:off x="4848702" y="1561055"/>
            <a:ext cx="3143163" cy="2647689"/>
          </a:xfrm>
          <a:prstGeom prst="rect">
            <a:avLst/>
          </a:prstGeom>
          <a:noFill/>
          <a:ln>
            <a:noFill/>
          </a:ln>
        </p:spPr>
      </p:pic>
      <p:sp>
        <p:nvSpPr>
          <p:cNvPr id="111" name="Google Shape;111;p17"/>
          <p:cNvSpPr txBox="1"/>
          <p:nvPr/>
        </p:nvSpPr>
        <p:spPr>
          <a:xfrm>
            <a:off x="901874" y="1990559"/>
            <a:ext cx="3820500" cy="1569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12" name="Google Shape;112;p17"/>
          <p:cNvPicPr preferRelativeResize="0"/>
          <p:nvPr/>
        </p:nvPicPr>
        <p:blipFill rotWithShape="1">
          <a:blip r:embed="rId4">
            <a:alphaModFix/>
          </a:blip>
          <a:srcRect b="0" l="55334" r="0" t="0"/>
          <a:stretch/>
        </p:blipFill>
        <p:spPr>
          <a:xfrm>
            <a:off x="5103625" y="1674050"/>
            <a:ext cx="2848650" cy="2373100"/>
          </a:xfrm>
          <a:prstGeom prst="rect">
            <a:avLst/>
          </a:prstGeom>
          <a:noFill/>
          <a:ln>
            <a:noFill/>
          </a:ln>
        </p:spPr>
      </p:pic>
      <p:sp>
        <p:nvSpPr>
          <p:cNvPr id="113" name="Google Shape;113;p17"/>
          <p:cNvSpPr txBox="1"/>
          <p:nvPr/>
        </p:nvSpPr>
        <p:spPr>
          <a:xfrm>
            <a:off x="1571225" y="1876600"/>
            <a:ext cx="3351900" cy="1968000"/>
          </a:xfrm>
          <a:prstGeom prst="rect">
            <a:avLst/>
          </a:prstGeom>
          <a:noFill/>
          <a:ln>
            <a:noFill/>
          </a:ln>
        </p:spPr>
        <p:txBody>
          <a:bodyPr anchorCtr="0" anchor="t" bIns="91425" lIns="91425" spcFirstLastPara="1" rIns="91425" wrap="square" tIns="91425">
            <a:noAutofit/>
          </a:bodyPr>
          <a:lstStyle/>
          <a:p>
            <a:pPr indent="0" lvl="0" marL="0" marR="0" rtl="0" algn="ctr">
              <a:lnSpc>
                <a:spcPct val="90000"/>
              </a:lnSpc>
              <a:spcBef>
                <a:spcPts val="0"/>
              </a:spcBef>
              <a:spcAft>
                <a:spcPts val="0"/>
              </a:spcAft>
              <a:buClr>
                <a:srgbClr val="000000"/>
              </a:buClr>
              <a:buSzPts val="2400"/>
              <a:buFont typeface="Arial"/>
              <a:buNone/>
            </a:pPr>
            <a:r>
              <a:rPr b="0" i="0" lang="en-US" sz="2400" u="none" cap="none" strike="noStrike">
                <a:solidFill>
                  <a:schemeClr val="dk1"/>
                </a:solidFill>
                <a:latin typeface="Calibri"/>
                <a:ea typeface="Calibri"/>
                <a:cs typeface="Calibri"/>
                <a:sym typeface="Calibri"/>
              </a:rPr>
              <a:t>Please jot down your questions and add them to the </a:t>
            </a:r>
            <a:r>
              <a:rPr b="1" i="0" lang="en-US" sz="2400" u="none" cap="none" strike="noStrike">
                <a:solidFill>
                  <a:schemeClr val="dk1"/>
                </a:solidFill>
                <a:latin typeface="Calibri"/>
                <a:ea typeface="Calibri"/>
                <a:cs typeface="Calibri"/>
                <a:sym typeface="Calibri"/>
              </a:rPr>
              <a:t>Parking Lot</a:t>
            </a:r>
            <a:r>
              <a:rPr b="0" i="0" lang="en-US" sz="2400" u="none" cap="none" strike="noStrike">
                <a:solidFill>
                  <a:schemeClr val="dk1"/>
                </a:solidFill>
                <a:latin typeface="Calibri"/>
                <a:ea typeface="Calibri"/>
                <a:cs typeface="Calibri"/>
                <a:sym typeface="Calibri"/>
              </a:rPr>
              <a:t> throughout today’s session! </a:t>
            </a:r>
            <a:endParaRPr b="0" i="0" sz="2000" u="none" cap="none" strike="noStrike">
              <a:solidFill>
                <a:schemeClr val="dk1"/>
              </a:solidFill>
              <a:latin typeface="Arial"/>
              <a:ea typeface="Arial"/>
              <a:cs typeface="Arial"/>
              <a:sym typeface="Aria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8" name="Shape 768"/>
        <p:cNvGrpSpPr/>
        <p:nvPr/>
      </p:nvGrpSpPr>
      <p:grpSpPr>
        <a:xfrm>
          <a:off x="0" y="0"/>
          <a:ext cx="0" cy="0"/>
          <a:chOff x="0" y="0"/>
          <a:chExt cx="0" cy="0"/>
        </a:xfrm>
      </p:grpSpPr>
      <p:sp>
        <p:nvSpPr>
          <p:cNvPr id="769" name="Google Shape;769;p98"/>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Revisit Annotations</a:t>
            </a:r>
            <a:endParaRPr>
              <a:solidFill>
                <a:schemeClr val="dk1"/>
              </a:solidFill>
            </a:endParaRPr>
          </a:p>
        </p:txBody>
      </p:sp>
      <p:sp>
        <p:nvSpPr>
          <p:cNvPr id="770" name="Google Shape;770;p98"/>
          <p:cNvSpPr txBox="1"/>
          <p:nvPr>
            <p:ph idx="1" type="body"/>
          </p:nvPr>
        </p:nvSpPr>
        <p:spPr>
          <a:xfrm>
            <a:off x="152400" y="1143000"/>
            <a:ext cx="8839200" cy="354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750"/>
              </a:spcBef>
              <a:spcAft>
                <a:spcPts val="0"/>
              </a:spcAft>
              <a:buSzPts val="1800"/>
              <a:buNone/>
            </a:pPr>
            <a:r>
              <a:rPr lang="en-US"/>
              <a:t>Revisit your lesson annotations from Gatsby Section 1, Lessons 1-4. </a:t>
            </a:r>
            <a:endParaRPr/>
          </a:p>
          <a:p>
            <a:pPr indent="0" lvl="0" marL="0" rtl="0" algn="l">
              <a:lnSpc>
                <a:spcPct val="90000"/>
              </a:lnSpc>
              <a:spcBef>
                <a:spcPts val="750"/>
              </a:spcBef>
              <a:spcAft>
                <a:spcPts val="0"/>
              </a:spcAft>
              <a:buSzPts val="1800"/>
              <a:buNone/>
            </a:pPr>
            <a:r>
              <a:t/>
            </a:r>
            <a:endParaRPr/>
          </a:p>
          <a:p>
            <a:pPr indent="0" lvl="0" marL="0" rtl="0" algn="l">
              <a:lnSpc>
                <a:spcPct val="90000"/>
              </a:lnSpc>
              <a:spcBef>
                <a:spcPts val="750"/>
              </a:spcBef>
              <a:spcAft>
                <a:spcPts val="0"/>
              </a:spcAft>
              <a:buSzPts val="1800"/>
              <a:buNone/>
            </a:pPr>
            <a:r>
              <a:rPr lang="en-US"/>
              <a:t>Add annotations to include supports needed to address areas of complexity where students may struggle or have misconceptions. </a:t>
            </a:r>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5" name="Shape 775"/>
        <p:cNvGrpSpPr/>
        <p:nvPr/>
      </p:nvGrpSpPr>
      <p:grpSpPr>
        <a:xfrm>
          <a:off x="0" y="0"/>
          <a:ext cx="0" cy="0"/>
          <a:chOff x="0" y="0"/>
          <a:chExt cx="0" cy="0"/>
        </a:xfrm>
      </p:grpSpPr>
      <p:sp>
        <p:nvSpPr>
          <p:cNvPr id="776" name="Google Shape;776;p99"/>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Case Study </a:t>
            </a:r>
            <a:endParaRPr/>
          </a:p>
        </p:txBody>
      </p:sp>
      <p:sp>
        <p:nvSpPr>
          <p:cNvPr id="777" name="Google Shape;777;p99"/>
          <p:cNvSpPr txBox="1"/>
          <p:nvPr>
            <p:ph idx="1" type="body"/>
          </p:nvPr>
        </p:nvSpPr>
        <p:spPr>
          <a:xfrm>
            <a:off x="152400" y="1143000"/>
            <a:ext cx="4939800" cy="354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SzPts val="1800"/>
              <a:buNone/>
            </a:pPr>
            <a:r>
              <a:rPr lang="en-US"/>
              <a:t>Read Part II of the Ms. Smith case study. </a:t>
            </a:r>
            <a:endParaRPr/>
          </a:p>
          <a:p>
            <a:pPr indent="0" lvl="0" marL="0" rtl="0" algn="l">
              <a:lnSpc>
                <a:spcPct val="90000"/>
              </a:lnSpc>
              <a:spcBef>
                <a:spcPts val="1000"/>
              </a:spcBef>
              <a:spcAft>
                <a:spcPts val="0"/>
              </a:spcAft>
              <a:buSzPts val="1800"/>
              <a:buNone/>
            </a:pPr>
            <a:r>
              <a:t/>
            </a:r>
            <a:endParaRPr/>
          </a:p>
          <a:p>
            <a:pPr indent="0" lvl="0" marL="0" rtl="0" algn="l">
              <a:lnSpc>
                <a:spcPct val="90000"/>
              </a:lnSpc>
              <a:spcBef>
                <a:spcPts val="1000"/>
              </a:spcBef>
              <a:spcAft>
                <a:spcPts val="0"/>
              </a:spcAft>
              <a:buSzPts val="1800"/>
              <a:buNone/>
            </a:pPr>
            <a:r>
              <a:rPr lang="en-US"/>
              <a:t>As you read, reflect: </a:t>
            </a:r>
            <a:endParaRPr/>
          </a:p>
          <a:p>
            <a:pPr indent="-342900" lvl="0" marL="457200" rtl="0" algn="l">
              <a:lnSpc>
                <a:spcPct val="90000"/>
              </a:lnSpc>
              <a:spcBef>
                <a:spcPts val="1000"/>
              </a:spcBef>
              <a:spcAft>
                <a:spcPts val="0"/>
              </a:spcAft>
              <a:buSzPts val="1800"/>
              <a:buChar char="•"/>
            </a:pPr>
            <a:r>
              <a:rPr lang="en-US"/>
              <a:t>How does Ms. Smith make intentional decisions about supports and scaffolds to include in Section 1 lessons? </a:t>
            </a:r>
            <a:endParaRPr/>
          </a:p>
        </p:txBody>
      </p:sp>
      <p:pic>
        <p:nvPicPr>
          <p:cNvPr id="778" name="Google Shape;778;p99"/>
          <p:cNvPicPr preferRelativeResize="0"/>
          <p:nvPr/>
        </p:nvPicPr>
        <p:blipFill rotWithShape="1">
          <a:blip r:embed="rId3">
            <a:alphaModFix/>
          </a:blip>
          <a:srcRect b="0" l="0" r="0" t="0"/>
          <a:stretch/>
        </p:blipFill>
        <p:spPr>
          <a:xfrm>
            <a:off x="5616927" y="1143000"/>
            <a:ext cx="2090048" cy="2716015"/>
          </a:xfrm>
          <a:prstGeom prst="rect">
            <a:avLst/>
          </a:prstGeom>
          <a:noFill/>
          <a:ln cap="flat" cmpd="sng" w="9525">
            <a:solidFill>
              <a:schemeClr val="dk1"/>
            </a:solidFill>
            <a:prstDash val="solid"/>
            <a:round/>
            <a:headEnd len="sm" w="sm" type="none"/>
            <a:tailEnd len="sm" w="sm" type="none"/>
          </a:ln>
        </p:spPr>
      </p:pic>
      <p:pic>
        <p:nvPicPr>
          <p:cNvPr id="779" name="Google Shape;779;p99"/>
          <p:cNvPicPr preferRelativeResize="0"/>
          <p:nvPr/>
        </p:nvPicPr>
        <p:blipFill rotWithShape="1">
          <a:blip r:embed="rId4">
            <a:alphaModFix/>
          </a:blip>
          <a:srcRect b="0" l="0" r="0" t="0"/>
          <a:stretch/>
        </p:blipFill>
        <p:spPr>
          <a:xfrm>
            <a:off x="6362304" y="1870738"/>
            <a:ext cx="2005324" cy="2584087"/>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4" name="Shape 784"/>
        <p:cNvGrpSpPr/>
        <p:nvPr/>
      </p:nvGrpSpPr>
      <p:grpSpPr>
        <a:xfrm>
          <a:off x="0" y="0"/>
          <a:ext cx="0" cy="0"/>
          <a:chOff x="0" y="0"/>
          <a:chExt cx="0" cy="0"/>
        </a:xfrm>
      </p:grpSpPr>
      <p:sp>
        <p:nvSpPr>
          <p:cNvPr id="785" name="Google Shape;785;p100"/>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Recap of Ms. Smith’s Decisions</a:t>
            </a:r>
            <a:endParaRPr/>
          </a:p>
        </p:txBody>
      </p:sp>
      <p:sp>
        <p:nvSpPr>
          <p:cNvPr id="786" name="Google Shape;786;p100"/>
          <p:cNvSpPr txBox="1"/>
          <p:nvPr>
            <p:ph idx="1" type="body"/>
          </p:nvPr>
        </p:nvSpPr>
        <p:spPr>
          <a:xfrm>
            <a:off x="152400" y="1143000"/>
            <a:ext cx="8839200" cy="28632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750"/>
              </a:spcBef>
              <a:spcAft>
                <a:spcPts val="0"/>
              </a:spcAft>
              <a:buSzPts val="1800"/>
              <a:buNone/>
            </a:pPr>
            <a:r>
              <a:rPr lang="en-US"/>
              <a:t>Decisions Ms. Smith made for Section 1 based on the needs of her students:</a:t>
            </a:r>
            <a:endParaRPr/>
          </a:p>
          <a:p>
            <a:pPr indent="-304800" lvl="0" marL="457200" rtl="0" algn="l">
              <a:lnSpc>
                <a:spcPct val="90000"/>
              </a:lnSpc>
              <a:spcBef>
                <a:spcPts val="1000"/>
              </a:spcBef>
              <a:spcAft>
                <a:spcPts val="0"/>
              </a:spcAft>
              <a:buSzPts val="1200"/>
              <a:buFont typeface="Calibri"/>
              <a:buChar char="•"/>
            </a:pPr>
            <a:r>
              <a:rPr b="1" lang="en-US"/>
              <a:t>Lesson 1</a:t>
            </a:r>
            <a:r>
              <a:rPr lang="en-US"/>
              <a:t>: Implement all Core Activities </a:t>
            </a:r>
            <a:endParaRPr/>
          </a:p>
          <a:p>
            <a:pPr indent="-304800" lvl="0" marL="457200" rtl="0" algn="l">
              <a:lnSpc>
                <a:spcPct val="90000"/>
              </a:lnSpc>
              <a:spcBef>
                <a:spcPts val="1000"/>
              </a:spcBef>
              <a:spcAft>
                <a:spcPts val="0"/>
              </a:spcAft>
              <a:buSzPts val="1200"/>
              <a:buFont typeface="Calibri"/>
              <a:buChar char="•"/>
            </a:pPr>
            <a:r>
              <a:rPr b="1" lang="en-US"/>
              <a:t>Lesson 2</a:t>
            </a:r>
            <a:r>
              <a:rPr lang="en-US"/>
              <a:t>: Based on observation of students unpacking sentences during class time, only certain students will complete Optional Activity 5</a:t>
            </a:r>
            <a:endParaRPr/>
          </a:p>
          <a:p>
            <a:pPr indent="-304800" lvl="0" marL="457200" rtl="0" algn="l">
              <a:lnSpc>
                <a:spcPct val="90000"/>
              </a:lnSpc>
              <a:spcBef>
                <a:spcPts val="1000"/>
              </a:spcBef>
              <a:spcAft>
                <a:spcPts val="0"/>
              </a:spcAft>
              <a:buSzPts val="1200"/>
              <a:buFont typeface="Calibri"/>
              <a:buChar char="•"/>
            </a:pPr>
            <a:r>
              <a:rPr b="1" lang="en-US"/>
              <a:t>Lesson 3</a:t>
            </a:r>
            <a:r>
              <a:rPr lang="en-US"/>
              <a:t>: Based on observation of students unpacking sentences during class time, only certain students will complete Optional Activity 3; focus all students on rereading for deeper meaning in Activity 2</a:t>
            </a:r>
            <a:endParaRPr/>
          </a:p>
          <a:p>
            <a:pPr indent="-304800" lvl="0" marL="457200" rtl="0" algn="l">
              <a:lnSpc>
                <a:spcPct val="90000"/>
              </a:lnSpc>
              <a:spcBef>
                <a:spcPts val="1000"/>
              </a:spcBef>
              <a:spcAft>
                <a:spcPts val="1000"/>
              </a:spcAft>
              <a:buSzPts val="1200"/>
              <a:buFont typeface="Calibri"/>
              <a:buChar char="•"/>
            </a:pPr>
            <a:r>
              <a:rPr b="1" lang="en-US"/>
              <a:t>Lesson 4</a:t>
            </a:r>
            <a:r>
              <a:rPr lang="en-US"/>
              <a:t>: All students will complete all Core and Optional Activities to support their abilities to state a claim and support that claim with evidence and reason</a:t>
            </a:r>
            <a:endParaRPr/>
          </a:p>
        </p:txBody>
      </p:sp>
      <p:sp>
        <p:nvSpPr>
          <p:cNvPr id="787" name="Google Shape;787;p100"/>
          <p:cNvSpPr txBox="1"/>
          <p:nvPr/>
        </p:nvSpPr>
        <p:spPr>
          <a:xfrm>
            <a:off x="2200100" y="4006200"/>
            <a:ext cx="5238600" cy="601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chemeClr val="accent4"/>
                </a:solidFill>
                <a:latin typeface="Calibri"/>
                <a:ea typeface="Calibri"/>
                <a:cs typeface="Calibri"/>
                <a:sym typeface="Calibri"/>
              </a:rPr>
              <a:t>What do you notice? </a:t>
            </a:r>
            <a:endParaRPr b="1" i="0" sz="2400" u="none" cap="none" strike="noStrike">
              <a:solidFill>
                <a:schemeClr val="accent4"/>
              </a:solidFill>
              <a:latin typeface="Calibri"/>
              <a:ea typeface="Calibri"/>
              <a:cs typeface="Calibri"/>
              <a:sym typeface="Calibri"/>
            </a:endParaRPr>
          </a:p>
        </p:txBody>
      </p:sp>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2" name="Shape 792"/>
        <p:cNvGrpSpPr/>
        <p:nvPr/>
      </p:nvGrpSpPr>
      <p:grpSpPr>
        <a:xfrm>
          <a:off x="0" y="0"/>
          <a:ext cx="0" cy="0"/>
          <a:chOff x="0" y="0"/>
          <a:chExt cx="0" cy="0"/>
        </a:xfrm>
      </p:grpSpPr>
      <p:sp>
        <p:nvSpPr>
          <p:cNvPr id="793" name="Google Shape;793;p101"/>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t>Capture Your Learning</a:t>
            </a:r>
            <a:endParaRPr/>
          </a:p>
        </p:txBody>
      </p:sp>
      <p:sp>
        <p:nvSpPr>
          <p:cNvPr id="794" name="Google Shape;794;p101"/>
          <p:cNvSpPr txBox="1"/>
          <p:nvPr>
            <p:ph idx="1" type="body"/>
          </p:nvPr>
        </p:nvSpPr>
        <p:spPr>
          <a:xfrm>
            <a:off x="304800" y="1187700"/>
            <a:ext cx="8839200" cy="34986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SzPts val="1800"/>
              <a:buNone/>
            </a:pPr>
            <a:r>
              <a:rPr lang="en-US"/>
              <a:t>How can you leverage Core and Optional Activities in making strategic instructional decisions?</a:t>
            </a:r>
            <a:endParaRPr/>
          </a:p>
          <a:p>
            <a:pPr indent="0" lvl="0" marL="0" rtl="0" algn="l">
              <a:lnSpc>
                <a:spcPct val="90000"/>
              </a:lnSpc>
              <a:spcBef>
                <a:spcPts val="1000"/>
              </a:spcBef>
              <a:spcAft>
                <a:spcPts val="0"/>
              </a:spcAft>
              <a:buSzPts val="1800"/>
              <a:buNone/>
            </a:pPr>
            <a:r>
              <a:t/>
            </a:r>
            <a:endParaRPr/>
          </a:p>
          <a:p>
            <a:pPr indent="0" lvl="0" marL="0" rtl="0" algn="l">
              <a:lnSpc>
                <a:spcPct val="90000"/>
              </a:lnSpc>
              <a:spcBef>
                <a:spcPts val="1000"/>
              </a:spcBef>
              <a:spcAft>
                <a:spcPts val="1000"/>
              </a:spcAft>
              <a:buSzPts val="1800"/>
              <a:buNone/>
            </a:pPr>
            <a:r>
              <a:rPr lang="en-US"/>
              <a:t>How does annotating using the language of the qualitative complexity features better prepare you to support students with reading and understanding complex texts? </a:t>
            </a:r>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9" name="Shape 799"/>
        <p:cNvGrpSpPr/>
        <p:nvPr/>
      </p:nvGrpSpPr>
      <p:grpSpPr>
        <a:xfrm>
          <a:off x="0" y="0"/>
          <a:ext cx="0" cy="0"/>
          <a:chOff x="0" y="0"/>
          <a:chExt cx="0" cy="0"/>
        </a:xfrm>
      </p:grpSpPr>
      <p:sp>
        <p:nvSpPr>
          <p:cNvPr id="800" name="Google Shape;800;p102"/>
          <p:cNvSpPr txBox="1"/>
          <p:nvPr>
            <p:ph type="title"/>
          </p:nvPr>
        </p:nvSpPr>
        <p:spPr>
          <a:xfrm>
            <a:off x="0" y="304200"/>
            <a:ext cx="9144000" cy="45450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b="1" lang="en-US">
                <a:solidFill>
                  <a:schemeClr val="dk1"/>
                </a:solidFill>
              </a:rPr>
              <a:t>Take a break!</a:t>
            </a:r>
            <a:endParaRPr b="1">
              <a:solidFill>
                <a:schemeClr val="dk1"/>
              </a:solidFill>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5" name="Shape 805"/>
        <p:cNvGrpSpPr/>
        <p:nvPr/>
      </p:nvGrpSpPr>
      <p:grpSpPr>
        <a:xfrm>
          <a:off x="0" y="0"/>
          <a:ext cx="0" cy="0"/>
          <a:chOff x="0" y="0"/>
          <a:chExt cx="0" cy="0"/>
        </a:xfrm>
      </p:grpSpPr>
      <p:sp>
        <p:nvSpPr>
          <p:cNvPr id="806" name="Google Shape;806;p103"/>
          <p:cNvSpPr txBox="1"/>
          <p:nvPr>
            <p:ph type="title"/>
          </p:nvPr>
        </p:nvSpPr>
        <p:spPr>
          <a:xfrm>
            <a:off x="3822492" y="1631875"/>
            <a:ext cx="5321400" cy="2032200"/>
          </a:xfrm>
          <a:prstGeom prst="rect">
            <a:avLst/>
          </a:prstGeom>
          <a:noFill/>
          <a:ln>
            <a:noFill/>
          </a:ln>
        </p:spPr>
        <p:txBody>
          <a:bodyPr anchorCtr="0" anchor="ctr" bIns="91425" lIns="91425" spcFirstLastPara="1" rIns="91425" wrap="square" tIns="91425">
            <a:noAutofit/>
          </a:bodyPr>
          <a:lstStyle/>
          <a:p>
            <a:pPr indent="0" lvl="0" marL="0" marR="0" rtl="0" algn="ctr">
              <a:lnSpc>
                <a:spcPct val="90000"/>
              </a:lnSpc>
              <a:spcBef>
                <a:spcPts val="0"/>
              </a:spcBef>
              <a:spcAft>
                <a:spcPts val="0"/>
              </a:spcAft>
              <a:buClr>
                <a:srgbClr val="434343"/>
              </a:buClr>
              <a:buSzPts val="2800"/>
              <a:buFont typeface="Calibri"/>
              <a:buNone/>
            </a:pPr>
            <a:r>
              <a:rPr b="1" lang="en-US"/>
              <a:t>Session 4</a:t>
            </a:r>
            <a:endParaRPr b="1"/>
          </a:p>
          <a:p>
            <a:pPr indent="0" lvl="0" marL="0" marR="0" rtl="0" algn="ctr">
              <a:lnSpc>
                <a:spcPct val="90000"/>
              </a:lnSpc>
              <a:spcBef>
                <a:spcPts val="0"/>
              </a:spcBef>
              <a:spcAft>
                <a:spcPts val="0"/>
              </a:spcAft>
              <a:buClr>
                <a:srgbClr val="434343"/>
              </a:buClr>
              <a:buSzPts val="2800"/>
              <a:buFont typeface="Calibri"/>
              <a:buNone/>
            </a:pPr>
            <a:r>
              <a:rPr lang="en-US"/>
              <a:t>Preparing to Teach</a:t>
            </a:r>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1" name="Shape 811"/>
        <p:cNvGrpSpPr/>
        <p:nvPr/>
      </p:nvGrpSpPr>
      <p:grpSpPr>
        <a:xfrm>
          <a:off x="0" y="0"/>
          <a:ext cx="0" cy="0"/>
          <a:chOff x="0" y="0"/>
          <a:chExt cx="0" cy="0"/>
        </a:xfrm>
      </p:grpSpPr>
      <p:sp>
        <p:nvSpPr>
          <p:cNvPr id="812" name="Google Shape;812;p104"/>
          <p:cNvSpPr txBox="1"/>
          <p:nvPr>
            <p:ph idx="1" type="body"/>
          </p:nvPr>
        </p:nvSpPr>
        <p:spPr>
          <a:xfrm>
            <a:off x="3958600" y="0"/>
            <a:ext cx="5185500" cy="5143500"/>
          </a:xfrm>
          <a:prstGeom prst="rect">
            <a:avLst/>
          </a:prstGeom>
          <a:noFill/>
          <a:ln>
            <a:noFill/>
          </a:ln>
        </p:spPr>
        <p:txBody>
          <a:bodyPr anchorCtr="0" anchor="ctr" bIns="91425" lIns="91425" spcFirstLastPara="1" rIns="91425" wrap="square" tIns="91425">
            <a:noAutofit/>
          </a:bodyPr>
          <a:lstStyle/>
          <a:p>
            <a:pPr indent="0" lvl="0" marL="0" marR="0" rtl="0" algn="l">
              <a:lnSpc>
                <a:spcPct val="90000"/>
              </a:lnSpc>
              <a:spcBef>
                <a:spcPts val="750"/>
              </a:spcBef>
              <a:spcAft>
                <a:spcPts val="0"/>
              </a:spcAft>
              <a:buClr>
                <a:schemeClr val="dk1"/>
              </a:buClr>
              <a:buSzPts val="1800"/>
              <a:buFont typeface="Arial"/>
              <a:buNone/>
            </a:pPr>
            <a:r>
              <a:rPr lang="en-US">
                <a:solidFill>
                  <a:srgbClr val="4A4A4A"/>
                </a:solidFill>
              </a:rPr>
              <a:t>Participants will...</a:t>
            </a:r>
            <a:endParaRPr>
              <a:solidFill>
                <a:srgbClr val="4A4A4A"/>
              </a:solidFill>
            </a:endParaRPr>
          </a:p>
          <a:p>
            <a:pPr indent="-304800" lvl="0" marL="514350" marR="0" rtl="0" algn="l">
              <a:lnSpc>
                <a:spcPct val="90000"/>
              </a:lnSpc>
              <a:spcBef>
                <a:spcPts val="750"/>
              </a:spcBef>
              <a:spcAft>
                <a:spcPts val="0"/>
              </a:spcAft>
              <a:buClr>
                <a:srgbClr val="4A4A4A"/>
              </a:buClr>
              <a:buSzPts val="1200"/>
              <a:buFont typeface="Calibri"/>
              <a:buChar char="●"/>
            </a:pPr>
            <a:r>
              <a:rPr lang="en-US">
                <a:solidFill>
                  <a:srgbClr val="4A4A4A"/>
                </a:solidFill>
              </a:rPr>
              <a:t>Revisit the process and purpose of the Inquiry Cycle and norm on the evidence of student learning that will be collected for analysis in Module 5</a:t>
            </a:r>
            <a:endParaRPr>
              <a:solidFill>
                <a:srgbClr val="4A4A4A"/>
              </a:solidFill>
            </a:endParaRPr>
          </a:p>
          <a:p>
            <a:pPr indent="-304800" lvl="0" marL="514350" marR="0" rtl="0" algn="l">
              <a:lnSpc>
                <a:spcPct val="90000"/>
              </a:lnSpc>
              <a:spcBef>
                <a:spcPts val="750"/>
              </a:spcBef>
              <a:spcAft>
                <a:spcPts val="0"/>
              </a:spcAft>
              <a:buClr>
                <a:srgbClr val="4A4A4A"/>
              </a:buClr>
              <a:buSzPts val="1200"/>
              <a:buFont typeface="Calibri"/>
              <a:buChar char="●"/>
            </a:pPr>
            <a:r>
              <a:rPr lang="en-US">
                <a:solidFill>
                  <a:srgbClr val="4A4A4A"/>
                </a:solidFill>
              </a:rPr>
              <a:t>Complete the planning process for close reading that we learned today for an upcoming section of lessons</a:t>
            </a:r>
            <a:endParaRPr>
              <a:solidFill>
                <a:srgbClr val="4A4A4A"/>
              </a:solidFill>
            </a:endParaRPr>
          </a:p>
        </p:txBody>
      </p:sp>
      <p:sp>
        <p:nvSpPr>
          <p:cNvPr id="813" name="Google Shape;813;p104"/>
          <p:cNvSpPr txBox="1"/>
          <p:nvPr>
            <p:ph type="title"/>
          </p:nvPr>
        </p:nvSpPr>
        <p:spPr>
          <a:xfrm>
            <a:off x="388500" y="1018925"/>
            <a:ext cx="3109500" cy="31092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Session</a:t>
            </a:r>
            <a:endParaRPr>
              <a:solidFill>
                <a:schemeClr val="dk1"/>
              </a:solidFill>
              <a:latin typeface="Calibri"/>
              <a:ea typeface="Calibri"/>
              <a:cs typeface="Calibri"/>
              <a:sym typeface="Calibri"/>
            </a:endParaRPr>
          </a:p>
          <a:p>
            <a:pPr indent="0" lvl="0" marL="0" rtl="0" algn="ctr">
              <a:lnSpc>
                <a:spcPct val="100000"/>
              </a:lnSpc>
              <a:spcBef>
                <a:spcPts val="0"/>
              </a:spcBef>
              <a:spcAft>
                <a:spcPts val="0"/>
              </a:spcAft>
              <a:buSzPts val="2800"/>
              <a:buNone/>
            </a:pPr>
            <a:r>
              <a:rPr lang="en-US">
                <a:solidFill>
                  <a:schemeClr val="dk1"/>
                </a:solidFill>
                <a:latin typeface="Calibri"/>
                <a:ea typeface="Calibri"/>
                <a:cs typeface="Calibri"/>
                <a:sym typeface="Calibri"/>
              </a:rPr>
              <a:t>Objectives</a:t>
            </a:r>
            <a:endParaRPr>
              <a:solidFill>
                <a:schemeClr val="dk1"/>
              </a:solidFill>
              <a:latin typeface="Calibri"/>
              <a:ea typeface="Calibri"/>
              <a:cs typeface="Calibri"/>
              <a:sym typeface="Calibri"/>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8" name="Shape 818"/>
        <p:cNvGrpSpPr/>
        <p:nvPr/>
      </p:nvGrpSpPr>
      <p:grpSpPr>
        <a:xfrm>
          <a:off x="0" y="0"/>
          <a:ext cx="0" cy="0"/>
          <a:chOff x="0" y="0"/>
          <a:chExt cx="0" cy="0"/>
        </a:xfrm>
      </p:grpSpPr>
      <p:sp>
        <p:nvSpPr>
          <p:cNvPr id="819" name="Google Shape;819;p105"/>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The Cycle of Inquiry: A Teacher-Centered, Ongoing</a:t>
            </a:r>
            <a:endParaRPr>
              <a:solidFill>
                <a:schemeClr val="dk1"/>
              </a:solidFill>
            </a:endParaRPr>
          </a:p>
          <a:p>
            <a:pPr indent="0" lvl="0" marL="0" rtl="0" algn="ctr">
              <a:lnSpc>
                <a:spcPct val="90000"/>
              </a:lnSpc>
              <a:spcBef>
                <a:spcPts val="0"/>
              </a:spcBef>
              <a:spcAft>
                <a:spcPts val="0"/>
              </a:spcAft>
              <a:buSzPts val="2800"/>
              <a:buNone/>
            </a:pPr>
            <a:r>
              <a:rPr lang="en-US">
                <a:solidFill>
                  <a:schemeClr val="dk1"/>
                </a:solidFill>
              </a:rPr>
              <a:t>Approach to Professional Learning</a:t>
            </a:r>
            <a:endParaRPr>
              <a:solidFill>
                <a:schemeClr val="dk1"/>
              </a:solidFill>
            </a:endParaRPr>
          </a:p>
        </p:txBody>
      </p:sp>
      <p:sp>
        <p:nvSpPr>
          <p:cNvPr id="820" name="Google Shape;820;p105"/>
          <p:cNvSpPr/>
          <p:nvPr/>
        </p:nvSpPr>
        <p:spPr>
          <a:xfrm>
            <a:off x="6141775" y="1285925"/>
            <a:ext cx="2851500" cy="907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Study</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deepen and refine understanding of research-based practices embedded in curriculum.</a:t>
            </a:r>
            <a:endParaRPr b="0" i="0" sz="1400" u="none" cap="none" strike="noStrike">
              <a:solidFill>
                <a:schemeClr val="dk1"/>
              </a:solidFill>
              <a:latin typeface="Calibri"/>
              <a:ea typeface="Calibri"/>
              <a:cs typeface="Calibri"/>
              <a:sym typeface="Calibri"/>
            </a:endParaRPr>
          </a:p>
        </p:txBody>
      </p:sp>
      <p:sp>
        <p:nvSpPr>
          <p:cNvPr id="821" name="Google Shape;821;p105"/>
          <p:cNvSpPr/>
          <p:nvPr/>
        </p:nvSpPr>
        <p:spPr>
          <a:xfrm>
            <a:off x="5721775" y="3830075"/>
            <a:ext cx="3171000" cy="756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Teach</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try out practices in classrooms and collect student work.</a:t>
            </a:r>
            <a:endParaRPr b="0" i="0" sz="1400" u="none" cap="none" strike="noStrike">
              <a:solidFill>
                <a:schemeClr val="dk1"/>
              </a:solidFill>
              <a:latin typeface="Calibri"/>
              <a:ea typeface="Calibri"/>
              <a:cs typeface="Calibri"/>
              <a:sym typeface="Calibri"/>
            </a:endParaRPr>
          </a:p>
        </p:txBody>
      </p:sp>
      <p:sp>
        <p:nvSpPr>
          <p:cNvPr id="822" name="Google Shape;822;p105"/>
          <p:cNvSpPr/>
          <p:nvPr/>
        </p:nvSpPr>
        <p:spPr>
          <a:xfrm>
            <a:off x="245375" y="3120875"/>
            <a:ext cx="2261700" cy="1277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Analyze &amp; Discuss</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reconvene to analyze student work and plan adjustments to their instructional practice.</a:t>
            </a:r>
            <a:endParaRPr b="0" i="0" sz="1400" u="none" cap="none" strike="noStrike">
              <a:solidFill>
                <a:schemeClr val="dk1"/>
              </a:solidFill>
              <a:latin typeface="Calibri"/>
              <a:ea typeface="Calibri"/>
              <a:cs typeface="Calibri"/>
              <a:sym typeface="Calibri"/>
            </a:endParaRPr>
          </a:p>
        </p:txBody>
      </p:sp>
      <p:sp>
        <p:nvSpPr>
          <p:cNvPr id="823" name="Google Shape;823;p105"/>
          <p:cNvSpPr/>
          <p:nvPr/>
        </p:nvSpPr>
        <p:spPr>
          <a:xfrm>
            <a:off x="245375" y="1397925"/>
            <a:ext cx="2449200" cy="1277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Identify Needs</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Teacher Leaders, and School Leaders create a community and use research &amp; local data to identify a common problem of practice. </a:t>
            </a:r>
            <a:endParaRPr b="0" i="0" sz="1400" u="none" cap="none" strike="noStrike">
              <a:solidFill>
                <a:schemeClr val="dk1"/>
              </a:solidFill>
              <a:latin typeface="Calibri"/>
              <a:ea typeface="Calibri"/>
              <a:cs typeface="Calibri"/>
              <a:sym typeface="Calibri"/>
            </a:endParaRPr>
          </a:p>
        </p:txBody>
      </p:sp>
      <p:grpSp>
        <p:nvGrpSpPr>
          <p:cNvPr id="824" name="Google Shape;824;p105"/>
          <p:cNvGrpSpPr/>
          <p:nvPr/>
        </p:nvGrpSpPr>
        <p:grpSpPr>
          <a:xfrm>
            <a:off x="2324465" y="700145"/>
            <a:ext cx="4495072" cy="4443353"/>
            <a:chOff x="2744452" y="713895"/>
            <a:chExt cx="4495072" cy="4443353"/>
          </a:xfrm>
        </p:grpSpPr>
        <p:sp>
          <p:nvSpPr>
            <p:cNvPr id="825" name="Google Shape;825;p105"/>
            <p:cNvSpPr/>
            <p:nvPr/>
          </p:nvSpPr>
          <p:spPr>
            <a:xfrm rot="-1316685">
              <a:off x="3251375" y="1241650"/>
              <a:ext cx="3481227" cy="3387843"/>
            </a:xfrm>
            <a:custGeom>
              <a:rect b="b" l="l" r="r" t="t"/>
              <a:pathLst>
                <a:path extrusionOk="0" h="1724" w="1725">
                  <a:moveTo>
                    <a:pt x="106" y="450"/>
                  </a:moveTo>
                  <a:lnTo>
                    <a:pt x="78" y="504"/>
                  </a:lnTo>
                  <a:lnTo>
                    <a:pt x="54" y="561"/>
                  </a:lnTo>
                  <a:lnTo>
                    <a:pt x="35" y="619"/>
                  </a:lnTo>
                  <a:lnTo>
                    <a:pt x="19" y="678"/>
                  </a:lnTo>
                  <a:lnTo>
                    <a:pt x="9" y="739"/>
                  </a:lnTo>
                  <a:lnTo>
                    <a:pt x="2" y="800"/>
                  </a:lnTo>
                  <a:lnTo>
                    <a:pt x="0" y="861"/>
                  </a:lnTo>
                  <a:lnTo>
                    <a:pt x="2" y="923"/>
                  </a:lnTo>
                  <a:lnTo>
                    <a:pt x="9" y="984"/>
                  </a:lnTo>
                  <a:lnTo>
                    <a:pt x="21" y="1045"/>
                  </a:lnTo>
                  <a:lnTo>
                    <a:pt x="35" y="1105"/>
                  </a:lnTo>
                  <a:lnTo>
                    <a:pt x="55" y="1162"/>
                  </a:lnTo>
                  <a:lnTo>
                    <a:pt x="78" y="1220"/>
                  </a:lnTo>
                  <a:lnTo>
                    <a:pt x="106" y="1275"/>
                  </a:lnTo>
                  <a:lnTo>
                    <a:pt x="137" y="1328"/>
                  </a:lnTo>
                  <a:lnTo>
                    <a:pt x="172" y="1378"/>
                  </a:lnTo>
                  <a:lnTo>
                    <a:pt x="211" y="1426"/>
                  </a:lnTo>
                  <a:lnTo>
                    <a:pt x="253" y="1471"/>
                  </a:lnTo>
                  <a:lnTo>
                    <a:pt x="298" y="1513"/>
                  </a:lnTo>
                  <a:lnTo>
                    <a:pt x="346" y="1552"/>
                  </a:lnTo>
                  <a:lnTo>
                    <a:pt x="396" y="1586"/>
                  </a:lnTo>
                  <a:lnTo>
                    <a:pt x="449" y="1618"/>
                  </a:lnTo>
                  <a:lnTo>
                    <a:pt x="504" y="1646"/>
                  </a:lnTo>
                  <a:lnTo>
                    <a:pt x="561" y="1669"/>
                  </a:lnTo>
                  <a:lnTo>
                    <a:pt x="619" y="1689"/>
                  </a:lnTo>
                  <a:lnTo>
                    <a:pt x="679" y="1703"/>
                  </a:lnTo>
                  <a:lnTo>
                    <a:pt x="740" y="1715"/>
                  </a:lnTo>
                  <a:lnTo>
                    <a:pt x="801" y="1721"/>
                  </a:lnTo>
                  <a:lnTo>
                    <a:pt x="862" y="1723"/>
                  </a:lnTo>
                  <a:lnTo>
                    <a:pt x="924" y="1721"/>
                  </a:lnTo>
                  <a:lnTo>
                    <a:pt x="985" y="1715"/>
                  </a:lnTo>
                  <a:lnTo>
                    <a:pt x="1046" y="1703"/>
                  </a:lnTo>
                  <a:lnTo>
                    <a:pt x="1105" y="1689"/>
                  </a:lnTo>
                  <a:lnTo>
                    <a:pt x="1163" y="1669"/>
                  </a:lnTo>
                  <a:lnTo>
                    <a:pt x="1220" y="1646"/>
                  </a:lnTo>
                  <a:lnTo>
                    <a:pt x="1276" y="1618"/>
                  </a:lnTo>
                  <a:lnTo>
                    <a:pt x="1329" y="1586"/>
                  </a:lnTo>
                  <a:lnTo>
                    <a:pt x="1379" y="1552"/>
                  </a:lnTo>
                  <a:lnTo>
                    <a:pt x="1427" y="1513"/>
                  </a:lnTo>
                  <a:lnTo>
                    <a:pt x="1472" y="1471"/>
                  </a:lnTo>
                  <a:lnTo>
                    <a:pt x="1514" y="1426"/>
                  </a:lnTo>
                  <a:lnTo>
                    <a:pt x="1553" y="1378"/>
                  </a:lnTo>
                  <a:lnTo>
                    <a:pt x="1587" y="1328"/>
                  </a:lnTo>
                  <a:lnTo>
                    <a:pt x="1619" y="1275"/>
                  </a:lnTo>
                  <a:lnTo>
                    <a:pt x="1647" y="1220"/>
                  </a:lnTo>
                  <a:lnTo>
                    <a:pt x="1670" y="1162"/>
                  </a:lnTo>
                  <a:lnTo>
                    <a:pt x="1689" y="1105"/>
                  </a:lnTo>
                  <a:lnTo>
                    <a:pt x="1704" y="1045"/>
                  </a:lnTo>
                  <a:lnTo>
                    <a:pt x="1716" y="984"/>
                  </a:lnTo>
                  <a:lnTo>
                    <a:pt x="1722" y="923"/>
                  </a:lnTo>
                  <a:lnTo>
                    <a:pt x="1724" y="861"/>
                  </a:lnTo>
                  <a:lnTo>
                    <a:pt x="1722" y="799"/>
                  </a:lnTo>
                  <a:lnTo>
                    <a:pt x="1715" y="737"/>
                  </a:lnTo>
                  <a:lnTo>
                    <a:pt x="1704" y="675"/>
                  </a:lnTo>
                  <a:lnTo>
                    <a:pt x="1688" y="615"/>
                  </a:lnTo>
                  <a:lnTo>
                    <a:pt x="1668" y="555"/>
                  </a:lnTo>
                  <a:lnTo>
                    <a:pt x="1643" y="498"/>
                  </a:lnTo>
                  <a:lnTo>
                    <a:pt x="1616" y="442"/>
                  </a:lnTo>
                  <a:lnTo>
                    <a:pt x="1583" y="389"/>
                  </a:lnTo>
                  <a:lnTo>
                    <a:pt x="1547" y="337"/>
                  </a:lnTo>
                  <a:lnTo>
                    <a:pt x="1507" y="289"/>
                  </a:lnTo>
                  <a:lnTo>
                    <a:pt x="1464" y="244"/>
                  </a:lnTo>
                  <a:lnTo>
                    <a:pt x="1417" y="201"/>
                  </a:lnTo>
                  <a:lnTo>
                    <a:pt x="1367" y="163"/>
                  </a:lnTo>
                  <a:lnTo>
                    <a:pt x="1316" y="129"/>
                  </a:lnTo>
                  <a:lnTo>
                    <a:pt x="1262" y="98"/>
                  </a:lnTo>
                  <a:lnTo>
                    <a:pt x="1205" y="70"/>
                  </a:lnTo>
                  <a:lnTo>
                    <a:pt x="1147" y="47"/>
                  </a:lnTo>
                  <a:lnTo>
                    <a:pt x="1087" y="29"/>
                  </a:lnTo>
                  <a:lnTo>
                    <a:pt x="1026" y="15"/>
                  </a:lnTo>
                  <a:lnTo>
                    <a:pt x="964" y="6"/>
                  </a:lnTo>
                  <a:lnTo>
                    <a:pt x="902" y="0"/>
                  </a:lnTo>
                  <a:lnTo>
                    <a:pt x="839" y="0"/>
                  </a:lnTo>
                  <a:lnTo>
                    <a:pt x="777" y="4"/>
                  </a:lnTo>
                  <a:lnTo>
                    <a:pt x="715" y="12"/>
                  </a:lnTo>
                  <a:lnTo>
                    <a:pt x="654" y="26"/>
                  </a:lnTo>
                  <a:lnTo>
                    <a:pt x="594" y="43"/>
                  </a:lnTo>
                  <a:lnTo>
                    <a:pt x="534" y="64"/>
                  </a:lnTo>
                  <a:lnTo>
                    <a:pt x="478" y="90"/>
                  </a:lnTo>
                  <a:lnTo>
                    <a:pt x="423" y="120"/>
                  </a:lnTo>
                  <a:lnTo>
                    <a:pt x="370" y="154"/>
                  </a:lnTo>
                  <a:lnTo>
                    <a:pt x="321" y="191"/>
                  </a:lnTo>
                  <a:lnTo>
                    <a:pt x="273" y="232"/>
                  </a:lnTo>
                  <a:lnTo>
                    <a:pt x="229" y="277"/>
                  </a:lnTo>
                  <a:lnTo>
                    <a:pt x="188" y="324"/>
                  </a:lnTo>
                  <a:lnTo>
                    <a:pt x="447" y="304"/>
                  </a:lnTo>
                  <a:lnTo>
                    <a:pt x="591" y="532"/>
                  </a:lnTo>
                  <a:lnTo>
                    <a:pt x="624" y="507"/>
                  </a:lnTo>
                  <a:lnTo>
                    <a:pt x="660" y="484"/>
                  </a:lnTo>
                  <a:lnTo>
                    <a:pt x="697" y="466"/>
                  </a:lnTo>
                  <a:lnTo>
                    <a:pt x="738" y="451"/>
                  </a:lnTo>
                  <a:lnTo>
                    <a:pt x="778" y="440"/>
                  </a:lnTo>
                  <a:lnTo>
                    <a:pt x="821" y="433"/>
                  </a:lnTo>
                  <a:lnTo>
                    <a:pt x="863" y="431"/>
                  </a:lnTo>
                  <a:lnTo>
                    <a:pt x="904" y="432"/>
                  </a:lnTo>
                  <a:lnTo>
                    <a:pt x="947" y="438"/>
                  </a:lnTo>
                  <a:lnTo>
                    <a:pt x="988" y="448"/>
                  </a:lnTo>
                  <a:lnTo>
                    <a:pt x="1027" y="462"/>
                  </a:lnTo>
                  <a:lnTo>
                    <a:pt x="1066" y="481"/>
                  </a:lnTo>
                  <a:lnTo>
                    <a:pt x="1103" y="502"/>
                  </a:lnTo>
                  <a:lnTo>
                    <a:pt x="1137" y="528"/>
                  </a:lnTo>
                  <a:lnTo>
                    <a:pt x="1169" y="555"/>
                  </a:lnTo>
                  <a:lnTo>
                    <a:pt x="1196" y="587"/>
                  </a:lnTo>
                  <a:lnTo>
                    <a:pt x="1222" y="621"/>
                  </a:lnTo>
                  <a:lnTo>
                    <a:pt x="1243" y="658"/>
                  </a:lnTo>
                  <a:lnTo>
                    <a:pt x="1262" y="696"/>
                  </a:lnTo>
                  <a:lnTo>
                    <a:pt x="1276" y="736"/>
                  </a:lnTo>
                  <a:lnTo>
                    <a:pt x="1286" y="777"/>
                  </a:lnTo>
                  <a:lnTo>
                    <a:pt x="1292" y="820"/>
                  </a:lnTo>
                  <a:lnTo>
                    <a:pt x="1293" y="861"/>
                  </a:lnTo>
                  <a:lnTo>
                    <a:pt x="1291" y="905"/>
                  </a:lnTo>
                  <a:lnTo>
                    <a:pt x="1285" y="948"/>
                  </a:lnTo>
                  <a:lnTo>
                    <a:pt x="1273" y="991"/>
                  </a:lnTo>
                  <a:lnTo>
                    <a:pt x="1258" y="1031"/>
                  </a:lnTo>
                  <a:lnTo>
                    <a:pt x="1239" y="1070"/>
                  </a:lnTo>
                  <a:lnTo>
                    <a:pt x="1216" y="1108"/>
                  </a:lnTo>
                  <a:lnTo>
                    <a:pt x="1189" y="1143"/>
                  </a:lnTo>
                  <a:lnTo>
                    <a:pt x="1160" y="1174"/>
                  </a:lnTo>
                  <a:lnTo>
                    <a:pt x="1126" y="1202"/>
                  </a:lnTo>
                  <a:lnTo>
                    <a:pt x="1091" y="1228"/>
                  </a:lnTo>
                  <a:lnTo>
                    <a:pt x="1053" y="1248"/>
                  </a:lnTo>
                  <a:lnTo>
                    <a:pt x="1012" y="1266"/>
                  </a:lnTo>
                  <a:lnTo>
                    <a:pt x="970" y="1278"/>
                  </a:lnTo>
                  <a:lnTo>
                    <a:pt x="927" y="1287"/>
                  </a:lnTo>
                  <a:lnTo>
                    <a:pt x="884" y="1292"/>
                  </a:lnTo>
                  <a:lnTo>
                    <a:pt x="840" y="1292"/>
                  </a:lnTo>
                  <a:lnTo>
                    <a:pt x="797" y="1287"/>
                  </a:lnTo>
                  <a:lnTo>
                    <a:pt x="754" y="1278"/>
                  </a:lnTo>
                  <a:lnTo>
                    <a:pt x="712" y="1266"/>
                  </a:lnTo>
                  <a:lnTo>
                    <a:pt x="672" y="1248"/>
                  </a:lnTo>
                  <a:lnTo>
                    <a:pt x="634" y="1228"/>
                  </a:lnTo>
                  <a:lnTo>
                    <a:pt x="599" y="1202"/>
                  </a:lnTo>
                  <a:lnTo>
                    <a:pt x="565" y="1174"/>
                  </a:lnTo>
                  <a:lnTo>
                    <a:pt x="535" y="1143"/>
                  </a:lnTo>
                  <a:lnTo>
                    <a:pt x="509" y="1108"/>
                  </a:lnTo>
                  <a:lnTo>
                    <a:pt x="485" y="1070"/>
                  </a:lnTo>
                  <a:lnTo>
                    <a:pt x="466" y="1031"/>
                  </a:lnTo>
                  <a:lnTo>
                    <a:pt x="452" y="991"/>
                  </a:lnTo>
                  <a:lnTo>
                    <a:pt x="440" y="948"/>
                  </a:lnTo>
                  <a:lnTo>
                    <a:pt x="433" y="905"/>
                  </a:lnTo>
                  <a:lnTo>
                    <a:pt x="431" y="861"/>
                  </a:lnTo>
                  <a:lnTo>
                    <a:pt x="435" y="820"/>
                  </a:lnTo>
                  <a:lnTo>
                    <a:pt x="442" y="779"/>
                  </a:lnTo>
                  <a:lnTo>
                    <a:pt x="452" y="739"/>
                  </a:lnTo>
                  <a:lnTo>
                    <a:pt x="465" y="699"/>
                  </a:lnTo>
                  <a:lnTo>
                    <a:pt x="481" y="661"/>
                  </a:lnTo>
                  <a:lnTo>
                    <a:pt x="501" y="624"/>
                  </a:lnTo>
                  <a:lnTo>
                    <a:pt x="623" y="670"/>
                  </a:lnTo>
                  <a:lnTo>
                    <a:pt x="560" y="559"/>
                  </a:lnTo>
                  <a:lnTo>
                    <a:pt x="494" y="447"/>
                  </a:lnTo>
                  <a:lnTo>
                    <a:pt x="426" y="339"/>
                  </a:lnTo>
                  <a:lnTo>
                    <a:pt x="285" y="350"/>
                  </a:lnTo>
                  <a:lnTo>
                    <a:pt x="146" y="365"/>
                  </a:lnTo>
                  <a:lnTo>
                    <a:pt x="6" y="382"/>
                  </a:lnTo>
                  <a:lnTo>
                    <a:pt x="106" y="450"/>
                  </a:lnTo>
                </a:path>
              </a:pathLst>
            </a:custGeom>
            <a:solidFill>
              <a:srgbClr val="C9EFFE"/>
            </a:solidFill>
            <a:ln cap="rnd" cmpd="sng" w="12700">
              <a:solidFill>
                <a:srgbClr val="FFFFF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pic>
          <p:nvPicPr>
            <p:cNvPr id="826" name="Google Shape;826;p105"/>
            <p:cNvPicPr preferRelativeResize="0"/>
            <p:nvPr/>
          </p:nvPicPr>
          <p:blipFill rotWithShape="1">
            <a:blip r:embed="rId3">
              <a:alphaModFix/>
            </a:blip>
            <a:srcRect b="0" l="0" r="0" t="0"/>
            <a:stretch/>
          </p:blipFill>
          <p:spPr>
            <a:xfrm>
              <a:off x="4608026" y="3839725"/>
              <a:ext cx="838200" cy="838200"/>
            </a:xfrm>
            <a:prstGeom prst="rect">
              <a:avLst/>
            </a:prstGeom>
            <a:noFill/>
            <a:ln>
              <a:noFill/>
            </a:ln>
          </p:spPr>
        </p:pic>
        <p:pic>
          <p:nvPicPr>
            <p:cNvPr id="827" name="Google Shape;827;p105"/>
            <p:cNvPicPr preferRelativeResize="0"/>
            <p:nvPr/>
          </p:nvPicPr>
          <p:blipFill rotWithShape="1">
            <a:blip r:embed="rId4">
              <a:alphaModFix/>
            </a:blip>
            <a:srcRect b="0" l="0" r="0" t="0"/>
            <a:stretch/>
          </p:blipFill>
          <p:spPr>
            <a:xfrm>
              <a:off x="5520432" y="1579819"/>
              <a:ext cx="833541" cy="803787"/>
            </a:xfrm>
            <a:prstGeom prst="rect">
              <a:avLst/>
            </a:prstGeom>
            <a:noFill/>
            <a:ln>
              <a:noFill/>
            </a:ln>
          </p:spPr>
        </p:pic>
        <p:pic>
          <p:nvPicPr>
            <p:cNvPr id="828" name="Google Shape;828;p105"/>
            <p:cNvPicPr preferRelativeResize="0"/>
            <p:nvPr/>
          </p:nvPicPr>
          <p:blipFill rotWithShape="1">
            <a:blip r:embed="rId5">
              <a:alphaModFix/>
            </a:blip>
            <a:srcRect b="0" l="0" r="0" t="0"/>
            <a:stretch/>
          </p:blipFill>
          <p:spPr>
            <a:xfrm>
              <a:off x="4079780" y="1397920"/>
              <a:ext cx="827508" cy="826766"/>
            </a:xfrm>
            <a:prstGeom prst="rect">
              <a:avLst/>
            </a:prstGeom>
            <a:noFill/>
            <a:ln>
              <a:noFill/>
            </a:ln>
          </p:spPr>
        </p:pic>
        <p:pic>
          <p:nvPicPr>
            <p:cNvPr id="829" name="Google Shape;829;p105"/>
            <p:cNvPicPr preferRelativeResize="0"/>
            <p:nvPr/>
          </p:nvPicPr>
          <p:blipFill rotWithShape="1">
            <a:blip r:embed="rId6">
              <a:alphaModFix/>
            </a:blip>
            <a:srcRect b="0" l="0" r="0" t="0"/>
            <a:stretch/>
          </p:blipFill>
          <p:spPr>
            <a:xfrm>
              <a:off x="3285572" y="2925763"/>
              <a:ext cx="794208" cy="834887"/>
            </a:xfrm>
            <a:prstGeom prst="rect">
              <a:avLst/>
            </a:prstGeom>
            <a:noFill/>
            <a:ln>
              <a:noFill/>
            </a:ln>
          </p:spPr>
        </p:pic>
        <p:pic>
          <p:nvPicPr>
            <p:cNvPr id="830" name="Google Shape;830;p105"/>
            <p:cNvPicPr preferRelativeResize="0"/>
            <p:nvPr/>
          </p:nvPicPr>
          <p:blipFill rotWithShape="1">
            <a:blip r:embed="rId7">
              <a:alphaModFix/>
            </a:blip>
            <a:srcRect b="0" l="0" r="0" t="0"/>
            <a:stretch/>
          </p:blipFill>
          <p:spPr>
            <a:xfrm>
              <a:off x="5747034" y="2915825"/>
              <a:ext cx="837518" cy="834887"/>
            </a:xfrm>
            <a:prstGeom prst="rect">
              <a:avLst/>
            </a:prstGeom>
            <a:noFill/>
            <a:ln>
              <a:noFill/>
            </a:ln>
          </p:spPr>
        </p:pic>
      </p:grpSp>
      <p:sp>
        <p:nvSpPr>
          <p:cNvPr id="831" name="Google Shape;831;p105"/>
          <p:cNvSpPr/>
          <p:nvPr/>
        </p:nvSpPr>
        <p:spPr>
          <a:xfrm>
            <a:off x="6427975" y="2675025"/>
            <a:ext cx="2565300" cy="1047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dk1"/>
                </a:solidFill>
                <a:latin typeface="Calibri"/>
                <a:ea typeface="Calibri"/>
                <a:cs typeface="Calibri"/>
                <a:sym typeface="Calibri"/>
              </a:rPr>
              <a:t>Plan</a:t>
            </a:r>
            <a:endParaRPr b="1" i="0" sz="1400" u="none" cap="none" strike="noStrike">
              <a:solidFill>
                <a:schemeClr val="dk1"/>
              </a:solidFill>
              <a:latin typeface="Calibri"/>
              <a:ea typeface="Calibri"/>
              <a:cs typeface="Calibri"/>
              <a:sym typeface="Calibri"/>
            </a:endParaRPr>
          </a:p>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chemeClr val="dk1"/>
                </a:solidFill>
                <a:latin typeface="Calibri"/>
                <a:ea typeface="Calibri"/>
                <a:cs typeface="Calibri"/>
                <a:sym typeface="Calibri"/>
              </a:rPr>
              <a:t>Teachers plan for upcoming instruction based on new understandings. </a:t>
            </a:r>
            <a:endParaRPr b="0" i="0" sz="1400" u="none" cap="none" strike="noStrike">
              <a:solidFill>
                <a:schemeClr val="dk1"/>
              </a:solidFill>
              <a:latin typeface="Calibri"/>
              <a:ea typeface="Calibri"/>
              <a:cs typeface="Calibri"/>
              <a:sym typeface="Calibri"/>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6" name="Shape 836"/>
        <p:cNvGrpSpPr/>
        <p:nvPr/>
      </p:nvGrpSpPr>
      <p:grpSpPr>
        <a:xfrm>
          <a:off x="0" y="0"/>
          <a:ext cx="0" cy="0"/>
          <a:chOff x="0" y="0"/>
          <a:chExt cx="0" cy="0"/>
        </a:xfrm>
      </p:grpSpPr>
      <p:sp>
        <p:nvSpPr>
          <p:cNvPr id="837" name="Google Shape;837;p106"/>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Inquiry Cycle Question</a:t>
            </a:r>
            <a:endParaRPr>
              <a:solidFill>
                <a:schemeClr val="dk1"/>
              </a:solidFill>
            </a:endParaRPr>
          </a:p>
        </p:txBody>
      </p:sp>
      <p:sp>
        <p:nvSpPr>
          <p:cNvPr id="838" name="Google Shape;838;p106"/>
          <p:cNvSpPr txBox="1"/>
          <p:nvPr>
            <p:ph idx="1" type="body"/>
          </p:nvPr>
        </p:nvSpPr>
        <p:spPr>
          <a:xfrm>
            <a:off x="152400" y="1271375"/>
            <a:ext cx="8839200" cy="34149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750"/>
              </a:spcBef>
              <a:spcAft>
                <a:spcPts val="0"/>
              </a:spcAft>
              <a:buSzPts val="1800"/>
              <a:buNone/>
            </a:pPr>
            <a:r>
              <a:t/>
            </a:r>
            <a:endParaRPr sz="2400"/>
          </a:p>
          <a:p>
            <a:pPr indent="0" lvl="0" marL="0" rtl="0" algn="ctr">
              <a:lnSpc>
                <a:spcPct val="90000"/>
              </a:lnSpc>
              <a:spcBef>
                <a:spcPts val="750"/>
              </a:spcBef>
              <a:spcAft>
                <a:spcPts val="0"/>
              </a:spcAft>
              <a:buSzPts val="1800"/>
              <a:buNone/>
            </a:pPr>
            <a:r>
              <a:t/>
            </a:r>
            <a:endParaRPr sz="2400"/>
          </a:p>
          <a:p>
            <a:pPr indent="0" lvl="0" marL="0" rtl="0" algn="ctr">
              <a:lnSpc>
                <a:spcPct val="90000"/>
              </a:lnSpc>
              <a:spcBef>
                <a:spcPts val="750"/>
              </a:spcBef>
              <a:spcAft>
                <a:spcPts val="0"/>
              </a:spcAft>
              <a:buSzPts val="1800"/>
              <a:buNone/>
            </a:pPr>
            <a:r>
              <a:rPr lang="en-US" sz="2400"/>
              <a:t>How well can my students read and understand complex texts? </a:t>
            </a:r>
            <a:endParaRPr sz="2400"/>
          </a:p>
        </p:txBody>
      </p:sp>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3" name="Shape 843"/>
        <p:cNvGrpSpPr/>
        <p:nvPr/>
      </p:nvGrpSpPr>
      <p:grpSpPr>
        <a:xfrm>
          <a:off x="0" y="0"/>
          <a:ext cx="0" cy="0"/>
          <a:chOff x="0" y="0"/>
          <a:chExt cx="0" cy="0"/>
        </a:xfrm>
      </p:grpSpPr>
      <p:sp>
        <p:nvSpPr>
          <p:cNvPr id="844" name="Google Shape;844;p107"/>
          <p:cNvSpPr txBox="1"/>
          <p:nvPr>
            <p:ph type="title"/>
          </p:nvPr>
        </p:nvSpPr>
        <p:spPr>
          <a:xfrm>
            <a:off x="4" y="0"/>
            <a:ext cx="9144000" cy="1047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dk1"/>
                </a:solidFill>
              </a:rPr>
              <a:t>Select a Unit and </a:t>
            </a:r>
            <a:r>
              <a:rPr lang="en-US">
                <a:solidFill>
                  <a:schemeClr val="dk1"/>
                </a:solidFill>
              </a:rPr>
              <a:t>Review Your Completed Unit Study Tool</a:t>
            </a:r>
            <a:endParaRPr>
              <a:solidFill>
                <a:schemeClr val="dk1"/>
              </a:solidFill>
            </a:endParaRPr>
          </a:p>
        </p:txBody>
      </p:sp>
      <p:sp>
        <p:nvSpPr>
          <p:cNvPr id="845" name="Google Shape;845;p107"/>
          <p:cNvSpPr txBox="1"/>
          <p:nvPr>
            <p:ph idx="1" type="body"/>
          </p:nvPr>
        </p:nvSpPr>
        <p:spPr>
          <a:xfrm>
            <a:off x="152400" y="1143000"/>
            <a:ext cx="4507500" cy="3543300"/>
          </a:xfrm>
          <a:prstGeom prst="rect">
            <a:avLst/>
          </a:prstGeom>
          <a:noFill/>
          <a:ln>
            <a:noFill/>
          </a:ln>
        </p:spPr>
        <p:txBody>
          <a:bodyPr anchorCtr="0" anchor="ctr" bIns="91425" lIns="91425" spcFirstLastPara="1" rIns="91425" wrap="square" tIns="91425">
            <a:noAutofit/>
          </a:bodyPr>
          <a:lstStyle/>
          <a:p>
            <a:pPr indent="0" lvl="0" marL="0" rtl="0" algn="l">
              <a:lnSpc>
                <a:spcPct val="90000"/>
              </a:lnSpc>
              <a:spcBef>
                <a:spcPts val="0"/>
              </a:spcBef>
              <a:spcAft>
                <a:spcPts val="0"/>
              </a:spcAft>
              <a:buSzPts val="1800"/>
              <a:buNone/>
            </a:pPr>
            <a:r>
              <a:rPr lang="en-US"/>
              <a:t>Select either your current or an upcoming unit to plan for today. </a:t>
            </a:r>
            <a:endParaRPr/>
          </a:p>
          <a:p>
            <a:pPr indent="-317500" lvl="0" marL="457200" rtl="0" algn="l">
              <a:lnSpc>
                <a:spcPct val="90000"/>
              </a:lnSpc>
              <a:spcBef>
                <a:spcPts val="0"/>
              </a:spcBef>
              <a:spcAft>
                <a:spcPts val="0"/>
              </a:spcAft>
              <a:buSzPts val="1400"/>
              <a:buChar char="•"/>
            </a:pPr>
            <a:r>
              <a:rPr i="1" lang="en-US" sz="1400"/>
              <a:t>Note: We recommend you plan for an upcoming unit if you are more than halfway through your current unit (e.g. you have only 1-2 sections remaining).</a:t>
            </a:r>
            <a:endParaRPr i="1" sz="1400"/>
          </a:p>
          <a:p>
            <a:pPr indent="0" lvl="0" marL="0" rtl="0" algn="l">
              <a:lnSpc>
                <a:spcPct val="90000"/>
              </a:lnSpc>
              <a:spcBef>
                <a:spcPts val="0"/>
              </a:spcBef>
              <a:spcAft>
                <a:spcPts val="0"/>
              </a:spcAft>
              <a:buSzPts val="1800"/>
              <a:buNone/>
            </a:pPr>
            <a:r>
              <a:rPr lang="en-US" sz="1000"/>
              <a:t> </a:t>
            </a:r>
            <a:endParaRPr sz="1000"/>
          </a:p>
          <a:p>
            <a:pPr indent="0" lvl="0" marL="0" rtl="0" algn="l">
              <a:lnSpc>
                <a:spcPct val="90000"/>
              </a:lnSpc>
              <a:spcBef>
                <a:spcPts val="0"/>
              </a:spcBef>
              <a:spcAft>
                <a:spcPts val="0"/>
              </a:spcAft>
              <a:buSzPts val="1800"/>
              <a:buNone/>
            </a:pPr>
            <a:r>
              <a:rPr lang="en-US"/>
              <a:t>R</a:t>
            </a:r>
            <a:r>
              <a:rPr lang="en-US"/>
              <a:t>eview the completed Unit Study document for that unit (</a:t>
            </a:r>
            <a:r>
              <a:rPr i="1" lang="en-US"/>
              <a:t>working collaboratively with your grade-level team, if possible!</a:t>
            </a:r>
            <a:r>
              <a:rPr lang="en-US"/>
              <a:t>).</a:t>
            </a:r>
            <a:endParaRPr/>
          </a:p>
          <a:p>
            <a:pPr indent="0" lvl="0" marL="0" rtl="0" algn="l">
              <a:lnSpc>
                <a:spcPct val="90000"/>
              </a:lnSpc>
              <a:spcBef>
                <a:spcPts val="1000"/>
              </a:spcBef>
              <a:spcAft>
                <a:spcPts val="1000"/>
              </a:spcAft>
              <a:buSzPts val="1800"/>
              <a:buNone/>
            </a:pPr>
            <a:r>
              <a:rPr lang="en-US"/>
              <a:t>Revisit Step 2: Texts at the Center and note your analysis of the complexity of each text in the unit. </a:t>
            </a:r>
            <a:endParaRPr/>
          </a:p>
        </p:txBody>
      </p:sp>
      <p:pic>
        <p:nvPicPr>
          <p:cNvPr id="846" name="Google Shape;846;p107"/>
          <p:cNvPicPr preferRelativeResize="0"/>
          <p:nvPr/>
        </p:nvPicPr>
        <p:blipFill rotWithShape="1">
          <a:blip r:embed="rId3">
            <a:alphaModFix/>
          </a:blip>
          <a:srcRect b="0" l="0" r="0" t="0"/>
          <a:stretch/>
        </p:blipFill>
        <p:spPr>
          <a:xfrm>
            <a:off x="4928300" y="1277875"/>
            <a:ext cx="4027650" cy="3123975"/>
          </a:xfrm>
          <a:prstGeom prst="rect">
            <a:avLst/>
          </a:prstGeom>
          <a:noFill/>
          <a:ln cap="flat" cmpd="sng" w="9525">
            <a:solidFill>
              <a:schemeClr val="dk1"/>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Early Childhood">
  <a:themeElements>
    <a:clrScheme name="LA Believes 1">
      <a:dk1>
        <a:srgbClr val="4A4A4A"/>
      </a:dk1>
      <a:lt1>
        <a:srgbClr val="FFFFFF"/>
      </a:lt1>
      <a:dk2>
        <a:srgbClr val="47A8CA"/>
      </a:dk2>
      <a:lt2>
        <a:srgbClr val="EAEAEA"/>
      </a:lt2>
      <a:accent1>
        <a:srgbClr val="EBECED"/>
      </a:accent1>
      <a:accent2>
        <a:srgbClr val="6E67AF"/>
      </a:accent2>
      <a:accent3>
        <a:srgbClr val="7CAED8"/>
      </a:accent3>
      <a:accent4>
        <a:srgbClr val="E78B6F"/>
      </a:accent4>
      <a:accent5>
        <a:srgbClr val="3F4A5A"/>
      </a:accent5>
      <a:accent6>
        <a:srgbClr val="FFFFFF"/>
      </a:accent6>
      <a:hlink>
        <a:srgbClr val="3D9BBA"/>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