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94.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Lst>
  <p:sldSz cy="5143500" cx="9144000"/>
  <p:notesSz cx="6858000" cy="9144000"/>
  <p:embeddedFontLst>
    <p:embeddedFont>
      <p:font typeface="Signika"/>
      <p:regular r:id="rId101"/>
      <p:bold r:id="rId102"/>
    </p:embeddedFont>
    <p:embeddedFont>
      <p:font typeface="Century Schoolbook"/>
      <p:regular r:id="rId103"/>
      <p:bold r:id="rId104"/>
      <p:italic r:id="rId105"/>
      <p:boldItalic r:id="rId10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A0F31A3-1CAF-46BF-8C35-DDB790F7412B}">
  <a:tblStyle styleId="{EA0F31A3-1CAF-46BF-8C35-DDB790F7412B}"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091ABDA7-124C-48D4-BE2A-9AEF4AE23712}"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6" Type="http://schemas.openxmlformats.org/officeDocument/2006/relationships/font" Target="fonts/CenturySchoolbook-boldItalic.fntdata"/><Relationship Id="rId105" Type="http://schemas.openxmlformats.org/officeDocument/2006/relationships/font" Target="fonts/CenturySchoolbook-italic.fntdata"/><Relationship Id="rId104" Type="http://schemas.openxmlformats.org/officeDocument/2006/relationships/font" Target="fonts/CenturySchoolbook-bold.fntdata"/><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font" Target="fonts/CenturySchoolbook-regular.fntdata"/><Relationship Id="rId102" Type="http://schemas.openxmlformats.org/officeDocument/2006/relationships/font" Target="fonts/Signika-bold.fntdata"/><Relationship Id="rId101" Type="http://schemas.openxmlformats.org/officeDocument/2006/relationships/font" Target="fonts/Signika-regular.fntdata"/><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jstor.org/stable/41149858?seq=1" TargetMode="External"/><Relationship Id="rId3" Type="http://schemas.openxmlformats.org/officeDocument/2006/relationships/hyperlink" Target="https://eleducation.org/uploads/downloads/StructuringtheTalk.pdf"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louisianacurriculumhub.com"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jstor.org/stable/41149858?seq=1" TargetMode="External"/><Relationship Id="rId3" Type="http://schemas.openxmlformats.org/officeDocument/2006/relationships/hyperlink" Target="https://eleducation.org/uploads/downloads/StructuringtheTalk.pdf"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uisianabelieves.com/docs/default-source/teacher-toolbox-resources/shared-and-interactive-writing.pdf?sfvrsn=6" TargetMode="Externa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g8fe57ea86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 name="Google Shape;43;g8fe57ea86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DO: </a:t>
            </a:r>
            <a:r>
              <a:rPr lang="en-US" sz="1200"/>
              <a:t>Display this slide on the screen for participants as they come into the room. Have paper or card stock (or name tags) on tables for participants to use to create name tents.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44" name="Google Shape;44;g8fe57ea861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8fe57ea861_0_6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g8fe57ea861_0_6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5</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Let’s take just a moment to consider our topic for today—speaking and writing—and connect with each other before launching into the day’s new learning.</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Direct participants to stand up and get into a big circle wherever space allows. Read or ask a participant to read the sentence stems. Invite participants to share their thinking.</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Possible responses</a:t>
            </a:r>
            <a:r>
              <a:rPr lang="en-US" sz="1200">
                <a:solidFill>
                  <a:srgbClr val="000000"/>
                </a:solidFill>
              </a:rPr>
              <a:t>:</a:t>
            </a:r>
            <a:endParaRPr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Students learn from working together.</a:t>
            </a:r>
            <a:endParaRPr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Students deepen </a:t>
            </a:r>
            <a:r>
              <a:rPr lang="en-US" sz="1200">
                <a:solidFill>
                  <a:srgbClr val="000000"/>
                </a:solidFill>
              </a:rPr>
              <a:t>their</a:t>
            </a:r>
            <a:r>
              <a:rPr lang="en-US" sz="1200">
                <a:solidFill>
                  <a:srgbClr val="000000"/>
                </a:solidFill>
              </a:rPr>
              <a:t> understanding of content when they talk about it with their peers.</a:t>
            </a:r>
            <a:endParaRPr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Students can leverage the knowledge and abilities of </a:t>
            </a:r>
            <a:r>
              <a:rPr lang="en-US" sz="1200">
                <a:solidFill>
                  <a:srgbClr val="000000"/>
                </a:solidFill>
              </a:rPr>
              <a:t>their</a:t>
            </a:r>
            <a:r>
              <a:rPr lang="en-US" sz="1200">
                <a:solidFill>
                  <a:srgbClr val="000000"/>
                </a:solidFill>
              </a:rPr>
              <a:t> peers in discussions.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Quote Source:</a:t>
            </a:r>
            <a:r>
              <a:rPr lang="en-US" sz="1200">
                <a:solidFill>
                  <a:srgbClr val="000000"/>
                </a:solidFill>
              </a:rPr>
              <a:t> </a:t>
            </a:r>
            <a:r>
              <a:rPr lang="en-US" sz="1150" u="sng">
                <a:solidFill>
                  <a:schemeClr val="hlink"/>
                </a:solidFill>
                <a:highlight>
                  <a:srgbClr val="F8F8F8"/>
                </a:highlight>
                <a:hlinkClick r:id="rId2"/>
              </a:rPr>
              <a:t>https://www.jstor.org/stable/41149858?seq=1</a:t>
            </a:r>
            <a:r>
              <a:rPr lang="en-US" sz="1200">
                <a:solidFill>
                  <a:srgbClr val="000000"/>
                </a:solidFill>
              </a:rPr>
              <a:t> or here </a:t>
            </a:r>
            <a:r>
              <a:rPr lang="en-US" sz="1200" u="sng">
                <a:solidFill>
                  <a:schemeClr val="hlink"/>
                </a:solidFill>
                <a:hlinkClick r:id="rId3"/>
              </a:rPr>
              <a:t>https://eleducation.org/uploads/downloads/StructuringtheTalk.pdf</a:t>
            </a:r>
            <a:r>
              <a:rPr lang="en-US" sz="1200">
                <a:solidFill>
                  <a:srgbClr val="000000"/>
                </a:solidFill>
              </a:rPr>
              <a:t> </a:t>
            </a:r>
            <a:endParaRPr sz="1200">
              <a:solidFill>
                <a:srgbClr val="000000"/>
              </a:solidFill>
            </a:endParaRPr>
          </a:p>
        </p:txBody>
      </p:sp>
      <p:sp>
        <p:nvSpPr>
          <p:cNvPr id="122" name="Google Shape;122;g8fe57ea861_0_60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8fe57ea861_0_4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8fe57ea861_0_4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We have seen this graphic before, but let’s ground our learning today in Louisiana’s ELA goal.</a:t>
            </a:r>
            <a:endParaRPr sz="1200"/>
          </a:p>
          <a:p>
            <a:pPr indent="0" lvl="0" marL="0" rtl="0" algn="l">
              <a:lnSpc>
                <a:spcPct val="100000"/>
              </a:lnSpc>
              <a:spcBef>
                <a:spcPts val="0"/>
              </a:spcBef>
              <a:spcAft>
                <a:spcPts val="0"/>
              </a:spcAft>
              <a:buClr>
                <a:srgbClr val="000000"/>
              </a:buClr>
              <a:buSzPts val="1400"/>
              <a:buFont typeface="Arial"/>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Call on a volunteer to read Louisiana’s ELA goal.</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Again, i</a:t>
            </a:r>
            <a:r>
              <a:rPr lang="en-US" sz="1200"/>
              <a:t>t is important to note that this goal is for </a:t>
            </a:r>
            <a:r>
              <a:rPr b="1" i="1" lang="en-US" sz="1200"/>
              <a:t>all</a:t>
            </a:r>
            <a:r>
              <a:rPr lang="en-US" sz="1200"/>
              <a:t> Louisiana students. As we will discover throughout our days together, this goal is lofty, yes, but it is for </a:t>
            </a:r>
            <a:r>
              <a:rPr b="1" i="1" lang="en-US" sz="1200"/>
              <a:t>all</a:t>
            </a:r>
            <a:r>
              <a:rPr lang="en-US" sz="1200"/>
              <a:t> students. Not some, not many, not even most, but </a:t>
            </a:r>
            <a:r>
              <a:rPr b="1" i="1" lang="en-US" sz="1200"/>
              <a:t>all</a:t>
            </a:r>
            <a:r>
              <a:rPr lang="en-US" sz="1200"/>
              <a:t>. We will continue to ground our learning in this idea that a high-quality curriculum is the first step in providing equitable instruction for every single Louisiana student. Also, we see complex, grade-level texts. We will dig deeply into what constitutes a complex text. But it is important to note here that this idea of complex </a:t>
            </a:r>
            <a:r>
              <a:rPr b="1" i="1" lang="en-US" sz="1200"/>
              <a:t>and </a:t>
            </a:r>
            <a:r>
              <a:rPr lang="en-US" sz="1200"/>
              <a:t>grade-level has been added. Previously, Louisiana’s ELA goal centered around complex text. But this distinction that the text is complex </a:t>
            </a:r>
            <a:r>
              <a:rPr b="1" i="1" lang="en-US" sz="1200"/>
              <a:t>and </a:t>
            </a:r>
            <a:r>
              <a:rPr lang="en-US" sz="1200"/>
              <a:t>grade-level further solidifies our stance that high-quality curriculum is an essential component of an equitable learning experience for all students.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Today’s focus on speaking and writing directly helps us support students in working towards this goal. We will dig deeper into how to support students with expressing their understanding of complex texts through intentional planning of supports that are embedded in the curriculum. </a:t>
            </a:r>
            <a:endParaRPr sz="1200"/>
          </a:p>
          <a:p>
            <a:pPr indent="0" lvl="0" marL="0" rtl="0" algn="l">
              <a:lnSpc>
                <a:spcPct val="100000"/>
              </a:lnSpc>
              <a:spcBef>
                <a:spcPts val="0"/>
              </a:spcBef>
              <a:spcAft>
                <a:spcPts val="0"/>
              </a:spcAft>
              <a:buSzPts val="1400"/>
              <a:buNone/>
            </a:pPr>
            <a:r>
              <a:t/>
            </a:r>
            <a:endParaRPr sz="1200"/>
          </a:p>
        </p:txBody>
      </p:sp>
      <p:sp>
        <p:nvSpPr>
          <p:cNvPr id="130" name="Google Shape;130;g8fe57ea861_0_4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8fe57ea861_0_5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8fe57ea861_0_5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As we engage in our learning together today, we want to continue to keep these three basic </a:t>
            </a:r>
            <a:r>
              <a:rPr lang="en-US" sz="1200">
                <a:solidFill>
                  <a:srgbClr val="000000"/>
                </a:solidFill>
              </a:rPr>
              <a:t>tenets</a:t>
            </a:r>
            <a:r>
              <a:rPr lang="en-US" sz="1200">
                <a:solidFill>
                  <a:srgbClr val="000000"/>
                </a:solidFill>
              </a:rPr>
              <a:t> in mind. We spent our time in Modules 1-3 engaging the head and the heart components of our model: deepening our curriculum content knowledge and pedagogical content knowledge while also building our community. In Modules 4-5, we engaged in a cycle of inquiry focused on reading and understanding complex texts. Today we are going to open our second cycle of inquiry this school year, focused on expressing understanding through writing and speaking. As we mentioned before, our professional learning is not simply a “one and done” PD. Instead, we engage in repeated cycles of inquiry that advance student learning over time. </a:t>
            </a:r>
            <a:r>
              <a:rPr lang="en-US" sz="1200">
                <a:solidFill>
                  <a:srgbClr val="000000"/>
                </a:solidFill>
              </a:rPr>
              <a:t>Let’s take just a moment to review where we have been to get a clear picture of where we are going today.</a:t>
            </a:r>
            <a:endParaRPr sz="1200"/>
          </a:p>
          <a:p>
            <a:pPr indent="0" lvl="0" marL="0" rtl="0" algn="l">
              <a:lnSpc>
                <a:spcPct val="100000"/>
              </a:lnSpc>
              <a:spcBef>
                <a:spcPts val="0"/>
              </a:spcBef>
              <a:spcAft>
                <a:spcPts val="0"/>
              </a:spcAft>
              <a:buSzPts val="1400"/>
              <a:buNone/>
            </a:pPr>
            <a:r>
              <a:t/>
            </a:r>
            <a:endParaRPr sz="1200"/>
          </a:p>
        </p:txBody>
      </p:sp>
      <p:sp>
        <p:nvSpPr>
          <p:cNvPr id="137" name="Google Shape;137;g8fe57ea861_0_5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0589ba4a7_0_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0589ba4a7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In the first three modules, we traveled through a “Guidebooks arc.” In the first module, we explored the design principles of the Guidebooks. We discovered the instructional shifts, the components of literacy, and a process for our unit and lesson study. We explored the Reader’s Circles and experienced the difference between text-based and strategies-based instruction.</a:t>
            </a:r>
            <a:endParaRPr sz="1200"/>
          </a:p>
        </p:txBody>
      </p:sp>
      <p:sp>
        <p:nvSpPr>
          <p:cNvPr id="147" name="Google Shape;147;ga0589ba4a7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a0589ba4a7_0_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a0589ba4a7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Modules 4 and 5 together comprise Arc II, which is built around supporting students in expressing understanding of complex texts in the Guidebooks, our second cycle of inquiry. Today we will open our final cycle of inquiry for this school year.</a:t>
            </a:r>
            <a:endParaRPr sz="1200"/>
          </a:p>
        </p:txBody>
      </p:sp>
      <p:sp>
        <p:nvSpPr>
          <p:cNvPr id="158" name="Google Shape;158;ga0589ba4a7_0_5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a0589ba4a7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a0589ba4a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Modules 6 and 7 together comprise Arc III, which is built around our second cycle of inquiry—supporting students in expressing their understanding of complex text. </a:t>
            </a:r>
            <a:endParaRPr sz="1200"/>
          </a:p>
        </p:txBody>
      </p:sp>
      <p:sp>
        <p:nvSpPr>
          <p:cNvPr id="168" name="Google Shape;168;ga0589ba4a7_0_6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8fe57ea861_0_3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8fe57ea861_0_3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 begin this learning, we spent a few days together in the “bootcamp” portion of our learning, which was meant to help us dig really deep into the research design principles behind the creation of the ELA Guidebooks 9-12 (2020) and to look at the components of the curriculum and the supports available for all students. We have also completed our first inquiry </a:t>
            </a:r>
            <a:r>
              <a:rPr lang="en-US" sz="1200"/>
              <a:t>cycle</a:t>
            </a:r>
            <a:r>
              <a:rPr lang="en-US" sz="1200"/>
              <a:t>. As we move into our second inquiry cycle, we will focus our learning on understanding the Write Approach and learning how we can support all students in being successful with expressing their understanding of complex, grade-level content. </a:t>
            </a:r>
            <a:r>
              <a:rPr lang="en-US" sz="1200"/>
              <a:t>At the end of today, you will have a task that you will complete with your students in order for us to analyze and discuss student work samples when we come back together for Module 7. </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178" name="Google Shape;178;g8fe57ea861_0_3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8fe57ea861_0_5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8fe57ea861_0_5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rPr b="1" lang="en-US" sz="1200">
                <a:solidFill>
                  <a:srgbClr val="000000"/>
                </a:solidFill>
              </a:rPr>
              <a:t>SAY: </a:t>
            </a:r>
            <a:r>
              <a:rPr lang="en-US" sz="1200">
                <a:solidFill>
                  <a:srgbClr val="000000"/>
                </a:solidFill>
              </a:rPr>
              <a:t>O</a:t>
            </a:r>
            <a:r>
              <a:rPr lang="en-US" sz="1200">
                <a:solidFill>
                  <a:srgbClr val="000000"/>
                </a:solidFill>
              </a:rPr>
              <a:t>ur focus for this cycle is supporting students with expressing their understanding of complex texts and topics through speaking and writing. Today is Day 1 and we’ll start </a:t>
            </a:r>
            <a:r>
              <a:rPr b="1" i="1" lang="en-US" sz="1200">
                <a:solidFill>
                  <a:srgbClr val="000000"/>
                </a:solidFill>
              </a:rPr>
              <a:t>[CLICK]</a:t>
            </a:r>
            <a:r>
              <a:rPr lang="en-US" sz="1200">
                <a:solidFill>
                  <a:srgbClr val="000000"/>
                </a:solidFill>
              </a:rPr>
              <a:t> in the ‘study’ part of the cycle. The second half of today </a:t>
            </a:r>
            <a:r>
              <a:rPr b="1" i="1" lang="en-US" sz="1200">
                <a:solidFill>
                  <a:srgbClr val="000000"/>
                </a:solidFill>
              </a:rPr>
              <a:t>[CLICK]</a:t>
            </a:r>
            <a:r>
              <a:rPr lang="en-US" sz="1200">
                <a:solidFill>
                  <a:srgbClr val="000000"/>
                </a:solidFill>
              </a:rPr>
              <a:t> will be focused on planning in preparation for teaching and trying out the strategies we learn about today. We’re starting here instead of Step 1 because, in the design of these training modules, the LDOE team identified Writing and Speaking to Express Understanding as a need to support strong implementation of this curriculum. </a:t>
            </a:r>
            <a:endParaRPr sz="1200">
              <a:solidFill>
                <a:srgbClr val="000000"/>
              </a:solidFill>
            </a:endParaRPr>
          </a:p>
        </p:txBody>
      </p:sp>
      <p:sp>
        <p:nvSpPr>
          <p:cNvPr id="199" name="Google Shape;199;g8fe57ea861_0_5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91e926373c_0_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91e926373c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Remember, all good inquiry cycles begin with a question! We will begin today’s session with this question we will revisit throughout Modules 6 and 7. The Inquiry Cycle question will be our focus of learning today and our focus as we go back to our students and practice what we have learned while gathering data. Here is our question…</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Read or have a participant read aloud the inquiry cycle question.</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a:t>
            </a:r>
            <a:r>
              <a:rPr lang="en-US" sz="1200">
                <a:solidFill>
                  <a:srgbClr val="000000"/>
                </a:solidFill>
              </a:rPr>
              <a:t> We will keep this question top of mind as we engage in our learning today.</a:t>
            </a:r>
            <a:endParaRPr sz="1200">
              <a:solidFill>
                <a:srgbClr val="000000"/>
              </a:solidFill>
            </a:endParaRPr>
          </a:p>
        </p:txBody>
      </p:sp>
      <p:sp>
        <p:nvSpPr>
          <p:cNvPr id="219" name="Google Shape;219;g91e926373c_0_8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8fe57ea861_0_2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g8fe57ea861_0_2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~60</a:t>
            </a:r>
            <a:r>
              <a:rPr lang="en-US" sz="1200">
                <a:solidFill>
                  <a:srgbClr val="000000"/>
                </a:solidFill>
              </a:rPr>
              <a:t> </a:t>
            </a:r>
            <a:r>
              <a:rPr lang="en-US" sz="1200">
                <a:solidFill>
                  <a:srgbClr val="000000"/>
                </a:solidFill>
              </a:rPr>
              <a:t>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226" name="Google Shape;226;g8fe57ea861_0_2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fe57ea861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 name="Google Shape;50;g8fe57ea861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1000"/>
              </a:spcBef>
              <a:spcAft>
                <a:spcPts val="0"/>
              </a:spcAft>
              <a:buSzPts val="1400"/>
              <a:buNone/>
            </a:pPr>
            <a:r>
              <a:rPr lang="en-US" sz="1200">
                <a:solidFill>
                  <a:srgbClr val="000000"/>
                </a:solidFill>
              </a:rPr>
              <a:t>Display this slide as participants are settling in.</a:t>
            </a:r>
            <a:endParaRPr b="1" sz="1200">
              <a:solidFill>
                <a:srgbClr val="000000"/>
              </a:solidFill>
            </a:endParaRPr>
          </a:p>
          <a:p>
            <a:pPr indent="0" lvl="0" marL="0" rtl="0" algn="l">
              <a:lnSpc>
                <a:spcPct val="90000"/>
              </a:lnSpc>
              <a:spcBef>
                <a:spcPts val="0"/>
              </a:spcBef>
              <a:spcAft>
                <a:spcPts val="0"/>
              </a:spcAft>
              <a:buSzPts val="1400"/>
              <a:buNone/>
            </a:pPr>
            <a:r>
              <a:t/>
            </a:r>
            <a:endParaRPr sz="1000"/>
          </a:p>
        </p:txBody>
      </p:sp>
      <p:sp>
        <p:nvSpPr>
          <p:cNvPr id="51" name="Google Shape;51;g8fe57ea861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8fe57ea861_0_2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8fe57ea861_0_2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will begin our learning by looking at speaking and writing in two pieces. Let’s begin by looking at how to use writing and speaking to build understanding of complex texts. Later in the day, we will take a deep dive into how students utilize speaking and writing to express their understanding of complex texts. </a:t>
            </a:r>
            <a:endParaRPr sz="1200"/>
          </a:p>
        </p:txBody>
      </p:sp>
      <p:sp>
        <p:nvSpPr>
          <p:cNvPr id="232" name="Google Shape;232;g8fe57ea861_0_2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a0589ba4a7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a0589ba4a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t>3 minutes</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b="1" lang="en-US" sz="1200"/>
              <a:t>DO: </a:t>
            </a:r>
            <a:r>
              <a:rPr lang="en-US" sz="1200"/>
              <a:t>Gauge participants’ familiarity with the writing process or the traditional “5 stages of writing.” Acknowledge that the term “writing process” likely isn’t new for many folks in the room.</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b="1" lang="en-US" sz="1200"/>
              <a:t>DO: </a:t>
            </a:r>
            <a:r>
              <a:rPr b="1" i="1" lang="en-US" sz="1200"/>
              <a:t>[CLICK]</a:t>
            </a:r>
            <a:r>
              <a:rPr lang="en-US" sz="1200"/>
              <a:t> to reveal the stop and jot prompt and have participants make a quick list with their partners. They should also discuss what’s happening in each of these stages. Afterwards, bring the group back together and invite participants to share out. Then, click to reveal the box with the 5 stages participants were likely to list.</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None/>
            </a:pPr>
            <a:r>
              <a:rPr b="1" lang="en-US" sz="1200"/>
              <a:t>SAY: </a:t>
            </a:r>
            <a:r>
              <a:rPr lang="en-US" sz="1200"/>
              <a:t>These “5 stages” are typically what we think of when we think of the Writing Process. But, with the adoption of the Louisiana Student Standards and the increased focused on text-based writing and knowledge, </a:t>
            </a:r>
            <a:r>
              <a:rPr lang="en-US" sz="1200"/>
              <a:t>it turns out that though this process has been helpful for quite some time, it isn’t quite enough.</a:t>
            </a:r>
            <a:endParaRPr/>
          </a:p>
        </p:txBody>
      </p:sp>
      <p:sp>
        <p:nvSpPr>
          <p:cNvPr id="239" name="Google Shape;239;ga0589ba4a7_0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a0589ba4a7_1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a0589ba4a7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t>4 minutes</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None/>
            </a:pPr>
            <a:r>
              <a:rPr b="1" lang="en-US" sz="1200"/>
              <a:t>SAY: </a:t>
            </a:r>
            <a:r>
              <a:rPr lang="en-US" sz="1200"/>
              <a:t>So the Guidebooks’ Writing Process is a little different! What do you notice about the Guidebooks approach to writing from this graphic?</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b="1" lang="en-US" sz="1200"/>
              <a:t>DO: </a:t>
            </a:r>
            <a:r>
              <a:rPr lang="en-US" sz="1200"/>
              <a:t>Have participants discuss at their tables. Listen in to conversations and strategically identify 1-2 participants to share out with the whole group. Then, </a:t>
            </a:r>
            <a:r>
              <a:rPr b="1" i="1" lang="en-US" sz="1200"/>
              <a:t>[CLICK] </a:t>
            </a:r>
            <a:r>
              <a:rPr lang="en-US" sz="1200"/>
              <a:t>to reveal the box around Building Understanding and emphasize that this is the key difference. Explain that students must know a lot about the text or topic they are writing about!</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b="1" lang="en-US" sz="1200"/>
              <a:t>Look For:</a:t>
            </a:r>
            <a:endParaRPr sz="1200"/>
          </a:p>
          <a:p>
            <a:pPr indent="-171450" lvl="0" marL="171450" rtl="0" algn="l">
              <a:spcBef>
                <a:spcPts val="0"/>
              </a:spcBef>
              <a:spcAft>
                <a:spcPts val="0"/>
              </a:spcAft>
              <a:buClr>
                <a:schemeClr val="dk1"/>
              </a:buClr>
              <a:buSzPts val="1200"/>
              <a:buChar char="•"/>
            </a:pPr>
            <a:r>
              <a:rPr b="1" lang="en-US" sz="1200"/>
              <a:t>What: </a:t>
            </a:r>
            <a:r>
              <a:rPr lang="en-US" sz="1200"/>
              <a:t>Building Understanding is the key first step in the process, before students even begin engaging with brainstorming (traditionally called pre-writing) – ALL THREE SHIFTS LIVE HERE.</a:t>
            </a:r>
            <a:endParaRPr sz="1200"/>
          </a:p>
          <a:p>
            <a:pPr indent="-171450" lvl="1" marL="628650" rtl="0" algn="l">
              <a:spcBef>
                <a:spcPts val="0"/>
              </a:spcBef>
              <a:spcAft>
                <a:spcPts val="0"/>
              </a:spcAft>
              <a:buClr>
                <a:schemeClr val="dk1"/>
              </a:buClr>
              <a:buSzPts val="1200"/>
              <a:buChar char="•"/>
            </a:pPr>
            <a:r>
              <a:rPr lang="en-US" sz="1200"/>
              <a:t>Cycle—the writing isn’t a one and done—there’s a strategic building of skills throughout the year, and so doing Guidebooks units throughout the year allows students to revisit and build.</a:t>
            </a:r>
            <a:endParaRPr b="1" sz="1200"/>
          </a:p>
          <a:p>
            <a:pPr indent="-171450" lvl="0" marL="171450" rtl="0" algn="l">
              <a:spcBef>
                <a:spcPts val="0"/>
              </a:spcBef>
              <a:spcAft>
                <a:spcPts val="0"/>
              </a:spcAft>
              <a:buClr>
                <a:schemeClr val="dk1"/>
              </a:buClr>
              <a:buSzPts val="1200"/>
              <a:buChar char="•"/>
            </a:pPr>
            <a:r>
              <a:rPr b="1" lang="en-US" sz="1200"/>
              <a:t>Why: </a:t>
            </a:r>
            <a:r>
              <a:rPr lang="en-US" sz="1200"/>
              <a:t>There is a shift in what we are asking students to do. In the past, writing prompts asked students to write about their personal experiences and feelings. Now writing tasks ask students to write about their understanding of complex texts. Note: This doesn’t mean we have to completely do away with personal narratives—there’s even a place for this in the Guidebooks in some extension tasks. These personal pieces can also be enhanced by the learning done in a unit. However, we need to shift our focus and where we’re spending most of our time with writing instruction because r</a:t>
            </a:r>
            <a:r>
              <a:rPr lang="en-US" sz="1200"/>
              <a:t>esearch tells us that when students spend MOST of their time writing about content they know really well, BOTH writing and content understanding improve.</a:t>
            </a:r>
            <a:r>
              <a:rPr lang="en-US" sz="1200"/>
              <a:t> This is why the Guidebooks focuses so heavily on this type of content/text-based writing. </a:t>
            </a:r>
            <a:endParaRPr sz="1200"/>
          </a:p>
          <a:p>
            <a:pPr indent="0" lvl="0" marL="0" rtl="0" algn="l">
              <a:spcBef>
                <a:spcPts val="0"/>
              </a:spcBef>
              <a:spcAft>
                <a:spcPts val="0"/>
              </a:spcAft>
              <a:buNone/>
            </a:pPr>
            <a:r>
              <a:t/>
            </a:r>
            <a:endParaRPr/>
          </a:p>
        </p:txBody>
      </p:sp>
      <p:sp>
        <p:nvSpPr>
          <p:cNvPr id="247" name="Google Shape;247;ga0589ba4a7_1_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a0589ba4a7_1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a0589ba4a7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7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take a few moments and dig a little deeper into the philosophy behind this shift in writing instruction. Take a moment independently to read about the Guidebooks approach to writing instruction in the Writing Guide. You can find the excerpt in your Note Catcher.</a:t>
            </a:r>
            <a:endParaRPr sz="1200"/>
          </a:p>
          <a:p>
            <a:pPr indent="0" lvl="0" marL="0" rtl="0" algn="l">
              <a:spcBef>
                <a:spcPts val="0"/>
              </a:spcBef>
              <a:spcAft>
                <a:spcPts val="0"/>
              </a:spcAft>
              <a:buNone/>
            </a:pPr>
            <a:r>
              <a:t/>
            </a:r>
            <a:endParaRPr/>
          </a:p>
        </p:txBody>
      </p:sp>
      <p:sp>
        <p:nvSpPr>
          <p:cNvPr id="256" name="Google Shape;256;ga0589ba4a7_1_2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a0589ba4a7_1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a0589ba4a7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t>2 minutes</a:t>
            </a:r>
            <a:endParaRPr sz="1200"/>
          </a:p>
          <a:p>
            <a:pPr indent="0" lvl="0" marL="0" rtl="0" algn="l">
              <a:spcBef>
                <a:spcPts val="0"/>
              </a:spcBef>
              <a:spcAft>
                <a:spcPts val="0"/>
              </a:spcAft>
              <a:buClr>
                <a:srgbClr val="797878"/>
              </a:buClr>
              <a:buSzPts val="1200"/>
              <a:buFont typeface="Calibri"/>
              <a:buNone/>
            </a:pPr>
            <a:r>
              <a:t/>
            </a:r>
            <a:endParaRPr b="1" sz="1200"/>
          </a:p>
          <a:p>
            <a:pPr indent="0" lvl="0" marL="0" rtl="0" algn="l">
              <a:spcBef>
                <a:spcPts val="0"/>
              </a:spcBef>
              <a:spcAft>
                <a:spcPts val="0"/>
              </a:spcAft>
              <a:buClr>
                <a:srgbClr val="797878"/>
              </a:buClr>
              <a:buSzPts val="1200"/>
              <a:buFont typeface="Calibri"/>
              <a:buNone/>
            </a:pPr>
            <a:r>
              <a:rPr b="1" lang="en-US" sz="1200"/>
              <a:t>SAY: </a:t>
            </a:r>
            <a:r>
              <a:rPr lang="en-US" sz="1200"/>
              <a:t>This shift is so important.</a:t>
            </a:r>
            <a:r>
              <a:rPr lang="en-US" sz="1200"/>
              <a:t> To name it very clearly—content matters. Student writing is not just about their a</a:t>
            </a:r>
            <a:r>
              <a:rPr lang="en-US" sz="1200">
                <a:solidFill>
                  <a:srgbClr val="000000"/>
                </a:solidFill>
              </a:rPr>
              <a:t>ctual writing skills (hooks, transitions, flow, imagery, etc.)—it’s first and foremost about their content! </a:t>
            </a:r>
            <a:r>
              <a:rPr lang="en-US" sz="1200">
                <a:solidFill>
                  <a:srgbClr val="000000"/>
                </a:solidFill>
                <a:highlight>
                  <a:srgbClr val="FFFFFF"/>
                </a:highlight>
              </a:rPr>
              <a:t>The whole purpose of writing is to show understanding of content that matters. Skills help us do that. </a:t>
            </a:r>
            <a:r>
              <a:rPr lang="en-US" sz="1200">
                <a:solidFill>
                  <a:srgbClr val="000000"/>
                </a:solidFill>
              </a:rPr>
              <a:t>In order to write, students must have a deep understanding of the text or topic they are writing about. </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lang="en-US" sz="1200"/>
              <a:t>And so when we talk about “instructional goals in writing” we mean those two things…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i="1" lang="en-US" sz="1200"/>
              <a:t>[CLICK]</a:t>
            </a:r>
            <a:r>
              <a:rPr lang="en-US" sz="1200"/>
              <a:t> to reveal goals and have participants read them. </a:t>
            </a:r>
            <a:endParaRPr sz="1200"/>
          </a:p>
          <a:p>
            <a:pPr indent="0" lvl="0" marL="0" rtl="0" algn="l">
              <a:spcBef>
                <a:spcPts val="0"/>
              </a:spcBef>
              <a:spcAft>
                <a:spcPts val="0"/>
              </a:spcAft>
              <a:buClr>
                <a:srgbClr val="797878"/>
              </a:buClr>
              <a:buSzPts val="1200"/>
              <a:buFont typeface="Calibri"/>
              <a:buNone/>
            </a:pPr>
            <a:r>
              <a:t/>
            </a:r>
            <a:endParaRPr sz="1200"/>
          </a:p>
          <a:p>
            <a:pPr indent="0" lvl="0" marL="0" rtl="0" algn="l">
              <a:spcBef>
                <a:spcPts val="0"/>
              </a:spcBef>
              <a:spcAft>
                <a:spcPts val="0"/>
              </a:spcAft>
              <a:buClr>
                <a:srgbClr val="797878"/>
              </a:buClr>
              <a:buSzPts val="1200"/>
              <a:buFont typeface="Calibri"/>
              <a:buNone/>
            </a:pPr>
            <a:r>
              <a:rPr b="1" lang="en-US" sz="1200"/>
              <a:t>SAY: </a:t>
            </a:r>
            <a:r>
              <a:rPr lang="en-US" sz="1200"/>
              <a:t>It’s also important to point out that this shift to focus on writing about understanding levels the playing field for students. Because the Guidebooks are designed to give all students access to complex texts and topics, all students have something to write about!</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None/>
            </a:pPr>
            <a:r>
              <a:t/>
            </a:r>
            <a:endParaRPr/>
          </a:p>
        </p:txBody>
      </p:sp>
      <p:sp>
        <p:nvSpPr>
          <p:cNvPr id="264" name="Google Shape;264;ga0589ba4a7_1_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a42e4d54e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a42e4d54e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Let’s start by norming on what we mean by “writing to build understanding.” We will look at how students write to deepen their understanding in the content materials in a few minutes, but first, let’s look at how we can describe “writing for understanding.”</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Have a participant read the slide.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Source:</a:t>
            </a:r>
            <a:r>
              <a:rPr lang="en-US" sz="1200"/>
              <a:t> </a:t>
            </a:r>
            <a:r>
              <a:rPr i="1" lang="en-US" sz="1200"/>
              <a:t>Writing for Understanding: Using Backward Design to Help All Students Write Effectively</a:t>
            </a:r>
            <a:r>
              <a:rPr lang="en-US" sz="1200"/>
              <a:t>. Vermont Writing Collaborative. Authentic Education, 2008. </a:t>
            </a:r>
            <a:endParaRPr sz="1200"/>
          </a:p>
          <a:p>
            <a:pPr indent="0" lvl="0" marL="0" rtl="0" algn="l">
              <a:spcBef>
                <a:spcPts val="0"/>
              </a:spcBef>
              <a:spcAft>
                <a:spcPts val="0"/>
              </a:spcAft>
              <a:buNone/>
            </a:pPr>
            <a:r>
              <a:t/>
            </a:r>
            <a:endParaRPr sz="1200"/>
          </a:p>
        </p:txBody>
      </p:sp>
      <p:sp>
        <p:nvSpPr>
          <p:cNvPr id="273" name="Google Shape;273;ga42e4d54e6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a0589ba4a7_1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a0589ba4a7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6 </a:t>
            </a:r>
            <a:r>
              <a:rPr lang="en-US" sz="1200"/>
              <a:t>minutes</a:t>
            </a:r>
            <a:r>
              <a:rPr lang="en-US" sz="1200"/>
              <a: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a:t>
            </a:r>
            <a:r>
              <a:rPr lang="en-US" sz="1200"/>
              <a:t>There are multiple opportunities where students are using writing as a way to deepen their understanding of the text.</a:t>
            </a:r>
            <a:r>
              <a:rPr lang="en-US" sz="1200"/>
              <a:t> This type of writing is designed to deepen students’ learning and understanding and is not necessarily writing that is designed for assessment purposes. This writing is often then shared with classmates and academic </a:t>
            </a:r>
            <a:r>
              <a:rPr lang="en-US" sz="1200"/>
              <a:t>discussions</a:t>
            </a:r>
            <a:r>
              <a:rPr lang="en-US" sz="1200"/>
              <a:t> ensue. The opportunity for students to write as a way to deepen </a:t>
            </a:r>
            <a:r>
              <a:rPr lang="en-US" sz="1200"/>
              <a:t>their</a:t>
            </a:r>
            <a:r>
              <a:rPr lang="en-US" sz="1200"/>
              <a:t> understanding prepares them for close reading through scaffolding </a:t>
            </a:r>
            <a:r>
              <a:rPr lang="en-US" sz="1200"/>
              <a:t>their</a:t>
            </a:r>
            <a:r>
              <a:rPr lang="en-US" sz="1200"/>
              <a:t> thinking.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Have a participant read the quote on the slide. Then, review the question from the ELA Guidebooks as an example of students writing to build </a:t>
            </a:r>
            <a:r>
              <a:rPr lang="en-US" sz="1200"/>
              <a:t>understanding in the Guidebooks</a:t>
            </a:r>
            <a:r>
              <a:rPr lang="en-US" sz="1200"/>
              <a:t>. Then, provide time for participants to discuss the question on the slide. </a:t>
            </a:r>
            <a:endParaRPr sz="1200"/>
          </a:p>
        </p:txBody>
      </p:sp>
      <p:sp>
        <p:nvSpPr>
          <p:cNvPr id="280" name="Google Shape;280;ga0589ba4a7_1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a0589ba4a7_1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a0589ba4a7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6</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As students are deepening their understanding through writing, they are also provided opportunities to include oral language in this deepening process. Throughout the ELA Guidebooks, students are provided opportunities to think, write, and speak as an integrated process.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Have a participant read the quotes and question on the slide. Review the question from the ELA Guidebooks as an example of students writing and speaking for understanding. Discuss the question posed on the slide.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Source:</a:t>
            </a:r>
            <a:r>
              <a:rPr lang="en-US" sz="1200">
                <a:solidFill>
                  <a:srgbClr val="000000"/>
                </a:solidFill>
              </a:rPr>
              <a:t> </a:t>
            </a:r>
            <a:endParaRPr sz="1200">
              <a:solidFill>
                <a:srgbClr val="000000"/>
              </a:solidFill>
            </a:endParaRPr>
          </a:p>
          <a:p>
            <a:pPr indent="-298450" lvl="0" marL="457200" rtl="0" algn="l">
              <a:spcBef>
                <a:spcPts val="0"/>
              </a:spcBef>
              <a:spcAft>
                <a:spcPts val="0"/>
              </a:spcAft>
              <a:buSzPts val="1100"/>
              <a:buFont typeface="Calibri"/>
              <a:buChar char="●"/>
            </a:pPr>
            <a:r>
              <a:rPr i="1" lang="en-US" sz="1100">
                <a:solidFill>
                  <a:srgbClr val="000000"/>
                </a:solidFill>
              </a:rPr>
              <a:t>Writing for Understanding: Using Backward Design to Help All Students Write Effectively</a:t>
            </a:r>
            <a:r>
              <a:rPr lang="en-US" sz="1100">
                <a:solidFill>
                  <a:srgbClr val="000000"/>
                </a:solidFill>
              </a:rPr>
              <a:t>. Vermont Writing Collaborative. Authentic Education, 2008.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289" name="Google Shape;289;ga0589ba4a7_1_3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a0589ba4a7_1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a0589ba4a7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highlight>
                  <a:srgbClr val="FFFFFF"/>
                </a:highlight>
              </a:rPr>
              <a:t>2 minutes</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rPr b="1" lang="en-US" sz="1200">
                <a:solidFill>
                  <a:srgbClr val="000000"/>
                </a:solidFill>
                <a:highlight>
                  <a:srgbClr val="FFFFFF"/>
                </a:highlight>
              </a:rPr>
              <a:t>SAY: </a:t>
            </a:r>
            <a:r>
              <a:rPr lang="en-US" sz="1200">
                <a:solidFill>
                  <a:srgbClr val="000000"/>
                </a:solidFill>
                <a:highlight>
                  <a:srgbClr val="FFFFFF"/>
                </a:highlight>
              </a:rPr>
              <a:t>Let’s take a moment to recall the unit study we completed for the </a:t>
            </a:r>
            <a:r>
              <a:rPr i="1" lang="en-US" sz="1200">
                <a:solidFill>
                  <a:srgbClr val="000000"/>
                </a:solidFill>
                <a:highlight>
                  <a:srgbClr val="FFFFFF"/>
                </a:highlight>
              </a:rPr>
              <a:t>Gatsby </a:t>
            </a:r>
            <a:r>
              <a:rPr lang="en-US" sz="1200">
                <a:solidFill>
                  <a:srgbClr val="000000"/>
                </a:solidFill>
                <a:highlight>
                  <a:srgbClr val="FFFFFF"/>
                </a:highlight>
              </a:rPr>
              <a:t>unit in previous modules. You may remember from the </a:t>
            </a:r>
            <a:r>
              <a:rPr lang="en-US" sz="1200">
                <a:solidFill>
                  <a:srgbClr val="000000"/>
                </a:solidFill>
                <a:highlight>
                  <a:srgbClr val="FFFFFF"/>
                </a:highlight>
              </a:rPr>
              <a:t>Culminating Task</a:t>
            </a:r>
            <a:r>
              <a:rPr lang="en-US" sz="1200">
                <a:solidFill>
                  <a:srgbClr val="000000"/>
                </a:solidFill>
                <a:highlight>
                  <a:srgbClr val="FFFFFF"/>
                </a:highlight>
              </a:rPr>
              <a:t> prompt and the text list that the purpose of this unit is to examine the concept of perceptions. Students will consider broadly how perceptions influence people’s lives. Within the text of </a:t>
            </a:r>
            <a:r>
              <a:rPr i="1" lang="en-US" sz="1200">
                <a:solidFill>
                  <a:srgbClr val="000000"/>
                </a:solidFill>
                <a:highlight>
                  <a:srgbClr val="FFFFFF"/>
                </a:highlight>
              </a:rPr>
              <a:t>The Great Gatsby</a:t>
            </a:r>
            <a:r>
              <a:rPr lang="en-US" sz="1200">
                <a:solidFill>
                  <a:srgbClr val="000000"/>
                </a:solidFill>
                <a:highlight>
                  <a:srgbClr val="FFFFFF"/>
                </a:highlight>
              </a:rPr>
              <a:t>, students will dig deeply into how F. Scott Fitzgerald uses perception to develop the theme. Other key ideas in this unit include:</a:t>
            </a:r>
            <a:endParaRPr sz="1200">
              <a:solidFill>
                <a:srgbClr val="000000"/>
              </a:solidFill>
              <a:highlight>
                <a:srgbClr val="FFFFFF"/>
              </a:highlight>
            </a:endParaRPr>
          </a:p>
          <a:p>
            <a:pPr indent="-304800" lvl="0" marL="457200" rtl="0" algn="l">
              <a:spcBef>
                <a:spcPts val="0"/>
              </a:spcBef>
              <a:spcAft>
                <a:spcPts val="0"/>
              </a:spcAft>
              <a:buSzPts val="1200"/>
              <a:buFont typeface="Calibri"/>
              <a:buAutoNum type="arabicPeriod"/>
            </a:pPr>
            <a:r>
              <a:rPr lang="en-US" sz="1200">
                <a:solidFill>
                  <a:srgbClr val="000000"/>
                </a:solidFill>
                <a:highlight>
                  <a:srgbClr val="FFFFFF"/>
                </a:highlight>
              </a:rPr>
              <a:t>Understanding the way in which the perception of events can be influenced, and sometimes skewed, by a person’s own preconceived ideas or personal history;</a:t>
            </a:r>
            <a:endParaRPr sz="1200">
              <a:solidFill>
                <a:srgbClr val="000000"/>
              </a:solidFill>
              <a:highlight>
                <a:srgbClr val="FFFFFF"/>
              </a:highlight>
            </a:endParaRPr>
          </a:p>
          <a:p>
            <a:pPr indent="-304800" lvl="0" marL="457200" rtl="0" algn="l">
              <a:spcBef>
                <a:spcPts val="0"/>
              </a:spcBef>
              <a:spcAft>
                <a:spcPts val="0"/>
              </a:spcAft>
              <a:buSzPts val="1200"/>
              <a:buFont typeface="Calibri"/>
              <a:buAutoNum type="arabicPeriod"/>
            </a:pPr>
            <a:r>
              <a:rPr lang="en-US" sz="1200">
                <a:solidFill>
                  <a:srgbClr val="000000"/>
                </a:solidFill>
                <a:highlight>
                  <a:srgbClr val="FFFFFF"/>
                </a:highlight>
              </a:rPr>
              <a:t>Understanding how characters develop a theme about perception, particularly the way Fitzgerald accomplishes this; and </a:t>
            </a:r>
            <a:endParaRPr sz="1200">
              <a:solidFill>
                <a:srgbClr val="000000"/>
              </a:solidFill>
              <a:highlight>
                <a:srgbClr val="FFFFFF"/>
              </a:highlight>
            </a:endParaRPr>
          </a:p>
          <a:p>
            <a:pPr indent="-304800" lvl="0" marL="457200" rtl="0" algn="l">
              <a:spcBef>
                <a:spcPts val="0"/>
              </a:spcBef>
              <a:spcAft>
                <a:spcPts val="0"/>
              </a:spcAft>
              <a:buClr>
                <a:srgbClr val="000000"/>
              </a:buClr>
              <a:buSzPts val="1200"/>
              <a:buFont typeface="Calibri"/>
              <a:buAutoNum type="arabicPeriod"/>
            </a:pPr>
            <a:r>
              <a:rPr lang="en-US" sz="1200">
                <a:solidFill>
                  <a:srgbClr val="000000"/>
                </a:solidFill>
                <a:highlight>
                  <a:srgbClr val="FFFFFF"/>
                </a:highlight>
              </a:rPr>
              <a:t>Understanding how Fitzgerald uses mistakes in perception to develop a theme in the anchor text.</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rPr lang="en-US" sz="1200">
                <a:solidFill>
                  <a:srgbClr val="000000"/>
                </a:solidFill>
                <a:highlight>
                  <a:srgbClr val="FFFFFF"/>
                </a:highlight>
              </a:rPr>
              <a:t>We will continue to ground our learning in the context of our shared </a:t>
            </a:r>
            <a:r>
              <a:rPr i="1" lang="en-US" sz="1200">
                <a:solidFill>
                  <a:srgbClr val="000000"/>
                </a:solidFill>
                <a:highlight>
                  <a:srgbClr val="FFFFFF"/>
                </a:highlight>
              </a:rPr>
              <a:t>Gatsby </a:t>
            </a:r>
            <a:r>
              <a:rPr lang="en-US" sz="1200">
                <a:solidFill>
                  <a:srgbClr val="000000"/>
                </a:solidFill>
                <a:highlight>
                  <a:srgbClr val="FFFFFF"/>
                </a:highlight>
              </a:rPr>
              <a:t>unit throughout the day today.</a:t>
            </a:r>
            <a:endParaRPr sz="1200">
              <a:solidFill>
                <a:srgbClr val="000000"/>
              </a:solidFill>
              <a:highlight>
                <a:srgbClr val="FFFFFF"/>
              </a:highlight>
            </a:endParaRPr>
          </a:p>
        </p:txBody>
      </p:sp>
      <p:sp>
        <p:nvSpPr>
          <p:cNvPr id="298" name="Google Shape;298;ga0589ba4a7_1_4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a09331030a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ga09331030a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For much our time today, we are going to need to access the Louisiana Curriculum Hub—first, to engage in exemplar creation for </a:t>
            </a:r>
            <a:r>
              <a:rPr i="1" lang="en-US" sz="1200"/>
              <a:t>The Great Gatsby </a:t>
            </a:r>
            <a:r>
              <a:rPr lang="en-US" sz="1200"/>
              <a:t>unit together, and then for you to begin looking at your own unit. We are going to be using the online platform so that the shared practice we engage in feels as authentic as possible and is as similar as possible to what you’ll actually do when preparing to teach a unit. Let’s take a few minutes and access the hub now so that we are prepared to engage in this work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u="sng">
                <a:solidFill>
                  <a:schemeClr val="hlink"/>
                </a:solidFill>
                <a:hlinkClick r:id="rId2"/>
              </a:rPr>
              <a:t>www.louisianacurriculumhub.com</a:t>
            </a:r>
            <a:r>
              <a:rPr lang="en-US" sz="1200"/>
              <a: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Put the link to the curriculum hub in the chat box.</a:t>
            </a:r>
            <a:endParaRPr sz="1200"/>
          </a:p>
        </p:txBody>
      </p:sp>
      <p:sp>
        <p:nvSpPr>
          <p:cNvPr id="307" name="Google Shape;307;ga09331030a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8fe57ea861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 name="Google Shape;64;g8fe57ea861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lang="en-US" sz="1200"/>
              <a:t>8:00-8:15</a:t>
            </a:r>
            <a:endParaRPr b="1" sz="1200"/>
          </a:p>
          <a:p>
            <a:pPr indent="0" lvl="0" marL="0" marR="0" rtl="0" algn="l">
              <a:lnSpc>
                <a:spcPct val="100000"/>
              </a:lnSpc>
              <a:spcBef>
                <a:spcPts val="0"/>
              </a:spcBef>
              <a:spcAft>
                <a:spcPts val="0"/>
              </a:spcAft>
              <a:buSzPts val="1400"/>
              <a:buNone/>
            </a:pPr>
            <a:r>
              <a:t/>
            </a:r>
            <a:endParaRPr sz="1200"/>
          </a:p>
          <a:p>
            <a:pPr indent="0" lvl="0" marL="0" marR="0" rtl="0" algn="l">
              <a:lnSpc>
                <a:spcPct val="100000"/>
              </a:lnSpc>
              <a:spcBef>
                <a:spcPts val="0"/>
              </a:spcBef>
              <a:spcAft>
                <a:spcPts val="0"/>
              </a:spcAft>
              <a:buSzPts val="1400"/>
              <a:buNone/>
            </a:pPr>
            <a:r>
              <a:rPr lang="en-US" sz="1200"/>
              <a:t>15 minutes for the Intro Slides </a:t>
            </a:r>
            <a:endParaRPr sz="1200"/>
          </a:p>
          <a:p>
            <a:pPr indent="0" lvl="0" marL="0" marR="0" rtl="0" algn="l">
              <a:lnSpc>
                <a:spcPct val="100000"/>
              </a:lnSpc>
              <a:spcBef>
                <a:spcPts val="0"/>
              </a:spcBef>
              <a:spcAft>
                <a:spcPts val="0"/>
              </a:spcAft>
              <a:buSzPts val="1400"/>
              <a:buNone/>
            </a:pPr>
            <a:r>
              <a:t/>
            </a:r>
            <a:endParaRPr b="1" sz="1200"/>
          </a:p>
          <a:p>
            <a:pPr indent="0" lvl="0" marL="0" marR="0" rtl="0" algn="l">
              <a:lnSpc>
                <a:spcPct val="100000"/>
              </a:lnSpc>
              <a:spcBef>
                <a:spcPts val="0"/>
              </a:spcBef>
              <a:spcAft>
                <a:spcPts val="0"/>
              </a:spcAft>
              <a:buSzPts val="1400"/>
              <a:buNone/>
            </a:pPr>
            <a:r>
              <a:rPr b="1" lang="en-US" sz="1200"/>
              <a:t>DO: </a:t>
            </a:r>
            <a:r>
              <a:rPr lang="en-US" sz="1200"/>
              <a:t>Welcome participants and express your excitement to work with them! </a:t>
            </a:r>
            <a:endParaRPr sz="1200"/>
          </a:p>
        </p:txBody>
      </p:sp>
      <p:sp>
        <p:nvSpPr>
          <p:cNvPr id="65" name="Google Shape;65;g8fe57ea861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a09331030a_0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ga09331030a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Once you reach the Hub’s homepage, select grade level 11.</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the Hub’s homepage and select grade level 11.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315" name="Google Shape;315;ga09331030a_0_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a09331030a_0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ga09331030a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t>
            </a:r>
            <a:r>
              <a:rPr i="1" lang="en-US" sz="1200"/>
              <a:t>The Great Gatsby </a:t>
            </a:r>
            <a:r>
              <a:rPr lang="en-US" sz="1200"/>
              <a:t>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a:t>
            </a:r>
            <a:r>
              <a:rPr i="1" lang="en-US" sz="1200"/>
              <a:t>The Great Gatsby </a:t>
            </a:r>
            <a:r>
              <a:rPr lang="en-US" sz="1200"/>
              <a:t>unit.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322" name="Google Shape;322;ga09331030a_0_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a09331030a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8" name="Google Shape;328;ga09331030a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Once you are in </a:t>
            </a:r>
            <a:r>
              <a:rPr i="1" lang="en-US" sz="1200"/>
              <a:t>The Great Gatsby </a:t>
            </a:r>
            <a:r>
              <a:rPr lang="en-US" sz="1200"/>
              <a:t>unit, you will have access to the resources outlined in the Curriculum Guide. Since we have looked at this unit before and engaged in a modified unpacking process together during Module 4, we will spend our time today looking at some examples of writing and speaking to build understanding in Section 1 of the </a:t>
            </a:r>
            <a:r>
              <a:rPr i="1" lang="en-US" sz="1200"/>
              <a:t>Gatsby</a:t>
            </a:r>
            <a:r>
              <a:rPr lang="en-US" sz="1200"/>
              <a:t> unit. Our purpose is to further illuminate how opportunities to build understanding through writing are embedded in the Guidebooks. </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329" name="Google Shape;329;ga09331030a_0_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a0589ba4a7_1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a0589ba4a7_1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are going to take a few minutes to look at how opportunities are built into the Guidebooks for students to deepen their understanding of the text through speaking and writing.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on the slide. Provide participants with time to complete the task. </a:t>
            </a:r>
            <a:endParaRPr sz="1200"/>
          </a:p>
        </p:txBody>
      </p:sp>
      <p:sp>
        <p:nvSpPr>
          <p:cNvPr id="336" name="Google Shape;336;ga0589ba4a7_1_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a8814801ba_0_1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a8814801ba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Lead a whole-group debrief of the curriculum sample analysis participants completed on </a:t>
            </a:r>
            <a:r>
              <a:rPr lang="en-US" sz="1200">
                <a:solidFill>
                  <a:srgbClr val="000000"/>
                </a:solidFill>
              </a:rPr>
              <a:t>the previous slide.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are writing responses to prompts/questions.</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are sharing their responses with the class.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Students are deepening their understanding through both speaking and writing about the text. </a:t>
            </a:r>
            <a:endParaRPr sz="1200">
              <a:solidFill>
                <a:srgbClr val="000000"/>
              </a:solidFill>
            </a:endParaRPr>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346" name="Google Shape;346;ga8814801ba_0_1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a8814801ba_0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a8814801b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text on the slide to stamp key points from this initial session. </a:t>
            </a:r>
            <a:endParaRPr sz="1200"/>
          </a:p>
        </p:txBody>
      </p:sp>
      <p:sp>
        <p:nvSpPr>
          <p:cNvPr id="356" name="Google Shape;356;ga8814801ba_0_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8fe57ea861_0_2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g8fe57ea861_0_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p:txBody>
      </p:sp>
      <p:sp>
        <p:nvSpPr>
          <p:cNvPr id="365" name="Google Shape;365;g8fe57ea861_0_2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8fe57ea861_0_2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0" name="Google Shape;370;g8fe57ea861_0_2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~90 minutes </a:t>
            </a:r>
            <a:endParaRPr sz="1200">
              <a:solidFill>
                <a:srgbClr val="000000"/>
              </a:solidFill>
            </a:endParaRPr>
          </a:p>
        </p:txBody>
      </p:sp>
      <p:sp>
        <p:nvSpPr>
          <p:cNvPr id="371" name="Google Shape;371;g8fe57ea861_0_2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8fe57ea861_0_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6" name="Google Shape;376;g8fe57ea861_0_2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t>
            </a:r>
            <a:r>
              <a:rPr lang="en-US" sz="1200"/>
              <a:t>We spent this morning discussing how informal speaking and writing can support students in deepening their understanding of complex texts. Now, we will switch gears and dig deeper into how students leverage formal speaking and writing to express their understanding of complex texts</a:t>
            </a:r>
            <a:r>
              <a:rPr lang="en-US" sz="1200"/>
              <a:t>. </a:t>
            </a:r>
            <a:endParaRPr sz="1200"/>
          </a:p>
        </p:txBody>
      </p:sp>
      <p:sp>
        <p:nvSpPr>
          <p:cNvPr id="377" name="Google Shape;377;g8fe57ea861_0_2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a0589ba4a7_1_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a0589ba4a7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As we move into our second session about writing to express understanding, it’s imperative that we keep the writing process, and the step of building understanding, top of mind. In this session </a:t>
            </a:r>
            <a:r>
              <a:rPr lang="en-US" sz="1200"/>
              <a:t>we will shift our thinking from writing as a means of building understanding of a complex text or topic to writing more formally to express understanding of the complex text or topic.</a:t>
            </a:r>
            <a:r>
              <a:rPr lang="en-US" sz="1200"/>
              <a:t> Let’s begin by taking a look at where formal writing to express understanding lives in the Guidebooks. </a:t>
            </a:r>
            <a:endParaRPr/>
          </a:p>
        </p:txBody>
      </p:sp>
      <p:sp>
        <p:nvSpPr>
          <p:cNvPr id="384" name="Google Shape;384;ga0589ba4a7_1_6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8fe57ea861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 name="Google Shape;70;g8fe57ea861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228600" lvl="0" marL="45720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b="0" lang="en-US" sz="1200"/>
              <a:t>In</a:t>
            </a:r>
            <a:r>
              <a:rPr lang="en-US" sz="1200"/>
              <a:t>troduce yourself and share how excited you are to work with them. Share your enthusiasm for this work and specifically for this initiative. Why is this work personally important to you? And how can you relate to these teachers?</a:t>
            </a:r>
            <a:endParaRPr sz="1200"/>
          </a:p>
        </p:txBody>
      </p:sp>
      <p:sp>
        <p:nvSpPr>
          <p:cNvPr id="71" name="Google Shape;71;g8fe57ea861_0_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3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a0589ba4a7_1_1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a0589ba4a7_1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You’ll remember this graphic of the ELA Guidebooks 9-12 Assessment Approach. This graphic represents all of the opportunities built in to the curriculum for you to monitor, diagnose, and evaluate student progress towards the Look Fors and unit goals. Students have opportunities to write and discuss formally to express their understanding in both Section Diagnostics and ultimately during the Culminating Task for the unit.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Click to reveal the box around Culminating Task.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For our purposes today, we’ll start by examining sample Culminating Tasks to deepen our understanding of what formal writing opportunities can look like. We’ll also take a deeper look at a strong writing sample/exemplar to norm on the vision and expectation for strong high school writing. We will spend some time looking at Culminating Tasks and reading and analyzing the Culminating Task exemplar for our shared </a:t>
            </a:r>
            <a:r>
              <a:rPr i="1" lang="en-US" sz="1200"/>
              <a:t>Gatsby</a:t>
            </a:r>
            <a:r>
              <a:rPr lang="en-US" sz="1200"/>
              <a:t> unit in order to norm on what strong writing should look like.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Analyzing exemplars is important because successful completion of the </a:t>
            </a:r>
            <a:r>
              <a:rPr lang="en-US" sz="1200"/>
              <a:t>Culminating Task</a:t>
            </a:r>
            <a:r>
              <a:rPr lang="en-US" sz="1200"/>
              <a:t> is the “end destination” for this instructional path down which we have been leading students. We have used data gathered from formative assessments and Section Diagnostics along the way to provide additional support and instruction to ensure students successfully reach this destination. Students’ performance on Section Diagnostics can be analyzed in order to provide targeted supports and feedback as student move through the unit. (Spoiler alert… we will go through this process in </a:t>
            </a:r>
            <a:r>
              <a:rPr lang="en-US" sz="1200"/>
              <a:t>Module</a:t>
            </a:r>
            <a:r>
              <a:rPr lang="en-US" sz="1200"/>
              <a:t> 7.) For today, we will focus on how we can prepare students for the Culminating Task, which is a representation of both the knowledge and skills students have built over the course of the unit. </a:t>
            </a:r>
            <a:endParaRPr sz="1200"/>
          </a:p>
        </p:txBody>
      </p:sp>
      <p:sp>
        <p:nvSpPr>
          <p:cNvPr id="393" name="Google Shape;393;ga0589ba4a7_1_1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a0589ba4a7_1_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a0589ba4a7_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1 minute</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As many of you know, there are three types of writing outlined in the Louisiana Student Standards. Standard 1 is argumentative writing, Standard 2 is expository or informative writing, and Standard 3 is narrative writing. All three types of writing are important, and in the early grades, most prompts clearly align with just one of these types. However, as students get older and their writing becomes more advanced, the lines between these types of writing become less clear, and elements of all types appear in a variety of forms. Let’s explore this idea further.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b="1" sz="1200">
              <a:solidFill>
                <a:srgbClr val="000000"/>
              </a:solidFill>
            </a:endParaRPr>
          </a:p>
          <a:p>
            <a:pPr indent="0" lvl="0" marL="0" rtl="0" algn="l">
              <a:spcBef>
                <a:spcPts val="0"/>
              </a:spcBef>
              <a:spcAft>
                <a:spcPts val="0"/>
              </a:spcAft>
              <a:buNone/>
            </a:pPr>
            <a:r>
              <a:t/>
            </a:r>
            <a:endParaRPr sz="1200">
              <a:solidFill>
                <a:srgbClr val="000000"/>
              </a:solidFill>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p:txBody>
      </p:sp>
      <p:sp>
        <p:nvSpPr>
          <p:cNvPr id="401" name="Google Shape;401;ga0589ba4a7_1_7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53d8953ed5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53d8953ed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15 minutes (10 minutes to review; 5 minutes for the share out)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b="1" lang="en-US" sz="1200">
                <a:solidFill>
                  <a:srgbClr val="000000"/>
                </a:solidFill>
              </a:rPr>
              <a:t>:</a:t>
            </a:r>
            <a:r>
              <a:rPr lang="en-US" sz="1200">
                <a:solidFill>
                  <a:srgbClr val="000000"/>
                </a:solidFill>
              </a:rPr>
              <a:t> Throughout the Guidebooks materials, students encounter various types of tasks. They will complete tasks that require them to write an analytical response, a narrative essay, defend an argument, deliver explanatory presentations, and analyze literature. Notice, for example, that “literary analysis essays” aren’t explicitly called out in the three types of writing in the standards. However, students will need to draw upon elements from all three types (narrative, argument, and expository/informational) in order to write a literary analysis essay effectively.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 </a:t>
            </a:r>
            <a:r>
              <a:rPr lang="en-US" sz="1200">
                <a:solidFill>
                  <a:srgbClr val="000000"/>
                </a:solidFill>
              </a:rPr>
              <a:t>CLICK to reveal the instructions at the bottom of the slide.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a:t>
            </a:r>
            <a:r>
              <a:rPr lang="en-US" sz="1200"/>
              <a:t>Since these tasks that you’re about to review serve as the culmination of a unit, we will spend some time looking at a sampling of them.</a:t>
            </a:r>
            <a:r>
              <a:rPr lang="en-US" sz="1200"/>
              <a:t> Then, we will dig deeper into our shared task for the </a:t>
            </a:r>
            <a:r>
              <a:rPr i="1" lang="en-US" sz="1200"/>
              <a:t>Gatsby </a:t>
            </a:r>
            <a:r>
              <a:rPr lang="en-US" sz="1200"/>
              <a:t>unit. While these are one type of formal writing that is included in the units, Section Diagnostics also serve as formal writing. We will spend more time later today digging into the Section Diagnostics as we prepare to teach.</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rPr b="1" lang="en-US" sz="1200"/>
              <a:t>DO: </a:t>
            </a:r>
            <a:r>
              <a:rPr lang="en-US" sz="1200"/>
              <a:t>Provide ~10 minutes of work time to review the tasks, and then ask a few participants to share out. </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rgbClr val="4A4A4A"/>
              </a:buClr>
              <a:buSzPts val="1100"/>
              <a:buFont typeface="Arial"/>
              <a:buNone/>
            </a:pPr>
            <a:r>
              <a:rPr b="1" lang="en-US" sz="1200"/>
              <a:t>After the share out, SAY: </a:t>
            </a:r>
            <a:r>
              <a:rPr lang="en-US" sz="1200"/>
              <a:t>You may have noticed that the Culminating Tasks we examined blur the lines between these types of writing, which is how we want student to think! These units and their Culminating Tasks are designed to support students in pushing their thinking and flexing their academic writing muscles. This is why we have spent so many modules discussing the theory behind the creation of this curriculum. It’s important to trust the unit design! These three types of writing may not be as clear in the Culminating Task as they are in the standards, which is why the Guidebooks uses a holistic rubric to evaluate s</a:t>
            </a:r>
            <a:r>
              <a:rPr lang="en-US" sz="1200">
                <a:solidFill>
                  <a:srgbClr val="000000"/>
                </a:solidFill>
              </a:rPr>
              <a:t>tudents’ learning. It is </a:t>
            </a:r>
            <a:r>
              <a:rPr lang="en-US" sz="1200">
                <a:solidFill>
                  <a:srgbClr val="000000"/>
                </a:solidFill>
                <a:highlight>
                  <a:schemeClr val="lt1"/>
                </a:highlight>
              </a:rPr>
              <a:t>not specific to one task, which aims to help ensure students are meeting this bar. In just a moment we are going to look more deeply at this rubric and how we can use it to best assess our students.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p>
        </p:txBody>
      </p:sp>
      <p:sp>
        <p:nvSpPr>
          <p:cNvPr id="413" name="Google Shape;413;g53d8953ed5_1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53d8953ed5_1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53d8953ed5_1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5 </a:t>
            </a:r>
            <a:r>
              <a:rPr lang="en-US" sz="1200"/>
              <a:t>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a:t>
            </a:r>
            <a:r>
              <a:rPr lang="en-US" sz="1200"/>
              <a:t> Now that we’ve seen a sampling of tasks, let’s zoom in on the Culminating Task for </a:t>
            </a:r>
            <a:r>
              <a:rPr i="1" lang="en-US" sz="1200"/>
              <a:t>The Great Gatsby</a:t>
            </a:r>
            <a:r>
              <a:rPr lang="en-US" sz="1200"/>
              <a:t> since we’re all familiar with that unit. Before we read the exemplar, let’s spend a few minutes reviewing the </a:t>
            </a:r>
            <a:r>
              <a:rPr i="1" lang="en-US" sz="1200"/>
              <a:t>Gatsby</a:t>
            </a:r>
            <a:r>
              <a:rPr lang="en-US" sz="1200"/>
              <a:t> Culminating Task. As you review this task, identify the overarching knowledge and skills students will need to develop in order to be successful.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Provide participants ~ 1 minute to review the Culminating Task. Click to reveal and review the knowledge demands, and prompt participants to generate a list of skills needed to be successful on the task. As needed, provide the following skills (in the Look Fors below).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Look Fors: </a:t>
            </a:r>
            <a:endParaRPr b="1" sz="1200">
              <a:solidFill>
                <a:srgbClr val="000000"/>
              </a:solidFill>
            </a:endParaRPr>
          </a:p>
          <a:p>
            <a:pPr indent="0" lvl="0" marL="0" rtl="0" algn="l">
              <a:lnSpc>
                <a:spcPct val="90000"/>
              </a:lnSpc>
              <a:spcBef>
                <a:spcPts val="0"/>
              </a:spcBef>
              <a:spcAft>
                <a:spcPts val="0"/>
              </a:spcAft>
              <a:buClr>
                <a:schemeClr val="dk1"/>
              </a:buClr>
              <a:buSzPts val="1800"/>
              <a:buFont typeface="Arial"/>
              <a:buNone/>
            </a:pPr>
            <a:r>
              <a:rPr lang="en-US" sz="1200">
                <a:solidFill>
                  <a:srgbClr val="000000"/>
                </a:solidFill>
              </a:rPr>
              <a:t>Skills students need:</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Analyze development of theme</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Establish a claim with clear evidence</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Correct</a:t>
            </a:r>
            <a:r>
              <a:rPr lang="en-US" sz="1200">
                <a:solidFill>
                  <a:srgbClr val="000000"/>
                </a:solidFill>
              </a:rPr>
              <a:t>ly use mechanics and conventions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Integrate quotations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Use appropriate organization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Vary sentence structure and syntax (style)</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Select relevant evidence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Accurately use parenthetical citations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23" name="Google Shape;423;g53d8953ed5_1_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a0589ba4a7_1_1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a0589ba4a7_1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10 minutes (~7 minutes to read, ~3 minutes to have participants share out)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let’s read the exemplar response for this task that’s included in the Evaluation Plan and spend some time reflecting on what students would need in order to produce this level of writing. Remember, the exemplar responses are not designed to be perfect but rather a representation of what most high-school students should produce, with strong instruction, aligned with the expectations of the standards and </a:t>
            </a:r>
            <a:r>
              <a:rPr lang="en-US" sz="1200"/>
              <a:t>rubrics</a:t>
            </a:r>
            <a:r>
              <a:rPr lang="en-US" sz="1200"/>
              <a: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task. Provide time for participants to complete the task. Have participants share at tables. </a:t>
            </a:r>
            <a:r>
              <a:rPr lang="en-US" sz="1200"/>
              <a:t>Have 1-2 participants share whole group.</a:t>
            </a:r>
            <a:r>
              <a:rPr lang="en-US" sz="1200"/>
              <a:t> </a:t>
            </a:r>
            <a:endParaRPr sz="1200"/>
          </a:p>
        </p:txBody>
      </p:sp>
      <p:sp>
        <p:nvSpPr>
          <p:cNvPr id="431" name="Google Shape;431;ga0589ba4a7_1_14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a0589ba4a7_1_1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a0589ba4a7_1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5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t>
            </a:r>
            <a:r>
              <a:rPr lang="en-US" sz="1200">
                <a:solidFill>
                  <a:srgbClr val="000000"/>
                </a:solidFill>
              </a:rPr>
              <a:t>You may be wondering, how do I know what meets the bar and what doesn’t for high school writing? Is there a tool to support me in evaluating my students’ writing on the Culminating Task that helps identify where they may need more support? Yes! </a:t>
            </a:r>
            <a:r>
              <a:rPr lang="en-US" sz="1200">
                <a:solidFill>
                  <a:srgbClr val="000000"/>
                </a:solidFill>
              </a:rPr>
              <a:t>So, just as we have rubrics for more general scoring of tasks and </a:t>
            </a:r>
            <a:r>
              <a:rPr lang="en-US" sz="1200">
                <a:solidFill>
                  <a:srgbClr val="000000"/>
                </a:solidFill>
              </a:rPr>
              <a:t>assignments</a:t>
            </a:r>
            <a:r>
              <a:rPr lang="en-US" sz="1200">
                <a:solidFill>
                  <a:srgbClr val="000000"/>
                </a:solidFill>
              </a:rPr>
              <a:t>, there are rubrics that have been created for scoring the Culminating Task as well.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Review the task. Provide participants time to complete the task. Have participants share whole group. </a:t>
            </a:r>
            <a:endParaRPr sz="1200">
              <a:solidFill>
                <a:srgbClr val="000000"/>
              </a:solidFill>
            </a:endParaRPr>
          </a:p>
        </p:txBody>
      </p:sp>
      <p:sp>
        <p:nvSpPr>
          <p:cNvPr id="439" name="Google Shape;439;ga0589ba4a7_1_15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a0589ba4a7_1_1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a0589ba4a7_1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Review the task. Provide participants with time to complete the reflection task. </a:t>
            </a:r>
            <a:endParaRPr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 </a:t>
            </a:r>
            <a:r>
              <a:rPr lang="en-US" sz="1200"/>
              <a:t>We have looked at a variety of tools today that are used to set the expectations for student performance. While using the rubrics to score student responses is not the focus of the training today, we want to take a moment to remind you that the Culminating Task rubrics are </a:t>
            </a:r>
            <a:r>
              <a:rPr lang="en-US" sz="1200"/>
              <a:t>aligned</a:t>
            </a:r>
            <a:r>
              <a:rPr lang="en-US" sz="1200"/>
              <a:t> to the expectations set forth in the standards. With this, trust the rubric as a go-to </a:t>
            </a:r>
            <a:r>
              <a:rPr lang="en-US" sz="1200"/>
              <a:t>evaluation</a:t>
            </a:r>
            <a:r>
              <a:rPr lang="en-US" sz="1200"/>
              <a:t> instrument for assessing student performance. </a:t>
            </a:r>
            <a:endParaRPr sz="1200"/>
          </a:p>
        </p:txBody>
      </p:sp>
      <p:sp>
        <p:nvSpPr>
          <p:cNvPr id="447" name="Google Shape;447;ga0589ba4a7_1_1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a0589ba4a7_1_1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a0589ba4a7_1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30 seconds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lnSpc>
                <a:spcPct val="90000"/>
              </a:lnSpc>
              <a:spcBef>
                <a:spcPts val="75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a:t>
            </a:r>
            <a:r>
              <a:rPr lang="en-US" sz="1200">
                <a:solidFill>
                  <a:srgbClr val="000000"/>
                </a:solidFill>
              </a:rPr>
              <a:t>Now that we’ve normed on the end goal—and how students will EXPRESS their understanding formally through the Culminating Task—we’re going to zoom in on section-level “formal” expressions of understanding in writing, the Section Diagnostics. These are intentionally designed, along with lessons and core/optional activities, to BUILD STUDENTS UP to the Culminating Task. The Culminating Task is rigorous, and it needs to be in order for us to prepare our students for college and careers!</a:t>
            </a:r>
            <a:r>
              <a:rPr lang="en-US" sz="1200">
                <a:solidFill>
                  <a:srgbClr val="000000"/>
                </a:solidFill>
              </a:rPr>
              <a:t> However, it is our job as teachers (with the support of our curriculum!) to scaffold and support along the way so students are successful. All students should receive this type of modeling, support, and scaffolding, and eventually we want those scaffolds to fall away. Let’s dig in.</a:t>
            </a:r>
            <a:endParaRPr sz="1200">
              <a:solidFill>
                <a:srgbClr val="000000"/>
              </a:solidFill>
            </a:endParaRPr>
          </a:p>
        </p:txBody>
      </p:sp>
      <p:sp>
        <p:nvSpPr>
          <p:cNvPr id="454" name="Google Shape;454;ga0589ba4a7_1_16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a8814801ba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a8814801ba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To start our exploration, let’s really dig into the Write Approach in the Guidebooks. Just as the Writing Process we examined earlier begins with building understanding, you can see here that the Write Approach puts a premium on students preparing to write. [CLICK to Reveal “Prepare to Write.”] Here students first understand the task and determine the focus of their writing. Then they begin to form claims. The next step is critical: “Refine and Revise Understanding.” Often, the Guidebooks will use classroom discussions as a means for students to see other students’ perspectives. This provides deep, authentic opportunities for students to refine and revise their understanding before they begin composing their work. Often, we send students out to complete these steps on their own after reading. However, it is crucial that we provide modeling and support for students at this early stage of writing to support their success on the formal compositions. So you may be wondering, “Ok, great - I should model these skills for them. But where do I find that instruction in the curriculum?”</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[CLICK to reveal “Develop Work”] </a:t>
            </a:r>
            <a:r>
              <a:rPr lang="en-US" sz="1200"/>
              <a:t>After students prepare to write, they then develop their work. They compose and revise their writing in an iterative process, working towards a final product that conforms to the expectations of the task. During this phase of the Write approach, students organize and clearly express their ideas.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solidFill>
                  <a:srgbClr val="000000"/>
                </a:solidFill>
              </a:rPr>
              <a:t>[CLICK to reveal “Publish Work”] </a:t>
            </a:r>
            <a:r>
              <a:rPr lang="en-US" sz="1200"/>
              <a:t>Finally, students publish their work, adhering to the established expectations. Sometimes this final stage also includes reflections on the writing process and their work.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Pause here if participants have questions about this approach, or if more detail is needed about the other steps of process.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Facilitator Note:</a:t>
            </a:r>
            <a:endParaRPr b="1" sz="1200"/>
          </a:p>
          <a:p>
            <a:pPr indent="0" lvl="0" marL="0" rtl="0" algn="l">
              <a:spcBef>
                <a:spcPts val="0"/>
              </a:spcBef>
              <a:spcAft>
                <a:spcPts val="0"/>
              </a:spcAft>
              <a:buNone/>
            </a:pPr>
            <a:r>
              <a:rPr i="1" lang="en-US" sz="1200"/>
              <a:t>Notes from the Curriculum Guide for your reference.</a:t>
            </a:r>
            <a:endParaRPr i="1" sz="1200"/>
          </a:p>
          <a:p>
            <a:pPr indent="0" lvl="0" marL="0" rtl="0" algn="l">
              <a:spcBef>
                <a:spcPts val="0"/>
              </a:spcBef>
              <a:spcAft>
                <a:spcPts val="0"/>
              </a:spcAft>
              <a:buNone/>
            </a:pPr>
            <a:r>
              <a:t/>
            </a:r>
            <a:endParaRPr i="1" sz="1200"/>
          </a:p>
          <a:p>
            <a:pPr indent="-304800" lvl="0" marL="457200" rtl="0" algn="l">
              <a:spcBef>
                <a:spcPts val="0"/>
              </a:spcBef>
              <a:spcAft>
                <a:spcPts val="0"/>
              </a:spcAft>
              <a:buSzPts val="1200"/>
              <a:buChar char="●"/>
            </a:pPr>
            <a:r>
              <a:rPr b="1" lang="en-US" sz="1200"/>
              <a:t>Prepare to Write:</a:t>
            </a:r>
            <a:r>
              <a:rPr lang="en-US" sz="1200"/>
              <a:t> Students work to understand the task, to determine their focus, and to refine their thinking in response to the task. Students answer questions, gather and organize evidence, and conduct research. Students also form their claims or establish a context/point of view for their writing and develop skills in composing work.</a:t>
            </a:r>
            <a:endParaRPr sz="1200"/>
          </a:p>
          <a:p>
            <a:pPr indent="-304800" lvl="0" marL="457200" rtl="0" algn="l">
              <a:spcBef>
                <a:spcPts val="1000"/>
              </a:spcBef>
              <a:spcAft>
                <a:spcPts val="0"/>
              </a:spcAft>
              <a:buSzPts val="1200"/>
              <a:buChar char="●"/>
            </a:pPr>
            <a:r>
              <a:rPr b="1" lang="en-US" sz="1200"/>
              <a:t>Develop Work: </a:t>
            </a:r>
            <a:r>
              <a:rPr lang="en-US" sz="1200"/>
              <a:t>Students develop and revise writing so that it conforms to the expectations of the final product. Students organize and clearly express their ideas and incorporate visuals or graphics appropriate to the task and the audience.</a:t>
            </a:r>
            <a:endParaRPr sz="1200"/>
          </a:p>
          <a:p>
            <a:pPr indent="-304800" lvl="0" marL="457200" rtl="0" algn="l">
              <a:spcBef>
                <a:spcPts val="1000"/>
              </a:spcBef>
              <a:spcAft>
                <a:spcPts val="1000"/>
              </a:spcAft>
              <a:buSzPts val="1200"/>
              <a:buChar char="●"/>
            </a:pPr>
            <a:r>
              <a:rPr b="1" lang="en-US" sz="1200"/>
              <a:t>Publish Work: </a:t>
            </a:r>
            <a:r>
              <a:rPr lang="en-US" sz="1200"/>
              <a:t>Students publish their final products and adhere to the established expectations. Students reflect on the process and their work. </a:t>
            </a:r>
            <a:endParaRPr sz="1200"/>
          </a:p>
        </p:txBody>
      </p:sp>
      <p:sp>
        <p:nvSpPr>
          <p:cNvPr id="464" name="Google Shape;464;ga8814801ba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a0589ba4a7_1_1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a0589ba4a7_1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Students go through these phases of the Write Approach leading up Culminating Tasks AND leading up to written Section Diagnostics. The Write Approach is built in!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have looked at Section Diagnostics in previous modules through a lens of reading, but now we will spend some time digging in with the focus on the writing and speaking aspects of the assessments. As you know, the Section Diagnostics serve as formal expressions of understanding in the form of writing and/or speaking/discussions. Take a moment to review the </a:t>
            </a:r>
            <a:r>
              <a:rPr i="1" lang="en-US" sz="1200"/>
              <a:t>Gatsby</a:t>
            </a:r>
            <a:r>
              <a:rPr lang="en-US" sz="1200"/>
              <a:t> Section 1 Diagnostic Writing Look Fors that we will be using to norm our understandings. Remember that we access the Section Diagnostic Rubrics in the “Materials” link on the homepage for the </a:t>
            </a:r>
            <a:r>
              <a:rPr i="1" lang="en-US" sz="1200"/>
              <a:t>Gatsby</a:t>
            </a:r>
            <a:r>
              <a:rPr lang="en-US" sz="1200"/>
              <a:t> Unit that downloads a zip file, but for our purposes of training, we’ve included a copy of this in your Note Catcher.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participants with time to complete the task. </a:t>
            </a:r>
            <a:endParaRPr sz="1200"/>
          </a:p>
        </p:txBody>
      </p:sp>
      <p:sp>
        <p:nvSpPr>
          <p:cNvPr id="474" name="Google Shape;474;ga0589ba4a7_1_1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8fe57ea861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8fe57ea861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the objectives—note that these are overarching objectives for Day 6 of our 7-day sequence. Consider having a participant read the objectives. These are also listed in the Note Catcher.</a:t>
            </a:r>
            <a:endParaRPr sz="1200"/>
          </a:p>
        </p:txBody>
      </p:sp>
      <p:sp>
        <p:nvSpPr>
          <p:cNvPr id="79" name="Google Shape;79;g8fe57ea861_0_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a0589ba4a7_1_1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a0589ba4a7_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7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Take a moment to dig into our shared unit. Take a look at Section 1 Lesson 4. We explored Lessons 1-3 in Modules 4-5 to highlight reading supports, and now we will look at how students formally express their understanding of the text in Lesson 4, focused on Writing (The Write Approach). The lessons throughout the unit are built such that students work through the Read AND the </a:t>
            </a:r>
            <a:r>
              <a:rPr lang="en-US" sz="1200"/>
              <a:t>Write Approach</a:t>
            </a:r>
            <a:r>
              <a:rPr lang="en-US" sz="1200"/>
              <a:t> in order to be successful on the Section Diagnostic when evaluated using the Reading and Writing Look Fors in the Section Diagnostic Rubric. Remember, the Read and Write approaches are closely connected—students cannot be successful in their writing if they haven’t gone through </a:t>
            </a:r>
            <a:r>
              <a:rPr i="1" lang="en-US" sz="1200"/>
              <a:t>both </a:t>
            </a:r>
            <a:r>
              <a:rPr lang="en-US" sz="1200"/>
              <a:t>the read and the write approaches.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task. Provide time for participants to complete the task. Share whole group.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Fors</a:t>
            </a:r>
            <a:r>
              <a:rPr lang="en-US" sz="1200"/>
              <a:t>: </a:t>
            </a:r>
            <a:endParaRPr sz="1200"/>
          </a:p>
          <a:p>
            <a:pPr indent="-304800" lvl="0" marL="457200" rtl="0" algn="l">
              <a:spcBef>
                <a:spcPts val="0"/>
              </a:spcBef>
              <a:spcAft>
                <a:spcPts val="0"/>
              </a:spcAft>
              <a:buSzPts val="1200"/>
              <a:buChar char="●"/>
            </a:pPr>
            <a:r>
              <a:rPr lang="en-US" sz="1200"/>
              <a:t>Students identify claims.</a:t>
            </a:r>
            <a:endParaRPr sz="1200"/>
          </a:p>
          <a:p>
            <a:pPr indent="-304800" lvl="0" marL="457200" rtl="0" algn="l">
              <a:spcBef>
                <a:spcPts val="0"/>
              </a:spcBef>
              <a:spcAft>
                <a:spcPts val="0"/>
              </a:spcAft>
              <a:buSzPts val="1200"/>
              <a:buChar char="●"/>
            </a:pPr>
            <a:r>
              <a:rPr lang="en-US" sz="1200"/>
              <a:t>Students support claims with evidence.</a:t>
            </a:r>
            <a:endParaRPr sz="1200"/>
          </a:p>
          <a:p>
            <a:pPr indent="-304800" lvl="0" marL="457200" rtl="0" algn="l">
              <a:spcBef>
                <a:spcPts val="0"/>
              </a:spcBef>
              <a:spcAft>
                <a:spcPts val="0"/>
              </a:spcAft>
              <a:buSzPts val="1200"/>
              <a:buChar char="●"/>
            </a:pPr>
            <a:r>
              <a:rPr lang="en-US" sz="1200"/>
              <a:t>Students respond to a prompt.</a:t>
            </a:r>
            <a:endParaRPr sz="1200"/>
          </a:p>
          <a:p>
            <a:pPr indent="-304800" lvl="0" marL="457200" rtl="0" algn="l">
              <a:spcBef>
                <a:spcPts val="0"/>
              </a:spcBef>
              <a:spcAft>
                <a:spcPts val="0"/>
              </a:spcAft>
              <a:buSzPts val="1200"/>
              <a:buChar char="●"/>
            </a:pPr>
            <a:r>
              <a:rPr lang="en-US" sz="1200"/>
              <a:t>Lesson 4 includes sentence frames and guiding questions related to forming a claim.</a:t>
            </a:r>
            <a:endParaRPr sz="1200"/>
          </a:p>
          <a:p>
            <a:pPr indent="-304800" lvl="0" marL="457200" rtl="0" algn="l">
              <a:spcBef>
                <a:spcPts val="0"/>
              </a:spcBef>
              <a:spcAft>
                <a:spcPts val="0"/>
              </a:spcAft>
              <a:buSzPts val="1200"/>
              <a:buChar char="●"/>
            </a:pPr>
            <a:r>
              <a:rPr lang="en-US" sz="1200"/>
              <a:t>Lesson 4 includes modeling of using </a:t>
            </a:r>
            <a:r>
              <a:rPr lang="en-US" sz="1200"/>
              <a:t>evidence</a:t>
            </a:r>
            <a:r>
              <a:rPr lang="en-US" sz="1200"/>
              <a:t> to answer a question, determining relevant </a:t>
            </a:r>
            <a:r>
              <a:rPr lang="en-US" sz="1200"/>
              <a:t>evidence</a:t>
            </a:r>
            <a:r>
              <a:rPr lang="en-US" sz="1200"/>
              <a:t>, </a:t>
            </a:r>
            <a:r>
              <a:rPr lang="en-US" sz="1200"/>
              <a:t>organizing</a:t>
            </a:r>
            <a:r>
              <a:rPr lang="en-US" sz="1200"/>
              <a:t> a paragraph, providing students with a model paragraph, and revising/editing. </a:t>
            </a:r>
            <a:endParaRPr sz="1200"/>
          </a:p>
          <a:p>
            <a:pPr indent="-304800" lvl="0" marL="457200" rtl="0" algn="l">
              <a:spcBef>
                <a:spcPts val="0"/>
              </a:spcBef>
              <a:spcAft>
                <a:spcPts val="0"/>
              </a:spcAft>
              <a:buSzPts val="1200"/>
              <a:buChar char="●"/>
            </a:pPr>
            <a:r>
              <a:rPr lang="en-US" sz="1200"/>
              <a:t>Lesson 4 encourages teachers to provide a paragraph frame if needed for students.</a:t>
            </a:r>
            <a:endParaRPr sz="1200"/>
          </a:p>
          <a:p>
            <a:pPr indent="-304800" lvl="0" marL="457200" rtl="0" algn="l">
              <a:spcBef>
                <a:spcPts val="0"/>
              </a:spcBef>
              <a:spcAft>
                <a:spcPts val="0"/>
              </a:spcAft>
              <a:buSzPts val="1200"/>
              <a:buChar char="●"/>
            </a:pPr>
            <a:r>
              <a:rPr lang="en-US" sz="1200"/>
              <a:t>Lesson 4 encourages teachers to provide students with a paragraph with errors and model the process of editing/revising.</a:t>
            </a:r>
            <a:endParaRPr sz="1200"/>
          </a:p>
        </p:txBody>
      </p:sp>
      <p:sp>
        <p:nvSpPr>
          <p:cNvPr id="482" name="Google Shape;482;ga0589ba4a7_1_18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9e763a422a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9e763a422a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have taken a look at the Write Approach in Section 1. I want to point out that you don’t have to guess where we are in the approach. Each component</a:t>
            </a:r>
            <a:r>
              <a:rPr lang="en-US" sz="1200"/>
              <a:t> is labeled in the activity. As you can see here, Activity number 2 </a:t>
            </a:r>
            <a:r>
              <a:rPr b="1" i="1" lang="en-US" sz="1200"/>
              <a:t>[CLICK] </a:t>
            </a:r>
            <a:r>
              <a:rPr lang="en-US" sz="1200"/>
              <a:t>falls in “Prepare to Write: Forming Claims” while Activity 3 </a:t>
            </a:r>
            <a:r>
              <a:rPr b="1" i="1" lang="en-US" sz="1200"/>
              <a:t>[CLICK] </a:t>
            </a:r>
            <a:r>
              <a:rPr lang="en-US" sz="1200"/>
              <a:t>falls in “Prepare to Write: Refine and Revise Understanding” and Activity</a:t>
            </a:r>
            <a:r>
              <a:rPr lang="en-US" sz="1200">
                <a:solidFill>
                  <a:srgbClr val="000000"/>
                </a:solidFill>
              </a:rPr>
              <a:t> 4 </a:t>
            </a:r>
            <a:r>
              <a:rPr b="1" i="1" lang="en-US" sz="1200">
                <a:solidFill>
                  <a:srgbClr val="000000"/>
                </a:solidFill>
              </a:rPr>
              <a:t>[CLICK]</a:t>
            </a:r>
            <a:r>
              <a:rPr lang="en-US" sz="1200">
                <a:solidFill>
                  <a:srgbClr val="000000"/>
                </a:solidFill>
              </a:rPr>
              <a:t> </a:t>
            </a:r>
            <a:r>
              <a:rPr lang="en-US" sz="1200"/>
              <a:t>falls in “Prepare to Write: Develop Skills in Composing Work.” The designers and authors of the Guidebooks tried to make this thinking explicit so that you, the teacher, can focus on your students’ needs using these headings to guide you.</a:t>
            </a:r>
            <a:r>
              <a:rPr lang="en-US" sz="1200"/>
              <a:t> I also want to point out that regardless of whether an </a:t>
            </a:r>
            <a:r>
              <a:rPr lang="en-US" sz="1200"/>
              <a:t>activity</a:t>
            </a:r>
            <a:r>
              <a:rPr lang="en-US" sz="1200"/>
              <a:t> is core or optional, they are labeled just as clearly. </a:t>
            </a:r>
            <a:endParaRPr sz="1200"/>
          </a:p>
        </p:txBody>
      </p:sp>
      <p:sp>
        <p:nvSpPr>
          <p:cNvPr id="492" name="Google Shape;492;g9e763a422a_2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ga5572720f1_0_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1" name="Google Shape;501;ga5572720f1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2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t>
            </a:r>
            <a:r>
              <a:rPr lang="en-US" sz="1200">
                <a:solidFill>
                  <a:srgbClr val="000000"/>
                </a:solidFill>
              </a:rPr>
              <a:t>We just spent some time digging into formal writing within the shared unit. Now, let’s take some time to see how students formally express their understanding through speaking (The Discuss Approach). The Discuss Approach is built into the Guidebooks as a support for writing. Notice how students move from preparing to discuss to discussion to then reflecting on that discussion.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Call on a participant to read the quote.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Review the components of the Discuss Approach.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As students begin to flex their academic writing muscle, they need modeling and support of those writing skills. But just as importantly, they need practice with the thinking involved. One of the best scaffolds we can offer our students is the chance to organize their thinking in a discussion, revise their thinking based on that discussion through reflection, and then use all of that thinking to begin to write.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Facilitator Note:</a:t>
            </a:r>
            <a:endParaRPr b="1" sz="1200">
              <a:solidFill>
                <a:srgbClr val="000000"/>
              </a:solidFill>
            </a:endParaRPr>
          </a:p>
          <a:p>
            <a:pPr indent="0" lvl="0" marL="0" rtl="0" algn="l">
              <a:spcBef>
                <a:spcPts val="0"/>
              </a:spcBef>
              <a:spcAft>
                <a:spcPts val="0"/>
              </a:spcAft>
              <a:buClr>
                <a:schemeClr val="dk1"/>
              </a:buClr>
              <a:buSzPts val="1100"/>
              <a:buFont typeface="Arial"/>
              <a:buNone/>
            </a:pPr>
            <a:r>
              <a:rPr i="1" lang="en-US" sz="1200">
                <a:solidFill>
                  <a:srgbClr val="000000"/>
                </a:solidFill>
              </a:rPr>
              <a:t>Notes from the Curriculum Guide for your reference.</a:t>
            </a:r>
            <a:endParaRPr i="1" sz="1200">
              <a:solidFill>
                <a:srgbClr val="000000"/>
              </a:solidFill>
            </a:endParaRPr>
          </a:p>
          <a:p>
            <a:pPr indent="0" lvl="0" marL="0" rtl="0" algn="l">
              <a:spcBef>
                <a:spcPts val="0"/>
              </a:spcBef>
              <a:spcAft>
                <a:spcPts val="0"/>
              </a:spcAft>
              <a:buNone/>
            </a:pPr>
            <a:r>
              <a:t/>
            </a:r>
            <a:endParaRPr b="1" sz="1200">
              <a:solidFill>
                <a:srgbClr val="000000"/>
              </a:solidFill>
            </a:endParaRPr>
          </a:p>
          <a:p>
            <a:pPr indent="-304800" lvl="0" marL="457200" rtl="0" algn="l">
              <a:spcBef>
                <a:spcPts val="0"/>
              </a:spcBef>
              <a:spcAft>
                <a:spcPts val="0"/>
              </a:spcAft>
              <a:buSzPts val="1200"/>
              <a:buChar char="●"/>
            </a:pPr>
            <a:r>
              <a:rPr b="1" lang="en-US" sz="1200">
                <a:solidFill>
                  <a:srgbClr val="000000"/>
                </a:solidFill>
              </a:rPr>
              <a:t>Prepare to Discuss:</a:t>
            </a:r>
            <a:r>
              <a:rPr lang="en-US" sz="1200">
                <a:solidFill>
                  <a:srgbClr val="000000"/>
                </a:solidFill>
              </a:rPr>
              <a:t> Students establish and organize their thoughts by forming claims and gathering evidence.</a:t>
            </a:r>
            <a:endParaRPr sz="1200">
              <a:solidFill>
                <a:srgbClr val="000000"/>
              </a:solidFill>
            </a:endParaRPr>
          </a:p>
          <a:p>
            <a:pPr indent="-304800" lvl="0" marL="457200" rtl="0" algn="l">
              <a:spcBef>
                <a:spcPts val="1000"/>
              </a:spcBef>
              <a:spcAft>
                <a:spcPts val="0"/>
              </a:spcAft>
              <a:buSzPts val="1200"/>
              <a:buChar char="●"/>
            </a:pPr>
            <a:r>
              <a:rPr b="1" lang="en-US" sz="1200">
                <a:solidFill>
                  <a:srgbClr val="000000"/>
                </a:solidFill>
              </a:rPr>
              <a:t>Discuss: </a:t>
            </a:r>
            <a:r>
              <a:rPr lang="en-US" sz="1200">
                <a:solidFill>
                  <a:srgbClr val="000000"/>
                </a:solidFill>
              </a:rPr>
              <a:t>Students engage in the discussion and adhere to established norms.</a:t>
            </a:r>
            <a:endParaRPr sz="1200">
              <a:solidFill>
                <a:srgbClr val="000000"/>
              </a:solidFill>
            </a:endParaRPr>
          </a:p>
          <a:p>
            <a:pPr indent="-304800" lvl="0" marL="457200" rtl="0" algn="l">
              <a:spcBef>
                <a:spcPts val="1000"/>
              </a:spcBef>
              <a:spcAft>
                <a:spcPts val="0"/>
              </a:spcAft>
              <a:buSzPts val="1200"/>
              <a:buChar char="●"/>
            </a:pPr>
            <a:r>
              <a:rPr b="1" lang="en-US" sz="1200">
                <a:solidFill>
                  <a:srgbClr val="000000"/>
                </a:solidFill>
              </a:rPr>
              <a:t>Reflect:</a:t>
            </a:r>
            <a:r>
              <a:rPr lang="en-US" sz="1200">
                <a:solidFill>
                  <a:srgbClr val="000000"/>
                </a:solidFill>
              </a:rPr>
              <a:t> Students formally reflect on the quality of the discussion. </a:t>
            </a:r>
            <a:endParaRPr sz="1200">
              <a:solidFill>
                <a:srgbClr val="000000"/>
              </a:solidFill>
            </a:endParaRPr>
          </a:p>
          <a:p>
            <a:pPr indent="0" lvl="0" marL="0" rtl="0" algn="l">
              <a:spcBef>
                <a:spcPts val="1000"/>
              </a:spcBef>
              <a:spcAft>
                <a:spcPts val="0"/>
              </a:spcAft>
              <a:buNone/>
            </a:pPr>
            <a:r>
              <a:rPr b="1" lang="en-US" sz="1200"/>
              <a:t>Quote Source:</a:t>
            </a:r>
            <a:r>
              <a:rPr lang="en-US" sz="1200"/>
              <a:t> </a:t>
            </a:r>
            <a:r>
              <a:rPr lang="en-US" sz="1150" u="sng">
                <a:solidFill>
                  <a:srgbClr val="3D9BBA"/>
                </a:solidFill>
                <a:highlight>
                  <a:srgbClr val="F8F8F8"/>
                </a:highlight>
                <a:hlinkClick r:id="rId2">
                  <a:extLst>
                    <a:ext uri="{A12FA001-AC4F-418D-AE19-62706E023703}">
                      <ahyp:hlinkClr val="tx"/>
                    </a:ext>
                  </a:extLst>
                </a:hlinkClick>
              </a:rPr>
              <a:t>https://www.jstor.org/stable/41149858?seq=1</a:t>
            </a:r>
            <a:r>
              <a:rPr lang="en-US" sz="1200"/>
              <a:t> or here </a:t>
            </a:r>
            <a:r>
              <a:rPr lang="en-US" sz="1200" u="sng">
                <a:solidFill>
                  <a:srgbClr val="3D9BBA"/>
                </a:solidFill>
                <a:hlinkClick r:id="rId3">
                  <a:extLst>
                    <a:ext uri="{A12FA001-AC4F-418D-AE19-62706E023703}">
                      <ahyp:hlinkClr val="tx"/>
                    </a:ext>
                  </a:extLst>
                </a:hlinkClick>
              </a:rPr>
              <a:t>https://eleducation.org/uploads/downloads/StructuringtheTalk.pdf</a:t>
            </a:r>
            <a:r>
              <a:rPr lang="en-US" sz="1200"/>
              <a:t> </a:t>
            </a:r>
            <a:endParaRPr sz="1200">
              <a:solidFill>
                <a:srgbClr val="000000"/>
              </a:solidFill>
            </a:endParaRPr>
          </a:p>
        </p:txBody>
      </p:sp>
      <p:sp>
        <p:nvSpPr>
          <p:cNvPr id="502" name="Google Shape;502;ga5572720f1_0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a8814801ba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9" name="Google Shape;509;ga8814801ba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b="1" sz="1200"/>
          </a:p>
          <a:p>
            <a:pPr indent="0" lvl="0" marL="0" rtl="0" algn="l">
              <a:spcBef>
                <a:spcPts val="0"/>
              </a:spcBef>
              <a:spcAft>
                <a:spcPts val="0"/>
              </a:spcAft>
              <a:buNone/>
            </a:pPr>
            <a:r>
              <a:rPr b="1" lang="en-US" sz="1200"/>
              <a:t>SAY: </a:t>
            </a:r>
            <a:r>
              <a:rPr lang="en-US" sz="1200"/>
              <a:t>To explore the “Discuss Approach,” we’ll review a lesson from </a:t>
            </a:r>
            <a:r>
              <a:rPr i="1" lang="en-US" sz="1200"/>
              <a:t>The Great Gatsby </a:t>
            </a:r>
            <a:r>
              <a:rPr lang="en-US" sz="1200"/>
              <a:t>unit, Section 3. Since we’re not yet familiar with this specific section in the unit, take a moment to review the Section Overview and Section Diagnostic Prompt on the slide.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Pause while participants read, or have a volunteer read it aloud. </a:t>
            </a:r>
            <a:endParaRPr sz="1200"/>
          </a:p>
        </p:txBody>
      </p:sp>
      <p:sp>
        <p:nvSpPr>
          <p:cNvPr id="510" name="Google Shape;510;ga8814801ba_0_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a5572720f1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a5572720f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4</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While we looked specifically at the Section 1 Diagnostic earlier today, now we will spend some time digging in with the focus on the writing and speaking aspects of the assessments. The Section Diagnostics serve as formal expressions of understanding in the form of writing and/or speaking/discussions. For the Section 3 Diagnostic, we will dig into the discussion Look Fors. Just as lessons are built around the Write Approach in order to be successful on the Writing Look Fors, lessons in Section 3 are built around the Discuss Approach such that students will be successful on the Discussion Look Fors. Take a moment to review the </a:t>
            </a:r>
            <a:r>
              <a:rPr i="1" lang="en-US" sz="1200">
                <a:solidFill>
                  <a:srgbClr val="000000"/>
                </a:solidFill>
              </a:rPr>
              <a:t>Gatsby</a:t>
            </a:r>
            <a:r>
              <a:rPr lang="en-US" sz="1200">
                <a:solidFill>
                  <a:srgbClr val="000000"/>
                </a:solidFill>
              </a:rPr>
              <a:t> Section 3 Diagnostic that we will be using to norm our understandings.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Review the Task. Provide participants with time to complete the task. </a:t>
            </a:r>
            <a:endParaRPr sz="1200">
              <a:solidFill>
                <a:srgbClr val="000000"/>
              </a:solidFill>
            </a:endParaRPr>
          </a:p>
          <a:p>
            <a:pPr indent="0" lvl="0" marL="0" rtl="0" algn="l">
              <a:spcBef>
                <a:spcPts val="0"/>
              </a:spcBef>
              <a:spcAft>
                <a:spcPts val="0"/>
              </a:spcAft>
              <a:buNone/>
            </a:pPr>
            <a:r>
              <a:t/>
            </a:r>
            <a:endParaRPr>
              <a:solidFill>
                <a:srgbClr val="000000"/>
              </a:solidFill>
            </a:endParaRPr>
          </a:p>
        </p:txBody>
      </p:sp>
      <p:sp>
        <p:nvSpPr>
          <p:cNvPr id="518" name="Google Shape;518;ga5572720f1_0_3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a0589ba4a7_1_1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a0589ba4a7_1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7</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 </a:t>
            </a:r>
            <a:r>
              <a:rPr lang="en-US" sz="1200">
                <a:solidFill>
                  <a:srgbClr val="000000"/>
                </a:solidFill>
              </a:rPr>
              <a:t>Let’s now look at the Discuss Approach in the context of a lesson.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Review task. Provide time for participants to complete the task. Share whole group.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support their responses in the discussion with evidence from the texts read in this section.</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Students also demonstrate their ability to form an argumentative claim, develop ideas, analyze relationships, and reflect critically.</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Lesson 8 supports students with:</a:t>
            </a:r>
            <a:endParaRPr sz="1200">
              <a:solidFill>
                <a:srgbClr val="000000"/>
              </a:solidFill>
            </a:endParaRPr>
          </a:p>
          <a:p>
            <a:pPr indent="-304800" lvl="1" marL="914400" rtl="0" algn="l">
              <a:spcBef>
                <a:spcPts val="0"/>
              </a:spcBef>
              <a:spcAft>
                <a:spcPts val="0"/>
              </a:spcAft>
              <a:buSzPts val="1200"/>
              <a:buChar char="○"/>
            </a:pPr>
            <a:r>
              <a:rPr lang="en-US" sz="1200">
                <a:solidFill>
                  <a:srgbClr val="000000"/>
                </a:solidFill>
              </a:rPr>
              <a:t>locating and gathering evidence</a:t>
            </a:r>
            <a:endParaRPr sz="1200">
              <a:solidFill>
                <a:srgbClr val="000000"/>
              </a:solidFill>
            </a:endParaRPr>
          </a:p>
          <a:p>
            <a:pPr indent="-304800" lvl="1" marL="914400" rtl="0" algn="l">
              <a:spcBef>
                <a:spcPts val="0"/>
              </a:spcBef>
              <a:spcAft>
                <a:spcPts val="0"/>
              </a:spcAft>
              <a:buSzPts val="1200"/>
              <a:buChar char="○"/>
            </a:pPr>
            <a:r>
              <a:rPr lang="en-US" sz="1200">
                <a:solidFill>
                  <a:srgbClr val="000000"/>
                </a:solidFill>
              </a:rPr>
              <a:t>phrasing for formal conversations with conversation stems</a:t>
            </a:r>
            <a:endParaRPr sz="1200">
              <a:solidFill>
                <a:srgbClr val="000000"/>
              </a:solidFill>
            </a:endParaRPr>
          </a:p>
          <a:p>
            <a:pPr indent="-304800" lvl="1" marL="914400" rtl="0" algn="l">
              <a:spcBef>
                <a:spcPts val="0"/>
              </a:spcBef>
              <a:spcAft>
                <a:spcPts val="0"/>
              </a:spcAft>
              <a:buSzPts val="1200"/>
              <a:buChar char="○"/>
            </a:pPr>
            <a:r>
              <a:rPr lang="en-US" sz="1200">
                <a:solidFill>
                  <a:srgbClr val="000000"/>
                </a:solidFill>
              </a:rPr>
              <a:t>suggestions for questions to use in the questioning reference guide</a:t>
            </a:r>
            <a:endParaRPr sz="1200">
              <a:solidFill>
                <a:srgbClr val="000000"/>
              </a:solidFill>
            </a:endParaRPr>
          </a:p>
          <a:p>
            <a:pPr indent="-304800" lvl="1" marL="914400" rtl="0" algn="l">
              <a:spcBef>
                <a:spcPts val="0"/>
              </a:spcBef>
              <a:spcAft>
                <a:spcPts val="0"/>
              </a:spcAft>
              <a:buSzPts val="1200"/>
              <a:buChar char="○"/>
            </a:pPr>
            <a:r>
              <a:rPr lang="en-US" sz="1200">
                <a:solidFill>
                  <a:srgbClr val="000000"/>
                </a:solidFill>
              </a:rPr>
              <a:t>opportunities for formal discussions with a peer or in a small group</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527" name="Google Shape;527;ga0589ba4a7_1_1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9e763a422a_2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9e763a422a_2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Just like we looked at the components within the Write Approach in the lessons, we can also see the components as clearly in the Discuss Approach. Each component is labeled in the activity. As you can see here, Activity number 2 </a:t>
            </a:r>
            <a:r>
              <a:rPr b="1" i="1" lang="en-US" sz="1200"/>
              <a:t>[CLICK] </a:t>
            </a:r>
            <a:r>
              <a:rPr lang="en-US" sz="1200"/>
              <a:t>falls in “prepare to Discuss” while Activity 3 </a:t>
            </a:r>
            <a:r>
              <a:rPr b="1" i="1" lang="en-US" sz="1200"/>
              <a:t>[</a:t>
            </a:r>
            <a:r>
              <a:rPr b="1" i="1" lang="en-US" sz="1200"/>
              <a:t>CLICK]</a:t>
            </a:r>
            <a:r>
              <a:rPr b="1" i="1" lang="en-US" sz="1200"/>
              <a:t> </a:t>
            </a:r>
            <a:r>
              <a:rPr lang="en-US" sz="1200"/>
              <a:t>falls in “Discuss” and Activ</a:t>
            </a:r>
            <a:r>
              <a:rPr lang="en-US" sz="1200">
                <a:solidFill>
                  <a:srgbClr val="000000"/>
                </a:solidFill>
              </a:rPr>
              <a:t>ity 4 </a:t>
            </a:r>
            <a:r>
              <a:rPr b="1" i="1" lang="en-US" sz="1200">
                <a:solidFill>
                  <a:srgbClr val="000000"/>
                </a:solidFill>
              </a:rPr>
              <a:t>[CLICK] </a:t>
            </a:r>
            <a:r>
              <a:rPr lang="en-US" sz="1200">
                <a:solidFill>
                  <a:srgbClr val="000000"/>
                </a:solidFill>
              </a:rPr>
              <a:t>f</a:t>
            </a:r>
            <a:r>
              <a:rPr lang="en-US" sz="1200">
                <a:solidFill>
                  <a:srgbClr val="000000"/>
                </a:solidFill>
              </a:rPr>
              <a:t>all</a:t>
            </a:r>
            <a:r>
              <a:rPr lang="en-US" sz="1200"/>
              <a:t>s in “Reflect.” Both the Core and Optional </a:t>
            </a:r>
            <a:r>
              <a:rPr lang="en-US" sz="1200"/>
              <a:t>Activity</a:t>
            </a:r>
            <a:r>
              <a:rPr lang="en-US" sz="1200"/>
              <a:t> labels are designed so you know exactly where students are in the process. </a:t>
            </a:r>
            <a:endParaRPr sz="1200"/>
          </a:p>
        </p:txBody>
      </p:sp>
      <p:sp>
        <p:nvSpPr>
          <p:cNvPr id="537" name="Google Shape;537;g9e763a422a_2_4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a0589ba4a7_1_1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a0589ba4a7_1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For some of us, the explicit modeling of formal writing and speaking may be relatively new. Let’s take a moment to think of how this modeling is a crucial aspect of our instruction.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participants with time to reflect.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 </a:t>
            </a:r>
            <a:endParaRPr b="1" sz="1200"/>
          </a:p>
          <a:p>
            <a:pPr indent="-304800" lvl="0" marL="457200" rtl="0" algn="l">
              <a:spcBef>
                <a:spcPts val="0"/>
              </a:spcBef>
              <a:spcAft>
                <a:spcPts val="0"/>
              </a:spcAft>
              <a:buSzPts val="1200"/>
              <a:buChar char="●"/>
            </a:pPr>
            <a:r>
              <a:rPr lang="en-US" sz="1200"/>
              <a:t>The Write Approach and the Discuss Approach scaffold the process of formally expressing understanding. They are included in lessons and sections to guide students to prepare, develop, and formally express their ideas and understandings. Built into each approach are opportunities for students to revise their thinking, writing, and ideas, refining their work until it meets the expectations of the final product. </a:t>
            </a:r>
            <a:endParaRPr sz="1200"/>
          </a:p>
        </p:txBody>
      </p:sp>
      <p:sp>
        <p:nvSpPr>
          <p:cNvPr id="547" name="Google Shape;547;ga0589ba4a7_1_1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8fe57ea861_0_2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g8fe57ea861_0_2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11:00-12:00</a:t>
            </a:r>
            <a:endParaRPr b="1"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lang="en-US" sz="1200"/>
              <a:t>60 minutes</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Let’s break here for lunch. You have 60 minutes for lunch so we will return promptly at 12:00 (</a:t>
            </a:r>
            <a:r>
              <a:rPr i="1" lang="en-US" sz="1200"/>
              <a:t>Facilitators: Insert times based on your school’s PD schedule for the day!).</a:t>
            </a:r>
            <a:endParaRPr sz="1200"/>
          </a:p>
          <a:p>
            <a:pPr indent="0" lvl="0" marL="0" rtl="0" algn="l">
              <a:lnSpc>
                <a:spcPct val="100000"/>
              </a:lnSpc>
              <a:spcBef>
                <a:spcPts val="0"/>
              </a:spcBef>
              <a:spcAft>
                <a:spcPts val="0"/>
              </a:spcAft>
              <a:buSzPts val="1400"/>
              <a:buNone/>
            </a:pPr>
            <a:r>
              <a:t/>
            </a:r>
            <a:endParaRPr sz="1200" u="sng">
              <a:solidFill>
                <a:schemeClr val="hlink"/>
              </a:solidFill>
            </a:endParaRPr>
          </a:p>
        </p:txBody>
      </p:sp>
      <p:sp>
        <p:nvSpPr>
          <p:cNvPr id="554" name="Google Shape;554;g8fe57ea861_0_2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8fe57ea861_0_2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9" name="Google Shape;559;g8fe57ea861_0_2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 </a:t>
            </a:r>
            <a:r>
              <a:rPr lang="en-US" sz="1200">
                <a:solidFill>
                  <a:srgbClr val="000000"/>
                </a:solidFill>
              </a:rPr>
              <a:t>75 minutes </a:t>
            </a:r>
            <a:endParaRPr sz="1200">
              <a:solidFill>
                <a:srgbClr val="000000"/>
              </a:solidFill>
            </a:endParaRPr>
          </a:p>
        </p:txBody>
      </p:sp>
      <p:sp>
        <p:nvSpPr>
          <p:cNvPr id="560" name="Google Shape;560;g8fe57ea861_0_2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8fe57ea861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g8fe57ea861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Here is our morning at a glance.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Briefly talk participants through the high-level topics we’ll cover this morning, or provide a moment for them to read independently.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i="0" lang="en-US" sz="1200"/>
              <a:t>FULL AGENDA FOR FACILITATOR REFERENCE: </a:t>
            </a:r>
            <a:endParaRPr sz="1200"/>
          </a:p>
          <a:p>
            <a:pPr indent="0" lvl="0" marL="0" rtl="0" algn="l">
              <a:lnSpc>
                <a:spcPct val="100000"/>
              </a:lnSpc>
              <a:spcBef>
                <a:spcPts val="0"/>
              </a:spcBef>
              <a:spcAft>
                <a:spcPts val="0"/>
              </a:spcAft>
              <a:buSzPts val="1400"/>
              <a:buFont typeface="Arial"/>
              <a:buNone/>
            </a:pPr>
            <a:r>
              <a:rPr b="1" lang="en-US" sz="1200"/>
              <a:t>8:00-8:15 → </a:t>
            </a:r>
            <a:r>
              <a:rPr lang="en-US" sz="1200"/>
              <a:t>Getting Started</a:t>
            </a:r>
            <a:endParaRPr sz="1200"/>
          </a:p>
          <a:p>
            <a:pPr indent="0" lvl="0" marL="0" rtl="0" algn="l">
              <a:lnSpc>
                <a:spcPct val="100000"/>
              </a:lnSpc>
              <a:spcBef>
                <a:spcPts val="0"/>
              </a:spcBef>
              <a:spcAft>
                <a:spcPts val="0"/>
              </a:spcAft>
              <a:buSzPts val="1400"/>
              <a:buFont typeface="Arial"/>
              <a:buNone/>
            </a:pPr>
            <a:r>
              <a:rPr b="1" lang="en-US" sz="1200"/>
              <a:t>8:15-9:15 → </a:t>
            </a:r>
            <a:r>
              <a:rPr lang="en-US" sz="1200"/>
              <a:t>Writing &amp; Speaking to Build Understanding</a:t>
            </a:r>
            <a:endParaRPr sz="1200"/>
          </a:p>
          <a:p>
            <a:pPr indent="0" lvl="0" marL="0" rtl="0" algn="l">
              <a:lnSpc>
                <a:spcPct val="100000"/>
              </a:lnSpc>
              <a:spcBef>
                <a:spcPts val="0"/>
              </a:spcBef>
              <a:spcAft>
                <a:spcPts val="0"/>
              </a:spcAft>
              <a:buSzPts val="1400"/>
              <a:buFont typeface="Arial"/>
              <a:buNone/>
            </a:pPr>
            <a:r>
              <a:rPr b="1" lang="en-US" sz="1200"/>
              <a:t>9:15-9:30 →</a:t>
            </a:r>
            <a:r>
              <a:rPr lang="en-US" sz="1200"/>
              <a:t> Break</a:t>
            </a:r>
            <a:endParaRPr sz="1200"/>
          </a:p>
          <a:p>
            <a:pPr indent="0" lvl="0" marL="0" rtl="0" algn="l">
              <a:lnSpc>
                <a:spcPct val="100000"/>
              </a:lnSpc>
              <a:spcBef>
                <a:spcPts val="0"/>
              </a:spcBef>
              <a:spcAft>
                <a:spcPts val="0"/>
              </a:spcAft>
              <a:buSzPts val="1400"/>
              <a:buFont typeface="Arial"/>
              <a:buNone/>
            </a:pPr>
            <a:r>
              <a:rPr b="1" lang="en-US" sz="1200"/>
              <a:t>9:30-11:00 → </a:t>
            </a:r>
            <a:r>
              <a:rPr lang="en-US" sz="1200"/>
              <a:t>Writing to Express Understanding</a:t>
            </a:r>
            <a:endParaRPr sz="1200"/>
          </a:p>
          <a:p>
            <a:pPr indent="0" lvl="0" marL="0" rtl="0" algn="l">
              <a:lnSpc>
                <a:spcPct val="100000"/>
              </a:lnSpc>
              <a:spcBef>
                <a:spcPts val="0"/>
              </a:spcBef>
              <a:spcAft>
                <a:spcPts val="0"/>
              </a:spcAft>
              <a:buSzPts val="1400"/>
              <a:buFont typeface="Arial"/>
              <a:buNone/>
            </a:pPr>
            <a:r>
              <a:rPr b="1" lang="en-US" sz="1200">
                <a:solidFill>
                  <a:srgbClr val="000000"/>
                </a:solidFill>
              </a:rPr>
              <a:t>11:00-12:00 → </a:t>
            </a:r>
            <a:r>
              <a:rPr lang="en-US" sz="1200">
                <a:solidFill>
                  <a:srgbClr val="000000"/>
                </a:solidFill>
              </a:rPr>
              <a:t>Lunch</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12:00-1:15 → </a:t>
            </a:r>
            <a:r>
              <a:rPr lang="en-US" sz="1200">
                <a:solidFill>
                  <a:srgbClr val="000000"/>
                </a:solidFill>
              </a:rPr>
              <a:t>Supports for Writing &amp; Speaking</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1:15-1:30 →</a:t>
            </a:r>
            <a:r>
              <a:rPr lang="en-US" sz="1200">
                <a:solidFill>
                  <a:srgbClr val="000000"/>
                </a:solidFill>
              </a:rPr>
              <a:t> Break</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1:30-2:45 → </a:t>
            </a:r>
            <a:r>
              <a:rPr lang="en-US" sz="1200">
                <a:solidFill>
                  <a:srgbClr val="000000"/>
                </a:solidFill>
              </a:rPr>
              <a:t>Planning to Teach</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2:45-3:00 → </a:t>
            </a:r>
            <a:r>
              <a:rPr lang="en-US" sz="1200">
                <a:solidFill>
                  <a:srgbClr val="000000"/>
                </a:solidFill>
              </a:rPr>
              <a:t>Wrapping Up and Survey</a:t>
            </a:r>
            <a:endParaRPr b="1" sz="1200">
              <a:solidFill>
                <a:srgbClr val="000000"/>
              </a:solidFill>
            </a:endParaRPr>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86" name="Google Shape;86;g8fe57ea861_0_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8fe57ea861_0_2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g8fe57ea861_0_2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While we have spent the morning discussing how students can leverage writing and speaking to both deepen understanding and express understanding of complex texts, we will now dig into how we can support students as they develop their writing and speaking skills.</a:t>
            </a:r>
            <a:endParaRPr sz="1200"/>
          </a:p>
        </p:txBody>
      </p:sp>
      <p:sp>
        <p:nvSpPr>
          <p:cNvPr id="566" name="Google Shape;566;g8fe57ea861_0_2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a0589ba4a7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a0589ba4a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spcBef>
                <a:spcPts val="0"/>
              </a:spcBef>
              <a:spcAft>
                <a:spcPts val="0"/>
              </a:spcAft>
              <a:buClr>
                <a:schemeClr val="dk1"/>
              </a:buClr>
              <a:buSzPts val="14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Anticipating what your students may need will allow you to be proactive in supporting students’ writing before they complete a Section Diagnostic or Culminating Task. Before we dig in to the supports that are provided by Guidebooks, let’s begin this session by brainstorming areas where students typically need additional support with writing.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Review the task. Provide participants with time to complete the task. Have 1-2 participants share out.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lnSpc>
                <a:spcPct val="90000"/>
              </a:lnSpc>
              <a:spcBef>
                <a:spcPts val="750"/>
              </a:spcBef>
              <a:spcAft>
                <a:spcPts val="0"/>
              </a:spcAft>
              <a:buNone/>
            </a:pPr>
            <a:r>
              <a:rPr b="1" lang="en-US" sz="1200">
                <a:solidFill>
                  <a:srgbClr val="000000"/>
                </a:solidFill>
              </a:rPr>
              <a:t>Possible responses:</a:t>
            </a:r>
            <a:endParaRPr b="1" sz="1200">
              <a:solidFill>
                <a:srgbClr val="000000"/>
              </a:solidFill>
            </a:endParaRPr>
          </a:p>
          <a:p>
            <a:pPr indent="-304800" lvl="0" marL="457200" rtl="0" algn="l">
              <a:lnSpc>
                <a:spcPct val="90000"/>
              </a:lnSpc>
              <a:spcBef>
                <a:spcPts val="375"/>
              </a:spcBef>
              <a:spcAft>
                <a:spcPts val="0"/>
              </a:spcAft>
              <a:buClr>
                <a:srgbClr val="000000"/>
              </a:buClr>
              <a:buSzPts val="1200"/>
              <a:buChar char="●"/>
            </a:pPr>
            <a:r>
              <a:rPr lang="en-US" sz="1200">
                <a:solidFill>
                  <a:srgbClr val="000000"/>
                </a:solidFill>
              </a:rPr>
              <a:t>forming a claim / writing a thesis statement</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supporting their claim with evidence</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connecting their evidence to their claim</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using quotations in their writing (and/or citing those quotations correctly)</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grammar and conventions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connecting reasoning to the use of evidence</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use of transitions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organizational structure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focus on topic</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573" name="Google Shape;573;ga0589ba4a7_0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a0589ba4a7_1_2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a0589ba4a7_1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The Guidebooks curriculum is a high-quality curriculum. We call it “high-quality” </a:t>
            </a:r>
            <a:r>
              <a:rPr lang="en-US" sz="1200">
                <a:solidFill>
                  <a:srgbClr val="000000"/>
                </a:solidFill>
              </a:rPr>
              <a:t>because</a:t>
            </a:r>
            <a:r>
              <a:rPr lang="en-US" sz="1200">
                <a:solidFill>
                  <a:srgbClr val="000000"/>
                </a:solidFill>
              </a:rPr>
              <a:t> research-based best </a:t>
            </a:r>
            <a:r>
              <a:rPr lang="en-US" sz="1200">
                <a:solidFill>
                  <a:srgbClr val="000000"/>
                </a:solidFill>
              </a:rPr>
              <a:t>practices</a:t>
            </a:r>
            <a:r>
              <a:rPr lang="en-US" sz="1200">
                <a:solidFill>
                  <a:srgbClr val="000000"/>
                </a:solidFill>
              </a:rPr>
              <a:t> are embedded into all aspects of the curriculum, from text selection to lesson design, and from instructional strategies to scaffolds and supports. Our days of training together have focused on discussing each of these in isolation, but let’s take just a moment and norm on the research-based best practices that are embedded in the Guidebooks.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Review each of the points or call on a volunteer / volunteers to read them.</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t>Now, let’s see what this looks like as we return to our case study of Ms. Smith’s class. </a:t>
            </a:r>
            <a:endParaRPr b="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Source:</a:t>
            </a:r>
            <a:r>
              <a:rPr lang="en-US" sz="1200">
                <a:solidFill>
                  <a:srgbClr val="000000"/>
                </a:solidFill>
              </a:rPr>
              <a:t> </a:t>
            </a:r>
            <a:r>
              <a:rPr i="1" lang="en-US" sz="1200">
                <a:solidFill>
                  <a:srgbClr val="000000"/>
                </a:solidFill>
              </a:rPr>
              <a:t>Writing for Understanding: Using Backward Design to Help All Students Write Effectively</a:t>
            </a:r>
            <a:r>
              <a:rPr lang="en-US" sz="1200">
                <a:solidFill>
                  <a:srgbClr val="000000"/>
                </a:solidFill>
              </a:rPr>
              <a:t>. Vermont Writing Collaborative. Authentic Education, 2008. </a:t>
            </a:r>
            <a:endParaRPr sz="1200">
              <a:solidFill>
                <a:srgbClr val="000000"/>
              </a:solidFill>
            </a:endParaRPr>
          </a:p>
        </p:txBody>
      </p:sp>
      <p:sp>
        <p:nvSpPr>
          <p:cNvPr id="580" name="Google Shape;580;ga0589ba4a7_1_20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a60a965335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a60a96533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US" sz="1200">
                <a:solidFill>
                  <a:srgbClr val="000000"/>
                </a:solidFill>
              </a:rPr>
              <a:t>5 minutes </a:t>
            </a:r>
            <a:endParaRPr sz="1200">
              <a:solidFill>
                <a:srgbClr val="000000"/>
              </a:solidFill>
            </a:endParaRPr>
          </a:p>
          <a:p>
            <a:pPr indent="0" lvl="0" marL="0" rtl="0" algn="l">
              <a:lnSpc>
                <a:spcPct val="90000"/>
              </a:lnSpc>
              <a:spcBef>
                <a:spcPts val="0"/>
              </a:spcBef>
              <a:spcAft>
                <a:spcPts val="0"/>
              </a:spcAft>
              <a:buNone/>
            </a:pPr>
            <a:r>
              <a:t/>
            </a:r>
            <a:endParaRPr sz="1200">
              <a:solidFill>
                <a:srgbClr val="000000"/>
              </a:solidFill>
            </a:endParaRPr>
          </a:p>
          <a:p>
            <a:pPr indent="0" lvl="0" marL="0" rtl="0" algn="l">
              <a:lnSpc>
                <a:spcPct val="90000"/>
              </a:lnSpc>
              <a:spcBef>
                <a:spcPts val="0"/>
              </a:spcBef>
              <a:spcAft>
                <a:spcPts val="0"/>
              </a:spcAft>
              <a:buNone/>
            </a:pPr>
            <a:r>
              <a:rPr b="1" lang="en-US" sz="1200">
                <a:solidFill>
                  <a:srgbClr val="000000"/>
                </a:solidFill>
              </a:rPr>
              <a:t>SAY: </a:t>
            </a:r>
            <a:r>
              <a:rPr lang="en-US" sz="1200">
                <a:solidFill>
                  <a:srgbClr val="000000"/>
                </a:solidFill>
              </a:rPr>
              <a:t>In Module 4, we met Ms. Smith. </a:t>
            </a:r>
            <a:r>
              <a:rPr lang="en-US" sz="1200"/>
              <a:t>In Modules 4-5 we learned alongside her as she planned and implemented </a:t>
            </a:r>
            <a:r>
              <a:rPr i="1" lang="en-US" sz="1200"/>
              <a:t>Gatsby</a:t>
            </a:r>
            <a:r>
              <a:rPr lang="en-US" sz="1200"/>
              <a:t> Section 1 and analyzed her students’ diagnostic data. </a:t>
            </a:r>
            <a:r>
              <a:rPr lang="en-US" sz="1200">
                <a:solidFill>
                  <a:srgbClr val="000000"/>
                </a:solidFill>
              </a:rPr>
              <a:t>Since then, Ms. Smith has implemented the supports she planned. </a:t>
            </a:r>
            <a:r>
              <a:rPr lang="en-US" sz="1200">
                <a:solidFill>
                  <a:srgbClr val="000000"/>
                </a:solidFill>
              </a:rPr>
              <a:t>Some things went well! However, other students need continued support. Let’s take a look at some high-level trends from her class data from the Section 1 Diagnostic.</a:t>
            </a:r>
            <a:endParaRPr sz="1200">
              <a:solidFill>
                <a:srgbClr val="000000"/>
              </a:solidFill>
            </a:endParaRPr>
          </a:p>
          <a:p>
            <a:pPr indent="0" lvl="0" marL="0" rtl="0" algn="l">
              <a:lnSpc>
                <a:spcPct val="90000"/>
              </a:lnSpc>
              <a:spcBef>
                <a:spcPts val="0"/>
              </a:spcBef>
              <a:spcAft>
                <a:spcPts val="0"/>
              </a:spcAft>
              <a:buNone/>
            </a:pPr>
            <a:r>
              <a:t/>
            </a:r>
            <a:endParaRPr sz="1200">
              <a:solidFill>
                <a:srgbClr val="000000"/>
              </a:solidFill>
            </a:endParaRPr>
          </a:p>
          <a:p>
            <a:pPr indent="0" lvl="0" marL="0" rtl="0" algn="l">
              <a:lnSpc>
                <a:spcPct val="90000"/>
              </a:lnSpc>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Writing Glows: </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develop defensible claims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Writing Grows: </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integrating quotes</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clearly using words and phrases</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587" name="Google Shape;587;ga60a965335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a653801d7a_1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a653801d7a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a:t>
            </a:r>
            <a:r>
              <a:rPr lang="en-US" sz="1200">
                <a:solidFill>
                  <a:srgbClr val="000000"/>
                </a:solidFill>
              </a:rPr>
              <a:t>minute</a:t>
            </a:r>
            <a:endParaRPr sz="1200">
              <a:solidFill>
                <a:srgbClr val="000000"/>
              </a:solidFill>
            </a:endParaRPr>
          </a:p>
          <a:p>
            <a:pPr indent="0" lvl="0" marL="0" rtl="0" algn="l">
              <a:spcBef>
                <a:spcPts val="0"/>
              </a:spcBef>
              <a:spcAft>
                <a:spcPts val="0"/>
              </a:spcAft>
              <a:buNone/>
            </a:pPr>
            <a:r>
              <a:t/>
            </a:r>
            <a:endParaRPr sz="1200"/>
          </a:p>
          <a:p>
            <a:pPr indent="0" lvl="0" marL="0" rtl="0" algn="l">
              <a:lnSpc>
                <a:spcPct val="90000"/>
              </a:lnSpc>
              <a:spcBef>
                <a:spcPts val="75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Because Ms. Smith completed the Section Diagnostic Data Collection Tool with her student responses from the Section 1 Diagnostic, she is now able to use those data trends to make instructional decisions for upcoming Sections. </a:t>
            </a:r>
            <a:r>
              <a:rPr lang="en-US" sz="1200">
                <a:solidFill>
                  <a:srgbClr val="000000"/>
                </a:solidFill>
              </a:rPr>
              <a:t>She’s now looking ahead to planning for Sections 2 and 3 and wants to proactively identify existing Guidebooks supports that are already included for expressing understanding! We know that we should start looking for supports that are embedded in the Core and Optional Activities, so let’s start looking there. </a:t>
            </a:r>
            <a:endParaRPr sz="1200">
              <a:solidFill>
                <a:srgbClr val="000000"/>
              </a:solidFill>
            </a:endParaRPr>
          </a:p>
        </p:txBody>
      </p:sp>
      <p:sp>
        <p:nvSpPr>
          <p:cNvPr id="596" name="Google Shape;596;ga653801d7a_1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a653801d7a_1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a653801d7a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8</a:t>
            </a:r>
            <a:r>
              <a:rPr lang="en-US" sz="1200"/>
              <a:t> minutes (~5 minutes to review, ~3 to share out)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Ms. Smith reviews the lessons in Section 2, and she realizes that a couple of upcoming lessons provide a great opportunity to address the needs she identified. Let’s take a deeper look at a lesson that has this type of support strategically embedded and that Ms. Smith could leverage to support students in response to the data she collected from her Section 1 diagnostic. First, let’s look at a lesson that can support students with the integration of quotations.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time for completion of the task. Select 1-2 participants to share.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Fors</a:t>
            </a:r>
            <a:r>
              <a:rPr lang="en-US" sz="1200"/>
              <a:t>: </a:t>
            </a:r>
            <a:endParaRPr sz="1200"/>
          </a:p>
          <a:p>
            <a:pPr indent="-304800" lvl="0" marL="457200" rtl="0" algn="l">
              <a:spcBef>
                <a:spcPts val="0"/>
              </a:spcBef>
              <a:spcAft>
                <a:spcPts val="0"/>
              </a:spcAft>
              <a:buSzPts val="1200"/>
              <a:buChar char="●"/>
            </a:pPr>
            <a:r>
              <a:rPr lang="en-US" sz="1200"/>
              <a:t>integrating quotes reference guide</a:t>
            </a:r>
            <a:endParaRPr sz="1200"/>
          </a:p>
          <a:p>
            <a:pPr indent="-304800" lvl="0" marL="457200" rtl="0" algn="l">
              <a:spcBef>
                <a:spcPts val="0"/>
              </a:spcBef>
              <a:spcAft>
                <a:spcPts val="0"/>
              </a:spcAft>
              <a:buSzPts val="1200"/>
              <a:buChar char="●"/>
            </a:pPr>
            <a:r>
              <a:rPr lang="en-US" sz="1200"/>
              <a:t>pairing students to work on integrating quotes</a:t>
            </a:r>
            <a:endParaRPr sz="1200"/>
          </a:p>
          <a:p>
            <a:pPr indent="-304800" lvl="0" marL="457200" rtl="0" algn="l">
              <a:spcBef>
                <a:spcPts val="0"/>
              </a:spcBef>
              <a:spcAft>
                <a:spcPts val="0"/>
              </a:spcAft>
              <a:buSzPts val="1200"/>
              <a:buChar char="●"/>
            </a:pPr>
            <a:r>
              <a:rPr lang="en-US" sz="1200"/>
              <a:t>evidence sentence starters</a:t>
            </a:r>
            <a:endParaRPr sz="1200"/>
          </a:p>
          <a:p>
            <a:pPr indent="-304800" lvl="0" marL="457200" rtl="0" algn="l">
              <a:spcBef>
                <a:spcPts val="0"/>
              </a:spcBef>
              <a:spcAft>
                <a:spcPts val="0"/>
              </a:spcAft>
              <a:buSzPts val="1200"/>
              <a:buChar char="●"/>
            </a:pPr>
            <a:r>
              <a:rPr lang="en-US" sz="1200"/>
              <a:t>practice integrating quotes in the learning log</a:t>
            </a:r>
            <a:endParaRPr sz="1200"/>
          </a:p>
          <a:p>
            <a:pPr indent="-304800" lvl="0" marL="457200" rtl="0" algn="l">
              <a:spcBef>
                <a:spcPts val="0"/>
              </a:spcBef>
              <a:spcAft>
                <a:spcPts val="0"/>
              </a:spcAft>
              <a:buSzPts val="1200"/>
              <a:buChar char="●"/>
            </a:pPr>
            <a:r>
              <a:rPr lang="en-US" sz="1200"/>
              <a:t>determining how well the author integrates quotes into </a:t>
            </a:r>
            <a:r>
              <a:rPr lang="en-US" sz="1200"/>
              <a:t>the</a:t>
            </a:r>
            <a:r>
              <a:rPr lang="en-US" sz="1200"/>
              <a:t> text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a:p>
        </p:txBody>
      </p:sp>
      <p:sp>
        <p:nvSpPr>
          <p:cNvPr id="605" name="Google Shape;605;ga653801d7a_1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a653801d7a_1_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a653801d7a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8 minutes (~5 minutes to review, ~3 to share out) </a:t>
            </a:r>
            <a:endParaRPr sz="1200">
              <a:solidFill>
                <a:srgbClr val="000000"/>
              </a:solidFill>
            </a:endParaRPr>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In her analysis of Section 1 Diagnostics, Ms. Smith also identified that some students needed support with using words and phrases to clearly communicate ideas. Now, let’s look at a lesson that includes opportunities to support this need in Section 3. While this is formally assessed as a Writing Look For, we know that students’ abilities to clearly express their ideas through discussions positively impact their usage of words and phrases in writing. We will dig into a lesson in Section 3 that has supports embedded.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time for completion of the task. Select 1-2 participants to share.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Fors</a:t>
            </a:r>
            <a:r>
              <a:rPr lang="en-US" sz="1200"/>
              <a:t>: </a:t>
            </a:r>
            <a:endParaRPr sz="1200"/>
          </a:p>
          <a:p>
            <a:pPr indent="-304800" lvl="0" marL="457200" rtl="0" algn="l">
              <a:spcBef>
                <a:spcPts val="0"/>
              </a:spcBef>
              <a:spcAft>
                <a:spcPts val="0"/>
              </a:spcAft>
              <a:buSzPts val="1200"/>
              <a:buChar char="●"/>
            </a:pPr>
            <a:r>
              <a:rPr lang="en-US" sz="1200"/>
              <a:t>organize information in the Ambition Understanding </a:t>
            </a:r>
            <a:r>
              <a:rPr lang="en-US" sz="1200"/>
              <a:t>Tool</a:t>
            </a:r>
            <a:endParaRPr sz="1200"/>
          </a:p>
          <a:p>
            <a:pPr indent="-304800" lvl="0" marL="457200" rtl="0" algn="l">
              <a:spcBef>
                <a:spcPts val="0"/>
              </a:spcBef>
              <a:spcAft>
                <a:spcPts val="0"/>
              </a:spcAft>
              <a:buSzPts val="1200"/>
              <a:buChar char="●"/>
            </a:pPr>
            <a:r>
              <a:rPr lang="en-US" sz="1200"/>
              <a:t>review discussion questions, norms, and conversation stems</a:t>
            </a:r>
            <a:endParaRPr sz="1200"/>
          </a:p>
          <a:p>
            <a:pPr indent="-304800" lvl="0" marL="457200" rtl="0" algn="l">
              <a:spcBef>
                <a:spcPts val="0"/>
              </a:spcBef>
              <a:spcAft>
                <a:spcPts val="0"/>
              </a:spcAft>
              <a:buSzPts val="1200"/>
              <a:buChar char="●"/>
            </a:pPr>
            <a:r>
              <a:rPr lang="en-US" sz="1200"/>
              <a:t>talk with partner</a:t>
            </a:r>
            <a:endParaRPr sz="1200"/>
          </a:p>
          <a:p>
            <a:pPr indent="-304800" lvl="0" marL="457200" rtl="0" algn="l">
              <a:spcBef>
                <a:spcPts val="0"/>
              </a:spcBef>
              <a:spcAft>
                <a:spcPts val="0"/>
              </a:spcAft>
              <a:buSzPts val="1200"/>
              <a:buChar char="●"/>
            </a:pPr>
            <a:r>
              <a:rPr lang="en-US" sz="1200"/>
              <a:t>engage in class discussion</a:t>
            </a:r>
            <a:endParaRPr sz="1200"/>
          </a:p>
          <a:p>
            <a:pPr indent="-304800" lvl="0" marL="457200" rtl="0" algn="l">
              <a:spcBef>
                <a:spcPts val="0"/>
              </a:spcBef>
              <a:spcAft>
                <a:spcPts val="0"/>
              </a:spcAft>
              <a:buSzPts val="1200"/>
              <a:buChar char="●"/>
            </a:pPr>
            <a:r>
              <a:rPr lang="en-US" sz="1200"/>
              <a:t>use the Discussion </a:t>
            </a:r>
            <a:r>
              <a:rPr lang="en-US" sz="1200"/>
              <a:t>Tool</a:t>
            </a:r>
            <a:r>
              <a:rPr lang="en-US" sz="1200"/>
              <a:t> to summarize </a:t>
            </a:r>
            <a:endParaRPr sz="1200"/>
          </a:p>
          <a:p>
            <a:pPr indent="0" lvl="0" marL="0" rtl="0" algn="l">
              <a:spcBef>
                <a:spcPts val="0"/>
              </a:spcBef>
              <a:spcAft>
                <a:spcPts val="0"/>
              </a:spcAft>
              <a:buNone/>
            </a:pPr>
            <a:r>
              <a:t/>
            </a:r>
            <a:endParaRPr/>
          </a:p>
        </p:txBody>
      </p:sp>
      <p:sp>
        <p:nvSpPr>
          <p:cNvPr id="613" name="Google Shape;613;ga653801d7a_1_3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a653801d7a_1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0" name="Google Shape;620;ga653801d7a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While we reviewed the general trends for Ms. Smith’s class, </a:t>
            </a:r>
            <a:r>
              <a:rPr lang="en-US" sz="1200"/>
              <a:t>the</a:t>
            </a:r>
            <a:r>
              <a:rPr lang="en-US" sz="1200"/>
              <a:t>re were some outliers. For example, two students wrote responses that included lots of irrelevant details. They also selected evidence that was disconnected from their claim. She realized that these two students really needed some support with selecting and integrating relevant evidence into their writing and also with producing writing that was clear and coherent. So, she looked to the </a:t>
            </a:r>
            <a:r>
              <a:rPr lang="en-US" sz="1200"/>
              <a:t>the</a:t>
            </a:r>
            <a:r>
              <a:rPr lang="en-US" sz="1200"/>
              <a:t> Reference Guides and Supports Flow Chart to determine support to implement outside core instruction with these students. There are a </a:t>
            </a:r>
            <a:r>
              <a:rPr lang="en-US" sz="1200"/>
              <a:t>variety</a:t>
            </a:r>
            <a:r>
              <a:rPr lang="en-US" sz="1200"/>
              <a:t> of supports Ms. Smith can utilize with these students to support </a:t>
            </a:r>
            <a:r>
              <a:rPr lang="en-US" sz="1200"/>
              <a:t>this need</a:t>
            </a:r>
            <a:r>
              <a:rPr lang="en-US" sz="1200"/>
              <a:t>. Let’s practice using the Supports Flow Chart resource alongside Ms. Smith to determine what she might do to help these two students who demonstrated this need. </a:t>
            </a:r>
            <a:endParaRPr sz="1200"/>
          </a:p>
        </p:txBody>
      </p:sp>
      <p:sp>
        <p:nvSpPr>
          <p:cNvPr id="621" name="Google Shape;621;ga653801d7a_1_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a8814801ba_0_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8" name="Google Shape;628;ga8814801b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Remember that you can access the Supports Flow Chart by navigating to the Curriculum Guide, which is accessible on the Louisiana Curriculum Hub homepage. It’s included in the Appendix of this document, and we recommend that you print or bookmark it so you can easily refer to it when planning! You’ll also remember that there are four types of supports outlined in the SFC, which are here on the slide. Ms. Smith determines that, based on her two students’ needs, she should look to the section related to </a:t>
            </a:r>
            <a:r>
              <a:rPr b="1" lang="en-US" sz="1200"/>
              <a:t>[CLICK] </a:t>
            </a:r>
            <a:r>
              <a:rPr lang="en-US" sz="1200"/>
              <a:t>Supports for Expressing Understanding of Complex Texts. </a:t>
            </a:r>
            <a:endParaRPr sz="1200"/>
          </a:p>
        </p:txBody>
      </p:sp>
      <p:sp>
        <p:nvSpPr>
          <p:cNvPr id="629" name="Google Shape;629;ga8814801ba_0_4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a8814801ba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a8814801ba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4A4A4A"/>
                </a:solidFill>
              </a:rPr>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Supports Flow Chart is organized into these columns, each of which addresses a step in the Diverse Learners Cycle. We recommend that, once you’ve identified a pattern in student work that indicates a need, you start by reviewing the “Observations” column, pausing when you notice an observation that best describes what you’re seeing in students’ work. Then, you can use the third column to diagnose possible reasons the student needs more support here, and finally,</a:t>
            </a:r>
            <a:r>
              <a:rPr b="1" lang="en-US" sz="1200"/>
              <a:t> [CLICK] </a:t>
            </a:r>
            <a:r>
              <a:rPr lang="en-US" sz="1200"/>
              <a:t>select a support from the list included in the fourth column. We want to emphasize that there is not necessarily a “silver bullet” that will fix a given issue—that’s why there are multiple supports included, so that you can try one out based on what you think will work best for your student, and then try and try again if needed! </a:t>
            </a:r>
            <a:endParaRPr sz="1200"/>
          </a:p>
        </p:txBody>
      </p:sp>
      <p:sp>
        <p:nvSpPr>
          <p:cNvPr id="638" name="Google Shape;638;ga8814801ba_0_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8fe57ea861_0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g8fe57ea861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30 seconds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Here is our afternoon at a glance.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Briefly talk participants through the high-level topics we’ll cover this afternoon, or provide a moment for them to read independently.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FULL AGENDA FOR FACILITATOR REFERENCE: </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8:00-8:15→ </a:t>
            </a:r>
            <a:r>
              <a:rPr lang="en-US" sz="1200">
                <a:solidFill>
                  <a:srgbClr val="000000"/>
                </a:solidFill>
              </a:rPr>
              <a:t>Getting Started</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8:15-9:15→ </a:t>
            </a:r>
            <a:r>
              <a:rPr lang="en-US" sz="1200">
                <a:solidFill>
                  <a:srgbClr val="000000"/>
                </a:solidFill>
              </a:rPr>
              <a:t>Writing &amp; Speaking to Build Understanding</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9:15-9:30→</a:t>
            </a:r>
            <a:r>
              <a:rPr lang="en-US" sz="1200">
                <a:solidFill>
                  <a:srgbClr val="000000"/>
                </a:solidFill>
              </a:rPr>
              <a:t> Break</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9:30-11:00→ </a:t>
            </a:r>
            <a:r>
              <a:rPr lang="en-US" sz="1200">
                <a:solidFill>
                  <a:srgbClr val="000000"/>
                </a:solidFill>
              </a:rPr>
              <a:t>Writing to Express Understanding</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11:00-12:00→ </a:t>
            </a:r>
            <a:r>
              <a:rPr lang="en-US" sz="1200">
                <a:solidFill>
                  <a:srgbClr val="000000"/>
                </a:solidFill>
              </a:rPr>
              <a:t>Lunch</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12:00-1:15→ </a:t>
            </a:r>
            <a:r>
              <a:rPr lang="en-US" sz="1200">
                <a:solidFill>
                  <a:srgbClr val="000000"/>
                </a:solidFill>
              </a:rPr>
              <a:t>Supports for Writing &amp; Speaking</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1:15-1:30 →</a:t>
            </a:r>
            <a:r>
              <a:rPr lang="en-US" sz="1200">
                <a:solidFill>
                  <a:srgbClr val="000000"/>
                </a:solidFill>
              </a:rPr>
              <a:t> Break</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1:30-2:45→ </a:t>
            </a:r>
            <a:r>
              <a:rPr lang="en-US" sz="1200">
                <a:solidFill>
                  <a:srgbClr val="000000"/>
                </a:solidFill>
              </a:rPr>
              <a:t>Planning to Teach</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2:45-3:00 → </a:t>
            </a:r>
            <a:r>
              <a:rPr lang="en-US" sz="1200">
                <a:solidFill>
                  <a:srgbClr val="000000"/>
                </a:solidFill>
              </a:rPr>
              <a:t>Wrapping Up and Survey</a:t>
            </a:r>
            <a:endParaRPr b="1" sz="1200">
              <a:solidFill>
                <a:srgbClr val="000000"/>
              </a:solidFill>
            </a:endParaRPr>
          </a:p>
          <a:p>
            <a:pPr indent="-228600" lvl="0" marL="457200" rtl="0" algn="l">
              <a:spcBef>
                <a:spcPts val="0"/>
              </a:spcBef>
              <a:spcAft>
                <a:spcPts val="0"/>
              </a:spcAft>
              <a:buClr>
                <a:schemeClr val="dk1"/>
              </a:buClr>
              <a:buSzPts val="1400"/>
              <a:buFont typeface="Arial"/>
              <a:buNone/>
            </a:pPr>
            <a:r>
              <a:t/>
            </a:r>
            <a:endParaRPr sz="1200">
              <a:solidFill>
                <a:srgbClr val="4A4A4A"/>
              </a:solidFill>
            </a:endParaRPr>
          </a:p>
          <a:p>
            <a:pPr indent="0" lvl="0" marL="0" rtl="0" algn="l">
              <a:spcBef>
                <a:spcPts val="0"/>
              </a:spcBef>
              <a:spcAft>
                <a:spcPts val="0"/>
              </a:spcAft>
              <a:buClr>
                <a:srgbClr val="000000"/>
              </a:buClr>
              <a:buSzPts val="1400"/>
              <a:buFont typeface="Arial"/>
              <a:buNone/>
            </a:pPr>
            <a:r>
              <a:t/>
            </a:r>
            <a:endParaRPr b="1" sz="1200"/>
          </a:p>
        </p:txBody>
      </p:sp>
      <p:sp>
        <p:nvSpPr>
          <p:cNvPr id="93" name="Google Shape;93;g8fe57ea861_0_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ga8814801ba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6" name="Google Shape;646;ga8814801ba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a:t>
            </a:r>
            <a:r>
              <a:rPr lang="en-US" sz="1200"/>
              <a:t>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In your Note Catcher, we’ve included a row from the “Supports for Expressing Understanding of Complex Texts” section of the SFC. This is the row where Ms. Smith saw the observation that most closely described what her students were doing. Review this row, and think: what are some potential supports she could use to help her students select relevant evidence and produce clear, coherent writing?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a few minutes of independent review time, then ask participants to share out some potential supports. If nobody brings it up, point out that REFERENCE GUIDES are called out in the Supports Flow Chart!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 [Text from Column 4 of the Supports Flow Chart]: </a:t>
            </a:r>
            <a:endParaRPr b="1" sz="1200"/>
          </a:p>
          <a:p>
            <a:pPr indent="-298450" lvl="0" marL="457200" rtl="0" algn="l">
              <a:spcBef>
                <a:spcPts val="0"/>
              </a:spcBef>
              <a:spcAft>
                <a:spcPts val="0"/>
              </a:spcAft>
              <a:buSzPts val="1100"/>
              <a:buChar char="●"/>
            </a:pPr>
            <a:r>
              <a:rPr lang="en-US" sz="1100"/>
              <a:t>Analyze the use of evidence in an exemplar response. For example: Provide students with an exemplar response. Ask students to identify the writer’s organizing idea/thesis statement. Have them identify the structure of the organizing idea/thesis statement (e.g., claim and reasons) and locate evidence in the response (e.g., label or color code) which supports the organizing idea/thesis statement for each reason and the claim. Discuss as a group how the evidence supports the organizing idea/thesis statement. In later grades, discuss why the evidence is relevant. (As needed, define “relevant.”) Ask students to identify additional evidence which could support one or more of the writer’s reasons and claim. In grades 7 and higher, ask students to identify evidence which opposes or conflicts with the writer’s claim. Analyze the structure of the sentence which acknowledges the opposing or conflicting claim, emphasizing the words the writer uses to refute the opposing or conflicting claim and evidence (e.g., “While...,” “Whereas...,” or “Despite...”).</a:t>
            </a:r>
            <a:endParaRPr sz="1100"/>
          </a:p>
          <a:p>
            <a:pPr indent="-298450" lvl="0" marL="457200" rtl="0" algn="l">
              <a:spcBef>
                <a:spcPts val="0"/>
              </a:spcBef>
              <a:spcAft>
                <a:spcPts val="0"/>
              </a:spcAft>
              <a:buSzPts val="1100"/>
              <a:buChar char="●"/>
            </a:pPr>
            <a:r>
              <a:rPr lang="en-US" sz="1100"/>
              <a:t>Work with students on expressing ideas through brainstorming maps, evidence charts, and/or outlines before writing a first draft. Provide students with possible evidence to use in a future essay. Ask students orally or in writing to identify the claim or idea the evidence supports and explain how it supports that claim or idea. Discuss which evidence is most relevant for each claim or idea and why. In grades 7-12, model how evidence for the opposing claim can be used in an argument using the evidence sentence starters and transitions.</a:t>
            </a:r>
            <a:endParaRPr sz="1100"/>
          </a:p>
          <a:p>
            <a:pPr indent="-298450" lvl="0" marL="457200" rtl="0" algn="l">
              <a:spcBef>
                <a:spcPts val="0"/>
              </a:spcBef>
              <a:spcAft>
                <a:spcPts val="0"/>
              </a:spcAft>
              <a:buSzPts val="1100"/>
              <a:buChar char="●"/>
            </a:pPr>
            <a:r>
              <a:rPr lang="en-US" sz="1100"/>
              <a:t>Use </a:t>
            </a:r>
            <a:r>
              <a:rPr lang="en-US" sz="1100" u="sng">
                <a:solidFill>
                  <a:srgbClr val="7CAED8"/>
                </a:solidFill>
                <a:hlinkClick r:id="rId2">
                  <a:extLst>
                    <a:ext uri="{A12FA001-AC4F-418D-AE19-62706E023703}">
                      <ahyp:hlinkClr val="tx"/>
                    </a:ext>
                  </a:extLst>
                </a:hlinkClick>
              </a:rPr>
              <a:t>shared writing</a:t>
            </a:r>
            <a:r>
              <a:rPr lang="en-US" sz="1100"/>
              <a:t> and evidence sentence starters from the reference guides and guidance for using transitions to connect ideas from the reference guides to model how to incorporate relevant evidence into an essay. Emphasize the qualities of a strong response during the shared writing.</a:t>
            </a:r>
            <a:endParaRPr sz="1100"/>
          </a:p>
          <a:p>
            <a:pPr indent="-298450" lvl="0" marL="457200" rtl="0" algn="l">
              <a:spcBef>
                <a:spcPts val="0"/>
              </a:spcBef>
              <a:spcAft>
                <a:spcPts val="0"/>
              </a:spcAft>
              <a:buSzPts val="1100"/>
              <a:buChar char="●"/>
            </a:pPr>
            <a:r>
              <a:rPr lang="en-US" sz="1100"/>
              <a:t>Support students in using the “Connecting Ideas” section of the reference guides.</a:t>
            </a:r>
            <a:endParaRPr sz="1100"/>
          </a:p>
          <a:p>
            <a:pPr indent="-298450" lvl="0" marL="457200" rtl="0" algn="l">
              <a:spcBef>
                <a:spcPts val="0"/>
              </a:spcBef>
              <a:spcAft>
                <a:spcPts val="0"/>
              </a:spcAft>
              <a:buSzPts val="1100"/>
              <a:buChar char="●"/>
            </a:pPr>
            <a:r>
              <a:rPr lang="en-US" sz="1100"/>
              <a:t>Support students in using the “Integrating Quotations” section of the reference guides.</a:t>
            </a:r>
            <a:endParaRPr sz="1100"/>
          </a:p>
        </p:txBody>
      </p:sp>
      <p:sp>
        <p:nvSpPr>
          <p:cNvPr id="647" name="Google Shape;647;ga8814801ba_0_6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a653801d7a_1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4" name="Google Shape;654;ga653801d7a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have taken a look at just a sampling of the supports that are built into the materials as a whole. In Module 7 we will go deeper into each of these types of supports, but we know there are multiple places where the authors were intentional in creating opportunities and resources to support the learning of all students. </a:t>
            </a:r>
            <a:endParaRPr sz="1200"/>
          </a:p>
        </p:txBody>
      </p:sp>
      <p:sp>
        <p:nvSpPr>
          <p:cNvPr id="655" name="Google Shape;655;ga653801d7a_1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a8814801ba_0_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2" name="Google Shape;662;ga8814801ba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 (~10 minutes for independent exploration of the lessons, ~5 minutes to share out before stamping the key points on the next slide)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During this session, we’ve modeled how Ms. Smith identified two specific supports in upcoming lessons for her specific students. We now want to provide you some time to explore two lessons independently, uncovering the extremely wide range of other supports for writing and expressing understanding that are embedded. As you review Lessons 4 and 5, please note how the Write Approach lives as a support embedded in the lesson design. Also, take note of any unit-specific or general supports that are included in the Teaching Notes. </a:t>
            </a:r>
            <a:endParaRPr sz="1200"/>
          </a:p>
        </p:txBody>
      </p:sp>
      <p:sp>
        <p:nvSpPr>
          <p:cNvPr id="663" name="Google Shape;663;ga8814801ba_0_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a8814801ba_0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a8814801ba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Spend more or less time on this slide based on how many of these participants identified themselves during the debrief on the previous slide. As needed, highlight all of the built-in writing supports in these two lessons that are listed on the slide. </a:t>
            </a:r>
            <a:endParaRPr sz="1200"/>
          </a:p>
        </p:txBody>
      </p:sp>
      <p:sp>
        <p:nvSpPr>
          <p:cNvPr id="671" name="Google Shape;671;ga8814801ba_0_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a0589ba4a7_1_2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a0589ba4a7_1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4A4A4A"/>
              </a:buClr>
              <a:buSzPts val="1100"/>
              <a:buFont typeface="Arial"/>
              <a:buNone/>
            </a:pPr>
            <a:r>
              <a:rPr lang="en-US" sz="1200">
                <a:solidFill>
                  <a:srgbClr val="000000"/>
                </a:solidFill>
              </a:rPr>
              <a:t>8</a:t>
            </a:r>
            <a:r>
              <a:rPr lang="en-US" sz="1200">
                <a:solidFill>
                  <a:srgbClr val="000000"/>
                </a:solidFill>
              </a:rPr>
              <a:t> minutes</a:t>
            </a:r>
            <a:endParaRPr sz="1200">
              <a:solidFill>
                <a:srgbClr val="000000"/>
              </a:solidFill>
            </a:endParaRPr>
          </a:p>
          <a:p>
            <a:pPr indent="0" lvl="0" marL="0" rtl="0" algn="l">
              <a:spcBef>
                <a:spcPts val="0"/>
              </a:spcBef>
              <a:spcAft>
                <a:spcPts val="0"/>
              </a:spcAft>
              <a:buClr>
                <a:srgbClr val="4A4A4A"/>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The Curriculum Guide makes it clear that the units are designed to accomplish both of the writing goals. However, we all know that in reality there will be students who need support in addition to the unit content. For this, it may be necessary to provide support in a variety of groupings (whole-class, small-group, and/or individual instruction). Let’s take a moment to clarify what we mean by “small-group instruction” as it relates to Guidebooks.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Review the task. Have participants complete the task.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As teachers, we work to ensure that all students are successful, which means some students need additional supports. In Ms. Smith’s case, she identified two students who might need targeted small-group instruction related to writing, and she used the Supports Flow Chart to help her plan instruction in response to that unique need. The key point here is that you want to be intentional—sometimes, ALL students will need the support, and so you’ll do an optional activity or use a Reference Guide with the whole class, for example. Other times, only a select few or an individual student will need the support. In those instances, use small-group instruction to support those students specifically. </a:t>
            </a:r>
            <a:endParaRPr sz="1200">
              <a:solidFill>
                <a:srgbClr val="000000"/>
              </a:solidFill>
            </a:endParaRPr>
          </a:p>
        </p:txBody>
      </p:sp>
      <p:sp>
        <p:nvSpPr>
          <p:cNvPr id="678" name="Google Shape;678;ga0589ba4a7_1_2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a0589ba4a7_1_2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a0589ba4a7_1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really want to emphasize a big idea here. The Guidebooks already has many, many supports built into it. Utilize the supports that are provided for you first! First, look to the unit specific supports. </a:t>
            </a:r>
            <a:r>
              <a:rPr lang="en-US" sz="1200"/>
              <a:t>Then consider general supports, including reference guides and the Supports Flow Chart</a:t>
            </a:r>
            <a:r>
              <a:rPr lang="en-US" sz="1200"/>
              <a:t>. Finally, based on your unique students, determine if they should be applied whole-class, small-group, or with an individual student. </a:t>
            </a:r>
            <a:endParaRPr sz="1200"/>
          </a:p>
        </p:txBody>
      </p:sp>
      <p:sp>
        <p:nvSpPr>
          <p:cNvPr id="686" name="Google Shape;686;ga0589ba4a7_1_2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a0589ba4a7_1_1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a0589ba4a7_1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3 minutes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 </a:t>
            </a:r>
            <a:r>
              <a:rPr lang="en-US" sz="1200">
                <a:solidFill>
                  <a:srgbClr val="000000"/>
                </a:solidFill>
              </a:rPr>
              <a:t>Take a moment to do some retrieval practice.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 </a:t>
            </a:r>
            <a:r>
              <a:rPr lang="en-US" sz="1200">
                <a:solidFill>
                  <a:srgbClr val="000000"/>
                </a:solidFill>
              </a:rPr>
              <a:t>Review the task. Provide participants with time to respond.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Look Fors: </a:t>
            </a:r>
            <a:endParaRPr b="1" sz="1200">
              <a:solidFill>
                <a:srgbClr val="000000"/>
              </a:solidFill>
            </a:endParaRPr>
          </a:p>
          <a:p>
            <a:pPr indent="-304800" lvl="0" marL="457200" rtl="0" algn="l">
              <a:spcBef>
                <a:spcPts val="0"/>
              </a:spcBef>
              <a:spcAft>
                <a:spcPts val="0"/>
              </a:spcAft>
              <a:buSzPts val="1200"/>
              <a:buChar char="-"/>
            </a:pPr>
            <a:r>
              <a:rPr lang="en-US" sz="1200">
                <a:solidFill>
                  <a:srgbClr val="000000"/>
                </a:solidFill>
              </a:rPr>
              <a:t>Core/Optional Activities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Additional Teaching Notes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Tools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Reference Guides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Supports Flow Chart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695" name="Google Shape;695;ga0589ba4a7_1_1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8fe57ea861_0_1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1" name="Google Shape;701;g8fe57ea861_0_1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p:txBody>
      </p:sp>
      <p:sp>
        <p:nvSpPr>
          <p:cNvPr id="702" name="Google Shape;702;g8fe57ea861_0_17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8fe57ea861_0_1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g8fe57ea861_0_1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~75 minutes </a:t>
            </a:r>
            <a:endParaRPr sz="1200">
              <a:solidFill>
                <a:srgbClr val="000000"/>
              </a:solidFill>
            </a:endParaRPr>
          </a:p>
        </p:txBody>
      </p:sp>
      <p:sp>
        <p:nvSpPr>
          <p:cNvPr id="708" name="Google Shape;708;g8fe57ea861_0_1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8fe57ea861_0_1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3" name="Google Shape;713;g8fe57ea861_0_1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b="1" lang="en-US" sz="1200"/>
              <a:t>:</a:t>
            </a:r>
            <a:r>
              <a:rPr lang="en-US" sz="1200"/>
              <a:t> Take just a moment and familiarize yourself with the objectives of our last session today around planning.</a:t>
            </a:r>
            <a:endParaRPr sz="1200"/>
          </a:p>
        </p:txBody>
      </p:sp>
      <p:sp>
        <p:nvSpPr>
          <p:cNvPr id="714" name="Google Shape;714;g8fe57ea861_0_1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8fe57ea861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g8fe57ea861_0_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acknowledge that throughout today’s training, it is likely that questions will bubble up for you! We encourage you to ask questions whenever they arise; however, there may be times that we will ask you to post your questions on the “parking lot” so that we can collect them and answer them later so we can get through all of the important content we have planned today. Please also feel free to post questions on this chart during breaks or during sessions.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Explain the parking lot and when teachers should post their questions on the chart. You may want to emphasize the difference between general questions we can answer throughout the training process and questions that are school or district-specific. Note that any questions that are collected that cannot be answered will be discussed with the team and sent off to LDOE for guidance.</a:t>
            </a:r>
            <a:endParaRPr sz="1200"/>
          </a:p>
          <a:p>
            <a:pPr indent="0" lvl="0" marL="0" rtl="0" algn="l">
              <a:lnSpc>
                <a:spcPct val="100000"/>
              </a:lnSpc>
              <a:spcBef>
                <a:spcPts val="0"/>
              </a:spcBef>
              <a:spcAft>
                <a:spcPts val="0"/>
              </a:spcAft>
              <a:buSzPts val="1400"/>
              <a:buNone/>
            </a:pPr>
            <a:r>
              <a:t/>
            </a:r>
            <a:endParaRPr sz="1200"/>
          </a:p>
        </p:txBody>
      </p:sp>
      <p:sp>
        <p:nvSpPr>
          <p:cNvPr id="100" name="Google Shape;100;g8fe57ea861_0_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g9058c3b5dd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0" name="Google Shape;720;g9058c3b5d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US" sz="1200">
                <a:solidFill>
                  <a:srgbClr val="000000"/>
                </a:solidFill>
              </a:rPr>
              <a:t>2 minutes</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SAY</a:t>
            </a:r>
            <a:r>
              <a:rPr lang="en-US" sz="1200">
                <a:solidFill>
                  <a:srgbClr val="000000"/>
                </a:solidFill>
              </a:rPr>
              <a:t>: </a:t>
            </a:r>
            <a:r>
              <a:rPr lang="en-US" sz="1200"/>
              <a:t>Our last session today is all about planning supports and scaffolds for an upcoming lesson or series of lessons that you will be teaching. The purpose here is that we are opening up our second Cycle of Inquiry. </a:t>
            </a:r>
            <a:r>
              <a:rPr lang="en-US" sz="1200">
                <a:solidFill>
                  <a:srgbClr val="000000"/>
                </a:solidFill>
              </a:rPr>
              <a:t>Just to remind us of the Inquiry Cycles we discussed in Module 1, let’s take a moment to review. We structure</a:t>
            </a:r>
            <a:r>
              <a:rPr lang="en-US" sz="1200">
                <a:solidFill>
                  <a:srgbClr val="000000"/>
                </a:solidFill>
              </a:rPr>
              <a:t> professional learning in Cycles of Inquiry. You’ve engaged in a cycle of inquiry dozens of times. T</a:t>
            </a:r>
            <a:r>
              <a:rPr lang="en-US" sz="1200">
                <a:solidFill>
                  <a:srgbClr val="000000"/>
                </a:solidFill>
              </a:rPr>
              <a:t>eachers are natural problem solvers! By engaging in these Cycles of Inquiry, we’ve formalized something that many teachers already do in order to improve.</a:t>
            </a:r>
            <a:r>
              <a:rPr lang="en-US" sz="1200">
                <a:solidFill>
                  <a:srgbClr val="000000"/>
                </a:solidFill>
              </a:rPr>
              <a:t> Once we identify a topic, we study the research to understand best practices. Then we plan for instruction—so we plan for a lesson in the coming week and embed the strategy that we studied into the instruction. Then we take 4-6 weeks so that you can try out the strategy in your classroom. You’ll implement the lesson and Section Diagnostic that you planned and iterate on that strategy. Then you collect evidence—generally speaking, this could be cool downs, assessments, or classroom videos. Then we come back together to assess progress and identify new needs. Cycles typically occur over a 4 to 6 week period, and multiple cycles may occur in a year. We have come to a place where we have learned lots of content. We will now make a plan and go back to our students to teach and collect data. When we come back together for Module 7, we will analyze and discuss data collected from you actually trying what you have learned with your students. So, in this session we will focus on planning. From here, we will </a:t>
            </a:r>
            <a:r>
              <a:rPr lang="en-US" sz="1200"/>
              <a:t>go back to our classrooms, teach the lessons we have planned with the scaffolds in place, collect evidence of student learning, and bring that learning back to our next learning day together in Module 7.</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b="1"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DO</a:t>
            </a:r>
            <a:r>
              <a:rPr lang="en-US" sz="1200">
                <a:solidFill>
                  <a:srgbClr val="000000"/>
                </a:solidFill>
              </a:rPr>
              <a:t>: Review the content of the slide.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spcBef>
                <a:spcPts val="0"/>
              </a:spcBef>
              <a:spcAft>
                <a:spcPts val="0"/>
              </a:spcAft>
              <a:buNone/>
            </a:pPr>
            <a:r>
              <a:t/>
            </a:r>
            <a:endParaRPr/>
          </a:p>
        </p:txBody>
      </p:sp>
      <p:sp>
        <p:nvSpPr>
          <p:cNvPr id="721" name="Google Shape;721;g9058c3b5dd_0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9058c3b5dd_0_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9058c3b5dd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As we look forward to planning and implementing our lessons, this question will guide our thinking.</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DO:</a:t>
            </a:r>
            <a:r>
              <a:rPr lang="en-US" sz="1200">
                <a:solidFill>
                  <a:srgbClr val="000000"/>
                </a:solidFill>
              </a:rPr>
              <a:t> Call on a volunteer to read the question on the slide.</a:t>
            </a:r>
            <a:endParaRPr sz="1200">
              <a:solidFill>
                <a:srgbClr val="000000"/>
              </a:solidFill>
            </a:endParaRPr>
          </a:p>
        </p:txBody>
      </p:sp>
      <p:sp>
        <p:nvSpPr>
          <p:cNvPr id="739" name="Google Shape;739;g9058c3b5dd_0_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3" name="Shape 743"/>
        <p:cNvGrpSpPr/>
        <p:nvPr/>
      </p:nvGrpSpPr>
      <p:grpSpPr>
        <a:xfrm>
          <a:off x="0" y="0"/>
          <a:ext cx="0" cy="0"/>
          <a:chOff x="0" y="0"/>
          <a:chExt cx="0" cy="0"/>
        </a:xfrm>
      </p:grpSpPr>
      <p:sp>
        <p:nvSpPr>
          <p:cNvPr id="744" name="Google Shape;744;ga0589ba4a7_1_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5" name="Google Shape;745;ga0589ba4a7_1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1 minute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So how will we answer this question? We have to go try what we’ve learned with students! Take a moment and review your task.</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DO: </a:t>
            </a:r>
            <a:r>
              <a:rPr lang="en-US" sz="1200">
                <a:solidFill>
                  <a:srgbClr val="000000"/>
                </a:solidFill>
              </a:rPr>
              <a:t>Provide a moment of independent review time.</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We have started planning for this task today. The goal is for you to finish planning what you started here today and then implement that lesson with your students. Most importantly, we need you to bring back student work from those lessons because our entire next module depends on analyzing that student work!</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a:p>
        </p:txBody>
      </p:sp>
      <p:sp>
        <p:nvSpPr>
          <p:cNvPr id="746" name="Google Shape;746;ga0589ba4a7_1_23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a0589ba4a7_1_2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a0589ba4a7_1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1 minute</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The first part of this guidance is…if working directly with students is a regular part of your role, then select a group of students or a classroom to try this out in. However, if working with students is not a regular part of your role, you need to partner with a classroom teacher to do this. Ideally, the teacher you partner with should be someone you have a good working relationship with already and who is well poised to do this work. If you work in a school, this is pretty straightforward. If you do not work in a school, we recommend you partner with someone who is here with you now at this training or find a partner who is geographically close to you who you can work with to complete this task. If you do not work at a school and are here alone, raise your hand—someone on our team will meet with you once we get started planning. </a:t>
            </a:r>
            <a:endParaRPr sz="1200"/>
          </a:p>
        </p:txBody>
      </p:sp>
      <p:sp>
        <p:nvSpPr>
          <p:cNvPr id="759" name="Google Shape;759;ga0589ba4a7_1_25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a0589ba4a7_1_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a0589ba4a7_1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2 minutes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For this task, you will select a Section Diagnostic from your Unit to plan out and implement the lessons. While we are asking you to bring back one class set of student responses, this is the same way you would generally plan for implementation. For this task, you will have students complete the Section Diagnostic as described in the unit. You will also gather written evidence of student learning from this Section Diagnostic.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In order for us to analyze the data when we return for Module 5, we are asking that everyone collect the same type of evidence (Section Diagnostic written responses) in order for us to have an effective discussion.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Click to reveal the box around Step 1.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We’re going to guide you through completing steps 1 and 2 during this final session of the day! After we leave today, you’ll implement the lessons and bring back student work to analyze in Module 7. Let’s start with Step 1—selecting an upcoming section of lessons to focus on.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t/>
            </a:r>
            <a:endParaRPr/>
          </a:p>
        </p:txBody>
      </p:sp>
      <p:sp>
        <p:nvSpPr>
          <p:cNvPr id="766" name="Google Shape;766;ga0589ba4a7_1_2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a8814801ba_0_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a8814801ba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10 minutes </a:t>
            </a:r>
            <a:endParaRPr sz="1200"/>
          </a:p>
          <a:p>
            <a:pPr indent="0" lvl="0" marL="0" rtl="0" algn="l">
              <a:spcBef>
                <a:spcPts val="0"/>
              </a:spcBef>
              <a:spcAft>
                <a:spcPts val="0"/>
              </a:spcAft>
              <a:buNone/>
            </a:pPr>
            <a:r>
              <a:t/>
            </a:r>
            <a:endParaRPr/>
          </a:p>
          <a:p>
            <a:pPr indent="0" lvl="0" marL="0" rtl="0" algn="l">
              <a:spcBef>
                <a:spcPts val="0"/>
              </a:spcBef>
              <a:spcAft>
                <a:spcPts val="0"/>
              </a:spcAft>
              <a:buNone/>
            </a:pPr>
            <a:r>
              <a:rPr b="1" lang="en-US" sz="1200"/>
              <a:t>SAY: </a:t>
            </a:r>
            <a:r>
              <a:rPr lang="en-US" sz="1200"/>
              <a:t>Take the next 10 minutes to review upcoming sections and select one that meets the requirement on the slide. To most effectively practice the things we learned today about supporting writing and expression of understanding, you’ll want to select an upcoming section where students are required to write a response to the Section Diagnostic. Here is an example from the </a:t>
            </a:r>
            <a:r>
              <a:rPr i="1" lang="en-US" sz="1200"/>
              <a:t>Gatsby</a:t>
            </a:r>
            <a:r>
              <a:rPr lang="en-US" sz="1200"/>
              <a:t> unit—in section 4, the diagnostic is a written response. You can tell by reading the brief description of the diagnostic, which will typically indicate how students are expressing themselves (through writing or discussion).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work time, supporting as needed.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NOTE: </a:t>
            </a:r>
            <a:r>
              <a:rPr lang="en-US" sz="1200"/>
              <a:t>If a teacher is nearing the end of their current unit, encourage them to select a section from their NEXT unit. We want this planning to be relevant and applicable, so support teachers in making a selection that best supports their actual planning and teaching that’s coming up. </a:t>
            </a:r>
            <a:endParaRPr sz="1200"/>
          </a:p>
        </p:txBody>
      </p:sp>
      <p:sp>
        <p:nvSpPr>
          <p:cNvPr id="774" name="Google Shape;774;ga8814801ba_0_10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a8814801ba_0_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a8814801ba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Now that you’ve selected your section, you’ll have some time to plan the lessons from this section. During this planning, you’re focusing on identifying which embedded supports you will utilize to support students!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t/>
            </a:r>
            <a:endParaRPr/>
          </a:p>
        </p:txBody>
      </p:sp>
      <p:sp>
        <p:nvSpPr>
          <p:cNvPr id="785" name="Google Shape;785;ga8814801ba_0_9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ga8814801ba_0_1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a8814801ba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Remember as you do this planning that the </a:t>
            </a:r>
            <a:r>
              <a:rPr lang="en-US" sz="1200"/>
              <a:t>Guidebooks already has many, many supports built into it. Utilize the supports that are provided for you first! First, look to the unit specific supports. </a:t>
            </a:r>
            <a:r>
              <a:rPr lang="en-US" sz="1200"/>
              <a:t>Then consider general supports, including reference guides and the Supports Flow Chart</a:t>
            </a:r>
            <a:r>
              <a:rPr lang="en-US" sz="1200"/>
              <a:t>. Finally, based on your unique students, determine if they should be applied whole-class, small-group, or with an individual student. </a:t>
            </a:r>
            <a:endParaRPr sz="1200"/>
          </a:p>
        </p:txBody>
      </p:sp>
      <p:sp>
        <p:nvSpPr>
          <p:cNvPr id="793" name="Google Shape;793;ga8814801ba_0_1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a8814801ba_0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a8814801ba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40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You’ll now have about 40 minutes to begin planning for each lesson in this section. We know that 40 minutes isn’t enough time to be completely prepared to teach every lesson, but we hope that engaging in this planning now, while our new learning is fresh, will help you cement key takeaways about utilizing writing supports.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An important reminder before you dive into your lesson plans / Teacher Guides. During your Unit Study process, you should have created an exemplar response for each Section Diagnostic. This is a really great place to start your planning because reading that exemplar again will remind you of the necessary knowledge and skills students will need to develop. If you have not yet had the opportunity to write an exemplar response for the Section Diagnostic you’ve selected, please start there during this planning block! The time spent crafting that exemplar will pay off when you begin planning and implementing lessons, as your goals will be very clear.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Please begin planning now. I’ll circulate while you work and am happy to be a thought partner! I’ve also included some guiding questions to support you, if helpful, during your lesson planning and annotation process. You can internalize the lessons and plan using whatever strategy works best for you—virtual or by-hand annotation, note-taking, etc.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801" name="Google Shape;801;ga8814801ba_0_1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8fe57ea861_0_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9" name="Google Shape;809;g8fe57ea861_0_1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Thank you all for the intentional planning you’ve done! To wrap up this part of our process, take a moment and share with your Read partner: What is one support you plan on using with students to support them in expressing their understanding of complex text in the section you planned for? Why did you select this support?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Ask participants to turn and share with their Read partner.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810" name="Google Shape;810;g8fe57ea861_0_1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8fe57ea861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8fe57ea861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to familiarize yourself with our agreements.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an agreement you would like to hold onto during our session today. You can jot that down on a sticky note or in your Note Catcher if you like, but this is just for you to hold yourself accountable as we learn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we examine the intricacies and complexity of implementing a new curriculum, I want to acknowledge that deficit thinking comes up for all of us. During our discussions today and throughout our learning time together, I want to push us to focus our attention and efforts to use asset-based language and approach our learning with a problem-solving attitude. It can be so easy to fall into the trap of thinking, “My kids already can’t do what’s asked of them.” But I want to push you into thinking, “While my students don’t meet expectations </a:t>
            </a:r>
            <a:r>
              <a:rPr b="1" i="1" lang="en-US" sz="1200"/>
              <a:t>yet</a:t>
            </a:r>
            <a:r>
              <a:rPr lang="en-US" sz="1200"/>
              <a:t>, I wonder how this new curriculum could provide the right supports to help them do more than I thought possible.” As we learn and work today, we want to maintain our focus on the positive, or the potential, of the curriculum, of our students, and of ourselves.</a:t>
            </a:r>
            <a:endParaRPr sz="1200"/>
          </a:p>
        </p:txBody>
      </p:sp>
      <p:sp>
        <p:nvSpPr>
          <p:cNvPr id="110" name="Google Shape;110;g8fe57ea861_0_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a8814801ba_0_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6" name="Google Shape;816;ga8814801ba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We’re now going to start thinking about what your next steps are AFTER this session, BEFORE we meet for Module 7. You will now finish planning for this section on your own, implement the lessons and the supports that you planned, and BRING BACK copies of the Section Diagnostic written responses to analyze during Module 7! Let’s get really clear on the specifics of what you must bring back to Module 7 in order to engage in the analysis process effectively.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None/>
            </a:pPr>
            <a:r>
              <a:t/>
            </a:r>
            <a:endParaRPr/>
          </a:p>
        </p:txBody>
      </p:sp>
      <p:sp>
        <p:nvSpPr>
          <p:cNvPr id="817" name="Google Shape;817;ga8814801ba_0_10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2" name="Shape 822"/>
        <p:cNvGrpSpPr/>
        <p:nvPr/>
      </p:nvGrpSpPr>
      <p:grpSpPr>
        <a:xfrm>
          <a:off x="0" y="0"/>
          <a:ext cx="0" cy="0"/>
          <a:chOff x="0" y="0"/>
          <a:chExt cx="0" cy="0"/>
        </a:xfrm>
      </p:grpSpPr>
      <p:sp>
        <p:nvSpPr>
          <p:cNvPr id="823" name="Google Shape;823;ga0589ba4a7_1_2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4" name="Google Shape;824;ga0589ba4a7_1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300"/>
              <a:buFont typeface="Calibri"/>
              <a:buNone/>
            </a:pPr>
            <a:r>
              <a:rPr lang="en-US" sz="1200">
                <a:solidFill>
                  <a:srgbClr val="000000"/>
                </a:solidFill>
              </a:rPr>
              <a:t>2 minutes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We have started planning for this task today. The first goal is for you to finish planning what you started here today and then implement that lesson with your students. Most importantly, we need you to bring back student work from those lessons because our entire next module depends on analyzing that student work! In addition to that student work, please ALSO bring a copy of the corresponding exemplar response for that Section Diagnostic.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As you see in the last bullet, we would also like for you to please evaluate your students’ Section Diagnostic responses using the Reading Look Fors ONLY on the Section Diagnostic Rubric. During the Module 7 session, we’ll have time to analyze the WRITING Look Fors together, so it will be helpful if you’ve already completed the Reading Look For analysis to gauge how well students understood the key takeaways. </a:t>
            </a:r>
            <a:endParaRPr sz="1200">
              <a:solidFill>
                <a:srgbClr val="000000"/>
              </a:solidFill>
            </a:endParaRPr>
          </a:p>
          <a:p>
            <a:pPr indent="0" lvl="0" marL="0" rtl="0" algn="l">
              <a:spcBef>
                <a:spcPts val="0"/>
              </a:spcBef>
              <a:spcAft>
                <a:spcPts val="0"/>
              </a:spcAft>
              <a:buClr>
                <a:srgbClr val="797878"/>
              </a:buClr>
              <a:buSzPts val="300"/>
              <a:buFont typeface="Calibri"/>
              <a:buNone/>
            </a:pPr>
            <a:r>
              <a:t/>
            </a:r>
            <a:endParaRPr sz="1200">
              <a:solidFill>
                <a:srgbClr val="000000"/>
              </a:solidFill>
            </a:endParaRPr>
          </a:p>
          <a:p>
            <a:pPr indent="0" lvl="0" marL="0" rtl="0" algn="l">
              <a:spcBef>
                <a:spcPts val="0"/>
              </a:spcBef>
              <a:spcAft>
                <a:spcPts val="0"/>
              </a:spcAft>
              <a:buClr>
                <a:srgbClr val="797878"/>
              </a:buClr>
              <a:buSzPts val="300"/>
              <a:buFont typeface="Calibri"/>
              <a:buNone/>
            </a:pPr>
            <a:r>
              <a:rPr b="1" lang="en-US" sz="1200">
                <a:solidFill>
                  <a:srgbClr val="000000"/>
                </a:solidFill>
              </a:rPr>
              <a:t>DO: </a:t>
            </a:r>
            <a:r>
              <a:rPr lang="en-US" sz="1200">
                <a:solidFill>
                  <a:srgbClr val="000000"/>
                </a:solidFill>
              </a:rPr>
              <a:t>Pause and answer any questions about what participants should do before Module 7.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a:p>
        </p:txBody>
      </p:sp>
      <p:sp>
        <p:nvSpPr>
          <p:cNvPr id="825" name="Google Shape;825;ga0589ba4a7_1_2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9106d40388_2_2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7" name="Google Shape;837;g9106d40388_2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Briefly remind people of what they’ll do during Module 7.</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After we analyze work, we’ll dig into even more supports to help you meet students’ writing needs! </a:t>
            </a:r>
            <a:endParaRPr sz="1200">
              <a:solidFill>
                <a:srgbClr val="000000"/>
              </a:solidFill>
            </a:endParaRPr>
          </a:p>
        </p:txBody>
      </p:sp>
      <p:sp>
        <p:nvSpPr>
          <p:cNvPr id="838" name="Google Shape;838;g9106d40388_2_2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8fe57ea861_0_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4" name="Google Shape;844;g8fe57ea861_0_1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845" name="Google Shape;845;g8fe57ea861_0_1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a8814801ba_0_1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0" name="Google Shape;850;ga8814801ba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10 minutes</a:t>
            </a:r>
            <a:endParaRPr sz="1200">
              <a:solidFill>
                <a:srgbClr val="000000"/>
              </a:solidFill>
            </a:endParaRPr>
          </a:p>
          <a:p>
            <a:pPr indent="0" lvl="0" marL="0" rtl="0" algn="l">
              <a:spcBef>
                <a:spcPts val="0"/>
              </a:spcBef>
              <a:spcAft>
                <a:spcPts val="0"/>
              </a:spcAft>
              <a:buClr>
                <a:schemeClr val="dk1"/>
              </a:buClr>
              <a:buFont typeface="Arial"/>
              <a:buNone/>
            </a:pPr>
            <a:r>
              <a:t/>
            </a:r>
            <a:endParaRPr sz="1200">
              <a:solidFill>
                <a:srgbClr val="000000"/>
              </a:solidFill>
            </a:endParaRPr>
          </a:p>
          <a:p>
            <a:pPr indent="0" lvl="0" marL="0" rtl="0" algn="l">
              <a:spcBef>
                <a:spcPts val="0"/>
              </a:spcBef>
              <a:spcAft>
                <a:spcPts val="0"/>
              </a:spcAft>
              <a:buClr>
                <a:schemeClr val="dk1"/>
              </a:buClr>
              <a:buFont typeface="Arial"/>
              <a:buNone/>
            </a:pPr>
            <a:r>
              <a:rPr b="1" lang="en-US" sz="1200">
                <a:solidFill>
                  <a:srgbClr val="000000"/>
                </a:solidFill>
              </a:rPr>
              <a:t>SAY: </a:t>
            </a:r>
            <a:r>
              <a:rPr lang="en-US" sz="1200">
                <a:solidFill>
                  <a:srgbClr val="000000"/>
                </a:solidFill>
              </a:rPr>
              <a:t>To close out this session, please reflect and be ready to share out a response to this question. </a:t>
            </a:r>
            <a:endParaRPr sz="1200">
              <a:solidFill>
                <a:srgbClr val="000000"/>
              </a:solidFill>
            </a:endParaRPr>
          </a:p>
          <a:p>
            <a:pPr indent="0" lvl="0" marL="0" rtl="0" algn="l">
              <a:spcBef>
                <a:spcPts val="0"/>
              </a:spcBef>
              <a:spcAft>
                <a:spcPts val="0"/>
              </a:spcAft>
              <a:buClr>
                <a:schemeClr val="dk1"/>
              </a:buClr>
              <a:buFont typeface="Arial"/>
              <a:buNone/>
            </a:pPr>
            <a:r>
              <a:t/>
            </a:r>
            <a:endParaRPr sz="1200">
              <a:solidFill>
                <a:srgbClr val="000000"/>
              </a:solidFill>
            </a:endParaRPr>
          </a:p>
          <a:p>
            <a:pPr indent="0" lvl="0" marL="0" rtl="0" algn="l">
              <a:spcBef>
                <a:spcPts val="0"/>
              </a:spcBef>
              <a:spcAft>
                <a:spcPts val="0"/>
              </a:spcAft>
              <a:buClr>
                <a:schemeClr val="dk1"/>
              </a:buClr>
              <a:buFont typeface="Arial"/>
              <a:buNone/>
            </a:pPr>
            <a:r>
              <a:rPr b="1" lang="en-US" sz="1200">
                <a:solidFill>
                  <a:srgbClr val="000000"/>
                </a:solidFill>
              </a:rPr>
              <a:t>DO: </a:t>
            </a:r>
            <a:r>
              <a:rPr lang="en-US" sz="1200">
                <a:solidFill>
                  <a:srgbClr val="000000"/>
                </a:solidFill>
              </a:rPr>
              <a:t>Pose the question on the slide, and then provide a moment of independent think time. Have participants share out in groups at their tables, or as a whole group if time permits. </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p:txBody>
      </p:sp>
      <p:sp>
        <p:nvSpPr>
          <p:cNvPr id="851" name="Google Shape;851;ga8814801ba_0_14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8fe57ea861_0_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7" name="Google Shape;857;g8fe57ea861_0_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 minutes </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Thank you so much for your participation and engagement today! Please take a few moments before you leave to share your feedback by completing our survey. </a:t>
            </a:r>
            <a:endParaRPr sz="1200"/>
          </a:p>
        </p:txBody>
      </p:sp>
      <p:sp>
        <p:nvSpPr>
          <p:cNvPr id="858" name="Google Shape;858;g8fe57ea861_0_1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1.png"/><Relationship Id="rId3"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itle">
  <p:cSld name="Cover 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27"/>
            <a:ext cx="9143952" cy="5143473"/>
          </a:xfrm>
          <a:prstGeom prst="rect">
            <a:avLst/>
          </a:prstGeom>
          <a:noFill/>
          <a:ln>
            <a:noFill/>
          </a:ln>
        </p:spPr>
      </p:pic>
      <p:sp>
        <p:nvSpPr>
          <p:cNvPr id="12" name="Google Shape;12;p2"/>
          <p:cNvSpPr txBox="1"/>
          <p:nvPr>
            <p:ph type="title"/>
          </p:nvPr>
        </p:nvSpPr>
        <p:spPr>
          <a:xfrm>
            <a:off x="3822492" y="1631875"/>
            <a:ext cx="5321508" cy="20322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3"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5" name="Google Shape;15;p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7" name="Google Shape;17;p3"/>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Call out box">
  <p:cSld name="Title and Content Option 2">
    <p:spTree>
      <p:nvGrpSpPr>
        <p:cNvPr id="18"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0" name="Google Shape;20;p4"/>
          <p:cNvSpPr txBox="1"/>
          <p:nvPr>
            <p:ph idx="1" type="body"/>
          </p:nvPr>
        </p:nvSpPr>
        <p:spPr>
          <a:xfrm>
            <a:off x="3958600" y="0"/>
            <a:ext cx="5185500" cy="480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21" name="Google Shape;21;p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2800"/>
              <a:buFont typeface="Arial"/>
              <a:buNone/>
              <a:defRPr b="0" i="0" sz="2800" u="none" cap="none" strike="noStrike">
                <a:solidFill>
                  <a:srgbClr val="434343"/>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2" name="Google Shape;22;p4"/>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nly">
  <p:cSld name="Section Title Only">
    <p:spTree>
      <p:nvGrpSpPr>
        <p:cNvPr id="23" name="Shape 23"/>
        <p:cNvGrpSpPr/>
        <p:nvPr/>
      </p:nvGrpSpPr>
      <p:grpSpPr>
        <a:xfrm>
          <a:off x="0" y="0"/>
          <a:ext cx="0" cy="0"/>
          <a:chOff x="0" y="0"/>
          <a:chExt cx="0" cy="0"/>
        </a:xfrm>
      </p:grpSpPr>
      <p:pic>
        <p:nvPicPr>
          <p:cNvPr id="24" name="Google Shape;24;p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5" name="Google Shape;25;p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5"/>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age">
  <p:cSld name="Main Page">
    <p:spTree>
      <p:nvGrpSpPr>
        <p:cNvPr id="27" name="Shape 27"/>
        <p:cNvGrpSpPr/>
        <p:nvPr/>
      </p:nvGrpSpPr>
      <p:grpSpPr>
        <a:xfrm>
          <a:off x="0" y="0"/>
          <a:ext cx="0" cy="0"/>
          <a:chOff x="0" y="0"/>
          <a:chExt cx="0" cy="0"/>
        </a:xfrm>
      </p:grpSpPr>
      <p:sp>
        <p:nvSpPr>
          <p:cNvPr id="28" name="Google Shape;28;p6"/>
          <p:cNvSpPr txBox="1"/>
          <p:nvPr>
            <p:ph type="title"/>
          </p:nvPr>
        </p:nvSpPr>
        <p:spPr>
          <a:xfrm>
            <a:off x="94571" y="171450"/>
            <a:ext cx="8192700" cy="571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lt2"/>
              </a:buClr>
              <a:buSzPts val="1800"/>
              <a:buFont typeface="Calibri"/>
              <a:buChar char="●"/>
              <a:defRPr sz="18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id="29" name="Google Shape;29;p6"/>
          <p:cNvPicPr preferRelativeResize="0"/>
          <p:nvPr/>
        </p:nvPicPr>
        <p:blipFill rotWithShape="1">
          <a:blip r:embed="rId2">
            <a:alphaModFix amt="43000"/>
          </a:blip>
          <a:srcRect b="0" l="0" r="0" t="0"/>
          <a:stretch/>
        </p:blipFill>
        <p:spPr>
          <a:xfrm>
            <a:off x="77026" y="4000500"/>
            <a:ext cx="1428128" cy="1070262"/>
          </a:xfrm>
          <a:prstGeom prst="rect">
            <a:avLst/>
          </a:prstGeom>
          <a:noFill/>
          <a:ln>
            <a:noFill/>
          </a:ln>
        </p:spPr>
      </p:pic>
      <p:cxnSp>
        <p:nvCxnSpPr>
          <p:cNvPr id="30" name="Google Shape;30;p6"/>
          <p:cNvCxnSpPr/>
          <p:nvPr/>
        </p:nvCxnSpPr>
        <p:spPr>
          <a:xfrm>
            <a:off x="0" y="114300"/>
            <a:ext cx="6629400" cy="0"/>
          </a:xfrm>
          <a:prstGeom prst="straightConnector1">
            <a:avLst/>
          </a:prstGeom>
          <a:noFill/>
          <a:ln cap="flat" cmpd="sng" w="28575">
            <a:solidFill>
              <a:schemeClr val="accent5"/>
            </a:solidFill>
            <a:prstDash val="solid"/>
            <a:miter lim="800000"/>
            <a:headEnd len="sm" w="sm" type="none"/>
            <a:tailEnd len="sm" w="sm" type="none"/>
          </a:ln>
        </p:spPr>
      </p:cxnSp>
      <p:sp>
        <p:nvSpPr>
          <p:cNvPr id="31" name="Google Shape;31;p6"/>
          <p:cNvSpPr txBox="1"/>
          <p:nvPr>
            <p:ph idx="12" type="sldNum"/>
          </p:nvPr>
        </p:nvSpPr>
        <p:spPr>
          <a:xfrm>
            <a:off x="6971144" y="4828308"/>
            <a:ext cx="20574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50" u="none" cap="none" strike="noStrike">
                <a:solidFill>
                  <a:srgbClr val="888888"/>
                </a:solidFill>
                <a:latin typeface="Calibri"/>
                <a:ea typeface="Calibri"/>
                <a:cs typeface="Calibri"/>
                <a:sym typeface="Calibri"/>
              </a:defRPr>
            </a:lvl1pPr>
            <a:lvl2pPr indent="0" lvl="1" marL="0" marR="0" rtl="0" algn="r">
              <a:spcBef>
                <a:spcPts val="0"/>
              </a:spcBef>
              <a:buNone/>
              <a:defRPr b="0" i="0" sz="1050" u="none" cap="none" strike="noStrike">
                <a:solidFill>
                  <a:srgbClr val="888888"/>
                </a:solidFill>
                <a:latin typeface="Calibri"/>
                <a:ea typeface="Calibri"/>
                <a:cs typeface="Calibri"/>
                <a:sym typeface="Calibri"/>
              </a:defRPr>
            </a:lvl2pPr>
            <a:lvl3pPr indent="0" lvl="2" marL="0" marR="0" rtl="0" algn="r">
              <a:spcBef>
                <a:spcPts val="0"/>
              </a:spcBef>
              <a:buNone/>
              <a:defRPr b="0" i="0" sz="1050" u="none" cap="none" strike="noStrike">
                <a:solidFill>
                  <a:srgbClr val="888888"/>
                </a:solidFill>
                <a:latin typeface="Calibri"/>
                <a:ea typeface="Calibri"/>
                <a:cs typeface="Calibri"/>
                <a:sym typeface="Calibri"/>
              </a:defRPr>
            </a:lvl3pPr>
            <a:lvl4pPr indent="0" lvl="3" marL="0" marR="0" rtl="0" algn="r">
              <a:spcBef>
                <a:spcPts val="0"/>
              </a:spcBef>
              <a:buNone/>
              <a:defRPr b="0" i="0" sz="1050" u="none" cap="none" strike="noStrike">
                <a:solidFill>
                  <a:srgbClr val="888888"/>
                </a:solidFill>
                <a:latin typeface="Calibri"/>
                <a:ea typeface="Calibri"/>
                <a:cs typeface="Calibri"/>
                <a:sym typeface="Calibri"/>
              </a:defRPr>
            </a:lvl4pPr>
            <a:lvl5pPr indent="0" lvl="4" marL="0" marR="0" rtl="0" algn="r">
              <a:spcBef>
                <a:spcPts val="0"/>
              </a:spcBef>
              <a:buNone/>
              <a:defRPr b="0" i="0" sz="1050" u="none" cap="none" strike="noStrike">
                <a:solidFill>
                  <a:srgbClr val="888888"/>
                </a:solidFill>
                <a:latin typeface="Calibri"/>
                <a:ea typeface="Calibri"/>
                <a:cs typeface="Calibri"/>
                <a:sym typeface="Calibri"/>
              </a:defRPr>
            </a:lvl5pPr>
            <a:lvl6pPr indent="0" lvl="5" marL="0" marR="0" rtl="0" algn="r">
              <a:spcBef>
                <a:spcPts val="0"/>
              </a:spcBef>
              <a:buNone/>
              <a:defRPr b="0" i="0" sz="1050" u="none" cap="none" strike="noStrike">
                <a:solidFill>
                  <a:srgbClr val="888888"/>
                </a:solidFill>
                <a:latin typeface="Calibri"/>
                <a:ea typeface="Calibri"/>
                <a:cs typeface="Calibri"/>
                <a:sym typeface="Calibri"/>
              </a:defRPr>
            </a:lvl6pPr>
            <a:lvl7pPr indent="0" lvl="6" marL="0" marR="0" rtl="0" algn="r">
              <a:spcBef>
                <a:spcPts val="0"/>
              </a:spcBef>
              <a:buNone/>
              <a:defRPr b="0" i="0" sz="1050" u="none" cap="none" strike="noStrike">
                <a:solidFill>
                  <a:srgbClr val="888888"/>
                </a:solidFill>
                <a:latin typeface="Calibri"/>
                <a:ea typeface="Calibri"/>
                <a:cs typeface="Calibri"/>
                <a:sym typeface="Calibri"/>
              </a:defRPr>
            </a:lvl7pPr>
            <a:lvl8pPr indent="0" lvl="7" marL="0" marR="0" rtl="0" algn="r">
              <a:spcBef>
                <a:spcPts val="0"/>
              </a:spcBef>
              <a:buNone/>
              <a:defRPr b="0" i="0" sz="1050" u="none" cap="none" strike="noStrike">
                <a:solidFill>
                  <a:srgbClr val="888888"/>
                </a:solidFill>
                <a:latin typeface="Calibri"/>
                <a:ea typeface="Calibri"/>
                <a:cs typeface="Calibri"/>
                <a:sym typeface="Calibri"/>
              </a:defRPr>
            </a:lvl8pPr>
            <a:lvl9pPr indent="0" lvl="8" marL="0" marR="0" rtl="0" algn="r">
              <a:spcBef>
                <a:spcPts val="0"/>
              </a:spcBef>
              <a:buNone/>
              <a:defRPr b="0" i="0" sz="10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id="32" name="Google Shape;32;p6"/>
          <p:cNvPicPr preferRelativeResize="0"/>
          <p:nvPr/>
        </p:nvPicPr>
        <p:blipFill rotWithShape="1">
          <a:blip r:embed="rId3">
            <a:alphaModFix amt="43000"/>
          </a:blip>
          <a:srcRect b="0" l="0" r="0" t="83838"/>
          <a:stretch/>
        </p:blipFill>
        <p:spPr>
          <a:xfrm>
            <a:off x="826652" y="4837325"/>
            <a:ext cx="1193726" cy="1918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4">
  <p:cSld name="Subtitle 4">
    <p:spTree>
      <p:nvGrpSpPr>
        <p:cNvPr id="33" name="Shape 33"/>
        <p:cNvGrpSpPr/>
        <p:nvPr/>
      </p:nvGrpSpPr>
      <p:grpSpPr>
        <a:xfrm>
          <a:off x="0" y="0"/>
          <a:ext cx="0" cy="0"/>
          <a:chOff x="0" y="0"/>
          <a:chExt cx="0" cy="0"/>
        </a:xfrm>
      </p:grpSpPr>
      <p:pic>
        <p:nvPicPr>
          <p:cNvPr id="34" name="Google Shape;34;p7"/>
          <p:cNvPicPr preferRelativeResize="0"/>
          <p:nvPr/>
        </p:nvPicPr>
        <p:blipFill rotWithShape="1">
          <a:blip r:embed="rId2">
            <a:alphaModFix/>
          </a:blip>
          <a:srcRect b="0" l="0" r="0" t="0"/>
          <a:stretch/>
        </p:blipFill>
        <p:spPr>
          <a:xfrm>
            <a:off x="36945" y="371475"/>
            <a:ext cx="5872638" cy="4400553"/>
          </a:xfrm>
          <a:prstGeom prst="rect">
            <a:avLst/>
          </a:prstGeom>
          <a:noFill/>
          <a:ln>
            <a:noFill/>
          </a:ln>
        </p:spPr>
      </p:pic>
      <p:sp>
        <p:nvSpPr>
          <p:cNvPr id="35" name="Google Shape;35;p7"/>
          <p:cNvSpPr txBox="1"/>
          <p:nvPr>
            <p:ph type="ctrTitle"/>
          </p:nvPr>
        </p:nvSpPr>
        <p:spPr>
          <a:xfrm>
            <a:off x="2320290" y="1013222"/>
            <a:ext cx="5951100" cy="1790700"/>
          </a:xfrm>
          <a:prstGeom prst="rect">
            <a:avLst/>
          </a:prstGeom>
          <a:noFill/>
          <a:ln>
            <a:noFill/>
          </a:ln>
        </p:spPr>
        <p:txBody>
          <a:bodyPr anchorCtr="0" anchor="b" bIns="45700" lIns="91425" spcFirstLastPara="1" rIns="91425" wrap="square" tIns="45700">
            <a:noAutofit/>
          </a:bodyPr>
          <a:lstStyle>
            <a:lvl1pPr lvl="0" rtl="0" algn="ctr">
              <a:lnSpc>
                <a:spcPct val="90000"/>
              </a:lnSpc>
              <a:spcBef>
                <a:spcPts val="0"/>
              </a:spcBef>
              <a:spcAft>
                <a:spcPts val="0"/>
              </a:spcAft>
              <a:buClr>
                <a:schemeClr val="accent1"/>
              </a:buClr>
              <a:buSzPts val="3600"/>
              <a:buFont typeface="Calibri"/>
              <a:buNone/>
              <a:defRPr b="1" sz="3600">
                <a:solidFill>
                  <a:schemeClr val="accen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6" name="Google Shape;36;p7"/>
          <p:cNvSpPr txBox="1"/>
          <p:nvPr>
            <p:ph idx="1" type="subTitle"/>
          </p:nvPr>
        </p:nvSpPr>
        <p:spPr>
          <a:xfrm>
            <a:off x="2320290" y="2872978"/>
            <a:ext cx="5951100" cy="1241700"/>
          </a:xfrm>
          <a:prstGeom prst="rect">
            <a:avLst/>
          </a:prstGeom>
          <a:noFill/>
          <a:ln>
            <a:noFill/>
          </a:ln>
        </p:spPr>
        <p:txBody>
          <a:bodyPr anchorCtr="0" anchor="t" bIns="45700" lIns="91425" spcFirstLastPara="1" rIns="91425" wrap="square" tIns="45700">
            <a:noAutofit/>
          </a:bodyPr>
          <a:lstStyle>
            <a:lvl1pPr lvl="0" rtl="0" algn="ctr">
              <a:lnSpc>
                <a:spcPct val="90000"/>
              </a:lnSpc>
              <a:spcBef>
                <a:spcPts val="750"/>
              </a:spcBef>
              <a:spcAft>
                <a:spcPts val="0"/>
              </a:spcAft>
              <a:buClr>
                <a:schemeClr val="lt2"/>
              </a:buClr>
              <a:buSzPts val="1800"/>
              <a:buNone/>
              <a:defRPr sz="1800">
                <a:solidFill>
                  <a:schemeClr val="lt2"/>
                </a:solidFill>
                <a:latin typeface="Calibri"/>
                <a:ea typeface="Calibri"/>
                <a:cs typeface="Calibri"/>
                <a:sym typeface="Calibri"/>
              </a:defRPr>
            </a:lvl1pPr>
            <a:lvl2pPr lvl="1" rtl="0" algn="ctr">
              <a:lnSpc>
                <a:spcPct val="90000"/>
              </a:lnSpc>
              <a:spcBef>
                <a:spcPts val="375"/>
              </a:spcBef>
              <a:spcAft>
                <a:spcPts val="0"/>
              </a:spcAft>
              <a:buClr>
                <a:schemeClr val="lt2"/>
              </a:buClr>
              <a:buSzPts val="1500"/>
              <a:buNone/>
              <a:defRPr sz="1500"/>
            </a:lvl2pPr>
            <a:lvl3pPr lvl="2" rtl="0" algn="ctr">
              <a:lnSpc>
                <a:spcPct val="90000"/>
              </a:lnSpc>
              <a:spcBef>
                <a:spcPts val="375"/>
              </a:spcBef>
              <a:spcAft>
                <a:spcPts val="0"/>
              </a:spcAft>
              <a:buClr>
                <a:schemeClr val="lt2"/>
              </a:buClr>
              <a:buSzPts val="1350"/>
              <a:buNone/>
              <a:defRPr sz="1350"/>
            </a:lvl3pPr>
            <a:lvl4pPr lvl="3" rtl="0" algn="ctr">
              <a:lnSpc>
                <a:spcPct val="90000"/>
              </a:lnSpc>
              <a:spcBef>
                <a:spcPts val="375"/>
              </a:spcBef>
              <a:spcAft>
                <a:spcPts val="0"/>
              </a:spcAft>
              <a:buClr>
                <a:schemeClr val="lt2"/>
              </a:buClr>
              <a:buSzPts val="1200"/>
              <a:buNone/>
              <a:defRPr sz="1200"/>
            </a:lvl4pPr>
            <a:lvl5pPr lvl="4" rtl="0" algn="ctr">
              <a:lnSpc>
                <a:spcPct val="90000"/>
              </a:lnSpc>
              <a:spcBef>
                <a:spcPts val="375"/>
              </a:spcBef>
              <a:spcAft>
                <a:spcPts val="0"/>
              </a:spcAft>
              <a:buClr>
                <a:schemeClr val="lt2"/>
              </a:buClr>
              <a:buSzPts val="1200"/>
              <a:buNone/>
              <a:defRPr sz="1200"/>
            </a:lvl5pPr>
            <a:lvl6pPr lvl="5" rtl="0" algn="ctr">
              <a:lnSpc>
                <a:spcPct val="90000"/>
              </a:lnSpc>
              <a:spcBef>
                <a:spcPts val="375"/>
              </a:spcBef>
              <a:spcAft>
                <a:spcPts val="0"/>
              </a:spcAft>
              <a:buClr>
                <a:schemeClr val="dk1"/>
              </a:buClr>
              <a:buSzPts val="1200"/>
              <a:buNone/>
              <a:defRPr sz="1200"/>
            </a:lvl6pPr>
            <a:lvl7pPr lvl="6" rtl="0" algn="ctr">
              <a:lnSpc>
                <a:spcPct val="90000"/>
              </a:lnSpc>
              <a:spcBef>
                <a:spcPts val="375"/>
              </a:spcBef>
              <a:spcAft>
                <a:spcPts val="0"/>
              </a:spcAft>
              <a:buClr>
                <a:schemeClr val="dk1"/>
              </a:buClr>
              <a:buSzPts val="1200"/>
              <a:buNone/>
              <a:defRPr sz="1200"/>
            </a:lvl7pPr>
            <a:lvl8pPr lvl="7" rtl="0" algn="ctr">
              <a:lnSpc>
                <a:spcPct val="90000"/>
              </a:lnSpc>
              <a:spcBef>
                <a:spcPts val="375"/>
              </a:spcBef>
              <a:spcAft>
                <a:spcPts val="0"/>
              </a:spcAft>
              <a:buClr>
                <a:schemeClr val="dk1"/>
              </a:buClr>
              <a:buSzPts val="1200"/>
              <a:buNone/>
              <a:defRPr sz="1200"/>
            </a:lvl8pPr>
            <a:lvl9pPr lvl="8" rtl="0" algn="ctr">
              <a:lnSpc>
                <a:spcPct val="90000"/>
              </a:lnSpc>
              <a:spcBef>
                <a:spcPts val="375"/>
              </a:spcBef>
              <a:spcAft>
                <a:spcPts val="0"/>
              </a:spcAft>
              <a:buClr>
                <a:schemeClr val="dk1"/>
              </a:buClr>
              <a:buSzPts val="1200"/>
              <a:buNone/>
              <a:defRPr sz="12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ption 2">
  <p:cSld name="Text Option 2">
    <p:spTree>
      <p:nvGrpSpPr>
        <p:cNvPr id="37" name="Shape 37"/>
        <p:cNvGrpSpPr/>
        <p:nvPr/>
      </p:nvGrpSpPr>
      <p:grpSpPr>
        <a:xfrm>
          <a:off x="0" y="0"/>
          <a:ext cx="0" cy="0"/>
          <a:chOff x="0" y="0"/>
          <a:chExt cx="0" cy="0"/>
        </a:xfrm>
      </p:grpSpPr>
      <p:sp>
        <p:nvSpPr>
          <p:cNvPr id="38" name="Google Shape;38;p8"/>
          <p:cNvSpPr txBox="1"/>
          <p:nvPr>
            <p:ph idx="12" type="sldNum"/>
          </p:nvPr>
        </p:nvSpPr>
        <p:spPr>
          <a:xfrm>
            <a:off x="8420351" y="4735468"/>
            <a:ext cx="471900" cy="273900"/>
          </a:xfrm>
          <a:prstGeom prst="rect">
            <a:avLst/>
          </a:prstGeom>
          <a:noFill/>
          <a:ln>
            <a:noFill/>
          </a:ln>
        </p:spPr>
        <p:txBody>
          <a:bodyPr anchorCtr="0" anchor="ctr" bIns="34275" lIns="68575" spcFirstLastPara="1" rIns="68575" wrap="square" tIns="34275">
            <a:noAutofit/>
          </a:bodyPr>
          <a:lstStyle>
            <a:lvl1pPr indent="0" lvl="0"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1pPr>
            <a:lvl2pPr indent="0" lvl="1"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2pPr>
            <a:lvl3pPr indent="0" lvl="2"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3pPr>
            <a:lvl4pPr indent="0" lvl="3"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4pPr>
            <a:lvl5pPr indent="0" lvl="4"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5pPr>
            <a:lvl6pPr indent="0" lvl="5"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6pPr>
            <a:lvl7pPr indent="0" lvl="6"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7pPr>
            <a:lvl8pPr indent="0" lvl="7"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8pPr>
            <a:lvl9pPr indent="0" lvl="8"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9pPr>
          </a:lstStyle>
          <a:p>
            <a:pPr indent="0" lvl="0" marL="0" rtl="0" algn="ctr">
              <a:spcBef>
                <a:spcPts val="0"/>
              </a:spcBef>
              <a:spcAft>
                <a:spcPts val="0"/>
              </a:spcAft>
              <a:buNone/>
            </a:pPr>
            <a:fld id="{00000000-1234-1234-1234-123412341234}" type="slidenum">
              <a:rPr lang="en-US"/>
              <a:t>‹#›</a:t>
            </a:fld>
            <a:endParaRPr/>
          </a:p>
        </p:txBody>
      </p:sp>
      <p:sp>
        <p:nvSpPr>
          <p:cNvPr id="39" name="Google Shape;39;p8"/>
          <p:cNvSpPr txBox="1"/>
          <p:nvPr>
            <p:ph idx="1" type="body"/>
          </p:nvPr>
        </p:nvSpPr>
        <p:spPr>
          <a:xfrm>
            <a:off x="298847" y="895350"/>
            <a:ext cx="8538000" cy="36171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400"/>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400"/>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7500" lvl="3" marL="18288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4pPr>
            <a:lvl5pPr indent="-317500" lvl="4" marL="22860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9pPr>
          </a:lstStyle>
          <a:p/>
        </p:txBody>
      </p:sp>
      <p:sp>
        <p:nvSpPr>
          <p:cNvPr id="40" name="Google Shape;40;p8"/>
          <p:cNvSpPr txBox="1"/>
          <p:nvPr>
            <p:ph type="title"/>
          </p:nvPr>
        </p:nvSpPr>
        <p:spPr>
          <a:xfrm>
            <a:off x="0" y="1"/>
            <a:ext cx="9144000" cy="5676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lt1"/>
              </a:buClr>
              <a:buSzPts val="3000"/>
              <a:buFont typeface="Calibri"/>
              <a:buNone/>
              <a:defRPr b="0" i="0" sz="3000" u="none" cap="none" strike="noStrike">
                <a:solidFill>
                  <a:schemeClr val="lt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24.png"/><Relationship Id="rId5"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png"/><Relationship Id="rId4" Type="http://schemas.openxmlformats.org/officeDocument/2006/relationships/image" Target="../media/image27.png"/><Relationship Id="rId5" Type="http://schemas.openxmlformats.org/officeDocument/2006/relationships/image" Target="../media/image31.png"/><Relationship Id="rId6" Type="http://schemas.openxmlformats.org/officeDocument/2006/relationships/image" Target="../media/image23.png"/><Relationship Id="rId7"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5.png"/><Relationship Id="rId5" Type="http://schemas.openxmlformats.org/officeDocument/2006/relationships/image" Target="../media/image7.png"/><Relationship Id="rId6"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8.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www.louisianacurriculumhub.com" TargetMode="Externa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6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5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7.png"/><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6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8.png"/><Relationship Id="rId4" Type="http://schemas.openxmlformats.org/officeDocument/2006/relationships/image" Target="../media/image40.png"/><Relationship Id="rId5"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5.png"/><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5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70.png"/><Relationship Id="rId4" Type="http://schemas.openxmlformats.org/officeDocument/2006/relationships/image" Target="../media/image6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5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5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6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5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6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8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8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5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65.png"/><Relationship Id="rId4" Type="http://schemas.openxmlformats.org/officeDocument/2006/relationships/image" Target="../media/image8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67.png"/><Relationship Id="rId4" Type="http://schemas.openxmlformats.org/officeDocument/2006/relationships/image" Target="../media/image81.png"/><Relationship Id="rId5" Type="http://schemas.openxmlformats.org/officeDocument/2006/relationships/image" Target="../media/image78.png"/><Relationship Id="rId6" Type="http://schemas.openxmlformats.org/officeDocument/2006/relationships/image" Target="../media/image73.png"/><Relationship Id="rId7" Type="http://schemas.openxmlformats.org/officeDocument/2006/relationships/image" Target="../media/image72.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1.png"/><Relationship Id="rId6" Type="http://schemas.openxmlformats.org/officeDocument/2006/relationships/image" Target="../media/image69.png"/><Relationship Id="rId7" Type="http://schemas.openxmlformats.org/officeDocument/2006/relationships/image" Target="../media/image6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77.png"/><Relationship Id="rId4" Type="http://schemas.openxmlformats.org/officeDocument/2006/relationships/image" Target="../media/image7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65.png"/><Relationship Id="rId4" Type="http://schemas.openxmlformats.org/officeDocument/2006/relationships/image" Target="../media/image8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1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1.png"/><Relationship Id="rId6" Type="http://schemas.openxmlformats.org/officeDocument/2006/relationships/image" Target="../media/image69.png"/><Relationship Id="rId7" Type="http://schemas.openxmlformats.org/officeDocument/2006/relationships/image" Target="../media/image68.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 name="Shape 45"/>
        <p:cNvGrpSpPr/>
        <p:nvPr/>
      </p:nvGrpSpPr>
      <p:grpSpPr>
        <a:xfrm>
          <a:off x="0" y="0"/>
          <a:ext cx="0" cy="0"/>
          <a:chOff x="0" y="0"/>
          <a:chExt cx="0" cy="0"/>
        </a:xfrm>
      </p:grpSpPr>
      <p:sp>
        <p:nvSpPr>
          <p:cNvPr id="46" name="Google Shape;46;p9"/>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latin typeface="Calibri"/>
                <a:ea typeface="Calibri"/>
                <a:cs typeface="Calibri"/>
                <a:sym typeface="Calibri"/>
              </a:rPr>
              <a:t>Welcome!</a:t>
            </a:r>
            <a:endParaRPr>
              <a:solidFill>
                <a:schemeClr val="dk1"/>
              </a:solidFill>
              <a:latin typeface="Calibri"/>
              <a:ea typeface="Calibri"/>
              <a:cs typeface="Calibri"/>
              <a:sym typeface="Calibri"/>
            </a:endParaRPr>
          </a:p>
        </p:txBody>
      </p:sp>
      <p:sp>
        <p:nvSpPr>
          <p:cNvPr id="47" name="Google Shape;47;p9"/>
          <p:cNvSpPr txBox="1"/>
          <p:nvPr/>
        </p:nvSpPr>
        <p:spPr>
          <a:xfrm>
            <a:off x="4306968" y="799025"/>
            <a:ext cx="4488900" cy="3549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120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Welcome!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2400"/>
              <a:buFont typeface="Arial"/>
              <a:buNone/>
            </a:pPr>
            <a:r>
              <a:rPr b="0" i="0" lang="en-US" sz="1800" u="none" cap="none" strike="noStrike">
                <a:solidFill>
                  <a:srgbClr val="3F4A5A"/>
                </a:solidFill>
                <a:latin typeface="Calibri"/>
                <a:ea typeface="Calibri"/>
                <a:cs typeface="Calibri"/>
                <a:sym typeface="Calibri"/>
              </a:rPr>
              <a:t>Please make a name tent that includes your:</a:t>
            </a:r>
            <a:endParaRPr b="0" i="0" sz="1800" u="none" cap="none" strike="noStrike">
              <a:solidFill>
                <a:srgbClr val="3F4A5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Name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School</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Role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Favorite book </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Opening </a:t>
            </a:r>
            <a:r>
              <a:rPr lang="en-US">
                <a:solidFill>
                  <a:schemeClr val="dk1"/>
                </a:solidFill>
              </a:rPr>
              <a:t>Circle</a:t>
            </a:r>
            <a:endParaRPr>
              <a:solidFill>
                <a:schemeClr val="dk1"/>
              </a:solidFill>
            </a:endParaRPr>
          </a:p>
        </p:txBody>
      </p:sp>
      <p:sp>
        <p:nvSpPr>
          <p:cNvPr id="125" name="Google Shape;125;p18"/>
          <p:cNvSpPr txBox="1"/>
          <p:nvPr>
            <p:ph idx="1" type="body"/>
          </p:nvPr>
        </p:nvSpPr>
        <p:spPr>
          <a:xfrm>
            <a:off x="131550" y="1238400"/>
            <a:ext cx="6514200" cy="33525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2400"/>
              <a:buNone/>
            </a:pPr>
            <a:r>
              <a:rPr lang="en-US"/>
              <a:t>“While there is ample research on the importance of talk in the classroom, the reality is that students do not engage in academic conversations without guidance.” “Middle and high school students are uniquely positioned to engage in sustained interactions and to work with one another for developmental reasons. Students at this age have attained a level of understanding about the abilities of their peers and are similarly learning about their own abilities (Harter 1999).” </a:t>
            </a:r>
            <a:endParaRPr/>
          </a:p>
          <a:p>
            <a:pPr indent="0" lvl="0" marL="0" rtl="0" algn="r">
              <a:spcBef>
                <a:spcPts val="750"/>
              </a:spcBef>
              <a:spcAft>
                <a:spcPts val="0"/>
              </a:spcAft>
              <a:buNone/>
            </a:pPr>
            <a:r>
              <a:rPr i="1" lang="en-US" sz="1400"/>
              <a:t>-</a:t>
            </a:r>
            <a:r>
              <a:rPr i="1" lang="en-US" sz="1400"/>
              <a:t>Structuring the Talk: Ensuring Academic Conversations Matter </a:t>
            </a:r>
            <a:r>
              <a:rPr lang="en-US" sz="1400"/>
              <a:t>(Frey, Fisher 2011)</a:t>
            </a:r>
            <a:endParaRPr sz="1400"/>
          </a:p>
          <a:p>
            <a:pPr indent="0" lvl="0" marL="0" rtl="0" algn="r">
              <a:spcBef>
                <a:spcPts val="750"/>
              </a:spcBef>
              <a:spcAft>
                <a:spcPts val="0"/>
              </a:spcAft>
              <a:buNone/>
            </a:pPr>
            <a:r>
              <a:t/>
            </a:r>
            <a:endParaRPr sz="1100"/>
          </a:p>
          <a:p>
            <a:pPr indent="0" lvl="0" marL="0" rtl="0" algn="ctr">
              <a:lnSpc>
                <a:spcPct val="90000"/>
              </a:lnSpc>
              <a:spcBef>
                <a:spcPts val="750"/>
              </a:spcBef>
              <a:spcAft>
                <a:spcPts val="0"/>
              </a:spcAft>
              <a:buSzPts val="2400"/>
              <a:buNone/>
            </a:pPr>
            <a:r>
              <a:rPr b="1" lang="en-US" sz="1800">
                <a:solidFill>
                  <a:schemeClr val="accent4"/>
                </a:solidFill>
              </a:rPr>
              <a:t>This makes me think… </a:t>
            </a:r>
            <a:endParaRPr b="1" sz="1800">
              <a:solidFill>
                <a:schemeClr val="accent4"/>
              </a:solidFill>
            </a:endParaRPr>
          </a:p>
          <a:p>
            <a:pPr indent="0" lvl="0" marL="0" rtl="0" algn="ctr">
              <a:lnSpc>
                <a:spcPct val="90000"/>
              </a:lnSpc>
              <a:spcBef>
                <a:spcPts val="750"/>
              </a:spcBef>
              <a:spcAft>
                <a:spcPts val="0"/>
              </a:spcAft>
              <a:buSzPts val="2400"/>
              <a:buNone/>
            </a:pPr>
            <a:r>
              <a:rPr b="1" lang="en-US" sz="1800">
                <a:solidFill>
                  <a:schemeClr val="accent4"/>
                </a:solidFill>
              </a:rPr>
              <a:t>This makes me feel...</a:t>
            </a:r>
            <a:endParaRPr b="1" sz="1800">
              <a:solidFill>
                <a:schemeClr val="accent4"/>
              </a:solidFill>
            </a:endParaRPr>
          </a:p>
        </p:txBody>
      </p:sp>
      <p:pic>
        <p:nvPicPr>
          <p:cNvPr id="126" name="Google Shape;126;p18"/>
          <p:cNvPicPr preferRelativeResize="0"/>
          <p:nvPr/>
        </p:nvPicPr>
        <p:blipFill rotWithShape="1">
          <a:blip r:embed="rId3">
            <a:alphaModFix/>
          </a:blip>
          <a:srcRect b="0" l="0" r="0" t="0"/>
          <a:stretch/>
        </p:blipFill>
        <p:spPr>
          <a:xfrm>
            <a:off x="6645875" y="1771650"/>
            <a:ext cx="2428875" cy="1600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Louisiana’s ELA Goal</a:t>
            </a:r>
            <a:endParaRPr>
              <a:solidFill>
                <a:schemeClr val="dk1"/>
              </a:solidFill>
            </a:endParaRPr>
          </a:p>
        </p:txBody>
      </p:sp>
      <p:pic>
        <p:nvPicPr>
          <p:cNvPr id="133" name="Google Shape;133;p19"/>
          <p:cNvPicPr preferRelativeResize="0"/>
          <p:nvPr/>
        </p:nvPicPr>
        <p:blipFill rotWithShape="1">
          <a:blip r:embed="rId3">
            <a:alphaModFix/>
          </a:blip>
          <a:srcRect b="0" l="0" r="0" t="0"/>
          <a:stretch/>
        </p:blipFill>
        <p:spPr>
          <a:xfrm>
            <a:off x="799438" y="1200000"/>
            <a:ext cx="7545125" cy="33165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A Research-Based Model: Head, Heart, Habits</a:t>
            </a:r>
            <a:endParaRPr/>
          </a:p>
        </p:txBody>
      </p:sp>
      <p:graphicFrame>
        <p:nvGraphicFramePr>
          <p:cNvPr id="140" name="Google Shape;140;p20"/>
          <p:cNvGraphicFramePr/>
          <p:nvPr/>
        </p:nvGraphicFramePr>
        <p:xfrm>
          <a:off x="490425" y="1371575"/>
          <a:ext cx="3000000" cy="3000000"/>
        </p:xfrm>
        <a:graphic>
          <a:graphicData uri="http://schemas.openxmlformats.org/drawingml/2006/table">
            <a:tbl>
              <a:tblPr>
                <a:noFill/>
                <a:tableStyleId>{091ABDA7-124C-48D4-BE2A-9AEF4AE23712}</a:tableStyleId>
              </a:tblPr>
              <a:tblGrid>
                <a:gridCol w="1395875"/>
                <a:gridCol w="6669000"/>
              </a:tblGrid>
              <a:tr h="11011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Core academic content</a:t>
                      </a:r>
                      <a:r>
                        <a:rPr lang="en-US" sz="1800" u="none" cap="none" strike="noStrike">
                          <a:solidFill>
                            <a:schemeClr val="dk2"/>
                          </a:solidFill>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embedded in exceptional instructional materials and aligned to research-based practices.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Teacher-led communities</a:t>
                      </a:r>
                      <a:r>
                        <a:rPr lang="en-US" sz="1800" u="none" cap="none" strike="noStrike">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that build both social capital and buy-in.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lang="en-US" sz="1800" u="none" cap="none" strike="noStrike">
                          <a:solidFill>
                            <a:schemeClr val="dk1"/>
                          </a:solidFill>
                          <a:latin typeface="Calibri"/>
                          <a:ea typeface="Calibri"/>
                          <a:cs typeface="Calibri"/>
                          <a:sym typeface="Calibri"/>
                        </a:rPr>
                        <a:t>Structured and repeated</a:t>
                      </a:r>
                      <a:r>
                        <a:rPr lang="en-US" sz="1800" u="none" cap="none" strike="noStrike">
                          <a:latin typeface="Calibri"/>
                          <a:ea typeface="Calibri"/>
                          <a:cs typeface="Calibri"/>
                          <a:sym typeface="Calibri"/>
                        </a:rPr>
                        <a:t> </a:t>
                      </a:r>
                      <a:r>
                        <a:rPr b="1" lang="en-US" sz="1800" u="none" cap="none" strike="noStrike">
                          <a:solidFill>
                            <a:srgbClr val="E78B6F"/>
                          </a:solidFill>
                          <a:latin typeface="Calibri"/>
                          <a:ea typeface="Calibri"/>
                          <a:cs typeface="Calibri"/>
                          <a:sym typeface="Calibri"/>
                        </a:rPr>
                        <a:t>cycles of learning</a:t>
                      </a:r>
                      <a:r>
                        <a:rPr lang="en-US" sz="1800" u="none" cap="none" strike="noStrike">
                          <a:solidFill>
                            <a:schemeClr val="dk1"/>
                          </a:solidFill>
                          <a:latin typeface="Calibri"/>
                          <a:ea typeface="Calibri"/>
                          <a:cs typeface="Calibri"/>
                          <a:sym typeface="Calibri"/>
                        </a:rPr>
                        <a:t> in the classroom.</a:t>
                      </a:r>
                      <a:endParaRPr sz="1800" u="none" cap="none" strike="noStrike">
                        <a:solidFill>
                          <a:schemeClr val="dk1"/>
                        </a:solidFill>
                        <a:latin typeface="Calibri"/>
                        <a:ea typeface="Calibri"/>
                        <a:cs typeface="Calibri"/>
                        <a:sym typeface="Calibri"/>
                      </a:endParaRPr>
                    </a:p>
                  </a:txBody>
                  <a:tcPr marT="91425" marB="91425" marR="91425" marL="91425" anchor="ctr"/>
                </a:tc>
              </a:tr>
            </a:tbl>
          </a:graphicData>
        </a:graphic>
      </p:graphicFrame>
      <p:pic>
        <p:nvPicPr>
          <p:cNvPr id="141" name="Google Shape;141;p20"/>
          <p:cNvPicPr preferRelativeResize="0"/>
          <p:nvPr/>
        </p:nvPicPr>
        <p:blipFill rotWithShape="1">
          <a:blip r:embed="rId3">
            <a:alphaModFix/>
          </a:blip>
          <a:srcRect b="0" l="0" r="0" t="0"/>
          <a:stretch/>
        </p:blipFill>
        <p:spPr>
          <a:xfrm>
            <a:off x="744635" y="2622001"/>
            <a:ext cx="804000" cy="804000"/>
          </a:xfrm>
          <a:prstGeom prst="rect">
            <a:avLst/>
          </a:prstGeom>
          <a:noFill/>
          <a:ln>
            <a:noFill/>
          </a:ln>
        </p:spPr>
      </p:pic>
      <p:pic>
        <p:nvPicPr>
          <p:cNvPr id="142" name="Google Shape;142;p20"/>
          <p:cNvPicPr preferRelativeResize="0"/>
          <p:nvPr/>
        </p:nvPicPr>
        <p:blipFill rotWithShape="1">
          <a:blip r:embed="rId4">
            <a:alphaModFix/>
          </a:blip>
          <a:srcRect b="0" l="0" r="0" t="0"/>
          <a:stretch/>
        </p:blipFill>
        <p:spPr>
          <a:xfrm>
            <a:off x="706875" y="1487475"/>
            <a:ext cx="879525" cy="879500"/>
          </a:xfrm>
          <a:prstGeom prst="rect">
            <a:avLst/>
          </a:prstGeom>
          <a:noFill/>
          <a:ln>
            <a:noFill/>
          </a:ln>
        </p:spPr>
      </p:pic>
      <p:pic>
        <p:nvPicPr>
          <p:cNvPr id="143" name="Google Shape;143;p20"/>
          <p:cNvPicPr preferRelativeResize="0"/>
          <p:nvPr/>
        </p:nvPicPr>
        <p:blipFill rotWithShape="1">
          <a:blip r:embed="rId5">
            <a:alphaModFix/>
          </a:blip>
          <a:srcRect b="0" l="0" r="0" t="0"/>
          <a:stretch/>
        </p:blipFill>
        <p:spPr>
          <a:xfrm>
            <a:off x="706878" y="3528902"/>
            <a:ext cx="879525" cy="8795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Look Back: Where have we been?</a:t>
            </a:r>
            <a:endParaRPr/>
          </a:p>
        </p:txBody>
      </p:sp>
      <p:sp>
        <p:nvSpPr>
          <p:cNvPr id="150" name="Google Shape;150;p21"/>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 Introduction to the Guidebooks</a:t>
            </a:r>
            <a:endParaRPr sz="1800">
              <a:solidFill>
                <a:schemeClr val="dk1"/>
              </a:solidFill>
              <a:latin typeface="Calibri"/>
              <a:ea typeface="Calibri"/>
              <a:cs typeface="Calibri"/>
              <a:sym typeface="Calibri"/>
            </a:endParaRPr>
          </a:p>
        </p:txBody>
      </p:sp>
      <p:sp>
        <p:nvSpPr>
          <p:cNvPr id="151" name="Google Shape;151;p21"/>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52" name="Google Shape;152;p21"/>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1</a:t>
            </a:r>
            <a:endParaRPr sz="1800">
              <a:solidFill>
                <a:schemeClr val="dk1"/>
              </a:solidFill>
              <a:latin typeface="Calibri"/>
              <a:ea typeface="Calibri"/>
              <a:cs typeface="Calibri"/>
              <a:sym typeface="Calibri"/>
            </a:endParaRPr>
          </a:p>
        </p:txBody>
      </p:sp>
      <p:sp>
        <p:nvSpPr>
          <p:cNvPr id="153" name="Google Shape;153;p21"/>
          <p:cNvSpPr txBox="1"/>
          <p:nvPr/>
        </p:nvSpPr>
        <p:spPr>
          <a:xfrm>
            <a:off x="39837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2</a:t>
            </a:r>
            <a:endParaRPr sz="1800">
              <a:solidFill>
                <a:schemeClr val="dk1"/>
              </a:solidFill>
              <a:latin typeface="Calibri"/>
              <a:ea typeface="Calibri"/>
              <a:cs typeface="Calibri"/>
              <a:sym typeface="Calibri"/>
            </a:endParaRPr>
          </a:p>
        </p:txBody>
      </p:sp>
      <p:sp>
        <p:nvSpPr>
          <p:cNvPr id="154" name="Google Shape;154;p21"/>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3</a:t>
            </a:r>
            <a:endParaRPr sz="1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Look Back: Where have we been?</a:t>
            </a:r>
            <a:endParaRPr/>
          </a:p>
        </p:txBody>
      </p:sp>
      <p:sp>
        <p:nvSpPr>
          <p:cNvPr id="161" name="Google Shape;161;p22"/>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II: Close Reading Cycle of Inquiry (Reading and Understanding Complex Texts)</a:t>
            </a:r>
            <a:endParaRPr sz="1800">
              <a:solidFill>
                <a:schemeClr val="dk1"/>
              </a:solidFill>
              <a:latin typeface="Calibri"/>
              <a:ea typeface="Calibri"/>
              <a:cs typeface="Calibri"/>
              <a:sym typeface="Calibri"/>
            </a:endParaRPr>
          </a:p>
        </p:txBody>
      </p:sp>
      <p:sp>
        <p:nvSpPr>
          <p:cNvPr id="162" name="Google Shape;162;p22"/>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63" name="Google Shape;163;p22"/>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4</a:t>
            </a:r>
            <a:endParaRPr sz="1800">
              <a:solidFill>
                <a:schemeClr val="dk1"/>
              </a:solidFill>
              <a:latin typeface="Calibri"/>
              <a:ea typeface="Calibri"/>
              <a:cs typeface="Calibri"/>
              <a:sym typeface="Calibri"/>
            </a:endParaRPr>
          </a:p>
        </p:txBody>
      </p:sp>
      <p:sp>
        <p:nvSpPr>
          <p:cNvPr id="164" name="Google Shape;164;p22"/>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5</a:t>
            </a: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Look Ahead: Where are we going?</a:t>
            </a:r>
            <a:endParaRPr/>
          </a:p>
        </p:txBody>
      </p:sp>
      <p:sp>
        <p:nvSpPr>
          <p:cNvPr id="171" name="Google Shape;171;p23"/>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III: Expressing Understanding Cycle of Inquiry</a:t>
            </a:r>
            <a:endParaRPr sz="1800">
              <a:solidFill>
                <a:schemeClr val="dk1"/>
              </a:solidFill>
              <a:latin typeface="Calibri"/>
              <a:ea typeface="Calibri"/>
              <a:cs typeface="Calibri"/>
              <a:sym typeface="Calibri"/>
            </a:endParaRPr>
          </a:p>
        </p:txBody>
      </p:sp>
      <p:sp>
        <p:nvSpPr>
          <p:cNvPr id="172" name="Google Shape;172;p23"/>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73" name="Google Shape;173;p23"/>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6</a:t>
            </a:r>
            <a:endParaRPr sz="1800">
              <a:solidFill>
                <a:schemeClr val="dk1"/>
              </a:solidFill>
              <a:latin typeface="Calibri"/>
              <a:ea typeface="Calibri"/>
              <a:cs typeface="Calibri"/>
              <a:sym typeface="Calibri"/>
            </a:endParaRPr>
          </a:p>
        </p:txBody>
      </p:sp>
      <p:sp>
        <p:nvSpPr>
          <p:cNvPr id="174" name="Google Shape;174;p23"/>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7</a:t>
            </a:r>
            <a:endParaRPr sz="18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The </a:t>
            </a:r>
            <a:r>
              <a:rPr lang="en-US">
                <a:solidFill>
                  <a:schemeClr val="dk1"/>
                </a:solidFill>
              </a:rPr>
              <a:t>Scope </a:t>
            </a:r>
            <a:r>
              <a:rPr lang="en-US">
                <a:solidFill>
                  <a:schemeClr val="dk1"/>
                </a:solidFill>
              </a:rPr>
              <a:t>of Our Work </a:t>
            </a:r>
            <a:endParaRPr>
              <a:solidFill>
                <a:schemeClr val="dk1"/>
              </a:solidFill>
            </a:endParaRPr>
          </a:p>
        </p:txBody>
      </p:sp>
      <p:sp>
        <p:nvSpPr>
          <p:cNvPr id="181" name="Google Shape;181;p24"/>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90000"/>
              </a:lnSpc>
              <a:spcBef>
                <a:spcPts val="750"/>
              </a:spcBef>
              <a:spcAft>
                <a:spcPts val="0"/>
              </a:spcAft>
              <a:buClr>
                <a:schemeClr val="dk1"/>
              </a:buClr>
              <a:buSzPts val="1800"/>
              <a:buFont typeface="Arial"/>
              <a:buNone/>
            </a:pPr>
            <a:r>
              <a:t/>
            </a:r>
            <a:endParaRPr/>
          </a:p>
        </p:txBody>
      </p:sp>
      <p:grpSp>
        <p:nvGrpSpPr>
          <p:cNvPr id="182" name="Google Shape;182;p24"/>
          <p:cNvGrpSpPr/>
          <p:nvPr/>
        </p:nvGrpSpPr>
        <p:grpSpPr>
          <a:xfrm>
            <a:off x="5735313" y="1270327"/>
            <a:ext cx="3387900" cy="3119273"/>
            <a:chOff x="5632325" y="940559"/>
            <a:chExt cx="3387900" cy="3119273"/>
          </a:xfrm>
        </p:grpSpPr>
        <p:sp>
          <p:nvSpPr>
            <p:cNvPr id="183" name="Google Shape;183;p24"/>
            <p:cNvSpPr/>
            <p:nvPr/>
          </p:nvSpPr>
          <p:spPr>
            <a:xfrm>
              <a:off x="5632325" y="940559"/>
              <a:ext cx="3387900"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Express Understanding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184" name="Google Shape;184;p24"/>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 </a:t>
              </a:r>
              <a:r>
                <a:rPr b="1" i="0" lang="en-US" sz="1800" u="none" cap="none" strike="noStrike">
                  <a:solidFill>
                    <a:srgbClr val="4A4A4A"/>
                  </a:solidFill>
                  <a:latin typeface="Calibri"/>
                  <a:ea typeface="Calibri"/>
                  <a:cs typeface="Calibri"/>
                  <a:sym typeface="Calibri"/>
                </a:rPr>
                <a:t>express understanding of complex texts</a:t>
              </a:r>
              <a:r>
                <a:rPr b="0" i="0" lang="en-US" sz="1800" u="none" cap="none" strike="noStrike">
                  <a:solidFill>
                    <a:srgbClr val="4A4A4A"/>
                  </a:solidFill>
                  <a:latin typeface="Calibri"/>
                  <a:ea typeface="Calibri"/>
                  <a:cs typeface="Calibri"/>
                  <a:sym typeface="Calibri"/>
                </a:rPr>
                <a:t> through the writing practices included in the ELA Guidebooks 9-12 (2020)</a:t>
              </a:r>
              <a:endParaRPr b="0" i="0" sz="1800" u="none" cap="none" strike="noStrike">
                <a:solidFill>
                  <a:srgbClr val="4A4A4A"/>
                </a:solidFill>
                <a:latin typeface="Calibri"/>
                <a:ea typeface="Calibri"/>
                <a:cs typeface="Calibri"/>
                <a:sym typeface="Calibri"/>
              </a:endParaRPr>
            </a:p>
          </p:txBody>
        </p:sp>
      </p:grpSp>
      <p:grpSp>
        <p:nvGrpSpPr>
          <p:cNvPr id="185" name="Google Shape;185;p24"/>
          <p:cNvGrpSpPr/>
          <p:nvPr/>
        </p:nvGrpSpPr>
        <p:grpSpPr>
          <a:xfrm>
            <a:off x="102988" y="1270323"/>
            <a:ext cx="3228300" cy="3274777"/>
            <a:chOff x="0" y="967105"/>
            <a:chExt cx="3228300" cy="3274777"/>
          </a:xfrm>
        </p:grpSpPr>
        <p:sp>
          <p:nvSpPr>
            <p:cNvPr id="186" name="Google Shape;186;p24"/>
            <p:cNvSpPr/>
            <p:nvPr/>
          </p:nvSpPr>
          <p:spPr>
            <a:xfrm>
              <a:off x="0" y="967105"/>
              <a:ext cx="3228300"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Introduction to the Curriculum (“Bootcamp”)</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3 consecutive days</a:t>
              </a:r>
              <a:endParaRPr b="0" i="0" sz="1400" u="none" cap="none" strike="noStrike">
                <a:solidFill>
                  <a:srgbClr val="434343"/>
                </a:solidFill>
                <a:latin typeface="Calibri"/>
                <a:ea typeface="Calibri"/>
                <a:cs typeface="Calibri"/>
                <a:sym typeface="Calibri"/>
              </a:endParaRPr>
            </a:p>
          </p:txBody>
        </p:sp>
        <p:sp>
          <p:nvSpPr>
            <p:cNvPr id="187" name="Google Shape;187;p24"/>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Build knowledge</a:t>
              </a:r>
              <a:r>
                <a:rPr b="0" i="0" lang="en-US" sz="1800" u="none" cap="none" strike="noStrike">
                  <a:solidFill>
                    <a:srgbClr val="4A4A4A"/>
                  </a:solidFill>
                  <a:latin typeface="Calibri"/>
                  <a:ea typeface="Calibri"/>
                  <a:cs typeface="Calibri"/>
                  <a:sym typeface="Calibri"/>
                </a:rPr>
                <a:t> about the design, approach, and updates that make up the </a:t>
              </a:r>
              <a:r>
                <a:rPr b="1" i="0" lang="en-US" sz="1800" u="none" cap="none" strike="noStrike">
                  <a:solidFill>
                    <a:srgbClr val="4A4A4A"/>
                  </a:solidFill>
                  <a:latin typeface="Calibri"/>
                  <a:ea typeface="Calibri"/>
                  <a:cs typeface="Calibri"/>
                  <a:sym typeface="Calibri"/>
                </a:rPr>
                <a:t>new </a:t>
              </a:r>
              <a:r>
                <a:rPr b="0" i="0" lang="en-US" sz="1800" u="none" cap="none" strike="noStrike">
                  <a:solidFill>
                    <a:srgbClr val="4A4A4A"/>
                  </a:solidFill>
                  <a:latin typeface="Calibri"/>
                  <a:ea typeface="Calibri"/>
                  <a:cs typeface="Calibri"/>
                  <a:sym typeface="Calibri"/>
                </a:rPr>
                <a:t>Louisiana ELA Guidebooks 9-12 (2020)</a:t>
              </a:r>
              <a:endParaRPr b="0" i="0" sz="1800" u="none" cap="none" strike="noStrike">
                <a:solidFill>
                  <a:srgbClr val="4A4A4A"/>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000000"/>
                </a:solidFill>
                <a:latin typeface="Calibri"/>
                <a:ea typeface="Calibri"/>
                <a:cs typeface="Calibri"/>
                <a:sym typeface="Calibri"/>
              </a:endParaRPr>
            </a:p>
          </p:txBody>
        </p:sp>
      </p:grpSp>
      <p:grpSp>
        <p:nvGrpSpPr>
          <p:cNvPr id="188" name="Google Shape;188;p24"/>
          <p:cNvGrpSpPr/>
          <p:nvPr/>
        </p:nvGrpSpPr>
        <p:grpSpPr>
          <a:xfrm>
            <a:off x="2898600" y="1270318"/>
            <a:ext cx="3429006" cy="3274683"/>
            <a:chOff x="2944197" y="967009"/>
            <a:chExt cx="3305703" cy="3274683"/>
          </a:xfrm>
        </p:grpSpPr>
        <p:sp>
          <p:nvSpPr>
            <p:cNvPr id="189" name="Google Shape;189;p24"/>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Read and Understand Cycle</a:t>
              </a:r>
              <a:endParaRPr b="0"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2 days, separated by 4-6 weeks</a:t>
              </a:r>
              <a:endParaRPr b="0" i="0" sz="1400" u="none" cap="none" strike="noStrike">
                <a:solidFill>
                  <a:schemeClr val="dk1"/>
                </a:solidFill>
                <a:latin typeface="Calibri"/>
                <a:ea typeface="Calibri"/>
                <a:cs typeface="Calibri"/>
                <a:sym typeface="Calibri"/>
              </a:endParaRPr>
            </a:p>
          </p:txBody>
        </p:sp>
        <p:sp>
          <p:nvSpPr>
            <p:cNvPr id="190" name="Google Shape;190;p24"/>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Focus on supporting all learners to</a:t>
              </a:r>
              <a:r>
                <a:rPr b="1" i="0" lang="en-US" sz="1800" u="none" cap="none" strike="noStrike">
                  <a:solidFill>
                    <a:schemeClr val="dk1"/>
                  </a:solidFill>
                  <a:latin typeface="Calibri"/>
                  <a:ea typeface="Calibri"/>
                  <a:cs typeface="Calibri"/>
                  <a:sym typeface="Calibri"/>
                </a:rPr>
                <a:t> read and understand complex texts </a:t>
              </a:r>
              <a:r>
                <a:rPr b="0" i="0" lang="en-US" sz="1800" u="none" cap="none" strike="noStrike">
                  <a:solidFill>
                    <a:schemeClr val="dk1"/>
                  </a:solidFill>
                  <a:latin typeface="Calibri"/>
                  <a:ea typeface="Calibri"/>
                  <a:cs typeface="Calibri"/>
                  <a:sym typeface="Calibri"/>
                </a:rPr>
                <a:t>through core and optional activities included in the ELA Guidebooks 9-12 (2020)</a:t>
              </a:r>
              <a:endParaRPr b="0" i="0" sz="1800" u="none" cap="none" strike="noStrike">
                <a:solidFill>
                  <a:schemeClr val="dk1"/>
                </a:solidFill>
                <a:latin typeface="Calibri"/>
                <a:ea typeface="Calibri"/>
                <a:cs typeface="Calibri"/>
                <a:sym typeface="Calibri"/>
              </a:endParaRPr>
            </a:p>
          </p:txBody>
        </p:sp>
      </p:grpSp>
      <p:sp>
        <p:nvSpPr>
          <p:cNvPr id="191" name="Google Shape;191;p24"/>
          <p:cNvSpPr/>
          <p:nvPr/>
        </p:nvSpPr>
        <p:spPr>
          <a:xfrm>
            <a:off x="7097725" y="4080125"/>
            <a:ext cx="512400" cy="5508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4"/>
          <p:cNvSpPr/>
          <p:nvPr/>
        </p:nvSpPr>
        <p:spPr>
          <a:xfrm>
            <a:off x="2723924" y="2221075"/>
            <a:ext cx="3228300" cy="2073300"/>
          </a:xfrm>
          <a:prstGeom prst="rect">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24"/>
          <p:cNvSpPr/>
          <p:nvPr/>
        </p:nvSpPr>
        <p:spPr>
          <a:xfrm>
            <a:off x="2742774" y="679375"/>
            <a:ext cx="3544200" cy="2073300"/>
          </a:xfrm>
          <a:prstGeom prst="notchedRightArrow">
            <a:avLst>
              <a:gd fmla="val 53846" name="adj1"/>
              <a:gd fmla="val 52565" name="adj2"/>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4"/>
          <p:cNvSpPr/>
          <p:nvPr/>
        </p:nvSpPr>
        <p:spPr>
          <a:xfrm>
            <a:off x="-832200" y="2183175"/>
            <a:ext cx="3786000" cy="2073300"/>
          </a:xfrm>
          <a:prstGeom prst="rect">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4"/>
          <p:cNvSpPr/>
          <p:nvPr/>
        </p:nvSpPr>
        <p:spPr>
          <a:xfrm>
            <a:off x="-810100" y="641475"/>
            <a:ext cx="4156500" cy="2111100"/>
          </a:xfrm>
          <a:prstGeom prst="notchedRightArrow">
            <a:avLst>
              <a:gd fmla="val 53846" name="adj1"/>
              <a:gd fmla="val 52565" name="adj2"/>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sp>
        <p:nvSpPr>
          <p:cNvPr id="202" name="Google Shape;202;p25"/>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2. Study</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deepen and refine understanding of research-based practices embedded in curriculum.</a:t>
            </a:r>
            <a:endParaRPr b="0" i="0" sz="1400" u="none" cap="none" strike="noStrike">
              <a:solidFill>
                <a:schemeClr val="dk1"/>
              </a:solidFill>
              <a:latin typeface="Calibri"/>
              <a:ea typeface="Calibri"/>
              <a:cs typeface="Calibri"/>
              <a:sym typeface="Calibri"/>
            </a:endParaRPr>
          </a:p>
        </p:txBody>
      </p:sp>
      <p:sp>
        <p:nvSpPr>
          <p:cNvPr id="203" name="Google Shape;203;p25"/>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4. Teach</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try out practices in classrooms and collect student work.</a:t>
            </a:r>
            <a:endParaRPr b="0" i="0" sz="1400" u="none" cap="none" strike="noStrike">
              <a:solidFill>
                <a:schemeClr val="dk1"/>
              </a:solidFill>
              <a:latin typeface="Calibri"/>
              <a:ea typeface="Calibri"/>
              <a:cs typeface="Calibri"/>
              <a:sym typeface="Calibri"/>
            </a:endParaRPr>
          </a:p>
        </p:txBody>
      </p:sp>
      <p:sp>
        <p:nvSpPr>
          <p:cNvPr id="204" name="Google Shape;204;p25"/>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5. Analyze &amp; Discuss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reconvene to analyze student work and plan adjustments to their instructional practice.</a:t>
            </a:r>
            <a:endParaRPr b="0" i="0" sz="1400" u="none" cap="none" strike="noStrike">
              <a:solidFill>
                <a:schemeClr val="dk1"/>
              </a:solidFill>
              <a:latin typeface="Calibri"/>
              <a:ea typeface="Calibri"/>
              <a:cs typeface="Calibri"/>
              <a:sym typeface="Calibri"/>
            </a:endParaRPr>
          </a:p>
        </p:txBody>
      </p:sp>
      <p:sp>
        <p:nvSpPr>
          <p:cNvPr id="205" name="Google Shape;205;p25"/>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1. Identify Needs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Teacher Leaders, and School Leaders create a community and use research &amp; local data to identify a common problem of practice. </a:t>
            </a:r>
            <a:endParaRPr b="0" i="0" sz="1400" u="none" cap="none" strike="noStrike">
              <a:solidFill>
                <a:schemeClr val="dk1"/>
              </a:solidFill>
              <a:latin typeface="Calibri"/>
              <a:ea typeface="Calibri"/>
              <a:cs typeface="Calibri"/>
              <a:sym typeface="Calibri"/>
            </a:endParaRPr>
          </a:p>
        </p:txBody>
      </p:sp>
      <p:grpSp>
        <p:nvGrpSpPr>
          <p:cNvPr id="206" name="Google Shape;206;p25"/>
          <p:cNvGrpSpPr/>
          <p:nvPr/>
        </p:nvGrpSpPr>
        <p:grpSpPr>
          <a:xfrm>
            <a:off x="2324465" y="700145"/>
            <a:ext cx="4495073" cy="4443356"/>
            <a:chOff x="2744452" y="713895"/>
            <a:chExt cx="4495073" cy="4443356"/>
          </a:xfrm>
        </p:grpSpPr>
        <p:sp>
          <p:nvSpPr>
            <p:cNvPr id="207" name="Google Shape;207;p25"/>
            <p:cNvSpPr/>
            <p:nvPr/>
          </p:nvSpPr>
          <p:spPr>
            <a:xfrm rot="-1316685">
              <a:off x="3251375" y="1241650"/>
              <a:ext cx="3481227" cy="3387845"/>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08" name="Google Shape;208;p25"/>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209" name="Google Shape;209;p25"/>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210" name="Google Shape;210;p25"/>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211" name="Google Shape;211;p25"/>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212" name="Google Shape;212;p25"/>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213" name="Google Shape;213;p25"/>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3. Plan</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plan for upcoming instruction based on new understandings. </a:t>
            </a:r>
            <a:endParaRPr b="0" i="0" sz="1400" u="none" cap="none" strike="noStrike">
              <a:solidFill>
                <a:schemeClr val="dk1"/>
              </a:solidFill>
              <a:latin typeface="Calibri"/>
              <a:ea typeface="Calibri"/>
              <a:cs typeface="Calibri"/>
              <a:sym typeface="Calibri"/>
            </a:endParaRPr>
          </a:p>
        </p:txBody>
      </p:sp>
      <p:sp>
        <p:nvSpPr>
          <p:cNvPr id="214" name="Google Shape;214;p25"/>
          <p:cNvSpPr/>
          <p:nvPr/>
        </p:nvSpPr>
        <p:spPr>
          <a:xfrm>
            <a:off x="6240950" y="1172825"/>
            <a:ext cx="2752500" cy="1158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5"/>
          <p:cNvSpPr/>
          <p:nvPr/>
        </p:nvSpPr>
        <p:spPr>
          <a:xfrm>
            <a:off x="6595925" y="2619525"/>
            <a:ext cx="2261700" cy="1158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Inquiry Cycle Question</a:t>
            </a:r>
            <a:endParaRPr>
              <a:solidFill>
                <a:schemeClr val="dk1"/>
              </a:solidFill>
            </a:endParaRPr>
          </a:p>
        </p:txBody>
      </p:sp>
      <p:sp>
        <p:nvSpPr>
          <p:cNvPr id="222" name="Google Shape;222;p26"/>
          <p:cNvSpPr txBox="1"/>
          <p:nvPr>
            <p:ph idx="1" type="body"/>
          </p:nvPr>
        </p:nvSpPr>
        <p:spPr>
          <a:xfrm>
            <a:off x="228600" y="1771425"/>
            <a:ext cx="88392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How well can my students express their understanding of</a:t>
            </a:r>
            <a:endParaRPr sz="2400"/>
          </a:p>
          <a:p>
            <a:pPr indent="0" lvl="0" marL="0" rtl="0" algn="ctr">
              <a:spcBef>
                <a:spcPts val="750"/>
              </a:spcBef>
              <a:spcAft>
                <a:spcPts val="0"/>
              </a:spcAft>
              <a:buNone/>
            </a:pPr>
            <a:r>
              <a:rPr lang="en-US" sz="2400"/>
              <a:t> complex texts? </a:t>
            </a:r>
            <a:endParaRPr sz="2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7"/>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solidFill>
                  <a:schemeClr val="dk1"/>
                </a:solidFill>
              </a:rPr>
              <a:t>Session 1</a:t>
            </a:r>
            <a:endParaRPr b="1">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Writing &amp; Speaking to Build Understanding</a:t>
            </a:r>
            <a:endParaRPr>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1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Welcome!</a:t>
            </a:r>
            <a:endParaRPr>
              <a:solidFill>
                <a:schemeClr val="dk1"/>
              </a:solidFill>
            </a:endParaRPr>
          </a:p>
        </p:txBody>
      </p:sp>
      <p:sp>
        <p:nvSpPr>
          <p:cNvPr id="54" name="Google Shape;54;p10"/>
          <p:cNvSpPr txBox="1"/>
          <p:nvPr/>
        </p:nvSpPr>
        <p:spPr>
          <a:xfrm>
            <a:off x="0" y="1118170"/>
            <a:ext cx="8895900" cy="602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Choose a different partner for each “instructional approach” symbol.</a:t>
            </a:r>
            <a:endParaRPr b="0" i="0" sz="2400" u="none" cap="none" strike="noStrike">
              <a:solidFill>
                <a:srgbClr val="4A4A4A"/>
              </a:solidFill>
              <a:latin typeface="Calibri"/>
              <a:ea typeface="Calibri"/>
              <a:cs typeface="Calibri"/>
              <a:sym typeface="Calibri"/>
            </a:endParaRPr>
          </a:p>
        </p:txBody>
      </p:sp>
      <p:graphicFrame>
        <p:nvGraphicFramePr>
          <p:cNvPr id="55" name="Google Shape;55;p10"/>
          <p:cNvGraphicFramePr/>
          <p:nvPr/>
        </p:nvGraphicFramePr>
        <p:xfrm>
          <a:off x="952500" y="1715294"/>
          <a:ext cx="3000000" cy="3000000"/>
        </p:xfrm>
        <a:graphic>
          <a:graphicData uri="http://schemas.openxmlformats.org/drawingml/2006/table">
            <a:tbl>
              <a:tblPr>
                <a:noFill/>
                <a:tableStyleId>{EA0F31A3-1CAF-46BF-8C35-DDB790F7412B}</a:tableStyleId>
              </a:tblPr>
              <a:tblGrid>
                <a:gridCol w="3619500"/>
                <a:gridCol w="3619500"/>
              </a:tblGrid>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56" name="Google Shape;56;p10"/>
          <p:cNvSpPr txBox="1"/>
          <p:nvPr/>
        </p:nvSpPr>
        <p:spPr>
          <a:xfrm>
            <a:off x="952500" y="2726800"/>
            <a:ext cx="35748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sp>
        <p:nvSpPr>
          <p:cNvPr id="57" name="Google Shape;57;p10"/>
          <p:cNvSpPr txBox="1"/>
          <p:nvPr/>
        </p:nvSpPr>
        <p:spPr>
          <a:xfrm>
            <a:off x="4572001" y="2742300"/>
            <a:ext cx="36195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pic>
        <p:nvPicPr>
          <p:cNvPr id="58" name="Google Shape;58;p10"/>
          <p:cNvPicPr preferRelativeResize="0"/>
          <p:nvPr/>
        </p:nvPicPr>
        <p:blipFill rotWithShape="1">
          <a:blip r:embed="rId3">
            <a:alphaModFix/>
          </a:blip>
          <a:srcRect b="0" l="0" r="0" t="0"/>
          <a:stretch/>
        </p:blipFill>
        <p:spPr>
          <a:xfrm>
            <a:off x="4653225" y="3207375"/>
            <a:ext cx="3516299" cy="943397"/>
          </a:xfrm>
          <a:prstGeom prst="rect">
            <a:avLst/>
          </a:prstGeom>
          <a:noFill/>
          <a:ln>
            <a:noFill/>
          </a:ln>
        </p:spPr>
      </p:pic>
      <p:pic>
        <p:nvPicPr>
          <p:cNvPr id="59" name="Google Shape;59;p10"/>
          <p:cNvPicPr preferRelativeResize="0"/>
          <p:nvPr/>
        </p:nvPicPr>
        <p:blipFill rotWithShape="1">
          <a:blip r:embed="rId4">
            <a:alphaModFix/>
          </a:blip>
          <a:srcRect b="0" l="0" r="0" t="0"/>
          <a:stretch/>
        </p:blipFill>
        <p:spPr>
          <a:xfrm>
            <a:off x="4653225" y="1935499"/>
            <a:ext cx="3516300" cy="694923"/>
          </a:xfrm>
          <a:prstGeom prst="rect">
            <a:avLst/>
          </a:prstGeom>
          <a:noFill/>
          <a:ln>
            <a:noFill/>
          </a:ln>
        </p:spPr>
      </p:pic>
      <p:pic>
        <p:nvPicPr>
          <p:cNvPr id="60" name="Google Shape;60;p10"/>
          <p:cNvPicPr preferRelativeResize="0"/>
          <p:nvPr/>
        </p:nvPicPr>
        <p:blipFill rotWithShape="1">
          <a:blip r:embed="rId5">
            <a:alphaModFix/>
          </a:blip>
          <a:srcRect b="0" l="0" r="0" t="0"/>
          <a:stretch/>
        </p:blipFill>
        <p:spPr>
          <a:xfrm>
            <a:off x="1104900" y="1791150"/>
            <a:ext cx="3384525" cy="1008341"/>
          </a:xfrm>
          <a:prstGeom prst="rect">
            <a:avLst/>
          </a:prstGeom>
          <a:noFill/>
          <a:ln>
            <a:noFill/>
          </a:ln>
        </p:spPr>
      </p:pic>
      <p:pic>
        <p:nvPicPr>
          <p:cNvPr id="61" name="Google Shape;61;p10"/>
          <p:cNvPicPr preferRelativeResize="0"/>
          <p:nvPr/>
        </p:nvPicPr>
        <p:blipFill rotWithShape="1">
          <a:blip r:embed="rId6">
            <a:alphaModFix/>
          </a:blip>
          <a:srcRect b="0" l="0" r="0" t="0"/>
          <a:stretch/>
        </p:blipFill>
        <p:spPr>
          <a:xfrm>
            <a:off x="1028700" y="3115475"/>
            <a:ext cx="3384522" cy="1047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8"/>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E</a:t>
            </a:r>
            <a:r>
              <a:rPr lang="en-US"/>
              <a:t>xplain how writing and speaking </a:t>
            </a:r>
            <a:r>
              <a:rPr b="1" lang="en-US"/>
              <a:t>build and deepen</a:t>
            </a:r>
            <a:r>
              <a:rPr lang="en-US"/>
              <a:t> students’ understanding of a complex text or topic.</a:t>
            </a:r>
            <a:endParaRPr/>
          </a:p>
        </p:txBody>
      </p:sp>
      <p:sp>
        <p:nvSpPr>
          <p:cNvPr id="235" name="Google Shape;235;p28"/>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9"/>
          <p:cNvSpPr txBox="1"/>
          <p:nvPr>
            <p:ph idx="1" type="body"/>
          </p:nvPr>
        </p:nvSpPr>
        <p:spPr>
          <a:xfrm>
            <a:off x="152400" y="1143000"/>
            <a:ext cx="4741500" cy="3291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Stop and Jot</a:t>
            </a:r>
            <a:endParaRPr b="1">
              <a:solidFill>
                <a:schemeClr val="accent4"/>
              </a:solidFill>
            </a:endParaRPr>
          </a:p>
          <a:p>
            <a:pPr indent="0" lvl="0" marL="0" rtl="0" algn="ctr">
              <a:spcBef>
                <a:spcPts val="750"/>
              </a:spcBef>
              <a:spcAft>
                <a:spcPts val="0"/>
              </a:spcAft>
              <a:buNone/>
            </a:pPr>
            <a:r>
              <a:rPr lang="en-US"/>
              <a:t>What are the five “stages” of the traditional writing process?</a:t>
            </a:r>
            <a:endParaRPr/>
          </a:p>
        </p:txBody>
      </p:sp>
      <p:sp>
        <p:nvSpPr>
          <p:cNvPr id="242" name="Google Shape;242;p2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The Traditional Writing Process</a:t>
            </a:r>
            <a:endParaRPr>
              <a:solidFill>
                <a:schemeClr val="dk1"/>
              </a:solidFill>
            </a:endParaRPr>
          </a:p>
        </p:txBody>
      </p:sp>
      <p:sp>
        <p:nvSpPr>
          <p:cNvPr id="243" name="Google Shape;243;p29"/>
          <p:cNvSpPr txBox="1"/>
          <p:nvPr/>
        </p:nvSpPr>
        <p:spPr>
          <a:xfrm>
            <a:off x="6055025" y="1320300"/>
            <a:ext cx="2135400" cy="2936700"/>
          </a:xfrm>
          <a:prstGeom prst="rect">
            <a:avLst/>
          </a:prstGeom>
          <a:solidFill>
            <a:schemeClr val="lt2"/>
          </a:solid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Pre-writing</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Writing</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Revising</a:t>
            </a:r>
            <a:endParaRPr sz="1800">
              <a:solidFill>
                <a:schemeClr val="dk1"/>
              </a:solidFill>
              <a:latin typeface="Calibri"/>
              <a:ea typeface="Calibri"/>
              <a:cs typeface="Calibri"/>
              <a:sym typeface="Calibri"/>
            </a:endParaRPr>
          </a:p>
          <a:p>
            <a:pPr indent="-342900" lvl="0" marL="457200" rtl="0" algn="l">
              <a:spcBef>
                <a:spcPts val="1000"/>
              </a:spcBef>
              <a:spcAft>
                <a:spcPts val="0"/>
              </a:spcAft>
              <a:buClr>
                <a:schemeClr val="dk1"/>
              </a:buClr>
              <a:buSzPts val="1800"/>
              <a:buFont typeface="Calibri"/>
              <a:buAutoNum type="arabicPeriod"/>
            </a:pPr>
            <a:r>
              <a:rPr lang="en-US" sz="1800">
                <a:solidFill>
                  <a:schemeClr val="dk1"/>
                </a:solidFill>
                <a:latin typeface="Calibri"/>
                <a:ea typeface="Calibri"/>
                <a:cs typeface="Calibri"/>
                <a:sym typeface="Calibri"/>
              </a:rPr>
              <a:t>Editing</a:t>
            </a:r>
            <a:endParaRPr sz="1800">
              <a:solidFill>
                <a:schemeClr val="dk1"/>
              </a:solidFill>
              <a:latin typeface="Calibri"/>
              <a:ea typeface="Calibri"/>
              <a:cs typeface="Calibri"/>
              <a:sym typeface="Calibri"/>
            </a:endParaRPr>
          </a:p>
          <a:p>
            <a:pPr indent="-342900" lvl="0" marL="457200" rtl="0" algn="l">
              <a:spcBef>
                <a:spcPts val="1000"/>
              </a:spcBef>
              <a:spcAft>
                <a:spcPts val="1000"/>
              </a:spcAft>
              <a:buClr>
                <a:schemeClr val="dk1"/>
              </a:buClr>
              <a:buSzPts val="1800"/>
              <a:buFont typeface="Calibri"/>
              <a:buAutoNum type="arabicPeriod"/>
            </a:pPr>
            <a:r>
              <a:rPr lang="en-US" sz="1800">
                <a:solidFill>
                  <a:schemeClr val="dk1"/>
                </a:solidFill>
                <a:latin typeface="Calibri"/>
                <a:ea typeface="Calibri"/>
                <a:cs typeface="Calibri"/>
                <a:sym typeface="Calibri"/>
              </a:rPr>
              <a:t>Publishing</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Guidebooks Approach to Writing Instruction</a:t>
            </a:r>
            <a:endParaRPr/>
          </a:p>
        </p:txBody>
      </p:sp>
      <p:sp>
        <p:nvSpPr>
          <p:cNvPr id="250" name="Google Shape;250;p30"/>
          <p:cNvSpPr txBox="1"/>
          <p:nvPr>
            <p:ph idx="1" type="body"/>
          </p:nvPr>
        </p:nvSpPr>
        <p:spPr>
          <a:xfrm>
            <a:off x="152400" y="1143000"/>
            <a:ext cx="47697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a:t>What do you notice about the Guidebooks Writing Process? What is different?</a:t>
            </a:r>
            <a:endParaRPr/>
          </a:p>
          <a:p>
            <a:pPr indent="0" lvl="0" marL="0" rtl="0" algn="ctr">
              <a:spcBef>
                <a:spcPts val="750"/>
              </a:spcBef>
              <a:spcAft>
                <a:spcPts val="0"/>
              </a:spcAft>
              <a:buNone/>
            </a:pPr>
            <a:r>
              <a:rPr lang="en-US"/>
              <a:t>Why is this important?</a:t>
            </a:r>
            <a:endParaRPr/>
          </a:p>
        </p:txBody>
      </p:sp>
      <p:pic>
        <p:nvPicPr>
          <p:cNvPr id="251" name="Google Shape;251;p30"/>
          <p:cNvPicPr preferRelativeResize="0"/>
          <p:nvPr/>
        </p:nvPicPr>
        <p:blipFill>
          <a:blip r:embed="rId3">
            <a:alphaModFix/>
          </a:blip>
          <a:stretch>
            <a:fillRect/>
          </a:stretch>
        </p:blipFill>
        <p:spPr>
          <a:xfrm>
            <a:off x="5103275" y="1190613"/>
            <a:ext cx="3895725" cy="3495675"/>
          </a:xfrm>
          <a:prstGeom prst="rect">
            <a:avLst/>
          </a:prstGeom>
          <a:noFill/>
          <a:ln>
            <a:noFill/>
          </a:ln>
        </p:spPr>
      </p:pic>
      <p:sp>
        <p:nvSpPr>
          <p:cNvPr id="252" name="Google Shape;252;p30"/>
          <p:cNvSpPr/>
          <p:nvPr/>
        </p:nvSpPr>
        <p:spPr>
          <a:xfrm>
            <a:off x="6328425" y="1143000"/>
            <a:ext cx="1445400" cy="872400"/>
          </a:xfrm>
          <a:prstGeom prst="rect">
            <a:avLst/>
          </a:prstGeom>
          <a:noFill/>
          <a:ln cap="flat" cmpd="sng" w="1143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Guidebooks Approach to Writing Instruction</a:t>
            </a:r>
            <a:endParaRPr/>
          </a:p>
        </p:txBody>
      </p:sp>
      <p:sp>
        <p:nvSpPr>
          <p:cNvPr id="259" name="Google Shape;259;p31"/>
          <p:cNvSpPr txBox="1"/>
          <p:nvPr>
            <p:ph idx="1" type="body"/>
          </p:nvPr>
        </p:nvSpPr>
        <p:spPr>
          <a:xfrm>
            <a:off x="152400" y="1143000"/>
            <a:ext cx="47697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a:t>Read about the the Guidebooks approach to writing instruction in the </a:t>
            </a:r>
            <a:r>
              <a:rPr b="1" lang="en-US"/>
              <a:t>Writing Guide</a:t>
            </a:r>
            <a:r>
              <a:rPr lang="en-US"/>
              <a:t>.</a:t>
            </a:r>
            <a:endParaRPr/>
          </a:p>
        </p:txBody>
      </p:sp>
      <p:pic>
        <p:nvPicPr>
          <p:cNvPr id="260" name="Google Shape;260;p31"/>
          <p:cNvPicPr preferRelativeResize="0"/>
          <p:nvPr/>
        </p:nvPicPr>
        <p:blipFill>
          <a:blip r:embed="rId3">
            <a:alphaModFix/>
          </a:blip>
          <a:stretch>
            <a:fillRect/>
          </a:stretch>
        </p:blipFill>
        <p:spPr>
          <a:xfrm>
            <a:off x="5833650" y="1143000"/>
            <a:ext cx="2677276" cy="34201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Two Big Goals</a:t>
            </a:r>
            <a:endParaRPr/>
          </a:p>
        </p:txBody>
      </p:sp>
      <p:sp>
        <p:nvSpPr>
          <p:cNvPr id="267" name="Google Shape;267;p32"/>
          <p:cNvSpPr txBox="1"/>
          <p:nvPr>
            <p:ph idx="1" type="body"/>
          </p:nvPr>
        </p:nvSpPr>
        <p:spPr>
          <a:xfrm>
            <a:off x="152400" y="1143000"/>
            <a:ext cx="8839200" cy="838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US"/>
              <a:t>Each unit focuses on two instructional goals for </a:t>
            </a:r>
            <a:endParaRPr b="1"/>
          </a:p>
          <a:p>
            <a:pPr indent="0" lvl="0" marL="0" rtl="0" algn="ctr">
              <a:spcBef>
                <a:spcPts val="0"/>
              </a:spcBef>
              <a:spcAft>
                <a:spcPts val="0"/>
              </a:spcAft>
              <a:buNone/>
            </a:pPr>
            <a:r>
              <a:rPr b="1" lang="en-US"/>
              <a:t>developing students’ ability to write:</a:t>
            </a:r>
            <a:endParaRPr/>
          </a:p>
        </p:txBody>
      </p:sp>
      <p:sp>
        <p:nvSpPr>
          <p:cNvPr id="268" name="Google Shape;268;p32"/>
          <p:cNvSpPr txBox="1"/>
          <p:nvPr>
            <p:ph idx="1" type="body"/>
          </p:nvPr>
        </p:nvSpPr>
        <p:spPr>
          <a:xfrm>
            <a:off x="152400" y="1981200"/>
            <a:ext cx="8839200" cy="10476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Goal One: Building Knowledge and Understanding</a:t>
            </a:r>
            <a:endParaRPr b="1">
              <a:solidFill>
                <a:schemeClr val="accent4"/>
              </a:solidFill>
            </a:endParaRPr>
          </a:p>
          <a:p>
            <a:pPr indent="-342900" lvl="0" marL="457200" rtl="0" algn="l">
              <a:spcBef>
                <a:spcPts val="750"/>
              </a:spcBef>
              <a:spcAft>
                <a:spcPts val="0"/>
              </a:spcAft>
              <a:buSzPts val="1800"/>
              <a:buChar char="●"/>
            </a:pPr>
            <a:r>
              <a:rPr lang="en-US"/>
              <a:t>Students must have knowledge and understanding to write something meaningful.</a:t>
            </a:r>
            <a:endParaRPr/>
          </a:p>
        </p:txBody>
      </p:sp>
      <p:sp>
        <p:nvSpPr>
          <p:cNvPr id="269" name="Google Shape;269;p32"/>
          <p:cNvSpPr txBox="1"/>
          <p:nvPr>
            <p:ph idx="1" type="body"/>
          </p:nvPr>
        </p:nvSpPr>
        <p:spPr>
          <a:xfrm>
            <a:off x="152400" y="3009800"/>
            <a:ext cx="8839200" cy="11478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Goal Two: Developing Writing and Language Skills</a:t>
            </a:r>
            <a:endParaRPr b="1">
              <a:solidFill>
                <a:schemeClr val="accent4"/>
              </a:solidFill>
            </a:endParaRPr>
          </a:p>
          <a:p>
            <a:pPr indent="-342900" lvl="0" marL="457200" rtl="0" algn="l">
              <a:spcBef>
                <a:spcPts val="750"/>
              </a:spcBef>
              <a:spcAft>
                <a:spcPts val="0"/>
              </a:spcAft>
              <a:buSzPts val="1800"/>
              <a:buChar char="●"/>
            </a:pPr>
            <a:r>
              <a:rPr lang="en-US"/>
              <a:t>Students must have skills to express their understanding clearly and coherently.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What is writing for understanding? </a:t>
            </a:r>
            <a:endParaRPr/>
          </a:p>
        </p:txBody>
      </p:sp>
      <p:sp>
        <p:nvSpPr>
          <p:cNvPr id="276" name="Google Shape;276;p33"/>
          <p:cNvSpPr txBox="1"/>
          <p:nvPr>
            <p:ph idx="1" type="body"/>
          </p:nvPr>
        </p:nvSpPr>
        <p:spPr>
          <a:xfrm>
            <a:off x="152400" y="1118900"/>
            <a:ext cx="88392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Writing for </a:t>
            </a:r>
            <a:r>
              <a:rPr b="1" lang="en-US">
                <a:solidFill>
                  <a:schemeClr val="accent4"/>
                </a:solidFill>
              </a:rPr>
              <a:t>Understanding</a:t>
            </a:r>
            <a:r>
              <a:rPr b="1" lang="en-US">
                <a:solidFill>
                  <a:schemeClr val="accent4"/>
                </a:solidFill>
              </a:rPr>
              <a:t>:</a:t>
            </a:r>
            <a:endParaRPr b="1">
              <a:solidFill>
                <a:schemeClr val="accent4"/>
              </a:solidFill>
            </a:endParaRPr>
          </a:p>
          <a:p>
            <a:pPr indent="-342900" lvl="0" marL="457200" rtl="0" algn="l">
              <a:spcBef>
                <a:spcPts val="1000"/>
              </a:spcBef>
              <a:spcAft>
                <a:spcPts val="0"/>
              </a:spcAft>
              <a:buSzPts val="1800"/>
              <a:buChar char="•"/>
            </a:pPr>
            <a:r>
              <a:rPr lang="en-US"/>
              <a:t>is ultimately about making meaning thoughtfully and communicating that meaning clearly;</a:t>
            </a:r>
            <a:endParaRPr/>
          </a:p>
          <a:p>
            <a:pPr indent="-342900" lvl="0" marL="457200" rtl="0" algn="l">
              <a:spcBef>
                <a:spcPts val="1000"/>
              </a:spcBef>
              <a:spcAft>
                <a:spcPts val="0"/>
              </a:spcAft>
              <a:buSzPts val="1800"/>
              <a:buChar char="•"/>
            </a:pPr>
            <a:r>
              <a:rPr lang="en-US"/>
              <a:t>recognizes that no student can write effectively if she does not have solid knowledge and understanding about her subject;</a:t>
            </a:r>
            <a:endParaRPr/>
          </a:p>
          <a:p>
            <a:pPr indent="-342900" lvl="0" marL="457200" rtl="0" algn="l">
              <a:spcBef>
                <a:spcPts val="1000"/>
              </a:spcBef>
              <a:spcAft>
                <a:spcPts val="0"/>
              </a:spcAft>
              <a:buSzPts val="1800"/>
              <a:buChar char="•"/>
            </a:pPr>
            <a:r>
              <a:rPr lang="en-US"/>
              <a:t>requires teachers plan intentionally.</a:t>
            </a:r>
            <a:endParaRPr/>
          </a:p>
          <a:p>
            <a:pPr indent="0" lvl="0" marL="0" rtl="0" algn="r">
              <a:spcBef>
                <a:spcPts val="1000"/>
              </a:spcBef>
              <a:spcAft>
                <a:spcPts val="1000"/>
              </a:spcAft>
              <a:buNone/>
            </a:pPr>
            <a:r>
              <a:rPr lang="en-US"/>
              <a:t>									</a:t>
            </a:r>
            <a:r>
              <a:rPr i="1" lang="en-US" sz="1400"/>
              <a:t>Writing for Understanding</a:t>
            </a:r>
            <a:r>
              <a:rPr lang="en-US" sz="1400"/>
              <a:t>, 2008</a:t>
            </a:r>
            <a:endParaRPr sz="14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as Part of the Read Approach</a:t>
            </a:r>
            <a:endParaRPr/>
          </a:p>
        </p:txBody>
      </p:sp>
      <p:sp>
        <p:nvSpPr>
          <p:cNvPr id="283" name="Google Shape;283;p34"/>
          <p:cNvSpPr txBox="1"/>
          <p:nvPr>
            <p:ph idx="1" type="body"/>
          </p:nvPr>
        </p:nvSpPr>
        <p:spPr>
          <a:xfrm>
            <a:off x="152400" y="1828800"/>
            <a:ext cx="4822500" cy="21369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a:t>
            </a:r>
            <a:r>
              <a:rPr lang="en-US"/>
              <a:t>The ELA Guidebooks units are organized so that the writing process begins with students developing their understanding to ensure they have something meaningful to write about. This shift to focus on writing about understanding levels the playing field for students.”</a:t>
            </a:r>
            <a:endParaRPr/>
          </a:p>
          <a:p>
            <a:pPr indent="0" lvl="0" marL="0" rtl="0" algn="r">
              <a:spcBef>
                <a:spcPts val="750"/>
              </a:spcBef>
              <a:spcAft>
                <a:spcPts val="0"/>
              </a:spcAft>
              <a:buNone/>
            </a:pPr>
            <a:r>
              <a:rPr lang="en-US" sz="1400"/>
              <a:t>Curriculum Guide, p. 45</a:t>
            </a:r>
            <a:endParaRPr sz="1400"/>
          </a:p>
          <a:p>
            <a:pPr indent="0" lvl="0" marL="0" rtl="0" algn="r">
              <a:spcBef>
                <a:spcPts val="750"/>
              </a:spcBef>
              <a:spcAft>
                <a:spcPts val="0"/>
              </a:spcAft>
              <a:buNone/>
            </a:pPr>
            <a:r>
              <a:t/>
            </a:r>
            <a:endParaRPr sz="1400"/>
          </a:p>
          <a:p>
            <a:pPr indent="0" lvl="0" marL="0" rtl="0" algn="ctr">
              <a:spcBef>
                <a:spcPts val="750"/>
              </a:spcBef>
              <a:spcAft>
                <a:spcPts val="0"/>
              </a:spcAft>
              <a:buNone/>
            </a:pPr>
            <a:r>
              <a:rPr b="1" lang="en-US">
                <a:solidFill>
                  <a:schemeClr val="accent4"/>
                </a:solidFill>
              </a:rPr>
              <a:t>Discuss: </a:t>
            </a:r>
            <a:r>
              <a:rPr b="1" lang="en-US">
                <a:solidFill>
                  <a:schemeClr val="accent4"/>
                </a:solidFill>
              </a:rPr>
              <a:t>How might the opportunity to write in this activity build students’ understanding of the text and topic?</a:t>
            </a:r>
            <a:endParaRPr b="1" sz="1400">
              <a:solidFill>
                <a:schemeClr val="accent4"/>
              </a:solidFill>
            </a:endParaRPr>
          </a:p>
        </p:txBody>
      </p:sp>
      <p:pic>
        <p:nvPicPr>
          <p:cNvPr id="284" name="Google Shape;284;p34"/>
          <p:cNvPicPr preferRelativeResize="0"/>
          <p:nvPr/>
        </p:nvPicPr>
        <p:blipFill>
          <a:blip r:embed="rId3">
            <a:alphaModFix/>
          </a:blip>
          <a:stretch>
            <a:fillRect/>
          </a:stretch>
        </p:blipFill>
        <p:spPr>
          <a:xfrm>
            <a:off x="5174900" y="1509025"/>
            <a:ext cx="3511900" cy="3079775"/>
          </a:xfrm>
          <a:prstGeom prst="rect">
            <a:avLst/>
          </a:prstGeom>
          <a:noFill/>
          <a:ln>
            <a:noFill/>
          </a:ln>
        </p:spPr>
      </p:pic>
      <p:sp>
        <p:nvSpPr>
          <p:cNvPr id="285" name="Google Shape;285;p34"/>
          <p:cNvSpPr txBox="1"/>
          <p:nvPr/>
        </p:nvSpPr>
        <p:spPr>
          <a:xfrm>
            <a:off x="5127300" y="1048800"/>
            <a:ext cx="3738900" cy="384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None/>
            </a:pPr>
            <a:r>
              <a:rPr b="1" i="1" lang="en-US" sz="1800">
                <a:solidFill>
                  <a:schemeClr val="accent4"/>
                </a:solidFill>
                <a:latin typeface="Calibri"/>
                <a:ea typeface="Calibri"/>
                <a:cs typeface="Calibri"/>
                <a:sym typeface="Calibri"/>
              </a:rPr>
              <a:t>Gatsby</a:t>
            </a:r>
            <a:r>
              <a:rPr b="1" lang="en-US" sz="1800">
                <a:solidFill>
                  <a:schemeClr val="accent4"/>
                </a:solidFill>
                <a:latin typeface="Calibri"/>
                <a:ea typeface="Calibri"/>
                <a:cs typeface="Calibri"/>
                <a:sym typeface="Calibri"/>
              </a:rPr>
              <a:t>, Section 1, Lesson 1, Activity 4</a:t>
            </a:r>
            <a:endParaRPr b="1" sz="1800">
              <a:solidFill>
                <a:schemeClr val="accent4"/>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Speaking as a Support for Writing</a:t>
            </a:r>
            <a:endParaRPr/>
          </a:p>
        </p:txBody>
      </p:sp>
      <p:sp>
        <p:nvSpPr>
          <p:cNvPr id="292" name="Google Shape;292;p35"/>
          <p:cNvSpPr txBox="1"/>
          <p:nvPr>
            <p:ph idx="1" type="body"/>
          </p:nvPr>
        </p:nvSpPr>
        <p:spPr>
          <a:xfrm>
            <a:off x="228600" y="1295400"/>
            <a:ext cx="43650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“Skilled writers often </a:t>
            </a:r>
            <a:r>
              <a:rPr lang="en-US"/>
              <a:t>point</a:t>
            </a:r>
            <a:r>
              <a:rPr lang="en-US"/>
              <a:t> out that writing is...often an act of self-discovery - </a:t>
            </a:r>
            <a:r>
              <a:rPr lang="en-US"/>
              <a:t>that</a:t>
            </a:r>
            <a:r>
              <a:rPr lang="en-US"/>
              <a:t> in the act of writing, they are able to synthesize their ideas in ways they had not before…”</a:t>
            </a:r>
            <a:endParaRPr/>
          </a:p>
          <a:p>
            <a:pPr indent="0" lvl="0" marL="0" rtl="0" algn="r">
              <a:spcBef>
                <a:spcPts val="0"/>
              </a:spcBef>
              <a:spcAft>
                <a:spcPts val="0"/>
              </a:spcAft>
              <a:buNone/>
            </a:pPr>
            <a:r>
              <a:rPr lang="en-US"/>
              <a:t> </a:t>
            </a:r>
            <a:r>
              <a:rPr lang="en-US" sz="1400"/>
              <a:t>(</a:t>
            </a:r>
            <a:r>
              <a:rPr i="1" lang="en-US" sz="1400"/>
              <a:t>Writing for Understanding</a:t>
            </a:r>
            <a:r>
              <a:rPr lang="en-US" sz="1400"/>
              <a:t>, 2008)</a:t>
            </a:r>
            <a:endParaRPr sz="1400"/>
          </a:p>
          <a:p>
            <a:pPr indent="0" lvl="0" marL="0" rtl="0" algn="r">
              <a:spcBef>
                <a:spcPts val="1000"/>
              </a:spcBef>
              <a:spcAft>
                <a:spcPts val="0"/>
              </a:spcAft>
              <a:buNone/>
            </a:pPr>
            <a:r>
              <a:t/>
            </a:r>
            <a:endParaRPr sz="1400"/>
          </a:p>
          <a:p>
            <a:pPr indent="0" lvl="0" marL="0" rtl="0" algn="ctr">
              <a:spcBef>
                <a:spcPts val="1000"/>
              </a:spcBef>
              <a:spcAft>
                <a:spcPts val="0"/>
              </a:spcAft>
              <a:buNone/>
            </a:pPr>
            <a:r>
              <a:t/>
            </a:r>
            <a:endParaRPr b="1" sz="1200">
              <a:solidFill>
                <a:srgbClr val="E78B6F"/>
              </a:solidFill>
            </a:endParaRPr>
          </a:p>
          <a:p>
            <a:pPr indent="0" lvl="0" marL="0" rtl="0" algn="ctr">
              <a:spcBef>
                <a:spcPts val="750"/>
              </a:spcBef>
              <a:spcAft>
                <a:spcPts val="0"/>
              </a:spcAft>
              <a:buNone/>
            </a:pPr>
            <a:r>
              <a:rPr b="1" lang="en-US">
                <a:solidFill>
                  <a:srgbClr val="E78B6F"/>
                </a:solidFill>
              </a:rPr>
              <a:t>Discuss: How might the opportunity to discuss and collaborate during this activity support students’ writing? </a:t>
            </a:r>
            <a:endParaRPr b="1">
              <a:solidFill>
                <a:srgbClr val="E78B6F"/>
              </a:solidFill>
            </a:endParaRPr>
          </a:p>
        </p:txBody>
      </p:sp>
      <p:sp>
        <p:nvSpPr>
          <p:cNvPr id="293" name="Google Shape;293;p35"/>
          <p:cNvSpPr txBox="1"/>
          <p:nvPr/>
        </p:nvSpPr>
        <p:spPr>
          <a:xfrm>
            <a:off x="5051100" y="1201200"/>
            <a:ext cx="3738900" cy="384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None/>
            </a:pPr>
            <a:r>
              <a:rPr b="1" i="1" lang="en-US" sz="1800">
                <a:solidFill>
                  <a:schemeClr val="accent4"/>
                </a:solidFill>
                <a:latin typeface="Calibri"/>
                <a:ea typeface="Calibri"/>
                <a:cs typeface="Calibri"/>
                <a:sym typeface="Calibri"/>
              </a:rPr>
              <a:t>Gatsby</a:t>
            </a:r>
            <a:r>
              <a:rPr b="1" lang="en-US" sz="1800">
                <a:solidFill>
                  <a:schemeClr val="accent4"/>
                </a:solidFill>
                <a:latin typeface="Calibri"/>
                <a:ea typeface="Calibri"/>
                <a:cs typeface="Calibri"/>
                <a:sym typeface="Calibri"/>
              </a:rPr>
              <a:t>, Section 2, Lesson 4, Activity 4</a:t>
            </a:r>
            <a:endParaRPr b="1" sz="1800">
              <a:solidFill>
                <a:schemeClr val="accent4"/>
              </a:solidFill>
              <a:latin typeface="Calibri"/>
              <a:ea typeface="Calibri"/>
              <a:cs typeface="Calibri"/>
              <a:sym typeface="Calibri"/>
            </a:endParaRPr>
          </a:p>
        </p:txBody>
      </p:sp>
      <p:pic>
        <p:nvPicPr>
          <p:cNvPr id="294" name="Google Shape;294;p35"/>
          <p:cNvPicPr preferRelativeResize="0"/>
          <p:nvPr/>
        </p:nvPicPr>
        <p:blipFill>
          <a:blip r:embed="rId3">
            <a:alphaModFix/>
          </a:blip>
          <a:stretch>
            <a:fillRect/>
          </a:stretch>
        </p:blipFill>
        <p:spPr>
          <a:xfrm>
            <a:off x="5400186" y="1742213"/>
            <a:ext cx="3040725" cy="26496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3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Recall Our Unit Study From the </a:t>
            </a:r>
            <a:r>
              <a:rPr i="1" lang="en-US"/>
              <a:t>Gatsby</a:t>
            </a:r>
            <a:r>
              <a:rPr lang="en-US"/>
              <a:t> Unit</a:t>
            </a:r>
            <a:endParaRPr/>
          </a:p>
        </p:txBody>
      </p:sp>
      <p:pic>
        <p:nvPicPr>
          <p:cNvPr id="301" name="Google Shape;301;p36"/>
          <p:cNvPicPr preferRelativeResize="0"/>
          <p:nvPr/>
        </p:nvPicPr>
        <p:blipFill rotWithShape="1">
          <a:blip r:embed="rId3">
            <a:alphaModFix/>
          </a:blip>
          <a:srcRect b="51199" l="0" r="0" t="26416"/>
          <a:stretch/>
        </p:blipFill>
        <p:spPr>
          <a:xfrm>
            <a:off x="471400" y="1737825"/>
            <a:ext cx="5395200" cy="858901"/>
          </a:xfrm>
          <a:prstGeom prst="rect">
            <a:avLst/>
          </a:prstGeom>
          <a:noFill/>
          <a:ln cap="flat" cmpd="sng" w="9525">
            <a:solidFill>
              <a:schemeClr val="dk1"/>
            </a:solidFill>
            <a:prstDash val="solid"/>
            <a:round/>
            <a:headEnd len="sm" w="sm" type="none"/>
            <a:tailEnd len="sm" w="sm" type="none"/>
          </a:ln>
        </p:spPr>
      </p:pic>
      <p:pic>
        <p:nvPicPr>
          <p:cNvPr id="302" name="Google Shape;302;p36"/>
          <p:cNvPicPr preferRelativeResize="0"/>
          <p:nvPr/>
        </p:nvPicPr>
        <p:blipFill>
          <a:blip r:embed="rId4">
            <a:alphaModFix/>
          </a:blip>
          <a:stretch>
            <a:fillRect/>
          </a:stretch>
        </p:blipFill>
        <p:spPr>
          <a:xfrm>
            <a:off x="6363179" y="1166725"/>
            <a:ext cx="2647221" cy="3461751"/>
          </a:xfrm>
          <a:prstGeom prst="rect">
            <a:avLst/>
          </a:prstGeom>
          <a:noFill/>
          <a:ln cap="flat" cmpd="sng" w="9525">
            <a:solidFill>
              <a:schemeClr val="dk1"/>
            </a:solidFill>
            <a:prstDash val="solid"/>
            <a:round/>
            <a:headEnd len="sm" w="sm" type="none"/>
            <a:tailEnd len="sm" w="sm" type="none"/>
          </a:ln>
        </p:spPr>
      </p:pic>
      <p:sp>
        <p:nvSpPr>
          <p:cNvPr id="303" name="Google Shape;303;p36"/>
          <p:cNvSpPr txBox="1"/>
          <p:nvPr>
            <p:ph idx="1" type="body"/>
          </p:nvPr>
        </p:nvSpPr>
        <p:spPr>
          <a:xfrm>
            <a:off x="129100" y="2714750"/>
            <a:ext cx="6079800" cy="13302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Culminating Task Prompt:</a:t>
            </a:r>
            <a:endParaRPr b="1">
              <a:solidFill>
                <a:schemeClr val="accent4"/>
              </a:solidFill>
            </a:endParaRPr>
          </a:p>
          <a:p>
            <a:pPr indent="0" lvl="0" marL="0" rtl="0" algn="ctr">
              <a:spcBef>
                <a:spcPts val="750"/>
              </a:spcBef>
              <a:spcAft>
                <a:spcPts val="0"/>
              </a:spcAft>
              <a:buNone/>
            </a:pPr>
            <a:r>
              <a:rPr lang="en-US"/>
              <a:t>How does Fitzgerald develop a theme about perception throughout the novel?</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3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A4A4A"/>
                </a:solidFill>
              </a:rPr>
              <a:t>Access</a:t>
            </a:r>
            <a:r>
              <a:rPr lang="en-US">
                <a:solidFill>
                  <a:srgbClr val="4A4A4A"/>
                </a:solidFill>
              </a:rPr>
              <a:t> the </a:t>
            </a:r>
            <a:r>
              <a:rPr lang="en-US">
                <a:solidFill>
                  <a:srgbClr val="4A4A4A"/>
                </a:solidFill>
              </a:rPr>
              <a:t>Curriculum</a:t>
            </a:r>
            <a:r>
              <a:rPr lang="en-US">
                <a:solidFill>
                  <a:srgbClr val="4A4A4A"/>
                </a:solidFill>
              </a:rPr>
              <a:t> Hub</a:t>
            </a:r>
            <a:endParaRPr>
              <a:solidFill>
                <a:srgbClr val="4A4A4A"/>
              </a:solidFill>
            </a:endParaRPr>
          </a:p>
        </p:txBody>
      </p:sp>
      <p:sp>
        <p:nvSpPr>
          <p:cNvPr id="310" name="Google Shape;310;p37"/>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ctr">
              <a:lnSpc>
                <a:spcPct val="90000"/>
              </a:lnSpc>
              <a:spcBef>
                <a:spcPts val="750"/>
              </a:spcBef>
              <a:spcAft>
                <a:spcPts val="0"/>
              </a:spcAft>
              <a:buClr>
                <a:schemeClr val="dk1"/>
              </a:buClr>
              <a:buSzPts val="1800"/>
              <a:buFont typeface="Arial"/>
              <a:buNone/>
            </a:pPr>
            <a:r>
              <a:rPr lang="en-US" sz="3600" u="sng">
                <a:solidFill>
                  <a:srgbClr val="7CAED8"/>
                </a:solidFill>
                <a:hlinkClick r:id="rId3">
                  <a:extLst>
                    <a:ext uri="{A12FA001-AC4F-418D-AE19-62706E023703}">
                      <ahyp:hlinkClr val="tx"/>
                    </a:ext>
                  </a:extLst>
                </a:hlinkClick>
              </a:rPr>
              <a:t>www.louisianacurriculumhub.com</a:t>
            </a:r>
            <a:endParaRPr sz="3600">
              <a:solidFill>
                <a:srgbClr val="7CAED8"/>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p:txBody>
      </p:sp>
      <p:pic>
        <p:nvPicPr>
          <p:cNvPr id="311" name="Google Shape;311;p37"/>
          <p:cNvPicPr preferRelativeResize="0"/>
          <p:nvPr/>
        </p:nvPicPr>
        <p:blipFill rotWithShape="1">
          <a:blip r:embed="rId4">
            <a:alphaModFix/>
          </a:blip>
          <a:srcRect b="0" l="0" r="0" t="0"/>
          <a:stretch/>
        </p:blipFill>
        <p:spPr>
          <a:xfrm>
            <a:off x="3381750" y="2080300"/>
            <a:ext cx="2380500" cy="2380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1"/>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ELA Guidebooks 9-12 (2020)</a:t>
            </a:r>
            <a:endParaRPr>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Module </a:t>
            </a:r>
            <a:r>
              <a:rPr lang="en-US">
                <a:solidFill>
                  <a:schemeClr val="dk1"/>
                </a:solidFill>
              </a:rPr>
              <a:t>6</a:t>
            </a:r>
            <a:endParaRPr>
              <a:solidFill>
                <a:schemeClr val="dk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id="317" name="Google Shape;317;p38"/>
          <p:cNvPicPr preferRelativeResize="0"/>
          <p:nvPr/>
        </p:nvPicPr>
        <p:blipFill rotWithShape="1">
          <a:blip r:embed="rId3">
            <a:alphaModFix/>
          </a:blip>
          <a:srcRect b="0" l="0" r="0" t="0"/>
          <a:stretch/>
        </p:blipFill>
        <p:spPr>
          <a:xfrm>
            <a:off x="983525" y="978875"/>
            <a:ext cx="6918250" cy="3407325"/>
          </a:xfrm>
          <a:prstGeom prst="rect">
            <a:avLst/>
          </a:prstGeom>
          <a:noFill/>
          <a:ln>
            <a:noFill/>
          </a:ln>
        </p:spPr>
      </p:pic>
      <p:sp>
        <p:nvSpPr>
          <p:cNvPr id="318" name="Google Shape;318;p38"/>
          <p:cNvSpPr/>
          <p:nvPr/>
        </p:nvSpPr>
        <p:spPr>
          <a:xfrm>
            <a:off x="6262700" y="3457200"/>
            <a:ext cx="681300" cy="704400"/>
          </a:xfrm>
          <a:prstGeom prst="rect">
            <a:avLst/>
          </a:prstGeom>
          <a:noFill/>
          <a:ln cap="flat" cmpd="sng" w="762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id="324" name="Google Shape;324;p39"/>
          <p:cNvPicPr preferRelativeResize="0"/>
          <p:nvPr/>
        </p:nvPicPr>
        <p:blipFill>
          <a:blip r:embed="rId3">
            <a:alphaModFix/>
          </a:blip>
          <a:stretch>
            <a:fillRect/>
          </a:stretch>
        </p:blipFill>
        <p:spPr>
          <a:xfrm>
            <a:off x="784953" y="644182"/>
            <a:ext cx="7574078" cy="3855150"/>
          </a:xfrm>
          <a:prstGeom prst="rect">
            <a:avLst/>
          </a:prstGeom>
          <a:noFill/>
          <a:ln>
            <a:noFill/>
          </a:ln>
        </p:spPr>
      </p:pic>
      <p:sp>
        <p:nvSpPr>
          <p:cNvPr id="325" name="Google Shape;325;p39"/>
          <p:cNvSpPr/>
          <p:nvPr/>
        </p:nvSpPr>
        <p:spPr>
          <a:xfrm rot="1959671">
            <a:off x="3099152" y="2212915"/>
            <a:ext cx="1408639" cy="717676"/>
          </a:xfrm>
          <a:prstGeom prst="left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pic>
        <p:nvPicPr>
          <p:cNvPr id="331" name="Google Shape;331;p40"/>
          <p:cNvPicPr preferRelativeResize="0"/>
          <p:nvPr/>
        </p:nvPicPr>
        <p:blipFill>
          <a:blip r:embed="rId3">
            <a:alphaModFix/>
          </a:blip>
          <a:stretch>
            <a:fillRect/>
          </a:stretch>
        </p:blipFill>
        <p:spPr>
          <a:xfrm>
            <a:off x="510145" y="443963"/>
            <a:ext cx="8123703" cy="4255575"/>
          </a:xfrm>
          <a:prstGeom prst="rect">
            <a:avLst/>
          </a:prstGeom>
          <a:noFill/>
          <a:ln cap="flat" cmpd="sng" w="9525">
            <a:solidFill>
              <a:srgbClr val="8064A2"/>
            </a:solidFill>
            <a:prstDash val="solid"/>
            <a:round/>
            <a:headEnd len="sm" w="sm" type="none"/>
            <a:tailEnd len="sm" w="sm" type="none"/>
          </a:ln>
        </p:spPr>
      </p:pic>
      <p:sp>
        <p:nvSpPr>
          <p:cNvPr id="332" name="Google Shape;332;p40"/>
          <p:cNvSpPr/>
          <p:nvPr/>
        </p:nvSpPr>
        <p:spPr>
          <a:xfrm rot="10800000">
            <a:off x="963120" y="2919713"/>
            <a:ext cx="715500" cy="1141200"/>
          </a:xfrm>
          <a:prstGeom prst="upArrow">
            <a:avLst>
              <a:gd fmla="val 50000" name="adj1"/>
              <a:gd fmla="val 50000" name="adj2"/>
            </a:avLst>
          </a:prstGeom>
          <a:solidFill>
            <a:srgbClr val="8064A2"/>
          </a:solidFill>
          <a:ln cap="flat" cmpd="sng" w="9525">
            <a:solidFill>
              <a:srgbClr val="8064A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for Understanding in </a:t>
            </a:r>
            <a:r>
              <a:rPr i="1" lang="en-US"/>
              <a:t>Gatsby</a:t>
            </a:r>
            <a:endParaRPr i="1"/>
          </a:p>
        </p:txBody>
      </p:sp>
      <p:sp>
        <p:nvSpPr>
          <p:cNvPr id="339" name="Google Shape;339;p41"/>
          <p:cNvSpPr txBox="1"/>
          <p:nvPr>
            <p:ph idx="1" type="body"/>
          </p:nvPr>
        </p:nvSpPr>
        <p:spPr>
          <a:xfrm>
            <a:off x="152400" y="2709300"/>
            <a:ext cx="8839200" cy="17661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Examine</a:t>
            </a:r>
            <a:r>
              <a:rPr lang="en-US"/>
              <a:t> the activities above.</a:t>
            </a:r>
            <a:endParaRPr/>
          </a:p>
          <a:p>
            <a:pPr indent="0" lvl="0" marL="0" rtl="0" algn="l">
              <a:spcBef>
                <a:spcPts val="750"/>
              </a:spcBef>
              <a:spcAft>
                <a:spcPts val="0"/>
              </a:spcAft>
              <a:buNone/>
            </a:pPr>
            <a:r>
              <a:rPr lang="en-US"/>
              <a:t>Complete</a:t>
            </a:r>
            <a:r>
              <a:rPr lang="en-US"/>
              <a:t> the chart in your Note Catcher.</a:t>
            </a:r>
            <a:endParaRPr/>
          </a:p>
          <a:p>
            <a:pPr indent="-342900" lvl="0" marL="457200" rtl="0" algn="l">
              <a:spcBef>
                <a:spcPts val="750"/>
              </a:spcBef>
              <a:spcAft>
                <a:spcPts val="0"/>
              </a:spcAft>
              <a:buSzPts val="1800"/>
              <a:buChar char="•"/>
            </a:pPr>
            <a:r>
              <a:rPr lang="en-US"/>
              <a:t>How are students building </a:t>
            </a:r>
            <a:r>
              <a:rPr lang="en-US"/>
              <a:t>their</a:t>
            </a:r>
            <a:r>
              <a:rPr lang="en-US"/>
              <a:t> understanding of complex text through writing and speaking? </a:t>
            </a:r>
            <a:endParaRPr/>
          </a:p>
          <a:p>
            <a:pPr indent="-342900" lvl="0" marL="457200" rtl="0" algn="l">
              <a:spcBef>
                <a:spcPts val="0"/>
              </a:spcBef>
              <a:spcAft>
                <a:spcPts val="0"/>
              </a:spcAft>
              <a:buSzPts val="1800"/>
              <a:buChar char="•"/>
            </a:pPr>
            <a:r>
              <a:rPr lang="en-US"/>
              <a:t>How does each activity build students’ ability to express understanding in the Section </a:t>
            </a:r>
            <a:r>
              <a:rPr lang="en-US"/>
              <a:t>Diagnostic?</a:t>
            </a:r>
            <a:endParaRPr/>
          </a:p>
        </p:txBody>
      </p:sp>
      <p:sp>
        <p:nvSpPr>
          <p:cNvPr id="340" name="Google Shape;340;p41"/>
          <p:cNvSpPr txBox="1"/>
          <p:nvPr>
            <p:ph idx="1" type="body"/>
          </p:nvPr>
        </p:nvSpPr>
        <p:spPr>
          <a:xfrm>
            <a:off x="321925" y="1235850"/>
            <a:ext cx="2705100" cy="1501500"/>
          </a:xfrm>
          <a:prstGeom prst="rect">
            <a:avLst/>
          </a:prstGeom>
          <a:solidFill>
            <a:schemeClr val="accent4"/>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latin typeface="Signika"/>
                <a:ea typeface="Signika"/>
                <a:cs typeface="Signika"/>
                <a:sym typeface="Signika"/>
              </a:rPr>
              <a:t>Lesson 1</a:t>
            </a:r>
            <a:endParaRPr sz="2400">
              <a:latin typeface="Signika"/>
              <a:ea typeface="Signika"/>
              <a:cs typeface="Signika"/>
              <a:sym typeface="Signika"/>
            </a:endParaRPr>
          </a:p>
          <a:p>
            <a:pPr indent="0" lvl="0" marL="0" rtl="0" algn="ctr">
              <a:spcBef>
                <a:spcPts val="0"/>
              </a:spcBef>
              <a:spcAft>
                <a:spcPts val="0"/>
              </a:spcAft>
              <a:buNone/>
            </a:pPr>
            <a:r>
              <a:rPr lang="en-US" sz="2400">
                <a:latin typeface="Signika"/>
                <a:ea typeface="Signika"/>
                <a:cs typeface="Signika"/>
                <a:sym typeface="Signika"/>
              </a:rPr>
              <a:t>Activity 3</a:t>
            </a:r>
            <a:endParaRPr sz="2400">
              <a:latin typeface="Signika"/>
              <a:ea typeface="Signika"/>
              <a:cs typeface="Signika"/>
              <a:sym typeface="Signika"/>
            </a:endParaRPr>
          </a:p>
        </p:txBody>
      </p:sp>
      <p:sp>
        <p:nvSpPr>
          <p:cNvPr id="341" name="Google Shape;341;p41"/>
          <p:cNvSpPr txBox="1"/>
          <p:nvPr>
            <p:ph idx="1" type="body"/>
          </p:nvPr>
        </p:nvSpPr>
        <p:spPr>
          <a:xfrm>
            <a:off x="3219449" y="1235850"/>
            <a:ext cx="2705100" cy="15015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chemeClr val="lt1"/>
                </a:solidFill>
                <a:latin typeface="Signika"/>
                <a:ea typeface="Signika"/>
                <a:cs typeface="Signika"/>
                <a:sym typeface="Signika"/>
              </a:rPr>
              <a:t>Lesson 1</a:t>
            </a:r>
            <a:endParaRPr sz="2400">
              <a:solidFill>
                <a:schemeClr val="lt1"/>
              </a:solidFill>
              <a:latin typeface="Signika"/>
              <a:ea typeface="Signika"/>
              <a:cs typeface="Signika"/>
              <a:sym typeface="Signika"/>
            </a:endParaRPr>
          </a:p>
          <a:p>
            <a:pPr indent="0" lvl="0" marL="0" rtl="0" algn="ctr">
              <a:spcBef>
                <a:spcPts val="0"/>
              </a:spcBef>
              <a:spcAft>
                <a:spcPts val="0"/>
              </a:spcAft>
              <a:buNone/>
            </a:pPr>
            <a:r>
              <a:rPr lang="en-US" sz="2400">
                <a:solidFill>
                  <a:schemeClr val="lt1"/>
                </a:solidFill>
                <a:latin typeface="Signika"/>
                <a:ea typeface="Signika"/>
                <a:cs typeface="Signika"/>
                <a:sym typeface="Signika"/>
              </a:rPr>
              <a:t>Activity 4</a:t>
            </a:r>
            <a:endParaRPr sz="2400">
              <a:solidFill>
                <a:schemeClr val="lt1"/>
              </a:solidFill>
              <a:latin typeface="Signika"/>
              <a:ea typeface="Signika"/>
              <a:cs typeface="Signika"/>
              <a:sym typeface="Signika"/>
            </a:endParaRPr>
          </a:p>
        </p:txBody>
      </p:sp>
      <p:sp>
        <p:nvSpPr>
          <p:cNvPr id="342" name="Google Shape;342;p41"/>
          <p:cNvSpPr txBox="1"/>
          <p:nvPr>
            <p:ph idx="1" type="body"/>
          </p:nvPr>
        </p:nvSpPr>
        <p:spPr>
          <a:xfrm>
            <a:off x="6116972" y="1235850"/>
            <a:ext cx="2705100" cy="1501500"/>
          </a:xfrm>
          <a:prstGeom prst="rect">
            <a:avLst/>
          </a:prstGeom>
          <a:solidFill>
            <a:schemeClr val="accent3"/>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latin typeface="Signika"/>
                <a:ea typeface="Signika"/>
                <a:cs typeface="Signika"/>
                <a:sym typeface="Signika"/>
              </a:rPr>
              <a:t>Lesson 2</a:t>
            </a:r>
            <a:endParaRPr sz="2400">
              <a:latin typeface="Signika"/>
              <a:ea typeface="Signika"/>
              <a:cs typeface="Signika"/>
              <a:sym typeface="Signika"/>
            </a:endParaRPr>
          </a:p>
          <a:p>
            <a:pPr indent="0" lvl="0" marL="0" rtl="0" algn="ctr">
              <a:spcBef>
                <a:spcPts val="0"/>
              </a:spcBef>
              <a:spcAft>
                <a:spcPts val="0"/>
              </a:spcAft>
              <a:buNone/>
            </a:pPr>
            <a:r>
              <a:rPr lang="en-US" sz="2400">
                <a:latin typeface="Signika"/>
                <a:ea typeface="Signika"/>
                <a:cs typeface="Signika"/>
                <a:sym typeface="Signika"/>
              </a:rPr>
              <a:t>Activity 6</a:t>
            </a:r>
            <a:endParaRPr sz="2400">
              <a:latin typeface="Signika"/>
              <a:ea typeface="Signika"/>
              <a:cs typeface="Signika"/>
              <a:sym typeface="Signika"/>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Discuss!</a:t>
            </a:r>
            <a:endParaRPr/>
          </a:p>
        </p:txBody>
      </p:sp>
      <p:sp>
        <p:nvSpPr>
          <p:cNvPr id="349" name="Google Shape;349;p42"/>
          <p:cNvSpPr txBox="1"/>
          <p:nvPr>
            <p:ph idx="1" type="body"/>
          </p:nvPr>
        </p:nvSpPr>
        <p:spPr>
          <a:xfrm>
            <a:off x="152400" y="895200"/>
            <a:ext cx="8839200" cy="17661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a:p>
            <a:pPr indent="-342900" lvl="0" marL="457200" rtl="0" algn="l">
              <a:spcBef>
                <a:spcPts val="750"/>
              </a:spcBef>
              <a:spcAft>
                <a:spcPts val="0"/>
              </a:spcAft>
              <a:buSzPts val="1800"/>
              <a:buChar char="•"/>
            </a:pPr>
            <a:r>
              <a:rPr lang="en-US"/>
              <a:t>How are students building their understanding of complex text through writing and speaking in each activity? </a:t>
            </a:r>
            <a:endParaRPr/>
          </a:p>
          <a:p>
            <a:pPr indent="-342900" lvl="0" marL="457200" rtl="0" algn="l">
              <a:spcBef>
                <a:spcPts val="0"/>
              </a:spcBef>
              <a:spcAft>
                <a:spcPts val="0"/>
              </a:spcAft>
              <a:buSzPts val="1800"/>
              <a:buChar char="•"/>
            </a:pPr>
            <a:r>
              <a:rPr lang="en-US"/>
              <a:t>How does each activity build students’ ability to express understanding in the Section Diagnostic?</a:t>
            </a:r>
            <a:endParaRPr/>
          </a:p>
        </p:txBody>
      </p:sp>
      <p:sp>
        <p:nvSpPr>
          <p:cNvPr id="350" name="Google Shape;350;p42"/>
          <p:cNvSpPr txBox="1"/>
          <p:nvPr>
            <p:ph idx="1" type="body"/>
          </p:nvPr>
        </p:nvSpPr>
        <p:spPr>
          <a:xfrm>
            <a:off x="321925" y="2531250"/>
            <a:ext cx="2705100" cy="1501500"/>
          </a:xfrm>
          <a:prstGeom prst="rect">
            <a:avLst/>
          </a:prstGeom>
          <a:solidFill>
            <a:schemeClr val="accent4"/>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latin typeface="Signika"/>
                <a:ea typeface="Signika"/>
                <a:cs typeface="Signika"/>
                <a:sym typeface="Signika"/>
              </a:rPr>
              <a:t>Lesson 1</a:t>
            </a:r>
            <a:endParaRPr sz="2400">
              <a:latin typeface="Signika"/>
              <a:ea typeface="Signika"/>
              <a:cs typeface="Signika"/>
              <a:sym typeface="Signika"/>
            </a:endParaRPr>
          </a:p>
          <a:p>
            <a:pPr indent="0" lvl="0" marL="0" rtl="0" algn="ctr">
              <a:spcBef>
                <a:spcPts val="0"/>
              </a:spcBef>
              <a:spcAft>
                <a:spcPts val="0"/>
              </a:spcAft>
              <a:buNone/>
            </a:pPr>
            <a:r>
              <a:rPr lang="en-US" sz="2400">
                <a:latin typeface="Signika"/>
                <a:ea typeface="Signika"/>
                <a:cs typeface="Signika"/>
                <a:sym typeface="Signika"/>
              </a:rPr>
              <a:t>Activity 3</a:t>
            </a:r>
            <a:endParaRPr sz="2400">
              <a:latin typeface="Signika"/>
              <a:ea typeface="Signika"/>
              <a:cs typeface="Signika"/>
              <a:sym typeface="Signika"/>
            </a:endParaRPr>
          </a:p>
        </p:txBody>
      </p:sp>
      <p:sp>
        <p:nvSpPr>
          <p:cNvPr id="351" name="Google Shape;351;p42"/>
          <p:cNvSpPr txBox="1"/>
          <p:nvPr>
            <p:ph idx="1" type="body"/>
          </p:nvPr>
        </p:nvSpPr>
        <p:spPr>
          <a:xfrm>
            <a:off x="3219449" y="2531250"/>
            <a:ext cx="2705100" cy="15015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chemeClr val="lt1"/>
                </a:solidFill>
                <a:latin typeface="Signika"/>
                <a:ea typeface="Signika"/>
                <a:cs typeface="Signika"/>
                <a:sym typeface="Signika"/>
              </a:rPr>
              <a:t>Lesson 1</a:t>
            </a:r>
            <a:endParaRPr sz="2400">
              <a:solidFill>
                <a:schemeClr val="lt1"/>
              </a:solidFill>
              <a:latin typeface="Signika"/>
              <a:ea typeface="Signika"/>
              <a:cs typeface="Signika"/>
              <a:sym typeface="Signika"/>
            </a:endParaRPr>
          </a:p>
          <a:p>
            <a:pPr indent="0" lvl="0" marL="0" rtl="0" algn="ctr">
              <a:spcBef>
                <a:spcPts val="0"/>
              </a:spcBef>
              <a:spcAft>
                <a:spcPts val="0"/>
              </a:spcAft>
              <a:buNone/>
            </a:pPr>
            <a:r>
              <a:rPr lang="en-US" sz="2400">
                <a:solidFill>
                  <a:schemeClr val="lt1"/>
                </a:solidFill>
                <a:latin typeface="Signika"/>
                <a:ea typeface="Signika"/>
                <a:cs typeface="Signika"/>
                <a:sym typeface="Signika"/>
              </a:rPr>
              <a:t>Activity 4</a:t>
            </a:r>
            <a:endParaRPr sz="2400">
              <a:solidFill>
                <a:schemeClr val="lt1"/>
              </a:solidFill>
              <a:latin typeface="Signika"/>
              <a:ea typeface="Signika"/>
              <a:cs typeface="Signika"/>
              <a:sym typeface="Signika"/>
            </a:endParaRPr>
          </a:p>
        </p:txBody>
      </p:sp>
      <p:sp>
        <p:nvSpPr>
          <p:cNvPr id="352" name="Google Shape;352;p42"/>
          <p:cNvSpPr txBox="1"/>
          <p:nvPr>
            <p:ph idx="1" type="body"/>
          </p:nvPr>
        </p:nvSpPr>
        <p:spPr>
          <a:xfrm>
            <a:off x="6116972" y="2531250"/>
            <a:ext cx="2705100" cy="1501500"/>
          </a:xfrm>
          <a:prstGeom prst="rect">
            <a:avLst/>
          </a:prstGeom>
          <a:solidFill>
            <a:schemeClr val="accent3"/>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latin typeface="Signika"/>
                <a:ea typeface="Signika"/>
                <a:cs typeface="Signika"/>
                <a:sym typeface="Signika"/>
              </a:rPr>
              <a:t>Lesson 2</a:t>
            </a:r>
            <a:endParaRPr sz="2400">
              <a:latin typeface="Signika"/>
              <a:ea typeface="Signika"/>
              <a:cs typeface="Signika"/>
              <a:sym typeface="Signika"/>
            </a:endParaRPr>
          </a:p>
          <a:p>
            <a:pPr indent="0" lvl="0" marL="0" rtl="0" algn="ctr">
              <a:spcBef>
                <a:spcPts val="0"/>
              </a:spcBef>
              <a:spcAft>
                <a:spcPts val="0"/>
              </a:spcAft>
              <a:buNone/>
            </a:pPr>
            <a:r>
              <a:rPr lang="en-US" sz="2400">
                <a:latin typeface="Signika"/>
                <a:ea typeface="Signika"/>
                <a:cs typeface="Signika"/>
                <a:sym typeface="Signika"/>
              </a:rPr>
              <a:t>Activity 6</a:t>
            </a:r>
            <a:endParaRPr sz="2400">
              <a:latin typeface="Signika"/>
              <a:ea typeface="Signika"/>
              <a:cs typeface="Signika"/>
              <a:sym typeface="Signik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1"/>
                                        </p:tgtEl>
                                        <p:attrNameLst>
                                          <p:attrName>style.visibility</p:attrName>
                                        </p:attrNameLst>
                                      </p:cBhvr>
                                      <p:to>
                                        <p:strVal val="visible"/>
                                      </p:to>
                                    </p:set>
                                    <p:animEffect filter="fade" transition="in">
                                      <p:cBhvr>
                                        <p:cTn dur="1000"/>
                                        <p:tgtEl>
                                          <p:spTgt spid="3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1000"/>
                                        <p:tgtEl>
                                          <p:spTgt spid="3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Points:</a:t>
            </a:r>
            <a:r>
              <a:rPr lang="en-US"/>
              <a:t> Writing and Speaking to Build Understanding </a:t>
            </a:r>
            <a:endParaRPr/>
          </a:p>
        </p:txBody>
      </p:sp>
      <p:sp>
        <p:nvSpPr>
          <p:cNvPr id="359" name="Google Shape;359;p43"/>
          <p:cNvSpPr txBox="1"/>
          <p:nvPr>
            <p:ph idx="1" type="body"/>
          </p:nvPr>
        </p:nvSpPr>
        <p:spPr>
          <a:xfrm>
            <a:off x="4000375" y="1417825"/>
            <a:ext cx="4991100" cy="32685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Char char="•"/>
            </a:pPr>
            <a:r>
              <a:rPr lang="en-US"/>
              <a:t>Opportunities to </a:t>
            </a:r>
            <a:r>
              <a:rPr lang="en-US"/>
              <a:t>build understanding </a:t>
            </a:r>
            <a:r>
              <a:rPr lang="en-US"/>
              <a:t>through writing and speaking are built into ELA Guidebooks 9-12 sections and lessons.</a:t>
            </a:r>
            <a:endParaRPr/>
          </a:p>
          <a:p>
            <a:pPr indent="0" lvl="0" marL="457200" rtl="0" algn="l">
              <a:spcBef>
                <a:spcPts val="750"/>
              </a:spcBef>
              <a:spcAft>
                <a:spcPts val="0"/>
              </a:spcAft>
              <a:buNone/>
            </a:pPr>
            <a:r>
              <a:t/>
            </a:r>
            <a:endParaRPr/>
          </a:p>
          <a:p>
            <a:pPr indent="-342900" lvl="0" marL="457200" rtl="0" algn="l">
              <a:spcBef>
                <a:spcPts val="750"/>
              </a:spcBef>
              <a:spcAft>
                <a:spcPts val="0"/>
              </a:spcAft>
              <a:buSzPts val="1800"/>
              <a:buChar char="•"/>
            </a:pPr>
            <a:r>
              <a:rPr lang="en-US"/>
              <a:t>These opportunities lay the foundation for student success on Section Diagnostics and the Culminating Task: </a:t>
            </a:r>
            <a:r>
              <a:rPr i="1" lang="en-US"/>
              <a:t>deep understanding </a:t>
            </a:r>
            <a:r>
              <a:rPr lang="en-US"/>
              <a:t>is the key to strong writing!</a:t>
            </a:r>
            <a:endParaRPr/>
          </a:p>
        </p:txBody>
      </p:sp>
      <p:pic>
        <p:nvPicPr>
          <p:cNvPr id="360" name="Google Shape;360;p43"/>
          <p:cNvPicPr preferRelativeResize="0"/>
          <p:nvPr/>
        </p:nvPicPr>
        <p:blipFill>
          <a:blip r:embed="rId3">
            <a:alphaModFix/>
          </a:blip>
          <a:stretch>
            <a:fillRect/>
          </a:stretch>
        </p:blipFill>
        <p:spPr>
          <a:xfrm>
            <a:off x="157350" y="1607450"/>
            <a:ext cx="3789825" cy="748975"/>
          </a:xfrm>
          <a:prstGeom prst="rect">
            <a:avLst/>
          </a:prstGeom>
          <a:noFill/>
          <a:ln>
            <a:noFill/>
          </a:ln>
        </p:spPr>
      </p:pic>
      <p:pic>
        <p:nvPicPr>
          <p:cNvPr id="361" name="Google Shape;361;p43"/>
          <p:cNvPicPr preferRelativeResize="0"/>
          <p:nvPr/>
        </p:nvPicPr>
        <p:blipFill>
          <a:blip r:embed="rId4">
            <a:alphaModFix/>
          </a:blip>
          <a:stretch>
            <a:fillRect/>
          </a:stretch>
        </p:blipFill>
        <p:spPr>
          <a:xfrm>
            <a:off x="157350" y="2752725"/>
            <a:ext cx="3722900" cy="11523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4"/>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45"/>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2</a:t>
            </a:r>
            <a:endParaRPr b="1"/>
          </a:p>
          <a:p>
            <a:pPr indent="0" lvl="0" marL="0" marR="0" rtl="0" algn="ctr">
              <a:lnSpc>
                <a:spcPct val="90000"/>
              </a:lnSpc>
              <a:spcBef>
                <a:spcPts val="0"/>
              </a:spcBef>
              <a:spcAft>
                <a:spcPts val="0"/>
              </a:spcAft>
              <a:buClr>
                <a:srgbClr val="434343"/>
              </a:buClr>
              <a:buSzPts val="2800"/>
              <a:buFont typeface="Calibri"/>
              <a:buNone/>
            </a:pPr>
            <a:r>
              <a:rPr lang="en-US"/>
              <a:t>Writing to Express Understanding</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46"/>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E</a:t>
            </a:r>
            <a:r>
              <a:rPr lang="en-US"/>
              <a:t>xplain the writing process in the Guidebooks and how writing is used for students to express their understanding of a complex text.</a:t>
            </a:r>
            <a:endParaRPr/>
          </a:p>
          <a:p>
            <a:pPr indent="-304800" lvl="0" marL="514350" marR="0" rtl="0" algn="l">
              <a:lnSpc>
                <a:spcPct val="90000"/>
              </a:lnSpc>
              <a:spcBef>
                <a:spcPts val="750"/>
              </a:spcBef>
              <a:spcAft>
                <a:spcPts val="0"/>
              </a:spcAft>
              <a:buSzPts val="1200"/>
              <a:buFont typeface="Calibri"/>
              <a:buChar char="●"/>
            </a:pPr>
            <a:r>
              <a:rPr lang="en-US"/>
              <a:t>Identify speaking as a means to express understanding and as a support for writing.</a:t>
            </a:r>
            <a:endParaRPr/>
          </a:p>
        </p:txBody>
      </p:sp>
      <p:sp>
        <p:nvSpPr>
          <p:cNvPr id="380" name="Google Shape;380;p46"/>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4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Remember: The Guidebooks Writing Process</a:t>
            </a:r>
            <a:endParaRPr/>
          </a:p>
        </p:txBody>
      </p:sp>
      <p:sp>
        <p:nvSpPr>
          <p:cNvPr id="387" name="Google Shape;387;p47"/>
          <p:cNvSpPr txBox="1"/>
          <p:nvPr>
            <p:ph idx="1" type="body"/>
          </p:nvPr>
        </p:nvSpPr>
        <p:spPr>
          <a:xfrm>
            <a:off x="152400" y="1143000"/>
            <a:ext cx="47697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a:t>Writing to Build Understanding</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Writing to Express Understanding</a:t>
            </a:r>
            <a:endParaRPr/>
          </a:p>
        </p:txBody>
      </p:sp>
      <p:pic>
        <p:nvPicPr>
          <p:cNvPr id="388" name="Google Shape;388;p47"/>
          <p:cNvPicPr preferRelativeResize="0"/>
          <p:nvPr/>
        </p:nvPicPr>
        <p:blipFill>
          <a:blip r:embed="rId3">
            <a:alphaModFix/>
          </a:blip>
          <a:stretch>
            <a:fillRect/>
          </a:stretch>
        </p:blipFill>
        <p:spPr>
          <a:xfrm>
            <a:off x="5095863" y="1142988"/>
            <a:ext cx="3895725" cy="3495675"/>
          </a:xfrm>
          <a:prstGeom prst="rect">
            <a:avLst/>
          </a:prstGeom>
          <a:noFill/>
          <a:ln>
            <a:noFill/>
          </a:ln>
        </p:spPr>
      </p:pic>
      <p:sp>
        <p:nvSpPr>
          <p:cNvPr id="389" name="Google Shape;389;p47"/>
          <p:cNvSpPr/>
          <p:nvPr/>
        </p:nvSpPr>
        <p:spPr>
          <a:xfrm>
            <a:off x="2420475" y="2604625"/>
            <a:ext cx="381600" cy="762900"/>
          </a:xfrm>
          <a:prstGeom prst="down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Meet Your Facilitator</a:t>
            </a:r>
            <a:endParaRPr>
              <a:solidFill>
                <a:schemeClr val="dk1"/>
              </a:solidFill>
            </a:endParaRPr>
          </a:p>
        </p:txBody>
      </p:sp>
      <p:sp>
        <p:nvSpPr>
          <p:cNvPr id="74" name="Google Shape;74;p12"/>
          <p:cNvSpPr txBox="1"/>
          <p:nvPr>
            <p:ph idx="1" type="body"/>
          </p:nvPr>
        </p:nvSpPr>
        <p:spPr>
          <a:xfrm>
            <a:off x="269630" y="1236784"/>
            <a:ext cx="4093500" cy="3317100"/>
          </a:xfrm>
          <a:prstGeom prst="rect">
            <a:avLst/>
          </a:prstGeom>
          <a:solidFill>
            <a:srgbClr val="FFFF00"/>
          </a:solidFill>
          <a:ln>
            <a:noFill/>
          </a:ln>
        </p:spPr>
        <p:txBody>
          <a:bodyPr anchorCtr="0" anchor="t" bIns="91425" lIns="91425" spcFirstLastPara="1" rIns="91425" wrap="square" tIns="91425">
            <a:noAutofit/>
          </a:bodyPr>
          <a:lstStyle/>
          <a:p>
            <a:pPr indent="0" lvl="0" marL="133350" rtl="0" algn="ctr">
              <a:lnSpc>
                <a:spcPct val="90000"/>
              </a:lnSpc>
              <a:spcBef>
                <a:spcPts val="750"/>
              </a:spcBef>
              <a:spcAft>
                <a:spcPts val="0"/>
              </a:spcAft>
              <a:buSzPts val="1800"/>
              <a:buNone/>
            </a:pPr>
            <a:r>
              <a:rPr lang="en-US" sz="3000"/>
              <a:t>INSERT PHOTO THAT REPRESENTS SOMETHING IMPORTANT TO YOU (I.E., YOUR FAMILY, DOG, STUDENTS, FAVORITE PLACE, ETC.)</a:t>
            </a:r>
            <a:endParaRPr/>
          </a:p>
        </p:txBody>
      </p:sp>
      <p:sp>
        <p:nvSpPr>
          <p:cNvPr id="75" name="Google Shape;75;p12"/>
          <p:cNvSpPr txBox="1"/>
          <p:nvPr/>
        </p:nvSpPr>
        <p:spPr>
          <a:xfrm>
            <a:off x="4572004" y="1342575"/>
            <a:ext cx="4245900" cy="3363300"/>
          </a:xfrm>
          <a:prstGeom prst="rect">
            <a:avLst/>
          </a:prstGeom>
          <a:noFill/>
          <a:ln>
            <a:noFill/>
          </a:ln>
        </p:spPr>
        <p:txBody>
          <a:bodyPr anchorCtr="0" anchor="t" bIns="68550" lIns="68550" spcFirstLastPara="1" rIns="68550" wrap="square" tIns="68550">
            <a:noAutofit/>
          </a:bodyPr>
          <a:lstStyle/>
          <a:p>
            <a:pPr indent="0" lvl="0" marL="133350" marR="0" rtl="0" algn="ctr">
              <a:lnSpc>
                <a:spcPct val="90000"/>
              </a:lnSpc>
              <a:spcBef>
                <a:spcPts val="0"/>
              </a:spcBef>
              <a:spcAft>
                <a:spcPts val="0"/>
              </a:spcAft>
              <a:buClr>
                <a:srgbClr val="5A5A5A"/>
              </a:buClr>
              <a:buSzPts val="3000"/>
              <a:buFont typeface="Arial"/>
              <a:buNone/>
            </a:pPr>
            <a:r>
              <a:rPr b="1" i="0" lang="en-US" sz="2400" u="none" cap="none" strike="noStrike">
                <a:solidFill>
                  <a:srgbClr val="E78B6F"/>
                </a:solidFill>
                <a:latin typeface="Calibri"/>
                <a:ea typeface="Calibri"/>
                <a:cs typeface="Calibri"/>
                <a:sym typeface="Calibri"/>
              </a:rPr>
              <a:t>YOUR NAME</a:t>
            </a:r>
            <a:endParaRPr b="0" i="0" sz="2400" u="none" cap="none" strike="noStrike">
              <a:solidFill>
                <a:srgbClr val="E78B6F"/>
              </a:solidFill>
              <a:latin typeface="Arial"/>
              <a:ea typeface="Arial"/>
              <a:cs typeface="Arial"/>
              <a:sym typeface="Arial"/>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Location</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Current role</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Background</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When I’m not working I’m most likely…</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Culminating Task is Our End Goal</a:t>
            </a:r>
            <a:endParaRPr/>
          </a:p>
        </p:txBody>
      </p:sp>
      <p:pic>
        <p:nvPicPr>
          <p:cNvPr id="396" name="Google Shape;396;p48"/>
          <p:cNvPicPr preferRelativeResize="0"/>
          <p:nvPr/>
        </p:nvPicPr>
        <p:blipFill>
          <a:blip r:embed="rId3">
            <a:alphaModFix/>
          </a:blip>
          <a:stretch>
            <a:fillRect/>
          </a:stretch>
        </p:blipFill>
        <p:spPr>
          <a:xfrm>
            <a:off x="152400" y="1443963"/>
            <a:ext cx="8839208" cy="2560382"/>
          </a:xfrm>
          <a:prstGeom prst="rect">
            <a:avLst/>
          </a:prstGeom>
          <a:noFill/>
          <a:ln>
            <a:noFill/>
          </a:ln>
        </p:spPr>
      </p:pic>
      <p:sp>
        <p:nvSpPr>
          <p:cNvPr id="397" name="Google Shape;397;p48"/>
          <p:cNvSpPr/>
          <p:nvPr/>
        </p:nvSpPr>
        <p:spPr>
          <a:xfrm>
            <a:off x="7531100" y="1917700"/>
            <a:ext cx="1511400" cy="21591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gtEl>
                                        <p:attrNameLst>
                                          <p:attrName>style.visibility</p:attrName>
                                        </p:attrNameLst>
                                      </p:cBhvr>
                                      <p:to>
                                        <p:strVal val="visible"/>
                                      </p:to>
                                    </p:set>
                                    <p:animEffect filter="fade" transition="in">
                                      <p:cBhvr>
                                        <p:cTn dur="1000"/>
                                        <p:tgtEl>
                                          <p:spTgt spid="3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4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Types</a:t>
            </a:r>
            <a:r>
              <a:rPr lang="en-US"/>
              <a:t> of Writing</a:t>
            </a:r>
            <a:r>
              <a:rPr lang="en-US"/>
              <a:t> in the Standards</a:t>
            </a:r>
            <a:endParaRPr/>
          </a:p>
        </p:txBody>
      </p:sp>
      <p:sp>
        <p:nvSpPr>
          <p:cNvPr id="404" name="Google Shape;404;p49"/>
          <p:cNvSpPr txBox="1"/>
          <p:nvPr>
            <p:ph idx="1" type="body"/>
          </p:nvPr>
        </p:nvSpPr>
        <p:spPr>
          <a:xfrm>
            <a:off x="321925" y="1841100"/>
            <a:ext cx="2705100" cy="1766100"/>
          </a:xfrm>
          <a:prstGeom prst="rect">
            <a:avLst/>
          </a:prstGeom>
          <a:solidFill>
            <a:schemeClr val="accent4"/>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000000"/>
                </a:solidFill>
                <a:latin typeface="Signika"/>
                <a:ea typeface="Signika"/>
                <a:cs typeface="Signika"/>
                <a:sym typeface="Signika"/>
              </a:rPr>
              <a:t>Narrative</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p:txBody>
      </p:sp>
      <p:sp>
        <p:nvSpPr>
          <p:cNvPr id="405" name="Google Shape;405;p49"/>
          <p:cNvSpPr txBox="1"/>
          <p:nvPr>
            <p:ph idx="1" type="body"/>
          </p:nvPr>
        </p:nvSpPr>
        <p:spPr>
          <a:xfrm>
            <a:off x="3219445" y="1841100"/>
            <a:ext cx="2705100" cy="1766100"/>
          </a:xfrm>
          <a:prstGeom prst="rect">
            <a:avLst/>
          </a:prstGeom>
          <a:solidFill>
            <a:schemeClr val="accent2"/>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000000"/>
                </a:solidFill>
                <a:latin typeface="Signika"/>
                <a:ea typeface="Signika"/>
                <a:cs typeface="Signika"/>
                <a:sym typeface="Signika"/>
              </a:rPr>
              <a:t>Argument</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p:txBody>
      </p:sp>
      <p:sp>
        <p:nvSpPr>
          <p:cNvPr id="406" name="Google Shape;406;p49"/>
          <p:cNvSpPr txBox="1"/>
          <p:nvPr>
            <p:ph idx="1" type="body"/>
          </p:nvPr>
        </p:nvSpPr>
        <p:spPr>
          <a:xfrm>
            <a:off x="6116966" y="1841100"/>
            <a:ext cx="2705100" cy="1766100"/>
          </a:xfrm>
          <a:prstGeom prst="rect">
            <a:avLst/>
          </a:prstGeom>
          <a:solidFill>
            <a:schemeClr val="accent3"/>
          </a:solidFill>
        </p:spPr>
        <p:txBody>
          <a:bodyPr anchorCtr="0" anchor="ctr" bIns="91425" lIns="91425" spcFirstLastPara="1" rIns="91425" wrap="square" tIns="91425">
            <a:noAutofit/>
          </a:bodyPr>
          <a:lstStyle/>
          <a:p>
            <a:pPr indent="0" lvl="0" marL="0" rtl="0" algn="ctr">
              <a:spcBef>
                <a:spcPts val="0"/>
              </a:spcBef>
              <a:spcAft>
                <a:spcPts val="0"/>
              </a:spcAft>
              <a:buNone/>
            </a:pPr>
            <a:r>
              <a:rPr lang="en-US" sz="2400">
                <a:solidFill>
                  <a:srgbClr val="000000"/>
                </a:solidFill>
                <a:latin typeface="Signika"/>
                <a:ea typeface="Signika"/>
                <a:cs typeface="Signika"/>
                <a:sym typeface="Signika"/>
              </a:rPr>
              <a:t>Expository</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a:p>
            <a:pPr indent="0" lvl="0" marL="0" rtl="0" algn="ctr">
              <a:spcBef>
                <a:spcPts val="0"/>
              </a:spcBef>
              <a:spcAft>
                <a:spcPts val="0"/>
              </a:spcAft>
              <a:buNone/>
            </a:pPr>
            <a:r>
              <a:t/>
            </a:r>
            <a:endParaRPr sz="2400">
              <a:solidFill>
                <a:srgbClr val="000000"/>
              </a:solidFill>
              <a:latin typeface="Signika"/>
              <a:ea typeface="Signika"/>
              <a:cs typeface="Signika"/>
              <a:sym typeface="Signika"/>
            </a:endParaRPr>
          </a:p>
        </p:txBody>
      </p:sp>
      <p:pic>
        <p:nvPicPr>
          <p:cNvPr id="407" name="Google Shape;407;p49"/>
          <p:cNvPicPr preferRelativeResize="0"/>
          <p:nvPr/>
        </p:nvPicPr>
        <p:blipFill>
          <a:blip r:embed="rId3">
            <a:alphaModFix/>
          </a:blip>
          <a:stretch>
            <a:fillRect/>
          </a:stretch>
        </p:blipFill>
        <p:spPr>
          <a:xfrm>
            <a:off x="1267062" y="2562525"/>
            <a:ext cx="891729" cy="891725"/>
          </a:xfrm>
          <a:prstGeom prst="rect">
            <a:avLst/>
          </a:prstGeom>
          <a:noFill/>
          <a:ln>
            <a:noFill/>
          </a:ln>
        </p:spPr>
      </p:pic>
      <p:pic>
        <p:nvPicPr>
          <p:cNvPr id="408" name="Google Shape;408;p49"/>
          <p:cNvPicPr preferRelativeResize="0"/>
          <p:nvPr/>
        </p:nvPicPr>
        <p:blipFill>
          <a:blip r:embed="rId4">
            <a:alphaModFix/>
          </a:blip>
          <a:stretch>
            <a:fillRect/>
          </a:stretch>
        </p:blipFill>
        <p:spPr>
          <a:xfrm>
            <a:off x="7023661" y="2562525"/>
            <a:ext cx="891729" cy="891725"/>
          </a:xfrm>
          <a:prstGeom prst="rect">
            <a:avLst/>
          </a:prstGeom>
          <a:noFill/>
          <a:ln>
            <a:noFill/>
          </a:ln>
        </p:spPr>
      </p:pic>
      <p:pic>
        <p:nvPicPr>
          <p:cNvPr id="409" name="Google Shape;409;p49"/>
          <p:cNvPicPr preferRelativeResize="0"/>
          <p:nvPr/>
        </p:nvPicPr>
        <p:blipFill>
          <a:blip r:embed="rId5">
            <a:alphaModFix/>
          </a:blip>
          <a:stretch>
            <a:fillRect/>
          </a:stretch>
        </p:blipFill>
        <p:spPr>
          <a:xfrm>
            <a:off x="4126134" y="2562525"/>
            <a:ext cx="891729" cy="8917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Types</a:t>
            </a:r>
            <a:r>
              <a:rPr lang="en-US"/>
              <a:t> of Writing in the ELA Guidebooks 9-12</a:t>
            </a:r>
            <a:endParaRPr/>
          </a:p>
        </p:txBody>
      </p:sp>
      <p:sp>
        <p:nvSpPr>
          <p:cNvPr id="416" name="Google Shape;416;p50"/>
          <p:cNvSpPr txBox="1"/>
          <p:nvPr>
            <p:ph idx="1" type="body"/>
          </p:nvPr>
        </p:nvSpPr>
        <p:spPr>
          <a:xfrm>
            <a:off x="1479625" y="1101650"/>
            <a:ext cx="3253500" cy="15357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750"/>
              </a:spcBef>
              <a:spcAft>
                <a:spcPts val="0"/>
              </a:spcAft>
              <a:buSzPts val="1800"/>
              <a:buChar char="•"/>
            </a:pPr>
            <a:r>
              <a:rPr lang="en-US"/>
              <a:t>Literary Analysis Essay </a:t>
            </a:r>
            <a:endParaRPr/>
          </a:p>
          <a:p>
            <a:pPr indent="-342900" lvl="0" marL="457200" rtl="0" algn="l">
              <a:lnSpc>
                <a:spcPct val="115000"/>
              </a:lnSpc>
              <a:spcBef>
                <a:spcPts val="0"/>
              </a:spcBef>
              <a:spcAft>
                <a:spcPts val="0"/>
              </a:spcAft>
              <a:buSzPts val="1800"/>
              <a:buChar char="•"/>
            </a:pPr>
            <a:r>
              <a:rPr lang="en-US"/>
              <a:t>Narrative Essay </a:t>
            </a:r>
            <a:endParaRPr/>
          </a:p>
          <a:p>
            <a:pPr indent="-342900" lvl="0" marL="457200" rtl="0" algn="l">
              <a:lnSpc>
                <a:spcPct val="115000"/>
              </a:lnSpc>
              <a:spcBef>
                <a:spcPts val="0"/>
              </a:spcBef>
              <a:spcAft>
                <a:spcPts val="0"/>
              </a:spcAft>
              <a:buSzPts val="1800"/>
              <a:buChar char="•"/>
            </a:pPr>
            <a:r>
              <a:rPr lang="en-US"/>
              <a:t>Argumentative Essay </a:t>
            </a:r>
            <a:endParaRPr/>
          </a:p>
        </p:txBody>
      </p:sp>
      <p:pic>
        <p:nvPicPr>
          <p:cNvPr id="417" name="Google Shape;417;p50"/>
          <p:cNvPicPr preferRelativeResize="0"/>
          <p:nvPr/>
        </p:nvPicPr>
        <p:blipFill>
          <a:blip r:embed="rId3">
            <a:alphaModFix/>
          </a:blip>
          <a:stretch>
            <a:fillRect/>
          </a:stretch>
        </p:blipFill>
        <p:spPr>
          <a:xfrm>
            <a:off x="1781175" y="2308375"/>
            <a:ext cx="5581650" cy="1314450"/>
          </a:xfrm>
          <a:prstGeom prst="rect">
            <a:avLst/>
          </a:prstGeom>
          <a:noFill/>
          <a:ln>
            <a:noFill/>
          </a:ln>
        </p:spPr>
      </p:pic>
      <p:sp>
        <p:nvSpPr>
          <p:cNvPr id="418" name="Google Shape;418;p50"/>
          <p:cNvSpPr txBox="1"/>
          <p:nvPr>
            <p:ph idx="1" type="body"/>
          </p:nvPr>
        </p:nvSpPr>
        <p:spPr>
          <a:xfrm>
            <a:off x="4659775" y="1101650"/>
            <a:ext cx="3253500" cy="1535700"/>
          </a:xfrm>
          <a:prstGeom prst="rect">
            <a:avLst/>
          </a:prstGeom>
        </p:spPr>
        <p:txBody>
          <a:bodyPr anchorCtr="0" anchor="t" bIns="91425" lIns="91425" spcFirstLastPara="1" rIns="91425" wrap="square" tIns="91425">
            <a:noAutofit/>
          </a:bodyPr>
          <a:lstStyle/>
          <a:p>
            <a:pPr indent="-342900" lvl="0" marL="457200" rtl="0" algn="l">
              <a:lnSpc>
                <a:spcPct val="115000"/>
              </a:lnSpc>
              <a:spcBef>
                <a:spcPts val="750"/>
              </a:spcBef>
              <a:spcAft>
                <a:spcPts val="0"/>
              </a:spcAft>
              <a:buSzPts val="1800"/>
              <a:buChar char="•"/>
            </a:pPr>
            <a:r>
              <a:rPr lang="en-US"/>
              <a:t>Analytical Essay</a:t>
            </a:r>
            <a:endParaRPr/>
          </a:p>
          <a:p>
            <a:pPr indent="-342900" lvl="0" marL="457200" rtl="0" algn="l">
              <a:lnSpc>
                <a:spcPct val="115000"/>
              </a:lnSpc>
              <a:spcBef>
                <a:spcPts val="0"/>
              </a:spcBef>
              <a:spcAft>
                <a:spcPts val="0"/>
              </a:spcAft>
              <a:buSzPts val="1800"/>
              <a:buChar char="•"/>
            </a:pPr>
            <a:r>
              <a:rPr lang="en-US"/>
              <a:t>Informative Essay </a:t>
            </a:r>
            <a:endParaRPr/>
          </a:p>
          <a:p>
            <a:pPr indent="-342900" lvl="0" marL="457200" rtl="0" algn="l">
              <a:lnSpc>
                <a:spcPct val="115000"/>
              </a:lnSpc>
              <a:spcBef>
                <a:spcPts val="0"/>
              </a:spcBef>
              <a:spcAft>
                <a:spcPts val="0"/>
              </a:spcAft>
              <a:buSzPts val="1800"/>
              <a:buChar char="•"/>
            </a:pPr>
            <a:r>
              <a:rPr lang="en-US"/>
              <a:t>Explanatory Presentation </a:t>
            </a:r>
            <a:endParaRPr/>
          </a:p>
        </p:txBody>
      </p:sp>
      <p:sp>
        <p:nvSpPr>
          <p:cNvPr id="419" name="Google Shape;419;p50"/>
          <p:cNvSpPr txBox="1"/>
          <p:nvPr>
            <p:ph idx="1" type="body"/>
          </p:nvPr>
        </p:nvSpPr>
        <p:spPr>
          <a:xfrm>
            <a:off x="920300" y="3514450"/>
            <a:ext cx="7764600" cy="10476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Read and annotate the sample Culminating </a:t>
            </a:r>
            <a:r>
              <a:rPr lang="en-US"/>
              <a:t>Tasks</a:t>
            </a:r>
            <a:r>
              <a:rPr lang="en-US"/>
              <a:t> in your Note Catcher.</a:t>
            </a:r>
            <a:endParaRPr/>
          </a:p>
          <a:p>
            <a:pPr indent="-342900" lvl="0" marL="457200" rtl="0" algn="l">
              <a:spcBef>
                <a:spcPts val="750"/>
              </a:spcBef>
              <a:spcAft>
                <a:spcPts val="0"/>
              </a:spcAft>
              <a:buSzPts val="1800"/>
              <a:buChar char="•"/>
            </a:pPr>
            <a:r>
              <a:rPr lang="en-US"/>
              <a:t>What do you </a:t>
            </a:r>
            <a:r>
              <a:rPr lang="en-US"/>
              <a:t>notice</a:t>
            </a:r>
            <a:r>
              <a:rPr b="1" lang="en-US">
                <a:solidFill>
                  <a:schemeClr val="accent4"/>
                </a:solidFill>
              </a:rPr>
              <a:t> </a:t>
            </a:r>
            <a:r>
              <a:rPr lang="en-US"/>
              <a:t>a</a:t>
            </a:r>
            <a:r>
              <a:rPr lang="en-US"/>
              <a:t>bout these tasks and the types of writing they require of students?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1000"/>
                                        <p:tgtEl>
                                          <p:spTgt spid="4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5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Let’s Revisit the </a:t>
            </a:r>
            <a:r>
              <a:rPr i="1" lang="en-US"/>
              <a:t>Great Gatsby </a:t>
            </a:r>
            <a:r>
              <a:rPr lang="en-US"/>
              <a:t>Culminating Task</a:t>
            </a:r>
            <a:endParaRPr/>
          </a:p>
        </p:txBody>
      </p:sp>
      <p:sp>
        <p:nvSpPr>
          <p:cNvPr id="426" name="Google Shape;426;p51"/>
          <p:cNvSpPr txBox="1"/>
          <p:nvPr>
            <p:ph idx="1" type="body"/>
          </p:nvPr>
        </p:nvSpPr>
        <p:spPr>
          <a:xfrm>
            <a:off x="152400" y="1200000"/>
            <a:ext cx="29901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b="1" lang="en-US">
                <a:solidFill>
                  <a:schemeClr val="accent4"/>
                </a:solidFill>
              </a:rPr>
              <a:t>Knowledge</a:t>
            </a:r>
            <a:r>
              <a:rPr b="1" lang="en-US">
                <a:solidFill>
                  <a:schemeClr val="accent4"/>
                </a:solidFill>
              </a:rPr>
              <a:t> </a:t>
            </a:r>
            <a:r>
              <a:rPr b="1" lang="en-US"/>
              <a:t>students need:</a:t>
            </a:r>
            <a:endParaRPr b="1"/>
          </a:p>
          <a:p>
            <a:pPr indent="-342900" lvl="0" marL="457200" rtl="0" algn="l">
              <a:lnSpc>
                <a:spcPct val="90000"/>
              </a:lnSpc>
              <a:spcBef>
                <a:spcPts val="0"/>
              </a:spcBef>
              <a:spcAft>
                <a:spcPts val="0"/>
              </a:spcAft>
              <a:buSzPts val="1800"/>
              <a:buChar char="•"/>
            </a:pPr>
            <a:r>
              <a:rPr lang="en-US"/>
              <a:t>Deep understanding of </a:t>
            </a:r>
            <a:r>
              <a:rPr i="1" lang="en-US"/>
              <a:t>The Great Gatsby</a:t>
            </a:r>
            <a:endParaRPr i="1"/>
          </a:p>
          <a:p>
            <a:pPr indent="-342900" lvl="0" marL="457200" rtl="0" algn="l">
              <a:lnSpc>
                <a:spcPct val="90000"/>
              </a:lnSpc>
              <a:spcBef>
                <a:spcPts val="0"/>
              </a:spcBef>
              <a:spcAft>
                <a:spcPts val="0"/>
              </a:spcAft>
              <a:buSzPts val="1800"/>
              <a:buChar char="•"/>
            </a:pPr>
            <a:r>
              <a:rPr lang="en-US"/>
              <a:t>Knowledge of perception and how it is crafted</a:t>
            </a:r>
            <a:endParaRPr/>
          </a:p>
          <a:p>
            <a:pPr indent="0" lvl="0" marL="0" rtl="0" algn="l">
              <a:lnSpc>
                <a:spcPct val="90000"/>
              </a:lnSpc>
              <a:spcBef>
                <a:spcPts val="0"/>
              </a:spcBef>
              <a:spcAft>
                <a:spcPts val="0"/>
              </a:spcAft>
              <a:buSzPts val="1800"/>
              <a:buNone/>
            </a:pPr>
            <a:r>
              <a:t/>
            </a:r>
            <a:endParaRPr/>
          </a:p>
          <a:p>
            <a:pPr indent="0" lvl="0" marL="0" rtl="0" algn="ctr">
              <a:lnSpc>
                <a:spcPct val="90000"/>
              </a:lnSpc>
              <a:spcBef>
                <a:spcPts val="0"/>
              </a:spcBef>
              <a:spcAft>
                <a:spcPts val="0"/>
              </a:spcAft>
              <a:buSzPts val="1800"/>
              <a:buNone/>
            </a:pPr>
            <a:r>
              <a:rPr b="1" lang="en-US"/>
              <a:t>What</a:t>
            </a:r>
            <a:r>
              <a:rPr b="1" lang="en-US">
                <a:solidFill>
                  <a:schemeClr val="accent4"/>
                </a:solidFill>
              </a:rPr>
              <a:t> s</a:t>
            </a:r>
            <a:r>
              <a:rPr b="1" lang="en-US">
                <a:solidFill>
                  <a:schemeClr val="accent4"/>
                </a:solidFill>
              </a:rPr>
              <a:t>kills</a:t>
            </a:r>
            <a:r>
              <a:rPr b="1" lang="en-US"/>
              <a:t> do students need?</a:t>
            </a:r>
            <a:endParaRPr b="1"/>
          </a:p>
          <a:p>
            <a:pPr indent="0" lvl="0" marL="0" rtl="0" algn="l">
              <a:lnSpc>
                <a:spcPct val="90000"/>
              </a:lnSpc>
              <a:spcBef>
                <a:spcPts val="0"/>
              </a:spcBef>
              <a:spcAft>
                <a:spcPts val="0"/>
              </a:spcAft>
              <a:buNone/>
            </a:pPr>
            <a:r>
              <a:t/>
            </a:r>
            <a:endParaRPr/>
          </a:p>
        </p:txBody>
      </p:sp>
      <p:sp>
        <p:nvSpPr>
          <p:cNvPr id="427" name="Google Shape;427;p51"/>
          <p:cNvSpPr txBox="1"/>
          <p:nvPr/>
        </p:nvSpPr>
        <p:spPr>
          <a:xfrm>
            <a:off x="3288775" y="1208275"/>
            <a:ext cx="5676300" cy="3390900"/>
          </a:xfrm>
          <a:prstGeom prst="rect">
            <a:avLst/>
          </a:prstGeom>
          <a:solidFill>
            <a:schemeClr val="accent1"/>
          </a:solidFill>
          <a:ln cap="flat" cmpd="sng" w="38100">
            <a:solidFill>
              <a:schemeClr val="accent5"/>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How does Fitzgerald develop a theme about perception throughout the novel?</a:t>
            </a:r>
            <a:endParaRPr b="1"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500">
              <a:solidFill>
                <a:schemeClr val="dk1"/>
              </a:solidFill>
              <a:latin typeface="Calibri"/>
              <a:ea typeface="Calibri"/>
              <a:cs typeface="Calibri"/>
              <a:sym typeface="Calibri"/>
            </a:endParaRPr>
          </a:p>
          <a:p>
            <a:pPr indent="0" lvl="0" marL="0" rtl="0" algn="l">
              <a:spcBef>
                <a:spcPts val="0"/>
              </a:spcBef>
              <a:spcAft>
                <a:spcPts val="0"/>
              </a:spcAft>
              <a:buNone/>
            </a:pPr>
            <a:r>
              <a:rPr lang="en-US" sz="1500">
                <a:solidFill>
                  <a:schemeClr val="dk1"/>
                </a:solidFill>
                <a:latin typeface="Calibri"/>
                <a:ea typeface="Calibri"/>
                <a:cs typeface="Calibri"/>
                <a:sym typeface="Calibri"/>
              </a:rPr>
              <a:t>Write a literary analysis in which you state your response and logically and sufficiently support your response with claims. Support your claims with textual evidence including direct quotations with parenthetical citations. Use correct and effective words, phrases, syntax, usage, and mechanics to clearly communicate your analysis.</a:t>
            </a:r>
            <a:endParaRPr sz="1500">
              <a:solidFill>
                <a:schemeClr val="dk1"/>
              </a:solidFill>
              <a:latin typeface="Calibri"/>
              <a:ea typeface="Calibri"/>
              <a:cs typeface="Calibri"/>
              <a:sym typeface="Calibri"/>
            </a:endParaRPr>
          </a:p>
          <a:p>
            <a:pPr indent="0" lvl="0" marL="0" rtl="0" algn="l">
              <a:spcBef>
                <a:spcPts val="0"/>
              </a:spcBef>
              <a:spcAft>
                <a:spcPts val="0"/>
              </a:spcAft>
              <a:buNone/>
            </a:pPr>
            <a:r>
              <a:t/>
            </a:r>
            <a:endParaRPr sz="1500">
              <a:solidFill>
                <a:schemeClr val="dk1"/>
              </a:solidFill>
              <a:latin typeface="Calibri"/>
              <a:ea typeface="Calibri"/>
              <a:cs typeface="Calibri"/>
              <a:sym typeface="Calibri"/>
            </a:endParaRPr>
          </a:p>
          <a:p>
            <a:pPr indent="0" lvl="0" marL="0" rtl="0" algn="l">
              <a:spcBef>
                <a:spcPts val="0"/>
              </a:spcBef>
              <a:spcAft>
                <a:spcPts val="0"/>
              </a:spcAft>
              <a:buNone/>
            </a:pPr>
            <a:r>
              <a:rPr lang="en-US" sz="1500">
                <a:solidFill>
                  <a:schemeClr val="dk1"/>
                </a:solidFill>
                <a:latin typeface="Calibri"/>
                <a:ea typeface="Calibri"/>
                <a:cs typeface="Calibri"/>
                <a:sym typeface="Calibri"/>
              </a:rPr>
              <a:t>Be sure to:</a:t>
            </a:r>
            <a:endParaRPr sz="1500">
              <a:solidFill>
                <a:schemeClr val="dk1"/>
              </a:solidFill>
              <a:latin typeface="Calibri"/>
              <a:ea typeface="Calibri"/>
              <a:cs typeface="Calibri"/>
              <a:sym typeface="Calibri"/>
            </a:endParaRPr>
          </a:p>
          <a:p>
            <a:pPr indent="-323850" lvl="0" marL="457200" rtl="0" algn="l">
              <a:spcBef>
                <a:spcPts val="0"/>
              </a:spcBef>
              <a:spcAft>
                <a:spcPts val="0"/>
              </a:spcAft>
              <a:buClr>
                <a:schemeClr val="dk1"/>
              </a:buClr>
              <a:buSzPts val="1500"/>
              <a:buFont typeface="Calibri"/>
              <a:buChar char="●"/>
            </a:pPr>
            <a:r>
              <a:rPr lang="en-US" sz="1500">
                <a:solidFill>
                  <a:schemeClr val="dk1"/>
                </a:solidFill>
                <a:latin typeface="Calibri"/>
                <a:ea typeface="Calibri"/>
                <a:cs typeface="Calibri"/>
                <a:sym typeface="Calibri"/>
              </a:rPr>
              <a:t>Determine the theme that Fitzgerald develops.</a:t>
            </a:r>
            <a:endParaRPr sz="1500">
              <a:solidFill>
                <a:schemeClr val="dk1"/>
              </a:solidFill>
              <a:latin typeface="Calibri"/>
              <a:ea typeface="Calibri"/>
              <a:cs typeface="Calibri"/>
              <a:sym typeface="Calibri"/>
            </a:endParaRPr>
          </a:p>
          <a:p>
            <a:pPr indent="-323850" lvl="0" marL="457200" rtl="0" algn="l">
              <a:spcBef>
                <a:spcPts val="0"/>
              </a:spcBef>
              <a:spcAft>
                <a:spcPts val="0"/>
              </a:spcAft>
              <a:buClr>
                <a:schemeClr val="dk1"/>
              </a:buClr>
              <a:buSzPts val="1500"/>
              <a:buFont typeface="Calibri"/>
              <a:buChar char="●"/>
            </a:pPr>
            <a:r>
              <a:rPr lang="en-US" sz="1500">
                <a:solidFill>
                  <a:schemeClr val="dk1"/>
                </a:solidFill>
                <a:latin typeface="Calibri"/>
                <a:ea typeface="Calibri"/>
                <a:cs typeface="Calibri"/>
                <a:sym typeface="Calibri"/>
              </a:rPr>
              <a:t>Determine what Fitzgerald uses to develop this theme.</a:t>
            </a:r>
            <a:endParaRPr sz="1500">
              <a:solidFill>
                <a:schemeClr val="dk1"/>
              </a:solidFill>
              <a:latin typeface="Calibri"/>
              <a:ea typeface="Calibri"/>
              <a:cs typeface="Calibri"/>
              <a:sym typeface="Calibri"/>
            </a:endParaRPr>
          </a:p>
          <a:p>
            <a:pPr indent="-323850" lvl="0" marL="457200" rtl="0" algn="l">
              <a:spcBef>
                <a:spcPts val="0"/>
              </a:spcBef>
              <a:spcAft>
                <a:spcPts val="0"/>
              </a:spcAft>
              <a:buClr>
                <a:schemeClr val="dk1"/>
              </a:buClr>
              <a:buSzPts val="1500"/>
              <a:buFont typeface="Calibri"/>
              <a:buChar char="●"/>
            </a:pPr>
            <a:r>
              <a:rPr lang="en-US" sz="1500">
                <a:solidFill>
                  <a:schemeClr val="dk1"/>
                </a:solidFill>
                <a:latin typeface="Calibri"/>
                <a:ea typeface="Calibri"/>
                <a:cs typeface="Calibri"/>
                <a:sym typeface="Calibri"/>
              </a:rPr>
              <a:t>Analyze how Fitzgerald develops that theme.</a:t>
            </a:r>
            <a:endParaRPr sz="1500">
              <a:solidFill>
                <a:schemeClr val="dk1"/>
              </a:solidFill>
              <a:latin typeface="Calibri"/>
              <a:ea typeface="Calibri"/>
              <a:cs typeface="Calibri"/>
              <a:sym typeface="Calibri"/>
            </a:endParaRPr>
          </a:p>
          <a:p>
            <a:pPr indent="0" lvl="0" marL="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6"/>
                                        </p:tgtEl>
                                        <p:attrNameLst>
                                          <p:attrName>style.visibility</p:attrName>
                                        </p:attrNameLst>
                                      </p:cBhvr>
                                      <p:to>
                                        <p:strVal val="visible"/>
                                      </p:to>
                                    </p:set>
                                    <p:animEffect filter="fade" transition="in">
                                      <p:cBhvr>
                                        <p:cTn dur="1000"/>
                                        <p:tgtEl>
                                          <p:spTgt spid="4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Culminating Task Analysis</a:t>
            </a:r>
            <a:endParaRPr/>
          </a:p>
        </p:txBody>
      </p:sp>
      <p:sp>
        <p:nvSpPr>
          <p:cNvPr id="434" name="Google Shape;434;p52"/>
          <p:cNvSpPr txBox="1"/>
          <p:nvPr>
            <p:ph idx="1" type="body"/>
          </p:nvPr>
        </p:nvSpPr>
        <p:spPr>
          <a:xfrm>
            <a:off x="228600" y="914400"/>
            <a:ext cx="53907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sz="1900"/>
              <a:t>Read the </a:t>
            </a:r>
            <a:r>
              <a:rPr i="1" lang="en-US" sz="1900"/>
              <a:t>Gatsby </a:t>
            </a:r>
            <a:r>
              <a:rPr lang="en-US" sz="1900"/>
              <a:t>Culminating Task Exemplar. </a:t>
            </a:r>
            <a:endParaRPr sz="1900"/>
          </a:p>
          <a:p>
            <a:pPr indent="-323850" lvl="0" marL="457200" rtl="0" algn="l">
              <a:spcBef>
                <a:spcPts val="1000"/>
              </a:spcBef>
              <a:spcAft>
                <a:spcPts val="0"/>
              </a:spcAft>
              <a:buSzPts val="1500"/>
              <a:buFont typeface="Calibri"/>
              <a:buChar char="●"/>
            </a:pPr>
            <a:r>
              <a:rPr lang="en-US" sz="1900"/>
              <a:t>Consider: </a:t>
            </a:r>
            <a:endParaRPr sz="1900"/>
          </a:p>
          <a:p>
            <a:pPr indent="-342900" lvl="1" marL="914400" rtl="0" algn="l">
              <a:spcBef>
                <a:spcPts val="1000"/>
              </a:spcBef>
              <a:spcAft>
                <a:spcPts val="0"/>
              </a:spcAft>
              <a:buSzPts val="1800"/>
              <a:buChar char="○"/>
            </a:pPr>
            <a:r>
              <a:rPr lang="en-US" sz="1800"/>
              <a:t>What types of writing </a:t>
            </a:r>
            <a:r>
              <a:rPr i="1" lang="en-US" sz="1800"/>
              <a:t>(narrative, argumentative, informative)</a:t>
            </a:r>
            <a:r>
              <a:rPr lang="en-US" sz="1800"/>
              <a:t> are blended here? </a:t>
            </a:r>
            <a:endParaRPr sz="1800"/>
          </a:p>
          <a:p>
            <a:pPr indent="-342900" lvl="1" marL="914400" rtl="0" algn="l">
              <a:spcBef>
                <a:spcPts val="1000"/>
              </a:spcBef>
              <a:spcAft>
                <a:spcPts val="0"/>
              </a:spcAft>
              <a:buSzPts val="1800"/>
              <a:buChar char="○"/>
            </a:pPr>
            <a:r>
              <a:rPr lang="en-US" sz="1800"/>
              <a:t>How is this representative of high school level writing?</a:t>
            </a:r>
            <a:endParaRPr sz="1800"/>
          </a:p>
          <a:p>
            <a:pPr indent="0" lvl="0" marL="0" rtl="0" algn="l">
              <a:spcBef>
                <a:spcPts val="1000"/>
              </a:spcBef>
              <a:spcAft>
                <a:spcPts val="1000"/>
              </a:spcAft>
              <a:buNone/>
            </a:pPr>
            <a:r>
              <a:t/>
            </a:r>
            <a:endParaRPr/>
          </a:p>
        </p:txBody>
      </p:sp>
      <p:pic>
        <p:nvPicPr>
          <p:cNvPr id="435" name="Google Shape;435;p52"/>
          <p:cNvPicPr preferRelativeResize="0"/>
          <p:nvPr/>
        </p:nvPicPr>
        <p:blipFill>
          <a:blip r:embed="rId3">
            <a:alphaModFix/>
          </a:blip>
          <a:stretch>
            <a:fillRect/>
          </a:stretch>
        </p:blipFill>
        <p:spPr>
          <a:xfrm>
            <a:off x="5909175" y="1143000"/>
            <a:ext cx="2463625" cy="33346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5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Culminating Task Rubric</a:t>
            </a:r>
            <a:endParaRPr/>
          </a:p>
        </p:txBody>
      </p:sp>
      <p:sp>
        <p:nvSpPr>
          <p:cNvPr id="442" name="Google Shape;442;p53"/>
          <p:cNvSpPr txBox="1"/>
          <p:nvPr>
            <p:ph idx="1" type="body"/>
          </p:nvPr>
        </p:nvSpPr>
        <p:spPr>
          <a:xfrm>
            <a:off x="152400" y="1143000"/>
            <a:ext cx="53073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Review the Culminating </a:t>
            </a:r>
            <a:r>
              <a:rPr lang="en-US"/>
              <a:t>Task</a:t>
            </a:r>
            <a:r>
              <a:rPr lang="en-US"/>
              <a:t> Rubric for the CT in our shared </a:t>
            </a:r>
            <a:r>
              <a:rPr i="1" lang="en-US"/>
              <a:t>Gatsby </a:t>
            </a:r>
            <a:r>
              <a:rPr lang="en-US"/>
              <a:t>unit. </a:t>
            </a:r>
            <a:endParaRPr/>
          </a:p>
          <a:p>
            <a:pPr indent="-342900" lvl="0" marL="457200" rtl="0" algn="l">
              <a:spcBef>
                <a:spcPts val="1000"/>
              </a:spcBef>
              <a:spcAft>
                <a:spcPts val="0"/>
              </a:spcAft>
              <a:buSzPts val="1800"/>
              <a:buChar char="•"/>
            </a:pPr>
            <a:r>
              <a:rPr lang="en-US"/>
              <a:t>What</a:t>
            </a:r>
            <a:r>
              <a:rPr lang="en-US"/>
              <a:t> do you notice about the focus of the rubric?</a:t>
            </a:r>
            <a:endParaRPr/>
          </a:p>
          <a:p>
            <a:pPr indent="-342900" lvl="0" marL="457200" rtl="0" algn="l">
              <a:spcBef>
                <a:spcPts val="1000"/>
              </a:spcBef>
              <a:spcAft>
                <a:spcPts val="1000"/>
              </a:spcAft>
              <a:buSzPts val="1800"/>
              <a:buChar char="•"/>
            </a:pPr>
            <a:r>
              <a:rPr lang="en-US"/>
              <a:t>What do you wonder about how to utilize the rubric? </a:t>
            </a:r>
            <a:endParaRPr/>
          </a:p>
        </p:txBody>
      </p:sp>
      <p:pic>
        <p:nvPicPr>
          <p:cNvPr id="443" name="Google Shape;443;p53"/>
          <p:cNvPicPr preferRelativeResize="0"/>
          <p:nvPr/>
        </p:nvPicPr>
        <p:blipFill rotWithShape="1">
          <a:blip r:embed="rId3">
            <a:alphaModFix/>
          </a:blip>
          <a:srcRect b="0" l="0" r="6129" t="2780"/>
          <a:stretch/>
        </p:blipFill>
        <p:spPr>
          <a:xfrm>
            <a:off x="5909175" y="1143000"/>
            <a:ext cx="2463625" cy="33346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5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Culminating Task Rubric</a:t>
            </a:r>
            <a:endParaRPr/>
          </a:p>
        </p:txBody>
      </p:sp>
      <p:sp>
        <p:nvSpPr>
          <p:cNvPr id="450" name="Google Shape;450;p54"/>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b="1" lang="en-US"/>
              <a:t>Reflect:</a:t>
            </a:r>
            <a:endParaRPr b="1"/>
          </a:p>
          <a:p>
            <a:pPr indent="0" lvl="0" marL="0" rtl="0" algn="ctr">
              <a:spcBef>
                <a:spcPts val="750"/>
              </a:spcBef>
              <a:spcAft>
                <a:spcPts val="0"/>
              </a:spcAft>
              <a:buNone/>
            </a:pPr>
            <a:r>
              <a:rPr lang="en-US"/>
              <a:t>How does the exemplar we read meet the expectations of this rubric?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b="1" lang="en-US">
                <a:solidFill>
                  <a:schemeClr val="accent4"/>
                </a:solidFill>
              </a:rPr>
              <a:t>#trusttherubric </a:t>
            </a:r>
            <a:endParaRPr>
              <a:solidFill>
                <a:schemeClr val="accent4"/>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Our Instructional Journey</a:t>
            </a:r>
            <a:endParaRPr/>
          </a:p>
        </p:txBody>
      </p:sp>
      <p:pic>
        <p:nvPicPr>
          <p:cNvPr id="457" name="Google Shape;457;p55"/>
          <p:cNvPicPr preferRelativeResize="0"/>
          <p:nvPr/>
        </p:nvPicPr>
        <p:blipFill>
          <a:blip r:embed="rId3">
            <a:alphaModFix/>
          </a:blip>
          <a:stretch>
            <a:fillRect/>
          </a:stretch>
        </p:blipFill>
        <p:spPr>
          <a:xfrm>
            <a:off x="152400" y="1443963"/>
            <a:ext cx="8839208" cy="2560382"/>
          </a:xfrm>
          <a:prstGeom prst="rect">
            <a:avLst/>
          </a:prstGeom>
          <a:noFill/>
          <a:ln>
            <a:noFill/>
          </a:ln>
        </p:spPr>
      </p:pic>
      <p:sp>
        <p:nvSpPr>
          <p:cNvPr id="458" name="Google Shape;458;p55"/>
          <p:cNvSpPr/>
          <p:nvPr/>
        </p:nvSpPr>
        <p:spPr>
          <a:xfrm>
            <a:off x="3644900" y="1993900"/>
            <a:ext cx="1511400" cy="888900"/>
          </a:xfrm>
          <a:prstGeom prst="rect">
            <a:avLst/>
          </a:prstGeom>
          <a:noFill/>
          <a:ln cap="flat" cmpd="sng" w="762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55"/>
          <p:cNvSpPr/>
          <p:nvPr/>
        </p:nvSpPr>
        <p:spPr>
          <a:xfrm>
            <a:off x="5753100" y="2127300"/>
            <a:ext cx="1511400" cy="888900"/>
          </a:xfrm>
          <a:prstGeom prst="rect">
            <a:avLst/>
          </a:prstGeom>
          <a:noFill/>
          <a:ln cap="flat" cmpd="sng" w="762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55"/>
          <p:cNvSpPr/>
          <p:nvPr/>
        </p:nvSpPr>
        <p:spPr>
          <a:xfrm>
            <a:off x="1536700" y="3115450"/>
            <a:ext cx="1511400" cy="888900"/>
          </a:xfrm>
          <a:prstGeom prst="rect">
            <a:avLst/>
          </a:prstGeom>
          <a:noFill/>
          <a:ln cap="flat" cmpd="sng" w="762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5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Write Approach</a:t>
            </a:r>
            <a:endParaRPr/>
          </a:p>
        </p:txBody>
      </p:sp>
      <p:pic>
        <p:nvPicPr>
          <p:cNvPr id="467" name="Google Shape;467;p56"/>
          <p:cNvPicPr preferRelativeResize="0"/>
          <p:nvPr/>
        </p:nvPicPr>
        <p:blipFill rotWithShape="1">
          <a:blip r:embed="rId3">
            <a:alphaModFix/>
          </a:blip>
          <a:srcRect b="0" l="0" r="58324" t="0"/>
          <a:stretch/>
        </p:blipFill>
        <p:spPr>
          <a:xfrm rot="-993126">
            <a:off x="7334925" y="3167625"/>
            <a:ext cx="1667250" cy="1238250"/>
          </a:xfrm>
          <a:prstGeom prst="rect">
            <a:avLst/>
          </a:prstGeom>
          <a:noFill/>
          <a:ln>
            <a:noFill/>
          </a:ln>
        </p:spPr>
      </p:pic>
      <p:sp>
        <p:nvSpPr>
          <p:cNvPr id="468" name="Google Shape;468;p56"/>
          <p:cNvSpPr txBox="1"/>
          <p:nvPr/>
        </p:nvSpPr>
        <p:spPr>
          <a:xfrm>
            <a:off x="570125" y="1313375"/>
            <a:ext cx="2943000" cy="32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accent4"/>
                </a:solidFill>
                <a:latin typeface="Calibri"/>
                <a:ea typeface="Calibri"/>
                <a:cs typeface="Calibri"/>
                <a:sym typeface="Calibri"/>
              </a:rPr>
              <a:t>Prepare to Write</a:t>
            </a:r>
            <a:endParaRPr b="1" sz="1800">
              <a:solidFill>
                <a:schemeClr val="accent4"/>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Understand the Task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Determine Focus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Form Claims</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Refine and Revise Understanding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Develop Skills in Composing Work </a:t>
            </a:r>
            <a:endParaRPr sz="1800">
              <a:solidFill>
                <a:schemeClr val="dk1"/>
              </a:solidFill>
              <a:latin typeface="Calibri"/>
              <a:ea typeface="Calibri"/>
              <a:cs typeface="Calibri"/>
              <a:sym typeface="Calibri"/>
            </a:endParaRPr>
          </a:p>
        </p:txBody>
      </p:sp>
      <p:sp>
        <p:nvSpPr>
          <p:cNvPr id="469" name="Google Shape;469;p56"/>
          <p:cNvSpPr txBox="1"/>
          <p:nvPr/>
        </p:nvSpPr>
        <p:spPr>
          <a:xfrm>
            <a:off x="3441525" y="1313375"/>
            <a:ext cx="2943000" cy="32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accent4"/>
                </a:solidFill>
                <a:latin typeface="Calibri"/>
                <a:ea typeface="Calibri"/>
                <a:cs typeface="Calibri"/>
                <a:sym typeface="Calibri"/>
              </a:rPr>
              <a:t>Develop Work </a:t>
            </a:r>
            <a:endParaRPr b="1" sz="1800">
              <a:solidFill>
                <a:schemeClr val="accent4"/>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Compose Work</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Revise and Edit Work </a:t>
            </a:r>
            <a:endParaRPr sz="1800">
              <a:solidFill>
                <a:schemeClr val="dk1"/>
              </a:solidFill>
              <a:latin typeface="Calibri"/>
              <a:ea typeface="Calibri"/>
              <a:cs typeface="Calibri"/>
              <a:sym typeface="Calibri"/>
            </a:endParaRPr>
          </a:p>
        </p:txBody>
      </p:sp>
      <p:sp>
        <p:nvSpPr>
          <p:cNvPr id="470" name="Google Shape;470;p56"/>
          <p:cNvSpPr txBox="1"/>
          <p:nvPr/>
        </p:nvSpPr>
        <p:spPr>
          <a:xfrm>
            <a:off x="6384525" y="1313375"/>
            <a:ext cx="2943000" cy="320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800">
                <a:solidFill>
                  <a:schemeClr val="accent4"/>
                </a:solidFill>
                <a:latin typeface="Calibri"/>
                <a:ea typeface="Calibri"/>
                <a:cs typeface="Calibri"/>
                <a:sym typeface="Calibri"/>
              </a:rPr>
              <a:t>Publish Work </a:t>
            </a:r>
            <a:endParaRPr b="1" sz="1800">
              <a:solidFill>
                <a:schemeClr val="accent4"/>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Publish</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Reflect</a:t>
            </a:r>
            <a:endParaRPr sz="1800">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1000"/>
                                        <p:tgtEl>
                                          <p:spTgt spid="4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1000"/>
                                        <p:tgtEl>
                                          <p:spTgt spid="4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5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Dig </a:t>
            </a:r>
            <a:r>
              <a:rPr lang="en-US"/>
              <a:t>Deeper</a:t>
            </a:r>
            <a:r>
              <a:rPr lang="en-US"/>
              <a:t>: Section 1 Diagnostic</a:t>
            </a:r>
            <a:endParaRPr/>
          </a:p>
        </p:txBody>
      </p:sp>
      <p:sp>
        <p:nvSpPr>
          <p:cNvPr id="477" name="Google Shape;477;p57"/>
          <p:cNvSpPr txBox="1"/>
          <p:nvPr>
            <p:ph idx="1" type="body"/>
          </p:nvPr>
        </p:nvSpPr>
        <p:spPr>
          <a:xfrm>
            <a:off x="152400" y="1143000"/>
            <a:ext cx="43419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Review the Section Diagnostic checklist.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Pay special attention to the </a:t>
            </a:r>
            <a:r>
              <a:rPr b="1" lang="en-US">
                <a:solidFill>
                  <a:schemeClr val="accent4"/>
                </a:solidFill>
              </a:rPr>
              <a:t>Writing Look Fors</a:t>
            </a:r>
            <a:r>
              <a:rPr lang="en-US"/>
              <a:t>.</a:t>
            </a:r>
            <a:endParaRPr/>
          </a:p>
        </p:txBody>
      </p:sp>
      <p:pic>
        <p:nvPicPr>
          <p:cNvPr id="478" name="Google Shape;478;p57"/>
          <p:cNvPicPr preferRelativeResize="0"/>
          <p:nvPr/>
        </p:nvPicPr>
        <p:blipFill>
          <a:blip r:embed="rId3">
            <a:alphaModFix/>
          </a:blip>
          <a:stretch>
            <a:fillRect/>
          </a:stretch>
        </p:blipFill>
        <p:spPr>
          <a:xfrm>
            <a:off x="4756425" y="1240588"/>
            <a:ext cx="4248150" cy="32099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3"/>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304800" lvl="0" marL="457200" rtl="0" algn="l">
              <a:lnSpc>
                <a:spcPct val="115000"/>
              </a:lnSpc>
              <a:spcBef>
                <a:spcPts val="0"/>
              </a:spcBef>
              <a:spcAft>
                <a:spcPts val="0"/>
              </a:spcAft>
              <a:buSzPts val="1200"/>
              <a:buFont typeface="Calibri"/>
              <a:buChar char="●"/>
            </a:pPr>
            <a:r>
              <a:rPr lang="en-US"/>
              <a:t>To explain how writing and speaking build and deepen students’ understanding of a complex text or topic </a:t>
            </a:r>
            <a:endParaRPr/>
          </a:p>
          <a:p>
            <a:pPr indent="-304800" lvl="0" marL="457200" rtl="0" algn="l">
              <a:lnSpc>
                <a:spcPct val="115000"/>
              </a:lnSpc>
              <a:spcBef>
                <a:spcPts val="1000"/>
              </a:spcBef>
              <a:spcAft>
                <a:spcPts val="0"/>
              </a:spcAft>
              <a:buSzPts val="1200"/>
              <a:buFont typeface="Calibri"/>
              <a:buChar char="●"/>
            </a:pPr>
            <a:r>
              <a:rPr lang="en-US"/>
              <a:t>To describe how the writing process in the Guidebooks supports students in expressing their understanding of a complex text</a:t>
            </a:r>
            <a:endParaRPr/>
          </a:p>
          <a:p>
            <a:pPr indent="-304800" lvl="0" marL="457200" rtl="0" algn="l">
              <a:lnSpc>
                <a:spcPct val="115000"/>
              </a:lnSpc>
              <a:spcBef>
                <a:spcPts val="1000"/>
              </a:spcBef>
              <a:spcAft>
                <a:spcPts val="0"/>
              </a:spcAft>
              <a:buSzPts val="1200"/>
              <a:buFont typeface="Calibri"/>
              <a:buChar char="●"/>
            </a:pPr>
            <a:r>
              <a:rPr lang="en-US"/>
              <a:t>To deepen understanding of the “Write” and “Discuss” Approaches and how they are embedded into Guidebooks sections and lessons </a:t>
            </a:r>
            <a:endParaRPr/>
          </a:p>
          <a:p>
            <a:pPr indent="-304800" lvl="0" marL="457200" rtl="0" algn="l">
              <a:lnSpc>
                <a:spcPct val="115000"/>
              </a:lnSpc>
              <a:spcBef>
                <a:spcPts val="1000"/>
              </a:spcBef>
              <a:spcAft>
                <a:spcPts val="1000"/>
              </a:spcAft>
              <a:buSzPts val="1200"/>
              <a:buFont typeface="Calibri"/>
              <a:buChar char="●"/>
            </a:pPr>
            <a:r>
              <a:rPr lang="en-US"/>
              <a:t>To plan additional supports and scaffolds for students in upcoming lessons using resources in the Guidebooks</a:t>
            </a:r>
            <a:endParaRPr/>
          </a:p>
        </p:txBody>
      </p:sp>
      <p:sp>
        <p:nvSpPr>
          <p:cNvPr id="82" name="Google Shape;82;p13"/>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ELA Guidebooks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9-12 Objectives</a:t>
            </a:r>
            <a:br>
              <a:rPr lang="en-US">
                <a:solidFill>
                  <a:schemeClr val="dk1"/>
                </a:solidFill>
                <a:latin typeface="Calibri"/>
                <a:ea typeface="Calibri"/>
                <a:cs typeface="Calibri"/>
                <a:sym typeface="Calibri"/>
              </a:rPr>
            </a:br>
            <a:r>
              <a:rPr i="1" lang="en-US">
                <a:solidFill>
                  <a:schemeClr val="dk1"/>
                </a:solidFill>
                <a:latin typeface="Calibri"/>
                <a:ea typeface="Calibri"/>
                <a:cs typeface="Calibri"/>
                <a:sym typeface="Calibri"/>
              </a:rPr>
              <a:t>(Module 6) </a:t>
            </a:r>
            <a:endParaRPr i="1">
              <a:solidFill>
                <a:schemeClr val="dk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5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i="1" lang="en-US"/>
              <a:t>Gatsby</a:t>
            </a:r>
            <a:r>
              <a:rPr lang="en-US"/>
              <a:t> Section 1, Lesson 4</a:t>
            </a:r>
            <a:endParaRPr/>
          </a:p>
        </p:txBody>
      </p:sp>
      <p:sp>
        <p:nvSpPr>
          <p:cNvPr id="485" name="Google Shape;485;p58"/>
          <p:cNvSpPr txBox="1"/>
          <p:nvPr>
            <p:ph idx="1" type="body"/>
          </p:nvPr>
        </p:nvSpPr>
        <p:spPr>
          <a:xfrm>
            <a:off x="408900" y="1129500"/>
            <a:ext cx="52746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a:p>
            <a:pPr indent="0" lvl="0" marL="0" rtl="0" algn="ctr">
              <a:spcBef>
                <a:spcPts val="750"/>
              </a:spcBef>
              <a:spcAft>
                <a:spcPts val="0"/>
              </a:spcAft>
              <a:buNone/>
            </a:pPr>
            <a:r>
              <a:rPr b="1" lang="en-US">
                <a:solidFill>
                  <a:schemeClr val="accent4"/>
                </a:solidFill>
              </a:rPr>
              <a:t>Zoom in on Section 1, Lesson 4 </a:t>
            </a:r>
            <a:endParaRPr b="1">
              <a:solidFill>
                <a:schemeClr val="accent4"/>
              </a:solidFill>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How is the S</a:t>
            </a:r>
            <a:r>
              <a:rPr lang="en-US"/>
              <a:t>ection Diagnostic designed to allow students to formally express their u</a:t>
            </a:r>
            <a:r>
              <a:rPr lang="en-US"/>
              <a:t>nderstanding?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What </a:t>
            </a:r>
            <a:r>
              <a:rPr lang="en-US"/>
              <a:t>supports</a:t>
            </a:r>
            <a:r>
              <a:rPr lang="en-US"/>
              <a:t> for </a:t>
            </a:r>
            <a:r>
              <a:rPr b="1" lang="en-US"/>
              <a:t>FORMAL </a:t>
            </a:r>
            <a:r>
              <a:rPr lang="en-US"/>
              <a:t>writing are built into Lesson 4? </a:t>
            </a:r>
            <a:endParaRPr/>
          </a:p>
        </p:txBody>
      </p:sp>
      <p:grpSp>
        <p:nvGrpSpPr>
          <p:cNvPr id="486" name="Google Shape;486;p58"/>
          <p:cNvGrpSpPr/>
          <p:nvPr/>
        </p:nvGrpSpPr>
        <p:grpSpPr>
          <a:xfrm>
            <a:off x="5967020" y="1445865"/>
            <a:ext cx="2737027" cy="2618988"/>
            <a:chOff x="5994400" y="1647825"/>
            <a:chExt cx="2355850" cy="2254250"/>
          </a:xfrm>
        </p:grpSpPr>
        <p:pic>
          <p:nvPicPr>
            <p:cNvPr id="487" name="Google Shape;487;p58"/>
            <p:cNvPicPr preferRelativeResize="0"/>
            <p:nvPr/>
          </p:nvPicPr>
          <p:blipFill rotWithShape="1">
            <a:blip r:embed="rId3">
              <a:alphaModFix/>
            </a:blip>
            <a:srcRect b="0" l="0" r="57937" t="0"/>
            <a:stretch/>
          </p:blipFill>
          <p:spPr>
            <a:xfrm>
              <a:off x="6330950" y="1647825"/>
              <a:ext cx="1682750" cy="1238250"/>
            </a:xfrm>
            <a:prstGeom prst="rect">
              <a:avLst/>
            </a:prstGeom>
            <a:noFill/>
            <a:ln>
              <a:noFill/>
            </a:ln>
          </p:spPr>
        </p:pic>
        <p:pic>
          <p:nvPicPr>
            <p:cNvPr id="488" name="Google Shape;488;p58"/>
            <p:cNvPicPr preferRelativeResize="0"/>
            <p:nvPr/>
          </p:nvPicPr>
          <p:blipFill rotWithShape="1">
            <a:blip r:embed="rId3">
              <a:alphaModFix/>
            </a:blip>
            <a:srcRect b="0" l="41110" r="0" t="0"/>
            <a:stretch/>
          </p:blipFill>
          <p:spPr>
            <a:xfrm>
              <a:off x="5994400" y="2663825"/>
              <a:ext cx="2355850" cy="1238250"/>
            </a:xfrm>
            <a:prstGeom prst="rect">
              <a:avLst/>
            </a:prstGeom>
            <a:noFill/>
            <a:ln>
              <a:noFill/>
            </a:ln>
          </p:spPr>
        </p:pic>
      </p:gr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5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Write Approach</a:t>
            </a:r>
            <a:endParaRPr/>
          </a:p>
        </p:txBody>
      </p:sp>
      <p:pic>
        <p:nvPicPr>
          <p:cNvPr id="495" name="Google Shape;495;p59"/>
          <p:cNvPicPr preferRelativeResize="0"/>
          <p:nvPr/>
        </p:nvPicPr>
        <p:blipFill>
          <a:blip r:embed="rId3">
            <a:alphaModFix/>
          </a:blip>
          <a:stretch>
            <a:fillRect/>
          </a:stretch>
        </p:blipFill>
        <p:spPr>
          <a:xfrm>
            <a:off x="2598450" y="1096400"/>
            <a:ext cx="3947125" cy="3598775"/>
          </a:xfrm>
          <a:prstGeom prst="rect">
            <a:avLst/>
          </a:prstGeom>
          <a:noFill/>
          <a:ln>
            <a:noFill/>
          </a:ln>
        </p:spPr>
      </p:pic>
      <p:sp>
        <p:nvSpPr>
          <p:cNvPr id="496" name="Google Shape;496;p59"/>
          <p:cNvSpPr/>
          <p:nvPr/>
        </p:nvSpPr>
        <p:spPr>
          <a:xfrm>
            <a:off x="1357500" y="149547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59"/>
          <p:cNvSpPr/>
          <p:nvPr/>
        </p:nvSpPr>
        <p:spPr>
          <a:xfrm>
            <a:off x="1357500" y="265062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59"/>
          <p:cNvSpPr/>
          <p:nvPr/>
        </p:nvSpPr>
        <p:spPr>
          <a:xfrm>
            <a:off x="1357500" y="387567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Discuss Approach</a:t>
            </a:r>
            <a:endParaRPr/>
          </a:p>
        </p:txBody>
      </p:sp>
      <p:sp>
        <p:nvSpPr>
          <p:cNvPr id="505" name="Google Shape;505;p60"/>
          <p:cNvSpPr txBox="1"/>
          <p:nvPr>
            <p:ph idx="1" type="body"/>
          </p:nvPr>
        </p:nvSpPr>
        <p:spPr>
          <a:xfrm>
            <a:off x="426150" y="3079325"/>
            <a:ext cx="8291700" cy="14379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“As writing researcher James Britton (1983, 11) noted, ‘Writing floats on a sea of talk’ and these small acts of oral composition are essential prerequisites for more formal academic writing.” </a:t>
            </a:r>
            <a:endParaRPr/>
          </a:p>
          <a:p>
            <a:pPr indent="0" lvl="0" marL="0" rtl="0" algn="r">
              <a:spcBef>
                <a:spcPts val="750"/>
              </a:spcBef>
              <a:spcAft>
                <a:spcPts val="0"/>
              </a:spcAft>
              <a:buNone/>
            </a:pPr>
            <a:r>
              <a:rPr i="1" lang="en-US" sz="1400"/>
              <a:t>-</a:t>
            </a:r>
            <a:r>
              <a:rPr i="1" lang="en-US" sz="1400"/>
              <a:t>Structuring the Talk: Ensuring Academic Conversations Matter </a:t>
            </a:r>
            <a:r>
              <a:rPr lang="en-US" sz="1400"/>
              <a:t>(Frey, Fisher 2011)</a:t>
            </a:r>
            <a:endParaRPr sz="1400"/>
          </a:p>
        </p:txBody>
      </p:sp>
      <p:pic>
        <p:nvPicPr>
          <p:cNvPr id="506" name="Google Shape;506;p60"/>
          <p:cNvPicPr preferRelativeResize="0"/>
          <p:nvPr/>
        </p:nvPicPr>
        <p:blipFill>
          <a:blip r:embed="rId3">
            <a:alphaModFix/>
          </a:blip>
          <a:stretch>
            <a:fillRect/>
          </a:stretch>
        </p:blipFill>
        <p:spPr>
          <a:xfrm>
            <a:off x="152400" y="1200000"/>
            <a:ext cx="8657588" cy="17269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6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i="1" lang="en-US"/>
              <a:t>Gatsby</a:t>
            </a:r>
            <a:r>
              <a:rPr lang="en-US"/>
              <a:t> </a:t>
            </a:r>
            <a:r>
              <a:rPr lang="en-US"/>
              <a:t>Section 3 Overview and Diagnostic</a:t>
            </a:r>
            <a:endParaRPr/>
          </a:p>
        </p:txBody>
      </p:sp>
      <p:pic>
        <p:nvPicPr>
          <p:cNvPr id="513" name="Google Shape;513;p61"/>
          <p:cNvPicPr preferRelativeResize="0"/>
          <p:nvPr/>
        </p:nvPicPr>
        <p:blipFill>
          <a:blip r:embed="rId3">
            <a:alphaModFix/>
          </a:blip>
          <a:stretch>
            <a:fillRect/>
          </a:stretch>
        </p:blipFill>
        <p:spPr>
          <a:xfrm>
            <a:off x="322350" y="1179750"/>
            <a:ext cx="4523925" cy="2193625"/>
          </a:xfrm>
          <a:prstGeom prst="rect">
            <a:avLst/>
          </a:prstGeom>
          <a:noFill/>
          <a:ln cap="flat" cmpd="sng" w="9525">
            <a:solidFill>
              <a:srgbClr val="000000"/>
            </a:solidFill>
            <a:prstDash val="solid"/>
            <a:round/>
            <a:headEnd len="sm" w="sm" type="none"/>
            <a:tailEnd len="sm" w="sm" type="none"/>
          </a:ln>
        </p:spPr>
      </p:pic>
      <p:pic>
        <p:nvPicPr>
          <p:cNvPr id="514" name="Google Shape;514;p61"/>
          <p:cNvPicPr preferRelativeResize="0"/>
          <p:nvPr/>
        </p:nvPicPr>
        <p:blipFill>
          <a:blip r:embed="rId4">
            <a:alphaModFix/>
          </a:blip>
          <a:stretch>
            <a:fillRect/>
          </a:stretch>
        </p:blipFill>
        <p:spPr>
          <a:xfrm>
            <a:off x="3665500" y="3203575"/>
            <a:ext cx="5075626" cy="14565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sp>
        <p:nvSpPr>
          <p:cNvPr id="520" name="Google Shape;520;p6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Dig Deeper: Section 3 Diagnostic</a:t>
            </a:r>
            <a:endParaRPr/>
          </a:p>
        </p:txBody>
      </p:sp>
      <p:sp>
        <p:nvSpPr>
          <p:cNvPr id="521" name="Google Shape;521;p62"/>
          <p:cNvSpPr txBox="1"/>
          <p:nvPr>
            <p:ph idx="1" type="body"/>
          </p:nvPr>
        </p:nvSpPr>
        <p:spPr>
          <a:xfrm>
            <a:off x="152400" y="1143000"/>
            <a:ext cx="53331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Review the </a:t>
            </a:r>
            <a:r>
              <a:rPr lang="en-US"/>
              <a:t>Section 3 Diagnostic checklist.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Pay special attention to the </a:t>
            </a:r>
            <a:r>
              <a:rPr b="1" lang="en-US">
                <a:solidFill>
                  <a:schemeClr val="accent4"/>
                </a:solidFill>
              </a:rPr>
              <a:t>Discussion Look Fors</a:t>
            </a:r>
            <a:r>
              <a:rPr lang="en-US"/>
              <a:t>.</a:t>
            </a:r>
            <a:endParaRPr/>
          </a:p>
        </p:txBody>
      </p:sp>
      <p:pic>
        <p:nvPicPr>
          <p:cNvPr id="522" name="Google Shape;522;p62"/>
          <p:cNvPicPr preferRelativeResize="0"/>
          <p:nvPr/>
        </p:nvPicPr>
        <p:blipFill>
          <a:blip r:embed="rId3">
            <a:alphaModFix/>
          </a:blip>
          <a:stretch>
            <a:fillRect/>
          </a:stretch>
        </p:blipFill>
        <p:spPr>
          <a:xfrm>
            <a:off x="6031486" y="1143000"/>
            <a:ext cx="2449789" cy="3450825"/>
          </a:xfrm>
          <a:prstGeom prst="rect">
            <a:avLst/>
          </a:prstGeom>
          <a:noFill/>
          <a:ln cap="flat" cmpd="sng" w="9525">
            <a:solidFill>
              <a:schemeClr val="dk1"/>
            </a:solidFill>
            <a:prstDash val="solid"/>
            <a:round/>
            <a:headEnd len="sm" w="sm" type="none"/>
            <a:tailEnd len="sm" w="sm" type="none"/>
          </a:ln>
        </p:spPr>
      </p:pic>
      <p:sp>
        <p:nvSpPr>
          <p:cNvPr id="523" name="Google Shape;523;p62"/>
          <p:cNvSpPr/>
          <p:nvPr/>
        </p:nvSpPr>
        <p:spPr>
          <a:xfrm>
            <a:off x="7373250" y="1805700"/>
            <a:ext cx="1026000" cy="2544300"/>
          </a:xfrm>
          <a:prstGeom prst="rect">
            <a:avLst/>
          </a:prstGeom>
          <a:noFill/>
          <a:ln cap="flat" cmpd="sng" w="1143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6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i="1" lang="en-US"/>
              <a:t>Gatsby</a:t>
            </a:r>
            <a:r>
              <a:rPr lang="en-US"/>
              <a:t> Section 3, Lesson 8</a:t>
            </a:r>
            <a:endParaRPr/>
          </a:p>
        </p:txBody>
      </p:sp>
      <p:sp>
        <p:nvSpPr>
          <p:cNvPr id="530" name="Google Shape;530;p63"/>
          <p:cNvSpPr txBox="1"/>
          <p:nvPr>
            <p:ph idx="1" type="body"/>
          </p:nvPr>
        </p:nvSpPr>
        <p:spPr>
          <a:xfrm>
            <a:off x="152400" y="1143000"/>
            <a:ext cx="49911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p>
          <a:p>
            <a:pPr indent="0" lvl="0" marL="0" rtl="0" algn="ctr">
              <a:spcBef>
                <a:spcPts val="750"/>
              </a:spcBef>
              <a:spcAft>
                <a:spcPts val="0"/>
              </a:spcAft>
              <a:buNone/>
            </a:pPr>
            <a:r>
              <a:rPr b="1" lang="en-US">
                <a:solidFill>
                  <a:schemeClr val="accent4"/>
                </a:solidFill>
              </a:rPr>
              <a:t>Zoom in on Section 3, Lesson 8 </a:t>
            </a:r>
            <a:endParaRPr b="1">
              <a:solidFill>
                <a:schemeClr val="accent4"/>
              </a:solidFill>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How is the Section Diagnostic designed to allow students to formally express their understanding?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What supports for </a:t>
            </a:r>
            <a:r>
              <a:rPr b="1" lang="en-US"/>
              <a:t>FORMAL </a:t>
            </a:r>
            <a:r>
              <a:rPr lang="en-US"/>
              <a:t>speaking are built into Lesson 8? </a:t>
            </a:r>
            <a:endParaRPr/>
          </a:p>
        </p:txBody>
      </p:sp>
      <p:grpSp>
        <p:nvGrpSpPr>
          <p:cNvPr id="531" name="Google Shape;531;p63"/>
          <p:cNvGrpSpPr/>
          <p:nvPr/>
        </p:nvGrpSpPr>
        <p:grpSpPr>
          <a:xfrm>
            <a:off x="5386725" y="1466814"/>
            <a:ext cx="3475065" cy="2438451"/>
            <a:chOff x="3771900" y="2002098"/>
            <a:chExt cx="3209925" cy="2252402"/>
          </a:xfrm>
        </p:grpSpPr>
        <p:pic>
          <p:nvPicPr>
            <p:cNvPr id="532" name="Google Shape;532;p63"/>
            <p:cNvPicPr preferRelativeResize="0"/>
            <p:nvPr/>
          </p:nvPicPr>
          <p:blipFill rotWithShape="1">
            <a:blip r:embed="rId3">
              <a:alphaModFix/>
            </a:blip>
            <a:srcRect b="0" l="0" r="68972" t="0"/>
            <a:stretch/>
          </p:blipFill>
          <p:spPr>
            <a:xfrm>
              <a:off x="4482494" y="2002098"/>
              <a:ext cx="1991018" cy="1268157"/>
            </a:xfrm>
            <a:prstGeom prst="rect">
              <a:avLst/>
            </a:prstGeom>
            <a:noFill/>
            <a:ln>
              <a:noFill/>
            </a:ln>
          </p:spPr>
        </p:pic>
        <p:pic>
          <p:nvPicPr>
            <p:cNvPr id="533" name="Google Shape;533;p63"/>
            <p:cNvPicPr preferRelativeResize="0"/>
            <p:nvPr/>
          </p:nvPicPr>
          <p:blipFill rotWithShape="1">
            <a:blip r:embed="rId3">
              <a:alphaModFix/>
            </a:blip>
            <a:srcRect b="0" l="33399" r="0" t="0"/>
            <a:stretch/>
          </p:blipFill>
          <p:spPr>
            <a:xfrm>
              <a:off x="3771900" y="3302000"/>
              <a:ext cx="3209925" cy="952500"/>
            </a:xfrm>
            <a:prstGeom prst="rect">
              <a:avLst/>
            </a:prstGeom>
            <a:noFill/>
            <a:ln>
              <a:noFill/>
            </a:ln>
          </p:spPr>
        </p:pic>
      </p:gr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Discuss Approach</a:t>
            </a:r>
            <a:endParaRPr/>
          </a:p>
        </p:txBody>
      </p:sp>
      <p:pic>
        <p:nvPicPr>
          <p:cNvPr id="540" name="Google Shape;540;p64"/>
          <p:cNvPicPr preferRelativeResize="0"/>
          <p:nvPr/>
        </p:nvPicPr>
        <p:blipFill>
          <a:blip r:embed="rId3">
            <a:alphaModFix/>
          </a:blip>
          <a:stretch>
            <a:fillRect/>
          </a:stretch>
        </p:blipFill>
        <p:spPr>
          <a:xfrm>
            <a:off x="2517000" y="1097675"/>
            <a:ext cx="4110024" cy="3591150"/>
          </a:xfrm>
          <a:prstGeom prst="rect">
            <a:avLst/>
          </a:prstGeom>
          <a:noFill/>
          <a:ln>
            <a:noFill/>
          </a:ln>
        </p:spPr>
      </p:pic>
      <p:sp>
        <p:nvSpPr>
          <p:cNvPr id="541" name="Google Shape;541;p64"/>
          <p:cNvSpPr/>
          <p:nvPr/>
        </p:nvSpPr>
        <p:spPr>
          <a:xfrm>
            <a:off x="1318725" y="163762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64"/>
          <p:cNvSpPr/>
          <p:nvPr/>
        </p:nvSpPr>
        <p:spPr>
          <a:xfrm>
            <a:off x="1318725" y="2816300"/>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64"/>
          <p:cNvSpPr/>
          <p:nvPr/>
        </p:nvSpPr>
        <p:spPr>
          <a:xfrm>
            <a:off x="1318725" y="399497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6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Capture Your Learning</a:t>
            </a:r>
            <a:endParaRPr/>
          </a:p>
        </p:txBody>
      </p:sp>
      <p:sp>
        <p:nvSpPr>
          <p:cNvPr id="550" name="Google Shape;550;p65"/>
          <p:cNvSpPr txBox="1"/>
          <p:nvPr>
            <p:ph idx="1" type="body"/>
          </p:nvPr>
        </p:nvSpPr>
        <p:spPr>
          <a:xfrm>
            <a:off x="152400" y="1814300"/>
            <a:ext cx="8839200" cy="28719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a:p>
          <a:p>
            <a:pPr indent="0" lvl="0" marL="0" rtl="0" algn="ctr">
              <a:spcBef>
                <a:spcPts val="750"/>
              </a:spcBef>
              <a:spcAft>
                <a:spcPts val="0"/>
              </a:spcAft>
              <a:buNone/>
            </a:pPr>
            <a:r>
              <a:rPr lang="en-US"/>
              <a:t>How do the Write Approach and the Discuss Approach support students to express their understanding in the Guidebooks?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66"/>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a:solidFill>
                  <a:schemeClr val="dk1"/>
                </a:solidFill>
              </a:rPr>
              <a:t>Enjoy Your Lunch!</a:t>
            </a:r>
            <a:endParaRPr b="1">
              <a:solidFill>
                <a:schemeClr val="dk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67"/>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3</a:t>
            </a:r>
            <a:endParaRPr b="1"/>
          </a:p>
          <a:p>
            <a:pPr indent="0" lvl="0" marL="0" marR="0" rtl="0" algn="ctr">
              <a:lnSpc>
                <a:spcPct val="90000"/>
              </a:lnSpc>
              <a:spcBef>
                <a:spcPts val="0"/>
              </a:spcBef>
              <a:spcAft>
                <a:spcPts val="0"/>
              </a:spcAft>
              <a:buClr>
                <a:srgbClr val="434343"/>
              </a:buClr>
              <a:buSzPts val="2800"/>
              <a:buFont typeface="Calibri"/>
              <a:buNone/>
            </a:pPr>
            <a:r>
              <a:rPr lang="en-US"/>
              <a:t>Supports for Writing &amp; Speaking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Morning </a:t>
            </a:r>
            <a:r>
              <a:rPr lang="en-US">
                <a:solidFill>
                  <a:schemeClr val="dk1"/>
                </a:solidFill>
              </a:rPr>
              <a:t>at a Glance </a:t>
            </a:r>
            <a:endParaRPr>
              <a:solidFill>
                <a:schemeClr val="dk1"/>
              </a:solidFill>
            </a:endParaRPr>
          </a:p>
        </p:txBody>
      </p:sp>
      <p:graphicFrame>
        <p:nvGraphicFramePr>
          <p:cNvPr id="89" name="Google Shape;89;p14"/>
          <p:cNvGraphicFramePr/>
          <p:nvPr/>
        </p:nvGraphicFramePr>
        <p:xfrm>
          <a:off x="952500" y="1412999"/>
          <a:ext cx="3000000" cy="3000000"/>
        </p:xfrm>
        <a:graphic>
          <a:graphicData uri="http://schemas.openxmlformats.org/drawingml/2006/table">
            <a:tbl>
              <a:tblPr>
                <a:noFill/>
                <a:tableStyleId>{EA0F31A3-1CAF-46BF-8C35-DDB790F7412B}</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8:00 – 8:</a:t>
                      </a:r>
                      <a:r>
                        <a:rPr lang="en-US" sz="1800">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Getting Started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a:t>
                      </a:r>
                      <a:r>
                        <a:rPr lang="en-US" sz="1800">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9:</a:t>
                      </a:r>
                      <a:r>
                        <a:rPr lang="en-US" sz="1800">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Writing &amp; Speaking to Build Understanding</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68450">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9:</a:t>
                      </a:r>
                      <a:r>
                        <a:rPr lang="en-US" sz="1800">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9:</a:t>
                      </a:r>
                      <a:r>
                        <a:rPr lang="en-US" sz="1800">
                          <a:solidFill>
                            <a:schemeClr val="dk1"/>
                          </a:solidFill>
                          <a:latin typeface="Calibri"/>
                          <a:ea typeface="Calibri"/>
                          <a:cs typeface="Calibri"/>
                          <a:sym typeface="Calibri"/>
                        </a:rPr>
                        <a:t>30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9:</a:t>
                      </a:r>
                      <a:r>
                        <a:rPr lang="en-US" sz="1800">
                          <a:solidFill>
                            <a:schemeClr val="dk1"/>
                          </a:solidFill>
                          <a:latin typeface="Calibri"/>
                          <a:ea typeface="Calibri"/>
                          <a:cs typeface="Calibri"/>
                          <a:sym typeface="Calibri"/>
                        </a:rPr>
                        <a:t>30</a:t>
                      </a:r>
                      <a:r>
                        <a:rPr lang="en-US" sz="1800" u="none" cap="none" strike="noStrike">
                          <a:solidFill>
                            <a:schemeClr val="dk1"/>
                          </a:solidFill>
                          <a:latin typeface="Calibri"/>
                          <a:ea typeface="Calibri"/>
                          <a:cs typeface="Calibri"/>
                          <a:sym typeface="Calibri"/>
                        </a:rPr>
                        <a:t> – 11:</a:t>
                      </a:r>
                      <a:r>
                        <a:rPr lang="en-US" sz="1800">
                          <a:solidFill>
                            <a:schemeClr val="dk1"/>
                          </a:solidFill>
                          <a:latin typeface="Calibri"/>
                          <a:ea typeface="Calibri"/>
                          <a:cs typeface="Calibri"/>
                          <a:sym typeface="Calibri"/>
                        </a:rPr>
                        <a:t>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Writing to Express Understanding</a:t>
                      </a:r>
                      <a:endParaRPr sz="1800">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6825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11:</a:t>
                      </a:r>
                      <a:r>
                        <a:rPr lang="en-US" sz="1800">
                          <a:solidFill>
                            <a:schemeClr val="dk1"/>
                          </a:solidFill>
                          <a:latin typeface="Calibri"/>
                          <a:ea typeface="Calibri"/>
                          <a:cs typeface="Calibri"/>
                          <a:sym typeface="Calibri"/>
                        </a:rPr>
                        <a:t>00</a:t>
                      </a:r>
                      <a:r>
                        <a:rPr lang="en-US" sz="1800" u="none" cap="none" strike="noStrike">
                          <a:solidFill>
                            <a:schemeClr val="dk1"/>
                          </a:solidFill>
                          <a:latin typeface="Calibri"/>
                          <a:ea typeface="Calibri"/>
                          <a:cs typeface="Calibri"/>
                          <a:sym typeface="Calibri"/>
                        </a:rPr>
                        <a:t> – 12:</a:t>
                      </a:r>
                      <a:r>
                        <a:rPr lang="en-US" sz="1800">
                          <a:solidFill>
                            <a:schemeClr val="dk1"/>
                          </a:solidFill>
                          <a:latin typeface="Calibri"/>
                          <a:ea typeface="Calibri"/>
                          <a:cs typeface="Calibri"/>
                          <a:sym typeface="Calibri"/>
                        </a:rPr>
                        <a:t>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i="1" lang="en-US" sz="1800" u="none" cap="none" strike="noStrike">
                          <a:solidFill>
                            <a:schemeClr val="dk1"/>
                          </a:solidFill>
                          <a:latin typeface="Calibri"/>
                          <a:ea typeface="Calibri"/>
                          <a:cs typeface="Calibri"/>
                          <a:sym typeface="Calibri"/>
                        </a:rPr>
                        <a:t>Lunch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68"/>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Identify Guidebooks resources that will help them support their students in expressing their understanding through writing and speaking.</a:t>
            </a:r>
            <a:endParaRPr/>
          </a:p>
        </p:txBody>
      </p:sp>
      <p:sp>
        <p:nvSpPr>
          <p:cNvPr id="569" name="Google Shape;569;p68"/>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69"/>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Brainstorm areas in formal writing where students might </a:t>
            </a:r>
            <a:r>
              <a:rPr b="1" lang="en-US"/>
              <a:t>need support</a:t>
            </a:r>
            <a:r>
              <a:rPr lang="en-US"/>
              <a:t>. </a:t>
            </a:r>
            <a:endParaRPr/>
          </a:p>
        </p:txBody>
      </p:sp>
      <p:sp>
        <p:nvSpPr>
          <p:cNvPr id="576" name="Google Shape;576;p6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Where do students typically need support in writing?</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7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Research</a:t>
            </a:r>
            <a:r>
              <a:rPr lang="en-US"/>
              <a:t>-Based</a:t>
            </a:r>
            <a:r>
              <a:rPr lang="en-US"/>
              <a:t> Best </a:t>
            </a:r>
            <a:r>
              <a:rPr lang="en-US"/>
              <a:t>Practices</a:t>
            </a:r>
            <a:endParaRPr/>
          </a:p>
        </p:txBody>
      </p:sp>
      <p:sp>
        <p:nvSpPr>
          <p:cNvPr id="583" name="Google Shape;583;p70"/>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b="1" lang="en-US"/>
              <a:t>Backward design </a:t>
            </a:r>
            <a:r>
              <a:rPr lang="en-US"/>
              <a:t>- planning backwards for instruction by identifying the </a:t>
            </a:r>
            <a:r>
              <a:rPr lang="en-US"/>
              <a:t>understanding</a:t>
            </a:r>
            <a:r>
              <a:rPr lang="en-US"/>
              <a:t> students need by the end of the unit </a:t>
            </a:r>
            <a:endParaRPr/>
          </a:p>
          <a:p>
            <a:pPr indent="-342900" lvl="0" marL="457200" rtl="0" algn="l">
              <a:spcBef>
                <a:spcPts val="1000"/>
              </a:spcBef>
              <a:spcAft>
                <a:spcPts val="0"/>
              </a:spcAft>
              <a:buSzPts val="1800"/>
              <a:buFont typeface="Calibri"/>
              <a:buAutoNum type="arabicPeriod"/>
            </a:pPr>
            <a:r>
              <a:rPr b="1" lang="en-US"/>
              <a:t>Emphasis on understanding</a:t>
            </a:r>
            <a:r>
              <a:rPr lang="en-US"/>
              <a:t> - students write to build </a:t>
            </a:r>
            <a:r>
              <a:rPr lang="en-US"/>
              <a:t>knowledge</a:t>
            </a:r>
            <a:r>
              <a:rPr lang="en-US"/>
              <a:t> of and understanding of content while building </a:t>
            </a:r>
            <a:r>
              <a:rPr lang="en-US"/>
              <a:t>their</a:t>
            </a:r>
            <a:r>
              <a:rPr lang="en-US"/>
              <a:t> writer’s craft </a:t>
            </a:r>
            <a:endParaRPr/>
          </a:p>
          <a:p>
            <a:pPr indent="-342900" lvl="0" marL="457200" rtl="0" algn="l">
              <a:spcBef>
                <a:spcPts val="1000"/>
              </a:spcBef>
              <a:spcAft>
                <a:spcPts val="0"/>
              </a:spcAft>
              <a:buSzPts val="1800"/>
              <a:buFont typeface="Calibri"/>
              <a:buAutoNum type="arabicPeriod"/>
            </a:pPr>
            <a:r>
              <a:rPr b="1" lang="en-US"/>
              <a:t>Direct instruction</a:t>
            </a:r>
            <a:r>
              <a:rPr lang="en-US"/>
              <a:t> - teachers provide direct instruction and guided practice in every step of instruction so that by </a:t>
            </a:r>
            <a:r>
              <a:rPr lang="en-US"/>
              <a:t>the</a:t>
            </a:r>
            <a:r>
              <a:rPr lang="en-US"/>
              <a:t> end </a:t>
            </a:r>
            <a:r>
              <a:rPr lang="en-US"/>
              <a:t>students</a:t>
            </a:r>
            <a:r>
              <a:rPr lang="en-US"/>
              <a:t> have a </a:t>
            </a:r>
            <a:r>
              <a:rPr lang="en-US"/>
              <a:t>piece</a:t>
            </a:r>
            <a:r>
              <a:rPr lang="en-US"/>
              <a:t> of writing that is </a:t>
            </a:r>
            <a:r>
              <a:rPr lang="en-US"/>
              <a:t>clearly</a:t>
            </a:r>
            <a:r>
              <a:rPr lang="en-US"/>
              <a:t> </a:t>
            </a:r>
            <a:r>
              <a:rPr lang="en-US"/>
              <a:t>structured</a:t>
            </a:r>
            <a:r>
              <a:rPr lang="en-US"/>
              <a:t>, well developed, and thoughtful </a:t>
            </a:r>
            <a:endParaRPr/>
          </a:p>
          <a:p>
            <a:pPr indent="0" lvl="0" marL="0" rtl="0" algn="r">
              <a:spcBef>
                <a:spcPts val="1000"/>
              </a:spcBef>
              <a:spcAft>
                <a:spcPts val="1000"/>
              </a:spcAft>
              <a:buNone/>
            </a:pPr>
            <a:r>
              <a:rPr i="1" lang="en-US" sz="1400"/>
              <a:t>Writing for Understanding,</a:t>
            </a:r>
            <a:r>
              <a:rPr lang="en-US" sz="1400"/>
              <a:t> p. 13-14</a:t>
            </a:r>
            <a:endParaRPr sz="14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7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Remember Ms. Smith...</a:t>
            </a:r>
            <a:endParaRPr/>
          </a:p>
        </p:txBody>
      </p:sp>
      <p:sp>
        <p:nvSpPr>
          <p:cNvPr id="590" name="Google Shape;590;p71"/>
          <p:cNvSpPr txBox="1"/>
          <p:nvPr/>
        </p:nvSpPr>
        <p:spPr>
          <a:xfrm>
            <a:off x="6432971" y="3648850"/>
            <a:ext cx="2090700" cy="65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2400">
                <a:solidFill>
                  <a:srgbClr val="4A4A4A"/>
                </a:solidFill>
                <a:latin typeface="Calibri"/>
                <a:ea typeface="Calibri"/>
                <a:cs typeface="Calibri"/>
                <a:sym typeface="Calibri"/>
              </a:rPr>
              <a:t>Ms. Smith</a:t>
            </a:r>
            <a:endParaRPr b="1" sz="2400">
              <a:solidFill>
                <a:srgbClr val="4A4A4A"/>
              </a:solidFill>
              <a:latin typeface="Calibri"/>
              <a:ea typeface="Calibri"/>
              <a:cs typeface="Calibri"/>
              <a:sym typeface="Calibri"/>
            </a:endParaRPr>
          </a:p>
        </p:txBody>
      </p:sp>
      <p:pic>
        <p:nvPicPr>
          <p:cNvPr id="591" name="Google Shape;591;p71"/>
          <p:cNvPicPr preferRelativeResize="0"/>
          <p:nvPr/>
        </p:nvPicPr>
        <p:blipFill rotWithShape="1">
          <a:blip r:embed="rId3">
            <a:alphaModFix/>
          </a:blip>
          <a:srcRect b="44243" l="30039" r="30714" t="13570"/>
          <a:stretch/>
        </p:blipFill>
        <p:spPr>
          <a:xfrm>
            <a:off x="6433013" y="1394625"/>
            <a:ext cx="2090575" cy="2354250"/>
          </a:xfrm>
          <a:prstGeom prst="rect">
            <a:avLst/>
          </a:prstGeom>
          <a:noFill/>
          <a:ln>
            <a:noFill/>
          </a:ln>
        </p:spPr>
      </p:pic>
      <p:sp>
        <p:nvSpPr>
          <p:cNvPr id="592" name="Google Shape;592;p71"/>
          <p:cNvSpPr txBox="1"/>
          <p:nvPr>
            <p:ph idx="1" type="body"/>
          </p:nvPr>
        </p:nvSpPr>
        <p:spPr>
          <a:xfrm>
            <a:off x="152400" y="1143000"/>
            <a:ext cx="58647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t>Look</a:t>
            </a:r>
            <a:r>
              <a:rPr lang="en-US"/>
              <a:t> at Ms. Smith’s data summary.</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What high-level </a:t>
            </a:r>
            <a:r>
              <a:rPr b="1" lang="en-US"/>
              <a:t>writing trends </a:t>
            </a:r>
            <a:r>
              <a:rPr lang="en-US"/>
              <a:t>did Ms. Smith identify from her student data?</a:t>
            </a:r>
            <a:endParaRPr/>
          </a:p>
          <a:p>
            <a:pPr indent="0" lvl="0" marL="0" rtl="0" algn="r">
              <a:spcBef>
                <a:spcPts val="1000"/>
              </a:spcBef>
              <a:spcAft>
                <a:spcPts val="1000"/>
              </a:spcAft>
              <a:buNone/>
            </a:pPr>
            <a:r>
              <a:t/>
            </a:r>
            <a:endParaRPr sz="14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7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Embedded Supports</a:t>
            </a:r>
            <a:endParaRPr/>
          </a:p>
        </p:txBody>
      </p:sp>
      <p:sp>
        <p:nvSpPr>
          <p:cNvPr id="599" name="Google Shape;599;p72"/>
          <p:cNvSpPr txBox="1"/>
          <p:nvPr>
            <p:ph idx="1" type="body"/>
          </p:nvPr>
        </p:nvSpPr>
        <p:spPr>
          <a:xfrm>
            <a:off x="152400" y="1143000"/>
            <a:ext cx="44355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sz="1500"/>
          </a:p>
          <a:p>
            <a:pPr indent="0" lvl="0" marL="0" rtl="0" algn="l">
              <a:spcBef>
                <a:spcPts val="750"/>
              </a:spcBef>
              <a:spcAft>
                <a:spcPts val="0"/>
              </a:spcAft>
              <a:buNone/>
            </a:pPr>
            <a:r>
              <a:t/>
            </a:r>
            <a:endParaRPr b="1" sz="1500"/>
          </a:p>
          <a:p>
            <a:pPr indent="0" lvl="0" marL="0" rtl="0" algn="l">
              <a:spcBef>
                <a:spcPts val="750"/>
              </a:spcBef>
              <a:spcAft>
                <a:spcPts val="0"/>
              </a:spcAft>
              <a:buNone/>
            </a:pPr>
            <a:r>
              <a:t/>
            </a:r>
            <a:endParaRPr b="1" sz="1500"/>
          </a:p>
          <a:p>
            <a:pPr indent="0" lvl="0" marL="0" rtl="0" algn="l">
              <a:spcBef>
                <a:spcPts val="750"/>
              </a:spcBef>
              <a:spcAft>
                <a:spcPts val="0"/>
              </a:spcAft>
              <a:buNone/>
            </a:pPr>
            <a:r>
              <a:rPr lang="en-US" sz="1500"/>
              <a:t> </a:t>
            </a:r>
            <a:endParaRPr sz="1500"/>
          </a:p>
          <a:p>
            <a:pPr indent="0" lvl="0" marL="0" rtl="0" algn="l">
              <a:spcBef>
                <a:spcPts val="750"/>
              </a:spcBef>
              <a:spcAft>
                <a:spcPts val="0"/>
              </a:spcAft>
              <a:buNone/>
            </a:pPr>
            <a:r>
              <a:t/>
            </a:r>
            <a:endParaRPr b="1" sz="1500"/>
          </a:p>
        </p:txBody>
      </p:sp>
      <p:pic>
        <p:nvPicPr>
          <p:cNvPr id="600" name="Google Shape;600;p72"/>
          <p:cNvPicPr preferRelativeResize="0"/>
          <p:nvPr/>
        </p:nvPicPr>
        <p:blipFill>
          <a:blip r:embed="rId3">
            <a:alphaModFix/>
          </a:blip>
          <a:stretch>
            <a:fillRect/>
          </a:stretch>
        </p:blipFill>
        <p:spPr>
          <a:xfrm>
            <a:off x="4682500" y="1259363"/>
            <a:ext cx="4251299" cy="3310564"/>
          </a:xfrm>
          <a:prstGeom prst="rect">
            <a:avLst/>
          </a:prstGeom>
          <a:noFill/>
          <a:ln cap="flat" cmpd="sng" w="9525">
            <a:solidFill>
              <a:schemeClr val="dk1"/>
            </a:solidFill>
            <a:prstDash val="solid"/>
            <a:round/>
            <a:headEnd len="sm" w="sm" type="none"/>
            <a:tailEnd len="sm" w="sm" type="none"/>
          </a:ln>
        </p:spPr>
      </p:pic>
      <p:pic>
        <p:nvPicPr>
          <p:cNvPr id="601" name="Google Shape;601;p72"/>
          <p:cNvPicPr preferRelativeResize="0"/>
          <p:nvPr/>
        </p:nvPicPr>
        <p:blipFill>
          <a:blip r:embed="rId4">
            <a:alphaModFix/>
          </a:blip>
          <a:stretch>
            <a:fillRect/>
          </a:stretch>
        </p:blipFill>
        <p:spPr>
          <a:xfrm>
            <a:off x="1230726" y="1567769"/>
            <a:ext cx="2032850" cy="269375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Section 2, Lesson 3: Activities 1 &amp; 2 </a:t>
            </a:r>
            <a:endParaRPr/>
          </a:p>
        </p:txBody>
      </p:sp>
      <p:sp>
        <p:nvSpPr>
          <p:cNvPr id="608" name="Google Shape;608;p73"/>
          <p:cNvSpPr txBox="1"/>
          <p:nvPr>
            <p:ph idx="1" type="body"/>
          </p:nvPr>
        </p:nvSpPr>
        <p:spPr>
          <a:xfrm>
            <a:off x="152400" y="1143000"/>
            <a:ext cx="43410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sz="1500"/>
          </a:p>
          <a:p>
            <a:pPr indent="0" lvl="0" marL="0" rtl="0" algn="l">
              <a:spcBef>
                <a:spcPts val="750"/>
              </a:spcBef>
              <a:spcAft>
                <a:spcPts val="0"/>
              </a:spcAft>
              <a:buNone/>
            </a:pPr>
            <a:r>
              <a:t/>
            </a:r>
            <a:endParaRPr b="1" sz="1500"/>
          </a:p>
          <a:p>
            <a:pPr indent="0" lvl="0" marL="0" rtl="0" algn="l">
              <a:spcBef>
                <a:spcPts val="750"/>
              </a:spcBef>
              <a:spcAft>
                <a:spcPts val="0"/>
              </a:spcAft>
              <a:buNone/>
            </a:pPr>
            <a:r>
              <a:t/>
            </a:r>
            <a:endParaRPr b="1" sz="1500"/>
          </a:p>
          <a:p>
            <a:pPr indent="0" lvl="0" marL="0" rtl="0" algn="l">
              <a:spcBef>
                <a:spcPts val="750"/>
              </a:spcBef>
              <a:spcAft>
                <a:spcPts val="0"/>
              </a:spcAft>
              <a:buNone/>
            </a:pPr>
            <a:r>
              <a:rPr b="1" lang="en-US" sz="1500"/>
              <a:t>Review </a:t>
            </a:r>
            <a:r>
              <a:rPr i="1" lang="en-US" sz="1500"/>
              <a:t>Gatsby</a:t>
            </a:r>
            <a:r>
              <a:rPr lang="en-US" sz="1500"/>
              <a:t> Section 2, Lesson 3: Activities 1 &amp; 2.</a:t>
            </a:r>
            <a:endParaRPr sz="1500"/>
          </a:p>
          <a:p>
            <a:pPr indent="0" lvl="0" marL="0" rtl="0" algn="l">
              <a:spcBef>
                <a:spcPts val="750"/>
              </a:spcBef>
              <a:spcAft>
                <a:spcPts val="0"/>
              </a:spcAft>
              <a:buNone/>
            </a:pPr>
            <a:r>
              <a:t/>
            </a:r>
            <a:endParaRPr sz="1500"/>
          </a:p>
          <a:p>
            <a:pPr indent="0" lvl="0" marL="0" rtl="0" algn="l">
              <a:spcBef>
                <a:spcPts val="750"/>
              </a:spcBef>
              <a:spcAft>
                <a:spcPts val="0"/>
              </a:spcAft>
              <a:buNone/>
            </a:pPr>
            <a:r>
              <a:rPr lang="en-US" sz="1500"/>
              <a:t>What supports are embedded in this lesson to address </a:t>
            </a:r>
            <a:r>
              <a:rPr b="1" lang="en-US" sz="1500"/>
              <a:t>integrating quotations</a:t>
            </a:r>
            <a:r>
              <a:rPr lang="en-US" sz="1500"/>
              <a:t>?</a:t>
            </a:r>
            <a:endParaRPr b="1" sz="1500"/>
          </a:p>
        </p:txBody>
      </p:sp>
      <p:pic>
        <p:nvPicPr>
          <p:cNvPr id="609" name="Google Shape;609;p73"/>
          <p:cNvPicPr preferRelativeResize="0"/>
          <p:nvPr/>
        </p:nvPicPr>
        <p:blipFill>
          <a:blip r:embed="rId3">
            <a:alphaModFix/>
          </a:blip>
          <a:stretch>
            <a:fillRect/>
          </a:stretch>
        </p:blipFill>
        <p:spPr>
          <a:xfrm>
            <a:off x="4865225" y="1201425"/>
            <a:ext cx="3963075" cy="324707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7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Section 3 Lesson 4: Activities 5-7 </a:t>
            </a:r>
            <a:endParaRPr/>
          </a:p>
        </p:txBody>
      </p:sp>
      <p:sp>
        <p:nvSpPr>
          <p:cNvPr id="616" name="Google Shape;616;p74"/>
          <p:cNvSpPr txBox="1"/>
          <p:nvPr>
            <p:ph idx="1" type="body"/>
          </p:nvPr>
        </p:nvSpPr>
        <p:spPr>
          <a:xfrm>
            <a:off x="609600" y="1143000"/>
            <a:ext cx="43410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sz="1500"/>
          </a:p>
          <a:p>
            <a:pPr indent="0" lvl="0" marL="0" rtl="0" algn="l">
              <a:spcBef>
                <a:spcPts val="750"/>
              </a:spcBef>
              <a:spcAft>
                <a:spcPts val="0"/>
              </a:spcAft>
              <a:buNone/>
            </a:pPr>
            <a:r>
              <a:t/>
            </a:r>
            <a:endParaRPr b="1" sz="1500"/>
          </a:p>
          <a:p>
            <a:pPr indent="0" lvl="0" marL="0" rtl="0" algn="l">
              <a:spcBef>
                <a:spcPts val="750"/>
              </a:spcBef>
              <a:spcAft>
                <a:spcPts val="0"/>
              </a:spcAft>
              <a:buNone/>
            </a:pPr>
            <a:r>
              <a:t/>
            </a:r>
            <a:endParaRPr b="1" sz="1500"/>
          </a:p>
          <a:p>
            <a:pPr indent="0" lvl="0" marL="0" rtl="0" algn="l">
              <a:spcBef>
                <a:spcPts val="750"/>
              </a:spcBef>
              <a:spcAft>
                <a:spcPts val="0"/>
              </a:spcAft>
              <a:buNone/>
            </a:pPr>
            <a:r>
              <a:rPr b="1" lang="en-US" sz="1500"/>
              <a:t>Review </a:t>
            </a:r>
            <a:r>
              <a:rPr i="1" lang="en-US" sz="1500"/>
              <a:t>Gatsby</a:t>
            </a:r>
            <a:r>
              <a:rPr lang="en-US" sz="1500"/>
              <a:t> Section 3 Lesson 4: Activities 5-7.</a:t>
            </a:r>
            <a:endParaRPr sz="1500"/>
          </a:p>
          <a:p>
            <a:pPr indent="0" lvl="0" marL="0" rtl="0" algn="l">
              <a:spcBef>
                <a:spcPts val="750"/>
              </a:spcBef>
              <a:spcAft>
                <a:spcPts val="0"/>
              </a:spcAft>
              <a:buNone/>
            </a:pPr>
            <a:r>
              <a:t/>
            </a:r>
            <a:endParaRPr sz="1500"/>
          </a:p>
          <a:p>
            <a:pPr indent="0" lvl="0" marL="0" rtl="0" algn="l">
              <a:spcBef>
                <a:spcPts val="750"/>
              </a:spcBef>
              <a:spcAft>
                <a:spcPts val="0"/>
              </a:spcAft>
              <a:buNone/>
            </a:pPr>
            <a:r>
              <a:rPr lang="en-US" sz="1500"/>
              <a:t>What supports are embedded in this lesson to address </a:t>
            </a:r>
            <a:r>
              <a:rPr b="1" lang="en-US" sz="1500"/>
              <a:t>using</a:t>
            </a:r>
            <a:r>
              <a:rPr lang="en-US" sz="1500"/>
              <a:t> </a:t>
            </a:r>
            <a:r>
              <a:rPr b="1" lang="en-US" sz="1500"/>
              <a:t>words and phrases to clearly communicate ideas</a:t>
            </a:r>
            <a:r>
              <a:rPr lang="en-US" sz="1500"/>
              <a:t>?</a:t>
            </a:r>
            <a:endParaRPr b="1" sz="1500"/>
          </a:p>
        </p:txBody>
      </p:sp>
      <p:pic>
        <p:nvPicPr>
          <p:cNvPr id="617" name="Google Shape;617;p74"/>
          <p:cNvPicPr preferRelativeResize="0"/>
          <p:nvPr/>
        </p:nvPicPr>
        <p:blipFill>
          <a:blip r:embed="rId3">
            <a:alphaModFix/>
          </a:blip>
          <a:stretch>
            <a:fillRect/>
          </a:stretch>
        </p:blipFill>
        <p:spPr>
          <a:xfrm>
            <a:off x="5168300" y="1283025"/>
            <a:ext cx="3291800" cy="3153449"/>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7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Addressing Individual or Small Group Needs</a:t>
            </a:r>
            <a:endParaRPr/>
          </a:p>
        </p:txBody>
      </p:sp>
      <p:sp>
        <p:nvSpPr>
          <p:cNvPr id="624" name="Google Shape;624;p75"/>
          <p:cNvSpPr txBox="1"/>
          <p:nvPr>
            <p:ph idx="1" type="body"/>
          </p:nvPr>
        </p:nvSpPr>
        <p:spPr>
          <a:xfrm>
            <a:off x="152400" y="1143000"/>
            <a:ext cx="51594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b="1" lang="en-US" sz="1600"/>
              <a:t>Ms. Smith noticed that </a:t>
            </a:r>
            <a:r>
              <a:rPr b="1" lang="en-US" sz="1600"/>
              <a:t>two</a:t>
            </a:r>
            <a:r>
              <a:rPr b="1" lang="en-US" sz="1600"/>
              <a:t> students</a:t>
            </a:r>
            <a:r>
              <a:rPr b="1" lang="en-US" sz="1600"/>
              <a:t>:</a:t>
            </a:r>
            <a:endParaRPr b="1" sz="1600"/>
          </a:p>
          <a:p>
            <a:pPr indent="-292100" lvl="0" marL="457200" rtl="0" algn="l">
              <a:spcBef>
                <a:spcPts val="750"/>
              </a:spcBef>
              <a:spcAft>
                <a:spcPts val="0"/>
              </a:spcAft>
              <a:buSzPts val="1000"/>
              <a:buFont typeface="Calibri"/>
              <a:buChar char="●"/>
            </a:pPr>
            <a:r>
              <a:rPr lang="en-US" sz="1600"/>
              <a:t>Included lots of irrelevant details and selected evidence that was disconnected from the claim </a:t>
            </a:r>
            <a:endParaRPr sz="1600"/>
          </a:p>
          <a:p>
            <a:pPr indent="0" lvl="0" marL="457200" rtl="0" algn="l">
              <a:spcBef>
                <a:spcPts val="750"/>
              </a:spcBef>
              <a:spcAft>
                <a:spcPts val="0"/>
              </a:spcAft>
              <a:buNone/>
            </a:pPr>
            <a:r>
              <a:t/>
            </a:r>
            <a:endParaRPr sz="1600"/>
          </a:p>
          <a:p>
            <a:pPr indent="0" lvl="0" marL="0" rtl="0" algn="l">
              <a:spcBef>
                <a:spcPts val="750"/>
              </a:spcBef>
              <a:spcAft>
                <a:spcPts val="0"/>
              </a:spcAft>
              <a:buNone/>
            </a:pPr>
            <a:r>
              <a:rPr b="1" lang="en-US" sz="1600"/>
              <a:t>She identified that they need support with: </a:t>
            </a:r>
            <a:endParaRPr b="1" sz="1600"/>
          </a:p>
          <a:p>
            <a:pPr indent="-330200" lvl="0" marL="457200" rtl="0" algn="l">
              <a:spcBef>
                <a:spcPts val="750"/>
              </a:spcBef>
              <a:spcAft>
                <a:spcPts val="0"/>
              </a:spcAft>
              <a:buSzPts val="1600"/>
              <a:buChar char="•"/>
            </a:pPr>
            <a:r>
              <a:rPr lang="en-US" sz="1600"/>
              <a:t>Selecting and integrating relevant evidence </a:t>
            </a:r>
            <a:endParaRPr sz="1600"/>
          </a:p>
          <a:p>
            <a:pPr indent="-330200" lvl="0" marL="457200" rtl="0" algn="l">
              <a:spcBef>
                <a:spcPts val="0"/>
              </a:spcBef>
              <a:spcAft>
                <a:spcPts val="0"/>
              </a:spcAft>
              <a:buSzPts val="1600"/>
              <a:buChar char="•"/>
            </a:pPr>
            <a:r>
              <a:rPr lang="en-US" sz="1600"/>
              <a:t>Producing writing that is clear and coherent </a:t>
            </a:r>
            <a:endParaRPr sz="1600"/>
          </a:p>
          <a:p>
            <a:pPr indent="0" lvl="0" marL="0" rtl="0" algn="l">
              <a:spcBef>
                <a:spcPts val="750"/>
              </a:spcBef>
              <a:spcAft>
                <a:spcPts val="0"/>
              </a:spcAft>
              <a:buNone/>
            </a:pPr>
            <a:r>
              <a:t/>
            </a:r>
            <a:endParaRPr sz="1600"/>
          </a:p>
        </p:txBody>
      </p:sp>
      <p:pic>
        <p:nvPicPr>
          <p:cNvPr id="625" name="Google Shape;625;p75"/>
          <p:cNvPicPr preferRelativeResize="0"/>
          <p:nvPr/>
        </p:nvPicPr>
        <p:blipFill>
          <a:blip r:embed="rId3">
            <a:alphaModFix/>
          </a:blip>
          <a:stretch>
            <a:fillRect/>
          </a:stretch>
        </p:blipFill>
        <p:spPr>
          <a:xfrm>
            <a:off x="6249750" y="1143000"/>
            <a:ext cx="2484849" cy="32346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7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Supports Flow Chart </a:t>
            </a:r>
            <a:endParaRPr/>
          </a:p>
        </p:txBody>
      </p:sp>
      <p:sp>
        <p:nvSpPr>
          <p:cNvPr id="632" name="Google Shape;632;p76"/>
          <p:cNvSpPr txBox="1"/>
          <p:nvPr>
            <p:ph idx="1" type="body"/>
          </p:nvPr>
        </p:nvSpPr>
        <p:spPr>
          <a:xfrm>
            <a:off x="3193775" y="1456425"/>
            <a:ext cx="5883600" cy="3543300"/>
          </a:xfrm>
          <a:prstGeom prst="rect">
            <a:avLst/>
          </a:prstGeom>
        </p:spPr>
        <p:txBody>
          <a:bodyPr anchorCtr="0" anchor="t" bIns="91425" lIns="91425" spcFirstLastPara="1" rIns="91425" wrap="square" tIns="91425">
            <a:noAutofit/>
          </a:bodyPr>
          <a:lstStyle/>
          <a:p>
            <a:pPr indent="0" lvl="0" marL="0" rtl="0" algn="l">
              <a:lnSpc>
                <a:spcPct val="150000"/>
              </a:lnSpc>
              <a:spcBef>
                <a:spcPts val="750"/>
              </a:spcBef>
              <a:spcAft>
                <a:spcPts val="0"/>
              </a:spcAft>
              <a:buNone/>
            </a:pPr>
            <a:r>
              <a:rPr b="1" lang="en-US">
                <a:solidFill>
                  <a:schemeClr val="accent4"/>
                </a:solidFill>
              </a:rPr>
              <a:t>Four Types of Supports: </a:t>
            </a:r>
            <a:endParaRPr b="1">
              <a:solidFill>
                <a:schemeClr val="accent4"/>
              </a:solidFill>
            </a:endParaRPr>
          </a:p>
          <a:p>
            <a:pPr indent="-342900" lvl="0" marL="457200" rtl="0" algn="l">
              <a:lnSpc>
                <a:spcPct val="150000"/>
              </a:lnSpc>
              <a:spcBef>
                <a:spcPts val="750"/>
              </a:spcBef>
              <a:spcAft>
                <a:spcPts val="0"/>
              </a:spcAft>
              <a:buSzPts val="1800"/>
              <a:buChar char="•"/>
            </a:pPr>
            <a:r>
              <a:rPr lang="en-US"/>
              <a:t>Supports for Reading and Understanding Complex Texts </a:t>
            </a:r>
            <a:endParaRPr/>
          </a:p>
          <a:p>
            <a:pPr indent="-342900" lvl="0" marL="457200" rtl="0" algn="l">
              <a:lnSpc>
                <a:spcPct val="150000"/>
              </a:lnSpc>
              <a:spcBef>
                <a:spcPts val="0"/>
              </a:spcBef>
              <a:spcAft>
                <a:spcPts val="0"/>
              </a:spcAft>
              <a:buSzPts val="1800"/>
              <a:buChar char="•"/>
            </a:pPr>
            <a:r>
              <a:rPr lang="en-US"/>
              <a:t>Supports for Engaging in Academic Discussions </a:t>
            </a:r>
            <a:endParaRPr/>
          </a:p>
          <a:p>
            <a:pPr indent="-342900" lvl="0" marL="457200" rtl="0" algn="l">
              <a:lnSpc>
                <a:spcPct val="150000"/>
              </a:lnSpc>
              <a:spcBef>
                <a:spcPts val="0"/>
              </a:spcBef>
              <a:spcAft>
                <a:spcPts val="0"/>
              </a:spcAft>
              <a:buSzPts val="1800"/>
              <a:buChar char="•"/>
            </a:pPr>
            <a:r>
              <a:rPr lang="en-US"/>
              <a:t>Supports for Expressing Understanding of Complex Texts </a:t>
            </a:r>
            <a:endParaRPr/>
          </a:p>
          <a:p>
            <a:pPr indent="-342900" lvl="0" marL="457200" rtl="0" algn="l">
              <a:lnSpc>
                <a:spcPct val="150000"/>
              </a:lnSpc>
              <a:spcBef>
                <a:spcPts val="0"/>
              </a:spcBef>
              <a:spcAft>
                <a:spcPts val="0"/>
              </a:spcAft>
              <a:buSzPts val="1800"/>
              <a:buChar char="•"/>
            </a:pPr>
            <a:r>
              <a:rPr lang="en-US"/>
              <a:t>Supports for Developing Language Proficiency </a:t>
            </a:r>
            <a:endParaRPr/>
          </a:p>
        </p:txBody>
      </p:sp>
      <p:pic>
        <p:nvPicPr>
          <p:cNvPr id="633" name="Google Shape;633;p76"/>
          <p:cNvPicPr preferRelativeResize="0"/>
          <p:nvPr/>
        </p:nvPicPr>
        <p:blipFill>
          <a:blip r:embed="rId3">
            <a:alphaModFix/>
          </a:blip>
          <a:stretch>
            <a:fillRect/>
          </a:stretch>
        </p:blipFill>
        <p:spPr>
          <a:xfrm>
            <a:off x="320000" y="1352175"/>
            <a:ext cx="2771574" cy="2771574"/>
          </a:xfrm>
          <a:prstGeom prst="rect">
            <a:avLst/>
          </a:prstGeom>
          <a:noFill/>
          <a:ln cap="flat" cmpd="sng" w="9525">
            <a:solidFill>
              <a:srgbClr val="000000"/>
            </a:solidFill>
            <a:prstDash val="solid"/>
            <a:round/>
            <a:headEnd len="sm" w="sm" type="none"/>
            <a:tailEnd len="sm" w="sm" type="none"/>
          </a:ln>
        </p:spPr>
      </p:pic>
      <p:sp>
        <p:nvSpPr>
          <p:cNvPr id="634" name="Google Shape;634;p76"/>
          <p:cNvSpPr/>
          <p:nvPr/>
        </p:nvSpPr>
        <p:spPr>
          <a:xfrm>
            <a:off x="3307700" y="2869850"/>
            <a:ext cx="5787600" cy="5100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4"/>
                                        </p:tgtEl>
                                        <p:attrNameLst>
                                          <p:attrName>style.visibility</p:attrName>
                                        </p:attrNameLst>
                                      </p:cBhvr>
                                      <p:to>
                                        <p:strVal val="visible"/>
                                      </p:to>
                                    </p:set>
                                    <p:animEffect filter="fade" transition="in">
                                      <p:cBhvr>
                                        <p:cTn dur="1000"/>
                                        <p:tgtEl>
                                          <p:spTgt spid="6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7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Using the Supports Flow Chart</a:t>
            </a:r>
            <a:endParaRPr/>
          </a:p>
        </p:txBody>
      </p:sp>
      <p:pic>
        <p:nvPicPr>
          <p:cNvPr id="641" name="Google Shape;641;p77"/>
          <p:cNvPicPr preferRelativeResize="0"/>
          <p:nvPr/>
        </p:nvPicPr>
        <p:blipFill>
          <a:blip r:embed="rId3">
            <a:alphaModFix/>
          </a:blip>
          <a:stretch>
            <a:fillRect/>
          </a:stretch>
        </p:blipFill>
        <p:spPr>
          <a:xfrm>
            <a:off x="309563" y="2005013"/>
            <a:ext cx="8524875" cy="1438275"/>
          </a:xfrm>
          <a:prstGeom prst="rect">
            <a:avLst/>
          </a:prstGeom>
          <a:noFill/>
          <a:ln>
            <a:noFill/>
          </a:ln>
        </p:spPr>
      </p:pic>
      <p:sp>
        <p:nvSpPr>
          <p:cNvPr id="642" name="Google Shape;642;p77"/>
          <p:cNvSpPr/>
          <p:nvPr/>
        </p:nvSpPr>
        <p:spPr>
          <a:xfrm>
            <a:off x="2413175" y="2055850"/>
            <a:ext cx="2182800" cy="13329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77"/>
          <p:cNvSpPr/>
          <p:nvPr/>
        </p:nvSpPr>
        <p:spPr>
          <a:xfrm>
            <a:off x="6537250" y="2055850"/>
            <a:ext cx="2182800" cy="13329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3"/>
                                        </p:tgtEl>
                                        <p:attrNameLst>
                                          <p:attrName>style.visibility</p:attrName>
                                        </p:attrNameLst>
                                      </p:cBhvr>
                                      <p:to>
                                        <p:strVal val="visible"/>
                                      </p:to>
                                    </p:set>
                                    <p:animEffect filter="fade" transition="in">
                                      <p:cBhvr>
                                        <p:cTn dur="1000"/>
                                        <p:tgtEl>
                                          <p:spTgt spid="6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Afternoon </a:t>
            </a:r>
            <a:r>
              <a:rPr lang="en-US"/>
              <a:t>at a Glance </a:t>
            </a:r>
            <a:endParaRPr/>
          </a:p>
        </p:txBody>
      </p:sp>
      <p:graphicFrame>
        <p:nvGraphicFramePr>
          <p:cNvPr id="96" name="Google Shape;96;p15"/>
          <p:cNvGraphicFramePr/>
          <p:nvPr/>
        </p:nvGraphicFramePr>
        <p:xfrm>
          <a:off x="952500" y="1412999"/>
          <a:ext cx="3000000" cy="3000000"/>
        </p:xfrm>
        <a:graphic>
          <a:graphicData uri="http://schemas.openxmlformats.org/drawingml/2006/table">
            <a:tbl>
              <a:tblPr>
                <a:noFill/>
                <a:tableStyleId>{EA0F31A3-1CAF-46BF-8C35-DDB790F7412B}</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12:</a:t>
                      </a:r>
                      <a:r>
                        <a:rPr lang="en-US" sz="1800">
                          <a:solidFill>
                            <a:schemeClr val="dk1"/>
                          </a:solidFill>
                          <a:latin typeface="Calibri"/>
                          <a:ea typeface="Calibri"/>
                          <a:cs typeface="Calibri"/>
                          <a:sym typeface="Calibri"/>
                        </a:rPr>
                        <a:t>00</a:t>
                      </a:r>
                      <a:r>
                        <a:rPr b="0" i="0" lang="en-US" sz="1800" u="none" cap="none" strike="noStrike">
                          <a:solidFill>
                            <a:schemeClr val="dk1"/>
                          </a:solidFill>
                          <a:latin typeface="Calibri"/>
                          <a:ea typeface="Calibri"/>
                          <a:cs typeface="Calibri"/>
                          <a:sym typeface="Calibri"/>
                        </a:rPr>
                        <a:t> – 1:</a:t>
                      </a:r>
                      <a:r>
                        <a:rPr lang="en-US" sz="1800">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Supports for Writing &amp; Speaking</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a:t>
                      </a:r>
                      <a:r>
                        <a:rPr lang="en-US" sz="1800">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1:</a:t>
                      </a:r>
                      <a:r>
                        <a:rPr lang="en-US" sz="1800">
                          <a:solidFill>
                            <a:schemeClr val="dk1"/>
                          </a:solidFill>
                          <a:latin typeface="Calibri"/>
                          <a:ea typeface="Calibri"/>
                          <a:cs typeface="Calibri"/>
                          <a:sym typeface="Calibri"/>
                        </a:rPr>
                        <a:t>30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 </a:t>
                      </a:r>
                      <a:endParaRPr i="1"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1</a:t>
                      </a:r>
                      <a:r>
                        <a:rPr b="0" i="0"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30</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2</a:t>
                      </a:r>
                      <a:r>
                        <a:rPr b="0" i="0"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4</a:t>
                      </a:r>
                      <a:r>
                        <a:rPr b="0" i="0" lang="en-US" sz="1800" u="none" cap="none" strike="noStrike">
                          <a:solidFill>
                            <a:schemeClr val="dk1"/>
                          </a:solidFill>
                          <a:latin typeface="Calibri"/>
                          <a:ea typeface="Calibri"/>
                          <a:cs typeface="Calibri"/>
                          <a:sym typeface="Calibri"/>
                        </a:rPr>
                        <a:t>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Preparing to Teach </a:t>
                      </a:r>
                      <a:endParaRPr i="0"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2</a:t>
                      </a:r>
                      <a:r>
                        <a:rPr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4</a:t>
                      </a:r>
                      <a:r>
                        <a:rPr lang="en-US" sz="1800" u="none" cap="none" strike="noStrike">
                          <a:solidFill>
                            <a:schemeClr val="dk1"/>
                          </a:solidFill>
                          <a:latin typeface="Calibri"/>
                          <a:ea typeface="Calibri"/>
                          <a:cs typeface="Calibri"/>
                          <a:sym typeface="Calibri"/>
                        </a:rPr>
                        <a:t>5 – 3:</a:t>
                      </a:r>
                      <a:r>
                        <a:rPr lang="en-US" sz="1800">
                          <a:solidFill>
                            <a:schemeClr val="dk1"/>
                          </a:solidFill>
                          <a:latin typeface="Calibri"/>
                          <a:ea typeface="Calibri"/>
                          <a:cs typeface="Calibri"/>
                          <a:sym typeface="Calibri"/>
                        </a:rPr>
                        <a:t>0</a:t>
                      </a:r>
                      <a:r>
                        <a:rPr lang="en-US" sz="1800" u="none" cap="none" strike="noStrike">
                          <a:solidFill>
                            <a:schemeClr val="dk1"/>
                          </a:solidFill>
                          <a:latin typeface="Calibri"/>
                          <a:ea typeface="Calibri"/>
                          <a:cs typeface="Calibri"/>
                          <a:sym typeface="Calibri"/>
                        </a:rPr>
                        <a:t>0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Wrapping Up &amp; Survey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7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Practice! </a:t>
            </a:r>
            <a:endParaRPr/>
          </a:p>
        </p:txBody>
      </p:sp>
      <p:sp>
        <p:nvSpPr>
          <p:cNvPr id="650" name="Google Shape;650;p78"/>
          <p:cNvSpPr txBox="1"/>
          <p:nvPr>
            <p:ph idx="1" type="body"/>
          </p:nvPr>
        </p:nvSpPr>
        <p:spPr>
          <a:xfrm>
            <a:off x="528100" y="1600200"/>
            <a:ext cx="40947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Review the </a:t>
            </a:r>
            <a:r>
              <a:rPr lang="en-US"/>
              <a:t>row</a:t>
            </a:r>
            <a:r>
              <a:rPr lang="en-US"/>
              <a:t> from the Supports Flow Chart in your Note Catcher. </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What are some potential supports that Ms. Smith could use to help her students select relevant evidence and produce clear, coherent writing? </a:t>
            </a:r>
            <a:endParaRPr/>
          </a:p>
        </p:txBody>
      </p:sp>
      <p:pic>
        <p:nvPicPr>
          <p:cNvPr id="651" name="Google Shape;651;p78"/>
          <p:cNvPicPr preferRelativeResize="0"/>
          <p:nvPr/>
        </p:nvPicPr>
        <p:blipFill>
          <a:blip r:embed="rId3">
            <a:alphaModFix/>
          </a:blip>
          <a:stretch>
            <a:fillRect/>
          </a:stretch>
        </p:blipFill>
        <p:spPr>
          <a:xfrm>
            <a:off x="5263376" y="1322300"/>
            <a:ext cx="2966300" cy="304262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 </a:t>
            </a:r>
            <a:endParaRPr/>
          </a:p>
        </p:txBody>
      </p:sp>
      <p:sp>
        <p:nvSpPr>
          <p:cNvPr id="658" name="Google Shape;658;p79"/>
          <p:cNvSpPr txBox="1"/>
          <p:nvPr>
            <p:ph idx="1" type="body"/>
          </p:nvPr>
        </p:nvSpPr>
        <p:spPr>
          <a:xfrm>
            <a:off x="-152400" y="990600"/>
            <a:ext cx="37851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sz="1500"/>
          </a:p>
          <a:p>
            <a:pPr indent="0" lvl="0" marL="0" rtl="0" algn="ctr">
              <a:spcBef>
                <a:spcPts val="750"/>
              </a:spcBef>
              <a:spcAft>
                <a:spcPts val="0"/>
              </a:spcAft>
              <a:buNone/>
            </a:pPr>
            <a:r>
              <a:t/>
            </a:r>
            <a:endParaRPr b="1" sz="1500"/>
          </a:p>
          <a:p>
            <a:pPr indent="0" lvl="0" marL="0" rtl="0" algn="ctr">
              <a:spcBef>
                <a:spcPts val="750"/>
              </a:spcBef>
              <a:spcAft>
                <a:spcPts val="0"/>
              </a:spcAft>
              <a:buNone/>
            </a:pPr>
            <a:r>
              <a:t/>
            </a:r>
            <a:endParaRPr b="1" sz="1500"/>
          </a:p>
          <a:p>
            <a:pPr indent="0" lvl="0" marL="0" rtl="0" algn="ctr">
              <a:spcBef>
                <a:spcPts val="750"/>
              </a:spcBef>
              <a:spcAft>
                <a:spcPts val="0"/>
              </a:spcAft>
              <a:buNone/>
            </a:pPr>
            <a:r>
              <a:t/>
            </a:r>
            <a:endParaRPr b="1" sz="1500"/>
          </a:p>
          <a:p>
            <a:pPr indent="0" lvl="0" marL="0" rtl="0" algn="ctr">
              <a:spcBef>
                <a:spcPts val="750"/>
              </a:spcBef>
              <a:spcAft>
                <a:spcPts val="0"/>
              </a:spcAft>
              <a:buNone/>
            </a:pPr>
            <a:r>
              <a:rPr b="1" lang="en-US" sz="2300">
                <a:solidFill>
                  <a:schemeClr val="accent4"/>
                </a:solidFill>
              </a:rPr>
              <a:t>Look at </a:t>
            </a:r>
            <a:r>
              <a:rPr b="1" lang="en-US" sz="2300">
                <a:solidFill>
                  <a:schemeClr val="accent4"/>
                </a:solidFill>
              </a:rPr>
              <a:t>all the </a:t>
            </a:r>
            <a:endParaRPr b="1" sz="2300">
              <a:solidFill>
                <a:schemeClr val="accent4"/>
              </a:solidFill>
            </a:endParaRPr>
          </a:p>
          <a:p>
            <a:pPr indent="0" lvl="0" marL="0" rtl="0" algn="ctr">
              <a:spcBef>
                <a:spcPts val="750"/>
              </a:spcBef>
              <a:spcAft>
                <a:spcPts val="0"/>
              </a:spcAft>
              <a:buNone/>
            </a:pPr>
            <a:r>
              <a:rPr b="1" lang="en-US" sz="2300">
                <a:solidFill>
                  <a:schemeClr val="accent4"/>
                </a:solidFill>
              </a:rPr>
              <a:t>built in supports! </a:t>
            </a:r>
            <a:endParaRPr b="1" sz="2300">
              <a:solidFill>
                <a:schemeClr val="accent4"/>
              </a:solidFill>
            </a:endParaRPr>
          </a:p>
        </p:txBody>
      </p:sp>
      <p:pic>
        <p:nvPicPr>
          <p:cNvPr id="659" name="Google Shape;659;p79"/>
          <p:cNvPicPr preferRelativeResize="0"/>
          <p:nvPr/>
        </p:nvPicPr>
        <p:blipFill>
          <a:blip r:embed="rId3">
            <a:alphaModFix/>
          </a:blip>
          <a:stretch>
            <a:fillRect/>
          </a:stretch>
        </p:blipFill>
        <p:spPr>
          <a:xfrm>
            <a:off x="3251700" y="1657200"/>
            <a:ext cx="5206500" cy="2342327"/>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p8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Explore Supports in Section 2, Lessons 4-5!</a:t>
            </a:r>
            <a:endParaRPr/>
          </a:p>
        </p:txBody>
      </p:sp>
      <p:sp>
        <p:nvSpPr>
          <p:cNvPr id="666" name="Google Shape;666;p80"/>
          <p:cNvSpPr txBox="1"/>
          <p:nvPr>
            <p:ph idx="1" type="body"/>
          </p:nvPr>
        </p:nvSpPr>
        <p:spPr>
          <a:xfrm>
            <a:off x="309750" y="1482900"/>
            <a:ext cx="39783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Review </a:t>
            </a:r>
            <a:r>
              <a:rPr i="1" lang="en-US"/>
              <a:t>Gatsby</a:t>
            </a:r>
            <a:r>
              <a:rPr lang="en-US"/>
              <a:t> Section 2, Lessons 4 and 5 on the Louisiana Curriculum Hub.</a:t>
            </a:r>
            <a:endParaRPr/>
          </a:p>
          <a:p>
            <a:pPr indent="0" lvl="0" marL="0" rtl="0" algn="l">
              <a:spcBef>
                <a:spcPts val="750"/>
              </a:spcBef>
              <a:spcAft>
                <a:spcPts val="0"/>
              </a:spcAft>
              <a:buNone/>
            </a:pPr>
            <a:r>
              <a:t/>
            </a:r>
            <a:endParaRPr/>
          </a:p>
          <a:p>
            <a:pPr indent="0" lvl="0" marL="0" rtl="0" algn="l">
              <a:spcBef>
                <a:spcPts val="750"/>
              </a:spcBef>
              <a:spcAft>
                <a:spcPts val="0"/>
              </a:spcAft>
              <a:buNone/>
            </a:pPr>
            <a:r>
              <a:rPr lang="en-US"/>
              <a:t>Reflect</a:t>
            </a:r>
            <a:r>
              <a:rPr lang="en-US"/>
              <a:t>: </a:t>
            </a:r>
            <a:endParaRPr/>
          </a:p>
          <a:p>
            <a:pPr indent="-342900" lvl="0" marL="457200" rtl="0" algn="l">
              <a:spcBef>
                <a:spcPts val="750"/>
              </a:spcBef>
              <a:spcAft>
                <a:spcPts val="0"/>
              </a:spcAft>
              <a:buSzPts val="1800"/>
              <a:buChar char="•"/>
            </a:pPr>
            <a:r>
              <a:rPr lang="en-US"/>
              <a:t>How does the “Write Approach” support students to express their understanding in these lessons?</a:t>
            </a:r>
            <a:endParaRPr/>
          </a:p>
          <a:p>
            <a:pPr indent="-342900" lvl="0" marL="457200" rtl="0" algn="l">
              <a:spcBef>
                <a:spcPts val="0"/>
              </a:spcBef>
              <a:spcAft>
                <a:spcPts val="0"/>
              </a:spcAft>
              <a:buSzPts val="1800"/>
              <a:buChar char="•"/>
            </a:pPr>
            <a:r>
              <a:rPr lang="en-US"/>
              <a:t>What unit-specific supports and general supports for writing are included in the Teaching Notes? </a:t>
            </a:r>
            <a:endParaRPr/>
          </a:p>
        </p:txBody>
      </p:sp>
      <p:pic>
        <p:nvPicPr>
          <p:cNvPr id="667" name="Google Shape;667;p80"/>
          <p:cNvPicPr preferRelativeResize="0"/>
          <p:nvPr/>
        </p:nvPicPr>
        <p:blipFill>
          <a:blip r:embed="rId3">
            <a:alphaModFix/>
          </a:blip>
          <a:stretch>
            <a:fillRect/>
          </a:stretch>
        </p:blipFill>
        <p:spPr>
          <a:xfrm>
            <a:off x="4453750" y="1679850"/>
            <a:ext cx="4309251" cy="1938674"/>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8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Points: Supports in Section 2, Lessons 4-5</a:t>
            </a:r>
            <a:endParaRPr/>
          </a:p>
        </p:txBody>
      </p:sp>
      <p:sp>
        <p:nvSpPr>
          <p:cNvPr id="674" name="Google Shape;674;p81"/>
          <p:cNvSpPr txBox="1"/>
          <p:nvPr>
            <p:ph idx="1" type="body"/>
          </p:nvPr>
        </p:nvSpPr>
        <p:spPr>
          <a:xfrm>
            <a:off x="152400" y="1143000"/>
            <a:ext cx="8839200" cy="31962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Clr>
                <a:schemeClr val="accent4"/>
              </a:buClr>
              <a:buSzPts val="1800"/>
              <a:buChar char="•"/>
            </a:pPr>
            <a:r>
              <a:rPr b="1" lang="en-US">
                <a:solidFill>
                  <a:schemeClr val="accent4"/>
                </a:solidFill>
              </a:rPr>
              <a:t>Section 2, Lesson 4: </a:t>
            </a:r>
            <a:endParaRPr b="1">
              <a:solidFill>
                <a:schemeClr val="accent4"/>
              </a:solidFill>
            </a:endParaRPr>
          </a:p>
          <a:p>
            <a:pPr indent="-330200" lvl="1" marL="914400" rtl="0" algn="l">
              <a:spcBef>
                <a:spcPts val="0"/>
              </a:spcBef>
              <a:spcAft>
                <a:spcPts val="0"/>
              </a:spcAft>
              <a:buSzPts val="1600"/>
              <a:buChar char="•"/>
            </a:pPr>
            <a:r>
              <a:rPr lang="en-US"/>
              <a:t>Prepare to Write: Form Claims, Understand the Task, and Refine and Revise Understanding </a:t>
            </a:r>
            <a:endParaRPr/>
          </a:p>
          <a:p>
            <a:pPr indent="-330200" lvl="1" marL="914400" rtl="0" algn="l">
              <a:spcBef>
                <a:spcPts val="0"/>
              </a:spcBef>
              <a:spcAft>
                <a:spcPts val="0"/>
              </a:spcAft>
              <a:buSzPts val="1600"/>
              <a:buChar char="•"/>
            </a:pPr>
            <a:r>
              <a:rPr lang="en-US"/>
              <a:t>Claims Reference Guide, Connecting Ideas Reference Guide</a:t>
            </a:r>
            <a:endParaRPr/>
          </a:p>
          <a:p>
            <a:pPr indent="-330200" lvl="1" marL="914400" rtl="0" algn="l">
              <a:spcBef>
                <a:spcPts val="0"/>
              </a:spcBef>
              <a:spcAft>
                <a:spcPts val="0"/>
              </a:spcAft>
              <a:buSzPts val="1600"/>
              <a:buChar char="•"/>
            </a:pPr>
            <a:r>
              <a:rPr lang="en-US"/>
              <a:t>Activity-Specific Sentence Frames (in teaching notes) </a:t>
            </a:r>
            <a:endParaRPr/>
          </a:p>
          <a:p>
            <a:pPr indent="-330200" lvl="1" marL="914400" rtl="0" algn="l">
              <a:spcBef>
                <a:spcPts val="0"/>
              </a:spcBef>
              <a:spcAft>
                <a:spcPts val="0"/>
              </a:spcAft>
              <a:buSzPts val="1600"/>
              <a:buChar char="•"/>
            </a:pPr>
            <a:r>
              <a:rPr lang="en-US"/>
              <a:t>Modeling how to use and locate evidence </a:t>
            </a:r>
            <a:endParaRPr/>
          </a:p>
          <a:p>
            <a:pPr indent="0" lvl="0" marL="914400" rtl="0" algn="l">
              <a:spcBef>
                <a:spcPts val="750"/>
              </a:spcBef>
              <a:spcAft>
                <a:spcPts val="0"/>
              </a:spcAft>
              <a:buNone/>
            </a:pPr>
            <a:r>
              <a:t/>
            </a:r>
            <a:endParaRPr/>
          </a:p>
          <a:p>
            <a:pPr indent="-342900" lvl="0" marL="457200" rtl="0" algn="l">
              <a:spcBef>
                <a:spcPts val="750"/>
              </a:spcBef>
              <a:spcAft>
                <a:spcPts val="0"/>
              </a:spcAft>
              <a:buClr>
                <a:schemeClr val="accent4"/>
              </a:buClr>
              <a:buSzPts val="1800"/>
              <a:buChar char="•"/>
            </a:pPr>
            <a:r>
              <a:rPr b="1" lang="en-US">
                <a:solidFill>
                  <a:schemeClr val="accent4"/>
                </a:solidFill>
              </a:rPr>
              <a:t>Section 2, Lesson 5: </a:t>
            </a:r>
            <a:endParaRPr b="1">
              <a:solidFill>
                <a:schemeClr val="accent4"/>
              </a:solidFill>
            </a:endParaRPr>
          </a:p>
          <a:p>
            <a:pPr indent="-330200" lvl="1" marL="914400" rtl="0" algn="l">
              <a:spcBef>
                <a:spcPts val="0"/>
              </a:spcBef>
              <a:spcAft>
                <a:spcPts val="0"/>
              </a:spcAft>
              <a:buSzPts val="1600"/>
              <a:buChar char="•"/>
            </a:pPr>
            <a:r>
              <a:rPr lang="en-US"/>
              <a:t>Prepare to Write: Refine and Revise Understanding</a:t>
            </a:r>
            <a:endParaRPr/>
          </a:p>
          <a:p>
            <a:pPr indent="-330200" lvl="1" marL="914400" rtl="0" algn="l">
              <a:spcBef>
                <a:spcPts val="0"/>
              </a:spcBef>
              <a:spcAft>
                <a:spcPts val="0"/>
              </a:spcAft>
              <a:buSzPts val="1600"/>
              <a:buChar char="•"/>
            </a:pPr>
            <a:r>
              <a:rPr lang="en-US"/>
              <a:t>Develop Work: Compose Work </a:t>
            </a:r>
            <a:endParaRPr/>
          </a:p>
          <a:p>
            <a:pPr indent="-330200" lvl="1" marL="914400" rtl="0" algn="l">
              <a:spcBef>
                <a:spcPts val="0"/>
              </a:spcBef>
              <a:spcAft>
                <a:spcPts val="0"/>
              </a:spcAft>
              <a:buSzPts val="1600"/>
              <a:buChar char="•"/>
            </a:pPr>
            <a:r>
              <a:rPr lang="en-US"/>
              <a:t>Perception Understanding Tool (as a support for selecting and organizing evidence)</a:t>
            </a:r>
            <a:endParaRPr/>
          </a:p>
          <a:p>
            <a:pPr indent="-330200" lvl="1" marL="914400" rtl="0" algn="l">
              <a:spcBef>
                <a:spcPts val="0"/>
              </a:spcBef>
              <a:spcAft>
                <a:spcPts val="0"/>
              </a:spcAft>
              <a:buSzPts val="1600"/>
              <a:buChar char="•"/>
            </a:pPr>
            <a:r>
              <a:rPr lang="en-US"/>
              <a:t>Evidence Tool (completed in previous lessons)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8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Supporting All Students</a:t>
            </a:r>
            <a:endParaRPr/>
          </a:p>
        </p:txBody>
      </p:sp>
      <p:sp>
        <p:nvSpPr>
          <p:cNvPr id="681" name="Google Shape;681;p82"/>
          <p:cNvSpPr txBox="1"/>
          <p:nvPr>
            <p:ph idx="1" type="body"/>
          </p:nvPr>
        </p:nvSpPr>
        <p:spPr>
          <a:xfrm>
            <a:off x="152400" y="1143000"/>
            <a:ext cx="46908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a:t>
            </a:r>
            <a:r>
              <a:rPr lang="en-US"/>
              <a:t>While the Guidebooks units are designed to accomplish both instructional goals, students will likely need additional support outside the core activities either individually or during small-group instruction.”</a:t>
            </a:r>
            <a:endParaRPr/>
          </a:p>
          <a:p>
            <a:pPr indent="0" lvl="0" marL="0" rtl="0" algn="r">
              <a:spcBef>
                <a:spcPts val="750"/>
              </a:spcBef>
              <a:spcAft>
                <a:spcPts val="0"/>
              </a:spcAft>
              <a:buNone/>
            </a:pPr>
            <a:r>
              <a:rPr lang="en-US" sz="1400"/>
              <a:t>Curriculum Guide p. 46</a:t>
            </a:r>
            <a:endParaRPr sz="1400"/>
          </a:p>
          <a:p>
            <a:pPr indent="0" lvl="0" marL="0" rtl="0" algn="l">
              <a:spcBef>
                <a:spcPts val="750"/>
              </a:spcBef>
              <a:spcAft>
                <a:spcPts val="0"/>
              </a:spcAft>
              <a:buNone/>
            </a:pPr>
            <a:r>
              <a:t/>
            </a:r>
            <a:endParaRPr/>
          </a:p>
          <a:p>
            <a:pPr indent="0" lvl="0" marL="0" rtl="0" algn="l">
              <a:spcBef>
                <a:spcPts val="750"/>
              </a:spcBef>
              <a:spcAft>
                <a:spcPts val="0"/>
              </a:spcAft>
              <a:buNone/>
            </a:pPr>
            <a:r>
              <a:rPr b="1" lang="en-US"/>
              <a:t>Read </a:t>
            </a:r>
            <a:r>
              <a:rPr lang="en-US"/>
              <a:t>how the Curriculum Guide describes whole-class </a:t>
            </a:r>
            <a:r>
              <a:rPr lang="en-US"/>
              <a:t>instruction</a:t>
            </a:r>
            <a:r>
              <a:rPr lang="en-US"/>
              <a:t>, small-group instruction, and intervention.</a:t>
            </a:r>
            <a:endParaRPr/>
          </a:p>
          <a:p>
            <a:pPr indent="0" lvl="0" marL="0" rtl="0" algn="l">
              <a:spcBef>
                <a:spcPts val="750"/>
              </a:spcBef>
              <a:spcAft>
                <a:spcPts val="0"/>
              </a:spcAft>
              <a:buNone/>
            </a:pPr>
            <a:r>
              <a:t/>
            </a:r>
            <a:endParaRPr/>
          </a:p>
        </p:txBody>
      </p:sp>
      <p:pic>
        <p:nvPicPr>
          <p:cNvPr id="682" name="Google Shape;682;p82"/>
          <p:cNvPicPr preferRelativeResize="0"/>
          <p:nvPr/>
        </p:nvPicPr>
        <p:blipFill>
          <a:blip r:embed="rId3">
            <a:alphaModFix/>
          </a:blip>
          <a:stretch>
            <a:fillRect/>
          </a:stretch>
        </p:blipFill>
        <p:spPr>
          <a:xfrm>
            <a:off x="5071800" y="1447113"/>
            <a:ext cx="3996001" cy="2249267"/>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8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Takeaway</a:t>
            </a:r>
            <a:endParaRPr/>
          </a:p>
        </p:txBody>
      </p:sp>
      <p:sp>
        <p:nvSpPr>
          <p:cNvPr id="689" name="Google Shape;689;p83"/>
          <p:cNvSpPr txBox="1"/>
          <p:nvPr>
            <p:ph idx="1" type="body"/>
          </p:nvPr>
        </p:nvSpPr>
        <p:spPr>
          <a:xfrm>
            <a:off x="148650" y="795175"/>
            <a:ext cx="6381300" cy="1276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chemeClr val="accent4"/>
                </a:solidFill>
              </a:rPr>
              <a:t>Utilize</a:t>
            </a:r>
            <a:r>
              <a:rPr b="1" lang="en-US">
                <a:solidFill>
                  <a:schemeClr val="accent4"/>
                </a:solidFill>
              </a:rPr>
              <a:t> the resources provided in the Guidebooks!</a:t>
            </a:r>
            <a:endParaRPr b="1">
              <a:solidFill>
                <a:schemeClr val="accent4"/>
              </a:solidFill>
            </a:endParaRPr>
          </a:p>
        </p:txBody>
      </p:sp>
      <p:pic>
        <p:nvPicPr>
          <p:cNvPr id="690" name="Google Shape;690;p83"/>
          <p:cNvPicPr preferRelativeResize="0"/>
          <p:nvPr/>
        </p:nvPicPr>
        <p:blipFill>
          <a:blip r:embed="rId3">
            <a:alphaModFix/>
          </a:blip>
          <a:stretch>
            <a:fillRect/>
          </a:stretch>
        </p:blipFill>
        <p:spPr>
          <a:xfrm>
            <a:off x="6756821" y="1707588"/>
            <a:ext cx="1649300" cy="2185525"/>
          </a:xfrm>
          <a:prstGeom prst="rect">
            <a:avLst/>
          </a:prstGeom>
          <a:noFill/>
          <a:ln>
            <a:noFill/>
          </a:ln>
        </p:spPr>
      </p:pic>
      <p:pic>
        <p:nvPicPr>
          <p:cNvPr id="691" name="Google Shape;691;p83"/>
          <p:cNvPicPr preferRelativeResize="0"/>
          <p:nvPr/>
        </p:nvPicPr>
        <p:blipFill>
          <a:blip r:embed="rId4">
            <a:alphaModFix/>
          </a:blip>
          <a:stretch>
            <a:fillRect/>
          </a:stretch>
        </p:blipFill>
        <p:spPr>
          <a:xfrm>
            <a:off x="736050" y="1707600"/>
            <a:ext cx="5206500" cy="2342327"/>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8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Retrieval Practice</a:t>
            </a:r>
            <a:endParaRPr/>
          </a:p>
        </p:txBody>
      </p:sp>
      <p:sp>
        <p:nvSpPr>
          <p:cNvPr id="698" name="Google Shape;698;p84"/>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Where can you find writing supports for students in the ELA Guidebooks 9-12? </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8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8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4</a:t>
            </a:r>
            <a:endParaRPr b="1"/>
          </a:p>
          <a:p>
            <a:pPr indent="0" lvl="0" marL="0" marR="0" rtl="0" algn="ctr">
              <a:lnSpc>
                <a:spcPct val="90000"/>
              </a:lnSpc>
              <a:spcBef>
                <a:spcPts val="0"/>
              </a:spcBef>
              <a:spcAft>
                <a:spcPts val="0"/>
              </a:spcAft>
              <a:buClr>
                <a:srgbClr val="434343"/>
              </a:buClr>
              <a:buSzPts val="2800"/>
              <a:buFont typeface="Calibri"/>
              <a:buNone/>
            </a:pPr>
            <a:r>
              <a:rPr lang="en-US"/>
              <a:t>Preparing</a:t>
            </a:r>
            <a:r>
              <a:rPr lang="en-US"/>
              <a:t> to Teach</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5" name="Shape 715"/>
        <p:cNvGrpSpPr/>
        <p:nvPr/>
      </p:nvGrpSpPr>
      <p:grpSpPr>
        <a:xfrm>
          <a:off x="0" y="0"/>
          <a:ext cx="0" cy="0"/>
          <a:chOff x="0" y="0"/>
          <a:chExt cx="0" cy="0"/>
        </a:xfrm>
      </p:grpSpPr>
      <p:sp>
        <p:nvSpPr>
          <p:cNvPr id="716" name="Google Shape;716;p8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solidFill>
                  <a:srgbClr val="4A4A4A"/>
                </a:solidFill>
              </a:rPr>
              <a:t>Participants will...</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Revisit the process and purpose of the Inquiry Cycle and norm on the evidence of student learning that will be collected for analysis in Module 7.</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t>Create a plan for teaching and collecting evidence of student learning through writing.</a:t>
            </a:r>
            <a:endParaRPr>
              <a:solidFill>
                <a:srgbClr val="4A4A4A"/>
              </a:solidFill>
            </a:endParaRPr>
          </a:p>
        </p:txBody>
      </p:sp>
      <p:sp>
        <p:nvSpPr>
          <p:cNvPr id="717" name="Google Shape;717;p8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Parking Lot</a:t>
            </a:r>
            <a:endParaRPr>
              <a:solidFill>
                <a:schemeClr val="dk1"/>
              </a:solidFill>
            </a:endParaRPr>
          </a:p>
        </p:txBody>
      </p:sp>
      <p:pic>
        <p:nvPicPr>
          <p:cNvPr id="103" name="Google Shape;103;p16"/>
          <p:cNvPicPr preferRelativeResize="0"/>
          <p:nvPr/>
        </p:nvPicPr>
        <p:blipFill rotWithShape="1">
          <a:blip r:embed="rId3">
            <a:alphaModFix/>
          </a:blip>
          <a:srcRect b="0" l="0" r="0" t="0"/>
          <a:stretch/>
        </p:blipFill>
        <p:spPr>
          <a:xfrm>
            <a:off x="4848702" y="1561055"/>
            <a:ext cx="3143163" cy="2647689"/>
          </a:xfrm>
          <a:prstGeom prst="rect">
            <a:avLst/>
          </a:prstGeom>
          <a:noFill/>
          <a:ln>
            <a:noFill/>
          </a:ln>
        </p:spPr>
      </p:pic>
      <p:sp>
        <p:nvSpPr>
          <p:cNvPr id="104" name="Google Shape;104;p16"/>
          <p:cNvSpPr txBox="1"/>
          <p:nvPr/>
        </p:nvSpPr>
        <p:spPr>
          <a:xfrm>
            <a:off x="901874" y="1990559"/>
            <a:ext cx="3820500" cy="156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p16"/>
          <p:cNvPicPr preferRelativeResize="0"/>
          <p:nvPr/>
        </p:nvPicPr>
        <p:blipFill rotWithShape="1">
          <a:blip r:embed="rId4">
            <a:alphaModFix/>
          </a:blip>
          <a:srcRect b="0" l="55335" r="0" t="0"/>
          <a:stretch/>
        </p:blipFill>
        <p:spPr>
          <a:xfrm>
            <a:off x="5103625" y="1674050"/>
            <a:ext cx="2848650" cy="2373100"/>
          </a:xfrm>
          <a:prstGeom prst="rect">
            <a:avLst/>
          </a:prstGeom>
          <a:noFill/>
          <a:ln>
            <a:noFill/>
          </a:ln>
        </p:spPr>
      </p:pic>
      <p:sp>
        <p:nvSpPr>
          <p:cNvPr id="106" name="Google Shape;106;p16"/>
          <p:cNvSpPr txBox="1"/>
          <p:nvPr/>
        </p:nvSpPr>
        <p:spPr>
          <a:xfrm>
            <a:off x="1571225" y="1876600"/>
            <a:ext cx="3351900" cy="19680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Please jot down your questions and add them to the </a:t>
            </a:r>
            <a:r>
              <a:rPr b="1" i="0" lang="en-US" sz="2400" u="none" cap="none" strike="noStrike">
                <a:solidFill>
                  <a:schemeClr val="dk1"/>
                </a:solidFill>
                <a:latin typeface="Calibri"/>
                <a:ea typeface="Calibri"/>
                <a:cs typeface="Calibri"/>
                <a:sym typeface="Calibri"/>
              </a:rPr>
              <a:t>Parking Lot</a:t>
            </a:r>
            <a:r>
              <a:rPr b="0" i="0" lang="en-US" sz="2400" u="none" cap="none" strike="noStrike">
                <a:solidFill>
                  <a:schemeClr val="dk1"/>
                </a:solidFill>
                <a:latin typeface="Calibri"/>
                <a:ea typeface="Calibri"/>
                <a:cs typeface="Calibri"/>
                <a:sym typeface="Calibri"/>
              </a:rPr>
              <a:t> throughout today’s session!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8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The Cycle of Inquiry: A </a:t>
            </a:r>
            <a:r>
              <a:rPr lang="en-US">
                <a:solidFill>
                  <a:schemeClr val="dk1"/>
                </a:solidFill>
              </a:rPr>
              <a:t>Teacher-Centered, Ongoing</a:t>
            </a:r>
            <a:endParaRPr>
              <a:solidFill>
                <a:schemeClr val="dk1"/>
              </a:solidFill>
            </a:endParaRPr>
          </a:p>
          <a:p>
            <a:pPr indent="0" lvl="0" marL="0" rtl="0" algn="ctr">
              <a:spcBef>
                <a:spcPts val="0"/>
              </a:spcBef>
              <a:spcAft>
                <a:spcPts val="0"/>
              </a:spcAft>
              <a:buNone/>
            </a:pPr>
            <a:r>
              <a:rPr lang="en-US">
                <a:solidFill>
                  <a:schemeClr val="dk1"/>
                </a:solidFill>
              </a:rPr>
              <a:t>Approach to Professional Learning</a:t>
            </a:r>
            <a:endParaRPr>
              <a:solidFill>
                <a:schemeClr val="dk1"/>
              </a:solidFill>
            </a:endParaRPr>
          </a:p>
        </p:txBody>
      </p:sp>
      <p:sp>
        <p:nvSpPr>
          <p:cNvPr id="724" name="Google Shape;724;p88"/>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alibri"/>
                <a:ea typeface="Calibri"/>
                <a:cs typeface="Calibri"/>
                <a:sym typeface="Calibri"/>
              </a:rPr>
              <a:t>Study</a:t>
            </a:r>
            <a:endParaRPr b="1">
              <a:solidFill>
                <a:schemeClr val="dk1"/>
              </a:solidFill>
              <a:latin typeface="Calibri"/>
              <a:ea typeface="Calibri"/>
              <a:cs typeface="Calibri"/>
              <a:sym typeface="Calibri"/>
            </a:endParaRPr>
          </a:p>
          <a:p>
            <a:pPr indent="0" lvl="0" marL="0" marR="0" rtl="0" algn="ctr">
              <a:spcBef>
                <a:spcPts val="0"/>
              </a:spcBef>
              <a:spcAft>
                <a:spcPts val="0"/>
              </a:spcAft>
              <a:buNone/>
            </a:pPr>
            <a:r>
              <a:rPr i="1" lang="en-US">
                <a:solidFill>
                  <a:schemeClr val="dk1"/>
                </a:solidFill>
                <a:latin typeface="Calibri"/>
                <a:ea typeface="Calibri"/>
                <a:cs typeface="Calibri"/>
                <a:sym typeface="Calibri"/>
              </a:rPr>
              <a:t>Teachers deepen and refine understanding of research-based practices embedded in curriculum.</a:t>
            </a:r>
            <a:endParaRPr>
              <a:solidFill>
                <a:schemeClr val="dk1"/>
              </a:solidFill>
              <a:latin typeface="Calibri"/>
              <a:ea typeface="Calibri"/>
              <a:cs typeface="Calibri"/>
              <a:sym typeface="Calibri"/>
            </a:endParaRPr>
          </a:p>
        </p:txBody>
      </p:sp>
      <p:sp>
        <p:nvSpPr>
          <p:cNvPr id="725" name="Google Shape;725;p88"/>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alibri"/>
                <a:ea typeface="Calibri"/>
                <a:cs typeface="Calibri"/>
                <a:sym typeface="Calibri"/>
              </a:rPr>
              <a:t>Teach</a:t>
            </a:r>
            <a:endParaRPr b="1">
              <a:solidFill>
                <a:schemeClr val="dk1"/>
              </a:solidFill>
              <a:latin typeface="Calibri"/>
              <a:ea typeface="Calibri"/>
              <a:cs typeface="Calibri"/>
              <a:sym typeface="Calibri"/>
            </a:endParaRPr>
          </a:p>
          <a:p>
            <a:pPr indent="0" lvl="0" marL="0" marR="0" rtl="0" algn="ctr">
              <a:spcBef>
                <a:spcPts val="0"/>
              </a:spcBef>
              <a:spcAft>
                <a:spcPts val="0"/>
              </a:spcAft>
              <a:buNone/>
            </a:pPr>
            <a:r>
              <a:rPr i="1" lang="en-US">
                <a:solidFill>
                  <a:schemeClr val="dk1"/>
                </a:solidFill>
                <a:latin typeface="Calibri"/>
                <a:ea typeface="Calibri"/>
                <a:cs typeface="Calibri"/>
                <a:sym typeface="Calibri"/>
              </a:rPr>
              <a:t>Teachers try out practices in classrooms and collect student work.</a:t>
            </a:r>
            <a:endParaRPr>
              <a:solidFill>
                <a:schemeClr val="dk1"/>
              </a:solidFill>
              <a:latin typeface="Calibri"/>
              <a:ea typeface="Calibri"/>
              <a:cs typeface="Calibri"/>
              <a:sym typeface="Calibri"/>
            </a:endParaRPr>
          </a:p>
        </p:txBody>
      </p:sp>
      <p:sp>
        <p:nvSpPr>
          <p:cNvPr id="726" name="Google Shape;726;p88"/>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alibri"/>
                <a:ea typeface="Calibri"/>
                <a:cs typeface="Calibri"/>
                <a:sym typeface="Calibri"/>
              </a:rPr>
              <a:t>Analyze &amp; Discuss</a:t>
            </a:r>
            <a:endParaRPr b="1">
              <a:solidFill>
                <a:schemeClr val="dk1"/>
              </a:solidFill>
              <a:latin typeface="Calibri"/>
              <a:ea typeface="Calibri"/>
              <a:cs typeface="Calibri"/>
              <a:sym typeface="Calibri"/>
            </a:endParaRPr>
          </a:p>
          <a:p>
            <a:pPr indent="0" lvl="0" marL="0" marR="0" rtl="0" algn="ctr">
              <a:spcBef>
                <a:spcPts val="0"/>
              </a:spcBef>
              <a:spcAft>
                <a:spcPts val="0"/>
              </a:spcAft>
              <a:buNone/>
            </a:pPr>
            <a:r>
              <a:rPr i="1" lang="en-US">
                <a:solidFill>
                  <a:schemeClr val="dk1"/>
                </a:solidFill>
                <a:latin typeface="Calibri"/>
                <a:ea typeface="Calibri"/>
                <a:cs typeface="Calibri"/>
                <a:sym typeface="Calibri"/>
              </a:rPr>
              <a:t>Teachers reconvene to analyze student work and plan adjustments to their instructional practice.</a:t>
            </a:r>
            <a:endParaRPr>
              <a:solidFill>
                <a:schemeClr val="dk1"/>
              </a:solidFill>
              <a:latin typeface="Calibri"/>
              <a:ea typeface="Calibri"/>
              <a:cs typeface="Calibri"/>
              <a:sym typeface="Calibri"/>
            </a:endParaRPr>
          </a:p>
        </p:txBody>
      </p:sp>
      <p:sp>
        <p:nvSpPr>
          <p:cNvPr id="727" name="Google Shape;727;p88"/>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alibri"/>
                <a:ea typeface="Calibri"/>
                <a:cs typeface="Calibri"/>
                <a:sym typeface="Calibri"/>
              </a:rPr>
              <a:t>Identify Needs</a:t>
            </a:r>
            <a:endParaRPr b="1">
              <a:solidFill>
                <a:schemeClr val="dk1"/>
              </a:solidFill>
              <a:latin typeface="Calibri"/>
              <a:ea typeface="Calibri"/>
              <a:cs typeface="Calibri"/>
              <a:sym typeface="Calibri"/>
            </a:endParaRPr>
          </a:p>
          <a:p>
            <a:pPr indent="0" lvl="0" marL="0" marR="0" rtl="0" algn="ctr">
              <a:spcBef>
                <a:spcPts val="0"/>
              </a:spcBef>
              <a:spcAft>
                <a:spcPts val="0"/>
              </a:spcAft>
              <a:buNone/>
            </a:pPr>
            <a:r>
              <a:rPr i="1" lang="en-US">
                <a:solidFill>
                  <a:schemeClr val="dk1"/>
                </a:solidFill>
                <a:latin typeface="Calibri"/>
                <a:ea typeface="Calibri"/>
                <a:cs typeface="Calibri"/>
                <a:sym typeface="Calibri"/>
              </a:rPr>
              <a:t>Teachers, Teacher Leaders, and School Leaders create a community and use research &amp; local data to identify a common problem of practice. </a:t>
            </a:r>
            <a:endParaRPr>
              <a:solidFill>
                <a:schemeClr val="dk1"/>
              </a:solidFill>
              <a:latin typeface="Calibri"/>
              <a:ea typeface="Calibri"/>
              <a:cs typeface="Calibri"/>
              <a:sym typeface="Calibri"/>
            </a:endParaRPr>
          </a:p>
        </p:txBody>
      </p:sp>
      <p:grpSp>
        <p:nvGrpSpPr>
          <p:cNvPr id="728" name="Google Shape;728;p88"/>
          <p:cNvGrpSpPr/>
          <p:nvPr/>
        </p:nvGrpSpPr>
        <p:grpSpPr>
          <a:xfrm>
            <a:off x="2324463" y="700146"/>
            <a:ext cx="4495077" cy="4443351"/>
            <a:chOff x="2744450" y="713896"/>
            <a:chExt cx="4495077" cy="4443351"/>
          </a:xfrm>
        </p:grpSpPr>
        <p:sp>
          <p:nvSpPr>
            <p:cNvPr id="729" name="Google Shape;729;p88"/>
            <p:cNvSpPr/>
            <p:nvPr/>
          </p:nvSpPr>
          <p:spPr>
            <a:xfrm rot="-1316685">
              <a:off x="3251375" y="1241650"/>
              <a:ext cx="3481227" cy="3387843"/>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30" name="Google Shape;730;p88"/>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731" name="Google Shape;731;p88"/>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732" name="Google Shape;732;p88"/>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733" name="Google Shape;733;p88"/>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734" name="Google Shape;734;p88"/>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735" name="Google Shape;735;p88"/>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a:solidFill>
                  <a:schemeClr val="dk1"/>
                </a:solidFill>
                <a:latin typeface="Calibri"/>
                <a:ea typeface="Calibri"/>
                <a:cs typeface="Calibri"/>
                <a:sym typeface="Calibri"/>
              </a:rPr>
              <a:t>Plan</a:t>
            </a:r>
            <a:endParaRPr b="1">
              <a:solidFill>
                <a:schemeClr val="dk1"/>
              </a:solidFill>
              <a:latin typeface="Calibri"/>
              <a:ea typeface="Calibri"/>
              <a:cs typeface="Calibri"/>
              <a:sym typeface="Calibri"/>
            </a:endParaRPr>
          </a:p>
          <a:p>
            <a:pPr indent="0" lvl="0" marL="0" marR="0" rtl="0" algn="ctr">
              <a:spcBef>
                <a:spcPts val="0"/>
              </a:spcBef>
              <a:spcAft>
                <a:spcPts val="0"/>
              </a:spcAft>
              <a:buNone/>
            </a:pPr>
            <a:r>
              <a:rPr i="1" lang="en-US">
                <a:solidFill>
                  <a:schemeClr val="dk1"/>
                </a:solidFill>
                <a:latin typeface="Calibri"/>
                <a:ea typeface="Calibri"/>
                <a:cs typeface="Calibri"/>
                <a:sym typeface="Calibri"/>
              </a:rPr>
              <a:t>Teachers plan for upcoming instruction based on new understandings. </a:t>
            </a:r>
            <a:endParaRPr>
              <a:solidFill>
                <a:schemeClr val="dk1"/>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8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Inquiry Cycle Question</a:t>
            </a:r>
            <a:endParaRPr>
              <a:solidFill>
                <a:schemeClr val="dk1"/>
              </a:solidFill>
            </a:endParaRPr>
          </a:p>
        </p:txBody>
      </p:sp>
      <p:sp>
        <p:nvSpPr>
          <p:cNvPr id="742" name="Google Shape;742;p89"/>
          <p:cNvSpPr txBox="1"/>
          <p:nvPr>
            <p:ph idx="1" type="body"/>
          </p:nvPr>
        </p:nvSpPr>
        <p:spPr>
          <a:xfrm>
            <a:off x="228600" y="1771425"/>
            <a:ext cx="88392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How well can my students express their understanding of</a:t>
            </a:r>
            <a:endParaRPr sz="2400"/>
          </a:p>
          <a:p>
            <a:pPr indent="0" lvl="0" marL="0" rtl="0" algn="ctr">
              <a:spcBef>
                <a:spcPts val="750"/>
              </a:spcBef>
              <a:spcAft>
                <a:spcPts val="0"/>
              </a:spcAft>
              <a:buNone/>
            </a:pPr>
            <a:r>
              <a:rPr lang="en-US" sz="2400"/>
              <a:t> complex texts? </a:t>
            </a:r>
            <a:endParaRPr sz="2400"/>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9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Task </a:t>
            </a:r>
            <a:endParaRPr/>
          </a:p>
        </p:txBody>
      </p:sp>
      <p:sp>
        <p:nvSpPr>
          <p:cNvPr id="749" name="Google Shape;749;p90"/>
          <p:cNvSpPr txBox="1"/>
          <p:nvPr>
            <p:ph idx="1" type="body"/>
          </p:nvPr>
        </p:nvSpPr>
        <p:spPr>
          <a:xfrm>
            <a:off x="152400" y="1143000"/>
            <a:ext cx="48609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Before we return for Module 7:</a:t>
            </a:r>
            <a:endParaRPr/>
          </a:p>
          <a:p>
            <a:pPr indent="-304800" lvl="0" marL="457200" rtl="0" algn="l">
              <a:spcBef>
                <a:spcPts val="1000"/>
              </a:spcBef>
              <a:spcAft>
                <a:spcPts val="0"/>
              </a:spcAft>
              <a:buSzPts val="1200"/>
              <a:buFont typeface="Calibri"/>
              <a:buChar char="•"/>
            </a:pPr>
            <a:r>
              <a:rPr lang="en-US"/>
              <a:t>Plan and implement a Section of lessons from your ELA Guidebooks 9-12 unit. </a:t>
            </a:r>
            <a:endParaRPr/>
          </a:p>
          <a:p>
            <a:pPr indent="-304800" lvl="0" marL="457200" rtl="0" algn="l">
              <a:spcBef>
                <a:spcPts val="1000"/>
              </a:spcBef>
              <a:spcAft>
                <a:spcPts val="1000"/>
              </a:spcAft>
              <a:buSzPts val="1200"/>
              <a:buFont typeface="Calibri"/>
              <a:buChar char="•"/>
            </a:pPr>
            <a:r>
              <a:rPr lang="en-US"/>
              <a:t>Bring back evidence of student learning (written Section Diagnostic) for us to discuss and analyze in our next module. </a:t>
            </a:r>
            <a:endParaRPr/>
          </a:p>
        </p:txBody>
      </p:sp>
      <p:sp>
        <p:nvSpPr>
          <p:cNvPr id="750" name="Google Shape;750;p90"/>
          <p:cNvSpPr/>
          <p:nvPr/>
        </p:nvSpPr>
        <p:spPr>
          <a:xfrm rot="-1316691">
            <a:off x="5404441" y="1607202"/>
            <a:ext cx="2686967" cy="2614894"/>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751" name="Google Shape;751;p90"/>
          <p:cNvPicPr preferRelativeResize="0"/>
          <p:nvPr/>
        </p:nvPicPr>
        <p:blipFill rotWithShape="1">
          <a:blip r:embed="rId3">
            <a:alphaModFix/>
          </a:blip>
          <a:srcRect b="0" l="0" r="0" t="0"/>
          <a:stretch/>
        </p:blipFill>
        <p:spPr>
          <a:xfrm>
            <a:off x="6492813" y="3625291"/>
            <a:ext cx="497466" cy="497466"/>
          </a:xfrm>
          <a:prstGeom prst="rect">
            <a:avLst/>
          </a:prstGeom>
          <a:noFill/>
          <a:ln>
            <a:noFill/>
          </a:ln>
        </p:spPr>
      </p:pic>
      <p:pic>
        <p:nvPicPr>
          <p:cNvPr id="752" name="Google Shape;752;p90"/>
          <p:cNvPicPr preferRelativeResize="0"/>
          <p:nvPr/>
        </p:nvPicPr>
        <p:blipFill rotWithShape="1">
          <a:blip r:embed="rId4">
            <a:alphaModFix/>
          </a:blip>
          <a:srcRect b="0" l="0" r="0" t="0"/>
          <a:stretch/>
        </p:blipFill>
        <p:spPr>
          <a:xfrm>
            <a:off x="7304181" y="2027857"/>
            <a:ext cx="494700" cy="477042"/>
          </a:xfrm>
          <a:prstGeom prst="rect">
            <a:avLst/>
          </a:prstGeom>
          <a:noFill/>
          <a:ln>
            <a:noFill/>
          </a:ln>
        </p:spPr>
      </p:pic>
      <p:pic>
        <p:nvPicPr>
          <p:cNvPr id="753" name="Google Shape;753;p90"/>
          <p:cNvPicPr preferRelativeResize="0"/>
          <p:nvPr/>
        </p:nvPicPr>
        <p:blipFill rotWithShape="1">
          <a:blip r:embed="rId5">
            <a:alphaModFix/>
          </a:blip>
          <a:srcRect b="0" l="0" r="0" t="0"/>
          <a:stretch/>
        </p:blipFill>
        <p:spPr>
          <a:xfrm>
            <a:off x="5856228" y="1873104"/>
            <a:ext cx="491120" cy="490680"/>
          </a:xfrm>
          <a:prstGeom prst="rect">
            <a:avLst/>
          </a:prstGeom>
          <a:noFill/>
          <a:ln>
            <a:noFill/>
          </a:ln>
        </p:spPr>
      </p:pic>
      <p:pic>
        <p:nvPicPr>
          <p:cNvPr id="754" name="Google Shape;754;p90"/>
          <p:cNvPicPr preferRelativeResize="0"/>
          <p:nvPr/>
        </p:nvPicPr>
        <p:blipFill rotWithShape="1">
          <a:blip r:embed="rId6">
            <a:alphaModFix/>
          </a:blip>
          <a:srcRect b="0" l="0" r="0" t="0"/>
          <a:stretch/>
        </p:blipFill>
        <p:spPr>
          <a:xfrm>
            <a:off x="5609041" y="3127826"/>
            <a:ext cx="471357" cy="495500"/>
          </a:xfrm>
          <a:prstGeom prst="rect">
            <a:avLst/>
          </a:prstGeom>
          <a:noFill/>
          <a:ln>
            <a:noFill/>
          </a:ln>
        </p:spPr>
      </p:pic>
      <p:pic>
        <p:nvPicPr>
          <p:cNvPr id="755" name="Google Shape;755;p90"/>
          <p:cNvPicPr preferRelativeResize="0"/>
          <p:nvPr/>
        </p:nvPicPr>
        <p:blipFill rotWithShape="1">
          <a:blip r:embed="rId7">
            <a:alphaModFix/>
          </a:blip>
          <a:srcRect b="0" l="0" r="0" t="0"/>
          <a:stretch/>
        </p:blipFill>
        <p:spPr>
          <a:xfrm>
            <a:off x="7402695" y="3127826"/>
            <a:ext cx="497061" cy="4955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9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Guidance for Non-Classroom Teachers</a:t>
            </a:r>
            <a:endParaRPr/>
          </a:p>
        </p:txBody>
      </p:sp>
      <p:sp>
        <p:nvSpPr>
          <p:cNvPr id="762" name="Google Shape;762;p9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04800" lvl="0" marL="457200" rtl="0" algn="l">
              <a:spcBef>
                <a:spcPts val="750"/>
              </a:spcBef>
              <a:spcAft>
                <a:spcPts val="0"/>
              </a:spcAft>
              <a:buSzPts val="1200"/>
              <a:buFont typeface="Calibri"/>
              <a:buChar char="•"/>
            </a:pPr>
            <a:r>
              <a:rPr lang="en-US"/>
              <a:t>If you typically work with students, select a group of students to work with!</a:t>
            </a:r>
            <a:endParaRPr/>
          </a:p>
          <a:p>
            <a:pPr indent="-304800" lvl="0" marL="457200" rtl="0" algn="l">
              <a:spcBef>
                <a:spcPts val="1000"/>
              </a:spcBef>
              <a:spcAft>
                <a:spcPts val="1000"/>
              </a:spcAft>
              <a:buSzPts val="1200"/>
              <a:buFont typeface="Calibri"/>
              <a:buChar char="•"/>
            </a:pPr>
            <a:r>
              <a:rPr lang="en-US"/>
              <a:t>If you </a:t>
            </a:r>
            <a:r>
              <a:rPr b="1" lang="en-US"/>
              <a:t>don’t </a:t>
            </a:r>
            <a:r>
              <a:rPr lang="en-US"/>
              <a:t>typically work with students, find a classroom teacher to partner with in order to co-plan and co-teach these lessons. </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9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Breaking Down the Task </a:t>
            </a:r>
            <a:endParaRPr/>
          </a:p>
        </p:txBody>
      </p:sp>
      <p:sp>
        <p:nvSpPr>
          <p:cNvPr id="769" name="Google Shape;769;p92"/>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Select</a:t>
            </a:r>
            <a:r>
              <a:rPr lang="en-US"/>
              <a:t> an upcoming Section from your ELA Guidebooks 9-12 unit where students complete a </a:t>
            </a:r>
            <a:r>
              <a:rPr i="1" lang="en-US"/>
              <a:t>written</a:t>
            </a:r>
            <a:r>
              <a:rPr lang="en-US"/>
              <a:t> Section Diagnostic.</a:t>
            </a:r>
            <a:endParaRPr/>
          </a:p>
          <a:p>
            <a:pPr indent="-342900" lvl="0" marL="457200" rtl="0" algn="l">
              <a:spcBef>
                <a:spcPts val="1000"/>
              </a:spcBef>
              <a:spcAft>
                <a:spcPts val="0"/>
              </a:spcAft>
              <a:buSzPts val="1800"/>
              <a:buFont typeface="Calibri"/>
              <a:buAutoNum type="arabicPeriod"/>
            </a:pPr>
            <a:r>
              <a:rPr lang="en-US"/>
              <a:t>Plan the lessons from this Section, identifying which embedded supports you will utilize. </a:t>
            </a:r>
            <a:endParaRPr/>
          </a:p>
          <a:p>
            <a:pPr indent="-342900" lvl="0" marL="457200" rtl="0" algn="l">
              <a:spcBef>
                <a:spcPts val="1000"/>
              </a:spcBef>
              <a:spcAft>
                <a:spcPts val="0"/>
              </a:spcAft>
              <a:buSzPts val="1800"/>
              <a:buFont typeface="Calibri"/>
              <a:buAutoNum type="arabicPeriod"/>
            </a:pPr>
            <a:r>
              <a:rPr lang="en-US"/>
              <a:t>Implement the lessons and gather student written responses from the Section Diagnostic to bring back for our Module 7 analysis. </a:t>
            </a:r>
            <a:endParaRPr/>
          </a:p>
          <a:p>
            <a:pPr indent="-342900" lvl="0" marL="457200" rtl="0" algn="l">
              <a:spcBef>
                <a:spcPts val="1000"/>
              </a:spcBef>
              <a:spcAft>
                <a:spcPts val="1000"/>
              </a:spcAft>
              <a:buSzPts val="1800"/>
              <a:buFont typeface="Calibri"/>
              <a:buAutoNum type="arabicPeriod"/>
            </a:pPr>
            <a:r>
              <a:rPr i="1" lang="en-US"/>
              <a:t>During Module 7: Analyze student responses to determine strengths and needs related to writing, and plan to address those needs. </a:t>
            </a:r>
            <a:endParaRPr i="1"/>
          </a:p>
        </p:txBody>
      </p:sp>
      <p:sp>
        <p:nvSpPr>
          <p:cNvPr id="770" name="Google Shape;770;p92"/>
          <p:cNvSpPr/>
          <p:nvPr/>
        </p:nvSpPr>
        <p:spPr>
          <a:xfrm>
            <a:off x="123550" y="1647975"/>
            <a:ext cx="8346600" cy="7743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0"/>
                                        </p:tgtEl>
                                        <p:attrNameLst>
                                          <p:attrName>style.visibility</p:attrName>
                                        </p:attrNameLst>
                                      </p:cBhvr>
                                      <p:to>
                                        <p:strVal val="visible"/>
                                      </p:to>
                                    </p:set>
                                    <p:animEffect filter="fade" transition="in">
                                      <p:cBhvr>
                                        <p:cTn dur="1000"/>
                                        <p:tgtEl>
                                          <p:spTgt spid="7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9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Work Time: Select An Upcoming Section</a:t>
            </a:r>
            <a:endParaRPr/>
          </a:p>
        </p:txBody>
      </p:sp>
      <p:sp>
        <p:nvSpPr>
          <p:cNvPr id="777" name="Google Shape;777;p93"/>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t>Look ahead </a:t>
            </a:r>
            <a:r>
              <a:rPr lang="en-US"/>
              <a:t>to upcoming sections in the unit you are currently teaching. </a:t>
            </a:r>
            <a:endParaRPr/>
          </a:p>
          <a:p>
            <a:pPr indent="0" lvl="0" marL="0" rtl="0" algn="l">
              <a:spcBef>
                <a:spcPts val="750"/>
              </a:spcBef>
              <a:spcAft>
                <a:spcPts val="0"/>
              </a:spcAft>
              <a:buNone/>
            </a:pPr>
            <a:r>
              <a:t/>
            </a:r>
            <a:endParaRPr/>
          </a:p>
          <a:p>
            <a:pPr indent="0" lvl="0" marL="0" rtl="0" algn="l">
              <a:spcBef>
                <a:spcPts val="750"/>
              </a:spcBef>
              <a:spcAft>
                <a:spcPts val="0"/>
              </a:spcAft>
              <a:buNone/>
            </a:pPr>
            <a:r>
              <a:rPr b="1" lang="en-US"/>
              <a:t>Identify</a:t>
            </a:r>
            <a:r>
              <a:rPr lang="en-US"/>
              <a:t> an upcoming section that requires students to </a:t>
            </a:r>
            <a:r>
              <a:rPr b="1" lang="en-US"/>
              <a:t>write </a:t>
            </a:r>
            <a:r>
              <a:rPr lang="en-US"/>
              <a:t>in response to the Section Diagnostic Prompt. </a:t>
            </a:r>
            <a:endParaRPr/>
          </a:p>
        </p:txBody>
      </p:sp>
      <p:pic>
        <p:nvPicPr>
          <p:cNvPr id="778" name="Google Shape;778;p93"/>
          <p:cNvPicPr preferRelativeResize="0"/>
          <p:nvPr/>
        </p:nvPicPr>
        <p:blipFill>
          <a:blip r:embed="rId3">
            <a:alphaModFix/>
          </a:blip>
          <a:stretch>
            <a:fillRect/>
          </a:stretch>
        </p:blipFill>
        <p:spPr>
          <a:xfrm>
            <a:off x="836325" y="2704824"/>
            <a:ext cx="7733300" cy="722675"/>
          </a:xfrm>
          <a:prstGeom prst="rect">
            <a:avLst/>
          </a:prstGeom>
          <a:noFill/>
          <a:ln>
            <a:noFill/>
          </a:ln>
        </p:spPr>
      </p:pic>
      <p:pic>
        <p:nvPicPr>
          <p:cNvPr id="779" name="Google Shape;779;p93"/>
          <p:cNvPicPr preferRelativeResize="0"/>
          <p:nvPr/>
        </p:nvPicPr>
        <p:blipFill>
          <a:blip r:embed="rId4">
            <a:alphaModFix/>
          </a:blip>
          <a:stretch>
            <a:fillRect/>
          </a:stretch>
        </p:blipFill>
        <p:spPr>
          <a:xfrm>
            <a:off x="2322200" y="3392300"/>
            <a:ext cx="5043174" cy="1217800"/>
          </a:xfrm>
          <a:prstGeom prst="rect">
            <a:avLst/>
          </a:prstGeom>
          <a:noFill/>
          <a:ln>
            <a:noFill/>
          </a:ln>
        </p:spPr>
      </p:pic>
      <p:sp>
        <p:nvSpPr>
          <p:cNvPr id="780" name="Google Shape;780;p93"/>
          <p:cNvSpPr/>
          <p:nvPr/>
        </p:nvSpPr>
        <p:spPr>
          <a:xfrm>
            <a:off x="5467775" y="2683175"/>
            <a:ext cx="1539000" cy="7527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93"/>
          <p:cNvSpPr/>
          <p:nvPr/>
        </p:nvSpPr>
        <p:spPr>
          <a:xfrm>
            <a:off x="2322200" y="3720250"/>
            <a:ext cx="1598400" cy="3012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sp>
        <p:nvSpPr>
          <p:cNvPr id="787" name="Google Shape;787;p9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Breaking Down the Task </a:t>
            </a:r>
            <a:endParaRPr/>
          </a:p>
        </p:txBody>
      </p:sp>
      <p:sp>
        <p:nvSpPr>
          <p:cNvPr id="788" name="Google Shape;788;p94"/>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Select</a:t>
            </a:r>
            <a:r>
              <a:rPr lang="en-US"/>
              <a:t> an upcoming Section from your ELA Guidebooks 9-12 unit where students complete a </a:t>
            </a:r>
            <a:r>
              <a:rPr i="1" lang="en-US"/>
              <a:t>written</a:t>
            </a:r>
            <a:r>
              <a:rPr lang="en-US"/>
              <a:t> Section Diagnostic.</a:t>
            </a:r>
            <a:endParaRPr/>
          </a:p>
          <a:p>
            <a:pPr indent="-342900" lvl="0" marL="457200" rtl="0" algn="l">
              <a:spcBef>
                <a:spcPts val="1000"/>
              </a:spcBef>
              <a:spcAft>
                <a:spcPts val="0"/>
              </a:spcAft>
              <a:buSzPts val="1800"/>
              <a:buFont typeface="Calibri"/>
              <a:buAutoNum type="arabicPeriod"/>
            </a:pPr>
            <a:r>
              <a:rPr lang="en-US"/>
              <a:t>Plan the lessons from this Section, identifying which embedded supports you will utilize. </a:t>
            </a:r>
            <a:endParaRPr/>
          </a:p>
          <a:p>
            <a:pPr indent="-342900" lvl="0" marL="457200" rtl="0" algn="l">
              <a:spcBef>
                <a:spcPts val="1000"/>
              </a:spcBef>
              <a:spcAft>
                <a:spcPts val="0"/>
              </a:spcAft>
              <a:buSzPts val="1800"/>
              <a:buFont typeface="Calibri"/>
              <a:buAutoNum type="arabicPeriod"/>
            </a:pPr>
            <a:r>
              <a:rPr lang="en-US"/>
              <a:t>Implement the lessons and gather student written responses from the Section Diagnostic to bring back for our Module 7 analysis. </a:t>
            </a:r>
            <a:endParaRPr/>
          </a:p>
          <a:p>
            <a:pPr indent="-342900" lvl="0" marL="457200" rtl="0" algn="l">
              <a:spcBef>
                <a:spcPts val="1000"/>
              </a:spcBef>
              <a:spcAft>
                <a:spcPts val="1000"/>
              </a:spcAft>
              <a:buSzPts val="1800"/>
              <a:buFont typeface="Calibri"/>
              <a:buAutoNum type="arabicPeriod"/>
            </a:pPr>
            <a:r>
              <a:rPr i="1" lang="en-US"/>
              <a:t>During Module 7: Analyze student responses to determine strengths and needs related to writing, and plan to address those needs. </a:t>
            </a:r>
            <a:endParaRPr/>
          </a:p>
        </p:txBody>
      </p:sp>
      <p:sp>
        <p:nvSpPr>
          <p:cNvPr id="789" name="Google Shape;789;p94"/>
          <p:cNvSpPr/>
          <p:nvPr/>
        </p:nvSpPr>
        <p:spPr>
          <a:xfrm>
            <a:off x="152400" y="2382100"/>
            <a:ext cx="8839200" cy="4182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9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Remember: Utilize the Guidebooks Supports!</a:t>
            </a:r>
            <a:endParaRPr/>
          </a:p>
        </p:txBody>
      </p:sp>
      <p:pic>
        <p:nvPicPr>
          <p:cNvPr id="796" name="Google Shape;796;p95"/>
          <p:cNvPicPr preferRelativeResize="0"/>
          <p:nvPr/>
        </p:nvPicPr>
        <p:blipFill>
          <a:blip r:embed="rId3">
            <a:alphaModFix/>
          </a:blip>
          <a:stretch>
            <a:fillRect/>
          </a:stretch>
        </p:blipFill>
        <p:spPr>
          <a:xfrm>
            <a:off x="6756821" y="1707588"/>
            <a:ext cx="1649300" cy="2185525"/>
          </a:xfrm>
          <a:prstGeom prst="rect">
            <a:avLst/>
          </a:prstGeom>
          <a:noFill/>
          <a:ln>
            <a:noFill/>
          </a:ln>
        </p:spPr>
      </p:pic>
      <p:pic>
        <p:nvPicPr>
          <p:cNvPr id="797" name="Google Shape;797;p95"/>
          <p:cNvPicPr preferRelativeResize="0"/>
          <p:nvPr/>
        </p:nvPicPr>
        <p:blipFill>
          <a:blip r:embed="rId4">
            <a:alphaModFix/>
          </a:blip>
          <a:stretch>
            <a:fillRect/>
          </a:stretch>
        </p:blipFill>
        <p:spPr>
          <a:xfrm>
            <a:off x="584700" y="1657200"/>
            <a:ext cx="5206500" cy="2342327"/>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9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Work Time: Planning to Teach and Utilizing Supports </a:t>
            </a:r>
            <a:endParaRPr/>
          </a:p>
        </p:txBody>
      </p:sp>
      <p:sp>
        <p:nvSpPr>
          <p:cNvPr id="804" name="Google Shape;804;p96"/>
          <p:cNvSpPr txBox="1"/>
          <p:nvPr>
            <p:ph idx="1" type="body"/>
          </p:nvPr>
        </p:nvSpPr>
        <p:spPr>
          <a:xfrm>
            <a:off x="76200" y="1066800"/>
            <a:ext cx="8991600" cy="9390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Important: </a:t>
            </a:r>
            <a:r>
              <a:rPr lang="en-US"/>
              <a:t>Before you begin planning, make sure you review the Section Diagnostic Exemplar Response you created during Unit Study alongside the Section Diagnostic Checklist, or create an Exemplar if you haven’t yet done so!</a:t>
            </a:r>
            <a:endParaRPr/>
          </a:p>
          <a:p>
            <a:pPr indent="0" lvl="0" marL="0" rtl="0" algn="l">
              <a:spcBef>
                <a:spcPts val="750"/>
              </a:spcBef>
              <a:spcAft>
                <a:spcPts val="0"/>
              </a:spcAft>
              <a:buNone/>
            </a:pPr>
            <a:r>
              <a:t/>
            </a:r>
            <a:endParaRPr/>
          </a:p>
          <a:p>
            <a:pPr indent="0" lvl="0" marL="0" rtl="0" algn="l">
              <a:spcBef>
                <a:spcPts val="750"/>
              </a:spcBef>
              <a:spcAft>
                <a:spcPts val="0"/>
              </a:spcAft>
              <a:buNone/>
            </a:pPr>
            <a:r>
              <a:t/>
            </a:r>
            <a:endParaRPr/>
          </a:p>
        </p:txBody>
      </p:sp>
      <p:sp>
        <p:nvSpPr>
          <p:cNvPr id="805" name="Google Shape;805;p96"/>
          <p:cNvSpPr txBox="1"/>
          <p:nvPr/>
        </p:nvSpPr>
        <p:spPr>
          <a:xfrm>
            <a:off x="3101050" y="2214825"/>
            <a:ext cx="5778900" cy="2248500"/>
          </a:xfrm>
          <a:prstGeom prst="rect">
            <a:avLst/>
          </a:prstGeom>
          <a:solidFill>
            <a:schemeClr val="lt2"/>
          </a:solidFill>
          <a:ln cap="flat" cmpd="sng" w="381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US" sz="1600">
                <a:solidFill>
                  <a:schemeClr val="dk1"/>
                </a:solidFill>
                <a:latin typeface="Calibri"/>
                <a:ea typeface="Calibri"/>
                <a:cs typeface="Calibri"/>
                <a:sym typeface="Calibri"/>
              </a:rPr>
              <a:t>Guiding </a:t>
            </a:r>
            <a:r>
              <a:rPr b="1" lang="en-US" sz="1600">
                <a:solidFill>
                  <a:schemeClr val="dk1"/>
                </a:solidFill>
                <a:latin typeface="Calibri"/>
                <a:ea typeface="Calibri"/>
                <a:cs typeface="Calibri"/>
                <a:sym typeface="Calibri"/>
              </a:rPr>
              <a:t>Questions</a:t>
            </a:r>
            <a:r>
              <a:rPr b="1" lang="en-US" sz="1600">
                <a:solidFill>
                  <a:schemeClr val="dk1"/>
                </a:solidFill>
                <a:latin typeface="Calibri"/>
                <a:ea typeface="Calibri"/>
                <a:cs typeface="Calibri"/>
                <a:sym typeface="Calibri"/>
              </a:rPr>
              <a:t> to Support Lesson Planning</a:t>
            </a:r>
            <a:endParaRPr b="1" sz="1600">
              <a:solidFill>
                <a:schemeClr val="dk1"/>
              </a:solidFill>
              <a:latin typeface="Calibri"/>
              <a:ea typeface="Calibri"/>
              <a:cs typeface="Calibri"/>
              <a:sym typeface="Calibri"/>
            </a:endParaRPr>
          </a:p>
          <a:p>
            <a:pPr indent="-273050" lvl="0" marL="457200" rtl="0" algn="l">
              <a:lnSpc>
                <a:spcPct val="90000"/>
              </a:lnSpc>
              <a:spcBef>
                <a:spcPts val="1000"/>
              </a:spcBef>
              <a:spcAft>
                <a:spcPts val="0"/>
              </a:spcAft>
              <a:buClr>
                <a:schemeClr val="dk1"/>
              </a:buClr>
              <a:buSzPts val="700"/>
              <a:buFont typeface="Calibri"/>
              <a:buChar char="●"/>
            </a:pPr>
            <a:r>
              <a:rPr lang="en-US" sz="1300">
                <a:solidFill>
                  <a:schemeClr val="dk1"/>
                </a:solidFill>
                <a:latin typeface="Calibri"/>
                <a:ea typeface="Calibri"/>
                <a:cs typeface="Calibri"/>
                <a:sym typeface="Calibri"/>
              </a:rPr>
              <a:t>How is the </a:t>
            </a:r>
            <a:r>
              <a:rPr lang="en-US" sz="1300">
                <a:solidFill>
                  <a:schemeClr val="dk1"/>
                </a:solidFill>
                <a:latin typeface="Calibri"/>
                <a:ea typeface="Calibri"/>
                <a:cs typeface="Calibri"/>
                <a:sym typeface="Calibri"/>
              </a:rPr>
              <a:t>Write Approach built into Core and Optional activities throughout this Section?</a:t>
            </a:r>
            <a:endParaRPr sz="1300">
              <a:solidFill>
                <a:schemeClr val="dk1"/>
              </a:solidFill>
              <a:latin typeface="Calibri"/>
              <a:ea typeface="Calibri"/>
              <a:cs typeface="Calibri"/>
              <a:sym typeface="Calibri"/>
            </a:endParaRPr>
          </a:p>
          <a:p>
            <a:pPr indent="-273050" lvl="0" marL="457200" rtl="0" algn="l">
              <a:lnSpc>
                <a:spcPct val="90000"/>
              </a:lnSpc>
              <a:spcBef>
                <a:spcPts val="1000"/>
              </a:spcBef>
              <a:spcAft>
                <a:spcPts val="0"/>
              </a:spcAft>
              <a:buClr>
                <a:schemeClr val="dk1"/>
              </a:buClr>
              <a:buSzPts val="700"/>
              <a:buFont typeface="Calibri"/>
              <a:buChar char="●"/>
            </a:pPr>
            <a:r>
              <a:rPr lang="en-US" sz="1300">
                <a:solidFill>
                  <a:schemeClr val="dk1"/>
                </a:solidFill>
                <a:latin typeface="Calibri"/>
                <a:ea typeface="Calibri"/>
                <a:cs typeface="Calibri"/>
                <a:sym typeface="Calibri"/>
              </a:rPr>
              <a:t>What supports are listed in the Teaching Notes for this Section?</a:t>
            </a:r>
            <a:endParaRPr sz="1300">
              <a:solidFill>
                <a:schemeClr val="dk1"/>
              </a:solidFill>
              <a:latin typeface="Calibri"/>
              <a:ea typeface="Calibri"/>
              <a:cs typeface="Calibri"/>
              <a:sym typeface="Calibri"/>
            </a:endParaRPr>
          </a:p>
          <a:p>
            <a:pPr indent="-273050" lvl="0" marL="457200" rtl="0" algn="l">
              <a:lnSpc>
                <a:spcPct val="90000"/>
              </a:lnSpc>
              <a:spcBef>
                <a:spcPts val="1000"/>
              </a:spcBef>
              <a:spcAft>
                <a:spcPts val="0"/>
              </a:spcAft>
              <a:buClr>
                <a:schemeClr val="dk1"/>
              </a:buClr>
              <a:buSzPts val="700"/>
              <a:buFont typeface="Calibri"/>
              <a:buChar char="●"/>
            </a:pPr>
            <a:r>
              <a:rPr lang="en-US" sz="1300">
                <a:solidFill>
                  <a:schemeClr val="dk1"/>
                </a:solidFill>
                <a:latin typeface="Calibri"/>
                <a:ea typeface="Calibri"/>
                <a:cs typeface="Calibri"/>
                <a:sym typeface="Calibri"/>
              </a:rPr>
              <a:t>Are there any Unit-Specific </a:t>
            </a:r>
            <a:r>
              <a:rPr lang="en-US" sz="1300">
                <a:solidFill>
                  <a:schemeClr val="dk1"/>
                </a:solidFill>
                <a:latin typeface="Calibri"/>
                <a:ea typeface="Calibri"/>
                <a:cs typeface="Calibri"/>
                <a:sym typeface="Calibri"/>
              </a:rPr>
              <a:t>Tools </a:t>
            </a:r>
            <a:r>
              <a:rPr lang="en-US" sz="1300">
                <a:solidFill>
                  <a:schemeClr val="dk1"/>
                </a:solidFill>
                <a:latin typeface="Calibri"/>
                <a:ea typeface="Calibri"/>
                <a:cs typeface="Calibri"/>
                <a:sym typeface="Calibri"/>
              </a:rPr>
              <a:t>that would support your students, given what you know about them as writers?</a:t>
            </a:r>
            <a:endParaRPr sz="1300">
              <a:solidFill>
                <a:schemeClr val="dk1"/>
              </a:solidFill>
              <a:latin typeface="Calibri"/>
              <a:ea typeface="Calibri"/>
              <a:cs typeface="Calibri"/>
              <a:sym typeface="Calibri"/>
            </a:endParaRPr>
          </a:p>
          <a:p>
            <a:pPr indent="-273050" lvl="0" marL="457200" rtl="0" algn="l">
              <a:lnSpc>
                <a:spcPct val="90000"/>
              </a:lnSpc>
              <a:spcBef>
                <a:spcPts val="1000"/>
              </a:spcBef>
              <a:spcAft>
                <a:spcPts val="1000"/>
              </a:spcAft>
              <a:buClr>
                <a:schemeClr val="dk1"/>
              </a:buClr>
              <a:buSzPts val="700"/>
              <a:buFont typeface="Calibri"/>
              <a:buChar char="●"/>
            </a:pPr>
            <a:r>
              <a:rPr lang="en-US" sz="1300">
                <a:solidFill>
                  <a:schemeClr val="dk1"/>
                </a:solidFill>
                <a:latin typeface="Calibri"/>
                <a:ea typeface="Calibri"/>
                <a:cs typeface="Calibri"/>
                <a:sym typeface="Calibri"/>
              </a:rPr>
              <a:t>Are there any Reference Guides that would support your students, given what you know about them as writers?</a:t>
            </a:r>
            <a:endParaRPr sz="1300">
              <a:solidFill>
                <a:schemeClr val="dk1"/>
              </a:solidFill>
              <a:latin typeface="Calibri"/>
              <a:ea typeface="Calibri"/>
              <a:cs typeface="Calibri"/>
              <a:sym typeface="Calibri"/>
            </a:endParaRPr>
          </a:p>
        </p:txBody>
      </p:sp>
      <p:sp>
        <p:nvSpPr>
          <p:cNvPr id="806" name="Google Shape;806;p96"/>
          <p:cNvSpPr txBox="1"/>
          <p:nvPr/>
        </p:nvSpPr>
        <p:spPr>
          <a:xfrm>
            <a:off x="257375" y="2415550"/>
            <a:ext cx="2634600" cy="21327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None/>
            </a:pPr>
            <a:r>
              <a:t/>
            </a:r>
            <a:endParaRPr sz="1800">
              <a:solidFill>
                <a:schemeClr val="dk1"/>
              </a:solidFill>
              <a:latin typeface="Calibri"/>
              <a:ea typeface="Calibri"/>
              <a:cs typeface="Calibri"/>
              <a:sym typeface="Calibri"/>
            </a:endParaRPr>
          </a:p>
          <a:p>
            <a:pPr indent="0" lvl="0" marL="0" rtl="0" algn="ctr">
              <a:lnSpc>
                <a:spcPct val="90000"/>
              </a:lnSpc>
              <a:spcBef>
                <a:spcPts val="750"/>
              </a:spcBef>
              <a:spcAft>
                <a:spcPts val="0"/>
              </a:spcAft>
              <a:buNone/>
            </a:pPr>
            <a:r>
              <a:rPr lang="en-US" sz="1800">
                <a:solidFill>
                  <a:schemeClr val="dk1"/>
                </a:solidFill>
                <a:latin typeface="Calibri"/>
                <a:ea typeface="Calibri"/>
                <a:cs typeface="Calibri"/>
                <a:sym typeface="Calibri"/>
              </a:rPr>
              <a:t>Read and annotate each lesson in the section to prepare to teach.</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9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Let’s Share! </a:t>
            </a:r>
            <a:endParaRPr>
              <a:solidFill>
                <a:schemeClr val="dk1"/>
              </a:solidFill>
            </a:endParaRPr>
          </a:p>
        </p:txBody>
      </p:sp>
      <p:sp>
        <p:nvSpPr>
          <p:cNvPr id="813" name="Google Shape;813;p97"/>
          <p:cNvSpPr txBox="1"/>
          <p:nvPr>
            <p:ph idx="1" type="body"/>
          </p:nvPr>
        </p:nvSpPr>
        <p:spPr>
          <a:xfrm>
            <a:off x="1341303" y="1145175"/>
            <a:ext cx="64614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a:solidFill>
                  <a:schemeClr val="accent4"/>
                </a:solidFill>
              </a:rPr>
              <a:t>Share with your Read Partner:</a:t>
            </a:r>
            <a:endParaRPr b="1">
              <a:solidFill>
                <a:schemeClr val="accent4"/>
              </a:solidFill>
            </a:endParaRPr>
          </a:p>
          <a:p>
            <a:pPr indent="0" lvl="0" marL="0" rtl="0" algn="ctr">
              <a:lnSpc>
                <a:spcPct val="90000"/>
              </a:lnSpc>
              <a:spcBef>
                <a:spcPts val="750"/>
              </a:spcBef>
              <a:spcAft>
                <a:spcPts val="0"/>
              </a:spcAft>
              <a:buSzPts val="1800"/>
              <a:buNone/>
            </a:pPr>
            <a:r>
              <a:rPr lang="en-US"/>
              <a:t>What is </a:t>
            </a:r>
            <a:r>
              <a:rPr b="1" lang="en-US">
                <a:solidFill>
                  <a:schemeClr val="accent4"/>
                </a:solidFill>
              </a:rPr>
              <a:t>one support </a:t>
            </a:r>
            <a:r>
              <a:rPr lang="en-US"/>
              <a:t>you plan on using with your students to support them in expressing their understanding of complex text in the section you planned for? Why did you select this support?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Agreements</a:t>
            </a:r>
            <a:endParaRPr>
              <a:solidFill>
                <a:schemeClr val="dk1"/>
              </a:solidFill>
            </a:endParaRPr>
          </a:p>
        </p:txBody>
      </p:sp>
      <p:sp>
        <p:nvSpPr>
          <p:cNvPr id="113" name="Google Shape;113;p17"/>
          <p:cNvSpPr txBox="1"/>
          <p:nvPr/>
        </p:nvSpPr>
        <p:spPr>
          <a:xfrm>
            <a:off x="1200175" y="1154325"/>
            <a:ext cx="7864800" cy="3472800"/>
          </a:xfrm>
          <a:prstGeom prst="rect">
            <a:avLst/>
          </a:prstGeom>
          <a:noFill/>
          <a:ln>
            <a:noFill/>
          </a:ln>
        </p:spPr>
        <p:txBody>
          <a:bodyPr anchorCtr="0" anchor="ctr" bIns="45700" lIns="91425" spcFirstLastPara="1" rIns="91425" wrap="square" tIns="45700">
            <a:noAutofit/>
          </a:bodyPr>
          <a:lstStyle/>
          <a:p>
            <a:pPr indent="-209550" lvl="0" marL="285750" marR="0" rtl="0" algn="l">
              <a:lnSpc>
                <a:spcPct val="100000"/>
              </a:lnSpc>
              <a:spcBef>
                <a:spcPts val="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Ask questions.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Be present and engage fully.</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Consider differing perspectives.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Create and maintain a safe space for professional learning.</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200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Monitor tech use.</a:t>
            </a:r>
            <a:endParaRPr b="0" i="0" sz="1800" u="none" cap="none" strike="noStrike">
              <a:solidFill>
                <a:schemeClr val="dk1"/>
              </a:solidFill>
              <a:latin typeface="Calibri"/>
              <a:ea typeface="Calibri"/>
              <a:cs typeface="Calibri"/>
              <a:sym typeface="Calibri"/>
            </a:endParaRPr>
          </a:p>
        </p:txBody>
      </p:sp>
      <p:pic>
        <p:nvPicPr>
          <p:cNvPr id="114" name="Google Shape;114;p17"/>
          <p:cNvPicPr preferRelativeResize="0"/>
          <p:nvPr/>
        </p:nvPicPr>
        <p:blipFill rotWithShape="1">
          <a:blip r:embed="rId3">
            <a:alphaModFix/>
          </a:blip>
          <a:srcRect b="0" l="0" r="0" t="0"/>
          <a:stretch/>
        </p:blipFill>
        <p:spPr>
          <a:xfrm>
            <a:off x="541477" y="3731487"/>
            <a:ext cx="584197" cy="620563"/>
          </a:xfrm>
          <a:prstGeom prst="rect">
            <a:avLst/>
          </a:prstGeom>
          <a:noFill/>
          <a:ln>
            <a:noFill/>
          </a:ln>
        </p:spPr>
      </p:pic>
      <p:pic>
        <p:nvPicPr>
          <p:cNvPr id="115" name="Google Shape;115;p17"/>
          <p:cNvPicPr preferRelativeResize="0"/>
          <p:nvPr/>
        </p:nvPicPr>
        <p:blipFill rotWithShape="1">
          <a:blip r:embed="rId4">
            <a:alphaModFix/>
          </a:blip>
          <a:srcRect b="0" l="0" r="0" t="0"/>
          <a:stretch/>
        </p:blipFill>
        <p:spPr>
          <a:xfrm>
            <a:off x="541475" y="2492901"/>
            <a:ext cx="584197" cy="620563"/>
          </a:xfrm>
          <a:prstGeom prst="rect">
            <a:avLst/>
          </a:prstGeom>
          <a:noFill/>
          <a:ln>
            <a:noFill/>
          </a:ln>
        </p:spPr>
      </p:pic>
      <p:pic>
        <p:nvPicPr>
          <p:cNvPr id="116" name="Google Shape;116;p17"/>
          <p:cNvPicPr preferRelativeResize="0"/>
          <p:nvPr/>
        </p:nvPicPr>
        <p:blipFill rotWithShape="1">
          <a:blip r:embed="rId5">
            <a:alphaModFix/>
          </a:blip>
          <a:srcRect b="0" l="0" r="0" t="0"/>
          <a:stretch/>
        </p:blipFill>
        <p:spPr>
          <a:xfrm>
            <a:off x="541478" y="1751638"/>
            <a:ext cx="584197" cy="620563"/>
          </a:xfrm>
          <a:prstGeom prst="rect">
            <a:avLst/>
          </a:prstGeom>
          <a:noFill/>
          <a:ln>
            <a:noFill/>
          </a:ln>
        </p:spPr>
      </p:pic>
      <p:pic>
        <p:nvPicPr>
          <p:cNvPr id="117" name="Google Shape;117;p17"/>
          <p:cNvPicPr preferRelativeResize="0"/>
          <p:nvPr/>
        </p:nvPicPr>
        <p:blipFill rotWithShape="1">
          <a:blip r:embed="rId6">
            <a:alphaModFix/>
          </a:blip>
          <a:srcRect b="0" l="0" r="0" t="0"/>
          <a:stretch/>
        </p:blipFill>
        <p:spPr>
          <a:xfrm>
            <a:off x="541475" y="3123201"/>
            <a:ext cx="584197" cy="620563"/>
          </a:xfrm>
          <a:prstGeom prst="rect">
            <a:avLst/>
          </a:prstGeom>
          <a:noFill/>
          <a:ln>
            <a:noFill/>
          </a:ln>
        </p:spPr>
      </p:pic>
      <p:pic>
        <p:nvPicPr>
          <p:cNvPr id="118" name="Google Shape;118;p17"/>
          <p:cNvPicPr preferRelativeResize="0"/>
          <p:nvPr/>
        </p:nvPicPr>
        <p:blipFill rotWithShape="1">
          <a:blip r:embed="rId7">
            <a:alphaModFix/>
          </a:blip>
          <a:srcRect b="0" l="0" r="0" t="0"/>
          <a:stretch/>
        </p:blipFill>
        <p:spPr>
          <a:xfrm>
            <a:off x="578564" y="1177725"/>
            <a:ext cx="510020" cy="541768"/>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9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Before we meet for Module 7...</a:t>
            </a:r>
            <a:endParaRPr/>
          </a:p>
        </p:txBody>
      </p:sp>
      <p:sp>
        <p:nvSpPr>
          <p:cNvPr id="820" name="Google Shape;820;p98"/>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Select</a:t>
            </a:r>
            <a:r>
              <a:rPr lang="en-US"/>
              <a:t> an upcoming Section from your ELA Guidebooks 9-12 unit where students complete a </a:t>
            </a:r>
            <a:r>
              <a:rPr i="1" lang="en-US"/>
              <a:t>written</a:t>
            </a:r>
            <a:r>
              <a:rPr lang="en-US"/>
              <a:t> Section Diagnostic.</a:t>
            </a:r>
            <a:endParaRPr/>
          </a:p>
          <a:p>
            <a:pPr indent="-342900" lvl="0" marL="457200" rtl="0" algn="l">
              <a:spcBef>
                <a:spcPts val="1000"/>
              </a:spcBef>
              <a:spcAft>
                <a:spcPts val="0"/>
              </a:spcAft>
              <a:buSzPts val="1800"/>
              <a:buFont typeface="Calibri"/>
              <a:buAutoNum type="arabicPeriod"/>
            </a:pPr>
            <a:r>
              <a:rPr lang="en-US"/>
              <a:t>Plan the lessons from this Section, identifying which embedded supports you will utilize. </a:t>
            </a:r>
            <a:endParaRPr/>
          </a:p>
          <a:p>
            <a:pPr indent="-342900" lvl="0" marL="457200" rtl="0" algn="l">
              <a:spcBef>
                <a:spcPts val="1000"/>
              </a:spcBef>
              <a:spcAft>
                <a:spcPts val="0"/>
              </a:spcAft>
              <a:buSzPts val="1800"/>
              <a:buFont typeface="Calibri"/>
              <a:buAutoNum type="arabicPeriod"/>
            </a:pPr>
            <a:r>
              <a:rPr lang="en-US"/>
              <a:t>Implement the lessons and gather student written responses from the Section Diagnostic to bring back for our Module 7 analysis. </a:t>
            </a:r>
            <a:endParaRPr/>
          </a:p>
          <a:p>
            <a:pPr indent="-342900" lvl="0" marL="457200" rtl="0" algn="l">
              <a:spcBef>
                <a:spcPts val="1000"/>
              </a:spcBef>
              <a:spcAft>
                <a:spcPts val="1000"/>
              </a:spcAft>
              <a:buSzPts val="1800"/>
              <a:buFont typeface="Calibri"/>
              <a:buAutoNum type="arabicPeriod"/>
            </a:pPr>
            <a:r>
              <a:rPr i="1" lang="en-US"/>
              <a:t>During Module 7: Analyze student responses to determine strengths and needs related to writing, and plan to address those needs. </a:t>
            </a:r>
            <a:endParaRPr/>
          </a:p>
        </p:txBody>
      </p:sp>
      <p:sp>
        <p:nvSpPr>
          <p:cNvPr id="821" name="Google Shape;821;p98"/>
          <p:cNvSpPr/>
          <p:nvPr/>
        </p:nvSpPr>
        <p:spPr>
          <a:xfrm>
            <a:off x="152400" y="2815625"/>
            <a:ext cx="8346600" cy="5850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9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Task </a:t>
            </a:r>
            <a:endParaRPr/>
          </a:p>
        </p:txBody>
      </p:sp>
      <p:sp>
        <p:nvSpPr>
          <p:cNvPr id="828" name="Google Shape;828;p99"/>
          <p:cNvSpPr txBox="1"/>
          <p:nvPr>
            <p:ph idx="1" type="body"/>
          </p:nvPr>
        </p:nvSpPr>
        <p:spPr>
          <a:xfrm>
            <a:off x="152400" y="1143000"/>
            <a:ext cx="51357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b="1" lang="en-US" sz="1600">
                <a:solidFill>
                  <a:schemeClr val="accent4"/>
                </a:solidFill>
              </a:rPr>
              <a:t>Before we return for Module 7:</a:t>
            </a:r>
            <a:endParaRPr b="1" sz="1600">
              <a:solidFill>
                <a:schemeClr val="accent4"/>
              </a:solidFill>
            </a:endParaRPr>
          </a:p>
          <a:p>
            <a:pPr indent="-292100" lvl="0" marL="457200" rtl="0" algn="l">
              <a:spcBef>
                <a:spcPts val="1000"/>
              </a:spcBef>
              <a:spcAft>
                <a:spcPts val="0"/>
              </a:spcAft>
              <a:buSzPts val="1000"/>
              <a:buFont typeface="Calibri"/>
              <a:buChar char="●"/>
            </a:pPr>
            <a:r>
              <a:rPr lang="en-US" sz="1600"/>
              <a:t>Plan and implement a Section of lessons from your ELA </a:t>
            </a:r>
            <a:r>
              <a:rPr lang="en-US" sz="1600"/>
              <a:t>Guidebooks</a:t>
            </a:r>
            <a:r>
              <a:rPr lang="en-US" sz="1600"/>
              <a:t> 9-12 unit. </a:t>
            </a:r>
            <a:endParaRPr sz="1600"/>
          </a:p>
          <a:p>
            <a:pPr indent="-292100" lvl="0" marL="457200" rtl="0" algn="l">
              <a:spcBef>
                <a:spcPts val="1000"/>
              </a:spcBef>
              <a:spcAft>
                <a:spcPts val="0"/>
              </a:spcAft>
              <a:buSzPts val="1000"/>
              <a:buFont typeface="Calibri"/>
              <a:buChar char="●"/>
            </a:pPr>
            <a:r>
              <a:rPr lang="en-US" sz="1600"/>
              <a:t>Bring the following things to our session: </a:t>
            </a:r>
            <a:endParaRPr sz="1600"/>
          </a:p>
          <a:p>
            <a:pPr indent="-292100" lvl="1" marL="914400" rtl="0" algn="l">
              <a:spcBef>
                <a:spcPts val="1000"/>
              </a:spcBef>
              <a:spcAft>
                <a:spcPts val="0"/>
              </a:spcAft>
              <a:buSzPts val="1000"/>
              <a:buChar char="○"/>
            </a:pPr>
            <a:r>
              <a:rPr lang="en-US"/>
              <a:t>E</a:t>
            </a:r>
            <a:r>
              <a:rPr lang="en-US" sz="1600"/>
              <a:t>vidence of student learning (a class set of a recently completed written Section Diagnostic)</a:t>
            </a:r>
            <a:endParaRPr/>
          </a:p>
          <a:p>
            <a:pPr indent="-292100" lvl="1" marL="914400" rtl="0" algn="l">
              <a:spcBef>
                <a:spcPts val="1000"/>
              </a:spcBef>
              <a:spcAft>
                <a:spcPts val="0"/>
              </a:spcAft>
              <a:buSzPts val="1000"/>
              <a:buChar char="○"/>
            </a:pPr>
            <a:r>
              <a:rPr lang="en-US"/>
              <a:t>The exemplar response you created for that Section Diagnostic </a:t>
            </a:r>
            <a:endParaRPr/>
          </a:p>
          <a:p>
            <a:pPr indent="-292100" lvl="0" marL="457200" rtl="0" algn="l">
              <a:spcBef>
                <a:spcPts val="1000"/>
              </a:spcBef>
              <a:spcAft>
                <a:spcPts val="1000"/>
              </a:spcAft>
              <a:buSzPts val="1000"/>
              <a:buFont typeface="Calibri"/>
              <a:buChar char="●"/>
            </a:pPr>
            <a:r>
              <a:rPr lang="en-US" sz="1600"/>
              <a:t>Before we meet, e</a:t>
            </a:r>
            <a:r>
              <a:rPr lang="en-US" sz="1600"/>
              <a:t>valuate your student responses using the Reading Look Fors on the Section Diagnostic. . </a:t>
            </a:r>
            <a:endParaRPr sz="1600"/>
          </a:p>
        </p:txBody>
      </p:sp>
      <p:sp>
        <p:nvSpPr>
          <p:cNvPr id="829" name="Google Shape;829;p99"/>
          <p:cNvSpPr/>
          <p:nvPr/>
        </p:nvSpPr>
        <p:spPr>
          <a:xfrm rot="-1316691">
            <a:off x="5404441" y="1607202"/>
            <a:ext cx="2686967" cy="2614894"/>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med" w="med" type="none"/>
            <a:tailEnd len="med" w="med"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830" name="Google Shape;830;p99"/>
          <p:cNvPicPr preferRelativeResize="0"/>
          <p:nvPr/>
        </p:nvPicPr>
        <p:blipFill rotWithShape="1">
          <a:blip r:embed="rId3">
            <a:alphaModFix/>
          </a:blip>
          <a:srcRect b="0" l="0" r="0" t="0"/>
          <a:stretch/>
        </p:blipFill>
        <p:spPr>
          <a:xfrm>
            <a:off x="6492813" y="3625291"/>
            <a:ext cx="497466" cy="497466"/>
          </a:xfrm>
          <a:prstGeom prst="rect">
            <a:avLst/>
          </a:prstGeom>
          <a:noFill/>
          <a:ln>
            <a:noFill/>
          </a:ln>
        </p:spPr>
      </p:pic>
      <p:pic>
        <p:nvPicPr>
          <p:cNvPr id="831" name="Google Shape;831;p99"/>
          <p:cNvPicPr preferRelativeResize="0"/>
          <p:nvPr/>
        </p:nvPicPr>
        <p:blipFill rotWithShape="1">
          <a:blip r:embed="rId4">
            <a:alphaModFix/>
          </a:blip>
          <a:srcRect b="0" l="0" r="0" t="0"/>
          <a:stretch/>
        </p:blipFill>
        <p:spPr>
          <a:xfrm>
            <a:off x="7304181" y="2027857"/>
            <a:ext cx="494700" cy="477042"/>
          </a:xfrm>
          <a:prstGeom prst="rect">
            <a:avLst/>
          </a:prstGeom>
          <a:noFill/>
          <a:ln>
            <a:noFill/>
          </a:ln>
        </p:spPr>
      </p:pic>
      <p:pic>
        <p:nvPicPr>
          <p:cNvPr id="832" name="Google Shape;832;p99"/>
          <p:cNvPicPr preferRelativeResize="0"/>
          <p:nvPr/>
        </p:nvPicPr>
        <p:blipFill rotWithShape="1">
          <a:blip r:embed="rId5">
            <a:alphaModFix/>
          </a:blip>
          <a:srcRect b="0" l="0" r="0" t="0"/>
          <a:stretch/>
        </p:blipFill>
        <p:spPr>
          <a:xfrm>
            <a:off x="5856228" y="1873104"/>
            <a:ext cx="491120" cy="490680"/>
          </a:xfrm>
          <a:prstGeom prst="rect">
            <a:avLst/>
          </a:prstGeom>
          <a:noFill/>
          <a:ln>
            <a:noFill/>
          </a:ln>
        </p:spPr>
      </p:pic>
      <p:pic>
        <p:nvPicPr>
          <p:cNvPr id="833" name="Google Shape;833;p99"/>
          <p:cNvPicPr preferRelativeResize="0"/>
          <p:nvPr/>
        </p:nvPicPr>
        <p:blipFill rotWithShape="1">
          <a:blip r:embed="rId6">
            <a:alphaModFix/>
          </a:blip>
          <a:srcRect b="0" l="0" r="0" t="0"/>
          <a:stretch/>
        </p:blipFill>
        <p:spPr>
          <a:xfrm>
            <a:off x="5609041" y="3127826"/>
            <a:ext cx="471357" cy="495500"/>
          </a:xfrm>
          <a:prstGeom prst="rect">
            <a:avLst/>
          </a:prstGeom>
          <a:noFill/>
          <a:ln>
            <a:noFill/>
          </a:ln>
        </p:spPr>
      </p:pic>
      <p:pic>
        <p:nvPicPr>
          <p:cNvPr id="834" name="Google Shape;834;p99"/>
          <p:cNvPicPr preferRelativeResize="0"/>
          <p:nvPr/>
        </p:nvPicPr>
        <p:blipFill rotWithShape="1">
          <a:blip r:embed="rId7">
            <a:alphaModFix/>
          </a:blip>
          <a:srcRect b="0" l="0" r="0" t="0"/>
          <a:stretch/>
        </p:blipFill>
        <p:spPr>
          <a:xfrm>
            <a:off x="7402695" y="3127826"/>
            <a:ext cx="497061" cy="49550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10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During Module 7...</a:t>
            </a:r>
            <a:endParaRPr>
              <a:solidFill>
                <a:schemeClr val="dk1"/>
              </a:solidFill>
            </a:endParaRPr>
          </a:p>
        </p:txBody>
      </p:sp>
      <p:sp>
        <p:nvSpPr>
          <p:cNvPr id="841" name="Google Shape;841;p100"/>
          <p:cNvSpPr txBox="1"/>
          <p:nvPr>
            <p:ph idx="1" type="body"/>
          </p:nvPr>
        </p:nvSpPr>
        <p:spPr>
          <a:xfrm>
            <a:off x="457200" y="1542825"/>
            <a:ext cx="84366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You will analyze your students’ work to find answers to our Inquiry Cycle Question: How well can my students </a:t>
            </a:r>
            <a:r>
              <a:rPr b="1" lang="en-US" sz="2400">
                <a:solidFill>
                  <a:schemeClr val="accent4"/>
                </a:solidFill>
              </a:rPr>
              <a:t>express their understanding</a:t>
            </a:r>
            <a:r>
              <a:rPr lang="en-US" sz="2400"/>
              <a:t> of complex texts? </a:t>
            </a:r>
            <a:endParaRPr sz="2400"/>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101"/>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Closing Reflections &amp; Survey</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2" name="Shape 852"/>
        <p:cNvGrpSpPr/>
        <p:nvPr/>
      </p:nvGrpSpPr>
      <p:grpSpPr>
        <a:xfrm>
          <a:off x="0" y="0"/>
          <a:ext cx="0" cy="0"/>
          <a:chOff x="0" y="0"/>
          <a:chExt cx="0" cy="0"/>
        </a:xfrm>
      </p:grpSpPr>
      <p:sp>
        <p:nvSpPr>
          <p:cNvPr id="853" name="Google Shape;853;p10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Closing Circle </a:t>
            </a:r>
            <a:endParaRPr>
              <a:solidFill>
                <a:schemeClr val="dk1"/>
              </a:solidFill>
            </a:endParaRPr>
          </a:p>
        </p:txBody>
      </p:sp>
      <p:sp>
        <p:nvSpPr>
          <p:cNvPr id="854" name="Google Shape;854;p102"/>
          <p:cNvSpPr txBox="1"/>
          <p:nvPr>
            <p:ph idx="1" type="body"/>
          </p:nvPr>
        </p:nvSpPr>
        <p:spPr>
          <a:xfrm>
            <a:off x="457200" y="1542825"/>
            <a:ext cx="84366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How has today’s learning </a:t>
            </a:r>
            <a:r>
              <a:rPr b="1" lang="en-US" sz="2400"/>
              <a:t>confirmed </a:t>
            </a:r>
            <a:r>
              <a:rPr lang="en-US" sz="2400"/>
              <a:t>or </a:t>
            </a:r>
            <a:r>
              <a:rPr b="1" lang="en-US" sz="2400"/>
              <a:t>shifted </a:t>
            </a:r>
            <a:r>
              <a:rPr lang="en-US" sz="2400"/>
              <a:t>your understanding of Writing and Discussion in the ELA Guidebooks 9-12? </a:t>
            </a:r>
            <a:endParaRPr sz="2400"/>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10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Thank You!</a:t>
            </a:r>
            <a:endParaRPr/>
          </a:p>
        </p:txBody>
      </p:sp>
      <p:sp>
        <p:nvSpPr>
          <p:cNvPr id="861" name="Google Shape;861;p103"/>
          <p:cNvSpPr txBox="1"/>
          <p:nvPr>
            <p:ph idx="1" type="body"/>
          </p:nvPr>
        </p:nvSpPr>
        <p:spPr>
          <a:xfrm>
            <a:off x="152400" y="1674325"/>
            <a:ext cx="8711700" cy="35433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t>Please share your feedback!</a:t>
            </a:r>
            <a:endParaRPr b="1"/>
          </a:p>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solidFill>
                  <a:srgbClr val="E78B6F"/>
                </a:solidFill>
              </a:rPr>
              <a:t>Insert</a:t>
            </a:r>
            <a:r>
              <a:rPr b="1" lang="en-US">
                <a:solidFill>
                  <a:srgbClr val="E78B6F"/>
                </a:solidFill>
              </a:rPr>
              <a:t> Survey Link</a:t>
            </a:r>
            <a:endParaRPr b="1">
              <a:solidFill>
                <a:srgbClr val="E78B6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Early Childhood">
  <a:themeElements>
    <a:clrScheme name="LA Believes 1">
      <a:dk1>
        <a:srgbClr val="4A4A4A"/>
      </a:dk1>
      <a:lt1>
        <a:srgbClr val="FFFFFF"/>
      </a:lt1>
      <a:dk2>
        <a:srgbClr val="47A8CA"/>
      </a:dk2>
      <a:lt2>
        <a:srgbClr val="EAEAEA"/>
      </a:lt2>
      <a:accent1>
        <a:srgbClr val="EBECED"/>
      </a:accent1>
      <a:accent2>
        <a:srgbClr val="6E67AF"/>
      </a:accent2>
      <a:accent3>
        <a:srgbClr val="7CAED8"/>
      </a:accent3>
      <a:accent4>
        <a:srgbClr val="E78B6F"/>
      </a:accent4>
      <a:accent5>
        <a:srgbClr val="3F4A5A"/>
      </a:accent5>
      <a:accent6>
        <a:srgbClr val="FFFFFF"/>
      </a:accent6>
      <a:hlink>
        <a:srgbClr val="3D9BBA"/>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