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Lst>
  <p:sldSz cy="5143500" cx="9144000"/>
  <p:notesSz cx="6858000" cy="9144000"/>
  <p:embeddedFontLst>
    <p:embeddedFont>
      <p:font typeface="Roboto"/>
      <p:regular r:id="rId115"/>
      <p:bold r:id="rId116"/>
      <p:italic r:id="rId117"/>
      <p:boldItalic r:id="rId118"/>
    </p:embeddedFont>
    <p:embeddedFont>
      <p:font typeface="Signika"/>
      <p:regular r:id="rId119"/>
      <p:bold r:id="rId120"/>
    </p:embeddedFont>
    <p:embeddedFont>
      <p:font typeface="Century Schoolbook"/>
      <p:regular r:id="rId121"/>
      <p:bold r:id="rId122"/>
      <p:italic r:id="rId123"/>
      <p:boldItalic r:id="rId1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31D2C12-A0DB-4DA9-8610-0F19A382614A}">
  <a:tblStyle styleId="{A31D2C12-A0DB-4DA9-8610-0F19A382614A}"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F3F1905F-2B09-4A38-8E83-91C6731216E7}"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B9D75386-4198-4508-922B-5988B0D4A353}" styleName="Table_2">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121" Type="http://schemas.openxmlformats.org/officeDocument/2006/relationships/font" Target="fonts/CenturySchoolbook-regular.fntdata"/><Relationship Id="rId25" Type="http://schemas.openxmlformats.org/officeDocument/2006/relationships/slide" Target="slides/slide20.xml"/><Relationship Id="rId120" Type="http://schemas.openxmlformats.org/officeDocument/2006/relationships/font" Target="fonts/Signika-bold.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124" Type="http://schemas.openxmlformats.org/officeDocument/2006/relationships/font" Target="fonts/CenturySchoolbook-boldItalic.fntdata"/><Relationship Id="rId123" Type="http://schemas.openxmlformats.org/officeDocument/2006/relationships/font" Target="fonts/CenturySchoolbook-italic.fntdata"/><Relationship Id="rId122" Type="http://schemas.openxmlformats.org/officeDocument/2006/relationships/font" Target="fonts/CenturySchoolbook-bold.fntdata"/><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font" Target="fonts/Roboto-boldItalic.fntdata"/><Relationship Id="rId117" Type="http://schemas.openxmlformats.org/officeDocument/2006/relationships/font" Target="fonts/Roboto-italic.fntdata"/><Relationship Id="rId116" Type="http://schemas.openxmlformats.org/officeDocument/2006/relationships/font" Target="fonts/Roboto-bold.fntdata"/><Relationship Id="rId115" Type="http://schemas.openxmlformats.org/officeDocument/2006/relationships/font" Target="fonts/Roboto-regular.fntdata"/><Relationship Id="rId119" Type="http://schemas.openxmlformats.org/officeDocument/2006/relationships/font" Target="fonts/Signika-regular.fntdata"/><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logs.edweek.org/teachers/classroom_qa_with_larry_ferlazzo/2018/11/response_ways_to_give_effective_feedback_on_student_writing.html" TargetMode="Externa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zvok1qcZ_SQd33xqLVP4o3ErVnfxVHbRbIzNwv2jTEE/edit"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ouisianacurriculumhub.com/grade-11/d1/section-5/lesson-5/activity-2" TargetMode="External"/><Relationship Id="rId3" Type="http://schemas.openxmlformats.org/officeDocument/2006/relationships/hyperlink" Target="https://louisianacurriculumhub.com/grade-11/d1/section-5/lesson-5/activity-2" TargetMode="Externa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ldoe-uploads-production.s3.amazonaws.com/release/materials/11A_S1_L1_A2_CA.pdf" TargetMode="Externa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louisianacurriculumhub.com" TargetMode="Externa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g8fe57ea86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 name="Google Shape;43;g8fe57ea86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DO: </a:t>
            </a:r>
            <a:r>
              <a:rPr lang="en-US" sz="1200"/>
              <a:t>Display this slide on the screen for participants as they come into the room. Have paper or card stock (or name tags) on tables for participants to use to create name tents.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44" name="Google Shape;44;g8fe57ea861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8fe57ea861_0_6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g8fe57ea861_0_6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5</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Let’s take just a moment to consider our topic for today, speaking and writing, and connect with each other before launching into the day’s new learning.</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Direct participants to stand up and get into a big circle wherever space allows. Read or ask a participant to read the sentence stems. Invite participants to share their thinking.</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Quote Source:</a:t>
            </a:r>
            <a:r>
              <a:rPr lang="en-US" sz="1200">
                <a:solidFill>
                  <a:srgbClr val="000000"/>
                </a:solidFill>
              </a:rPr>
              <a:t> </a:t>
            </a:r>
            <a:endParaRPr sz="1200">
              <a:solidFill>
                <a:srgbClr val="000000"/>
              </a:solidFill>
            </a:endParaRPr>
          </a:p>
          <a:p>
            <a:pPr indent="0" lvl="0" marL="0" rtl="0" algn="l">
              <a:lnSpc>
                <a:spcPct val="100000"/>
              </a:lnSpc>
              <a:spcBef>
                <a:spcPts val="0"/>
              </a:spcBef>
              <a:spcAft>
                <a:spcPts val="0"/>
              </a:spcAft>
              <a:buSzPts val="1400"/>
              <a:buNone/>
            </a:pPr>
            <a:r>
              <a:rPr lang="en-US" sz="1200" u="sng">
                <a:solidFill>
                  <a:schemeClr val="hlink"/>
                </a:solidFill>
                <a:hlinkClick r:id="rId2"/>
              </a:rPr>
              <a:t>https://blogs.edweek.org/teachers/classroom_qa_with_larry_ferlazzo/2018/11/response_ways_to_give_effective_feedback_on_student_writing.html</a:t>
            </a:r>
            <a:r>
              <a:rPr lang="en-US" sz="1200">
                <a:solidFill>
                  <a:srgbClr val="000000"/>
                </a:solidFill>
              </a:rPr>
              <a:t> </a:t>
            </a:r>
            <a:endParaRPr sz="1200">
              <a:solidFill>
                <a:srgbClr val="000000"/>
              </a:solidFill>
            </a:endParaRPr>
          </a:p>
        </p:txBody>
      </p:sp>
      <p:sp>
        <p:nvSpPr>
          <p:cNvPr id="122" name="Google Shape;122;g8fe57ea861_0_60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9edaed8d1d_0_6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5" name="Google Shape;875;g9edaed8d1d_0_6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Once you are in the Application Unit for your grade level, feel free to explore. You’ll want to start by downloading the materials to investigate the potential products your </a:t>
            </a:r>
            <a:r>
              <a:rPr lang="en-US" sz="1200"/>
              <a:t>students</a:t>
            </a:r>
            <a:r>
              <a:rPr lang="en-US" sz="1200"/>
              <a:t> will be encouraged to create. Then, you’ll want to look at each unit in your grade level and find the lesson where you will review the Application Unit Culminating Task. Finally, you’ll want to come back to the Application Unit and begin to get a feel for the types of lessons you will find in each Section.</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Facilitator note:</a:t>
            </a:r>
            <a:r>
              <a:rPr lang="en-US" sz="1200"/>
              <a:t> These directions are listed on the next slide for participants.</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876" name="Google Shape;876;g9edaed8d1d_0_6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9edaed8d1d_0_6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9edaed8d1d_0_6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20 minutes (15 minutes of independent exploration, then 5 minutes to debrief key takeaways)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participants with enough time to explore their Application Units. Review the directions again if necessary.</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GUIDING QUESTIONS IN NOTE CATCHER: </a:t>
            </a:r>
            <a:endParaRPr b="1" sz="1200">
              <a:solidFill>
                <a:srgbClr val="000000"/>
              </a:solidFill>
            </a:endParaRPr>
          </a:p>
          <a:p>
            <a:pPr indent="0" lvl="0" marL="0" rtl="0" algn="l">
              <a:lnSpc>
                <a:spcPct val="115000"/>
              </a:lnSpc>
              <a:spcBef>
                <a:spcPts val="0"/>
              </a:spcBef>
              <a:spcAft>
                <a:spcPts val="0"/>
              </a:spcAft>
              <a:buClr>
                <a:schemeClr val="dk1"/>
              </a:buClr>
              <a:buSzPts val="1100"/>
              <a:buFont typeface="Arial"/>
              <a:buNone/>
            </a:pPr>
            <a:r>
              <a:rPr b="1" lang="en-US" sz="1200">
                <a:solidFill>
                  <a:srgbClr val="000000"/>
                </a:solidFill>
              </a:rPr>
              <a:t>Preview</a:t>
            </a:r>
            <a:r>
              <a:rPr b="1" lang="en-US" sz="1200">
                <a:solidFill>
                  <a:srgbClr val="000000"/>
                </a:solidFill>
              </a:rPr>
              <a:t> </a:t>
            </a:r>
            <a:r>
              <a:rPr lang="en-US" sz="1200">
                <a:solidFill>
                  <a:srgbClr val="000000"/>
                </a:solidFill>
              </a:rPr>
              <a:t>the Application Unit Culminating Task Tool from a unit in your grade level.</a:t>
            </a:r>
            <a:endParaRPr sz="1200">
              <a:solidFill>
                <a:srgbClr val="000000"/>
              </a:solidFill>
            </a:endParaRPr>
          </a:p>
          <a:p>
            <a:pPr indent="-304800" lvl="0" marL="457200" rtl="0" algn="l">
              <a:lnSpc>
                <a:spcPct val="115000"/>
              </a:lnSpc>
              <a:spcBef>
                <a:spcPts val="1000"/>
              </a:spcBef>
              <a:spcAft>
                <a:spcPts val="0"/>
              </a:spcAft>
              <a:buClr>
                <a:srgbClr val="000000"/>
              </a:buClr>
              <a:buSzPts val="1200"/>
              <a:buFont typeface="Calibri"/>
              <a:buAutoNum type="arabicPeriod"/>
            </a:pPr>
            <a:r>
              <a:rPr lang="en-US" sz="1200">
                <a:solidFill>
                  <a:srgbClr val="000000"/>
                </a:solidFill>
              </a:rPr>
              <a:t>How are the topics related to each unit?</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AutoNum type="arabicPeriod"/>
            </a:pPr>
            <a:r>
              <a:rPr lang="en-US" sz="1200">
                <a:solidFill>
                  <a:srgbClr val="000000"/>
                </a:solidFill>
              </a:rPr>
              <a:t>What do you notice about the possible student products?</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AutoNum type="arabicPeriod"/>
            </a:pPr>
            <a:r>
              <a:rPr lang="en-US" sz="1200">
                <a:solidFill>
                  <a:srgbClr val="000000"/>
                </a:solidFill>
              </a:rPr>
              <a:t>What do you notice about the ways that this tool allows students to complete the research process?</a:t>
            </a:r>
            <a:endParaRPr sz="1200">
              <a:solidFill>
                <a:srgbClr val="000000"/>
              </a:solidFill>
            </a:endParaRPr>
          </a:p>
          <a:p>
            <a:pPr indent="-304800" lvl="0" marL="457200" rtl="0" algn="l">
              <a:lnSpc>
                <a:spcPct val="115000"/>
              </a:lnSpc>
              <a:spcBef>
                <a:spcPts val="0"/>
              </a:spcBef>
              <a:spcAft>
                <a:spcPts val="0"/>
              </a:spcAft>
              <a:buClr>
                <a:srgbClr val="000000"/>
              </a:buClr>
              <a:buSzPts val="1200"/>
              <a:buFont typeface="Calibri"/>
              <a:buAutoNum type="arabicPeriod"/>
            </a:pPr>
            <a:r>
              <a:rPr lang="en-US" sz="1200">
                <a:solidFill>
                  <a:srgbClr val="000000"/>
                </a:solidFill>
              </a:rPr>
              <a:t>What supports do you see embedded in this tool?</a:t>
            </a:r>
            <a:endParaRPr sz="1200">
              <a:solidFill>
                <a:srgbClr val="000000"/>
              </a:solidFill>
            </a:endParaRPr>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a:t>
            </a:r>
            <a:r>
              <a:rPr b="1" lang="en-US" sz="1200"/>
              <a:t>s: </a:t>
            </a:r>
            <a:r>
              <a:rPr lang="en-US" sz="1200"/>
              <a:t>The goal here is for participants to see that this unit is a very traditional independent research project. They should recognize this right away. They </a:t>
            </a:r>
            <a:r>
              <a:rPr lang="en-US" sz="1200"/>
              <a:t>should also recognize that the sections and lessons build toward that final product. Students aren't selecting a topic and then set loose.</a:t>
            </a:r>
            <a:endParaRPr sz="1200"/>
          </a:p>
        </p:txBody>
      </p:sp>
      <p:sp>
        <p:nvSpPr>
          <p:cNvPr id="882" name="Google Shape;882;g9edaed8d1d_0_66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9e88701c10_0_1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9" name="Google Shape;889;g9e88701c10_0_1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You may notice that the Application Units are a little less scaffolded than the Development Units. This is because they are designed specifically to come at the end of the year! Students have been building their knowledge and skills toward a culmination of their </a:t>
            </a:r>
            <a:r>
              <a:rPr lang="en-US" sz="1200"/>
              <a:t>learning</a:t>
            </a:r>
            <a:r>
              <a:rPr lang="en-US" sz="1200"/>
              <a:t>, which happens in the Application Unit.</a:t>
            </a:r>
            <a:endParaRPr sz="1200"/>
          </a:p>
        </p:txBody>
      </p:sp>
      <p:sp>
        <p:nvSpPr>
          <p:cNvPr id="890" name="Google Shape;890;g9e88701c10_0_1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5" name="Shape 905"/>
        <p:cNvGrpSpPr/>
        <p:nvPr/>
      </p:nvGrpSpPr>
      <p:grpSpPr>
        <a:xfrm>
          <a:off x="0" y="0"/>
          <a:ext cx="0" cy="0"/>
          <a:chOff x="0" y="0"/>
          <a:chExt cx="0" cy="0"/>
        </a:xfrm>
      </p:grpSpPr>
      <p:sp>
        <p:nvSpPr>
          <p:cNvPr id="906" name="Google Shape;906;g9edaed8d1d_0_4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7" name="Google Shape;907;g9edaed8d1d_0_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ultimate goal of ELA instruction is to allow students to build </a:t>
            </a:r>
            <a:r>
              <a:rPr lang="en-US" sz="1200"/>
              <a:t>knowledge</a:t>
            </a:r>
            <a:r>
              <a:rPr lang="en-US" sz="1200"/>
              <a:t> about topics and express that </a:t>
            </a:r>
            <a:r>
              <a:rPr lang="en-US" sz="1200"/>
              <a:t>knowledge</a:t>
            </a:r>
            <a:r>
              <a:rPr lang="en-US" sz="1200"/>
              <a:t>. Application Units are a real-world use of what we do in ELA classes.</a:t>
            </a:r>
            <a:endParaRPr sz="1200"/>
          </a:p>
        </p:txBody>
      </p:sp>
      <p:sp>
        <p:nvSpPr>
          <p:cNvPr id="908" name="Google Shape;908;g9edaed8d1d_0_44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g9e88701c10_0_1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5" name="Google Shape;915;g9e88701c10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3</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Take just a moment and synthesize your learning. Complete the retrieval practice in your participant </a:t>
            </a:r>
            <a:r>
              <a:rPr lang="en-US" sz="1200">
                <a:solidFill>
                  <a:srgbClr val="000000"/>
                </a:solidFill>
              </a:rPr>
              <a:t>Note Catcher</a:t>
            </a:r>
            <a:r>
              <a:rPr lang="en-US" sz="1200">
                <a:solidFill>
                  <a:srgbClr val="000000"/>
                </a:solidFill>
              </a:rPr>
              <a: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Review the task. Provide participants with time to complete the task. </a:t>
            </a:r>
            <a:endParaRPr sz="1200">
              <a:solidFill>
                <a:srgbClr val="000000"/>
              </a:solidFill>
            </a:endParaRPr>
          </a:p>
        </p:txBody>
      </p:sp>
      <p:sp>
        <p:nvSpPr>
          <p:cNvPr id="916" name="Google Shape;916;g9e88701c10_0_1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0" name="Shape 920"/>
        <p:cNvGrpSpPr/>
        <p:nvPr/>
      </p:nvGrpSpPr>
      <p:grpSpPr>
        <a:xfrm>
          <a:off x="0" y="0"/>
          <a:ext cx="0" cy="0"/>
          <a:chOff x="0" y="0"/>
          <a:chExt cx="0" cy="0"/>
        </a:xfrm>
      </p:grpSpPr>
      <p:sp>
        <p:nvSpPr>
          <p:cNvPr id="921" name="Google Shape;921;g8fe57ea861_0_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2" name="Google Shape;922;g8fe57ea861_0_11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923" name="Google Shape;923;g8fe57ea861_0_1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6" name="Shape 926"/>
        <p:cNvGrpSpPr/>
        <p:nvPr/>
      </p:nvGrpSpPr>
      <p:grpSpPr>
        <a:xfrm>
          <a:off x="0" y="0"/>
          <a:ext cx="0" cy="0"/>
          <a:chOff x="0" y="0"/>
          <a:chExt cx="0" cy="0"/>
        </a:xfrm>
      </p:grpSpPr>
      <p:sp>
        <p:nvSpPr>
          <p:cNvPr id="927" name="Google Shape;927;g9106d40388_2_2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8" name="Google Shape;928;g9106d40388_2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As we look forward to planning and implementing our lessons, this question will continue to guide our thinking.</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DO:</a:t>
            </a:r>
            <a:r>
              <a:rPr lang="en-US" sz="1200">
                <a:solidFill>
                  <a:srgbClr val="000000"/>
                </a:solidFill>
              </a:rPr>
              <a:t> Call on a volunteer to read the question on the slide.</a:t>
            </a:r>
            <a:endParaRPr sz="1200">
              <a:solidFill>
                <a:srgbClr val="000000"/>
              </a:solidFill>
            </a:endParaRPr>
          </a:p>
        </p:txBody>
      </p:sp>
      <p:sp>
        <p:nvSpPr>
          <p:cNvPr id="929" name="Google Shape;929;g9106d40388_2_27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3" name="Shape 933"/>
        <p:cNvGrpSpPr/>
        <p:nvPr/>
      </p:nvGrpSpPr>
      <p:grpSpPr>
        <a:xfrm>
          <a:off x="0" y="0"/>
          <a:ext cx="0" cy="0"/>
          <a:chOff x="0" y="0"/>
          <a:chExt cx="0" cy="0"/>
        </a:xfrm>
      </p:grpSpPr>
      <p:sp>
        <p:nvSpPr>
          <p:cNvPr id="934" name="Google Shape;934;ga61ea27a29_0_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5" name="Google Shape;935;ga61ea27a29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Remember, throughout our series, we have discussed that our model of professional learning is based on </a:t>
            </a:r>
            <a:r>
              <a:rPr lang="en-US" sz="1200">
                <a:solidFill>
                  <a:srgbClr val="000000"/>
                </a:solidFill>
              </a:rPr>
              <a:t>three research-based elements which we refer to as the head, heart, and habits </a:t>
            </a:r>
            <a:r>
              <a:rPr lang="en-US" sz="1200">
                <a:solidFill>
                  <a:srgbClr val="000000"/>
                </a:solidFill>
              </a:rPr>
              <a:t>of professional learning.</a:t>
            </a:r>
            <a:endParaRPr sz="1200">
              <a:solidFill>
                <a:srgbClr val="000000"/>
              </a:solidFill>
            </a:endParaRPr>
          </a:p>
          <a:p>
            <a:pPr indent="-228600" lvl="0" marL="228600" rtl="0" algn="l">
              <a:spcBef>
                <a:spcPts val="0"/>
              </a:spcBef>
              <a:spcAft>
                <a:spcPts val="0"/>
              </a:spcAft>
              <a:buSzPts val="1200"/>
              <a:buFont typeface="Calibri"/>
              <a:buAutoNum type="arabicParenR"/>
            </a:pPr>
            <a:r>
              <a:rPr lang="en-US" sz="1200">
                <a:solidFill>
                  <a:srgbClr val="000000"/>
                </a:solidFill>
              </a:rPr>
              <a:t>The Head represents Core Content. This means that our PD is grounded in specific curriculum and focuses on high quality instructional practices. </a:t>
            </a:r>
            <a:endParaRPr sz="1200">
              <a:solidFill>
                <a:srgbClr val="000000"/>
              </a:solidFill>
            </a:endParaRPr>
          </a:p>
          <a:p>
            <a:pPr indent="-228600" lvl="0" marL="228600" rtl="0" algn="l">
              <a:spcBef>
                <a:spcPts val="0"/>
              </a:spcBef>
              <a:spcAft>
                <a:spcPts val="0"/>
              </a:spcAft>
              <a:buSzPts val="1200"/>
              <a:buFont typeface="Calibri"/>
              <a:buAutoNum type="arabicParenR"/>
            </a:pPr>
            <a:r>
              <a:rPr lang="en-US" sz="1200">
                <a:solidFill>
                  <a:srgbClr val="000000"/>
                </a:solidFill>
              </a:rPr>
              <a:t>The Heart represents the Teacher-Led Communities that we build over time. </a:t>
            </a:r>
            <a:r>
              <a:rPr lang="en-US" sz="1200">
                <a:solidFill>
                  <a:srgbClr val="000000"/>
                </a:solidFill>
              </a:rPr>
              <a:t>At the core of this principle is teacher collaboration and relationships, which is called social capital. The relationships we build within and across our grade levels and buildings can actually help our students perform better.</a:t>
            </a:r>
            <a:endParaRPr sz="1200">
              <a:solidFill>
                <a:srgbClr val="000000"/>
              </a:solidFill>
            </a:endParaRPr>
          </a:p>
          <a:p>
            <a:pPr indent="-228600" lvl="0" marL="228600" rtl="0" algn="l">
              <a:spcBef>
                <a:spcPts val="0"/>
              </a:spcBef>
              <a:spcAft>
                <a:spcPts val="0"/>
              </a:spcAft>
              <a:buSzPts val="1200"/>
              <a:buFont typeface="Calibri"/>
              <a:buAutoNum type="arabicParenR"/>
            </a:pPr>
            <a:r>
              <a:rPr lang="en-US" sz="1200">
                <a:solidFill>
                  <a:srgbClr val="000000"/>
                </a:solidFill>
              </a:rPr>
              <a:t>The Habits represent the Cycles of Inquiry. Our Professional Learning is not simply a one and done. Instead, we engage in repeated cycles of inquiry that advance student learning over time.</a:t>
            </a:r>
            <a:endParaRPr sz="1200">
              <a:solidFill>
                <a:srgbClr val="000000"/>
              </a:solidFill>
            </a:endParaRPr>
          </a:p>
          <a:p>
            <a:pPr indent="0" lvl="0" marL="0" rtl="0" algn="l">
              <a:spcBef>
                <a:spcPts val="0"/>
              </a:spcBef>
              <a:spcAft>
                <a:spcPts val="0"/>
              </a:spcAft>
              <a:buClr>
                <a:srgbClr val="4A4A4A"/>
              </a:buClr>
              <a:buSzPts val="1100"/>
              <a:buFont typeface="Arial"/>
              <a:buNone/>
            </a:pPr>
            <a:r>
              <a:t/>
            </a:r>
            <a:endParaRPr b="1" sz="1200"/>
          </a:p>
          <a:p>
            <a:pPr indent="0" lvl="0" marL="0" rtl="0" algn="l">
              <a:spcBef>
                <a:spcPts val="0"/>
              </a:spcBef>
              <a:spcAft>
                <a:spcPts val="0"/>
              </a:spcAft>
              <a:buClr>
                <a:srgbClr val="4A4A4A"/>
              </a:buClr>
              <a:buSzPts val="1100"/>
              <a:buFont typeface="Arial"/>
              <a:buNone/>
            </a:pPr>
            <a:r>
              <a:rPr b="1" lang="en-US" sz="1200">
                <a:solidFill>
                  <a:srgbClr val="000000"/>
                </a:solidFill>
              </a:rPr>
              <a:t>SAY: </a:t>
            </a:r>
            <a:r>
              <a:rPr lang="en-US" sz="1200">
                <a:solidFill>
                  <a:srgbClr val="000000"/>
                </a:solidFill>
              </a:rPr>
              <a:t>Give yourself a pat on the back! You made it through an entire series of content! Now that we have made it to the end of the series of Modules, let’s take a few moments to reflect on our learning over the course of the Modules and how this learning is impacting our practice.</a:t>
            </a:r>
            <a:endParaRPr sz="1200">
              <a:solidFill>
                <a:srgbClr val="000000"/>
              </a:solidFill>
            </a:endParaRPr>
          </a:p>
          <a:p>
            <a:pPr indent="0" lvl="0" marL="0" rtl="0" algn="l">
              <a:spcBef>
                <a:spcPts val="0"/>
              </a:spcBef>
              <a:spcAft>
                <a:spcPts val="0"/>
              </a:spcAft>
              <a:buNone/>
            </a:pPr>
            <a:r>
              <a:t/>
            </a:r>
            <a:endParaRPr/>
          </a:p>
        </p:txBody>
      </p:sp>
      <p:sp>
        <p:nvSpPr>
          <p:cNvPr id="936" name="Google Shape;936;ga61ea27a29_0_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3" name="Shape 943"/>
        <p:cNvGrpSpPr/>
        <p:nvPr/>
      </p:nvGrpSpPr>
      <p:grpSpPr>
        <a:xfrm>
          <a:off x="0" y="0"/>
          <a:ext cx="0" cy="0"/>
          <a:chOff x="0" y="0"/>
          <a:chExt cx="0" cy="0"/>
        </a:xfrm>
      </p:grpSpPr>
      <p:sp>
        <p:nvSpPr>
          <p:cNvPr id="944" name="Google Shape;944;ga8a7842ad1_0_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5" name="Google Shape;945;ga8a7842ad1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10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Lead participants in the closing reflection. Depending on the size of your group, have participants go around and all share out their struggle to success story, or have participants reflect at their tables. If participants are struggling to think of something, prompt them to consider planning for reading, planning for writing, supporting diverse learners, or their own learning/analysis of text. </a:t>
            </a:r>
            <a:endParaRPr sz="1200"/>
          </a:p>
        </p:txBody>
      </p:sp>
      <p:sp>
        <p:nvSpPr>
          <p:cNvPr id="946" name="Google Shape;946;ga8a7842ad1_0_1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g8fe57ea861_0_1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3" name="Google Shape;953;g8fe57ea861_0_1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SAY: </a:t>
            </a:r>
            <a:r>
              <a:rPr lang="en-US" sz="1200"/>
              <a:t>Thank you so much for your participation and engagement today! Please take a few moments before you leave to share your feedback by completing our survey. </a:t>
            </a:r>
            <a:endParaRPr sz="1200"/>
          </a:p>
        </p:txBody>
      </p:sp>
      <p:sp>
        <p:nvSpPr>
          <p:cNvPr id="954" name="Google Shape;954;g8fe57ea861_0_1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8fe57ea861_0_4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 name="Google Shape;129;g8fe57ea861_0_4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We have seen this graphic before, but let’s ground our learning today in Louisiana’s ELA goal.</a:t>
            </a:r>
            <a:endParaRPr sz="1200"/>
          </a:p>
          <a:p>
            <a:pPr indent="0" lvl="0" marL="0" rtl="0" algn="l">
              <a:lnSpc>
                <a:spcPct val="100000"/>
              </a:lnSpc>
              <a:spcBef>
                <a:spcPts val="0"/>
              </a:spcBef>
              <a:spcAft>
                <a:spcPts val="0"/>
              </a:spcAft>
              <a:buClr>
                <a:srgbClr val="000000"/>
              </a:buClr>
              <a:buSzPts val="1400"/>
              <a:buFont typeface="Arial"/>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Call on a volunteer to read Louisiana’s ELA goal.</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Again, i</a:t>
            </a:r>
            <a:r>
              <a:rPr lang="en-US" sz="1200"/>
              <a:t>t is important to note that this goal is for </a:t>
            </a:r>
            <a:r>
              <a:rPr b="1" i="1" lang="en-US" sz="1200"/>
              <a:t>all</a:t>
            </a:r>
            <a:r>
              <a:rPr lang="en-US" sz="1200"/>
              <a:t> Louisiana students. As we will discover throughout our days together, this goal is lofty, yes, but it is for </a:t>
            </a:r>
            <a:r>
              <a:rPr b="1" i="1" lang="en-US" sz="1200"/>
              <a:t>all</a:t>
            </a:r>
            <a:r>
              <a:rPr lang="en-US" sz="1200"/>
              <a:t> students. Not some, not many, not even most, but </a:t>
            </a:r>
            <a:r>
              <a:rPr b="1" i="1" lang="en-US" sz="1200"/>
              <a:t>all</a:t>
            </a:r>
            <a:r>
              <a:rPr lang="en-US" sz="1200"/>
              <a:t>. We will continue to ground our learning in this idea that a high-quality curriculum is the first step in providing equitable instruction for every single Louisiana student. Also, we see complex, grade-level texts. We will dig deeply into what constitutes a complex text. But it is important to note here that this idea of complex </a:t>
            </a:r>
            <a:r>
              <a:rPr b="1" i="1" lang="en-US" sz="1200"/>
              <a:t>and </a:t>
            </a:r>
            <a:r>
              <a:rPr lang="en-US" sz="1200"/>
              <a:t>grade-level has been added. Previously, Louisiana’s ELA goal centered around complex text. But this distinction that the text is complex </a:t>
            </a:r>
            <a:r>
              <a:rPr b="1" i="1" lang="en-US" sz="1200"/>
              <a:t>and </a:t>
            </a:r>
            <a:r>
              <a:rPr lang="en-US" sz="1200"/>
              <a:t>grade-level further solidifies our stance that high-quality curriculum is an essential component of an equitable learning experience for all students.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Today’s focus on speaking and writing directly helps us support students in working towards this goal. We will dig deeper into how to support students with expressing their understanding of complex texts through intentional planning of supports that are embedded in the curriculum. </a:t>
            </a:r>
            <a:endParaRPr sz="1200"/>
          </a:p>
          <a:p>
            <a:pPr indent="0" lvl="0" marL="0" rtl="0" algn="l">
              <a:lnSpc>
                <a:spcPct val="100000"/>
              </a:lnSpc>
              <a:spcBef>
                <a:spcPts val="0"/>
              </a:spcBef>
              <a:spcAft>
                <a:spcPts val="0"/>
              </a:spcAft>
              <a:buSzPts val="1400"/>
              <a:buNone/>
            </a:pPr>
            <a:r>
              <a:t/>
            </a:r>
            <a:endParaRPr sz="1200"/>
          </a:p>
        </p:txBody>
      </p:sp>
      <p:sp>
        <p:nvSpPr>
          <p:cNvPr id="130" name="Google Shape;130;g8fe57ea861_0_4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8fe57ea861_0_5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g8fe57ea861_0_5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As we begin our final day of learning together, I want to ground our thinking one final time in this model of head, heart, and habits. This our seventh module focused on deepening our content knowledge and pedagogical content knowledge grounded in the Guidebooks 9-12 curriculum. We have built a supportive community whose goal is to continue to enhance our instructional practices for the good of our students. And my hope is that through the repeated cycle of inquiry, you now have a structure to examine student data and advance your students’ learning over time.</a:t>
            </a:r>
            <a:endParaRPr sz="1200">
              <a:solidFill>
                <a:srgbClr val="000000"/>
              </a:solidFill>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137" name="Google Shape;137;g8fe57ea861_0_5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0589ba4a7_0_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0589ba4a7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have seen this before, but just as a reminder… In the first three modules, we traveled through a “Guidebooks arc.” In the first module, we explored the design principles of the Guidebooks. We discovered the instructional shifts, the components of literacy, and a process for our unit and lesson study. We explored the design principles of the ELA Guidebooks 9-12 materials and experienced how knowledge can be built throughout a Unit.</a:t>
            </a:r>
            <a:endParaRPr sz="1200"/>
          </a:p>
        </p:txBody>
      </p:sp>
      <p:sp>
        <p:nvSpPr>
          <p:cNvPr id="147" name="Google Shape;147;ga0589ba4a7_0_3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a0589ba4a7_0_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a0589ba4a7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Modules 4 and 5 together comprise Arc II, which is built around supporting students in understanding of complex texts in the Guidebooks and is built around our first cycle of inquiry. Today we will open our second cycle of inquiry.</a:t>
            </a:r>
            <a:endParaRPr sz="1200"/>
          </a:p>
        </p:txBody>
      </p:sp>
      <p:sp>
        <p:nvSpPr>
          <p:cNvPr id="158" name="Google Shape;158;ga0589ba4a7_0_5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a0589ba4a7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a0589ba4a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Modules 6 and 7 together comprise Arc III, which is built around our second cycle of inquiry—supporting students in expressing their understanding of complex text through writing and speaking. Today we are closing this third arc of learning. We have already completed the first half of this arc and today we will close this arc of learning and our entire learning series.</a:t>
            </a:r>
            <a:endParaRPr sz="1200"/>
          </a:p>
        </p:txBody>
      </p:sp>
      <p:sp>
        <p:nvSpPr>
          <p:cNvPr id="168" name="Google Shape;168;ga0589ba4a7_0_6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8fe57ea861_0_3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8fe57ea861_0_3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is our final day of learning together in this series. We will focus on analyzing student data and students’ ability to express their understanding of complex text.</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178" name="Google Shape;178;g8fe57ea861_0_3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9edaed8d1d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g9edaed8d1d_0_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information on slide recalling the learning from Module 6.</a:t>
            </a:r>
            <a:endParaRPr sz="1200"/>
          </a:p>
        </p:txBody>
      </p:sp>
      <p:sp>
        <p:nvSpPr>
          <p:cNvPr id="199" name="Google Shape;199;g9edaed8d1d_0_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9edaed8d1d_0_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5" name="Google Shape;205;g9edaed8d1d_0_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34950" lvl="0" marL="234950" rtl="0" algn="l">
              <a:lnSpc>
                <a:spcPct val="100000"/>
              </a:lnSpc>
              <a:spcBef>
                <a:spcPts val="0"/>
              </a:spcBef>
              <a:spcAft>
                <a:spcPts val="0"/>
              </a:spcAft>
              <a:buSzPts val="1400"/>
              <a:buNone/>
            </a:pPr>
            <a:r>
              <a:rPr lang="en-US" sz="1200"/>
              <a:t>30 seconds</a:t>
            </a:r>
            <a:endParaRPr sz="1200"/>
          </a:p>
          <a:p>
            <a:pPr indent="-234950" lvl="0" marL="23495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None/>
            </a:pPr>
            <a:r>
              <a:rPr b="1" lang="en-US" sz="1200"/>
              <a:t>SAY: </a:t>
            </a:r>
            <a:r>
              <a:rPr b="0" lang="en-US" sz="1200"/>
              <a:t>Today, we’ll focus on </a:t>
            </a:r>
            <a:r>
              <a:rPr lang="en-US" sz="1200"/>
              <a:t>a</a:t>
            </a:r>
            <a:r>
              <a:rPr b="0" lang="en-US" sz="1200"/>
              <a:t> process for supporting all students</a:t>
            </a:r>
            <a:r>
              <a:rPr lang="en-US" sz="1200"/>
              <a:t> with expressing </a:t>
            </a:r>
            <a:r>
              <a:rPr lang="en-US" sz="1200"/>
              <a:t>their</a:t>
            </a:r>
            <a:r>
              <a:rPr lang="en-US" sz="1200"/>
              <a:t> understanding of complex texts within </a:t>
            </a:r>
            <a:r>
              <a:rPr b="0" lang="en-US" sz="1200"/>
              <a:t>the Guidebooks 9-12. However, before we dive in, it’s important that</a:t>
            </a:r>
            <a:r>
              <a:rPr lang="en-US" sz="1200"/>
              <a:t> we spend some time reflecting on the lessons we implemented with our students and analyzing student writing from the Section Diagnostic. </a:t>
            </a:r>
            <a:endParaRPr b="1" sz="1200"/>
          </a:p>
        </p:txBody>
      </p:sp>
      <p:sp>
        <p:nvSpPr>
          <p:cNvPr id="206" name="Google Shape;206;g9edaed8d1d_0_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8fe57ea861_0_5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g8fe57ea861_0_5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rPr b="1" lang="en-US" sz="1200">
                <a:solidFill>
                  <a:srgbClr val="000000"/>
                </a:solidFill>
              </a:rPr>
              <a:t>SAY: </a:t>
            </a:r>
            <a:r>
              <a:rPr lang="en-US" sz="1200">
                <a:solidFill>
                  <a:srgbClr val="000000"/>
                </a:solidFill>
              </a:rPr>
              <a:t>O</a:t>
            </a:r>
            <a:r>
              <a:rPr lang="en-US" sz="1200">
                <a:solidFill>
                  <a:srgbClr val="000000"/>
                </a:solidFill>
              </a:rPr>
              <a:t>ur focus for this cycle is supporting students with expressing their understanding of complex texts and topics through speaking and writing. Just like before, we will start </a:t>
            </a:r>
            <a:r>
              <a:rPr b="1" i="1" lang="en-US" sz="1200">
                <a:solidFill>
                  <a:srgbClr val="000000"/>
                </a:solidFill>
              </a:rPr>
              <a:t>[CLICK]</a:t>
            </a:r>
            <a:r>
              <a:rPr lang="en-US" sz="1200">
                <a:solidFill>
                  <a:srgbClr val="000000"/>
                </a:solidFill>
              </a:rPr>
              <a:t> reflecting on the ‘teach’ part of the cycle. The second half of today </a:t>
            </a:r>
            <a:r>
              <a:rPr b="1" i="1" lang="en-US" sz="1200">
                <a:solidFill>
                  <a:srgbClr val="000000"/>
                </a:solidFill>
              </a:rPr>
              <a:t>[CLICK]</a:t>
            </a:r>
            <a:r>
              <a:rPr lang="en-US" sz="1200">
                <a:solidFill>
                  <a:srgbClr val="000000"/>
                </a:solidFill>
              </a:rPr>
              <a:t> will be focused on analyzing student responses and discussing implications for instruction. </a:t>
            </a:r>
            <a:endParaRPr sz="1200">
              <a:solidFill>
                <a:srgbClr val="000000"/>
              </a:solidFill>
            </a:endParaRPr>
          </a:p>
        </p:txBody>
      </p:sp>
      <p:sp>
        <p:nvSpPr>
          <p:cNvPr id="214" name="Google Shape;214;g8fe57ea861_0_5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8fe57ea861_0_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 name="Google Shape;50;g8fe57ea861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1000"/>
              </a:spcBef>
              <a:spcAft>
                <a:spcPts val="0"/>
              </a:spcAft>
              <a:buSzPts val="1400"/>
              <a:buNone/>
            </a:pPr>
            <a:r>
              <a:rPr b="1" lang="en-US" sz="1200">
                <a:solidFill>
                  <a:srgbClr val="000000"/>
                </a:solidFill>
              </a:rPr>
              <a:t>DO: </a:t>
            </a:r>
            <a:r>
              <a:rPr lang="en-US" sz="1200">
                <a:solidFill>
                  <a:srgbClr val="000000"/>
                </a:solidFill>
              </a:rPr>
              <a:t>Display this slide as participants are settling in.</a:t>
            </a:r>
            <a:endParaRPr b="1" sz="1200">
              <a:solidFill>
                <a:srgbClr val="000000"/>
              </a:solidFill>
            </a:endParaRPr>
          </a:p>
          <a:p>
            <a:pPr indent="0" lvl="0" marL="0" rtl="0" algn="l">
              <a:lnSpc>
                <a:spcPct val="90000"/>
              </a:lnSpc>
              <a:spcBef>
                <a:spcPts val="0"/>
              </a:spcBef>
              <a:spcAft>
                <a:spcPts val="0"/>
              </a:spcAft>
              <a:buSzPts val="1400"/>
              <a:buNone/>
            </a:pPr>
            <a:r>
              <a:t/>
            </a:r>
            <a:endParaRPr sz="1000"/>
          </a:p>
        </p:txBody>
      </p:sp>
      <p:sp>
        <p:nvSpPr>
          <p:cNvPr id="51" name="Google Shape;51;g8fe57ea861_0_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91e926373c_0_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91e926373c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Remember, all good inquiry cycles begin with a question! We will begin today’s session with this question we asked in Module 6. </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Read or have a participant read aloud the Inquiry Cycle question.</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a:t>
            </a:r>
            <a:r>
              <a:rPr lang="en-US" sz="1200">
                <a:solidFill>
                  <a:srgbClr val="000000"/>
                </a:solidFill>
              </a:rPr>
              <a:t> This</a:t>
            </a:r>
            <a:r>
              <a:rPr lang="en-US" sz="1200"/>
              <a:t> Inquiry Cycle question will be our focus as we reflect on our instruction and analyze the data we find in our students’ work samples.</a:t>
            </a:r>
            <a:endParaRPr sz="1200"/>
          </a:p>
          <a:p>
            <a:pPr indent="0" lvl="0" marL="0" rtl="0" algn="l">
              <a:spcBef>
                <a:spcPts val="0"/>
              </a:spcBef>
              <a:spcAft>
                <a:spcPts val="0"/>
              </a:spcAft>
              <a:buClr>
                <a:srgbClr val="797878"/>
              </a:buClr>
              <a:buSzPts val="1200"/>
              <a:buFont typeface="Arial"/>
              <a:buNone/>
            </a:pPr>
            <a:r>
              <a:t/>
            </a:r>
            <a:endParaRPr sz="1200">
              <a:solidFill>
                <a:srgbClr val="000000"/>
              </a:solidFill>
            </a:endParaRPr>
          </a:p>
        </p:txBody>
      </p:sp>
      <p:sp>
        <p:nvSpPr>
          <p:cNvPr id="234" name="Google Shape;234;g91e926373c_0_8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8fe57ea861_0_2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 name="Google Shape;240;g8fe57ea861_0_23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100 minutes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241" name="Google Shape;241;g8fe57ea861_0_2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8fe57ea861_0_2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8fe57ea861_0_2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will begin our learning by looking at student work samples to analyze students’</a:t>
            </a:r>
            <a:r>
              <a:rPr lang="en-US" sz="1200"/>
              <a:t> </a:t>
            </a:r>
            <a:r>
              <a:rPr lang="en-US" sz="1200"/>
              <a:t>ability to express their understanding of complex texts. Later in the day, we will take a deep dive into supports we can use to </a:t>
            </a:r>
            <a:r>
              <a:rPr lang="en-US" sz="1200"/>
              <a:t>scaffold learning for students based on what we have learned from looking at and analyzing their writing.</a:t>
            </a:r>
            <a:endParaRPr sz="1200"/>
          </a:p>
        </p:txBody>
      </p:sp>
      <p:sp>
        <p:nvSpPr>
          <p:cNvPr id="247" name="Google Shape;247;g8fe57ea861_0_2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9edaed8d1d_0_1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9edaed8d1d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30 seconds</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Let’s begin our reflection by reminding ourselves of our Inquiry Cycle Question.</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p:txBody>
      </p:sp>
      <p:sp>
        <p:nvSpPr>
          <p:cNvPr id="254" name="Google Shape;254;g9edaed8d1d_0_15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9e88701c10_0_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9e88701c10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400"/>
              <a:buFont typeface="Arial"/>
              <a:buNone/>
            </a:pPr>
            <a:r>
              <a:rPr lang="en-US" sz="1200">
                <a:solidFill>
                  <a:srgbClr val="181818"/>
                </a:solidFill>
              </a:rPr>
              <a:t>30 seconds </a:t>
            </a:r>
            <a:endParaRPr sz="1200">
              <a:solidFill>
                <a:srgbClr val="181818"/>
              </a:solidFill>
            </a:endParaRPr>
          </a:p>
          <a:p>
            <a:pPr indent="0" lvl="0" marL="0" rtl="0" algn="l">
              <a:lnSpc>
                <a:spcPct val="115000"/>
              </a:lnSpc>
              <a:spcBef>
                <a:spcPts val="0"/>
              </a:spcBef>
              <a:spcAft>
                <a:spcPts val="0"/>
              </a:spcAft>
              <a:buClr>
                <a:srgbClr val="000000"/>
              </a:buClr>
              <a:buSzPts val="1400"/>
              <a:buFont typeface="Arial"/>
              <a:buNone/>
            </a:pPr>
            <a:r>
              <a:t/>
            </a:r>
            <a:endParaRPr b="1" sz="1200">
              <a:solidFill>
                <a:srgbClr val="181818"/>
              </a:solidFill>
            </a:endParaRPr>
          </a:p>
          <a:p>
            <a:pPr indent="0" lvl="0" marL="0" rtl="0" algn="l">
              <a:lnSpc>
                <a:spcPct val="115000"/>
              </a:lnSpc>
              <a:spcBef>
                <a:spcPts val="0"/>
              </a:spcBef>
              <a:spcAft>
                <a:spcPts val="0"/>
              </a:spcAft>
              <a:buClr>
                <a:srgbClr val="000000"/>
              </a:buClr>
              <a:buSzPts val="1400"/>
              <a:buFont typeface="Arial"/>
              <a:buNone/>
            </a:pPr>
            <a:r>
              <a:rPr b="1" lang="en-US" sz="1200">
                <a:solidFill>
                  <a:srgbClr val="181818"/>
                </a:solidFill>
              </a:rPr>
              <a:t>SAY</a:t>
            </a:r>
            <a:r>
              <a:rPr b="1" lang="en-US" sz="1200">
                <a:solidFill>
                  <a:srgbClr val="181818"/>
                </a:solidFill>
              </a:rPr>
              <a:t>: </a:t>
            </a:r>
            <a:r>
              <a:rPr lang="en-US" sz="1200">
                <a:solidFill>
                  <a:srgbClr val="181818"/>
                </a:solidFill>
              </a:rPr>
              <a:t>Please take a moment</a:t>
            </a:r>
            <a:r>
              <a:rPr lang="en-US" sz="1200">
                <a:solidFill>
                  <a:srgbClr val="181818"/>
                </a:solidFill>
              </a:rPr>
              <a:t> to read over this slide with a focus on what our goal is for this time.</a:t>
            </a:r>
            <a:r>
              <a:rPr i="1" lang="en-US" sz="1200">
                <a:solidFill>
                  <a:srgbClr val="181818"/>
                </a:solidFill>
              </a:rPr>
              <a:t> </a:t>
            </a:r>
            <a:r>
              <a:rPr lang="en-US" sz="1200">
                <a:solidFill>
                  <a:srgbClr val="181818"/>
                </a:solidFill>
              </a:rPr>
              <a:t>Yes, we are going to write for 5 minutes then share out. There are 4 questions you’ll be responding to and we want to provide you with time to truly reflect and write. We take this much time in order to do 3 things:</a:t>
            </a:r>
            <a:endParaRPr sz="1200">
              <a:solidFill>
                <a:srgbClr val="181818"/>
              </a:solidFill>
            </a:endParaRPr>
          </a:p>
          <a:p>
            <a:pPr indent="-304800" lvl="0" marL="457200" rtl="0" algn="l">
              <a:lnSpc>
                <a:spcPct val="115000"/>
              </a:lnSpc>
              <a:spcBef>
                <a:spcPts val="0"/>
              </a:spcBef>
              <a:spcAft>
                <a:spcPts val="0"/>
              </a:spcAft>
              <a:buClr>
                <a:srgbClr val="181818"/>
              </a:buClr>
              <a:buSzPts val="1200"/>
              <a:buFont typeface="Calibri"/>
              <a:buAutoNum type="arabicPeriod"/>
            </a:pPr>
            <a:r>
              <a:rPr lang="en-US" sz="1200">
                <a:solidFill>
                  <a:srgbClr val="181818"/>
                </a:solidFill>
              </a:rPr>
              <a:t>Center yourself back in this cycle of inquiry;</a:t>
            </a:r>
            <a:endParaRPr sz="1200">
              <a:solidFill>
                <a:srgbClr val="181818"/>
              </a:solidFill>
            </a:endParaRPr>
          </a:p>
          <a:p>
            <a:pPr indent="-304800" lvl="0" marL="457200" rtl="0" algn="l">
              <a:lnSpc>
                <a:spcPct val="115000"/>
              </a:lnSpc>
              <a:spcBef>
                <a:spcPts val="0"/>
              </a:spcBef>
              <a:spcAft>
                <a:spcPts val="0"/>
              </a:spcAft>
              <a:buClr>
                <a:srgbClr val="181818"/>
              </a:buClr>
              <a:buSzPts val="1200"/>
              <a:buFont typeface="Calibri"/>
              <a:buAutoNum type="arabicPeriod"/>
            </a:pPr>
            <a:r>
              <a:rPr lang="en-US" sz="1200">
                <a:solidFill>
                  <a:srgbClr val="181818"/>
                </a:solidFill>
              </a:rPr>
              <a:t>Think about and reflect on your experience of planning, teaching, and collecting data about our inquiry question;</a:t>
            </a:r>
            <a:endParaRPr sz="1200">
              <a:solidFill>
                <a:srgbClr val="181818"/>
              </a:solidFill>
            </a:endParaRPr>
          </a:p>
          <a:p>
            <a:pPr indent="-304800" lvl="0" marL="457200" rtl="0" algn="l">
              <a:lnSpc>
                <a:spcPct val="115000"/>
              </a:lnSpc>
              <a:spcBef>
                <a:spcPts val="0"/>
              </a:spcBef>
              <a:spcAft>
                <a:spcPts val="0"/>
              </a:spcAft>
              <a:buClr>
                <a:srgbClr val="181818"/>
              </a:buClr>
              <a:buSzPts val="1200"/>
              <a:buFont typeface="Calibri"/>
              <a:buAutoNum type="arabicPeriod"/>
            </a:pPr>
            <a:r>
              <a:rPr lang="en-US" sz="1200">
                <a:solidFill>
                  <a:srgbClr val="181818"/>
                </a:solidFill>
              </a:rPr>
              <a:t>Position yourself to be successful in the remaining parts of the day.</a:t>
            </a:r>
            <a:endParaRPr sz="1200">
              <a:solidFill>
                <a:srgbClr val="181818"/>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t/>
            </a:r>
            <a:endParaRPr/>
          </a:p>
        </p:txBody>
      </p:sp>
      <p:sp>
        <p:nvSpPr>
          <p:cNvPr id="261" name="Google Shape;261;g9e88701c10_0_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9e88701c10_0_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9e88701c10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US" sz="1200">
                <a:solidFill>
                  <a:srgbClr val="000000"/>
                </a:solidFill>
              </a:rPr>
              <a:t>5</a:t>
            </a:r>
            <a:r>
              <a:rPr lang="en-US" sz="1200">
                <a:solidFill>
                  <a:srgbClr val="000000"/>
                </a:solidFill>
              </a:rPr>
              <a:t> minutes </a:t>
            </a:r>
            <a:endParaRPr sz="1200">
              <a:solidFill>
                <a:srgbClr val="000000"/>
              </a:solidFill>
            </a:endParaRPr>
          </a:p>
          <a:p>
            <a:pPr indent="0" lvl="0" marL="0" rtl="0" algn="l">
              <a:spcBef>
                <a:spcPts val="0"/>
              </a:spcBef>
              <a:spcAft>
                <a:spcPts val="0"/>
              </a:spcAft>
              <a:buClr>
                <a:srgbClr val="797878"/>
              </a:buClr>
              <a:buSzPts val="1200"/>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We will take a few minutes to reflect on the planning and writing lessons we completed. </a:t>
            </a:r>
            <a:endParaRPr b="1"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Note: </a:t>
            </a:r>
            <a:r>
              <a:rPr lang="en-US" sz="1200">
                <a:solidFill>
                  <a:srgbClr val="000000"/>
                </a:solidFill>
              </a:rPr>
              <a:t>Leave these questions up while participants are responding. Offer for participants to share out.</a:t>
            </a:r>
            <a:endParaRPr sz="1000">
              <a:solidFill>
                <a:srgbClr val="000000"/>
              </a:solidFill>
            </a:endParaRPr>
          </a:p>
        </p:txBody>
      </p:sp>
      <p:sp>
        <p:nvSpPr>
          <p:cNvPr id="268" name="Google Shape;268;g9e88701c10_0_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9e88701c10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9e88701c10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a:t>
            </a:r>
            <a:r>
              <a:rPr lang="en-US" sz="1200">
                <a:solidFill>
                  <a:srgbClr val="000000"/>
                </a:solidFill>
              </a:rPr>
              <a:t>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Note</a:t>
            </a:r>
            <a:r>
              <a:rPr lang="en-US" sz="1200">
                <a:solidFill>
                  <a:srgbClr val="000000"/>
                </a:solidFill>
              </a:rPr>
              <a:t>: If your group is reticent to share out or has a few overly enthusiastic sharers, consider using equity sticks.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As our individual reflection time comes to end, let’s start to transition back. Please keep out your Individual Reflection Tool.</a:t>
            </a:r>
            <a:endParaRPr i="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So, what bubbled up for you as you took time to think back on this process thus far</a:t>
            </a:r>
            <a:r>
              <a:rPr lang="en-US" sz="1200">
                <a:solidFill>
                  <a:srgbClr val="000000"/>
                </a:solidFill>
              </a:rPr>
              <a:t>?</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Discussion suggestions: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What did you notice in how students completed the writing task?</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What did you notice in how the supports you implemented supported students in successfully completing the task?</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What went well with the implementation of writing lessons and writing supports?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What was challenging </a:t>
            </a:r>
            <a:r>
              <a:rPr lang="en-US" sz="1200">
                <a:solidFill>
                  <a:srgbClr val="000000"/>
                </a:solidFill>
              </a:rPr>
              <a:t>with</a:t>
            </a:r>
            <a:r>
              <a:rPr lang="en-US" sz="1200">
                <a:solidFill>
                  <a:srgbClr val="000000"/>
                </a:solidFill>
              </a:rPr>
              <a:t> the </a:t>
            </a:r>
            <a:r>
              <a:rPr lang="en-US" sz="1200">
                <a:solidFill>
                  <a:srgbClr val="000000"/>
                </a:solidFill>
              </a:rPr>
              <a:t>implementation</a:t>
            </a:r>
            <a:r>
              <a:rPr lang="en-US" sz="1200">
                <a:solidFill>
                  <a:srgbClr val="000000"/>
                </a:solidFill>
              </a:rPr>
              <a:t> of writing lessons and writing supports? </a:t>
            </a:r>
            <a:endParaRPr sz="1200">
              <a:solidFill>
                <a:srgbClr val="000000"/>
              </a:solidFill>
            </a:endParaRPr>
          </a:p>
        </p:txBody>
      </p:sp>
      <p:sp>
        <p:nvSpPr>
          <p:cNvPr id="276" name="Google Shape;276;g9e88701c10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9e88701c10_0_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9e88701c10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Similar to the process we took in Module 5, we will work through a process for analyzing student work and determining appropriate supports. We will walk through each step together using a sample student response, and then you’ll have the majority of this session to go through the process using the writing samples you brought back with you today.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Take a moment to review the high-level steps. These steps should look familiar as this is the same process we took in Module 5 when we analyzed student samples using the Reading Look Fors. Today, we will analyze student responses on the Section Diagnostic using the Writing Look Fors.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process. </a:t>
            </a:r>
            <a:endParaRPr sz="1200"/>
          </a:p>
          <a:p>
            <a:pPr indent="0" lvl="0" marL="0" rtl="0" algn="l">
              <a:spcBef>
                <a:spcPts val="0"/>
              </a:spcBef>
              <a:spcAft>
                <a:spcPts val="0"/>
              </a:spcAft>
              <a:buNone/>
            </a:pPr>
            <a:r>
              <a:t/>
            </a:r>
            <a:endParaRPr sz="1200"/>
          </a:p>
        </p:txBody>
      </p:sp>
      <p:sp>
        <p:nvSpPr>
          <p:cNvPr id="284" name="Google Shape;284;g9e88701c10_0_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9e88701c10_0_1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9e88701c10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t>30 seconds</a:t>
            </a:r>
            <a:endParaRPr sz="1200"/>
          </a:p>
          <a:p>
            <a:pPr indent="0" lvl="0" marL="0" rtl="0" algn="l">
              <a:spcBef>
                <a:spcPts val="0"/>
              </a:spcBef>
              <a:spcAft>
                <a:spcPts val="0"/>
              </a:spcAft>
              <a:buClr>
                <a:schemeClr val="dk1"/>
              </a:buClr>
              <a:buSzPts val="1100"/>
              <a:buFont typeface="Arial"/>
              <a:buNone/>
            </a:pPr>
            <a:r>
              <a:t/>
            </a:r>
            <a:endParaRPr b="1" sz="1200"/>
          </a:p>
          <a:p>
            <a:pPr indent="0" lvl="0" marL="0" rtl="0" algn="l">
              <a:spcBef>
                <a:spcPts val="0"/>
              </a:spcBef>
              <a:spcAft>
                <a:spcPts val="0"/>
              </a:spcAft>
              <a:buClr>
                <a:schemeClr val="dk1"/>
              </a:buClr>
              <a:buSzPts val="1100"/>
              <a:buFont typeface="Arial"/>
              <a:buNone/>
            </a:pPr>
            <a:r>
              <a:rPr b="1" lang="en-US" sz="1200"/>
              <a:t>SAY: </a:t>
            </a:r>
            <a:r>
              <a:rPr lang="en-US" sz="1200"/>
              <a:t>In previous modules</a:t>
            </a:r>
            <a:r>
              <a:rPr lang="en-US" sz="1200"/>
              <a:t>, we have discussed the importance of creating an exemplar to set the vision of excellence. Because we are looking at a Section Diagnostic we have used before for this shared practice, we will use the previously created exemplar</a:t>
            </a:r>
            <a:r>
              <a:rPr lang="en-US" sz="1200"/>
              <a:t>.</a:t>
            </a:r>
            <a:r>
              <a:rPr lang="en-US" sz="1200"/>
              <a:t> We w</a:t>
            </a:r>
            <a:r>
              <a:rPr lang="en-US" sz="1200"/>
              <a:t>ill dig into this exemplar shortly. First, let’s take a brief moment to remind ourselves of the tools we have available to help us with this process. We have the Section Diagnostic Checklist, our exemplars, and the Data Collection Tool that we used in Module 5 to capture the evidence as we evaluated student responses using the Section Diagnostic Checklist. Today, we will focus our attention on the </a:t>
            </a:r>
            <a:r>
              <a:rPr lang="en-US" sz="1200"/>
              <a:t>Writing Skills Look Fors portion of the Checklist</a:t>
            </a:r>
            <a:r>
              <a:rPr lang="en-US" sz="1200"/>
              <a:t> and Data Collection Tool in</a:t>
            </a:r>
            <a:r>
              <a:rPr lang="en-US" sz="1200"/>
              <a:t> your </a:t>
            </a:r>
            <a:r>
              <a:rPr lang="en-US" sz="1200"/>
              <a:t>Note Catcher</a:t>
            </a:r>
            <a:r>
              <a:rPr lang="en-US" sz="1200"/>
              <a:t>. </a:t>
            </a:r>
            <a:endParaRPr sz="1200"/>
          </a:p>
          <a:p>
            <a:pPr indent="0" lvl="0" marL="0" rtl="0" algn="l">
              <a:spcBef>
                <a:spcPts val="0"/>
              </a:spcBef>
              <a:spcAft>
                <a:spcPts val="0"/>
              </a:spcAft>
              <a:buClr>
                <a:schemeClr val="dk1"/>
              </a:buClr>
              <a:buSzPts val="1100"/>
              <a:buFont typeface="Arial"/>
              <a:buNone/>
            </a:pPr>
            <a:r>
              <a:t/>
            </a:r>
            <a:endParaRPr b="1" sz="1200"/>
          </a:p>
          <a:p>
            <a:pPr indent="0" lvl="0" marL="0" rtl="0" algn="l">
              <a:spcBef>
                <a:spcPts val="0"/>
              </a:spcBef>
              <a:spcAft>
                <a:spcPts val="0"/>
              </a:spcAft>
              <a:buClr>
                <a:schemeClr val="dk1"/>
              </a:buClr>
              <a:buSzPts val="1100"/>
              <a:buFont typeface="Arial"/>
              <a:buNone/>
            </a:pPr>
            <a:r>
              <a:rPr b="1" lang="en-US" sz="1200"/>
              <a:t>DO:</a:t>
            </a:r>
            <a:r>
              <a:rPr lang="en-US" sz="1200"/>
              <a:t> Briefly review the tools. </a:t>
            </a:r>
            <a:endParaRPr sz="1200"/>
          </a:p>
          <a:p>
            <a:pPr indent="0" lvl="0" marL="0" rtl="0" algn="l">
              <a:spcBef>
                <a:spcPts val="0"/>
              </a:spcBef>
              <a:spcAft>
                <a:spcPts val="0"/>
              </a:spcAft>
              <a:buNone/>
            </a:pPr>
            <a:r>
              <a:t/>
            </a:r>
            <a:endParaRPr sz="1200"/>
          </a:p>
        </p:txBody>
      </p:sp>
      <p:sp>
        <p:nvSpPr>
          <p:cNvPr id="291" name="Google Shape;291;g9e88701c10_0_19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9edaed8d1d_0_2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9edaed8d1d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Remember, as we prepare to analyze our students’ work, you have the choice of utilizing either the Digital Tool or the paper-based version.</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4A4A4A"/>
              </a:solidFill>
            </a:endParaRPr>
          </a:p>
          <a:p>
            <a:pPr indent="0" lvl="0" marL="0" rtl="0" algn="l">
              <a:spcBef>
                <a:spcPts val="0"/>
              </a:spcBef>
              <a:spcAft>
                <a:spcPts val="0"/>
              </a:spcAft>
              <a:buClr>
                <a:schemeClr val="dk1"/>
              </a:buClr>
              <a:buSzPts val="1100"/>
              <a:buFont typeface="Arial"/>
              <a:buNone/>
            </a:pPr>
            <a:r>
              <a:rPr b="1" lang="en-US" sz="1200"/>
              <a:t>SAY: </a:t>
            </a:r>
            <a:r>
              <a:rPr lang="en-US" sz="1200"/>
              <a:t>You can customize the Data Collection Tools that have been created to include the specific Reading and Writing Look Fors from the Section Diagnostic Checklist you’re evaluating. These checklists and Look Fors are designed to be used slightly differently than traditional rubrics. The process we used last time we analyzed student data involved three steps:</a:t>
            </a:r>
            <a:endParaRPr sz="1200"/>
          </a:p>
          <a:p>
            <a:pPr indent="-304800" lvl="0" marL="457200" rtl="0" algn="l">
              <a:spcBef>
                <a:spcPts val="0"/>
              </a:spcBef>
              <a:spcAft>
                <a:spcPts val="0"/>
              </a:spcAft>
              <a:buClr>
                <a:schemeClr val="dk1"/>
              </a:buClr>
              <a:buSzPts val="1200"/>
              <a:buFont typeface="Calibri"/>
              <a:buAutoNum type="arabicPeriod"/>
            </a:pPr>
            <a:r>
              <a:rPr lang="en-US" sz="1200"/>
              <a:t>reading the prompt;</a:t>
            </a:r>
            <a:endParaRPr sz="1200"/>
          </a:p>
          <a:p>
            <a:pPr indent="-304800" lvl="0" marL="457200" rtl="0" algn="l">
              <a:spcBef>
                <a:spcPts val="0"/>
              </a:spcBef>
              <a:spcAft>
                <a:spcPts val="0"/>
              </a:spcAft>
              <a:buClr>
                <a:schemeClr val="dk1"/>
              </a:buClr>
              <a:buSzPts val="1200"/>
              <a:buFont typeface="Calibri"/>
              <a:buAutoNum type="arabicPeriod"/>
            </a:pPr>
            <a:r>
              <a:rPr lang="en-US" sz="1200"/>
              <a:t>examining the R</a:t>
            </a:r>
            <a:r>
              <a:rPr lang="en-US" sz="1200"/>
              <a:t>eading</a:t>
            </a:r>
            <a:r>
              <a:rPr lang="en-US" sz="1200"/>
              <a:t> Look Fors to determine content understanding and W</a:t>
            </a:r>
            <a:r>
              <a:rPr lang="en-US" sz="1200"/>
              <a:t>riting </a:t>
            </a:r>
            <a:r>
              <a:rPr lang="en-US" sz="1200"/>
              <a:t>Look Fors to determine writing skills abilities; and</a:t>
            </a:r>
            <a:endParaRPr sz="1200"/>
          </a:p>
          <a:p>
            <a:pPr indent="-304800" lvl="0" marL="457200" rtl="0" algn="l">
              <a:spcBef>
                <a:spcPts val="0"/>
              </a:spcBef>
              <a:spcAft>
                <a:spcPts val="0"/>
              </a:spcAft>
              <a:buClr>
                <a:schemeClr val="dk1"/>
              </a:buClr>
              <a:buSzPts val="1200"/>
              <a:buFont typeface="Calibri"/>
              <a:buAutoNum type="arabicPeriod"/>
            </a:pPr>
            <a:r>
              <a:rPr lang="en-US" sz="1200"/>
              <a:t>understanding the performance descriptors for both reading and writing. </a:t>
            </a:r>
            <a:endParaRPr sz="1200"/>
          </a:p>
          <a:p>
            <a:pPr indent="0" lvl="0" marL="0" rtl="0" algn="l">
              <a:spcBef>
                <a:spcPts val="0"/>
              </a:spcBef>
              <a:spcAft>
                <a:spcPts val="0"/>
              </a:spcAft>
              <a:buNone/>
            </a:pPr>
            <a:r>
              <a:t/>
            </a:r>
            <a:endParaRPr sz="1200"/>
          </a:p>
          <a:p>
            <a:pPr indent="0" lvl="0" marL="0" rtl="0" algn="l">
              <a:spcBef>
                <a:spcPts val="0"/>
              </a:spcBef>
              <a:spcAft>
                <a:spcPts val="0"/>
              </a:spcAft>
              <a:buClr>
                <a:schemeClr val="dk1"/>
              </a:buClr>
              <a:buSzPts val="1100"/>
              <a:buFont typeface="Arial"/>
              <a:buNone/>
            </a:pPr>
            <a:r>
              <a:rPr b="1" lang="en-US" sz="1200"/>
              <a:t>SAY: </a:t>
            </a:r>
            <a:r>
              <a:rPr lang="en-US" sz="1200"/>
              <a:t>Our focus today is specifically on the Writing Look Fors because we will be evaluating our students’ ability to express their understanding of a complex text. After grounding in the Look Fors and performance descriptors, we will use these to analyze each student response. Once we have analyzed the response and determined where the student response aligns with each performance descriptor, we will place the student’s initials in the box aligned with that performance descriptor. </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t/>
            </a:r>
            <a:endParaRPr sz="1200">
              <a:solidFill>
                <a:srgbClr val="4A4A4A"/>
              </a:solidFill>
            </a:endParaRPr>
          </a:p>
          <a:p>
            <a:pPr indent="0" lvl="0" marL="0" rtl="0" algn="l">
              <a:spcBef>
                <a:spcPts val="0"/>
              </a:spcBef>
              <a:spcAft>
                <a:spcPts val="0"/>
              </a:spcAft>
              <a:buNone/>
            </a:pPr>
            <a:r>
              <a:t/>
            </a:r>
            <a:endParaRPr sz="1200">
              <a:solidFill>
                <a:srgbClr val="000000"/>
              </a:solidFill>
            </a:endParaRPr>
          </a:p>
        </p:txBody>
      </p:sp>
      <p:sp>
        <p:nvSpPr>
          <p:cNvPr id="303" name="Google Shape;303;g9edaed8d1d_0_20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8fe57ea861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 name="Google Shape;64;g8fe57ea861_0_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lang="en-US" sz="1200"/>
              <a:t>8:00-8:15</a:t>
            </a:r>
            <a:endParaRPr b="1" sz="1200"/>
          </a:p>
          <a:p>
            <a:pPr indent="0" lvl="0" marL="0" marR="0" rtl="0" algn="l">
              <a:lnSpc>
                <a:spcPct val="100000"/>
              </a:lnSpc>
              <a:spcBef>
                <a:spcPts val="0"/>
              </a:spcBef>
              <a:spcAft>
                <a:spcPts val="0"/>
              </a:spcAft>
              <a:buSzPts val="1400"/>
              <a:buNone/>
            </a:pPr>
            <a:r>
              <a:t/>
            </a:r>
            <a:endParaRPr sz="1200"/>
          </a:p>
          <a:p>
            <a:pPr indent="0" lvl="0" marL="0" marR="0" rtl="0" algn="l">
              <a:lnSpc>
                <a:spcPct val="100000"/>
              </a:lnSpc>
              <a:spcBef>
                <a:spcPts val="0"/>
              </a:spcBef>
              <a:spcAft>
                <a:spcPts val="0"/>
              </a:spcAft>
              <a:buSzPts val="1400"/>
              <a:buNone/>
            </a:pPr>
            <a:r>
              <a:rPr lang="en-US" sz="1200"/>
              <a:t>15 minutes for the Intro Slides </a:t>
            </a:r>
            <a:endParaRPr sz="1200"/>
          </a:p>
          <a:p>
            <a:pPr indent="0" lvl="0" marL="0" marR="0" rtl="0" algn="l">
              <a:lnSpc>
                <a:spcPct val="100000"/>
              </a:lnSpc>
              <a:spcBef>
                <a:spcPts val="0"/>
              </a:spcBef>
              <a:spcAft>
                <a:spcPts val="0"/>
              </a:spcAft>
              <a:buSzPts val="1400"/>
              <a:buNone/>
            </a:pPr>
            <a:r>
              <a:t/>
            </a:r>
            <a:endParaRPr b="1" sz="1200"/>
          </a:p>
          <a:p>
            <a:pPr indent="0" lvl="0" marL="0" marR="0" rtl="0" algn="l">
              <a:lnSpc>
                <a:spcPct val="100000"/>
              </a:lnSpc>
              <a:spcBef>
                <a:spcPts val="0"/>
              </a:spcBef>
              <a:spcAft>
                <a:spcPts val="0"/>
              </a:spcAft>
              <a:buSzPts val="1400"/>
              <a:buNone/>
            </a:pPr>
            <a:r>
              <a:rPr b="1" lang="en-US" sz="1200"/>
              <a:t>DO: </a:t>
            </a:r>
            <a:r>
              <a:rPr lang="en-US" sz="1200"/>
              <a:t>Welcome participants and express your excitement to work with them! </a:t>
            </a:r>
            <a:endParaRPr sz="1200"/>
          </a:p>
        </p:txBody>
      </p:sp>
      <p:sp>
        <p:nvSpPr>
          <p:cNvPr id="65" name="Google Shape;65;g8fe57ea861_0_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a8a7842ad1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a8a7842ad1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This session will be divided into two parts. First, we’ll walk through the process of analyzing student responses for Writing Look Fors together by examining Carlos’s response (one of Ms. Smith’s students).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[CLICK]</a:t>
            </a:r>
            <a:r>
              <a:rPr lang="en-US" sz="1200">
                <a:solidFill>
                  <a:srgbClr val="000000"/>
                </a:solidFill>
              </a:rPr>
              <a:t> to reveal the second text box.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Then, you’ll repeat the process we practice together with your own students’ writing to identify trends, including strengths and needs.</a:t>
            </a:r>
            <a:r>
              <a:rPr b="1" lang="en-US" sz="1200">
                <a:solidFill>
                  <a:srgbClr val="000000"/>
                </a:solidFill>
              </a:rPr>
              <a:t> </a:t>
            </a:r>
            <a:endParaRPr b="1"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b="1" lang="en-US" sz="1200"/>
              <a:t>[CLICK]</a:t>
            </a:r>
            <a:r>
              <a:rPr lang="en-US" sz="1200">
                <a:solidFill>
                  <a:srgbClr val="000000"/>
                </a:solidFill>
              </a:rPr>
              <a:t> to reveal the star.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Let’s begin our shared practice.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p:txBody>
      </p:sp>
      <p:sp>
        <p:nvSpPr>
          <p:cNvPr id="312" name="Google Shape;312;ga8a7842ad1_0_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9f92948e0a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9f92948e0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4</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t>SAY: </a:t>
            </a:r>
            <a:r>
              <a:rPr lang="en-US" sz="1200"/>
              <a:t>We always want to start with our vision of success when we are analyzing student work. This vision of success takes the form of the Section Diagnostic Checklist and our exemplar. We want to begin by setting the bar where we want students to perform. Let’s start with Step 1 by grounding our understanding of the expectations of proficiency in the Section Diagnostic Checklist. </a:t>
            </a:r>
            <a:r>
              <a:rPr lang="en-US" sz="1200">
                <a:solidFill>
                  <a:srgbClr val="000000"/>
                </a:solidFill>
              </a:rPr>
              <a:t>We will review the Section Diagnostic in order to ensure we know the key Look Fors that are required for successful completion of this Section Diagnostic. Take a moment to review the Section Diagnostic Checklist for our shared unit and note key features that should be included in the student samples you will analyze, focusing specifically on the Writing </a:t>
            </a:r>
            <a:r>
              <a:rPr lang="en-US" sz="1200">
                <a:solidFill>
                  <a:srgbClr val="000000"/>
                </a:solidFill>
              </a:rPr>
              <a:t>Look Fors</a:t>
            </a:r>
            <a:r>
              <a:rPr lang="en-US" sz="1200">
                <a:solidFill>
                  <a:srgbClr val="000000"/>
                </a:solidFill>
              </a:rPr>
              <a:t>.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Briefly review the task participants are about to complete, and provide a few minutes for participants to review the Writing Look Fors. </a:t>
            </a:r>
            <a:endParaRPr sz="1200">
              <a:solidFill>
                <a:srgbClr val="000000"/>
              </a:solidFill>
            </a:endParaRPr>
          </a:p>
          <a:p>
            <a:pPr indent="0" lvl="0" marL="0" rtl="0" algn="l">
              <a:spcBef>
                <a:spcPts val="0"/>
              </a:spcBef>
              <a:spcAft>
                <a:spcPts val="0"/>
              </a:spcAft>
              <a:buNone/>
            </a:pPr>
            <a:r>
              <a:t/>
            </a:r>
            <a:endParaRPr sz="1200"/>
          </a:p>
        </p:txBody>
      </p:sp>
      <p:sp>
        <p:nvSpPr>
          <p:cNvPr id="321" name="Google Shape;321;g9f92948e0a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a8a7842ad1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a8a7842ad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As you saw in the checklist, these are the three Writing Look Fors Ms. Smith was evaluating for when she analyzed her </a:t>
            </a:r>
            <a:r>
              <a:rPr i="1" lang="en-US" sz="1200"/>
              <a:t>Gatsby</a:t>
            </a:r>
            <a:r>
              <a:rPr lang="en-US" sz="1200"/>
              <a:t> Section 1 diagnostics. The first focuses on a student’s ability to develop and communicate meaningful, defensible claims; the second focuses on a student’s ability to integrate quotations that develop and support his/her arguments; the third focuses on the use of words and phrases to clearly communicate ideas.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b="1" lang="en-US" sz="1200"/>
              <a:t>[CLICK]</a:t>
            </a:r>
            <a:r>
              <a:rPr lang="en-US" sz="1200"/>
              <a:t> to reveal the text box at the bottom of the slide.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 may be wondering, what do these actually look like in student writing? That’s where our exemplar comes in! </a:t>
            </a:r>
            <a:endParaRPr sz="1200"/>
          </a:p>
        </p:txBody>
      </p:sp>
      <p:sp>
        <p:nvSpPr>
          <p:cNvPr id="330" name="Google Shape;330;ga8a7842ad1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ga8a7842ad1_0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7" name="Google Shape;337;ga8a7842ad1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5</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t>SAY: </a:t>
            </a:r>
            <a:r>
              <a:rPr lang="en-US" sz="1200"/>
              <a:t>At this point, it’s helpful to revisit the student exemplar you created for your Section Diagnostic to continue developing your understanding of what “meeting the bar” of each Look For actually looks like in student writing. Let’s try this out ourselves first, before I show an example. Please take a few minutes on your own to review the </a:t>
            </a:r>
            <a:r>
              <a:rPr i="1" lang="en-US" sz="1200"/>
              <a:t>Gatsby</a:t>
            </a:r>
            <a:r>
              <a:rPr lang="en-US" sz="1200"/>
              <a:t> Section 1 Diagnostic in your </a:t>
            </a:r>
            <a:r>
              <a:rPr lang="en-US" sz="1200"/>
              <a:t>Note Catcher</a:t>
            </a:r>
            <a:r>
              <a:rPr lang="en-US" sz="1200"/>
              <a:t>. Annotate where you see evidence of the 3 Writing Look Fors we’ll be using to evaluate student writing.</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solidFill>
                  <a:srgbClr val="000000"/>
                </a:solidFill>
              </a:rPr>
              <a:t>DO:</a:t>
            </a:r>
            <a:r>
              <a:rPr lang="en-US" sz="1200">
                <a:solidFill>
                  <a:srgbClr val="000000"/>
                </a:solidFill>
              </a:rPr>
              <a:t> Briefly review the task participants are about to complete, and provide a few minutes for participants to complete it. Ask a few participants to share out specifically where they saw evidence of a Writing Look for, then move to the next slide to provide another concrete example. </a:t>
            </a:r>
            <a:endParaRPr sz="1200">
              <a:solidFill>
                <a:srgbClr val="000000"/>
              </a:solidFill>
            </a:endParaRPr>
          </a:p>
          <a:p>
            <a:pPr indent="0" lvl="0" marL="0" rtl="0" algn="l">
              <a:spcBef>
                <a:spcPts val="0"/>
              </a:spcBef>
              <a:spcAft>
                <a:spcPts val="0"/>
              </a:spcAft>
              <a:buNone/>
            </a:pPr>
            <a:r>
              <a:t/>
            </a:r>
            <a:endParaRPr sz="1200"/>
          </a:p>
        </p:txBody>
      </p:sp>
      <p:sp>
        <p:nvSpPr>
          <p:cNvPr id="338" name="Google Shape;338;ga8a7842ad1_0_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a6ca3c8e66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a6ca3c8e6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t>1</a:t>
            </a:r>
            <a:r>
              <a:rPr lang="en-US" sz="1200"/>
              <a:t> minute </a:t>
            </a:r>
            <a:endParaRPr sz="1200"/>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Here’s an example of what it might look like for a student to meet Writing Look For #2, where we are looking for how students integrate quotations in support of their argument, analyses, and explanations. Are those quotations utilized correctly and effectively? Let’s look at where we see quotations in our exemplar.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a:t>
            </a:r>
            <a:r>
              <a:rPr b="1" lang="en-US" sz="1200"/>
              <a:t>[CLICK]</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We can see that quotations are integrated into our exemplar in two places. Quotations are used to support the claim that the narrator is not a judgemental person and to support the notion that the narrator likely believes Gatsby to be more honorable than he really is because of his affection for Gatsby. Both of these quotes are used to develop the support while maintaining the flow of ideas. </a:t>
            </a:r>
            <a:endParaRPr sz="1200">
              <a:solidFill>
                <a:srgbClr val="000000"/>
              </a:solidFill>
            </a:endParaRPr>
          </a:p>
        </p:txBody>
      </p:sp>
      <p:sp>
        <p:nvSpPr>
          <p:cNvPr id="347" name="Google Shape;347;ga6ca3c8e66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9f92948e0a_0_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9f92948e0a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7</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Now that we’ve clarified exactly what we’re looking for to know if students have met each Look For, we’re ready to read and analyze our student responses and record our findings using the Data Collection Tool. Remember, you always want to do this for BOTH the Reading and Writing Look Fors, as writing cannot be considered “strong” if it doesn’t convey a clear understanding of the big ideas of the text! However, for our purposes today, we are focusing solely on the Writing Look Fors, as we’ve dedicated time in previous modules to reading and understanding.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Take a moment to read through the sample student response provided in your Note Catcher from Carlos, and evaluate that response using the Section Diagnostic Writing Look Fors. Remember, there is not one “right” answer here! The purpose of evaluating work is not to get it exactly “right”; it’s to determine relative strengths and needs so that we can support our students better and more intentionally!</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Briefly review the task participants are about to complete. Provide participants with time to complete the task. Share with table partners. Share whole group.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Carlos understands how Nick’s perception impacts his view of Gatsby.</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Carlos doesn’t include any quotations and only references the text once.</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Carlos has moments where his expression is clear and coherent and other times where his writing is not clear. </a:t>
            </a:r>
            <a:endParaRPr sz="1200">
              <a:solidFill>
                <a:srgbClr val="000000"/>
              </a:solidFill>
            </a:endParaRPr>
          </a:p>
          <a:p>
            <a:pPr indent="0" lvl="0" marL="0" rtl="0" algn="l">
              <a:spcBef>
                <a:spcPts val="0"/>
              </a:spcBef>
              <a:spcAft>
                <a:spcPts val="0"/>
              </a:spcAft>
              <a:buNone/>
            </a:pPr>
            <a:r>
              <a:t/>
            </a:r>
            <a:endParaRPr sz="1200"/>
          </a:p>
        </p:txBody>
      </p:sp>
      <p:sp>
        <p:nvSpPr>
          <p:cNvPr id="357" name="Google Shape;357;g9f92948e0a_0_5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9edaed8d1d_0_28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Just like the last time we analyzed our student data, we will use students’ initials to document student performance toward the </a:t>
            </a:r>
            <a:r>
              <a:rPr lang="en-US" sz="1200">
                <a:solidFill>
                  <a:srgbClr val="000000"/>
                </a:solidFill>
              </a:rPr>
              <a:t>writing</a:t>
            </a:r>
            <a:r>
              <a:rPr lang="en-US" sz="1200">
                <a:solidFill>
                  <a:srgbClr val="000000"/>
                </a:solidFill>
              </a:rPr>
              <a:t> skills Look Fors. Once we have evaluated student responses using the Section Diagnostic Checklist and the exemplar we created, we will then place the student’s initials on the Section Diagnostic Data Collection Tool where that student performed according to the performance descriptors. </a:t>
            </a:r>
            <a:r>
              <a:rPr lang="en-US" sz="1200">
                <a:solidFill>
                  <a:srgbClr val="000000"/>
                </a:solidFill>
              </a:rPr>
              <a:t>Remember, we are using both the student exemplar and the indicators from the Section Diagnost</a:t>
            </a:r>
            <a:r>
              <a:rPr lang="en-US" sz="1200">
                <a:solidFill>
                  <a:srgbClr val="000000"/>
                </a:solidFill>
              </a:rPr>
              <a:t>ic to evaluate work.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Here, you can see what an example might look like with Carlos’s initials placed according to </a:t>
            </a:r>
            <a:r>
              <a:rPr lang="en-US" sz="1200">
                <a:solidFill>
                  <a:srgbClr val="000000"/>
                </a:solidFill>
              </a:rPr>
              <a:t>where he performed</a:t>
            </a:r>
            <a:r>
              <a:rPr lang="en-US" sz="1200">
                <a:solidFill>
                  <a:srgbClr val="000000"/>
                </a:solidFill>
              </a:rPr>
              <a:t> in comparison to the exemplar.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IMPORTANT NOTE: </a:t>
            </a:r>
            <a:r>
              <a:rPr lang="en-US" sz="1200">
                <a:solidFill>
                  <a:srgbClr val="000000"/>
                </a:solidFill>
              </a:rPr>
              <a:t>It is okay if participants evaluated Carlos slightly differently or placed his initials in different boxes. Emphasize that it’s less about selecting exactly the right box and more about identifying RELATIVE strengths and needs for Carlos to make our support more effective. If participants have all generally identified that Carlos needs the MOST support with Writing Look For #2 related to integrating quotations, and that his strength was related to making a defensible and meaningful claim, encourage them that they’re on the right track!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365" name="Google Shape;365;g9edaed8d1d_0_2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9f92948e0a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9f92948e0a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6</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From here, you would repeat Step 3 (analyzing responses and recording initials on the tool) for ALL of your students. For our purposes, we’re going to fast forward and imagine that Ms. Smith has finished her analysis of all students’ writing in her class. </a:t>
            </a:r>
            <a:r>
              <a:rPr lang="en-US" sz="1200">
                <a:solidFill>
                  <a:srgbClr val="000000"/>
                </a:solidFill>
              </a:rPr>
              <a:t>Let’s take some time to review her completed Data Collection </a:t>
            </a:r>
            <a:r>
              <a:rPr lang="en-US" sz="1200">
                <a:solidFill>
                  <a:srgbClr val="000000"/>
                </a:solidFill>
              </a:rPr>
              <a:t>Tool</a:t>
            </a:r>
            <a:r>
              <a:rPr lang="en-US" sz="1200">
                <a:solidFill>
                  <a:srgbClr val="000000"/>
                </a:solidFill>
              </a:rPr>
              <a:t> for the </a:t>
            </a:r>
            <a:r>
              <a:rPr i="1" lang="en-US" sz="1200">
                <a:solidFill>
                  <a:srgbClr val="000000"/>
                </a:solidFill>
              </a:rPr>
              <a:t>Gatsby</a:t>
            </a:r>
            <a:r>
              <a:rPr lang="en-US" sz="1200">
                <a:solidFill>
                  <a:srgbClr val="000000"/>
                </a:solidFill>
              </a:rPr>
              <a:t> Section 1 Diagnostic. As you review the data set, reflect and discuss at your tables about these questions.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Have a volunteer read the reflection and discussion questions on the slide.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Provide review and discussion time, then move to the next slide for a </a:t>
            </a:r>
            <a:r>
              <a:rPr lang="en-US" sz="1200">
                <a:solidFill>
                  <a:srgbClr val="000000"/>
                </a:solidFill>
              </a:rPr>
              <a:t> whole-group</a:t>
            </a:r>
            <a:r>
              <a:rPr lang="en-US" sz="1200">
                <a:solidFill>
                  <a:srgbClr val="000000"/>
                </a:solidFill>
              </a:rPr>
              <a:t> debrief.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lang="en-US" sz="1050" u="sng">
                <a:solidFill>
                  <a:srgbClr val="1A73E8"/>
                </a:solidFill>
                <a:highlight>
                  <a:srgbClr val="FFFFFF"/>
                </a:highlight>
                <a:latin typeface="Roboto"/>
                <a:ea typeface="Roboto"/>
                <a:cs typeface="Roboto"/>
                <a:sym typeface="Roboto"/>
                <a:hlinkClick r:id="rId2">
                  <a:extLst>
                    <a:ext uri="{A12FA001-AC4F-418D-AE19-62706E023703}">
                      <ahyp:hlinkClr val="tx"/>
                    </a:ext>
                  </a:extLst>
                </a:hlinkClick>
              </a:rPr>
              <a:t>https://docs.google.com/document/d/1zvok1qcZ_SQd33xqLVP4o3ErVnfxVHbRbIzNwv2jTEE/edit</a:t>
            </a:r>
            <a:endParaRPr sz="1200">
              <a:solidFill>
                <a:srgbClr val="000000"/>
              </a:solidFill>
            </a:endParaRPr>
          </a:p>
        </p:txBody>
      </p:sp>
      <p:sp>
        <p:nvSpPr>
          <p:cNvPr id="376" name="Google Shape;376;g9f92948e0a_0_4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a8a7842ad1_0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a8a7842ad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Lead a </a:t>
            </a:r>
            <a:r>
              <a:rPr lang="en-US" sz="1200"/>
              <a:t> whole-group</a:t>
            </a:r>
            <a:r>
              <a:rPr lang="en-US" sz="1200"/>
              <a:t> debrief about the questions on the slide.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Look For: </a:t>
            </a:r>
            <a:endParaRPr b="1" sz="1200"/>
          </a:p>
          <a:p>
            <a:pPr indent="-304800" lvl="0" marL="457200" rtl="0" algn="l">
              <a:spcBef>
                <a:spcPts val="0"/>
              </a:spcBef>
              <a:spcAft>
                <a:spcPts val="0"/>
              </a:spcAft>
              <a:buSzPts val="1200"/>
              <a:buChar char="●"/>
            </a:pPr>
            <a:r>
              <a:rPr lang="en-US" sz="1200"/>
              <a:t>Strength: Most of Ms. Smith’s students performed well on Writing Look For 1: making a meaningful and defensible claim. This is great as it indicates understanding AND skill related to making claims. [NOTE: A few students may still need support with this—this might be an opportunity for small-group instruction.]</a:t>
            </a:r>
            <a:endParaRPr sz="1200"/>
          </a:p>
          <a:p>
            <a:pPr indent="-304800" lvl="0" marL="457200" rtl="0" algn="l">
              <a:spcBef>
                <a:spcPts val="0"/>
              </a:spcBef>
              <a:spcAft>
                <a:spcPts val="0"/>
              </a:spcAft>
              <a:buSzPts val="1200"/>
              <a:buChar char="●"/>
            </a:pPr>
            <a:r>
              <a:rPr lang="en-US" sz="1200"/>
              <a:t>Need: Many of Ms. Smith’s students need support with Look Fors 2 and 3, particularly Look For 2 (integrating quotations). This will be a high-priority area of focus for Ms. Smith as this skill is critical for effective expression of understanding. She may leverage upcoming Optional Activities related to this skill or the Integrating Quotations Reference Guide as a support in upcoming Sections and lessons. </a:t>
            </a:r>
            <a:endParaRPr sz="1200"/>
          </a:p>
        </p:txBody>
      </p:sp>
      <p:sp>
        <p:nvSpPr>
          <p:cNvPr id="385" name="Google Shape;385;ga8a7842ad1_0_2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a8a7842ad1_0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a8a7842ad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This brings us to Step 5! Step 5 is the reason we complete this analysis—to plan to meet student needs using the information we have collected. Here are a few of the decisions that Ms. Smith made based on her analysis of class data.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Briefly review the decisions she made on the slide. </a:t>
            </a:r>
            <a:endParaRPr sz="1200"/>
          </a:p>
        </p:txBody>
      </p:sp>
      <p:sp>
        <p:nvSpPr>
          <p:cNvPr id="393" name="Google Shape;393;ga8a7842ad1_0_3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8fe57ea861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 name="Google Shape;70;g8fe57ea861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228600" lvl="0" marL="45720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b="0" lang="en-US" sz="1200"/>
              <a:t>In</a:t>
            </a:r>
            <a:r>
              <a:rPr lang="en-US" sz="1200"/>
              <a:t>troduce yourself and share how excited you are to work with them. Share your enthusiasm for this work and specifically for this initiative. Why is this work personally important to you? And how can you relate to these teachers?</a:t>
            </a:r>
            <a:endParaRPr sz="1200"/>
          </a:p>
        </p:txBody>
      </p:sp>
      <p:sp>
        <p:nvSpPr>
          <p:cNvPr id="71" name="Google Shape;71;g8fe57ea861_0_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3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a8a7842ad1_0_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1" name="Google Shape;401;ga8a7842ad1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 minutes </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Now it’s time to begin your independent application of this process! Please take a moment to gather the materials you will need: your Section Diagnostic Checklist, your exemplar response, the Data Collection Tool of your choice (digital or paper-based), and your students’ work.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Pause while participants gather their materials. Ask them to give you a thumbs up when they have everything ready to go. </a:t>
            </a:r>
            <a:endParaRPr sz="1200">
              <a:solidFill>
                <a:srgbClr val="000000"/>
              </a:solidFill>
            </a:endParaRPr>
          </a:p>
        </p:txBody>
      </p:sp>
      <p:sp>
        <p:nvSpPr>
          <p:cNvPr id="402" name="Google Shape;402;ga8a7842ad1_0_4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9e887019fa_0_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9e887019fa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t>10</a:t>
            </a:r>
            <a:r>
              <a:rPr lang="en-US" sz="1200"/>
              <a:t> minutes </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rPr b="1" lang="en-US" sz="1200"/>
              <a:t>SAY: </a:t>
            </a:r>
            <a:r>
              <a:rPr lang="en-US" sz="1200"/>
              <a:t>As a part of your pre-work, you were asked to complete the Section Diagnostic Reading Look Fors evaluation. So, we’re going to focus solely on the Writing Look Fors for our purposes of this independent practice. Please take the next 10 minutes to review the Section Diagnostic Checklist Writing Look Fors, and annotate your Exemplar Response for evidence of those Writing Look Fors. Remember, the purpose of these steps is to develop a clear vision of what you’re looking to see in student work to know they’ve met (or not yet met) each Look For. </a:t>
            </a:r>
            <a:endParaRPr sz="1200"/>
          </a:p>
          <a:p>
            <a:pPr indent="0" lvl="0" marL="0" rtl="0" algn="l">
              <a:spcBef>
                <a:spcPts val="0"/>
              </a:spcBef>
              <a:spcAft>
                <a:spcPts val="0"/>
              </a:spcAft>
              <a:buClr>
                <a:schemeClr val="dk1"/>
              </a:buClr>
              <a:buSzPts val="1100"/>
              <a:buFont typeface="Arial"/>
              <a:buNone/>
            </a:pPr>
            <a:r>
              <a:t/>
            </a:r>
            <a:endParaRPr b="1" sz="1200"/>
          </a:p>
          <a:p>
            <a:pPr indent="0" lvl="0" marL="0" rtl="0" algn="l">
              <a:spcBef>
                <a:spcPts val="0"/>
              </a:spcBef>
              <a:spcAft>
                <a:spcPts val="0"/>
              </a:spcAft>
              <a:buClr>
                <a:schemeClr val="dk1"/>
              </a:buClr>
              <a:buSzPts val="1100"/>
              <a:buFont typeface="Arial"/>
              <a:buNone/>
            </a:pPr>
            <a:r>
              <a:rPr b="1" lang="en-US" sz="1200"/>
              <a:t>DO:</a:t>
            </a:r>
            <a:r>
              <a:rPr lang="en-US" sz="1200"/>
              <a:t> Provide work time, circulating to support as needed. </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rPr b="1" lang="en-US" sz="1200"/>
              <a:t>NOTE: </a:t>
            </a:r>
            <a:r>
              <a:rPr lang="en-US" sz="1200"/>
              <a:t>Participants will need to navigate to their units on the Louisiana Curriculum Hub (or hard copies, if they printed and brought with them) to engage in the following analysis. </a:t>
            </a:r>
            <a:endParaRPr sz="1200"/>
          </a:p>
        </p:txBody>
      </p:sp>
      <p:sp>
        <p:nvSpPr>
          <p:cNvPr id="412" name="Google Shape;412;g9e887019fa_0_2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9f92948e0a_0_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9f92948e0a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30</a:t>
            </a:r>
            <a:r>
              <a:rPr lang="en-US" sz="1200">
                <a:solidFill>
                  <a:srgbClr val="000000"/>
                </a:solidFill>
              </a:rPr>
              <a:t> minutes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Now you will have time to complete this process with your own student writing samples. Take this time to begin evaluating student responses using the </a:t>
            </a:r>
            <a:r>
              <a:rPr lang="en-US" sz="1200">
                <a:solidFill>
                  <a:srgbClr val="000000"/>
                </a:solidFill>
              </a:rPr>
              <a:t>Writing Look Fors</a:t>
            </a:r>
            <a:r>
              <a:rPr lang="en-US" sz="1200">
                <a:solidFill>
                  <a:srgbClr val="000000"/>
                </a:solidFill>
              </a:rPr>
              <a:t> in the Section Diagnostic Checklist and the exemplar you crafted for your unit and placing student initials on the Data Collection Tool. You may not have time to complete all of your student responses, but hopefully you will be able to evaluate enough of them to identify trends in student performance.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t>SAY: </a:t>
            </a:r>
            <a:r>
              <a:rPr lang="en-US" sz="1200"/>
              <a:t>We will be using the Section Diagnostic Data Collection Tool to analyze trends across our students, so take this time to place your student initials on the tool based on your evaluation of their responses. Remember, you can select either the paper copy in your Note Catcher or access the digital version.</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Briefly review the task participants are about to complete. Provide participants the option to analyze student work in pairs or small groups if teachers are evaluating using the same Section Diagnostics. </a:t>
            </a:r>
            <a:r>
              <a:rPr lang="en-US" sz="1200">
                <a:solidFill>
                  <a:srgbClr val="000000"/>
                </a:solidFill>
              </a:rPr>
              <a:t>Provide participants with time to complete the task. </a:t>
            </a:r>
            <a:endParaRPr sz="1200">
              <a:solidFill>
                <a:srgbClr val="000000"/>
              </a:solidFill>
            </a:endParaRPr>
          </a:p>
          <a:p>
            <a:pPr indent="0" lvl="0" marL="0" rtl="0" algn="l">
              <a:spcBef>
                <a:spcPts val="0"/>
              </a:spcBef>
              <a:spcAft>
                <a:spcPts val="0"/>
              </a:spcAft>
              <a:buNone/>
            </a:pPr>
            <a:r>
              <a:t/>
            </a:r>
            <a:endParaRPr sz="1200"/>
          </a:p>
        </p:txBody>
      </p:sp>
      <p:sp>
        <p:nvSpPr>
          <p:cNvPr id="420" name="Google Shape;420;g9f92948e0a_0_7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9e88701c10_0_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9e88701c10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After reviewing these questions, go to the next slide to give participants directions for the task. You may want to come back to this slide to give participants the guiding questions as they work.</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As you begin to examine your student data, it’s essential that we reflect on the patterns that emerge. We need to notice trends in the data so that we can then determine the cause of the problem or issue. Here are some questions that can help guide our thinking through this analysis.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Call on a volunteer, or volunteers, to read the questions.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t>
            </a:r>
            <a:r>
              <a:rPr b="1" lang="en-US" sz="1200">
                <a:solidFill>
                  <a:srgbClr val="000000"/>
                </a:solidFill>
              </a:rPr>
              <a:t>AY: </a:t>
            </a:r>
            <a:r>
              <a:rPr lang="en-US" sz="1200">
                <a:solidFill>
                  <a:srgbClr val="000000"/>
                </a:solidFill>
              </a:rPr>
              <a:t>Once we have identified the trends in our data, we can zoom in on the Look Fors to see specifically what we are focusing on. T</a:t>
            </a:r>
            <a:r>
              <a:rPr lang="en-US" sz="1200">
                <a:solidFill>
                  <a:srgbClr val="000000"/>
                </a:solidFill>
              </a:rPr>
              <a:t>his sort of deep analysis will help us zero in on the highest-priority skill that needs to be addressed so that we don’t default our instruction to a low lift skill that’s easier to address, like grammar. </a:t>
            </a:r>
            <a:endParaRPr sz="1200">
              <a:solidFill>
                <a:srgbClr val="000000"/>
              </a:solidFill>
            </a:endParaRPr>
          </a:p>
          <a:p>
            <a:pPr indent="0" lvl="0" marL="0" rtl="0" algn="l">
              <a:spcBef>
                <a:spcPts val="0"/>
              </a:spcBef>
              <a:spcAft>
                <a:spcPts val="0"/>
              </a:spcAft>
              <a:buNone/>
            </a:pPr>
            <a:r>
              <a:t/>
            </a:r>
            <a:endParaRPr b="1" sz="1200"/>
          </a:p>
        </p:txBody>
      </p:sp>
      <p:sp>
        <p:nvSpPr>
          <p:cNvPr id="429" name="Google Shape;429;g9e88701c10_0_8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9edaed8d1d_0_2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9edaed8d1d_0_2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solidFill>
                  <a:srgbClr val="000000"/>
                </a:solidFill>
              </a:rPr>
              <a:t>10 minutes</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Clr>
                <a:schemeClr val="dk1"/>
              </a:buClr>
              <a:buFont typeface="Arial"/>
              <a:buNone/>
            </a:pPr>
            <a:r>
              <a:rPr b="1" lang="en-US" sz="1200">
                <a:solidFill>
                  <a:srgbClr val="000000"/>
                </a:solidFill>
              </a:rPr>
              <a:t>SAY: </a:t>
            </a:r>
            <a:r>
              <a:rPr lang="en-US" sz="1200">
                <a:solidFill>
                  <a:srgbClr val="000000"/>
                </a:solidFill>
              </a:rPr>
              <a:t>Use your completed Data Collection Tool (and the guiding questions we saw on the previous slide, if helpful!) to identify 2-4 trends in your data. Remember, trends can be strengths or needs that </a:t>
            </a:r>
            <a:r>
              <a:rPr i="1" lang="en-US" sz="1200">
                <a:solidFill>
                  <a:srgbClr val="000000"/>
                </a:solidFill>
              </a:rPr>
              <a:t>most </a:t>
            </a:r>
            <a:r>
              <a:rPr lang="en-US" sz="1200">
                <a:solidFill>
                  <a:srgbClr val="000000"/>
                </a:solidFill>
              </a:rPr>
              <a:t>or a </a:t>
            </a:r>
            <a:r>
              <a:rPr i="1" lang="en-US" sz="1200">
                <a:solidFill>
                  <a:srgbClr val="000000"/>
                </a:solidFill>
              </a:rPr>
              <a:t>small group </a:t>
            </a:r>
            <a:r>
              <a:rPr lang="en-US" sz="1200">
                <a:solidFill>
                  <a:srgbClr val="000000"/>
                </a:solidFill>
              </a:rPr>
              <a:t>of students have in common. </a:t>
            </a:r>
            <a:r>
              <a:rPr lang="en-US" sz="1200">
                <a:solidFill>
                  <a:srgbClr val="000000"/>
                </a:solidFill>
              </a:rPr>
              <a:t>In your Note Catcher</a:t>
            </a:r>
            <a:r>
              <a:rPr lang="en-US" sz="1200">
                <a:solidFill>
                  <a:srgbClr val="000000"/>
                </a:solidFill>
              </a:rPr>
              <a:t>, please dig into the Section Diagnostic data you brought and identify trends with possible causes for these trends. This is the same process of trend identification from Module 4. </a:t>
            </a:r>
            <a:endParaRPr sz="1200">
              <a:solidFill>
                <a:srgbClr val="000000"/>
              </a:solidFill>
            </a:endParaRPr>
          </a:p>
          <a:p>
            <a:pPr indent="0" lvl="0" marL="0" rtl="0" algn="l">
              <a:spcBef>
                <a:spcPts val="0"/>
              </a:spcBef>
              <a:spcAft>
                <a:spcPts val="0"/>
              </a:spcAft>
              <a:buClr>
                <a:schemeClr val="dk1"/>
              </a:buClr>
              <a:buFont typeface="Arial"/>
              <a:buNone/>
            </a:pPr>
            <a:r>
              <a:t/>
            </a:r>
            <a:endParaRPr sz="1200">
              <a:solidFill>
                <a:srgbClr val="000000"/>
              </a:solidFill>
            </a:endParaRPr>
          </a:p>
          <a:p>
            <a:pPr indent="0" lvl="0" marL="0" rtl="0" algn="l">
              <a:spcBef>
                <a:spcPts val="0"/>
              </a:spcBef>
              <a:spcAft>
                <a:spcPts val="0"/>
              </a:spcAft>
              <a:buClr>
                <a:schemeClr val="dk1"/>
              </a:buClr>
              <a:buFont typeface="Arial"/>
              <a:buNone/>
            </a:pPr>
            <a:r>
              <a:rPr b="1" lang="en-US" sz="1200">
                <a:solidFill>
                  <a:srgbClr val="000000"/>
                </a:solidFill>
              </a:rPr>
              <a:t>DO: </a:t>
            </a:r>
            <a:r>
              <a:rPr lang="en-US" sz="1200">
                <a:solidFill>
                  <a:srgbClr val="000000"/>
                </a:solidFill>
              </a:rPr>
              <a:t>Review the task participants are to complete. Provide time for participants to complete the task. You may want to return to the Guiding Questions on the previous slide while participants work.</a:t>
            </a:r>
            <a:endParaRPr sz="1200">
              <a:solidFill>
                <a:srgbClr val="000000"/>
              </a:solidFill>
            </a:endParaRPr>
          </a:p>
          <a:p>
            <a:pPr indent="0" lvl="0" marL="0" rtl="0" algn="l">
              <a:spcBef>
                <a:spcPts val="0"/>
              </a:spcBef>
              <a:spcAft>
                <a:spcPts val="0"/>
              </a:spcAft>
              <a:buNone/>
            </a:pPr>
            <a:r>
              <a:t/>
            </a:r>
            <a:endParaRPr sz="1200"/>
          </a:p>
        </p:txBody>
      </p:sp>
      <p:sp>
        <p:nvSpPr>
          <p:cNvPr id="436" name="Google Shape;436;g9edaed8d1d_0_2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g9edaed8d1d_0_32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t>4 minutes</a:t>
            </a:r>
            <a:endParaRPr sz="1200"/>
          </a:p>
          <a:p>
            <a:pPr indent="0" lvl="0" marL="0" rtl="0" algn="l">
              <a:spcBef>
                <a:spcPts val="0"/>
              </a:spcBef>
              <a:spcAft>
                <a:spcPts val="0"/>
              </a:spcAft>
              <a:buClr>
                <a:schemeClr val="dk1"/>
              </a:buClr>
              <a:buSzPts val="1100"/>
              <a:buFont typeface="Arial"/>
              <a:buNone/>
            </a:pPr>
            <a:r>
              <a:t/>
            </a:r>
            <a:endParaRPr b="1" sz="1200"/>
          </a:p>
          <a:p>
            <a:pPr indent="0" lvl="0" marL="0" rtl="0" algn="l">
              <a:spcBef>
                <a:spcPts val="0"/>
              </a:spcBef>
              <a:spcAft>
                <a:spcPts val="0"/>
              </a:spcAft>
              <a:buClr>
                <a:schemeClr val="dk1"/>
              </a:buClr>
              <a:buSzPts val="1100"/>
              <a:buFont typeface="Arial"/>
              <a:buNone/>
            </a:pPr>
            <a:r>
              <a:rPr b="1" lang="en-US" sz="1200"/>
              <a:t>DO: </a:t>
            </a:r>
            <a:r>
              <a:rPr lang="en-US" sz="1200"/>
              <a:t>Facilitate </a:t>
            </a:r>
            <a:r>
              <a:rPr lang="en-US" sz="1200"/>
              <a:t>debrief.</a:t>
            </a:r>
            <a:r>
              <a:rPr lang="en-US" sz="1200"/>
              <a:t> The debrief could focus on writing skills as well as students’ ability to express understanding of complex texts. </a:t>
            </a:r>
            <a:endParaRPr sz="1200"/>
          </a:p>
          <a:p>
            <a:pPr indent="0" lvl="0" marL="0" rtl="0" algn="l">
              <a:spcBef>
                <a:spcPts val="0"/>
              </a:spcBef>
              <a:spcAft>
                <a:spcPts val="0"/>
              </a:spcAft>
              <a:buClr>
                <a:schemeClr val="dk1"/>
              </a:buClr>
              <a:buSzPts val="1100"/>
              <a:buFont typeface="Arial"/>
              <a:buNone/>
            </a:pPr>
            <a:r>
              <a:t/>
            </a:r>
            <a:endParaRPr b="1" sz="1200"/>
          </a:p>
          <a:p>
            <a:pPr indent="0" lvl="0" marL="0" rtl="0" algn="l">
              <a:spcBef>
                <a:spcPts val="0"/>
              </a:spcBef>
              <a:spcAft>
                <a:spcPts val="0"/>
              </a:spcAft>
              <a:buClr>
                <a:schemeClr val="dk1"/>
              </a:buClr>
              <a:buSzPts val="1100"/>
              <a:buFont typeface="Arial"/>
              <a:buNone/>
            </a:pPr>
            <a:r>
              <a:rPr b="1" lang="en-US" sz="1200"/>
              <a:t>Consider asking: </a:t>
            </a:r>
            <a:r>
              <a:rPr lang="en-US" sz="1200"/>
              <a:t>Could someone share a new learning or insight they gained from a colleague?</a:t>
            </a:r>
            <a:endParaRPr b="1" sz="1200"/>
          </a:p>
          <a:p>
            <a:pPr indent="0" lvl="0" marL="0" rtl="0" algn="l">
              <a:spcBef>
                <a:spcPts val="0"/>
              </a:spcBef>
              <a:spcAft>
                <a:spcPts val="0"/>
              </a:spcAft>
              <a:buNone/>
            </a:pPr>
            <a:r>
              <a:t/>
            </a:r>
            <a:endParaRPr sz="1200"/>
          </a:p>
        </p:txBody>
      </p:sp>
      <p:sp>
        <p:nvSpPr>
          <p:cNvPr id="444" name="Google Shape;444;g9edaed8d1d_0_3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8fe57ea861_0_2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1" name="Google Shape;451;g8fe57ea861_0_2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p:txBody>
      </p:sp>
      <p:sp>
        <p:nvSpPr>
          <p:cNvPr id="452" name="Google Shape;452;g8fe57ea861_0_2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8fe57ea861_0_2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7" name="Google Shape;457;g8fe57ea861_0_24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50 minutes</a:t>
            </a:r>
            <a:endParaRPr sz="1200">
              <a:solidFill>
                <a:srgbClr val="000000"/>
              </a:solidFill>
            </a:endParaRPr>
          </a:p>
        </p:txBody>
      </p:sp>
      <p:sp>
        <p:nvSpPr>
          <p:cNvPr id="458" name="Google Shape;458;g8fe57ea861_0_2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8fe57ea861_0_2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g8fe57ea861_0_2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We spent this morning analyzing student data and identifying trends. Now, we will switch gears and dig deeper into supports we can find in the Guidebooks that will help us address our students’ needs.</a:t>
            </a:r>
            <a:endParaRPr sz="1200"/>
          </a:p>
        </p:txBody>
      </p:sp>
      <p:sp>
        <p:nvSpPr>
          <p:cNvPr id="464" name="Google Shape;464;g8fe57ea861_0_2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9edaed8d1d_0_3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9edaed8d1d_0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ELA Guidebooks 9-12 has a multitude of resources that are built into the materials to support students in developing students as writers in an authentic manner. We will spend some time looking for supports in these resources that align with the needs we identified earlier today. Remember to utilize the supports that are provided for you first! First, look to the Core &amp; Optional Activities and the scaffolds embedded in the Teaching Notes. </a:t>
            </a:r>
            <a:r>
              <a:rPr lang="en-US" sz="1200">
                <a:solidFill>
                  <a:srgbClr val="000000"/>
                </a:solidFill>
              </a:rPr>
              <a:t>Then consider unit-specific tools and general reference guides. Then look to the Supports Flow Chart.</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rgbClr val="4A4A4A"/>
              </a:buClr>
              <a:buSzPts val="1100"/>
              <a:buFont typeface="Arial"/>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471" name="Google Shape;471;g9edaed8d1d_0_37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8fe57ea861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8fe57ea861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the objectives—note that these are overarching objectives for Day 7 of our 7-day sequence. Consider having a participant read the objectives. These are also listed in the </a:t>
            </a:r>
            <a:r>
              <a:rPr lang="en-US" sz="1200"/>
              <a:t>Note Catcher</a:t>
            </a:r>
            <a:r>
              <a:rPr lang="en-US" sz="1200"/>
              <a:t>.</a:t>
            </a:r>
            <a:endParaRPr sz="1200"/>
          </a:p>
        </p:txBody>
      </p:sp>
      <p:sp>
        <p:nvSpPr>
          <p:cNvPr id="79" name="Google Shape;79;g8fe57ea861_0_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g9f92948e0a_0_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9" name="Google Shape;479;g9f92948e0a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2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 </a:t>
            </a:r>
            <a:r>
              <a:rPr lang="en-US" sz="1200">
                <a:solidFill>
                  <a:srgbClr val="000000"/>
                </a:solidFill>
              </a:rPr>
              <a:t>While we will be focused on locating resources to support students as they complete the Section Diagnostic, we want to offer this </a:t>
            </a:r>
            <a:r>
              <a:rPr lang="en-US" sz="1200">
                <a:solidFill>
                  <a:srgbClr val="000000"/>
                </a:solidFill>
              </a:rPr>
              <a:t>tool </a:t>
            </a:r>
            <a:r>
              <a:rPr lang="en-US" sz="1200">
                <a:solidFill>
                  <a:srgbClr val="000000"/>
                </a:solidFill>
              </a:rPr>
              <a:t>as a way to capture your thinking related to any and all areas of writing in which you need to support your students.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 </a:t>
            </a:r>
            <a:r>
              <a:rPr lang="en-US" sz="1200">
                <a:solidFill>
                  <a:srgbClr val="000000"/>
                </a:solidFill>
              </a:rPr>
              <a:t>While we always want to begin looking for supports within the Core and Optional activities themselves, we are aware that some students may need more support than these activities alone can provide.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Facilitator note:</a:t>
            </a:r>
            <a:endParaRPr b="1" sz="1200">
              <a:solidFill>
                <a:srgbClr val="000000"/>
              </a:solidFill>
            </a:endParaRPr>
          </a:p>
          <a:p>
            <a:pPr indent="-304800" lvl="0" marL="457200" rtl="0" algn="l">
              <a:lnSpc>
                <a:spcPct val="90000"/>
              </a:lnSpc>
              <a:spcBef>
                <a:spcPts val="750"/>
              </a:spcBef>
              <a:spcAft>
                <a:spcPts val="0"/>
              </a:spcAft>
              <a:buClr>
                <a:srgbClr val="000000"/>
              </a:buClr>
              <a:buSzPts val="1200"/>
              <a:buChar char="•"/>
            </a:pPr>
            <a:r>
              <a:rPr lang="en-US" sz="1200">
                <a:solidFill>
                  <a:srgbClr val="000000"/>
                </a:solidFill>
              </a:rPr>
              <a:t>Core/Optio</a:t>
            </a:r>
            <a:r>
              <a:rPr lang="en-US" sz="1200">
                <a:solidFill>
                  <a:srgbClr val="000000"/>
                </a:solidFill>
              </a:rPr>
              <a:t>nal Activ</a:t>
            </a:r>
            <a:r>
              <a:rPr lang="en-US" sz="1200">
                <a:solidFill>
                  <a:srgbClr val="000000"/>
                </a:solidFill>
              </a:rPr>
              <a:t>ities</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Tasks and questions as a part of the lesson</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Mentor Sentences</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Knowledge-building texts/activities</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Additional supports in Teaching Notes</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Questions designed to scaffold thinking</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Suggestions for specific supports for students</a:t>
            </a:r>
            <a:endParaRPr sz="1200">
              <a:solidFill>
                <a:srgbClr val="000000"/>
              </a:solidFill>
            </a:endParaRPr>
          </a:p>
          <a:p>
            <a:pPr indent="-304800" lvl="2" marL="1371600" rtl="0" algn="l">
              <a:lnSpc>
                <a:spcPct val="115000"/>
              </a:lnSpc>
              <a:spcBef>
                <a:spcPts val="0"/>
              </a:spcBef>
              <a:spcAft>
                <a:spcPts val="0"/>
              </a:spcAft>
              <a:buClr>
                <a:srgbClr val="000000"/>
              </a:buClr>
              <a:buSzPts val="1200"/>
              <a:buFont typeface="Calibri"/>
              <a:buChar char="•"/>
            </a:pPr>
            <a:r>
              <a:rPr lang="en-US" sz="1200">
                <a:solidFill>
                  <a:srgbClr val="000000"/>
                </a:solidFill>
              </a:rPr>
              <a:t>e.g., Modeling how to locate evidence </a:t>
            </a:r>
            <a:endParaRPr sz="1200">
              <a:solidFill>
                <a:srgbClr val="000000"/>
              </a:solidFill>
            </a:endParaRPr>
          </a:p>
          <a:p>
            <a:pPr indent="-304800" lvl="2" marL="1371600" rtl="0" algn="l">
              <a:lnSpc>
                <a:spcPct val="115000"/>
              </a:lnSpc>
              <a:spcBef>
                <a:spcPts val="0"/>
              </a:spcBef>
              <a:spcAft>
                <a:spcPts val="0"/>
              </a:spcAft>
              <a:buClr>
                <a:srgbClr val="000000"/>
              </a:buClr>
              <a:buSzPts val="1200"/>
              <a:buFont typeface="Calibri"/>
              <a:buChar char="•"/>
            </a:pPr>
            <a:r>
              <a:rPr lang="en-US" sz="1200">
                <a:solidFill>
                  <a:srgbClr val="000000"/>
                </a:solidFill>
              </a:rPr>
              <a:t>e.g., Sentence Frames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Reference Guides</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Guides that can support thinking and writing</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Tools to build unders</a:t>
            </a:r>
            <a:r>
              <a:rPr lang="en-US" sz="1200">
                <a:solidFill>
                  <a:srgbClr val="000000"/>
                </a:solidFill>
              </a:rPr>
              <a:t>tanding</a:t>
            </a:r>
            <a:endParaRPr sz="1200">
              <a:solidFill>
                <a:srgbClr val="000000"/>
              </a:solidFill>
            </a:endParaRPr>
          </a:p>
          <a:p>
            <a:pPr indent="-304800" lvl="1" marL="914400" rtl="0" algn="l">
              <a:lnSpc>
                <a:spcPct val="90000"/>
              </a:lnSpc>
              <a:spcBef>
                <a:spcPts val="0"/>
              </a:spcBef>
              <a:spcAft>
                <a:spcPts val="0"/>
              </a:spcAft>
              <a:buClr>
                <a:srgbClr val="000000"/>
              </a:buClr>
              <a:buSzPts val="1200"/>
              <a:buFont typeface="Calibri"/>
              <a:buChar char="•"/>
            </a:pPr>
            <a:r>
              <a:rPr lang="en-US" sz="1200">
                <a:solidFill>
                  <a:srgbClr val="000000"/>
                </a:solidFill>
              </a:rPr>
              <a:t>e.g., Perception Understanding Tool, Discussion Tool, Evidence Tool </a:t>
            </a:r>
            <a:endParaRPr sz="1200">
              <a:solidFill>
                <a:srgbClr val="000000"/>
              </a:solidFill>
            </a:endParaRPr>
          </a:p>
          <a:p>
            <a:pPr indent="-304800" lvl="0" marL="457200" rtl="0" algn="l">
              <a:lnSpc>
                <a:spcPct val="90000"/>
              </a:lnSpc>
              <a:spcBef>
                <a:spcPts val="0"/>
              </a:spcBef>
              <a:spcAft>
                <a:spcPts val="0"/>
              </a:spcAft>
              <a:buClr>
                <a:srgbClr val="000000"/>
              </a:buClr>
              <a:buSzPts val="1200"/>
              <a:buChar char="•"/>
            </a:pPr>
            <a:r>
              <a:rPr lang="en-US" sz="1200">
                <a:solidFill>
                  <a:srgbClr val="000000"/>
                </a:solidFill>
              </a:rPr>
              <a:t>Supports Flow </a:t>
            </a:r>
            <a:r>
              <a:rPr lang="en-US" sz="1200">
                <a:solidFill>
                  <a:srgbClr val="000000"/>
                </a:solidFill>
              </a:rPr>
              <a:t>Chart</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p:txBody>
      </p:sp>
      <p:sp>
        <p:nvSpPr>
          <p:cNvPr id="480" name="Google Shape;480;g9f92948e0a_0_8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g9edaed8d1d_0_4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7" name="Google Shape;487;g9edaed8d1d_0_4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We’ve been emphasizing the need to utilize your supports that are available. When planning to support your students, it’s important to first use what is available in the core and optional activities and the scaffolding questions and tasks included in the teaching notes. This is your first resource when planning to meet your students’ needs. If your </a:t>
            </a:r>
            <a:r>
              <a:rPr lang="en-US" sz="1200"/>
              <a:t>students</a:t>
            </a:r>
            <a:r>
              <a:rPr lang="en-US" sz="1200"/>
              <a:t> need more support than what is offered in the teaching notes and the core and optional activities, the next step is to consult the reference guides. There are dozens of guides provided for you with explanations, examples, and even some external links for more information. If your students </a:t>
            </a:r>
            <a:r>
              <a:rPr i="1" lang="en-US" sz="1200"/>
              <a:t>still</a:t>
            </a:r>
            <a:r>
              <a:rPr lang="en-US" sz="1200"/>
              <a:t> need more support, your final step is the Supports Flow Chart. This is for </a:t>
            </a:r>
            <a:r>
              <a:rPr lang="en-US" sz="1200"/>
              <a:t>students</a:t>
            </a:r>
            <a:r>
              <a:rPr lang="en-US" sz="1200"/>
              <a:t> who either continue to struggle after your other resources are exhausted or who likely need </a:t>
            </a:r>
            <a:r>
              <a:rPr lang="en-US" sz="1200"/>
              <a:t>individual</a:t>
            </a:r>
            <a:r>
              <a:rPr lang="en-US" sz="1200"/>
              <a:t> support to meet grade level standards.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dive into what this support could look like using the resources provided in the ELA Guidebooks 9-12 materials. </a:t>
            </a:r>
            <a:endParaRPr b="1" sz="1200"/>
          </a:p>
        </p:txBody>
      </p:sp>
      <p:sp>
        <p:nvSpPr>
          <p:cNvPr id="488" name="Google Shape;488;g9edaed8d1d_0_48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9edaed8d1d_0_4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9edaed8d1d_0_4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Now that we have an overview of the supports that are offered, and how we could leverage them, let’s see them in action. For this session, we are going to look at each Writing Look For on the </a:t>
            </a:r>
            <a:r>
              <a:rPr lang="en-US" sz="1200"/>
              <a:t>Section Diagnostic</a:t>
            </a:r>
            <a:r>
              <a:rPr lang="en-US" sz="1200"/>
              <a:t> and then examine supports in the Guidebooks that will help students meet those expectations. Take just a moment to review the Writing Look Fors from the Section 1 Diagnostic in the </a:t>
            </a:r>
            <a:r>
              <a:rPr i="1" lang="en-US" sz="1200"/>
              <a:t>Gatsby </a:t>
            </a:r>
            <a:r>
              <a:rPr lang="en-US" sz="1200"/>
              <a:t>unit so we can look at supports for each of these indicators.</a:t>
            </a:r>
            <a:endParaRPr sz="1200"/>
          </a:p>
        </p:txBody>
      </p:sp>
      <p:sp>
        <p:nvSpPr>
          <p:cNvPr id="499" name="Google Shape;499;g9edaed8d1d_0_47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9e88701c10_0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9e88701c10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The first Writing Look For centers on students developing and </a:t>
            </a:r>
            <a:r>
              <a:rPr i="1" lang="en-US" sz="1200"/>
              <a:t>clearly</a:t>
            </a:r>
            <a:r>
              <a:rPr lang="en-US" sz="1200"/>
              <a:t> communicating defensible claims using evidence.</a:t>
            </a:r>
            <a:endParaRPr sz="1200"/>
          </a:p>
        </p:txBody>
      </p:sp>
      <p:sp>
        <p:nvSpPr>
          <p:cNvPr id="507" name="Google Shape;507;g9e88701c10_0_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9f92948e0a_0_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9f92948e0a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2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 </a:t>
            </a:r>
            <a:r>
              <a:rPr lang="en-US" sz="1200">
                <a:solidFill>
                  <a:srgbClr val="000000"/>
                </a:solidFill>
              </a:rPr>
              <a:t>To support students with </a:t>
            </a:r>
            <a:r>
              <a:rPr lang="en-US" sz="1200">
                <a:solidFill>
                  <a:srgbClr val="000000"/>
                </a:solidFill>
              </a:rPr>
              <a:t>developing and </a:t>
            </a:r>
            <a:r>
              <a:rPr i="1" lang="en-US" sz="1200">
                <a:solidFill>
                  <a:srgbClr val="000000"/>
                </a:solidFill>
              </a:rPr>
              <a:t>clearly</a:t>
            </a:r>
            <a:r>
              <a:rPr lang="en-US" sz="1200">
                <a:solidFill>
                  <a:srgbClr val="000000"/>
                </a:solidFill>
              </a:rPr>
              <a:t> communicating defensible claims using evidence, the first step is to consider the core and optional activities offered and any guiding questions or scaffolds provided in the teaching notes. Embedded in the teaching notes in this section, we find this scaffold: “Provide students with an activity-specific sentence frame…”. Providing this sentence frame will scaffold students who need additional writing support to develop a claim.</a:t>
            </a:r>
            <a:endParaRPr sz="1200">
              <a:solidFill>
                <a:srgbClr val="000000"/>
              </a:solidFill>
            </a:endParaRPr>
          </a:p>
        </p:txBody>
      </p:sp>
      <p:sp>
        <p:nvSpPr>
          <p:cNvPr id="514" name="Google Shape;514;g9f92948e0a_0_12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9edaed8d1d_0_4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9edaed8d1d_0_4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b="1" lang="en-US" sz="1200"/>
              <a:t>:</a:t>
            </a:r>
            <a:r>
              <a:rPr lang="en-US" sz="1200"/>
              <a:t> For some students, the sentence starter will provide enough support to help them adequately develop their claim. However, for some </a:t>
            </a:r>
            <a:r>
              <a:rPr lang="en-US" sz="1200"/>
              <a:t>students</a:t>
            </a:r>
            <a:r>
              <a:rPr lang="en-US" sz="1200"/>
              <a:t>, they still need more targeted support. To support students with forming claims, some units utilize this Forming Claims </a:t>
            </a:r>
            <a:r>
              <a:rPr lang="en-US" sz="1200"/>
              <a:t>Tool</a:t>
            </a:r>
            <a:r>
              <a:rPr lang="en-US" sz="1200"/>
              <a:t>, and if it is used in a unit, it’s generally included as part of a Core Activity. However, this tool is not embedded in every single unit, and students might still need additional support to adequately form a claim.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
        <p:nvSpPr>
          <p:cNvPr id="522" name="Google Shape;522;g9edaed8d1d_0_41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9edaed8d1d_0_4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9edaed8d1d_0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Reference Guides document is included in every unit’s </a:t>
            </a:r>
            <a:r>
              <a:rPr lang="en-US" sz="1200"/>
              <a:t>zip folder of materials.</a:t>
            </a:r>
            <a:r>
              <a:rPr lang="en-US" sz="1200"/>
              <a:t> For students who need additional support forming claims, </a:t>
            </a:r>
            <a:r>
              <a:rPr lang="en-US" sz="1200"/>
              <a:t>or</a:t>
            </a:r>
            <a:r>
              <a:rPr lang="en-US" sz="1200"/>
              <a:t> who are not in a unit that utilizes the Forming Claims Tool, there is guidance that students can access as well as you, the teacher, can use to provide additional scaffolding, instruction, and modeling for students. While the intent is that students will use this guide to refresh their understanding on the topic of using claims, this could also be added to your teacher toolbox.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 few minutes for participants to view the Claims Reference Guide in their </a:t>
            </a:r>
            <a:r>
              <a:rPr lang="en-US" sz="1200"/>
              <a:t>Note Catcher, then ask a few participants to share out their noticings, wonderings, and ideas for using this tool in conjunction with the Forming Claims Tool. </a:t>
            </a:r>
            <a:endParaRPr sz="1200"/>
          </a:p>
        </p:txBody>
      </p:sp>
      <p:sp>
        <p:nvSpPr>
          <p:cNvPr id="529" name="Google Shape;529;g9edaed8d1d_0_41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9edaed8d1d_0_5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9edaed8d1d_0_5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The second Writing Look For in the Section 1 Diagnostic centers on students integrating quotations to develop and support their claims. You can see how this Look For builds directly on the previous one. If students are struggling to form a claim, then they will likely also struggle to select and utilize quotes to support that claim effectively. However, if your students have mastered forming a claim, but then struggle with integrating the quotations, the following supports might be helpful!</a:t>
            </a:r>
            <a:endParaRPr sz="1200"/>
          </a:p>
        </p:txBody>
      </p:sp>
      <p:sp>
        <p:nvSpPr>
          <p:cNvPr id="536" name="Google Shape;536;g9edaed8d1d_0_50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a6ea25a968_2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a6ea25a968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3</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Let’s return to our student, Carlos, from earlier. Take a look back at the response Carlos provided to the Section Diagnostic task. Consider what types of supports would be best for Carlos in order to improve his writing.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Review the task. Provide time for completion of the task. Share responses.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One place where we can find some resources to support Carlos is in the core and optional activities and additional teaching notes within the lessons.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a:t>
            </a:r>
            <a:r>
              <a:rPr lang="en-US" sz="1200">
                <a:solidFill>
                  <a:srgbClr val="000000"/>
                </a:solidFill>
              </a:rPr>
              <a:t> </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Carlos needs to integrate quotes.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Carlos need support of core and optional lessons on integrating quotes.</a:t>
            </a:r>
            <a:endParaRPr sz="1200">
              <a:solidFill>
                <a:srgbClr val="000000"/>
              </a:solidFill>
            </a:endParaRPr>
          </a:p>
          <a:p>
            <a:pPr indent="-304800" lvl="0" marL="457200" rtl="0" algn="l">
              <a:spcBef>
                <a:spcPts val="0"/>
              </a:spcBef>
              <a:spcAft>
                <a:spcPts val="0"/>
              </a:spcAft>
              <a:buSzPts val="1200"/>
              <a:buChar char="●"/>
            </a:pPr>
            <a:r>
              <a:rPr lang="en-US" sz="1200">
                <a:solidFill>
                  <a:srgbClr val="000000"/>
                </a:solidFill>
              </a:rPr>
              <a:t>Integrating Quotes Reference Guide </a:t>
            </a:r>
            <a:endParaRPr sz="1200">
              <a:solidFill>
                <a:srgbClr val="000000"/>
              </a:solidFill>
            </a:endParaRPr>
          </a:p>
        </p:txBody>
      </p:sp>
      <p:sp>
        <p:nvSpPr>
          <p:cNvPr id="543" name="Google Shape;543;ga6ea25a968_2_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9edaed8d1d_0_4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0" name="Google Shape;550;g9edaed8d1d_0_4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Remember, the first resource we want to consult is the embedded core and optional </a:t>
            </a:r>
            <a:r>
              <a:rPr lang="en-US" sz="1200"/>
              <a:t>activities</a:t>
            </a:r>
            <a:r>
              <a:rPr lang="en-US" sz="1200"/>
              <a:t> and the teaching notes. Here you can see Optional Activity 1 in Section 2 Lesson 3. In this activity, students are in the “develop skills in composing work” portion of the Write Approach. They will be given practice to develop integrating quotations. You can see how this optional activity directly aligns with the Look Fors from the Section Diagnostic. If your students struggled to integrate quotations on the Section 1 Diagnostic, this Optional Activity could be helpful for reiterating instruction on that skill before they are evaluated on it again in the Section 2 Diagnostic.</a:t>
            </a:r>
            <a:endParaRPr sz="1200"/>
          </a:p>
        </p:txBody>
      </p:sp>
      <p:sp>
        <p:nvSpPr>
          <p:cNvPr id="551" name="Google Shape;551;g9edaed8d1d_0_46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8fe57ea861_0_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g8fe57ea861_0_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Here is our morning at a glance.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Briefly talk participants through the high-level topics we’ll cover this morning, or provide a moment for them to read independently. </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rgbClr val="4A4A4A"/>
              </a:buClr>
              <a:buSzPts val="1400"/>
              <a:buFont typeface="Arial"/>
              <a:buNone/>
            </a:pPr>
            <a:r>
              <a:rPr b="1" lang="en-US" sz="1200"/>
              <a:t>FULL AGENDA FOR FACILITATOR REFERENCE: </a:t>
            </a:r>
            <a:endParaRPr sz="1200"/>
          </a:p>
          <a:p>
            <a:pPr indent="0" lvl="0" marL="0" rtl="0" algn="l">
              <a:spcBef>
                <a:spcPts val="0"/>
              </a:spcBef>
              <a:spcAft>
                <a:spcPts val="0"/>
              </a:spcAft>
              <a:buClr>
                <a:srgbClr val="4A4A4A"/>
              </a:buClr>
              <a:buSzPts val="1400"/>
              <a:buFont typeface="Arial"/>
              <a:buNone/>
            </a:pPr>
            <a:r>
              <a:rPr b="1" lang="en-US" sz="1200"/>
              <a:t>8:00-8:15 → </a:t>
            </a:r>
            <a:r>
              <a:rPr lang="en-US" sz="1200"/>
              <a:t>Getting Started</a:t>
            </a:r>
            <a:endParaRPr sz="1200"/>
          </a:p>
          <a:p>
            <a:pPr indent="0" lvl="0" marL="0" rtl="0" algn="l">
              <a:spcBef>
                <a:spcPts val="0"/>
              </a:spcBef>
              <a:spcAft>
                <a:spcPts val="0"/>
              </a:spcAft>
              <a:buClr>
                <a:srgbClr val="4A4A4A"/>
              </a:buClr>
              <a:buSzPts val="1400"/>
              <a:buFont typeface="Arial"/>
              <a:buNone/>
            </a:pPr>
            <a:r>
              <a:rPr b="1" lang="en-US" sz="1200"/>
              <a:t>8:15-9:55 → </a:t>
            </a:r>
            <a:r>
              <a:rPr lang="en-US" sz="1200"/>
              <a:t>Reflection, Analyzing Student Responses, and Identifying Trends (Writing)</a:t>
            </a:r>
            <a:endParaRPr sz="1200"/>
          </a:p>
          <a:p>
            <a:pPr indent="0" lvl="0" marL="0" rtl="0" algn="l">
              <a:spcBef>
                <a:spcPts val="0"/>
              </a:spcBef>
              <a:spcAft>
                <a:spcPts val="0"/>
              </a:spcAft>
              <a:buClr>
                <a:srgbClr val="4A4A4A"/>
              </a:buClr>
              <a:buSzPts val="1400"/>
              <a:buFont typeface="Arial"/>
              <a:buNone/>
            </a:pPr>
            <a:r>
              <a:rPr b="1" lang="en-US" sz="1200"/>
              <a:t>9:55-10:10 →</a:t>
            </a:r>
            <a:r>
              <a:rPr lang="en-US" sz="1200"/>
              <a:t> Break</a:t>
            </a:r>
            <a:endParaRPr sz="1200"/>
          </a:p>
          <a:p>
            <a:pPr indent="0" lvl="0" marL="0" rtl="0" algn="l">
              <a:spcBef>
                <a:spcPts val="0"/>
              </a:spcBef>
              <a:spcAft>
                <a:spcPts val="0"/>
              </a:spcAft>
              <a:buClr>
                <a:srgbClr val="4A4A4A"/>
              </a:buClr>
              <a:buSzPts val="1400"/>
              <a:buFont typeface="Arial"/>
              <a:buNone/>
            </a:pPr>
            <a:r>
              <a:rPr b="1" lang="en-US" sz="1200"/>
              <a:t>10:10-11:00 → </a:t>
            </a:r>
            <a:r>
              <a:rPr lang="en-US" sz="1200"/>
              <a:t>Supporting Students with Expressing Understanding, Part 1</a:t>
            </a:r>
            <a:endParaRPr sz="1200"/>
          </a:p>
          <a:p>
            <a:pPr indent="0" lvl="0" marL="0" rtl="0" algn="l">
              <a:spcBef>
                <a:spcPts val="0"/>
              </a:spcBef>
              <a:spcAft>
                <a:spcPts val="0"/>
              </a:spcAft>
              <a:buClr>
                <a:srgbClr val="4A4A4A"/>
              </a:buClr>
              <a:buSzPts val="1400"/>
              <a:buFont typeface="Arial"/>
              <a:buNone/>
            </a:pPr>
            <a:r>
              <a:rPr b="1" lang="en-US" sz="1200"/>
              <a:t>11:00-12:00 → </a:t>
            </a:r>
            <a:r>
              <a:rPr lang="en-US" sz="1200"/>
              <a:t>Lunch</a:t>
            </a:r>
            <a:endParaRPr sz="1200"/>
          </a:p>
          <a:p>
            <a:pPr indent="0" lvl="0" marL="0" rtl="0" algn="l">
              <a:spcBef>
                <a:spcPts val="0"/>
              </a:spcBef>
              <a:spcAft>
                <a:spcPts val="0"/>
              </a:spcAft>
              <a:buClr>
                <a:srgbClr val="4A4A4A"/>
              </a:buClr>
              <a:buSzPts val="1400"/>
              <a:buFont typeface="Arial"/>
              <a:buNone/>
            </a:pPr>
            <a:r>
              <a:rPr b="1" lang="en-US" sz="1200"/>
              <a:t>12:00-1:30 → </a:t>
            </a:r>
            <a:r>
              <a:rPr lang="en-US" sz="1200"/>
              <a:t>Supporting Students with Expressing Understanding Part 2: General Supports and Planning for Small-Group Instruction</a:t>
            </a:r>
            <a:endParaRPr sz="1200"/>
          </a:p>
          <a:p>
            <a:pPr indent="0" lvl="0" marL="0" rtl="0" algn="l">
              <a:spcBef>
                <a:spcPts val="0"/>
              </a:spcBef>
              <a:spcAft>
                <a:spcPts val="0"/>
              </a:spcAft>
              <a:buClr>
                <a:srgbClr val="4A4A4A"/>
              </a:buClr>
              <a:buSzPts val="1400"/>
              <a:buFont typeface="Arial"/>
              <a:buNone/>
            </a:pPr>
            <a:r>
              <a:rPr b="1" lang="en-US" sz="1200"/>
              <a:t>1:30-1:45 →</a:t>
            </a:r>
            <a:r>
              <a:rPr lang="en-US" sz="1200"/>
              <a:t> Break</a:t>
            </a:r>
            <a:endParaRPr sz="1200"/>
          </a:p>
          <a:p>
            <a:pPr indent="0" lvl="0" marL="0" rtl="0" algn="l">
              <a:spcBef>
                <a:spcPts val="0"/>
              </a:spcBef>
              <a:spcAft>
                <a:spcPts val="0"/>
              </a:spcAft>
              <a:buClr>
                <a:srgbClr val="4A4A4A"/>
              </a:buClr>
              <a:buSzPts val="1400"/>
              <a:buFont typeface="Arial"/>
              <a:buNone/>
            </a:pPr>
            <a:r>
              <a:rPr b="1" lang="en-US" sz="1200"/>
              <a:t>1:45-2:45 → </a:t>
            </a:r>
            <a:r>
              <a:rPr lang="en-US" sz="1200"/>
              <a:t>Supporting Students in the Application Unit</a:t>
            </a:r>
            <a:endParaRPr sz="1200"/>
          </a:p>
          <a:p>
            <a:pPr indent="0" lvl="0" marL="0" rtl="0" algn="l">
              <a:spcBef>
                <a:spcPts val="0"/>
              </a:spcBef>
              <a:spcAft>
                <a:spcPts val="0"/>
              </a:spcAft>
              <a:buClr>
                <a:srgbClr val="4A4A4A"/>
              </a:buClr>
              <a:buSzPts val="1400"/>
              <a:buFont typeface="Arial"/>
              <a:buNone/>
            </a:pPr>
            <a:r>
              <a:rPr b="1" lang="en-US" sz="1200"/>
              <a:t>2:45-3:00 → </a:t>
            </a:r>
            <a:r>
              <a:rPr lang="en-US" sz="1200"/>
              <a:t>Wrapping Up and Survey</a:t>
            </a:r>
            <a:endParaRPr b="1"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86" name="Google Shape;86;g8fe57ea861_0_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9edaed8d1d_0_4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9edaed8d1d_0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4</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Reference Guides document is included in every unit’s zip folder of materials. Just as we said earlier, these Reference Guides are meant for students to utilize as a way to refresh their </a:t>
            </a:r>
            <a:r>
              <a:rPr lang="en-US" sz="1200"/>
              <a:t>knowledge</a:t>
            </a:r>
            <a:r>
              <a:rPr lang="en-US" sz="1200"/>
              <a:t> of a topic. With this, you can also use the Reference Guides to add to your teacher toolbox as a means of supporting students.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a few minutes for participants to view the Integrating Quotations </a:t>
            </a:r>
            <a:r>
              <a:rPr lang="en-US" sz="1200"/>
              <a:t>Reference</a:t>
            </a:r>
            <a:r>
              <a:rPr lang="en-US" sz="1200"/>
              <a:t> Guide in their </a:t>
            </a:r>
            <a:r>
              <a:rPr lang="en-US" sz="1200"/>
              <a:t>Note Catcher</a:t>
            </a:r>
            <a:r>
              <a:rPr lang="en-US" sz="1200"/>
              <a:t>.</a:t>
            </a:r>
            <a:endParaRPr sz="1200"/>
          </a:p>
        </p:txBody>
      </p:sp>
      <p:sp>
        <p:nvSpPr>
          <p:cNvPr id="560" name="Google Shape;560;g9edaed8d1d_0_46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9e88701c10_0_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9e88701c10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1 minute</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The third Section 1 Diagnostic Writing Look For centers on students using words and phrases to clearly communicate their ideas.</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567" name="Google Shape;567;g9e88701c10_0_11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9edaed8d1d_0_5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3" name="Google Shape;573;g9edaed8d1d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b="1" lang="en-US" sz="1200"/>
              <a:t>: </a:t>
            </a:r>
            <a:r>
              <a:rPr lang="en-US" sz="1200"/>
              <a:t>One component of using words and phrases to clearly communicate ideas is the proper use of conventions of grammar. Being able to utilize the English language to express your ideas is a critical skill, and if students need additional support with this, you might want to refer to the Conventions Reference Guide! This guide offers definitions and samples of correctly worded sentences to support students in crafting academic sentences.</a:t>
            </a:r>
            <a:endParaRPr sz="1200"/>
          </a:p>
        </p:txBody>
      </p:sp>
      <p:sp>
        <p:nvSpPr>
          <p:cNvPr id="574" name="Google Shape;574;g9edaed8d1d_0_52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9edaed8d1d_0_5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0" name="Google Shape;580;g9edaed8d1d_0_5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In addition to the Conventions Guide, and a range of built-in supports you’ll find in the Teaching Notes and Core/Optional Activities related to language, we have Mentor Sentences.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Do a fist-to-five to gauge participant familiarity with the Mentor Sentences strategy.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 want to spend some time on this particular strategy because it accomplishes TWO big goals—it supports with building understanding AND with conventions and syntax. Mentor Sentences are noteworthy sentences from published authors that students can examine ("What things do you notice about this sentence?") and imitate ("Now you try it, using this sentence as an example.") within the context of writing instruction of all types. Some sentences could also serve as leads, prompts, or stems for journal entries or more formal writing assignments. Basically, Mentor Sentences are a protocol for ensuring students determine sentence-level meaning of key sentences in complex, grade-level texts. This strategy helps students read complex, grade-level texts and improve their language skills, including understanding and using grade-level vocabulary and syntax.</a:t>
            </a:r>
            <a:endParaRPr sz="1200"/>
          </a:p>
        </p:txBody>
      </p:sp>
      <p:sp>
        <p:nvSpPr>
          <p:cNvPr id="581" name="Google Shape;581;g9edaed8d1d_0_539: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ga8a7842ad1_0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8" name="Google Shape;588;ga8a7842ad1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To build your understanding of this strategy that may be new to you, we’re going to do a very brief Mentor Sentences experiential. We’re doing this because the strategy can seem a little nuanced or complicated, but once you see it in action and feel its purpose and value, it’ll be much easier to plan for and use with students who could benefit from it as a support.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As we move into this experiential, I want to name that Mentor Sentences are most often included as OPTIONAL activities in the Guidebooks 9-12. As we discussed on the previous slide, they can be used whole class (as can all optional activities, if you think the whole class would benefit from them!). Or, they can be used with a small group of students. For the purposes of our model, we’re going to pretend like I’m implementing this as a whole class support, since my Section Diagnostic data indicates that most of my students could use support with language and syntax to clearly express their ideas.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We’re ready to begin! Please go ahead and put your student hats on, and prepare to engage in this Mentor Sentences experience. </a:t>
            </a:r>
            <a:endParaRPr sz="1200"/>
          </a:p>
        </p:txBody>
      </p:sp>
      <p:sp>
        <p:nvSpPr>
          <p:cNvPr id="589" name="Google Shape;589;ga8a7842ad1_0_5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a61ea27a29_0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a61ea27a29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200">
                <a:solidFill>
                  <a:srgbClr val="000000"/>
                </a:solidFill>
                <a:highlight>
                  <a:srgbClr val="FFFFFF"/>
                </a:highlight>
              </a:rPr>
              <a:t>8 minutes</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SAY</a:t>
            </a:r>
            <a:r>
              <a:rPr lang="en-US" sz="1200">
                <a:solidFill>
                  <a:srgbClr val="000000"/>
                </a:solidFill>
                <a:highlight>
                  <a:srgbClr val="FFFFFF"/>
                </a:highlight>
              </a:rPr>
              <a:t>: Hello class! Today we’re going to be analyzing a rich and interestingly-constructed sentence from </a:t>
            </a:r>
            <a:r>
              <a:rPr i="1" lang="en-US" sz="1200">
                <a:solidFill>
                  <a:srgbClr val="000000"/>
                </a:solidFill>
                <a:highlight>
                  <a:srgbClr val="FFFFFF"/>
                </a:highlight>
              </a:rPr>
              <a:t>The Great Gatsby. </a:t>
            </a:r>
            <a:r>
              <a:rPr lang="en-US" sz="1200">
                <a:solidFill>
                  <a:srgbClr val="000000"/>
                </a:solidFill>
                <a:highlight>
                  <a:srgbClr val="FFFFFF"/>
                </a:highlight>
              </a:rPr>
              <a:t>We’re doing this not only to deepen our understanding of the meaning of the sentence itself, but so that we can imitate the unique structure of the sentence in our own writing to improve style and clarity. Here’s the sentence we’re going to dive into today: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DO</a:t>
            </a:r>
            <a:r>
              <a:rPr lang="en-US" sz="1200">
                <a:solidFill>
                  <a:srgbClr val="000000"/>
                </a:solidFill>
                <a:highlight>
                  <a:srgbClr val="FFFFFF"/>
                </a:highlight>
              </a:rPr>
              <a:t>: Read aloud the sentence.</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SAY:</a:t>
            </a:r>
            <a:r>
              <a:rPr lang="en-US" sz="1200">
                <a:solidFill>
                  <a:srgbClr val="000000"/>
                </a:solidFill>
                <a:highlight>
                  <a:srgbClr val="FFFFFF"/>
                </a:highlight>
              </a:rPr>
              <a:t> Now, please take a moment to answer the questions in your </a:t>
            </a:r>
            <a:r>
              <a:rPr lang="en-US" sz="1200">
                <a:solidFill>
                  <a:srgbClr val="000000"/>
                </a:solidFill>
                <a:highlight>
                  <a:srgbClr val="FFFFFF"/>
                </a:highlight>
              </a:rPr>
              <a:t>Note Catcher</a:t>
            </a:r>
            <a:r>
              <a:rPr lang="en-US" sz="1200">
                <a:solidFill>
                  <a:srgbClr val="000000"/>
                </a:solidFill>
                <a:highlight>
                  <a:srgbClr val="FFFFFF"/>
                </a:highlight>
              </a:rPr>
              <a:t> (aka “Learning Log”).</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DO: </a:t>
            </a:r>
            <a:r>
              <a:rPr lang="en-US" sz="1200">
                <a:solidFill>
                  <a:srgbClr val="000000"/>
                </a:solidFill>
                <a:highlight>
                  <a:srgbClr val="FFFFFF"/>
                </a:highlight>
              </a:rPr>
              <a:t>Provide 2-3 minutes for them to respond. Leverage the guiding questions in the Teaching Notes below as needed. Have participants share their responses, and lead them in a discussion to unpack the mentor sentence. Mark the grammatical elements they notice on the mentor sentence, and ask how what they noticed helped them to understand the mentor sentence. Leverage the Teaching Notes below to support your modeling of this slide.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IMPORTANT NOTE TO FACILITATOR: </a:t>
            </a:r>
            <a:r>
              <a:rPr lang="en-US" sz="1200">
                <a:solidFill>
                  <a:srgbClr val="000000"/>
                </a:solidFill>
                <a:highlight>
                  <a:srgbClr val="FFFFFF"/>
                </a:highlight>
              </a:rPr>
              <a:t>Implementing Mentor Sentences requires you to have deconstructed the parts of the sentence and to have deep understanding of its nuances and meaning. Please use the Mentor Sentence Guide from the curriculum to support your own planning of this brief model. Much of your instruction will depend on the responses that participants give you in the moment, so prepare for those by anticipating what participants may say and how you might respond using the guiding questions in the Teaching Notes to prompt further thinking.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rPr b="1" lang="en-US" sz="1200">
                <a:solidFill>
                  <a:srgbClr val="000000"/>
                </a:solidFill>
                <a:highlight>
                  <a:srgbClr val="FFFFFF"/>
                </a:highlight>
              </a:rPr>
              <a:t>ORIGINAL </a:t>
            </a:r>
            <a:r>
              <a:rPr b="1" lang="en-US" sz="1200">
                <a:solidFill>
                  <a:srgbClr val="000000"/>
                </a:solidFill>
                <a:highlight>
                  <a:srgbClr val="FFFFFF"/>
                </a:highlight>
              </a:rPr>
              <a:t>Teaching Notes</a:t>
            </a:r>
            <a:r>
              <a:rPr lang="en-US" sz="1200">
                <a:solidFill>
                  <a:srgbClr val="000000"/>
                </a:solidFill>
                <a:highlight>
                  <a:srgbClr val="FFFFFF"/>
                </a:highlight>
              </a:rPr>
              <a:t>: </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Have students complete this activity as a class.</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Read aloud the mentor sentence.</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Then direct students to do the activity.</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After several minutes, ask one or two students to share how they interpreted the mentor sentence.</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Ask students what they notice about the mentor sentence.</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As students share, mark the grammatical elements students notice on the mentor sentence and ask how what they notice helps them understand the mentor sentence.</a:t>
            </a:r>
            <a:endParaRPr sz="1200">
              <a:highlight>
                <a:srgbClr val="FFFFFF"/>
              </a:highlight>
            </a:endParaRPr>
          </a:p>
          <a:p>
            <a:pPr indent="0" lvl="0" marL="0" rtl="0" algn="l">
              <a:lnSpc>
                <a:spcPct val="115000"/>
              </a:lnSpc>
              <a:spcBef>
                <a:spcPts val="0"/>
              </a:spcBef>
              <a:spcAft>
                <a:spcPts val="0"/>
              </a:spcAft>
              <a:buClr>
                <a:schemeClr val="dk1"/>
              </a:buClr>
              <a:buSzPts val="1100"/>
              <a:buFont typeface="Arial"/>
              <a:buNone/>
            </a:pPr>
            <a:r>
              <a:rPr lang="en-US" sz="1200">
                <a:highlight>
                  <a:srgbClr val="FFFFFF"/>
                </a:highlight>
              </a:rPr>
              <a:t>If students need support as they attend to the details of the mentor sentence:</a:t>
            </a:r>
            <a:endParaRPr sz="1200">
              <a:highlight>
                <a:srgbClr val="FFFFFF"/>
              </a:highlight>
            </a:endParaRPr>
          </a:p>
          <a:p>
            <a:pPr indent="-304800" lvl="0" marL="914400" rtl="0" algn="l">
              <a:lnSpc>
                <a:spcPct val="115000"/>
              </a:lnSpc>
              <a:spcBef>
                <a:spcPts val="0"/>
              </a:spcBef>
              <a:spcAft>
                <a:spcPts val="0"/>
              </a:spcAft>
              <a:buClr>
                <a:schemeClr val="dk1"/>
              </a:buClr>
              <a:buSzPts val="1200"/>
              <a:buFont typeface="Calibri"/>
              <a:buChar char="●"/>
            </a:pPr>
            <a:r>
              <a:rPr lang="en-US" sz="1200">
                <a:highlight>
                  <a:srgbClr val="FFFFFF"/>
                </a:highlight>
              </a:rPr>
              <a:t>Ask guiding questions.</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Who is doing what in the mentor sentence?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What are the parts of the mentor sentence?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What does “an immediately perceptible vitality” mean? How does noticing this word/phrase help you understand the mentor sentence?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What word or punctuation in the mentor sentence connects two independent clauses?</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Are there any conjunctions in the mentor sentence? What do those mean? How does understanding the purpose of “but” help you understand the mentor sentence?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What phrases or clauses do you notice? What does the phrase “contained no facet or gleam of beauty” mean? How does the phrase connect to the rest of the mentor sentence? What is the purpose of the phrase in the mentor sentence? How does noticing the phrase help you understand the mentor sentence?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Can we divide the mentor sentence into two or more sentences? What do we have to remove or change? How does this change the style?</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Can we rearrange the mentor sentence? What do we have to change or add? How does rearranging the sentence change its meaning or style?</a:t>
            </a:r>
            <a:endParaRPr sz="1200">
              <a:highlight>
                <a:srgbClr val="FFFFFF"/>
              </a:highlight>
            </a:endParaRPr>
          </a:p>
          <a:p>
            <a:pPr indent="-304800" lvl="0" marL="914400" rtl="0" algn="l">
              <a:lnSpc>
                <a:spcPct val="115000"/>
              </a:lnSpc>
              <a:spcBef>
                <a:spcPts val="0"/>
              </a:spcBef>
              <a:spcAft>
                <a:spcPts val="0"/>
              </a:spcAft>
              <a:buClr>
                <a:schemeClr val="dk1"/>
              </a:buClr>
              <a:buSzPts val="1200"/>
              <a:buFont typeface="Calibri"/>
              <a:buChar char="●"/>
            </a:pPr>
            <a:r>
              <a:rPr lang="en-US" sz="1200">
                <a:highlight>
                  <a:srgbClr val="FFFFFF"/>
                </a:highlight>
              </a:rPr>
              <a:t>Provide direct support or examples.</a:t>
            </a:r>
            <a:endParaRPr sz="1200">
              <a:highlight>
                <a:srgbClr val="FFFFFF"/>
              </a:highlight>
            </a:endParaRPr>
          </a:p>
          <a:p>
            <a:pPr indent="-304800" lvl="0" marL="1371600" rtl="0" algn="l">
              <a:lnSpc>
                <a:spcPct val="115000"/>
              </a:lnSpc>
              <a:spcBef>
                <a:spcPts val="0"/>
              </a:spcBef>
              <a:spcAft>
                <a:spcPts val="0"/>
              </a:spcAft>
              <a:buClr>
                <a:schemeClr val="dk1"/>
              </a:buClr>
              <a:buSzPts val="1200"/>
              <a:buFont typeface="Calibri"/>
              <a:buChar char="●"/>
            </a:pPr>
            <a:r>
              <a:rPr lang="en-US" sz="1200">
                <a:highlight>
                  <a:srgbClr val="FFFFFF"/>
                </a:highlight>
              </a:rPr>
              <a:t>Prompt students to use the Connecting Ideas Reference Guide and the conventions reference guide.</a:t>
            </a:r>
            <a:endParaRPr sz="1200">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p:txBody>
      </p:sp>
      <p:sp>
        <p:nvSpPr>
          <p:cNvPr id="597" name="Google Shape;597;ga61ea27a29_0_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a61ea27a29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a61ea27a29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200">
                <a:solidFill>
                  <a:srgbClr val="000000"/>
                </a:solidFill>
                <a:highlight>
                  <a:srgbClr val="FFFFFF"/>
                </a:highlight>
              </a:rPr>
              <a:t>2 minutes</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SAY</a:t>
            </a:r>
            <a:r>
              <a:rPr lang="en-US" sz="1200">
                <a:solidFill>
                  <a:srgbClr val="000000"/>
                </a:solidFill>
                <a:highlight>
                  <a:srgbClr val="FFFFFF"/>
                </a:highlight>
              </a:rPr>
              <a:t>: Now that we’ve analyzed the sentence, please reflect on our process by selecting one of the sentence stems to complete in your “Learning Log.”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DO</a:t>
            </a:r>
            <a:r>
              <a:rPr lang="en-US" sz="1200">
                <a:solidFill>
                  <a:srgbClr val="000000"/>
                </a:solidFill>
                <a:highlight>
                  <a:srgbClr val="FFFFFF"/>
                </a:highlight>
              </a:rPr>
              <a:t>: Provide time for participants to complete the task.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None/>
            </a:pPr>
            <a:r>
              <a:rPr b="1" lang="en-US" sz="1200">
                <a:solidFill>
                  <a:srgbClr val="000000"/>
                </a:solidFill>
                <a:highlight>
                  <a:srgbClr val="FFFFFF"/>
                </a:highlight>
              </a:rPr>
              <a:t>SAY: </a:t>
            </a:r>
            <a:r>
              <a:rPr lang="en-US" sz="1200">
                <a:solidFill>
                  <a:srgbClr val="000000"/>
                </a:solidFill>
                <a:highlight>
                  <a:srgbClr val="FFFFFF"/>
                </a:highlight>
              </a:rPr>
              <a:t>And...cut! You can go ahead and take your student hats off. </a:t>
            </a:r>
            <a:endParaRPr sz="1200">
              <a:solidFill>
                <a:srgbClr val="000000"/>
              </a:solidFill>
              <a:highlight>
                <a:srgbClr val="FFFFFF"/>
              </a:highlight>
            </a:endParaRPr>
          </a:p>
          <a:p>
            <a:pPr indent="0" lvl="0" marL="0" rtl="0" algn="l">
              <a:lnSpc>
                <a:spcPct val="115000"/>
              </a:lnSpc>
              <a:spcBef>
                <a:spcPts val="0"/>
              </a:spcBef>
              <a:spcAft>
                <a:spcPts val="0"/>
              </a:spcAft>
              <a:buNone/>
            </a:pPr>
            <a:r>
              <a:t/>
            </a:r>
            <a:endParaRPr sz="1200">
              <a:solidFill>
                <a:srgbClr val="000000"/>
              </a:solidFill>
              <a:highlight>
                <a:srgbClr val="FFFFFF"/>
              </a:highlight>
            </a:endParaRPr>
          </a:p>
          <a:p>
            <a:pPr indent="0" lvl="0" marL="0" rtl="0" algn="l">
              <a:lnSpc>
                <a:spcPct val="115000"/>
              </a:lnSpc>
              <a:spcBef>
                <a:spcPts val="0"/>
              </a:spcBef>
              <a:spcAft>
                <a:spcPts val="0"/>
              </a:spcAft>
              <a:buClr>
                <a:schemeClr val="dk1"/>
              </a:buClr>
              <a:buSzPts val="1100"/>
              <a:buFont typeface="Arial"/>
              <a:buNone/>
            </a:pPr>
            <a:r>
              <a:t/>
            </a:r>
            <a:endParaRPr sz="1200">
              <a:highlight>
                <a:srgbClr val="FFFFFF"/>
              </a:highlight>
            </a:endParaRPr>
          </a:p>
          <a:p>
            <a:pPr indent="0" lvl="0" marL="0" rtl="0" algn="l">
              <a:spcBef>
                <a:spcPts val="0"/>
              </a:spcBef>
              <a:spcAft>
                <a:spcPts val="0"/>
              </a:spcAft>
              <a:buNone/>
            </a:pPr>
            <a:r>
              <a:t/>
            </a:r>
            <a:endParaRPr sz="1200">
              <a:solidFill>
                <a:srgbClr val="000000"/>
              </a:solidFill>
              <a:highlight>
                <a:srgbClr val="FFFFFF"/>
              </a:highlight>
            </a:endParaRPr>
          </a:p>
        </p:txBody>
      </p:sp>
      <p:sp>
        <p:nvSpPr>
          <p:cNvPr id="606" name="Google Shape;606;ga61ea27a29_0_7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a61ea27a29_0_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a61ea27a29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7</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We have taken some time to complete a shortened experiential using Mentor Sentences. With this, we want to dig deeper into the Mentor Sentences Guide in order to gain a deeper understanding of how this support could be used with students.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participants time to complete the task. Discuss with a partner. Discuss whole group.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Possible responses: </a:t>
            </a:r>
            <a:endParaRPr b="1" sz="1200"/>
          </a:p>
          <a:p>
            <a:pPr indent="-304800" lvl="0" marL="457200" rtl="0" algn="l">
              <a:spcBef>
                <a:spcPts val="0"/>
              </a:spcBef>
              <a:spcAft>
                <a:spcPts val="0"/>
              </a:spcAft>
              <a:buSzPts val="1200"/>
              <a:buChar char="●"/>
            </a:pPr>
            <a:r>
              <a:rPr lang="en-US" sz="1200"/>
              <a:t>The process played out in the lesson from the Louisiana Curriculum Hub. </a:t>
            </a:r>
            <a:endParaRPr sz="1200"/>
          </a:p>
          <a:p>
            <a:pPr indent="-304800" lvl="0" marL="457200" rtl="0" algn="l">
              <a:spcBef>
                <a:spcPts val="0"/>
              </a:spcBef>
              <a:spcAft>
                <a:spcPts val="0"/>
              </a:spcAft>
              <a:buSzPts val="1200"/>
              <a:buChar char="●"/>
            </a:pPr>
            <a:r>
              <a:rPr lang="en-US" sz="1200"/>
              <a:t>This strategy helps students read complex, grade-level texts and improve their language skills, including understanding and using grade-level vocabulary and syntax.</a:t>
            </a:r>
            <a:endParaRPr sz="1200"/>
          </a:p>
        </p:txBody>
      </p:sp>
      <p:sp>
        <p:nvSpPr>
          <p:cNvPr id="615" name="Google Shape;615;ga61ea27a29_0_9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a650ab98e6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2" name="Google Shape;622;ga650ab98e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3</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Let’s take a moment to generate a list of all the different supports we’ve learned about. We’ve done a lot so far today! Please share them out as you think of them—we’ll generate a list of as many as we can in the next minute. Go!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DO:</a:t>
            </a:r>
            <a:r>
              <a:rPr lang="en-US" sz="1200">
                <a:solidFill>
                  <a:srgbClr val="000000"/>
                </a:solidFill>
              </a:rPr>
              <a:t> Jot down a list on chart paper as participants call out supports. Then, click to reveal the graphic to stamp the key point about all of the supports included in the Guidebooks units AND the more general supports (Reference Guides and Supports Flow Chart). </a:t>
            </a:r>
            <a:endParaRPr sz="1200">
              <a:solidFill>
                <a:srgbClr val="000000"/>
              </a:solidFill>
            </a:endParaRPr>
          </a:p>
        </p:txBody>
      </p:sp>
      <p:sp>
        <p:nvSpPr>
          <p:cNvPr id="623" name="Google Shape;623;ga650ab98e6_0_1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9e88701c10_0_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9e88701c10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4A4A4A"/>
              </a:buClr>
              <a:buSzPts val="1100"/>
              <a:buFont typeface="Arial"/>
              <a:buNone/>
            </a:pPr>
            <a:r>
              <a:rPr lang="en-US" sz="1200"/>
              <a:t>3</a:t>
            </a:r>
            <a:r>
              <a:rPr lang="en-US" sz="1200"/>
              <a:t> minutes</a:t>
            </a:r>
            <a:endParaRPr sz="1200"/>
          </a:p>
          <a:p>
            <a:pPr indent="0" lvl="0" marL="0" rtl="0" algn="l">
              <a:spcBef>
                <a:spcPts val="0"/>
              </a:spcBef>
              <a:spcAft>
                <a:spcPts val="0"/>
              </a:spcAft>
              <a:buClr>
                <a:srgbClr val="4A4A4A"/>
              </a:buClr>
              <a:buSzPts val="1100"/>
              <a:buFont typeface="Arial"/>
              <a:buNone/>
            </a:pPr>
            <a:r>
              <a:t/>
            </a:r>
            <a:endParaRPr sz="1200"/>
          </a:p>
          <a:p>
            <a:pPr indent="0" lvl="0" marL="0" rtl="0" algn="l">
              <a:spcBef>
                <a:spcPts val="0"/>
              </a:spcBef>
              <a:spcAft>
                <a:spcPts val="0"/>
              </a:spcAft>
              <a:buNone/>
            </a:pPr>
            <a:r>
              <a:rPr b="1" lang="en-US" sz="1200"/>
              <a:t>SAY:</a:t>
            </a:r>
            <a:r>
              <a:rPr lang="en-US" sz="1200"/>
              <a:t> We have looked at some of the supports found within the ELA Guidebooks 9-12 materials. Let’s take a few minutes to gather our thoughts on how we can leverage these supports to meet specific student needs.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participants time to complete the reflection.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en-US" sz="1200"/>
              <a:t>Possible responses:</a:t>
            </a:r>
            <a:r>
              <a:rPr lang="en-US" sz="1200"/>
              <a:t> </a:t>
            </a:r>
            <a:endParaRPr sz="1200"/>
          </a:p>
          <a:p>
            <a:pPr indent="-304800" lvl="0" marL="457200" rtl="0" algn="l">
              <a:spcBef>
                <a:spcPts val="0"/>
              </a:spcBef>
              <a:spcAft>
                <a:spcPts val="0"/>
              </a:spcAft>
              <a:buSzPts val="1200"/>
              <a:buChar char="●"/>
            </a:pPr>
            <a:r>
              <a:rPr lang="en-US" sz="1200"/>
              <a:t>help students understand text at the sentence level</a:t>
            </a:r>
            <a:endParaRPr sz="1200"/>
          </a:p>
          <a:p>
            <a:pPr indent="-304800" lvl="0" marL="457200" rtl="0" algn="l">
              <a:spcBef>
                <a:spcPts val="0"/>
              </a:spcBef>
              <a:spcAft>
                <a:spcPts val="0"/>
              </a:spcAft>
              <a:buSzPts val="1200"/>
              <a:buChar char="●"/>
            </a:pPr>
            <a:r>
              <a:rPr lang="en-US" sz="1200"/>
              <a:t>support students in making sense of the text</a:t>
            </a:r>
            <a:endParaRPr sz="1200"/>
          </a:p>
          <a:p>
            <a:pPr indent="-304800" lvl="0" marL="457200" rtl="0" algn="l">
              <a:spcBef>
                <a:spcPts val="0"/>
              </a:spcBef>
              <a:spcAft>
                <a:spcPts val="0"/>
              </a:spcAft>
              <a:buSzPts val="1200"/>
              <a:buChar char="●"/>
            </a:pPr>
            <a:r>
              <a:rPr lang="en-US" sz="1200"/>
              <a:t>support students in understanding the vocabulary and syntax within the text</a:t>
            </a:r>
            <a:endParaRPr sz="1200"/>
          </a:p>
        </p:txBody>
      </p:sp>
      <p:sp>
        <p:nvSpPr>
          <p:cNvPr id="631" name="Google Shape;631;g9e88701c10_0_11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8fe57ea861_0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g8fe57ea861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sz="1200">
                <a:solidFill>
                  <a:srgbClr val="000000"/>
                </a:solidFill>
              </a:rPr>
              <a:t>30 seconds </a:t>
            </a:r>
            <a:endParaRPr sz="1200">
              <a:solidFill>
                <a:srgbClr val="000000"/>
              </a:solidFill>
            </a:endParaRPr>
          </a:p>
          <a:p>
            <a:pPr indent="0" lvl="0" marL="0" rtl="0" algn="l">
              <a:spcBef>
                <a:spcPts val="0"/>
              </a:spcBef>
              <a:spcAft>
                <a:spcPts val="0"/>
              </a:spcAft>
              <a:buClr>
                <a:schemeClr val="dk1"/>
              </a:buClr>
              <a:buSzPts val="1400"/>
              <a:buFont typeface="Arial"/>
              <a:buNone/>
            </a:pPr>
            <a:r>
              <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SAY: </a:t>
            </a:r>
            <a:r>
              <a:rPr lang="en-US" sz="1200">
                <a:solidFill>
                  <a:srgbClr val="000000"/>
                </a:solidFill>
              </a:rPr>
              <a:t>Here is our afternoon at a glance. </a:t>
            </a:r>
            <a:endParaRPr sz="1200">
              <a:solidFill>
                <a:srgbClr val="000000"/>
              </a:solidFill>
            </a:endParaRPr>
          </a:p>
          <a:p>
            <a:pPr indent="0" lvl="0" marL="0" rtl="0" algn="l">
              <a:spcBef>
                <a:spcPts val="0"/>
              </a:spcBef>
              <a:spcAft>
                <a:spcPts val="0"/>
              </a:spcAft>
              <a:buClr>
                <a:schemeClr val="dk1"/>
              </a:buClr>
              <a:buSzPts val="1400"/>
              <a:buFont typeface="Arial"/>
              <a:buNone/>
            </a:pPr>
            <a:r>
              <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DO: </a:t>
            </a:r>
            <a:r>
              <a:rPr lang="en-US" sz="1200">
                <a:solidFill>
                  <a:srgbClr val="000000"/>
                </a:solidFill>
              </a:rPr>
              <a:t>Briefly talk participants through the high-level topics we’ll cover this afternoon, or provide a moment for them to read independently. </a:t>
            </a:r>
            <a:endParaRPr sz="1200">
              <a:solidFill>
                <a:srgbClr val="000000"/>
              </a:solidFill>
            </a:endParaRPr>
          </a:p>
          <a:p>
            <a:pPr indent="0" lvl="0" marL="0" rtl="0" algn="l">
              <a:spcBef>
                <a:spcPts val="0"/>
              </a:spcBef>
              <a:spcAft>
                <a:spcPts val="0"/>
              </a:spcAft>
              <a:buClr>
                <a:schemeClr val="dk1"/>
              </a:buClr>
              <a:buSzPts val="1400"/>
              <a:buFont typeface="Arial"/>
              <a:buNone/>
            </a:pPr>
            <a:r>
              <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FULL AGENDA FOR FACILITATOR REFERENCE: </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8:00-8:15 → </a:t>
            </a:r>
            <a:r>
              <a:rPr lang="en-US" sz="1200">
                <a:solidFill>
                  <a:srgbClr val="000000"/>
                </a:solidFill>
              </a:rPr>
              <a:t>Getting Started</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8:15-9:55 → </a:t>
            </a:r>
            <a:r>
              <a:rPr lang="en-US" sz="1200">
                <a:solidFill>
                  <a:srgbClr val="000000"/>
                </a:solidFill>
              </a:rPr>
              <a:t>Reflection, Analyzing Student Responses, and Identifying Trends (Writing)</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9:55-10:10 →</a:t>
            </a:r>
            <a:r>
              <a:rPr lang="en-US" sz="1200">
                <a:solidFill>
                  <a:srgbClr val="000000"/>
                </a:solidFill>
              </a:rPr>
              <a:t> Break</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10:10-11:00 → </a:t>
            </a:r>
            <a:r>
              <a:rPr lang="en-US" sz="1200">
                <a:solidFill>
                  <a:srgbClr val="000000"/>
                </a:solidFill>
              </a:rPr>
              <a:t>Supporting Students with Expressing Understanding, Part 1</a:t>
            </a:r>
            <a:endParaRPr sz="1200">
              <a:solidFill>
                <a:srgbClr val="000000"/>
              </a:solidFill>
            </a:endParaRPr>
          </a:p>
          <a:p>
            <a:pPr indent="0" lvl="0" marL="0" rtl="0" algn="l">
              <a:spcBef>
                <a:spcPts val="0"/>
              </a:spcBef>
              <a:spcAft>
                <a:spcPts val="0"/>
              </a:spcAft>
              <a:buClr>
                <a:schemeClr val="dk1"/>
              </a:buClr>
              <a:buSzPts val="1400"/>
              <a:buFont typeface="Arial"/>
              <a:buNone/>
            </a:pPr>
            <a:r>
              <a:rPr b="1" lang="en-US" sz="1200">
                <a:solidFill>
                  <a:srgbClr val="000000"/>
                </a:solidFill>
              </a:rPr>
              <a:t>11:00-12:00 → </a:t>
            </a:r>
            <a:r>
              <a:rPr lang="en-US" sz="1200">
                <a:solidFill>
                  <a:srgbClr val="000000"/>
                </a:solidFill>
              </a:rPr>
              <a:t>Lunch</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12:00-1:30 → </a:t>
            </a:r>
            <a:r>
              <a:rPr lang="en-US" sz="1200">
                <a:solidFill>
                  <a:srgbClr val="000000"/>
                </a:solidFill>
              </a:rPr>
              <a:t>Supporting Students with Expressing Understanding Part 2: General Supports and Planning for Small-Group Instruction</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1:30-1:45 →</a:t>
            </a:r>
            <a:r>
              <a:rPr lang="en-US" sz="1200">
                <a:solidFill>
                  <a:srgbClr val="000000"/>
                </a:solidFill>
              </a:rPr>
              <a:t> Break</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1:45-2:45 → </a:t>
            </a:r>
            <a:r>
              <a:rPr lang="en-US" sz="1200">
                <a:solidFill>
                  <a:srgbClr val="000000"/>
                </a:solidFill>
              </a:rPr>
              <a:t>Supporting Students in the Application Unit</a:t>
            </a:r>
            <a:endParaRPr sz="1200">
              <a:solidFill>
                <a:srgbClr val="000000"/>
              </a:solidFill>
            </a:endParaRPr>
          </a:p>
          <a:p>
            <a:pPr indent="0" lvl="0" marL="0" rtl="0" algn="l">
              <a:spcBef>
                <a:spcPts val="0"/>
              </a:spcBef>
              <a:spcAft>
                <a:spcPts val="0"/>
              </a:spcAft>
              <a:buClr>
                <a:srgbClr val="4A4A4A"/>
              </a:buClr>
              <a:buSzPts val="1400"/>
              <a:buFont typeface="Arial"/>
              <a:buNone/>
            </a:pPr>
            <a:r>
              <a:rPr b="1" lang="en-US" sz="1200">
                <a:solidFill>
                  <a:srgbClr val="000000"/>
                </a:solidFill>
              </a:rPr>
              <a:t>2:45-3:00 → </a:t>
            </a:r>
            <a:r>
              <a:rPr lang="en-US" sz="1200">
                <a:solidFill>
                  <a:srgbClr val="000000"/>
                </a:solidFill>
              </a:rPr>
              <a:t>Wrapping Up and Survey</a:t>
            </a:r>
            <a:endParaRPr b="1" sz="1200">
              <a:solidFill>
                <a:srgbClr val="000000"/>
              </a:solidFill>
            </a:endParaRPr>
          </a:p>
          <a:p>
            <a:pPr indent="0" lvl="0" marL="0" rtl="0" algn="l">
              <a:spcBef>
                <a:spcPts val="0"/>
              </a:spcBef>
              <a:spcAft>
                <a:spcPts val="0"/>
              </a:spcAft>
              <a:buClr>
                <a:srgbClr val="000000"/>
              </a:buClr>
              <a:buSzPts val="1400"/>
              <a:buFont typeface="Arial"/>
              <a:buNone/>
            </a:pPr>
            <a:r>
              <a:t/>
            </a:r>
            <a:endParaRPr sz="1200">
              <a:solidFill>
                <a:srgbClr val="000000"/>
              </a:solidFill>
            </a:endParaRPr>
          </a:p>
        </p:txBody>
      </p:sp>
      <p:sp>
        <p:nvSpPr>
          <p:cNvPr id="93" name="Google Shape;93;g8fe57ea861_0_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8fe57ea861_0_2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7" name="Google Shape;637;g8fe57ea861_0_2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11:00-12:00</a:t>
            </a:r>
            <a:endParaRPr b="1"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lang="en-US" sz="1200"/>
              <a:t>60 minutes</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Let’s break here for lunch. You have 60 minutes for lunch so we will return promptly at 12:00 (</a:t>
            </a:r>
            <a:r>
              <a:rPr i="1" lang="en-US" sz="1200"/>
              <a:t>Facilitators: Insert times based on your school’s PD schedule for the day!).</a:t>
            </a:r>
            <a:endParaRPr sz="1200"/>
          </a:p>
          <a:p>
            <a:pPr indent="0" lvl="0" marL="0" rtl="0" algn="l">
              <a:lnSpc>
                <a:spcPct val="100000"/>
              </a:lnSpc>
              <a:spcBef>
                <a:spcPts val="0"/>
              </a:spcBef>
              <a:spcAft>
                <a:spcPts val="0"/>
              </a:spcAft>
              <a:buSzPts val="1400"/>
              <a:buNone/>
            </a:pPr>
            <a:r>
              <a:t/>
            </a:r>
            <a:endParaRPr sz="1200" u="sng">
              <a:solidFill>
                <a:schemeClr val="hlink"/>
              </a:solidFill>
            </a:endParaRPr>
          </a:p>
        </p:txBody>
      </p:sp>
      <p:sp>
        <p:nvSpPr>
          <p:cNvPr id="638" name="Google Shape;638;g8fe57ea861_0_2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8fe57ea861_0_2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3" name="Google Shape;643;g8fe57ea861_0_25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~90</a:t>
            </a:r>
            <a:r>
              <a:rPr lang="en-US" sz="1200">
                <a:solidFill>
                  <a:srgbClr val="000000"/>
                </a:solidFill>
              </a:rPr>
              <a:t> minutes</a:t>
            </a:r>
            <a:endParaRPr sz="1200">
              <a:solidFill>
                <a:srgbClr val="000000"/>
              </a:solidFill>
            </a:endParaRPr>
          </a:p>
        </p:txBody>
      </p:sp>
      <p:sp>
        <p:nvSpPr>
          <p:cNvPr id="644" name="Google Shape;644;g8fe57ea861_0_2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8fe57ea861_0_2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9" name="Google Shape;649;g8fe57ea861_0_2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While we have spent the morning discussing how students can leverage writing and speaking to both deepen understanding and express understanding of complex texts, we </a:t>
            </a:r>
            <a:r>
              <a:rPr lang="en-US" sz="1200"/>
              <a:t>will now dig into how we can support students as they develop their writing</a:t>
            </a:r>
            <a:r>
              <a:rPr lang="en-US" sz="1200"/>
              <a:t> and speaking skills through small-group instruction.</a:t>
            </a:r>
            <a:endParaRPr sz="1200"/>
          </a:p>
        </p:txBody>
      </p:sp>
      <p:sp>
        <p:nvSpPr>
          <p:cNvPr id="650" name="Google Shape;650;g8fe57ea861_0_2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g9f92948e0a_0_1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6" name="Google Shape;656;g9f92948e0a_0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400"/>
              <a:buFont typeface="Arial"/>
              <a:buNone/>
            </a:pPr>
            <a:r>
              <a:rPr lang="en-US" sz="1200">
                <a:solidFill>
                  <a:srgbClr val="000000"/>
                </a:solidFill>
              </a:rPr>
              <a:t>7</a:t>
            </a:r>
            <a:r>
              <a:rPr lang="en-US" sz="1200">
                <a:solidFill>
                  <a:srgbClr val="000000"/>
                </a:solidFill>
              </a:rPr>
              <a:t> minutes </a:t>
            </a:r>
            <a:endParaRPr sz="1200">
              <a:solidFill>
                <a:srgbClr val="000000"/>
              </a:solidFill>
            </a:endParaRPr>
          </a:p>
          <a:p>
            <a:pPr indent="0" lvl="0" marL="0" rtl="0" algn="l">
              <a:spcBef>
                <a:spcPts val="0"/>
              </a:spcBef>
              <a:spcAft>
                <a:spcPts val="0"/>
              </a:spcAft>
              <a:buClr>
                <a:schemeClr val="dk1"/>
              </a:buClr>
              <a:buSzPts val="14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As we think about supporting students’ needs, we must first review the ELA Guidebooks 9-12 framework to determine when and how this support might be provided. Small-group instruction at the high school level may be new to some of us, so we want to spend a few minutes looking at how we can leverage small-group instruction to support all students in successfully accessing the complex texts and expressing </a:t>
            </a:r>
            <a:r>
              <a:rPr lang="en-US" sz="1200">
                <a:solidFill>
                  <a:srgbClr val="000000"/>
                </a:solidFill>
              </a:rPr>
              <a:t>their</a:t>
            </a:r>
            <a:r>
              <a:rPr lang="en-US" sz="1200">
                <a:solidFill>
                  <a:srgbClr val="000000"/>
                </a:solidFill>
              </a:rPr>
              <a:t> understanding of those texts that are part of the Guidebooks. To do that, we are going to review the key details about the What? When? and How? of whole-group instruction, small-group instruction, and intensive intervention.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Review the task. Provide participants with time to complete the task. Share with a table partner. Share whole group.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Fors: </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Whole-class</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Whole-class read aloud or discussion of a unit text</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Jigsaw groups made up of small groups of students working collaboratively to make meaning of a complex text</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Paired student discussions to react to a text</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Independent silent reading of a text or independent writing for a Section Diagnostic</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Small-group</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Students engage in activities to build required background knowledge for the unit</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Students read texts at their reading level (not a leveled version of a whole-class text) or in their home language to build additional background knowledge for the unit</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Students read above-grade-level texts connected to the unit content to challenge them and extend learning</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Students receive targeted reading and writing instruction based on gaps in knowledge or skills (e.g., additional vocabulary instruction or grammar instruction)</a:t>
            </a:r>
            <a:endParaRPr sz="1200">
              <a:solidFill>
                <a:srgbClr val="000000"/>
              </a:solidFill>
            </a:endParaRPr>
          </a:p>
          <a:p>
            <a:pPr indent="-304800" lvl="1" marL="914400" rtl="0" algn="l">
              <a:spcBef>
                <a:spcPts val="0"/>
              </a:spcBef>
              <a:spcAft>
                <a:spcPts val="0"/>
              </a:spcAft>
              <a:buClr>
                <a:srgbClr val="000000"/>
              </a:buClr>
              <a:buSzPts val="1200"/>
              <a:buChar char="○"/>
            </a:pPr>
            <a:r>
              <a:rPr lang="en-US" sz="1200">
                <a:solidFill>
                  <a:srgbClr val="000000"/>
                </a:solidFill>
              </a:rPr>
              <a:t>Students receive time to practice their reading fluency using </a:t>
            </a:r>
            <a:r>
              <a:rPr lang="en-US" sz="1200">
                <a:solidFill>
                  <a:srgbClr val="000000"/>
                </a:solidFill>
              </a:rPr>
              <a:t>grad</a:t>
            </a:r>
            <a:r>
              <a:rPr lang="en-US" sz="1200">
                <a:solidFill>
                  <a:srgbClr val="000000"/>
                </a:solidFill>
              </a:rPr>
              <a:t>e-level text</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Independent Choice Reading</a:t>
            </a:r>
            <a:br>
              <a:rPr lang="en-US" sz="1200">
                <a:solidFill>
                  <a:srgbClr val="000000"/>
                </a:solidFill>
              </a:rPr>
            </a:br>
            <a:endParaRPr sz="1200">
              <a:solidFill>
                <a:srgbClr val="000000"/>
              </a:solidFill>
            </a:endParaRPr>
          </a:p>
        </p:txBody>
      </p:sp>
      <p:sp>
        <p:nvSpPr>
          <p:cNvPr id="657" name="Google Shape;657;g9f92948e0a_0_13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a8a7842ad1_0_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4" name="Google Shape;664;ga8a7842ad1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As you just read, small-group instruction should be used flexibly to ensure that all students get their needs met. The content of small-group instruction should be connected to the unit being taught during whole-class instruction, and it sometimes may include support for skills below the grade level to fill in gaps so students meet the grade-level standards. The Section Diagnostics provide teachers with relevant data based on student work to determine next steps for support. Ms. Smith has used her completed Data Collection Tool to draft ideas for small-group instruction based on her Section 1 Diagnostic trends. Please take a moment to review her annotated Data Collection Tool with a focus on how she plans to implement small-group instruction in response to needs. Discuss with your partner: What do you notice and wonder about Ms. Smith’s planning? How did Ms. Smith determine when to use small-group instruction?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participants time to complete the task. Facilitate a discussion whole group. </a:t>
            </a:r>
            <a:endParaRPr sz="1200"/>
          </a:p>
          <a:p>
            <a:pPr indent="0" lvl="0" marL="0" rtl="0" algn="l">
              <a:spcBef>
                <a:spcPts val="0"/>
              </a:spcBef>
              <a:spcAft>
                <a:spcPts val="0"/>
              </a:spcAft>
              <a:buNone/>
            </a:pPr>
            <a:r>
              <a:t/>
            </a:r>
            <a:endParaRPr sz="1200"/>
          </a:p>
          <a:p>
            <a:pPr indent="0" lvl="0" marL="0" rtl="0" algn="l">
              <a:lnSpc>
                <a:spcPct val="115000"/>
              </a:lnSpc>
              <a:spcBef>
                <a:spcPts val="0"/>
              </a:spcBef>
              <a:spcAft>
                <a:spcPts val="0"/>
              </a:spcAft>
              <a:buNone/>
            </a:pPr>
            <a:r>
              <a:rPr b="1" lang="en-US" sz="1200"/>
              <a:t>LOOK FOR: </a:t>
            </a:r>
            <a:endParaRPr b="1" sz="1200"/>
          </a:p>
          <a:p>
            <a:pPr indent="-304800" lvl="0" marL="457200" rtl="0" algn="l">
              <a:lnSpc>
                <a:spcPct val="115000"/>
              </a:lnSpc>
              <a:spcBef>
                <a:spcPts val="0"/>
              </a:spcBef>
              <a:spcAft>
                <a:spcPts val="0"/>
              </a:spcAft>
              <a:buSzPts val="1200"/>
              <a:buChar char="●"/>
            </a:pPr>
            <a:r>
              <a:rPr lang="en-US" sz="1200"/>
              <a:t>Ms. Smith only uses small-group instruction when the need is UNIQUE to several students. She addresses trends that most of the class could benefit from in the whole-group setting. </a:t>
            </a:r>
            <a:endParaRPr sz="1200"/>
          </a:p>
          <a:p>
            <a:pPr indent="-304800" lvl="0" marL="457200" rtl="0" algn="l">
              <a:lnSpc>
                <a:spcPct val="115000"/>
              </a:lnSpc>
              <a:spcBef>
                <a:spcPts val="0"/>
              </a:spcBef>
              <a:spcAft>
                <a:spcPts val="0"/>
              </a:spcAft>
              <a:buSzPts val="1200"/>
              <a:buChar char="●"/>
            </a:pPr>
            <a:r>
              <a:rPr lang="en-US" sz="1200"/>
              <a:t>Ms. Smith matches supports to the specific need using Guidebooks resources (e.g. Reference Guides). </a:t>
            </a:r>
            <a:endParaRPr sz="1200"/>
          </a:p>
          <a:p>
            <a:pPr indent="0" lvl="0" marL="0" rtl="0" algn="l">
              <a:lnSpc>
                <a:spcPct val="90000"/>
              </a:lnSpc>
              <a:spcBef>
                <a:spcPts val="0"/>
              </a:spcBef>
              <a:spcAft>
                <a:spcPts val="0"/>
              </a:spcAft>
              <a:buClr>
                <a:schemeClr val="dk1"/>
              </a:buClr>
              <a:buSzPts val="1100"/>
              <a:buFont typeface="Arial"/>
              <a:buNone/>
            </a:pPr>
            <a:r>
              <a:t/>
            </a:r>
            <a:endParaRPr sz="1200">
              <a:solidFill>
                <a:srgbClr val="4A4A4A"/>
              </a:solidFill>
            </a:endParaRPr>
          </a:p>
          <a:p>
            <a:pPr indent="0" lvl="0" marL="0" rtl="0" algn="l">
              <a:spcBef>
                <a:spcPts val="0"/>
              </a:spcBef>
              <a:spcAft>
                <a:spcPts val="0"/>
              </a:spcAft>
              <a:buNone/>
            </a:pPr>
            <a:r>
              <a:t/>
            </a:r>
            <a:endParaRPr sz="1200"/>
          </a:p>
        </p:txBody>
      </p:sp>
      <p:sp>
        <p:nvSpPr>
          <p:cNvPr id="665" name="Google Shape;665;ga8a7842ad1_0_8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9edb0b7d38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9edb0b7d3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1 minute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To plan these small groups, Ms. Smith used the Diverse Learners Cycle! She considered these important questions.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 </a:t>
            </a:r>
            <a:r>
              <a:rPr lang="en-US" sz="1200">
                <a:solidFill>
                  <a:srgbClr val="000000"/>
                </a:solidFill>
              </a:rPr>
              <a:t>Briefly review the questions on the slide.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673" name="Google Shape;673;g9edb0b7d38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g9edb0b7d38_0_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797878"/>
              </a:buClr>
              <a:buSzPts val="1200"/>
              <a:buFont typeface="Calibri"/>
              <a:buNone/>
            </a:pPr>
            <a:r>
              <a:rPr lang="en-US" sz="1200">
                <a:solidFill>
                  <a:srgbClr val="000000"/>
                </a:solidFill>
              </a:rPr>
              <a:t>5</a:t>
            </a:r>
            <a:r>
              <a:rPr lang="en-US" sz="1200">
                <a:solidFill>
                  <a:srgbClr val="000000"/>
                </a:solidFill>
              </a:rPr>
              <a:t> minutes</a:t>
            </a:r>
            <a:endParaRPr sz="1200">
              <a:solidFill>
                <a:srgbClr val="000000"/>
              </a:solidFill>
            </a:endParaRPr>
          </a:p>
          <a:p>
            <a:pPr indent="0" lvl="0" marL="0" rtl="0" algn="l">
              <a:spcBef>
                <a:spcPts val="0"/>
              </a:spcBef>
              <a:spcAft>
                <a:spcPts val="0"/>
              </a:spcAft>
              <a:buClr>
                <a:schemeClr val="dk1"/>
              </a:buClr>
              <a:buFont typeface="Arial"/>
              <a:buNone/>
            </a:pPr>
            <a:r>
              <a:t/>
            </a:r>
            <a:endParaRPr sz="1200">
              <a:solidFill>
                <a:srgbClr val="000000"/>
              </a:solidFill>
            </a:endParaRPr>
          </a:p>
          <a:p>
            <a:pPr indent="0" lvl="0" marL="0" rtl="0" algn="l">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Then, she planned supports to </a:t>
            </a:r>
            <a:r>
              <a:rPr lang="en-US" sz="1200">
                <a:solidFill>
                  <a:srgbClr val="000000"/>
                </a:solidFill>
              </a:rPr>
              <a:t>address the needs that she saw based on her analysis of student work. First, she looked to the supports that are built into the lessons. The optional activities and additional text-dependent questions that are in the teaching notes are the best place to begin. However, we know that there are some times when students may need more intensive supports. This is where the Supports Flow Chart is a great resource. We learned about this tool in earlier Modules. You’ll recall that this tool is built into the Guidebooks curriculum and is designed to support you in identifying appropriate supports to use 1:1 or in small groups to address specific needs. There are also supports specific to writing that have been built in here. Ms. Smith determined that she would need to look here in order to meet the needs of some of her small groups! </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For our purposes today we will be using hard copies of this tool, but you’ll remember that we can access it electronically in the Curriculum Guide document on the Louisiana Curriculum Hub.</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Clr>
                <a:srgbClr val="797878"/>
              </a:buClr>
              <a:buSzPts val="1200"/>
              <a:buFont typeface="Calibri"/>
              <a:buNone/>
            </a:pPr>
            <a:r>
              <a:rPr b="1" lang="en-US" sz="1200">
                <a:solidFill>
                  <a:srgbClr val="000000"/>
                </a:solidFill>
              </a:rPr>
              <a:t>DO: </a:t>
            </a:r>
            <a:r>
              <a:rPr lang="en-US" sz="1200">
                <a:solidFill>
                  <a:srgbClr val="000000"/>
                </a:solidFill>
              </a:rPr>
              <a:t>Point participants to the Supports Flow Chart in their materials. Provide time for them to locate the writing section.</a:t>
            </a:r>
            <a:endParaRPr sz="1200">
              <a:solidFill>
                <a:srgbClr val="000000"/>
              </a:solidFill>
            </a:endParaRPr>
          </a:p>
          <a:p>
            <a:pPr indent="0" lvl="0" marL="0" rtl="0" algn="l">
              <a:spcBef>
                <a:spcPts val="0"/>
              </a:spcBef>
              <a:spcAft>
                <a:spcPts val="0"/>
              </a:spcAft>
              <a:buClr>
                <a:srgbClr val="797878"/>
              </a:buClr>
              <a:buSzPts val="1200"/>
              <a:buFont typeface="Calibri"/>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680" name="Google Shape;680;g9edb0b7d38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5" name="Shape 685"/>
        <p:cNvGrpSpPr/>
        <p:nvPr/>
      </p:nvGrpSpPr>
      <p:grpSpPr>
        <a:xfrm>
          <a:off x="0" y="0"/>
          <a:ext cx="0" cy="0"/>
          <a:chOff x="0" y="0"/>
          <a:chExt cx="0" cy="0"/>
        </a:xfrm>
      </p:grpSpPr>
      <p:sp>
        <p:nvSpPr>
          <p:cNvPr id="686" name="Google Shape;686;g9edb0b7d38_0_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7" name="Google Shape;687;g9edb0b7d38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1 minute</a:t>
            </a:r>
            <a:endParaRPr sz="1200">
              <a:solidFill>
                <a:srgbClr val="000000"/>
              </a:solidFill>
            </a:endParaRPr>
          </a:p>
          <a:p>
            <a:pPr indent="0" lvl="0" marL="0" rtl="0" algn="l">
              <a:spcBef>
                <a:spcPts val="0"/>
              </a:spcBef>
              <a:spcAft>
                <a:spcPts val="0"/>
              </a:spcAft>
              <a:buNone/>
            </a:pPr>
            <a:r>
              <a:t/>
            </a:r>
            <a:endParaRPr b="1"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Just a reminder that to support teachers with each stage of the cycle, the curriculum includes supports aligned to areas of possible need for students. You are able to leverage the “observations” column of the Supports Flowchart to gauge what behaviors students are exhibiting in class. Then, you can identify possible issues the student may be experiencing in relation to his/her reading. Taking this approach helps to identify the underlying cause of reading difficulties. One place to start identifying student needs is through the evaluation of student responses to the Section Diagnostic. The Reading and Writing Look Fors that are built into the Section Diagnostics are aligned to the standards.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When trying to support students, we must act as doctors in determining the root cause of student struggles as opposed to only supporting students in the areas that are showing as “symptoms” in literacy. Addressing these root cause issues will allow students’ comprehension to improve. </a:t>
            </a:r>
            <a:endParaRPr sz="1200">
              <a:solidFill>
                <a:srgbClr val="000000"/>
              </a:solidFill>
            </a:endParaRPr>
          </a:p>
        </p:txBody>
      </p:sp>
      <p:sp>
        <p:nvSpPr>
          <p:cNvPr id="688" name="Google Shape;688;g9edb0b7d38_0_1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3" name="Shape 693"/>
        <p:cNvGrpSpPr/>
        <p:nvPr/>
      </p:nvGrpSpPr>
      <p:grpSpPr>
        <a:xfrm>
          <a:off x="0" y="0"/>
          <a:ext cx="0" cy="0"/>
          <a:chOff x="0" y="0"/>
          <a:chExt cx="0" cy="0"/>
        </a:xfrm>
      </p:grpSpPr>
      <p:sp>
        <p:nvSpPr>
          <p:cNvPr id="694" name="Google Shape;694;g9e887019fa_0_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5" name="Google Shape;695;g9e887019fa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1 minute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b="1"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Now that we have the basics down of the Diverse Learners Cycle and the Supports Flow Chart, let’s zoom in on one specific small group that Ms. Smith identified above and walk through the planning process with her. Based on Ms. Smith’s Section Diagnostic data, she determined that three students—Malik, Jasmine, and Devon—struggled with having lots to say with little organizational skills in organizing and expressing their thoughts. When this need was identified, Ms. Smith, their teacher, turned to the Supports Flow Chart for ideas about how she could support this group of students with organization in their writing.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Facilitator note:</a:t>
            </a:r>
            <a:endParaRPr b="1" sz="1200">
              <a:solidFill>
                <a:srgbClr val="000000"/>
              </a:solidFill>
            </a:endParaRPr>
          </a:p>
          <a:p>
            <a:pPr indent="0" lvl="0" marL="0" rtl="0" algn="l">
              <a:spcBef>
                <a:spcPts val="0"/>
              </a:spcBef>
              <a:spcAft>
                <a:spcPts val="0"/>
              </a:spcAft>
              <a:buClr>
                <a:schemeClr val="dk1"/>
              </a:buClr>
              <a:buSzPts val="1100"/>
              <a:buFont typeface="Arial"/>
              <a:buNone/>
            </a:pPr>
            <a:r>
              <a:rPr i="1" lang="en-US" sz="1200">
                <a:solidFill>
                  <a:srgbClr val="000000"/>
                </a:solidFill>
              </a:rPr>
              <a:t>These notes are included in the participant Note Catcher.</a:t>
            </a:r>
            <a:endParaRPr i="1" sz="1200">
              <a:solidFill>
                <a:srgbClr val="000000"/>
              </a:solidFill>
            </a:endParaRPr>
          </a:p>
          <a:p>
            <a:pPr indent="0" lvl="0" marL="0" rtl="0" algn="l">
              <a:spcBef>
                <a:spcPts val="0"/>
              </a:spcBef>
              <a:spcAft>
                <a:spcPts val="0"/>
              </a:spcAft>
              <a:buClr>
                <a:schemeClr val="dk1"/>
              </a:buClr>
              <a:buSzPts val="1100"/>
              <a:buFont typeface="Arial"/>
              <a:buNone/>
            </a:pPr>
            <a:r>
              <a:t/>
            </a:r>
            <a:endParaRPr i="1" sz="1200">
              <a:solidFill>
                <a:srgbClr val="000000"/>
              </a:solidFill>
            </a:endParaRPr>
          </a:p>
          <a:p>
            <a:pPr indent="-304800" lvl="0" marL="457200" rtl="0" algn="l">
              <a:lnSpc>
                <a:spcPct val="90000"/>
              </a:lnSpc>
              <a:spcBef>
                <a:spcPts val="0"/>
              </a:spcBef>
              <a:spcAft>
                <a:spcPts val="0"/>
              </a:spcAft>
              <a:buClr>
                <a:srgbClr val="000000"/>
              </a:buClr>
              <a:buSzPts val="1200"/>
              <a:buFont typeface="Calibri"/>
              <a:buChar char="●"/>
            </a:pPr>
            <a:r>
              <a:rPr b="1" lang="en-US" sz="1200">
                <a:solidFill>
                  <a:srgbClr val="000000"/>
                </a:solidFill>
              </a:rPr>
              <a:t>Who </a:t>
            </a:r>
            <a:r>
              <a:rPr lang="en-US" sz="1200">
                <a:solidFill>
                  <a:srgbClr val="000000"/>
                </a:solidFill>
              </a:rPr>
              <a:t>needs support? </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Malik, Jasmine, and Devon</a:t>
            </a:r>
            <a:endParaRPr sz="1200">
              <a:solidFill>
                <a:srgbClr val="000000"/>
              </a:solidFill>
            </a:endParaRPr>
          </a:p>
          <a:p>
            <a:pPr indent="-304800" lvl="0" marL="457200" rtl="0" algn="l">
              <a:lnSpc>
                <a:spcPct val="90000"/>
              </a:lnSpc>
              <a:spcBef>
                <a:spcPts val="0"/>
              </a:spcBef>
              <a:spcAft>
                <a:spcPts val="0"/>
              </a:spcAft>
              <a:buClr>
                <a:srgbClr val="000000"/>
              </a:buClr>
              <a:buSzPts val="1200"/>
              <a:buFont typeface="Calibri"/>
              <a:buChar char="●"/>
            </a:pPr>
            <a:r>
              <a:rPr b="1" lang="en-US" sz="1200">
                <a:solidFill>
                  <a:srgbClr val="000000"/>
                </a:solidFill>
              </a:rPr>
              <a:t>Why </a:t>
            </a:r>
            <a:r>
              <a:rPr lang="en-US" sz="1200">
                <a:solidFill>
                  <a:srgbClr val="000000"/>
                </a:solidFill>
              </a:rPr>
              <a:t>do they </a:t>
            </a:r>
            <a:r>
              <a:rPr lang="en-US" sz="1200">
                <a:solidFill>
                  <a:srgbClr val="000000"/>
                </a:solidFill>
              </a:rPr>
              <a:t>need that support?</a:t>
            </a:r>
            <a:endParaRPr sz="1200">
              <a:solidFill>
                <a:srgbClr val="000000"/>
              </a:solidFill>
            </a:endParaRPr>
          </a:p>
          <a:p>
            <a:pPr indent="-304800" lvl="1" marL="914400" rtl="0" algn="l">
              <a:lnSpc>
                <a:spcPct val="90000"/>
              </a:lnSpc>
              <a:spcBef>
                <a:spcPts val="0"/>
              </a:spcBef>
              <a:spcAft>
                <a:spcPts val="0"/>
              </a:spcAft>
              <a:buClr>
                <a:srgbClr val="000000"/>
              </a:buClr>
              <a:buSzPts val="1200"/>
              <a:buFont typeface="Calibri"/>
              <a:buChar char="○"/>
            </a:pPr>
            <a:r>
              <a:rPr lang="en-US" sz="1200">
                <a:solidFill>
                  <a:srgbClr val="000000"/>
                </a:solidFill>
              </a:rPr>
              <a:t>They have lot of thoughts but need help organizing them into a clearly-written piece </a:t>
            </a:r>
            <a:endParaRPr sz="1200">
              <a:solidFill>
                <a:srgbClr val="000000"/>
              </a:solidFill>
            </a:endParaRPr>
          </a:p>
          <a:p>
            <a:pPr indent="-304800" lvl="0" marL="457200" rtl="0" algn="l">
              <a:lnSpc>
                <a:spcPct val="90000"/>
              </a:lnSpc>
              <a:spcBef>
                <a:spcPts val="0"/>
              </a:spcBef>
              <a:spcAft>
                <a:spcPts val="0"/>
              </a:spcAft>
              <a:buClr>
                <a:srgbClr val="000000"/>
              </a:buClr>
              <a:buSzPts val="1200"/>
              <a:buFont typeface="Calibri"/>
              <a:buChar char="●"/>
            </a:pPr>
            <a:r>
              <a:rPr b="1" lang="en-US" sz="1200">
                <a:solidFill>
                  <a:srgbClr val="000000"/>
                </a:solidFill>
              </a:rPr>
              <a:t>What </a:t>
            </a:r>
            <a:r>
              <a:rPr lang="en-US" sz="1200">
                <a:solidFill>
                  <a:srgbClr val="000000"/>
                </a:solidFill>
              </a:rPr>
              <a:t>support do they need? </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Organizational frames such as the “Painted Essay”</a:t>
            </a:r>
            <a:endParaRPr sz="1200">
              <a:solidFill>
                <a:srgbClr val="000000"/>
              </a:solidFill>
            </a:endParaRPr>
          </a:p>
          <a:p>
            <a:pPr indent="-304800" lvl="0" marL="457200" rtl="0" algn="l">
              <a:lnSpc>
                <a:spcPct val="90000"/>
              </a:lnSpc>
              <a:spcBef>
                <a:spcPts val="0"/>
              </a:spcBef>
              <a:spcAft>
                <a:spcPts val="0"/>
              </a:spcAft>
              <a:buClr>
                <a:srgbClr val="000000"/>
              </a:buClr>
              <a:buSzPts val="1200"/>
              <a:buFont typeface="Calibri"/>
              <a:buChar char="●"/>
            </a:pPr>
            <a:r>
              <a:rPr b="1" lang="en-US" sz="1200">
                <a:solidFill>
                  <a:srgbClr val="000000"/>
                </a:solidFill>
              </a:rPr>
              <a:t>When </a:t>
            </a:r>
            <a:r>
              <a:rPr lang="en-US" sz="1200">
                <a:solidFill>
                  <a:srgbClr val="000000"/>
                </a:solidFill>
              </a:rPr>
              <a:t>will they ne</a:t>
            </a:r>
            <a:r>
              <a:rPr lang="en-US" sz="1200">
                <a:solidFill>
                  <a:srgbClr val="000000"/>
                </a:solidFill>
              </a:rPr>
              <a:t>ed that support?</a:t>
            </a:r>
            <a:endParaRPr sz="1200">
              <a:solidFill>
                <a:srgbClr val="000000"/>
              </a:solidFill>
            </a:endParaRPr>
          </a:p>
          <a:p>
            <a:pPr indent="-304800" lvl="1" marL="914400" rtl="0" algn="l">
              <a:lnSpc>
                <a:spcPct val="90000"/>
              </a:lnSpc>
              <a:spcBef>
                <a:spcPts val="0"/>
              </a:spcBef>
              <a:spcAft>
                <a:spcPts val="0"/>
              </a:spcAft>
              <a:buClr>
                <a:srgbClr val="000000"/>
              </a:buClr>
              <a:buSzPts val="1200"/>
              <a:buFont typeface="Calibri"/>
              <a:buChar char="○"/>
            </a:pPr>
            <a:r>
              <a:rPr lang="en-US" sz="1200">
                <a:solidFill>
                  <a:srgbClr val="000000"/>
                </a:solidFill>
              </a:rPr>
              <a:t>Introduced during small-group time as a part of daily instruction </a:t>
            </a:r>
            <a:endParaRPr sz="1200">
              <a:solidFill>
                <a:srgbClr val="000000"/>
              </a:solidFill>
            </a:endParaRPr>
          </a:p>
          <a:p>
            <a:pPr indent="-304800" lvl="0" marL="457200" rtl="0" algn="l">
              <a:lnSpc>
                <a:spcPct val="90000"/>
              </a:lnSpc>
              <a:spcBef>
                <a:spcPts val="0"/>
              </a:spcBef>
              <a:spcAft>
                <a:spcPts val="0"/>
              </a:spcAft>
              <a:buClr>
                <a:srgbClr val="000000"/>
              </a:buClr>
              <a:buSzPts val="1200"/>
              <a:buFont typeface="Calibri"/>
              <a:buChar char="●"/>
            </a:pPr>
            <a:r>
              <a:rPr b="1" lang="en-US" sz="1200">
                <a:solidFill>
                  <a:srgbClr val="000000"/>
                </a:solidFill>
              </a:rPr>
              <a:t>How </a:t>
            </a:r>
            <a:r>
              <a:rPr lang="en-US" sz="1200">
                <a:solidFill>
                  <a:srgbClr val="000000"/>
                </a:solidFill>
              </a:rPr>
              <a:t>will they get that support?</a:t>
            </a:r>
            <a:endParaRPr sz="1200">
              <a:solidFill>
                <a:srgbClr val="000000"/>
              </a:solidFill>
            </a:endParaRPr>
          </a:p>
          <a:p>
            <a:pPr indent="-304800" lvl="1" marL="914400" rtl="0" algn="l">
              <a:lnSpc>
                <a:spcPct val="90000"/>
              </a:lnSpc>
              <a:spcBef>
                <a:spcPts val="0"/>
              </a:spcBef>
              <a:spcAft>
                <a:spcPts val="0"/>
              </a:spcAft>
              <a:buClr>
                <a:srgbClr val="000000"/>
              </a:buClr>
              <a:buSzPts val="1200"/>
              <a:buChar char="○"/>
            </a:pPr>
            <a:r>
              <a:rPr lang="en-US" sz="1200">
                <a:solidFill>
                  <a:srgbClr val="000000"/>
                </a:solidFill>
              </a:rPr>
              <a:t>Small-group pulled to work with Ms. Smith</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p:txBody>
      </p:sp>
      <p:sp>
        <p:nvSpPr>
          <p:cNvPr id="696" name="Google Shape;696;g9e887019fa_0_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a8a7842ad1_0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a8a7842ad1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practice using the Supports Flow Chart to identify potential supports Ms. Smith could use. Remember, since this is a writing need, we’re focusing on looking at the section titled “Supports for Expressing Understanding of Complex Texts.” First, take a minute independently to scan Column 2: Observations and find the row that most closely describes the need Ms. Smith identified and is trying to support through small-group instruction (organization of thoughts).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Pause and provide a moment for participants to look.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 probably stopped when you saw the second row of this section: “student has a lot to say in their writing, but no focus.” A listed cause of this is “inability to organize ideas logically” and “lack of organizational skills in writing.” This seems like exactly what Ms. Smith is seeing in her students’ writing!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please take a moment and discuss at your tables while reviewing Column 4. What are some of the potential supports Ms. Smith could leverage when she pulls Malik, Jasmine, and Devon for small-group instruction?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a few minutes for participants to discuss. They could name any of the many supports listed in the chart! Emphasize that there’s not going to be one “right choice” necessarily, and there’s no “silver bullet” that will automatically work right away—often, this process takes lots of effort and attempts and lots of consistent implementation of supports to see results. </a:t>
            </a:r>
            <a:endParaRPr sz="1200"/>
          </a:p>
        </p:txBody>
      </p:sp>
      <p:sp>
        <p:nvSpPr>
          <p:cNvPr id="704" name="Google Shape;704;ga8a7842ad1_0_6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8fe57ea861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g8fe57ea861_0_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acknowledge that throughout today’s training, it is likely that questions will bubble up for you! We encourage you to ask questions whenever they arise; however, there may be times that we will ask you to post your questions on the “parking lot” so that we can collect them and answer them later so we can get through all of the important content we have planned today. Please also feel free to post questions on this chart during breaks or during sessions.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Explain the parking lot and when teachers should post their questions on the chart. You may want to emphasize the difference between general questions we can answer throughout the training process and questions that are school or district-specific. Note that any questions that are collected that cannot be answered will be discussed with the team and sent off to LDOE for guidance.</a:t>
            </a:r>
            <a:endParaRPr sz="1200"/>
          </a:p>
          <a:p>
            <a:pPr indent="0" lvl="0" marL="0" rtl="0" algn="l">
              <a:lnSpc>
                <a:spcPct val="100000"/>
              </a:lnSpc>
              <a:spcBef>
                <a:spcPts val="0"/>
              </a:spcBef>
              <a:spcAft>
                <a:spcPts val="0"/>
              </a:spcAft>
              <a:buSzPts val="1400"/>
              <a:buNone/>
            </a:pPr>
            <a:r>
              <a:t/>
            </a:r>
            <a:endParaRPr sz="1200"/>
          </a:p>
        </p:txBody>
      </p:sp>
      <p:sp>
        <p:nvSpPr>
          <p:cNvPr id="100" name="Google Shape;100;g8fe57ea861_0_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a8a7842ad1_0_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1" name="Google Shape;711;ga8a7842ad1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solidFill>
                  <a:srgbClr val="000000"/>
                </a:solidFill>
              </a:rPr>
              <a:t>1 minute </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b="1" sz="1200">
              <a:solidFill>
                <a:srgbClr val="000000"/>
              </a:solidFill>
            </a:endParaRPr>
          </a:p>
          <a:p>
            <a:pPr indent="0" lvl="0" marL="0" rtl="0" algn="l">
              <a:spcBef>
                <a:spcPts val="0"/>
              </a:spcBef>
              <a:spcAft>
                <a:spcPts val="0"/>
              </a:spcAft>
              <a:buClr>
                <a:schemeClr val="dk1"/>
              </a:buClr>
              <a:buSzPts val="1100"/>
              <a:buFont typeface="Arial"/>
              <a:buNone/>
            </a:pPr>
            <a:r>
              <a:rPr b="1" lang="en-US" sz="1200">
                <a:solidFill>
                  <a:srgbClr val="000000"/>
                </a:solidFill>
              </a:rPr>
              <a:t>SAY:</a:t>
            </a:r>
            <a:r>
              <a:rPr lang="en-US" sz="1200">
                <a:solidFill>
                  <a:srgbClr val="000000"/>
                </a:solidFill>
              </a:rPr>
              <a:t> Let’s find out what Ms. Smith decided to do. She determined that providing Malik, Jasmine, and Devon with organizational frames might be the best support to aid them in clearly expressing their ideas. She plans to implement this support in a small-group setting while other students are completing independent work in an upcoming lesson. She will meet with these students and model using the organization frames before asking students to organize their thoughts using the tool. The students will then have time to utilize the tool before they meet with Ms. Smith again to follow up. </a:t>
            </a:r>
            <a:endParaRPr sz="1200">
              <a:solidFill>
                <a:srgbClr val="000000"/>
              </a:solidFill>
            </a:endParaRPr>
          </a:p>
        </p:txBody>
      </p:sp>
      <p:sp>
        <p:nvSpPr>
          <p:cNvPr id="712" name="Google Shape;712;ga8a7842ad1_0_71: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ga8a7842ad1_0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0" name="Google Shape;720;ga8a7842ad1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that we’ve walked through this process once, we</a:t>
            </a:r>
            <a:r>
              <a:rPr lang="en-US" sz="1200"/>
              <a:t> really want to emphasize a big idea here. The Guidebooks already has many, many supports built into it. Utilize the supports that are provided for you first! First, look to the lesson’s core and optional activities. Next, examine the Teaching Notes and look for embedded supports, scaffolds, and guiding questions. </a:t>
            </a:r>
            <a:r>
              <a:rPr lang="en-US" sz="1200"/>
              <a:t>Then consider additional tools and reference guides. Then look to the Supports Flow Chart</a:t>
            </a:r>
            <a:r>
              <a:rPr lang="en-US" sz="1200"/>
              <a:t>, like Ms. Smith did in this session, for even more potential options for specific supports to address needs— for whole-group, small-group, or individualized instruction. </a:t>
            </a:r>
            <a:endParaRPr sz="1200"/>
          </a:p>
        </p:txBody>
      </p:sp>
      <p:sp>
        <p:nvSpPr>
          <p:cNvPr id="721" name="Google Shape;721;ga8a7842ad1_0_9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a8a7842ad1_0_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a8a7842ad1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Let’s prepare now for you to go through this process of planning to support students. You can leverage any of the supports we’ve gone over today or other supports that you uncover while digging into your planning materials during this session! Let’s begin by revisiting your completed Data Collection </a:t>
            </a:r>
            <a:r>
              <a:rPr lang="en-US" sz="1200"/>
              <a:t>Tool</a:t>
            </a:r>
            <a:r>
              <a:rPr lang="en-US" sz="1200"/>
              <a:t> from this morning and by reviewing the graphic organizer where you identified trends. As you review, select the trend(s) you’d like to focus your planning on for today.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time for participants to complete the task on the slide, then move on. </a:t>
            </a:r>
            <a:endParaRPr sz="1200"/>
          </a:p>
        </p:txBody>
      </p:sp>
      <p:sp>
        <p:nvSpPr>
          <p:cNvPr id="729" name="Google Shape;729;ga8a7842ad1_0_9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9edaed8d1d_0_6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9edaed8d1d_0_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Let’s take some time today for you to identify the tools you have to address </a:t>
            </a:r>
            <a:r>
              <a:rPr i="1" lang="en-US" sz="1200"/>
              <a:t>YOUR</a:t>
            </a:r>
            <a:r>
              <a:rPr lang="en-US" sz="1200"/>
              <a:t> students’ needs. First look at upcoming core and optional activities and the teaching notes in upcoming sections and lessons. For our purposes right now, we are only focusing on within-the-lesson supports. We will have time in a later session to consider additional supports.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sufficient time for participants to access the Curriculum Hub and begin to dig into their unit to complete the graphic organizer in their </a:t>
            </a:r>
            <a:r>
              <a:rPr lang="en-US" sz="1200"/>
              <a:t>Note Catcher</a:t>
            </a:r>
            <a:r>
              <a:rPr lang="en-US" sz="1200"/>
              <a:t>.</a:t>
            </a:r>
            <a:endParaRPr sz="1200"/>
          </a:p>
        </p:txBody>
      </p:sp>
      <p:sp>
        <p:nvSpPr>
          <p:cNvPr id="739" name="Google Shape;739;g9edaed8d1d_0_61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g9edaed8d1d_0_6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0" name="Google Shape;750;g9edaed8d1d_0_6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Just like earlier today, we are going to look for supports to address </a:t>
            </a:r>
            <a:r>
              <a:rPr i="1" lang="en-US" sz="1200"/>
              <a:t>YOUR </a:t>
            </a:r>
            <a:r>
              <a:rPr lang="en-US" sz="1200"/>
              <a:t>students’ needs. You have already considered the within-the-lesson supports found in the core optional activities and the teaching notes. </a:t>
            </a:r>
            <a:r>
              <a:rPr b="1" i="1" lang="en-US" sz="1200"/>
              <a:t>[CLICK] </a:t>
            </a:r>
            <a:r>
              <a:rPr lang="en-US" sz="1200"/>
              <a:t>Now, let’s consider some additional supports. Fo</a:t>
            </a:r>
            <a:r>
              <a:rPr lang="en-US" sz="1200"/>
              <a:t>r each trend you noticed in your data, identify a reference guide or an activity in the Supports Flow Chart that you can utilize to address the identified needs of your learners.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Provide sufficient time for participants to access the Curriculum Hub and begin to dig into their unit to complete the graphic organizer in their </a:t>
            </a:r>
            <a:r>
              <a:rPr lang="en-US" sz="1200"/>
              <a:t>Note Catcher</a:t>
            </a:r>
            <a:r>
              <a:rPr lang="en-US" sz="1200"/>
              <a:t>.</a:t>
            </a:r>
            <a:endParaRPr sz="1200"/>
          </a:p>
        </p:txBody>
      </p:sp>
      <p:sp>
        <p:nvSpPr>
          <p:cNvPr id="751" name="Google Shape;751;g9edaed8d1d_0_62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9e88701c10_0_1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9e88701c10_0_1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20</a:t>
            </a:r>
            <a:r>
              <a:rPr lang="en-US" sz="1200"/>
              <a:t>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Earlier today, we discussed an approach to proactive planning where we looked at identifying where students may need additional support with writing and identifying potential supports to address these needs. Now that we have generated that list, let’s spend some time </a:t>
            </a:r>
            <a:r>
              <a:rPr lang="en-US" sz="1200"/>
              <a:t>determining</a:t>
            </a:r>
            <a:r>
              <a:rPr lang="en-US" sz="1200"/>
              <a:t> the most effective supports for those students and then planning for when and how those supports will be implemented.</a:t>
            </a:r>
            <a:r>
              <a:rPr lang="en-US" sz="1200"/>
              <a:t> We will take time here to begin that proactive planning process. Remember, you CAN plan small-group instruction if student needs demand it! However, you should not plan small-group targeted instruction for the sake of teaching small groups—rather, it should be applied intentionally if a group of students have needs that are very different than the rest of the class.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While you won’t walk away with a fully fleshed-out plan, you will have time to begin this process.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a:t>
            </a:r>
            <a:r>
              <a:rPr lang="en-US" sz="1200"/>
              <a:t> Review the task. Provide time for participants to work. </a:t>
            </a:r>
            <a:endParaRPr sz="1200"/>
          </a:p>
        </p:txBody>
      </p:sp>
      <p:sp>
        <p:nvSpPr>
          <p:cNvPr id="763" name="Google Shape;763;g9e88701c10_0_14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9e88701c10_0_1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9e88701c10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5 minutes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a:t>
            </a:r>
            <a:r>
              <a:rPr lang="en-US" sz="1200"/>
              <a:t> Take just a moment and synthesize your learning. Complete the exit ticket in your participant </a:t>
            </a:r>
            <a:r>
              <a:rPr lang="en-US" sz="1200"/>
              <a:t>Note Catcher</a:t>
            </a:r>
            <a:r>
              <a:rPr lang="en-US" sz="1200"/>
              <a:t>, and then we will head to a short break.</a:t>
            </a:r>
            <a:endParaRPr sz="1200"/>
          </a:p>
        </p:txBody>
      </p:sp>
      <p:sp>
        <p:nvSpPr>
          <p:cNvPr id="775" name="Google Shape;775;g9e88701c10_0_15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9" name="Shape 779"/>
        <p:cNvGrpSpPr/>
        <p:nvPr/>
      </p:nvGrpSpPr>
      <p:grpSpPr>
        <a:xfrm>
          <a:off x="0" y="0"/>
          <a:ext cx="0" cy="0"/>
          <a:chOff x="0" y="0"/>
          <a:chExt cx="0" cy="0"/>
        </a:xfrm>
      </p:grpSpPr>
      <p:sp>
        <p:nvSpPr>
          <p:cNvPr id="780" name="Google Shape;780;g8fe57ea861_0_1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1" name="Google Shape;781;g8fe57ea861_0_1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15 minutes </a:t>
            </a:r>
            <a:endParaRPr sz="1200"/>
          </a:p>
          <a:p>
            <a:pPr indent="0" lvl="0" marL="0" rtl="0" algn="l">
              <a:lnSpc>
                <a:spcPct val="100000"/>
              </a:lnSpc>
              <a:spcBef>
                <a:spcPts val="0"/>
              </a:spcBef>
              <a:spcAft>
                <a:spcPts val="0"/>
              </a:spcAft>
              <a:buSzPts val="1400"/>
              <a:buNone/>
            </a:pPr>
            <a:r>
              <a:t/>
            </a:r>
            <a:endParaRPr sz="1200"/>
          </a:p>
        </p:txBody>
      </p:sp>
      <p:sp>
        <p:nvSpPr>
          <p:cNvPr id="782" name="Google Shape;782;g8fe57ea861_0_17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8fe57ea861_0_1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7" name="Google Shape;787;g8fe57ea861_0_17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200">
                <a:solidFill>
                  <a:srgbClr val="000000"/>
                </a:solidFill>
              </a:rPr>
              <a:t>60 minutes</a:t>
            </a:r>
            <a:endParaRPr sz="1200">
              <a:solidFill>
                <a:srgbClr val="000000"/>
              </a:solidFill>
            </a:endParaRPr>
          </a:p>
        </p:txBody>
      </p:sp>
      <p:sp>
        <p:nvSpPr>
          <p:cNvPr id="788" name="Google Shape;788;g8fe57ea861_0_1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8fe57ea861_0_1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3" name="Google Shape;793;g8fe57ea861_0_1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b="1" lang="en-US" sz="1200"/>
              <a:t>:</a:t>
            </a:r>
            <a:r>
              <a:rPr lang="en-US" sz="1200"/>
              <a:t> We’ve made it a long way today (and over the last 7 days!) together! We’re going to close out our learning sequence by switching gears and discussing a different and very unique type of unit that’s included at the end of every grade level course: the Application Unit. I’m excited to share more about this type of unit with you, as it serves as a great culmination of learning in the year and offers lots of opportunity for students to pursue their own interests. </a:t>
            </a:r>
            <a:endParaRPr sz="1200"/>
          </a:p>
        </p:txBody>
      </p:sp>
      <p:sp>
        <p:nvSpPr>
          <p:cNvPr id="794" name="Google Shape;794;g8fe57ea861_0_1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8fe57ea861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g8fe57ea861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to familiarize yourself with our agreements.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an agreement you would like to hold onto during our session today. You can jot that down on a sticky note or in your </a:t>
            </a:r>
            <a:r>
              <a:rPr lang="en-US" sz="1200"/>
              <a:t>Note Catcher</a:t>
            </a:r>
            <a:r>
              <a:rPr lang="en-US" sz="1200"/>
              <a:t> if you like, but this is just for you to hold yourself accountable as we learn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we examine the intricacies and complexity of implementing a new curriculum, I want to acknowledge that deficit thinking comes up for all of us. During our discussions today and throughout our learning time together, I want to push us to focus our attention and efforts to use asset-based language and approach our learning with a problem-solving attitude. It can be so easy to fall into the trap of thinking, “My kids already can’t do what’s asked of them.” But I want to push you into thinking, “While my students don’t meet expectations </a:t>
            </a:r>
            <a:r>
              <a:rPr b="1" i="1" lang="en-US" sz="1200"/>
              <a:t>yet</a:t>
            </a:r>
            <a:r>
              <a:rPr lang="en-US" sz="1200"/>
              <a:t>, I wonder how this new curriculum could provide the right supports to help them do more than I thought possible.” As we learn and work today, we want to maintain our focus on the positive, or the potential, of the curriculum, of our students, and of ourselves.</a:t>
            </a:r>
            <a:endParaRPr sz="1200"/>
          </a:p>
        </p:txBody>
      </p:sp>
      <p:sp>
        <p:nvSpPr>
          <p:cNvPr id="110" name="Google Shape;110;g8fe57ea861_0_6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8" name="Shape 798"/>
        <p:cNvGrpSpPr/>
        <p:nvPr/>
      </p:nvGrpSpPr>
      <p:grpSpPr>
        <a:xfrm>
          <a:off x="0" y="0"/>
          <a:ext cx="0" cy="0"/>
          <a:chOff x="0" y="0"/>
          <a:chExt cx="0" cy="0"/>
        </a:xfrm>
      </p:grpSpPr>
      <p:sp>
        <p:nvSpPr>
          <p:cNvPr id="799" name="Google Shape;799;ga88cdda55f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0" name="Google Shape;800;ga88cdda55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Application Unit was developed to align with the ultimate goal of ELA instruction—to allow students to build knowledge about topics and express that knowledge. Application Units are a real-world use of what we do in ELA classes—these allow students to explore more! </a:t>
            </a:r>
            <a:endParaRPr sz="1200"/>
          </a:p>
        </p:txBody>
      </p:sp>
      <p:sp>
        <p:nvSpPr>
          <p:cNvPr id="801" name="Google Shape;801;ga88cdda55f_0_7: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ga88cdda55f_0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8" name="Google Shape;808;ga88cdda55f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When we read rich and complex literature and texts, there are so many different ways to interpret or focus our understanding! The curriculum designers had to pick a path to take students down in each unit, but the Application Unit is designed to give students the opportunity to explore new paths related to the texts and topics they’ve read that designers didn’t necessary get to take them on! As you can see, students have the opportunity to select a TOPIC and a PRODUCT, honoring students’ agency and choices based on what has piqued their interest.</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Here are just a few of the possible questions students might choose to explore during the Application Unit related to </a:t>
            </a:r>
            <a:r>
              <a:rPr i="1" lang="en-US" sz="1200"/>
              <a:t>T</a:t>
            </a:r>
            <a:r>
              <a:rPr i="1" lang="en-US" sz="1200"/>
              <a:t>he Great Gatsby</a:t>
            </a:r>
            <a:r>
              <a:rPr lang="en-US" sz="1200"/>
              <a:t>!</a:t>
            </a:r>
            <a:endParaRPr sz="1200"/>
          </a:p>
        </p:txBody>
      </p:sp>
      <p:sp>
        <p:nvSpPr>
          <p:cNvPr id="809" name="Google Shape;809;ga88cdda55f_0_1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a8a7842ad1_0_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5" name="Google Shape;815;ga8a7842ad1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However, students don’t HAVE to choose </a:t>
            </a:r>
            <a:r>
              <a:rPr i="1" lang="en-US" sz="1200"/>
              <a:t>The Great Gatsby</a:t>
            </a:r>
            <a:r>
              <a:rPr lang="en-US" sz="1200"/>
              <a:t>. Let’s say an 11th grade student was most interested in the </a:t>
            </a:r>
            <a:r>
              <a:rPr i="1" lang="en-US" sz="1200"/>
              <a:t>Friday Night Lights </a:t>
            </a:r>
            <a:r>
              <a:rPr lang="en-US" sz="1200"/>
              <a:t>unit—they’d then have the option to choose from one of these, or develop their own topic, instead! That’s the beauty of the Application Unit—student choice and the opportunity to do real authentic research to close out the year.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Provide a moment for participants to review this alternate option, and name that there are similar menus for the other Grade 11 units (and for all grades!). </a:t>
            </a:r>
            <a:endParaRPr sz="1200"/>
          </a:p>
        </p:txBody>
      </p:sp>
      <p:sp>
        <p:nvSpPr>
          <p:cNvPr id="816" name="Google Shape;816;ga8a7842ad1_0_10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0" name="Shape 820"/>
        <p:cNvGrpSpPr/>
        <p:nvPr/>
      </p:nvGrpSpPr>
      <p:grpSpPr>
        <a:xfrm>
          <a:off x="0" y="0"/>
          <a:ext cx="0" cy="0"/>
          <a:chOff x="0" y="0"/>
          <a:chExt cx="0" cy="0"/>
        </a:xfrm>
      </p:grpSpPr>
      <p:sp>
        <p:nvSpPr>
          <p:cNvPr id="821" name="Google Shape;821;g9e887019fa_0_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2" name="Google Shape;822;g9e887019fa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rgbClr val="000000"/>
                </a:solidFill>
              </a:rPr>
              <a:t>8 minutes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SAY:</a:t>
            </a:r>
            <a:r>
              <a:rPr lang="en-US" sz="1200">
                <a:solidFill>
                  <a:srgbClr val="000000"/>
                </a:solidFill>
              </a:rPr>
              <a:t> </a:t>
            </a:r>
            <a:r>
              <a:rPr lang="en-US" sz="1200">
                <a:solidFill>
                  <a:srgbClr val="000000"/>
                </a:solidFill>
              </a:rPr>
              <a:t>Let’s begin this last session of the day by identifying the purpose of the application units.</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Facilitator note:</a:t>
            </a:r>
            <a:endParaRPr b="1" sz="1200">
              <a:solidFill>
                <a:srgbClr val="000000"/>
              </a:solidFill>
            </a:endParaRPr>
          </a:p>
          <a:p>
            <a:pPr indent="0" lvl="0" marL="0" rtl="0" algn="l">
              <a:spcBef>
                <a:spcPts val="0"/>
              </a:spcBef>
              <a:spcAft>
                <a:spcPts val="0"/>
              </a:spcAft>
              <a:buNone/>
            </a:pPr>
            <a:r>
              <a:rPr i="1" lang="en-US" sz="1200">
                <a:solidFill>
                  <a:srgbClr val="000000"/>
                </a:solidFill>
              </a:rPr>
              <a:t>Here is the description from the Curriculum Guide that is featured in the participant Note Catcher.</a:t>
            </a:r>
            <a:endParaRPr i="1" sz="1200">
              <a:solidFill>
                <a:srgbClr val="000000"/>
              </a:solidFill>
            </a:endParaRPr>
          </a:p>
          <a:p>
            <a:pPr indent="0" lvl="0" marL="0" rtl="0" algn="l">
              <a:spcBef>
                <a:spcPts val="0"/>
              </a:spcBef>
              <a:spcAft>
                <a:spcPts val="0"/>
              </a:spcAft>
              <a:buNone/>
            </a:pPr>
            <a:r>
              <a:t/>
            </a:r>
            <a:endParaRPr i="1" sz="1200">
              <a:solidFill>
                <a:srgbClr val="000000"/>
              </a:solidFill>
            </a:endParaRPr>
          </a:p>
          <a:p>
            <a:pPr indent="0" lvl="0" marL="457200" rtl="0" algn="l">
              <a:spcBef>
                <a:spcPts val="0"/>
              </a:spcBef>
              <a:spcAft>
                <a:spcPts val="0"/>
              </a:spcAft>
              <a:buClr>
                <a:schemeClr val="dk1"/>
              </a:buClr>
              <a:buSzPts val="1100"/>
              <a:buFont typeface="Arial"/>
              <a:buNone/>
            </a:pPr>
            <a:r>
              <a:rPr b="1" lang="en-US" sz="1200">
                <a:solidFill>
                  <a:srgbClr val="000000"/>
                </a:solidFill>
              </a:rPr>
              <a:t>Description: </a:t>
            </a:r>
            <a:r>
              <a:rPr lang="en-US" sz="1200">
                <a:solidFill>
                  <a:srgbClr val="000000"/>
                </a:solidFill>
              </a:rPr>
              <a:t>The application unit concludes the course. Students independently and/or collaboratively explore their own questions based on texts and topics related to the central question of one of the development units. As students progress through the development units, they choose a related topic or text that they would like to explore further. Based on their interests, students may form research teams to explore the text or topic. Students expand their learning community as they develop a presentation and share it with the larger school community. The application guidebook includes independent and collaborative reading, writing, discussion, and presentations.</a:t>
            </a:r>
            <a:endParaRPr sz="1200">
              <a:solidFill>
                <a:srgbClr val="000000"/>
              </a:solidFill>
            </a:endParaRPr>
          </a:p>
          <a:p>
            <a:pPr indent="0" lvl="0" marL="457200" rtl="0" algn="l">
              <a:spcBef>
                <a:spcPts val="0"/>
              </a:spcBef>
              <a:spcAft>
                <a:spcPts val="0"/>
              </a:spcAft>
              <a:buNone/>
            </a:pPr>
            <a:r>
              <a:t/>
            </a:r>
            <a:endParaRPr sz="1200">
              <a:solidFill>
                <a:srgbClr val="000000"/>
              </a:solidFill>
            </a:endParaRPr>
          </a:p>
          <a:p>
            <a:pPr indent="0" lvl="0" marL="457200" rtl="0" algn="l">
              <a:spcBef>
                <a:spcPts val="0"/>
              </a:spcBef>
              <a:spcAft>
                <a:spcPts val="0"/>
              </a:spcAft>
              <a:buClr>
                <a:schemeClr val="dk1"/>
              </a:buClr>
              <a:buSzPts val="1100"/>
              <a:buFont typeface="Arial"/>
              <a:buNone/>
            </a:pPr>
            <a:r>
              <a:rPr b="1" lang="en-US" sz="1200">
                <a:solidFill>
                  <a:srgbClr val="000000"/>
                </a:solidFill>
              </a:rPr>
              <a:t>Timing: </a:t>
            </a:r>
            <a:r>
              <a:rPr lang="en-US" sz="1200">
                <a:solidFill>
                  <a:srgbClr val="000000"/>
                </a:solidFill>
              </a:rPr>
              <a:t>The application unit will take approximately 25 days of instruction for 45-minute daily lessons and approximately 13 days of instruction for 90-minute daily lessons.</a:t>
            </a:r>
            <a:endParaRPr sz="1200">
              <a:solidFill>
                <a:srgbClr val="000000"/>
              </a:solidFill>
            </a:endParaRPr>
          </a:p>
          <a:p>
            <a:pPr indent="0" lvl="0" marL="0" rtl="0" algn="l">
              <a:spcBef>
                <a:spcPts val="0"/>
              </a:spcBef>
              <a:spcAft>
                <a:spcPts val="0"/>
              </a:spcAft>
              <a:buClr>
                <a:schemeClr val="dk1"/>
              </a:buClr>
              <a:buSzPts val="1100"/>
              <a:buFont typeface="Arial"/>
              <a:buNone/>
            </a:pPr>
            <a:r>
              <a:t/>
            </a:r>
            <a:endParaRPr sz="1200">
              <a:solidFill>
                <a:srgbClr val="000000"/>
              </a:solidFill>
            </a:endParaRPr>
          </a:p>
          <a:p>
            <a:pPr indent="0" lvl="0" marL="0" rtl="0" algn="l">
              <a:spcBef>
                <a:spcPts val="0"/>
              </a:spcBef>
              <a:spcAft>
                <a:spcPts val="0"/>
              </a:spcAft>
              <a:buNone/>
            </a:pPr>
            <a:r>
              <a:t/>
            </a:r>
            <a:endParaRPr sz="1200">
              <a:solidFill>
                <a:srgbClr val="000000"/>
              </a:solidFill>
            </a:endParaRPr>
          </a:p>
        </p:txBody>
      </p:sp>
      <p:sp>
        <p:nvSpPr>
          <p:cNvPr id="823" name="Google Shape;823;g9e887019fa_0_75: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9" name="Shape 829"/>
        <p:cNvGrpSpPr/>
        <p:nvPr/>
      </p:nvGrpSpPr>
      <p:grpSpPr>
        <a:xfrm>
          <a:off x="0" y="0"/>
          <a:ext cx="0" cy="0"/>
          <a:chOff x="0" y="0"/>
          <a:chExt cx="0" cy="0"/>
        </a:xfrm>
      </p:grpSpPr>
      <p:sp>
        <p:nvSpPr>
          <p:cNvPr id="830" name="Google Shape;830;ga650ab98e6_0_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1" name="Google Shape;831;ga650ab98e6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sz="1200"/>
              <a:t>30 seconds</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rPr b="1" lang="en-US" sz="1200"/>
              <a:t>SAY:</a:t>
            </a:r>
            <a:r>
              <a:rPr lang="en-US" sz="1200"/>
              <a:t> All of our planning and work up to this point has focused primarily on Development units. This is because most of your year will be spent in Development units and this is where most, not all but most, of your instruction occurs. We want to transition from our data analysis and spend some time looking at Application Units in the Guidebooks 9-12 curriculum.</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Clr>
                <a:schemeClr val="dk1"/>
              </a:buClr>
              <a:buSzPts val="1100"/>
              <a:buFont typeface="Arial"/>
              <a:buNone/>
            </a:pPr>
            <a:r>
              <a:rPr b="1" lang="en-US" sz="1200"/>
              <a:t>SAY: </a:t>
            </a:r>
            <a:r>
              <a:rPr lang="en-US" sz="1200"/>
              <a:t>During the course of a school year, you will teach three Development units which generally take between 30-40 class days. The last unit of the school year is the Application Unit. This unit should take approximately 25 days. Students will select a topic that is connected to one of the three Development Units that they covered during the year. During the Application Unit, students will participate in an independent research project focused on their selected topic, culminating in a product and presentation. Let’s look at the chart. If I am a tenth grade teacher, I will teach </a:t>
            </a:r>
            <a:r>
              <a:rPr i="1" lang="en-US" sz="1200"/>
              <a:t>Life of Pi</a:t>
            </a:r>
            <a:r>
              <a:rPr lang="en-US" sz="1200"/>
              <a:t>,</a:t>
            </a:r>
            <a:r>
              <a:rPr i="1" lang="en-US" sz="1200"/>
              <a:t> Things Fall Apart</a:t>
            </a:r>
            <a:r>
              <a:rPr lang="en-US" sz="1200"/>
              <a:t>, and </a:t>
            </a:r>
            <a:r>
              <a:rPr i="1" lang="en-US" sz="1200"/>
              <a:t>The Immortal Life of Henrietta Lacks</a:t>
            </a:r>
            <a:r>
              <a:rPr lang="en-US" sz="1200"/>
              <a:t>. Then, during the last two months of school, my students will choose a topic related to one of these three units and research that topic in order to produce a product. </a:t>
            </a:r>
            <a:endParaRPr sz="1200"/>
          </a:p>
          <a:p>
            <a:pPr indent="0" lvl="0" marL="0" rtl="0" algn="l">
              <a:spcBef>
                <a:spcPts val="0"/>
              </a:spcBef>
              <a:spcAft>
                <a:spcPts val="0"/>
              </a:spcAft>
              <a:buClr>
                <a:schemeClr val="dk1"/>
              </a:buClr>
              <a:buSzPts val="1100"/>
              <a:buFont typeface="Arial"/>
              <a:buNone/>
            </a:pPr>
            <a:r>
              <a:t/>
            </a:r>
            <a:endParaRPr sz="1200"/>
          </a:p>
        </p:txBody>
      </p:sp>
      <p:sp>
        <p:nvSpPr>
          <p:cNvPr id="832" name="Google Shape;832;ga650ab98e6_0_23: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9e88701c10_0_1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9e88701c10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 minute</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You may be wondering, “But how will I prepare my students for this kind of unit and the thinking it requires?” Just remember, the Guidebooks were designed intentionally with this in mind. Take a look at these directions. This excerpt comes from Section 5 of the </a:t>
            </a:r>
            <a:r>
              <a:rPr i="1" lang="en-US" sz="1200"/>
              <a:t>Gatsby</a:t>
            </a:r>
            <a:r>
              <a:rPr lang="en-US" sz="1200"/>
              <a:t> unit. The topic selection process for Application Units is woven into every unit in the Guidebooks, so you can be sure that no matter which units you teach in your grade level, students will have opportunities to preview the requirements of the Application Unit and begin to gather the resources and thinking needed to be successful. Students will make connections to application task possible topics at the end of each development unit, so by the end of the school year they should have ideas already!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Facilitator Note:</a:t>
            </a:r>
            <a:endParaRPr b="1" sz="1200"/>
          </a:p>
          <a:p>
            <a:pPr indent="0" lvl="0" marL="0" rtl="0" algn="l">
              <a:spcBef>
                <a:spcPts val="0"/>
              </a:spcBef>
              <a:spcAft>
                <a:spcPts val="0"/>
              </a:spcAft>
              <a:buNone/>
            </a:pPr>
            <a:r>
              <a:rPr lang="en-US" sz="1200"/>
              <a:t>This is the link to the lesson where this excerpt can be found: </a:t>
            </a:r>
            <a:r>
              <a:rPr i="1" lang="en-US" sz="1100" u="sng">
                <a:solidFill>
                  <a:srgbClr val="1155CC"/>
                </a:solidFill>
                <a:latin typeface="Arial"/>
                <a:ea typeface="Arial"/>
                <a:cs typeface="Arial"/>
                <a:sym typeface="Arial"/>
                <a:hlinkClick r:id="rId2">
                  <a:extLst>
                    <a:ext uri="{A12FA001-AC4F-418D-AE19-62706E023703}">
                      <ahyp:hlinkClr val="tx"/>
                    </a:ext>
                  </a:extLst>
                </a:hlinkClick>
              </a:rPr>
              <a:t>Gatsby</a:t>
            </a:r>
            <a:r>
              <a:rPr lang="en-US" sz="1100" u="sng">
                <a:solidFill>
                  <a:srgbClr val="1155CC"/>
                </a:solidFill>
                <a:latin typeface="Arial"/>
                <a:ea typeface="Arial"/>
                <a:cs typeface="Arial"/>
                <a:sym typeface="Arial"/>
                <a:hlinkClick r:id="rId3">
                  <a:extLst>
                    <a:ext uri="{A12FA001-AC4F-418D-AE19-62706E023703}">
                      <ahyp:hlinkClr val="tx"/>
                    </a:ext>
                  </a:extLst>
                </a:hlinkClick>
              </a:rPr>
              <a:t> S5L5A2</a:t>
            </a:r>
            <a:endParaRPr sz="1200"/>
          </a:p>
          <a:p>
            <a:pPr indent="0" lvl="0" marL="0" rtl="0" algn="l">
              <a:spcBef>
                <a:spcPts val="0"/>
              </a:spcBef>
              <a:spcAft>
                <a:spcPts val="0"/>
              </a:spcAft>
              <a:buClr>
                <a:schemeClr val="dk1"/>
              </a:buClr>
              <a:buSzPts val="1100"/>
              <a:buFont typeface="Arial"/>
              <a:buNone/>
            </a:pPr>
            <a:r>
              <a:t/>
            </a:r>
            <a:endParaRPr sz="1200"/>
          </a:p>
          <a:p>
            <a:pPr indent="0" lvl="0" marL="0" rtl="0" algn="l">
              <a:spcBef>
                <a:spcPts val="0"/>
              </a:spcBef>
              <a:spcAft>
                <a:spcPts val="0"/>
              </a:spcAft>
              <a:buNone/>
            </a:pPr>
            <a:r>
              <a:t/>
            </a:r>
            <a:endParaRPr sz="1200"/>
          </a:p>
        </p:txBody>
      </p:sp>
      <p:sp>
        <p:nvSpPr>
          <p:cNvPr id="839" name="Google Shape;839;g9e88701c10_0_158: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g9e88701c10_0_1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5" name="Google Shape;845;g9e88701c10_0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10 minute</a:t>
            </a:r>
            <a:r>
              <a:rPr lang="en-US" sz="1200"/>
              <a:t>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Now that we have an understanding of the purpose of the Application Units, let’s dig a little deeper into what a finished product might look like. As we s</a:t>
            </a:r>
            <a:r>
              <a:rPr lang="en-US" sz="1200">
                <a:solidFill>
                  <a:srgbClr val="000000"/>
                </a:solidFill>
              </a:rPr>
              <a:t>aid before, embedded in each unit is a chance for students to press pause and spend a few minutes looking at the Application Unit Culminating Task. Here, students can </a:t>
            </a:r>
            <a:r>
              <a:rPr lang="en-US" sz="1200">
                <a:solidFill>
                  <a:srgbClr val="000000"/>
                </a:solidFill>
              </a:rPr>
              <a:t>gather resources, generate ideas, and organize their thinking in preparation for completing the Application Unit Culminating Task. Let’s take a few minutes to familiarize ourselves with this tool. This example comes from the </a:t>
            </a:r>
            <a:r>
              <a:rPr i="1" lang="en-US" sz="1200">
                <a:solidFill>
                  <a:srgbClr val="000000"/>
                </a:solidFill>
              </a:rPr>
              <a:t>Gatsby</a:t>
            </a:r>
            <a:r>
              <a:rPr lang="en-US" sz="1200">
                <a:solidFill>
                  <a:srgbClr val="000000"/>
                </a:solidFill>
              </a:rPr>
              <a:t> unit. But remember, this tool is embedded with every unit so students will have multiple opportunities to engage with this kind of thinking. We’ve already briefly reviewed the possible topics and products, but let’s take a much closer look now alongside the other supports embedded in the tool. </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DO:</a:t>
            </a:r>
            <a:r>
              <a:rPr lang="en-US" sz="1200">
                <a:solidFill>
                  <a:srgbClr val="000000"/>
                </a:solidFill>
              </a:rPr>
              <a:t> Instruct participants to view the Application Unit Culminating Task Tool in their participant Note Catchers. After sufficient investigation time, conduct a whole-group debrief.</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lnSpc>
                <a:spcPct val="115000"/>
              </a:lnSpc>
              <a:spcBef>
                <a:spcPts val="0"/>
              </a:spcBef>
              <a:spcAft>
                <a:spcPts val="0"/>
              </a:spcAft>
              <a:buNone/>
            </a:pPr>
            <a:r>
              <a:rPr lang="en-US" sz="1100" u="sng">
                <a:solidFill>
                  <a:srgbClr val="1155CC"/>
                </a:solidFill>
                <a:hlinkClick r:id="rId2">
                  <a:extLst>
                    <a:ext uri="{A12FA001-AC4F-418D-AE19-62706E023703}">
                      <ahyp:hlinkClr val="tx"/>
                    </a:ext>
                  </a:extLst>
                </a:hlinkClick>
              </a:rPr>
              <a:t>Application Task Culminating Task Tool</a:t>
            </a:r>
            <a:endParaRPr sz="1200">
              <a:solidFill>
                <a:srgbClr val="000000"/>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US" sz="1200">
                <a:solidFill>
                  <a:srgbClr val="000000"/>
                </a:solidFill>
              </a:rPr>
              <a:t>Look For:</a:t>
            </a:r>
            <a:endParaRPr b="1"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The tool offers multiple product possibilities.</a:t>
            </a:r>
            <a:endParaRPr sz="1200">
              <a:solidFill>
                <a:srgbClr val="000000"/>
              </a:solidFill>
            </a:endParaRPr>
          </a:p>
          <a:p>
            <a:pPr indent="-304800" lvl="0" marL="457200" rtl="0" algn="l">
              <a:spcBef>
                <a:spcPts val="0"/>
              </a:spcBef>
              <a:spcAft>
                <a:spcPts val="0"/>
              </a:spcAft>
              <a:buClr>
                <a:srgbClr val="000000"/>
              </a:buClr>
              <a:buSzPts val="1200"/>
              <a:buChar char="-"/>
            </a:pPr>
            <a:r>
              <a:rPr lang="en-US" sz="1200">
                <a:solidFill>
                  <a:srgbClr val="000000"/>
                </a:solidFill>
              </a:rPr>
              <a:t>The “Preview the Culminating Task” section of the tool allows students a place to dock their thinking.</a:t>
            </a:r>
            <a:endParaRPr sz="1200">
              <a:solidFill>
                <a:srgbClr val="000000"/>
              </a:solidFill>
            </a:endParaRPr>
          </a:p>
        </p:txBody>
      </p:sp>
      <p:sp>
        <p:nvSpPr>
          <p:cNvPr id="846" name="Google Shape;846;g9e88701c10_0_164: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g9edaed8d1d_0_6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3" name="Google Shape;853;g9edaed8d1d_0_6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For our next task, we are going to do some investigating on the </a:t>
            </a:r>
            <a:r>
              <a:rPr lang="en-US" sz="1200"/>
              <a:t>Curriculum</a:t>
            </a:r>
            <a:r>
              <a:rPr lang="en-US" sz="1200"/>
              <a:t> Hub. Go ahead and access the Hub now.</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u="sng">
                <a:solidFill>
                  <a:schemeClr val="hlink"/>
                </a:solidFill>
                <a:hlinkClick r:id="rId2"/>
              </a:rPr>
              <a:t>www.louisianacurriculumhub.com</a:t>
            </a:r>
            <a:r>
              <a:rPr lang="en-US" sz="1200"/>
              <a:t> </a:t>
            </a:r>
            <a:endParaRPr sz="1200"/>
          </a:p>
        </p:txBody>
      </p:sp>
      <p:sp>
        <p:nvSpPr>
          <p:cNvPr id="854" name="Google Shape;854;g9edaed8d1d_0_6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9" name="Shape 859"/>
        <p:cNvGrpSpPr/>
        <p:nvPr/>
      </p:nvGrpSpPr>
      <p:grpSpPr>
        <a:xfrm>
          <a:off x="0" y="0"/>
          <a:ext cx="0" cy="0"/>
          <a:chOff x="0" y="0"/>
          <a:chExt cx="0" cy="0"/>
        </a:xfrm>
      </p:grpSpPr>
      <p:sp>
        <p:nvSpPr>
          <p:cNvPr id="860" name="Google Shape;860;g9edaed8d1d_0_6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1" name="Google Shape;861;g9edaed8d1d_0_6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Once you reach the Hub’s homepage, select your grade level.</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the Hub’s homepage and their grade level.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862" name="Google Shape;862;g9edaed8d1d_0_6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9edaed8d1d_0_6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8" name="Google Shape;868;g9edaed8d1d_0_6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the application unit for your grade level. This will be the last unit in the list and the text will be orange.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a:t>
            </a:r>
            <a:r>
              <a:rPr i="1" lang="en-US" sz="1200"/>
              <a:t>The Great Gatsby </a:t>
            </a:r>
            <a:r>
              <a:rPr lang="en-US" sz="1200"/>
              <a:t>unit.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869" name="Google Shape;869;g9edaed8d1d_0_6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7.pn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itle">
  <p:cSld name="Cover Title">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27"/>
            <a:ext cx="9143952" cy="5143473"/>
          </a:xfrm>
          <a:prstGeom prst="rect">
            <a:avLst/>
          </a:prstGeom>
          <a:noFill/>
          <a:ln>
            <a:noFill/>
          </a:ln>
        </p:spPr>
      </p:pic>
      <p:sp>
        <p:nvSpPr>
          <p:cNvPr id="12" name="Google Shape;12;p2"/>
          <p:cNvSpPr txBox="1"/>
          <p:nvPr>
            <p:ph type="title"/>
          </p:nvPr>
        </p:nvSpPr>
        <p:spPr>
          <a:xfrm>
            <a:off x="3822492" y="1631875"/>
            <a:ext cx="5321508" cy="20322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3" name="Shape 13"/>
        <p:cNvGrpSpPr/>
        <p:nvPr/>
      </p:nvGrpSpPr>
      <p:grpSpPr>
        <a:xfrm>
          <a:off x="0" y="0"/>
          <a:ext cx="0" cy="0"/>
          <a:chOff x="0" y="0"/>
          <a:chExt cx="0" cy="0"/>
        </a:xfrm>
      </p:grpSpPr>
      <p:pic>
        <p:nvPicPr>
          <p:cNvPr id="14" name="Google Shape;14;p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5" name="Google Shape;15;p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6" name="Google Shape;16;p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7" name="Google Shape;17;p3"/>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Call out box">
  <p:cSld name="Title and Content Option 2">
    <p:spTree>
      <p:nvGrpSpPr>
        <p:cNvPr id="18" name="Shape 18"/>
        <p:cNvGrpSpPr/>
        <p:nvPr/>
      </p:nvGrpSpPr>
      <p:grpSpPr>
        <a:xfrm>
          <a:off x="0" y="0"/>
          <a:ext cx="0" cy="0"/>
          <a:chOff x="0" y="0"/>
          <a:chExt cx="0" cy="0"/>
        </a:xfrm>
      </p:grpSpPr>
      <p:pic>
        <p:nvPicPr>
          <p:cNvPr id="19" name="Google Shape;19;p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0" name="Google Shape;20;p4"/>
          <p:cNvSpPr txBox="1"/>
          <p:nvPr>
            <p:ph idx="1" type="body"/>
          </p:nvPr>
        </p:nvSpPr>
        <p:spPr>
          <a:xfrm>
            <a:off x="3958600" y="0"/>
            <a:ext cx="5185500" cy="480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21" name="Google Shape;21;p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2800"/>
              <a:buFont typeface="Arial"/>
              <a:buNone/>
              <a:defRPr b="0" i="0" sz="2800" u="none" cap="none" strike="noStrike">
                <a:solidFill>
                  <a:srgbClr val="434343"/>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2" name="Google Shape;22;p4"/>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nly">
  <p:cSld name="Section Title Only">
    <p:spTree>
      <p:nvGrpSpPr>
        <p:cNvPr id="23" name="Shape 23"/>
        <p:cNvGrpSpPr/>
        <p:nvPr/>
      </p:nvGrpSpPr>
      <p:grpSpPr>
        <a:xfrm>
          <a:off x="0" y="0"/>
          <a:ext cx="0" cy="0"/>
          <a:chOff x="0" y="0"/>
          <a:chExt cx="0" cy="0"/>
        </a:xfrm>
      </p:grpSpPr>
      <p:pic>
        <p:nvPicPr>
          <p:cNvPr id="24" name="Google Shape;24;p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5" name="Google Shape;25;p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5"/>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age">
  <p:cSld name="Main Page">
    <p:spTree>
      <p:nvGrpSpPr>
        <p:cNvPr id="27" name="Shape 27"/>
        <p:cNvGrpSpPr/>
        <p:nvPr/>
      </p:nvGrpSpPr>
      <p:grpSpPr>
        <a:xfrm>
          <a:off x="0" y="0"/>
          <a:ext cx="0" cy="0"/>
          <a:chOff x="0" y="0"/>
          <a:chExt cx="0" cy="0"/>
        </a:xfrm>
      </p:grpSpPr>
      <p:sp>
        <p:nvSpPr>
          <p:cNvPr id="28" name="Google Shape;28;p6"/>
          <p:cNvSpPr txBox="1"/>
          <p:nvPr>
            <p:ph type="title"/>
          </p:nvPr>
        </p:nvSpPr>
        <p:spPr>
          <a:xfrm>
            <a:off x="94571" y="171450"/>
            <a:ext cx="8192700" cy="571500"/>
          </a:xfrm>
          <a:prstGeom prst="rect">
            <a:avLst/>
          </a:prstGeom>
          <a:noFill/>
          <a:ln>
            <a:noFill/>
          </a:ln>
        </p:spPr>
        <p:txBody>
          <a:bodyPr anchorCtr="0" anchor="t" bIns="45700" lIns="91425" spcFirstLastPara="1" rIns="91425" wrap="square" tIns="45700">
            <a:noAutofit/>
          </a:bodyPr>
          <a:lstStyle>
            <a:lvl1pPr lvl="0" rtl="0" algn="l">
              <a:lnSpc>
                <a:spcPct val="90000"/>
              </a:lnSpc>
              <a:spcBef>
                <a:spcPts val="0"/>
              </a:spcBef>
              <a:spcAft>
                <a:spcPts val="0"/>
              </a:spcAft>
              <a:buClr>
                <a:schemeClr val="lt2"/>
              </a:buClr>
              <a:buSzPts val="1800"/>
              <a:buFont typeface="Calibri"/>
              <a:buChar char="●"/>
              <a:defRPr sz="1800">
                <a:solidFill>
                  <a:schemeClr val="lt2"/>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pic>
        <p:nvPicPr>
          <p:cNvPr id="29" name="Google Shape;29;p6"/>
          <p:cNvPicPr preferRelativeResize="0"/>
          <p:nvPr/>
        </p:nvPicPr>
        <p:blipFill rotWithShape="1">
          <a:blip r:embed="rId2">
            <a:alphaModFix amt="43000"/>
          </a:blip>
          <a:srcRect b="0" l="0" r="0" t="0"/>
          <a:stretch/>
        </p:blipFill>
        <p:spPr>
          <a:xfrm>
            <a:off x="77026" y="4000500"/>
            <a:ext cx="1428128" cy="1070262"/>
          </a:xfrm>
          <a:prstGeom prst="rect">
            <a:avLst/>
          </a:prstGeom>
          <a:noFill/>
          <a:ln>
            <a:noFill/>
          </a:ln>
        </p:spPr>
      </p:pic>
      <p:cxnSp>
        <p:nvCxnSpPr>
          <p:cNvPr id="30" name="Google Shape;30;p6"/>
          <p:cNvCxnSpPr/>
          <p:nvPr/>
        </p:nvCxnSpPr>
        <p:spPr>
          <a:xfrm>
            <a:off x="0" y="114300"/>
            <a:ext cx="6629400" cy="0"/>
          </a:xfrm>
          <a:prstGeom prst="straightConnector1">
            <a:avLst/>
          </a:prstGeom>
          <a:noFill/>
          <a:ln cap="flat" cmpd="sng" w="28575">
            <a:solidFill>
              <a:schemeClr val="accent5"/>
            </a:solidFill>
            <a:prstDash val="solid"/>
            <a:miter lim="800000"/>
            <a:headEnd len="sm" w="sm" type="none"/>
            <a:tailEnd len="sm" w="sm" type="none"/>
          </a:ln>
        </p:spPr>
      </p:cxnSp>
      <p:sp>
        <p:nvSpPr>
          <p:cNvPr id="31" name="Google Shape;31;p6"/>
          <p:cNvSpPr txBox="1"/>
          <p:nvPr>
            <p:ph idx="12" type="sldNum"/>
          </p:nvPr>
        </p:nvSpPr>
        <p:spPr>
          <a:xfrm>
            <a:off x="6971144" y="4828308"/>
            <a:ext cx="2057400" cy="2739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050" u="none" cap="none" strike="noStrike">
                <a:solidFill>
                  <a:srgbClr val="888888"/>
                </a:solidFill>
                <a:latin typeface="Calibri"/>
                <a:ea typeface="Calibri"/>
                <a:cs typeface="Calibri"/>
                <a:sym typeface="Calibri"/>
              </a:defRPr>
            </a:lvl1pPr>
            <a:lvl2pPr indent="0" lvl="1" marL="0" marR="0" rtl="0" algn="r">
              <a:spcBef>
                <a:spcPts val="0"/>
              </a:spcBef>
              <a:buNone/>
              <a:defRPr b="0" i="0" sz="1050" u="none" cap="none" strike="noStrike">
                <a:solidFill>
                  <a:srgbClr val="888888"/>
                </a:solidFill>
                <a:latin typeface="Calibri"/>
                <a:ea typeface="Calibri"/>
                <a:cs typeface="Calibri"/>
                <a:sym typeface="Calibri"/>
              </a:defRPr>
            </a:lvl2pPr>
            <a:lvl3pPr indent="0" lvl="2" marL="0" marR="0" rtl="0" algn="r">
              <a:spcBef>
                <a:spcPts val="0"/>
              </a:spcBef>
              <a:buNone/>
              <a:defRPr b="0" i="0" sz="1050" u="none" cap="none" strike="noStrike">
                <a:solidFill>
                  <a:srgbClr val="888888"/>
                </a:solidFill>
                <a:latin typeface="Calibri"/>
                <a:ea typeface="Calibri"/>
                <a:cs typeface="Calibri"/>
                <a:sym typeface="Calibri"/>
              </a:defRPr>
            </a:lvl3pPr>
            <a:lvl4pPr indent="0" lvl="3" marL="0" marR="0" rtl="0" algn="r">
              <a:spcBef>
                <a:spcPts val="0"/>
              </a:spcBef>
              <a:buNone/>
              <a:defRPr b="0" i="0" sz="1050" u="none" cap="none" strike="noStrike">
                <a:solidFill>
                  <a:srgbClr val="888888"/>
                </a:solidFill>
                <a:latin typeface="Calibri"/>
                <a:ea typeface="Calibri"/>
                <a:cs typeface="Calibri"/>
                <a:sym typeface="Calibri"/>
              </a:defRPr>
            </a:lvl4pPr>
            <a:lvl5pPr indent="0" lvl="4" marL="0" marR="0" rtl="0" algn="r">
              <a:spcBef>
                <a:spcPts val="0"/>
              </a:spcBef>
              <a:buNone/>
              <a:defRPr b="0" i="0" sz="1050" u="none" cap="none" strike="noStrike">
                <a:solidFill>
                  <a:srgbClr val="888888"/>
                </a:solidFill>
                <a:latin typeface="Calibri"/>
                <a:ea typeface="Calibri"/>
                <a:cs typeface="Calibri"/>
                <a:sym typeface="Calibri"/>
              </a:defRPr>
            </a:lvl5pPr>
            <a:lvl6pPr indent="0" lvl="5" marL="0" marR="0" rtl="0" algn="r">
              <a:spcBef>
                <a:spcPts val="0"/>
              </a:spcBef>
              <a:buNone/>
              <a:defRPr b="0" i="0" sz="1050" u="none" cap="none" strike="noStrike">
                <a:solidFill>
                  <a:srgbClr val="888888"/>
                </a:solidFill>
                <a:latin typeface="Calibri"/>
                <a:ea typeface="Calibri"/>
                <a:cs typeface="Calibri"/>
                <a:sym typeface="Calibri"/>
              </a:defRPr>
            </a:lvl6pPr>
            <a:lvl7pPr indent="0" lvl="6" marL="0" marR="0" rtl="0" algn="r">
              <a:spcBef>
                <a:spcPts val="0"/>
              </a:spcBef>
              <a:buNone/>
              <a:defRPr b="0" i="0" sz="1050" u="none" cap="none" strike="noStrike">
                <a:solidFill>
                  <a:srgbClr val="888888"/>
                </a:solidFill>
                <a:latin typeface="Calibri"/>
                <a:ea typeface="Calibri"/>
                <a:cs typeface="Calibri"/>
                <a:sym typeface="Calibri"/>
              </a:defRPr>
            </a:lvl7pPr>
            <a:lvl8pPr indent="0" lvl="7" marL="0" marR="0" rtl="0" algn="r">
              <a:spcBef>
                <a:spcPts val="0"/>
              </a:spcBef>
              <a:buNone/>
              <a:defRPr b="0" i="0" sz="1050" u="none" cap="none" strike="noStrike">
                <a:solidFill>
                  <a:srgbClr val="888888"/>
                </a:solidFill>
                <a:latin typeface="Calibri"/>
                <a:ea typeface="Calibri"/>
                <a:cs typeface="Calibri"/>
                <a:sym typeface="Calibri"/>
              </a:defRPr>
            </a:lvl8pPr>
            <a:lvl9pPr indent="0" lvl="8" marL="0" marR="0" rtl="0" algn="r">
              <a:spcBef>
                <a:spcPts val="0"/>
              </a:spcBef>
              <a:buNone/>
              <a:defRPr b="0" i="0" sz="10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id="32" name="Google Shape;32;p6"/>
          <p:cNvPicPr preferRelativeResize="0"/>
          <p:nvPr/>
        </p:nvPicPr>
        <p:blipFill rotWithShape="1">
          <a:blip r:embed="rId3">
            <a:alphaModFix amt="43000"/>
          </a:blip>
          <a:srcRect b="0" l="0" r="0" t="83838"/>
          <a:stretch/>
        </p:blipFill>
        <p:spPr>
          <a:xfrm>
            <a:off x="826652" y="4837325"/>
            <a:ext cx="1193726" cy="1918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4">
  <p:cSld name="Subtitle 4">
    <p:spTree>
      <p:nvGrpSpPr>
        <p:cNvPr id="33" name="Shape 33"/>
        <p:cNvGrpSpPr/>
        <p:nvPr/>
      </p:nvGrpSpPr>
      <p:grpSpPr>
        <a:xfrm>
          <a:off x="0" y="0"/>
          <a:ext cx="0" cy="0"/>
          <a:chOff x="0" y="0"/>
          <a:chExt cx="0" cy="0"/>
        </a:xfrm>
      </p:grpSpPr>
      <p:pic>
        <p:nvPicPr>
          <p:cNvPr id="34" name="Google Shape;34;p7"/>
          <p:cNvPicPr preferRelativeResize="0"/>
          <p:nvPr/>
        </p:nvPicPr>
        <p:blipFill rotWithShape="1">
          <a:blip r:embed="rId2">
            <a:alphaModFix/>
          </a:blip>
          <a:srcRect b="0" l="0" r="0" t="0"/>
          <a:stretch/>
        </p:blipFill>
        <p:spPr>
          <a:xfrm>
            <a:off x="36945" y="371475"/>
            <a:ext cx="5872638" cy="4400553"/>
          </a:xfrm>
          <a:prstGeom prst="rect">
            <a:avLst/>
          </a:prstGeom>
          <a:noFill/>
          <a:ln>
            <a:noFill/>
          </a:ln>
        </p:spPr>
      </p:pic>
      <p:sp>
        <p:nvSpPr>
          <p:cNvPr id="35" name="Google Shape;35;p7"/>
          <p:cNvSpPr txBox="1"/>
          <p:nvPr>
            <p:ph type="ctrTitle"/>
          </p:nvPr>
        </p:nvSpPr>
        <p:spPr>
          <a:xfrm>
            <a:off x="2320290" y="1013222"/>
            <a:ext cx="5951100" cy="1790700"/>
          </a:xfrm>
          <a:prstGeom prst="rect">
            <a:avLst/>
          </a:prstGeom>
          <a:noFill/>
          <a:ln>
            <a:noFill/>
          </a:ln>
        </p:spPr>
        <p:txBody>
          <a:bodyPr anchorCtr="0" anchor="b" bIns="45700" lIns="91425" spcFirstLastPara="1" rIns="91425" wrap="square" tIns="45700">
            <a:noAutofit/>
          </a:bodyPr>
          <a:lstStyle>
            <a:lvl1pPr lvl="0" rtl="0" algn="ctr">
              <a:lnSpc>
                <a:spcPct val="90000"/>
              </a:lnSpc>
              <a:spcBef>
                <a:spcPts val="0"/>
              </a:spcBef>
              <a:spcAft>
                <a:spcPts val="0"/>
              </a:spcAft>
              <a:buClr>
                <a:schemeClr val="accent1"/>
              </a:buClr>
              <a:buSzPts val="3600"/>
              <a:buFont typeface="Calibri"/>
              <a:buNone/>
              <a:defRPr b="1" sz="3600">
                <a:solidFill>
                  <a:schemeClr val="accen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6" name="Google Shape;36;p7"/>
          <p:cNvSpPr txBox="1"/>
          <p:nvPr>
            <p:ph idx="1" type="subTitle"/>
          </p:nvPr>
        </p:nvSpPr>
        <p:spPr>
          <a:xfrm>
            <a:off x="2320290" y="2872978"/>
            <a:ext cx="5951100" cy="1241700"/>
          </a:xfrm>
          <a:prstGeom prst="rect">
            <a:avLst/>
          </a:prstGeom>
          <a:noFill/>
          <a:ln>
            <a:noFill/>
          </a:ln>
        </p:spPr>
        <p:txBody>
          <a:bodyPr anchorCtr="0" anchor="t" bIns="45700" lIns="91425" spcFirstLastPara="1" rIns="91425" wrap="square" tIns="45700">
            <a:noAutofit/>
          </a:bodyPr>
          <a:lstStyle>
            <a:lvl1pPr lvl="0" rtl="0" algn="ctr">
              <a:lnSpc>
                <a:spcPct val="90000"/>
              </a:lnSpc>
              <a:spcBef>
                <a:spcPts val="750"/>
              </a:spcBef>
              <a:spcAft>
                <a:spcPts val="0"/>
              </a:spcAft>
              <a:buClr>
                <a:schemeClr val="lt2"/>
              </a:buClr>
              <a:buSzPts val="1800"/>
              <a:buNone/>
              <a:defRPr sz="1800">
                <a:solidFill>
                  <a:schemeClr val="lt2"/>
                </a:solidFill>
                <a:latin typeface="Calibri"/>
                <a:ea typeface="Calibri"/>
                <a:cs typeface="Calibri"/>
                <a:sym typeface="Calibri"/>
              </a:defRPr>
            </a:lvl1pPr>
            <a:lvl2pPr lvl="1" rtl="0" algn="ctr">
              <a:lnSpc>
                <a:spcPct val="90000"/>
              </a:lnSpc>
              <a:spcBef>
                <a:spcPts val="375"/>
              </a:spcBef>
              <a:spcAft>
                <a:spcPts val="0"/>
              </a:spcAft>
              <a:buClr>
                <a:schemeClr val="lt2"/>
              </a:buClr>
              <a:buSzPts val="1500"/>
              <a:buNone/>
              <a:defRPr sz="1500"/>
            </a:lvl2pPr>
            <a:lvl3pPr lvl="2" rtl="0" algn="ctr">
              <a:lnSpc>
                <a:spcPct val="90000"/>
              </a:lnSpc>
              <a:spcBef>
                <a:spcPts val="375"/>
              </a:spcBef>
              <a:spcAft>
                <a:spcPts val="0"/>
              </a:spcAft>
              <a:buClr>
                <a:schemeClr val="lt2"/>
              </a:buClr>
              <a:buSzPts val="1350"/>
              <a:buNone/>
              <a:defRPr sz="1350"/>
            </a:lvl3pPr>
            <a:lvl4pPr lvl="3" rtl="0" algn="ctr">
              <a:lnSpc>
                <a:spcPct val="90000"/>
              </a:lnSpc>
              <a:spcBef>
                <a:spcPts val="375"/>
              </a:spcBef>
              <a:spcAft>
                <a:spcPts val="0"/>
              </a:spcAft>
              <a:buClr>
                <a:schemeClr val="lt2"/>
              </a:buClr>
              <a:buSzPts val="1200"/>
              <a:buNone/>
              <a:defRPr sz="1200"/>
            </a:lvl4pPr>
            <a:lvl5pPr lvl="4" rtl="0" algn="ctr">
              <a:lnSpc>
                <a:spcPct val="90000"/>
              </a:lnSpc>
              <a:spcBef>
                <a:spcPts val="375"/>
              </a:spcBef>
              <a:spcAft>
                <a:spcPts val="0"/>
              </a:spcAft>
              <a:buClr>
                <a:schemeClr val="lt2"/>
              </a:buClr>
              <a:buSzPts val="1200"/>
              <a:buNone/>
              <a:defRPr sz="1200"/>
            </a:lvl5pPr>
            <a:lvl6pPr lvl="5" rtl="0" algn="ctr">
              <a:lnSpc>
                <a:spcPct val="90000"/>
              </a:lnSpc>
              <a:spcBef>
                <a:spcPts val="375"/>
              </a:spcBef>
              <a:spcAft>
                <a:spcPts val="0"/>
              </a:spcAft>
              <a:buClr>
                <a:schemeClr val="dk1"/>
              </a:buClr>
              <a:buSzPts val="1200"/>
              <a:buNone/>
              <a:defRPr sz="1200"/>
            </a:lvl6pPr>
            <a:lvl7pPr lvl="6" rtl="0" algn="ctr">
              <a:lnSpc>
                <a:spcPct val="90000"/>
              </a:lnSpc>
              <a:spcBef>
                <a:spcPts val="375"/>
              </a:spcBef>
              <a:spcAft>
                <a:spcPts val="0"/>
              </a:spcAft>
              <a:buClr>
                <a:schemeClr val="dk1"/>
              </a:buClr>
              <a:buSzPts val="1200"/>
              <a:buNone/>
              <a:defRPr sz="1200"/>
            </a:lvl7pPr>
            <a:lvl8pPr lvl="7" rtl="0" algn="ctr">
              <a:lnSpc>
                <a:spcPct val="90000"/>
              </a:lnSpc>
              <a:spcBef>
                <a:spcPts val="375"/>
              </a:spcBef>
              <a:spcAft>
                <a:spcPts val="0"/>
              </a:spcAft>
              <a:buClr>
                <a:schemeClr val="dk1"/>
              </a:buClr>
              <a:buSzPts val="1200"/>
              <a:buNone/>
              <a:defRPr sz="1200"/>
            </a:lvl8pPr>
            <a:lvl9pPr lvl="8" rtl="0" algn="ctr">
              <a:lnSpc>
                <a:spcPct val="90000"/>
              </a:lnSpc>
              <a:spcBef>
                <a:spcPts val="375"/>
              </a:spcBef>
              <a:spcAft>
                <a:spcPts val="0"/>
              </a:spcAft>
              <a:buClr>
                <a:schemeClr val="dk1"/>
              </a:buClr>
              <a:buSzPts val="1200"/>
              <a:buNone/>
              <a:defRPr sz="12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ption 2">
  <p:cSld name="Text Option 2">
    <p:spTree>
      <p:nvGrpSpPr>
        <p:cNvPr id="37" name="Shape 37"/>
        <p:cNvGrpSpPr/>
        <p:nvPr/>
      </p:nvGrpSpPr>
      <p:grpSpPr>
        <a:xfrm>
          <a:off x="0" y="0"/>
          <a:ext cx="0" cy="0"/>
          <a:chOff x="0" y="0"/>
          <a:chExt cx="0" cy="0"/>
        </a:xfrm>
      </p:grpSpPr>
      <p:sp>
        <p:nvSpPr>
          <p:cNvPr id="38" name="Google Shape;38;p8"/>
          <p:cNvSpPr txBox="1"/>
          <p:nvPr>
            <p:ph idx="12" type="sldNum"/>
          </p:nvPr>
        </p:nvSpPr>
        <p:spPr>
          <a:xfrm>
            <a:off x="8420351" y="4735468"/>
            <a:ext cx="471900" cy="273900"/>
          </a:xfrm>
          <a:prstGeom prst="rect">
            <a:avLst/>
          </a:prstGeom>
          <a:noFill/>
          <a:ln>
            <a:noFill/>
          </a:ln>
        </p:spPr>
        <p:txBody>
          <a:bodyPr anchorCtr="0" anchor="ctr" bIns="34275" lIns="68575" spcFirstLastPara="1" rIns="68575" wrap="square" tIns="34275">
            <a:noAutofit/>
          </a:bodyPr>
          <a:lstStyle>
            <a:lvl1pPr indent="0" lvl="0"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1pPr>
            <a:lvl2pPr indent="0" lvl="1"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2pPr>
            <a:lvl3pPr indent="0" lvl="2"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3pPr>
            <a:lvl4pPr indent="0" lvl="3"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4pPr>
            <a:lvl5pPr indent="0" lvl="4"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5pPr>
            <a:lvl6pPr indent="0" lvl="5"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6pPr>
            <a:lvl7pPr indent="0" lvl="6"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7pPr>
            <a:lvl8pPr indent="0" lvl="7"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8pPr>
            <a:lvl9pPr indent="0" lvl="8" marL="0" rtl="0" algn="ctr">
              <a:spcBef>
                <a:spcPts val="0"/>
              </a:spcBef>
              <a:buClr>
                <a:srgbClr val="A7A7A7"/>
              </a:buClr>
              <a:buSzPts val="1200"/>
              <a:buFont typeface="Century"/>
              <a:buNone/>
              <a:defRPr b="0" i="0" sz="1200" u="none" cap="none" strike="noStrike">
                <a:solidFill>
                  <a:srgbClr val="A7A7A7"/>
                </a:solidFill>
                <a:latin typeface="Century"/>
                <a:ea typeface="Century"/>
                <a:cs typeface="Century"/>
                <a:sym typeface="Century"/>
              </a:defRPr>
            </a:lvl9pPr>
          </a:lstStyle>
          <a:p>
            <a:pPr indent="0" lvl="0" marL="0" rtl="0" algn="ctr">
              <a:spcBef>
                <a:spcPts val="0"/>
              </a:spcBef>
              <a:spcAft>
                <a:spcPts val="0"/>
              </a:spcAft>
              <a:buNone/>
            </a:pPr>
            <a:fld id="{00000000-1234-1234-1234-123412341234}" type="slidenum">
              <a:rPr lang="en-US"/>
              <a:t>‹#›</a:t>
            </a:fld>
            <a:endParaRPr/>
          </a:p>
        </p:txBody>
      </p:sp>
      <p:sp>
        <p:nvSpPr>
          <p:cNvPr id="39" name="Google Shape;39;p8"/>
          <p:cNvSpPr txBox="1"/>
          <p:nvPr>
            <p:ph idx="1" type="body"/>
          </p:nvPr>
        </p:nvSpPr>
        <p:spPr>
          <a:xfrm>
            <a:off x="298847" y="895350"/>
            <a:ext cx="8538000" cy="36171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400"/>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400"/>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7500" lvl="3" marL="18288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4pPr>
            <a:lvl5pPr indent="-317500" lvl="4" marL="22860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9pPr>
          </a:lstStyle>
          <a:p/>
        </p:txBody>
      </p:sp>
      <p:sp>
        <p:nvSpPr>
          <p:cNvPr id="40" name="Google Shape;40;p8"/>
          <p:cNvSpPr txBox="1"/>
          <p:nvPr>
            <p:ph type="title"/>
          </p:nvPr>
        </p:nvSpPr>
        <p:spPr>
          <a:xfrm>
            <a:off x="0" y="1"/>
            <a:ext cx="9144000" cy="5676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lt1"/>
              </a:buClr>
              <a:buSzPts val="3000"/>
              <a:buFont typeface="Calibri"/>
              <a:buNone/>
              <a:defRPr b="0" i="0" sz="3000" u="none" cap="none" strike="noStrike">
                <a:solidFill>
                  <a:schemeClr val="lt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0.xml"/><Relationship Id="rId3" Type="http://schemas.openxmlformats.org/officeDocument/2006/relationships/image" Target="../media/image79.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79.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84.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image" Target="../media/image66.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81.png"/><Relationship Id="rId4" Type="http://schemas.openxmlformats.org/officeDocument/2006/relationships/image" Target="../media/image75.png"/><Relationship Id="rId5" Type="http://schemas.openxmlformats.org/officeDocument/2006/relationships/image" Target="../media/image7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82.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 Id="rId4" Type="http://schemas.openxmlformats.org/officeDocument/2006/relationships/image" Target="../media/image25.png"/><Relationship Id="rId5"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 Id="rId4" Type="http://schemas.openxmlformats.org/officeDocument/2006/relationships/image" Target="../media/image19.png"/><Relationship Id="rId5" Type="http://schemas.openxmlformats.org/officeDocument/2006/relationships/image" Target="../media/image24.png"/><Relationship Id="rId6" Type="http://schemas.openxmlformats.org/officeDocument/2006/relationships/image" Target="../media/image26.png"/><Relationship Id="rId7"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6" Type="http://schemas.openxmlformats.org/officeDocument/2006/relationships/image" Target="../media/image1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png"/><Relationship Id="rId4" Type="http://schemas.openxmlformats.org/officeDocument/2006/relationships/image" Target="../media/image34.png"/><Relationship Id="rId5" Type="http://schemas.openxmlformats.org/officeDocument/2006/relationships/image" Target="../media/image3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5.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0.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9.pn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9.png"/><Relationship Id="rId4" Type="http://schemas.openxmlformats.org/officeDocument/2006/relationships/image" Target="../media/image4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5.xml"/><Relationship Id="rId3" Type="http://schemas.openxmlformats.org/officeDocument/2006/relationships/image" Target="../media/image5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 Id="rId3" Type="http://schemas.openxmlformats.org/officeDocument/2006/relationships/image" Target="../media/image46.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6.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5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0.xml"/><Relationship Id="rId3" Type="http://schemas.openxmlformats.org/officeDocument/2006/relationships/image" Target="../media/image4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2.xml"/><Relationship Id="rId3" Type="http://schemas.openxmlformats.org/officeDocument/2006/relationships/image" Target="../media/image52.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47.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5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54.png"/><Relationship Id="rId4" Type="http://schemas.openxmlformats.org/officeDocument/2006/relationships/image" Target="../media/image78.png"/><Relationship Id="rId5" Type="http://schemas.openxmlformats.org/officeDocument/2006/relationships/image" Target="../media/image6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54.png"/><Relationship Id="rId4" Type="http://schemas.openxmlformats.org/officeDocument/2006/relationships/image" Target="../media/image57.png"/><Relationship Id="rId5" Type="http://schemas.openxmlformats.org/officeDocument/2006/relationships/image" Target="../media/image6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4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5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5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6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6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63.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5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 Id="rId3" Type="http://schemas.openxmlformats.org/officeDocument/2006/relationships/image" Target="../media/image65.png"/><Relationship Id="rId4" Type="http://schemas.openxmlformats.org/officeDocument/2006/relationships/image" Target="../media/image67.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6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67.png"/><Relationship Id="rId4" Type="http://schemas.openxmlformats.org/officeDocument/2006/relationships/image" Target="../media/image6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6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70.png"/><Relationship Id="rId4" Type="http://schemas.openxmlformats.org/officeDocument/2006/relationships/image" Target="../media/image35.png"/><Relationship Id="rId5" Type="http://schemas.openxmlformats.org/officeDocument/2006/relationships/image" Target="../media/image38.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1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6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image" Target="../media/image71.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4.xml"/><Relationship Id="rId3" Type="http://schemas.openxmlformats.org/officeDocument/2006/relationships/image" Target="../media/image7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83.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80.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hyperlink" Target="http://www.louisianacurriculumhub.com" TargetMode="External"/><Relationship Id="rId4" Type="http://schemas.openxmlformats.org/officeDocument/2006/relationships/image" Target="../media/image74.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 Id="rId3" Type="http://schemas.openxmlformats.org/officeDocument/2006/relationships/image" Target="../media/image73.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9.xml"/><Relationship Id="rId3" Type="http://schemas.openxmlformats.org/officeDocument/2006/relationships/image" Target="../media/image8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 name="Shape 45"/>
        <p:cNvGrpSpPr/>
        <p:nvPr/>
      </p:nvGrpSpPr>
      <p:grpSpPr>
        <a:xfrm>
          <a:off x="0" y="0"/>
          <a:ext cx="0" cy="0"/>
          <a:chOff x="0" y="0"/>
          <a:chExt cx="0" cy="0"/>
        </a:xfrm>
      </p:grpSpPr>
      <p:sp>
        <p:nvSpPr>
          <p:cNvPr id="46" name="Google Shape;46;p9"/>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latin typeface="Calibri"/>
                <a:ea typeface="Calibri"/>
                <a:cs typeface="Calibri"/>
                <a:sym typeface="Calibri"/>
              </a:rPr>
              <a:t>Welcome!</a:t>
            </a:r>
            <a:endParaRPr>
              <a:solidFill>
                <a:schemeClr val="dk1"/>
              </a:solidFill>
              <a:latin typeface="Calibri"/>
              <a:ea typeface="Calibri"/>
              <a:cs typeface="Calibri"/>
              <a:sym typeface="Calibri"/>
            </a:endParaRPr>
          </a:p>
        </p:txBody>
      </p:sp>
      <p:sp>
        <p:nvSpPr>
          <p:cNvPr id="47" name="Google Shape;47;p9"/>
          <p:cNvSpPr txBox="1"/>
          <p:nvPr/>
        </p:nvSpPr>
        <p:spPr>
          <a:xfrm>
            <a:off x="4306968" y="799025"/>
            <a:ext cx="4488900" cy="3549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120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Welcome!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2400"/>
              <a:buFont typeface="Arial"/>
              <a:buNone/>
            </a:pPr>
            <a:r>
              <a:rPr b="0" i="0" lang="en-US" sz="1800" u="none" cap="none" strike="noStrike">
                <a:solidFill>
                  <a:srgbClr val="3F4A5A"/>
                </a:solidFill>
                <a:latin typeface="Calibri"/>
                <a:ea typeface="Calibri"/>
                <a:cs typeface="Calibri"/>
                <a:sym typeface="Calibri"/>
              </a:rPr>
              <a:t>Please make a name tent that includes your:</a:t>
            </a:r>
            <a:endParaRPr b="0" i="0" sz="1800" u="none" cap="none" strike="noStrike">
              <a:solidFill>
                <a:srgbClr val="3F4A5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Name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School</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Role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Favorite book </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1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Opening Circle</a:t>
            </a:r>
            <a:endParaRPr>
              <a:solidFill>
                <a:schemeClr val="dk1"/>
              </a:solidFill>
            </a:endParaRPr>
          </a:p>
        </p:txBody>
      </p:sp>
      <p:sp>
        <p:nvSpPr>
          <p:cNvPr id="125" name="Google Shape;125;p18"/>
          <p:cNvSpPr txBox="1"/>
          <p:nvPr>
            <p:ph idx="1" type="body"/>
          </p:nvPr>
        </p:nvSpPr>
        <p:spPr>
          <a:xfrm>
            <a:off x="131550" y="1238400"/>
            <a:ext cx="6514200" cy="33525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US"/>
              <a:t>“Giving feedback on writing is a special responsibility. If you ask students to write thoughtfully to you, it would be hypocritical of you not to write (or speak, if your feedback is oral) thoughtfully back to them.”</a:t>
            </a:r>
            <a:endParaRPr/>
          </a:p>
          <a:p>
            <a:pPr indent="0" lvl="0" marL="0" rtl="0" algn="r">
              <a:lnSpc>
                <a:spcPct val="90000"/>
              </a:lnSpc>
              <a:spcBef>
                <a:spcPts val="750"/>
              </a:spcBef>
              <a:spcAft>
                <a:spcPts val="0"/>
              </a:spcAft>
              <a:buSzPts val="2400"/>
              <a:buNone/>
            </a:pPr>
            <a:r>
              <a:rPr lang="en-US" sz="1400"/>
              <a:t>(Susan M. Brookhart) </a:t>
            </a:r>
            <a:endParaRPr sz="1400"/>
          </a:p>
          <a:p>
            <a:pPr indent="0" lvl="0" marL="0" rtl="0" algn="ctr">
              <a:lnSpc>
                <a:spcPct val="90000"/>
              </a:lnSpc>
              <a:spcBef>
                <a:spcPts val="750"/>
              </a:spcBef>
              <a:spcAft>
                <a:spcPts val="0"/>
              </a:spcAft>
              <a:buSzPts val="2400"/>
              <a:buNone/>
            </a:pPr>
            <a:r>
              <a:t/>
            </a:r>
            <a:endParaRPr sz="1800">
              <a:solidFill>
                <a:srgbClr val="3C4043"/>
              </a:solidFill>
            </a:endParaRPr>
          </a:p>
          <a:p>
            <a:pPr indent="0" lvl="0" marL="0" rtl="0" algn="ctr">
              <a:lnSpc>
                <a:spcPct val="90000"/>
              </a:lnSpc>
              <a:spcBef>
                <a:spcPts val="750"/>
              </a:spcBef>
              <a:spcAft>
                <a:spcPts val="0"/>
              </a:spcAft>
              <a:buSzPts val="2400"/>
              <a:buNone/>
            </a:pPr>
            <a:r>
              <a:rPr b="1" lang="en-US" sz="1800">
                <a:solidFill>
                  <a:schemeClr val="accent4"/>
                </a:solidFill>
              </a:rPr>
              <a:t>This makes me think… </a:t>
            </a:r>
            <a:endParaRPr b="1" sz="1800">
              <a:solidFill>
                <a:schemeClr val="accent4"/>
              </a:solidFill>
            </a:endParaRPr>
          </a:p>
          <a:p>
            <a:pPr indent="0" lvl="0" marL="0" rtl="0" algn="ctr">
              <a:lnSpc>
                <a:spcPct val="90000"/>
              </a:lnSpc>
              <a:spcBef>
                <a:spcPts val="750"/>
              </a:spcBef>
              <a:spcAft>
                <a:spcPts val="0"/>
              </a:spcAft>
              <a:buSzPts val="2400"/>
              <a:buNone/>
            </a:pPr>
            <a:r>
              <a:rPr b="1" lang="en-US" sz="1800">
                <a:solidFill>
                  <a:schemeClr val="accent4"/>
                </a:solidFill>
              </a:rPr>
              <a:t>This makes me feel....</a:t>
            </a:r>
            <a:endParaRPr b="1" sz="1800">
              <a:solidFill>
                <a:schemeClr val="accent4"/>
              </a:solidFill>
            </a:endParaRPr>
          </a:p>
        </p:txBody>
      </p:sp>
      <p:pic>
        <p:nvPicPr>
          <p:cNvPr id="126" name="Google Shape;126;p18"/>
          <p:cNvPicPr preferRelativeResize="0"/>
          <p:nvPr/>
        </p:nvPicPr>
        <p:blipFill rotWithShape="1">
          <a:blip r:embed="rId3">
            <a:alphaModFix/>
          </a:blip>
          <a:srcRect b="0" l="0" r="0" t="0"/>
          <a:stretch/>
        </p:blipFill>
        <p:spPr>
          <a:xfrm>
            <a:off x="6645875" y="1771650"/>
            <a:ext cx="2428875" cy="1600200"/>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pic>
        <p:nvPicPr>
          <p:cNvPr id="878" name="Google Shape;878;p108"/>
          <p:cNvPicPr preferRelativeResize="0"/>
          <p:nvPr/>
        </p:nvPicPr>
        <p:blipFill>
          <a:blip r:embed="rId3">
            <a:alphaModFix/>
          </a:blip>
          <a:stretch>
            <a:fillRect/>
          </a:stretch>
        </p:blipFill>
        <p:spPr>
          <a:xfrm>
            <a:off x="892600" y="405450"/>
            <a:ext cx="7358800" cy="43326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id="884" name="Google Shape;884;p10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Explore Application Units</a:t>
            </a:r>
            <a:endParaRPr/>
          </a:p>
        </p:txBody>
      </p:sp>
      <p:sp>
        <p:nvSpPr>
          <p:cNvPr id="885" name="Google Shape;885;p109"/>
          <p:cNvSpPr txBox="1"/>
          <p:nvPr>
            <p:ph idx="1" type="body"/>
          </p:nvPr>
        </p:nvSpPr>
        <p:spPr>
          <a:xfrm>
            <a:off x="152400" y="1143000"/>
            <a:ext cx="43599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Access</a:t>
            </a:r>
            <a:r>
              <a:rPr lang="en-US"/>
              <a:t> the materials for your grade level’s Application Unit.</a:t>
            </a:r>
            <a:endParaRPr/>
          </a:p>
          <a:p>
            <a:pPr indent="-342900" lvl="0" marL="457200" rtl="0" algn="l">
              <a:spcBef>
                <a:spcPts val="1000"/>
              </a:spcBef>
              <a:spcAft>
                <a:spcPts val="0"/>
              </a:spcAft>
              <a:buSzPts val="1800"/>
              <a:buFont typeface="Calibri"/>
              <a:buAutoNum type="arabicPeriod"/>
            </a:pPr>
            <a:r>
              <a:rPr lang="en-US"/>
              <a:t>Explore the</a:t>
            </a:r>
            <a:r>
              <a:rPr lang="en-US"/>
              <a:t> Application Unit and the types of lessons you will</a:t>
            </a:r>
            <a:r>
              <a:rPr lang="en-US"/>
              <a:t> find in each Section.</a:t>
            </a:r>
            <a:endParaRPr/>
          </a:p>
          <a:p>
            <a:pPr indent="-342900" lvl="0" marL="457200" rtl="0" algn="l">
              <a:spcBef>
                <a:spcPts val="1000"/>
              </a:spcBef>
              <a:spcAft>
                <a:spcPts val="1000"/>
              </a:spcAft>
              <a:buSzPts val="1800"/>
              <a:buFont typeface="Calibri"/>
              <a:buAutoNum type="arabicPeriod"/>
            </a:pPr>
            <a:r>
              <a:rPr lang="en-US"/>
              <a:t>Reflect on the guiding questions in your Note Catcher. </a:t>
            </a:r>
            <a:endParaRPr/>
          </a:p>
        </p:txBody>
      </p:sp>
      <p:pic>
        <p:nvPicPr>
          <p:cNvPr id="886" name="Google Shape;886;p109"/>
          <p:cNvPicPr preferRelativeResize="0"/>
          <p:nvPr/>
        </p:nvPicPr>
        <p:blipFill rotWithShape="1">
          <a:blip r:embed="rId3">
            <a:alphaModFix/>
          </a:blip>
          <a:srcRect b="61288" l="0" r="67533" t="21959"/>
          <a:stretch/>
        </p:blipFill>
        <p:spPr>
          <a:xfrm>
            <a:off x="4947425" y="2322988"/>
            <a:ext cx="3895349" cy="1183324"/>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1" name="Shape 891"/>
        <p:cNvGrpSpPr/>
        <p:nvPr/>
      </p:nvGrpSpPr>
      <p:grpSpPr>
        <a:xfrm>
          <a:off x="0" y="0"/>
          <a:ext cx="0" cy="0"/>
          <a:chOff x="0" y="0"/>
          <a:chExt cx="0" cy="0"/>
        </a:xfrm>
      </p:grpSpPr>
      <p:sp>
        <p:nvSpPr>
          <p:cNvPr id="892" name="Google Shape;892;p11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Preparing Students for the Task</a:t>
            </a:r>
            <a:endParaRPr/>
          </a:p>
        </p:txBody>
      </p:sp>
      <p:grpSp>
        <p:nvGrpSpPr>
          <p:cNvPr id="893" name="Google Shape;893;p110"/>
          <p:cNvGrpSpPr/>
          <p:nvPr/>
        </p:nvGrpSpPr>
        <p:grpSpPr>
          <a:xfrm>
            <a:off x="2564865" y="1116725"/>
            <a:ext cx="4014273" cy="3543301"/>
            <a:chOff x="4460002" y="1066800"/>
            <a:chExt cx="4014273" cy="3543301"/>
          </a:xfrm>
        </p:grpSpPr>
        <p:pic>
          <p:nvPicPr>
            <p:cNvPr id="894" name="Google Shape;894;p110"/>
            <p:cNvPicPr preferRelativeResize="0"/>
            <p:nvPr/>
          </p:nvPicPr>
          <p:blipFill>
            <a:blip r:embed="rId3">
              <a:alphaModFix/>
            </a:blip>
            <a:stretch>
              <a:fillRect/>
            </a:stretch>
          </p:blipFill>
          <p:spPr>
            <a:xfrm>
              <a:off x="4460002" y="1066800"/>
              <a:ext cx="3871498" cy="3543301"/>
            </a:xfrm>
            <a:prstGeom prst="rect">
              <a:avLst/>
            </a:prstGeom>
            <a:noFill/>
            <a:ln>
              <a:noFill/>
            </a:ln>
          </p:spPr>
        </p:pic>
        <p:sp>
          <p:nvSpPr>
            <p:cNvPr id="895" name="Google Shape;895;p110"/>
            <p:cNvSpPr txBox="1"/>
            <p:nvPr/>
          </p:nvSpPr>
          <p:spPr>
            <a:xfrm>
              <a:off x="7140175" y="13842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4"/>
                  </a:solidFill>
                  <a:latin typeface="Signika"/>
                  <a:ea typeface="Signika"/>
                  <a:cs typeface="Signika"/>
                  <a:sym typeface="Signika"/>
                </a:rPr>
                <a:t>Application</a:t>
              </a:r>
              <a:endParaRPr b="1">
                <a:solidFill>
                  <a:schemeClr val="accent4"/>
                </a:solidFill>
                <a:latin typeface="Signika"/>
                <a:ea typeface="Signika"/>
                <a:cs typeface="Signika"/>
                <a:sym typeface="Signika"/>
              </a:endParaRPr>
            </a:p>
          </p:txBody>
        </p:sp>
        <p:sp>
          <p:nvSpPr>
            <p:cNvPr id="896" name="Google Shape;896;p110"/>
            <p:cNvSpPr txBox="1"/>
            <p:nvPr/>
          </p:nvSpPr>
          <p:spPr>
            <a:xfrm>
              <a:off x="7140175" y="16010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4"/>
                  </a:solidFill>
                  <a:latin typeface="Signika"/>
                  <a:ea typeface="Signika"/>
                  <a:cs typeface="Signika"/>
                  <a:sym typeface="Signika"/>
                </a:rPr>
                <a:t>Unit</a:t>
              </a:r>
              <a:endParaRPr b="1">
                <a:solidFill>
                  <a:schemeClr val="accent4"/>
                </a:solidFill>
                <a:latin typeface="Signika"/>
                <a:ea typeface="Signika"/>
                <a:cs typeface="Signika"/>
                <a:sym typeface="Signika"/>
              </a:endParaRPr>
            </a:p>
          </p:txBody>
        </p:sp>
        <p:sp>
          <p:nvSpPr>
            <p:cNvPr id="897" name="Google Shape;897;p110"/>
            <p:cNvSpPr txBox="1"/>
            <p:nvPr/>
          </p:nvSpPr>
          <p:spPr>
            <a:xfrm>
              <a:off x="7140175" y="22359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Development</a:t>
              </a:r>
              <a:endParaRPr b="1">
                <a:solidFill>
                  <a:schemeClr val="accent3"/>
                </a:solidFill>
                <a:latin typeface="Signika"/>
                <a:ea typeface="Signika"/>
                <a:cs typeface="Signika"/>
                <a:sym typeface="Signika"/>
              </a:endParaRPr>
            </a:p>
          </p:txBody>
        </p:sp>
        <p:sp>
          <p:nvSpPr>
            <p:cNvPr id="898" name="Google Shape;898;p110"/>
            <p:cNvSpPr txBox="1"/>
            <p:nvPr/>
          </p:nvSpPr>
          <p:spPr>
            <a:xfrm>
              <a:off x="7140175" y="24527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Unit</a:t>
              </a:r>
              <a:endParaRPr b="1">
                <a:solidFill>
                  <a:schemeClr val="accent3"/>
                </a:solidFill>
                <a:latin typeface="Signika"/>
                <a:ea typeface="Signika"/>
                <a:cs typeface="Signika"/>
                <a:sym typeface="Signika"/>
              </a:endParaRPr>
            </a:p>
          </p:txBody>
        </p:sp>
        <p:sp>
          <p:nvSpPr>
            <p:cNvPr id="899" name="Google Shape;899;p110"/>
            <p:cNvSpPr txBox="1"/>
            <p:nvPr/>
          </p:nvSpPr>
          <p:spPr>
            <a:xfrm>
              <a:off x="6556475" y="28708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Development</a:t>
              </a:r>
              <a:endParaRPr b="1">
                <a:solidFill>
                  <a:schemeClr val="accent3"/>
                </a:solidFill>
                <a:latin typeface="Signika"/>
                <a:ea typeface="Signika"/>
                <a:cs typeface="Signika"/>
                <a:sym typeface="Signika"/>
              </a:endParaRPr>
            </a:p>
          </p:txBody>
        </p:sp>
        <p:sp>
          <p:nvSpPr>
            <p:cNvPr id="900" name="Google Shape;900;p110"/>
            <p:cNvSpPr txBox="1"/>
            <p:nvPr/>
          </p:nvSpPr>
          <p:spPr>
            <a:xfrm>
              <a:off x="6556475" y="30876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Unit</a:t>
              </a:r>
              <a:endParaRPr b="1">
                <a:solidFill>
                  <a:schemeClr val="accent3"/>
                </a:solidFill>
                <a:latin typeface="Signika"/>
                <a:ea typeface="Signika"/>
                <a:cs typeface="Signika"/>
                <a:sym typeface="Signika"/>
              </a:endParaRPr>
            </a:p>
          </p:txBody>
        </p:sp>
        <p:sp>
          <p:nvSpPr>
            <p:cNvPr id="901" name="Google Shape;901;p110"/>
            <p:cNvSpPr txBox="1"/>
            <p:nvPr/>
          </p:nvSpPr>
          <p:spPr>
            <a:xfrm>
              <a:off x="5843950" y="35057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Development</a:t>
              </a:r>
              <a:endParaRPr b="1">
                <a:solidFill>
                  <a:schemeClr val="accent3"/>
                </a:solidFill>
                <a:latin typeface="Signika"/>
                <a:ea typeface="Signika"/>
                <a:cs typeface="Signika"/>
                <a:sym typeface="Signika"/>
              </a:endParaRPr>
            </a:p>
          </p:txBody>
        </p:sp>
        <p:sp>
          <p:nvSpPr>
            <p:cNvPr id="902" name="Google Shape;902;p110"/>
            <p:cNvSpPr txBox="1"/>
            <p:nvPr/>
          </p:nvSpPr>
          <p:spPr>
            <a:xfrm>
              <a:off x="5843950" y="3722525"/>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Unit</a:t>
              </a:r>
              <a:endParaRPr b="1">
                <a:solidFill>
                  <a:schemeClr val="accent3"/>
                </a:solidFill>
                <a:latin typeface="Signika"/>
                <a:ea typeface="Signika"/>
                <a:cs typeface="Signika"/>
                <a:sym typeface="Signika"/>
              </a:endParaRPr>
            </a:p>
          </p:txBody>
        </p:sp>
        <p:sp>
          <p:nvSpPr>
            <p:cNvPr id="903" name="Google Shape;903;p110"/>
            <p:cNvSpPr txBox="1"/>
            <p:nvPr/>
          </p:nvSpPr>
          <p:spPr>
            <a:xfrm>
              <a:off x="5168250" y="4080400"/>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Development</a:t>
              </a:r>
              <a:endParaRPr b="1">
                <a:solidFill>
                  <a:schemeClr val="accent3"/>
                </a:solidFill>
                <a:latin typeface="Signika"/>
                <a:ea typeface="Signika"/>
                <a:cs typeface="Signika"/>
                <a:sym typeface="Signika"/>
              </a:endParaRPr>
            </a:p>
          </p:txBody>
        </p:sp>
        <p:sp>
          <p:nvSpPr>
            <p:cNvPr id="904" name="Google Shape;904;p110"/>
            <p:cNvSpPr txBox="1"/>
            <p:nvPr/>
          </p:nvSpPr>
          <p:spPr>
            <a:xfrm>
              <a:off x="5168250" y="4297200"/>
              <a:ext cx="1334100" cy="31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a:solidFill>
                    <a:schemeClr val="accent3"/>
                  </a:solidFill>
                  <a:latin typeface="Signika"/>
                  <a:ea typeface="Signika"/>
                  <a:cs typeface="Signika"/>
                  <a:sym typeface="Signika"/>
                </a:rPr>
                <a:t>Unit</a:t>
              </a:r>
              <a:endParaRPr b="1">
                <a:solidFill>
                  <a:schemeClr val="accent3"/>
                </a:solidFill>
                <a:latin typeface="Signika"/>
                <a:ea typeface="Signika"/>
                <a:cs typeface="Signika"/>
                <a:sym typeface="Signika"/>
              </a:endParaRPr>
            </a:p>
          </p:txBody>
        </p:sp>
      </p:gr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9" name="Shape 909"/>
        <p:cNvGrpSpPr/>
        <p:nvPr/>
      </p:nvGrpSpPr>
      <p:grpSpPr>
        <a:xfrm>
          <a:off x="0" y="0"/>
          <a:ext cx="0" cy="0"/>
          <a:chOff x="0" y="0"/>
          <a:chExt cx="0" cy="0"/>
        </a:xfrm>
      </p:grpSpPr>
      <p:sp>
        <p:nvSpPr>
          <p:cNvPr id="910" name="Google Shape;910;p11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ultimate goal of ELA instruction is...</a:t>
            </a:r>
            <a:endParaRPr/>
          </a:p>
        </p:txBody>
      </p:sp>
      <p:sp>
        <p:nvSpPr>
          <p:cNvPr id="911" name="Google Shape;911;p111"/>
          <p:cNvSpPr txBox="1"/>
          <p:nvPr>
            <p:ph idx="1" type="body"/>
          </p:nvPr>
        </p:nvSpPr>
        <p:spPr>
          <a:xfrm>
            <a:off x="152400" y="1143000"/>
            <a:ext cx="4816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t>...</a:t>
            </a:r>
            <a:r>
              <a:rPr lang="en-US" sz="2400"/>
              <a:t>building students’ knowle</a:t>
            </a:r>
            <a:r>
              <a:rPr lang="en-US" sz="2400"/>
              <a:t>dge, and the skills necessary to express that knowledge!</a:t>
            </a:r>
            <a:endParaRPr sz="2400"/>
          </a:p>
        </p:txBody>
      </p:sp>
      <p:pic>
        <p:nvPicPr>
          <p:cNvPr id="912" name="Google Shape;912;p111"/>
          <p:cNvPicPr preferRelativeResize="0"/>
          <p:nvPr/>
        </p:nvPicPr>
        <p:blipFill rotWithShape="1">
          <a:blip r:embed="rId3">
            <a:alphaModFix/>
          </a:blip>
          <a:srcRect b="28289" l="0" r="0" t="0"/>
          <a:stretch/>
        </p:blipFill>
        <p:spPr>
          <a:xfrm>
            <a:off x="5367025" y="1210050"/>
            <a:ext cx="3463650" cy="3284275"/>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7" name="Shape 917"/>
        <p:cNvGrpSpPr/>
        <p:nvPr/>
      </p:nvGrpSpPr>
      <p:grpSpPr>
        <a:xfrm>
          <a:off x="0" y="0"/>
          <a:ext cx="0" cy="0"/>
          <a:chOff x="0" y="0"/>
          <a:chExt cx="0" cy="0"/>
        </a:xfrm>
      </p:grpSpPr>
      <p:sp>
        <p:nvSpPr>
          <p:cNvPr id="918" name="Google Shape;918;p11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Retrieval Practice</a:t>
            </a:r>
            <a:endParaRPr/>
          </a:p>
        </p:txBody>
      </p:sp>
      <p:sp>
        <p:nvSpPr>
          <p:cNvPr id="919" name="Google Shape;919;p112"/>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sz="2400"/>
              <a:t>What is the purpose of the Application Unit? </a:t>
            </a:r>
            <a:endParaRPr sz="2400"/>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4" name="Shape 924"/>
        <p:cNvGrpSpPr/>
        <p:nvPr/>
      </p:nvGrpSpPr>
      <p:grpSpPr>
        <a:xfrm>
          <a:off x="0" y="0"/>
          <a:ext cx="0" cy="0"/>
          <a:chOff x="0" y="0"/>
          <a:chExt cx="0" cy="0"/>
        </a:xfrm>
      </p:grpSpPr>
      <p:sp>
        <p:nvSpPr>
          <p:cNvPr id="925" name="Google Shape;925;p113"/>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Closing Reflections &amp; Survey</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0" name="Shape 930"/>
        <p:cNvGrpSpPr/>
        <p:nvPr/>
      </p:nvGrpSpPr>
      <p:grpSpPr>
        <a:xfrm>
          <a:off x="0" y="0"/>
          <a:ext cx="0" cy="0"/>
          <a:chOff x="0" y="0"/>
          <a:chExt cx="0" cy="0"/>
        </a:xfrm>
      </p:grpSpPr>
      <p:sp>
        <p:nvSpPr>
          <p:cNvPr id="931" name="Google Shape;931;p11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Inquiry Cycle Question</a:t>
            </a:r>
            <a:endParaRPr>
              <a:solidFill>
                <a:schemeClr val="dk1"/>
              </a:solidFill>
            </a:endParaRPr>
          </a:p>
        </p:txBody>
      </p:sp>
      <p:sp>
        <p:nvSpPr>
          <p:cNvPr id="932" name="Google Shape;932;p114"/>
          <p:cNvSpPr txBox="1"/>
          <p:nvPr>
            <p:ph idx="1" type="body"/>
          </p:nvPr>
        </p:nvSpPr>
        <p:spPr>
          <a:xfrm>
            <a:off x="228600" y="1771425"/>
            <a:ext cx="88392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How well can my students express their understanding of</a:t>
            </a:r>
            <a:endParaRPr sz="2400"/>
          </a:p>
          <a:p>
            <a:pPr indent="0" lvl="0" marL="0" rtl="0" algn="ctr">
              <a:spcBef>
                <a:spcPts val="750"/>
              </a:spcBef>
              <a:spcAft>
                <a:spcPts val="0"/>
              </a:spcAft>
              <a:buNone/>
            </a:pPr>
            <a:r>
              <a:rPr lang="en-US" sz="2400"/>
              <a:t> complex texts? </a:t>
            </a:r>
            <a:endParaRPr sz="2400"/>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7" name="Shape 937"/>
        <p:cNvGrpSpPr/>
        <p:nvPr/>
      </p:nvGrpSpPr>
      <p:grpSpPr>
        <a:xfrm>
          <a:off x="0" y="0"/>
          <a:ext cx="0" cy="0"/>
          <a:chOff x="0" y="0"/>
          <a:chExt cx="0" cy="0"/>
        </a:xfrm>
      </p:grpSpPr>
      <p:sp>
        <p:nvSpPr>
          <p:cNvPr id="938" name="Google Shape;938;p11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A Research-Based Model: Head, Heart, Habits</a:t>
            </a:r>
            <a:endParaRPr>
              <a:solidFill>
                <a:schemeClr val="dk1"/>
              </a:solidFill>
            </a:endParaRPr>
          </a:p>
        </p:txBody>
      </p:sp>
      <p:graphicFrame>
        <p:nvGraphicFramePr>
          <p:cNvPr id="939" name="Google Shape;939;p115"/>
          <p:cNvGraphicFramePr/>
          <p:nvPr/>
        </p:nvGraphicFramePr>
        <p:xfrm>
          <a:off x="490425" y="1371575"/>
          <a:ext cx="3000000" cy="3000000"/>
        </p:xfrm>
        <a:graphic>
          <a:graphicData uri="http://schemas.openxmlformats.org/drawingml/2006/table">
            <a:tbl>
              <a:tblPr>
                <a:noFill/>
                <a:tableStyleId>{B9D75386-4198-4508-922B-5988B0D4A353}</a:tableStyleId>
              </a:tblPr>
              <a:tblGrid>
                <a:gridCol w="1395875"/>
                <a:gridCol w="6669000"/>
              </a:tblGrid>
              <a:tr h="1101175">
                <a:tc>
                  <a:txBody>
                    <a:bodyPr/>
                    <a:lstStyle/>
                    <a:p>
                      <a:pPr indent="0" lvl="0" marL="0" rtl="0" algn="l">
                        <a:spcBef>
                          <a:spcPts val="0"/>
                        </a:spcBef>
                        <a:spcAft>
                          <a:spcPts val="0"/>
                        </a:spcAft>
                        <a:buNone/>
                      </a:pPr>
                      <a:r>
                        <a:t/>
                      </a:r>
                      <a:endParaRPr sz="1800"/>
                    </a:p>
                  </a:txBody>
                  <a:tcPr marT="91425" marB="91425" marR="91425" marL="91425"/>
                </a:tc>
                <a:tc>
                  <a:txBody>
                    <a:bodyPr/>
                    <a:lstStyle/>
                    <a:p>
                      <a:pPr indent="0" lvl="0" marL="0" rtl="0" algn="l">
                        <a:spcBef>
                          <a:spcPts val="0"/>
                        </a:spcBef>
                        <a:spcAft>
                          <a:spcPts val="0"/>
                        </a:spcAft>
                        <a:buClr>
                          <a:srgbClr val="414042"/>
                        </a:buClr>
                        <a:buSzPts val="1400"/>
                        <a:buFont typeface="Calibri"/>
                        <a:buNone/>
                      </a:pPr>
                      <a:r>
                        <a:rPr b="1" lang="en-US" sz="1800">
                          <a:solidFill>
                            <a:srgbClr val="E78B6F"/>
                          </a:solidFill>
                          <a:latin typeface="Calibri"/>
                          <a:ea typeface="Calibri"/>
                          <a:cs typeface="Calibri"/>
                          <a:sym typeface="Calibri"/>
                        </a:rPr>
                        <a:t>Core academic content</a:t>
                      </a:r>
                      <a:r>
                        <a:rPr lang="en-US" sz="1800">
                          <a:solidFill>
                            <a:schemeClr val="dk2"/>
                          </a:solidFill>
                          <a:latin typeface="Calibri"/>
                          <a:ea typeface="Calibri"/>
                          <a:cs typeface="Calibri"/>
                          <a:sym typeface="Calibri"/>
                        </a:rPr>
                        <a:t> </a:t>
                      </a:r>
                      <a:r>
                        <a:rPr lang="en-US" sz="1800">
                          <a:solidFill>
                            <a:schemeClr val="dk1"/>
                          </a:solidFill>
                          <a:latin typeface="Calibri"/>
                          <a:ea typeface="Calibri"/>
                          <a:cs typeface="Calibri"/>
                          <a:sym typeface="Calibri"/>
                        </a:rPr>
                        <a:t>embedded in exceptional instructional materials and aligned to research-based practices. </a:t>
                      </a:r>
                      <a:endParaRPr sz="1800">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rtl="0" algn="l">
                        <a:spcBef>
                          <a:spcPts val="0"/>
                        </a:spcBef>
                        <a:spcAft>
                          <a:spcPts val="0"/>
                        </a:spcAft>
                        <a:buNone/>
                      </a:pPr>
                      <a:r>
                        <a:t/>
                      </a:r>
                      <a:endParaRPr sz="1800"/>
                    </a:p>
                  </a:txBody>
                  <a:tcPr marT="91425" marB="91425" marR="91425" marL="91425"/>
                </a:tc>
                <a:tc>
                  <a:txBody>
                    <a:bodyPr/>
                    <a:lstStyle/>
                    <a:p>
                      <a:pPr indent="0" lvl="0" marL="0" rtl="0" algn="l">
                        <a:spcBef>
                          <a:spcPts val="0"/>
                        </a:spcBef>
                        <a:spcAft>
                          <a:spcPts val="0"/>
                        </a:spcAft>
                        <a:buClr>
                          <a:srgbClr val="414042"/>
                        </a:buClr>
                        <a:buSzPts val="1400"/>
                        <a:buFont typeface="Calibri"/>
                        <a:buNone/>
                      </a:pPr>
                      <a:r>
                        <a:rPr b="1" lang="en-US" sz="1800">
                          <a:solidFill>
                            <a:srgbClr val="E78B6F"/>
                          </a:solidFill>
                          <a:latin typeface="Calibri"/>
                          <a:ea typeface="Calibri"/>
                          <a:cs typeface="Calibri"/>
                          <a:sym typeface="Calibri"/>
                        </a:rPr>
                        <a:t>Teacher-led communities</a:t>
                      </a:r>
                      <a:r>
                        <a:rPr lang="en-US" sz="1800">
                          <a:latin typeface="Calibri"/>
                          <a:ea typeface="Calibri"/>
                          <a:cs typeface="Calibri"/>
                          <a:sym typeface="Calibri"/>
                        </a:rPr>
                        <a:t> </a:t>
                      </a:r>
                      <a:r>
                        <a:rPr lang="en-US" sz="1800">
                          <a:solidFill>
                            <a:schemeClr val="dk1"/>
                          </a:solidFill>
                          <a:latin typeface="Calibri"/>
                          <a:ea typeface="Calibri"/>
                          <a:cs typeface="Calibri"/>
                          <a:sym typeface="Calibri"/>
                        </a:rPr>
                        <a:t>that build both social capital and buy-in. </a:t>
                      </a:r>
                      <a:endParaRPr sz="1800">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rtl="0" algn="l">
                        <a:spcBef>
                          <a:spcPts val="0"/>
                        </a:spcBef>
                        <a:spcAft>
                          <a:spcPts val="0"/>
                        </a:spcAft>
                        <a:buNone/>
                      </a:pPr>
                      <a:r>
                        <a:t/>
                      </a:r>
                      <a:endParaRPr sz="1800"/>
                    </a:p>
                  </a:txBody>
                  <a:tcPr marT="91425" marB="91425" marR="91425" marL="91425"/>
                </a:tc>
                <a:tc>
                  <a:txBody>
                    <a:bodyPr/>
                    <a:lstStyle/>
                    <a:p>
                      <a:pPr indent="0" lvl="0" marL="0" rtl="0" algn="l">
                        <a:spcBef>
                          <a:spcPts val="0"/>
                        </a:spcBef>
                        <a:spcAft>
                          <a:spcPts val="0"/>
                        </a:spcAft>
                        <a:buClr>
                          <a:srgbClr val="414042"/>
                        </a:buClr>
                        <a:buSzPts val="1400"/>
                        <a:buFont typeface="Calibri"/>
                        <a:buNone/>
                      </a:pPr>
                      <a:r>
                        <a:rPr lang="en-US" sz="1800">
                          <a:solidFill>
                            <a:schemeClr val="dk1"/>
                          </a:solidFill>
                          <a:latin typeface="Calibri"/>
                          <a:ea typeface="Calibri"/>
                          <a:cs typeface="Calibri"/>
                          <a:sym typeface="Calibri"/>
                        </a:rPr>
                        <a:t>Structured and repeated</a:t>
                      </a:r>
                      <a:r>
                        <a:rPr lang="en-US" sz="1800">
                          <a:latin typeface="Calibri"/>
                          <a:ea typeface="Calibri"/>
                          <a:cs typeface="Calibri"/>
                          <a:sym typeface="Calibri"/>
                        </a:rPr>
                        <a:t> </a:t>
                      </a:r>
                      <a:r>
                        <a:rPr b="1" lang="en-US" sz="1800">
                          <a:solidFill>
                            <a:srgbClr val="E78B6F"/>
                          </a:solidFill>
                          <a:latin typeface="Calibri"/>
                          <a:ea typeface="Calibri"/>
                          <a:cs typeface="Calibri"/>
                          <a:sym typeface="Calibri"/>
                        </a:rPr>
                        <a:t>cycles of learning</a:t>
                      </a:r>
                      <a:r>
                        <a:rPr lang="en-US" sz="1800">
                          <a:solidFill>
                            <a:schemeClr val="dk1"/>
                          </a:solidFill>
                          <a:latin typeface="Calibri"/>
                          <a:ea typeface="Calibri"/>
                          <a:cs typeface="Calibri"/>
                          <a:sym typeface="Calibri"/>
                        </a:rPr>
                        <a:t> in the classroom.</a:t>
                      </a:r>
                      <a:endParaRPr sz="1800">
                        <a:solidFill>
                          <a:schemeClr val="dk1"/>
                        </a:solidFill>
                        <a:latin typeface="Calibri"/>
                        <a:ea typeface="Calibri"/>
                        <a:cs typeface="Calibri"/>
                        <a:sym typeface="Calibri"/>
                      </a:endParaRPr>
                    </a:p>
                  </a:txBody>
                  <a:tcPr marT="91425" marB="91425" marR="91425" marL="91425" anchor="ctr"/>
                </a:tc>
              </a:tr>
            </a:tbl>
          </a:graphicData>
        </a:graphic>
      </p:graphicFrame>
      <p:pic>
        <p:nvPicPr>
          <p:cNvPr id="940" name="Google Shape;940;p115"/>
          <p:cNvPicPr preferRelativeResize="0"/>
          <p:nvPr/>
        </p:nvPicPr>
        <p:blipFill rotWithShape="1">
          <a:blip r:embed="rId3">
            <a:alphaModFix/>
          </a:blip>
          <a:srcRect b="0" l="0" r="0" t="0"/>
          <a:stretch/>
        </p:blipFill>
        <p:spPr>
          <a:xfrm>
            <a:off x="744635" y="2622001"/>
            <a:ext cx="804000" cy="804000"/>
          </a:xfrm>
          <a:prstGeom prst="rect">
            <a:avLst/>
          </a:prstGeom>
          <a:noFill/>
          <a:ln>
            <a:noFill/>
          </a:ln>
        </p:spPr>
      </p:pic>
      <p:pic>
        <p:nvPicPr>
          <p:cNvPr id="941" name="Google Shape;941;p115"/>
          <p:cNvPicPr preferRelativeResize="0"/>
          <p:nvPr/>
        </p:nvPicPr>
        <p:blipFill>
          <a:blip r:embed="rId4">
            <a:alphaModFix/>
          </a:blip>
          <a:stretch>
            <a:fillRect/>
          </a:stretch>
        </p:blipFill>
        <p:spPr>
          <a:xfrm>
            <a:off x="706875" y="1487475"/>
            <a:ext cx="879525" cy="879500"/>
          </a:xfrm>
          <a:prstGeom prst="rect">
            <a:avLst/>
          </a:prstGeom>
          <a:noFill/>
          <a:ln>
            <a:noFill/>
          </a:ln>
        </p:spPr>
      </p:pic>
      <p:pic>
        <p:nvPicPr>
          <p:cNvPr id="942" name="Google Shape;942;p115"/>
          <p:cNvPicPr preferRelativeResize="0"/>
          <p:nvPr/>
        </p:nvPicPr>
        <p:blipFill rotWithShape="1">
          <a:blip r:embed="rId5">
            <a:alphaModFix/>
          </a:blip>
          <a:srcRect b="0" l="0" r="0" t="0"/>
          <a:stretch/>
        </p:blipFill>
        <p:spPr>
          <a:xfrm>
            <a:off x="706878" y="3528902"/>
            <a:ext cx="879525" cy="879525"/>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7" name="Shape 947"/>
        <p:cNvGrpSpPr/>
        <p:nvPr/>
      </p:nvGrpSpPr>
      <p:grpSpPr>
        <a:xfrm>
          <a:off x="0" y="0"/>
          <a:ext cx="0" cy="0"/>
          <a:chOff x="0" y="0"/>
          <a:chExt cx="0" cy="0"/>
        </a:xfrm>
      </p:grpSpPr>
      <p:sp>
        <p:nvSpPr>
          <p:cNvPr id="948" name="Google Shape;948;p11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Closing Reflection: Struggle to Success</a:t>
            </a:r>
            <a:endParaRPr/>
          </a:p>
        </p:txBody>
      </p:sp>
      <p:sp>
        <p:nvSpPr>
          <p:cNvPr id="949" name="Google Shape;949;p116"/>
          <p:cNvSpPr txBox="1"/>
          <p:nvPr>
            <p:ph idx="1" type="body"/>
          </p:nvPr>
        </p:nvSpPr>
        <p:spPr>
          <a:xfrm>
            <a:off x="152400" y="1143000"/>
            <a:ext cx="58773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Reflect on our entire sequence of learning. </a:t>
            </a:r>
            <a:endParaRPr b="1">
              <a:solidFill>
                <a:schemeClr val="accent4"/>
              </a:solidFill>
            </a:endParaRPr>
          </a:p>
          <a:p>
            <a:pPr indent="-317500" lvl="0" marL="457200" rtl="0" algn="l">
              <a:spcBef>
                <a:spcPts val="750"/>
              </a:spcBef>
              <a:spcAft>
                <a:spcPts val="0"/>
              </a:spcAft>
              <a:buSzPts val="1400"/>
              <a:buChar char="•"/>
            </a:pPr>
            <a:r>
              <a:rPr b="1" lang="en-US" sz="1400"/>
              <a:t>Day 1: </a:t>
            </a:r>
            <a:r>
              <a:rPr lang="en-US" sz="1400"/>
              <a:t>Introduction to the ELA Guidebooks 9-12 and the Instructional Shifts</a:t>
            </a:r>
            <a:endParaRPr sz="1400"/>
          </a:p>
          <a:p>
            <a:pPr indent="-317500" lvl="0" marL="457200" rtl="0" algn="l">
              <a:spcBef>
                <a:spcPts val="0"/>
              </a:spcBef>
              <a:spcAft>
                <a:spcPts val="0"/>
              </a:spcAft>
              <a:buSzPts val="1400"/>
              <a:buChar char="•"/>
            </a:pPr>
            <a:r>
              <a:rPr b="1" lang="en-US" sz="1400"/>
              <a:t>Day 2: </a:t>
            </a:r>
            <a:r>
              <a:rPr lang="en-US" sz="1400"/>
              <a:t>Preparing to Teach a Module</a:t>
            </a:r>
            <a:endParaRPr sz="1400"/>
          </a:p>
          <a:p>
            <a:pPr indent="-317500" lvl="0" marL="457200" rtl="0" algn="l">
              <a:spcBef>
                <a:spcPts val="0"/>
              </a:spcBef>
              <a:spcAft>
                <a:spcPts val="0"/>
              </a:spcAft>
              <a:buSzPts val="1400"/>
              <a:buChar char="•"/>
            </a:pPr>
            <a:r>
              <a:rPr b="1" lang="en-US" sz="1400"/>
              <a:t>Day 3:</a:t>
            </a:r>
            <a:r>
              <a:rPr lang="en-US" sz="1400"/>
              <a:t> Preparing to Teach a Lesson </a:t>
            </a:r>
            <a:endParaRPr sz="1400"/>
          </a:p>
          <a:p>
            <a:pPr indent="-317500" lvl="0" marL="457200" rtl="0" algn="l">
              <a:spcBef>
                <a:spcPts val="0"/>
              </a:spcBef>
              <a:spcAft>
                <a:spcPts val="0"/>
              </a:spcAft>
              <a:buSzPts val="1400"/>
              <a:buChar char="•"/>
            </a:pPr>
            <a:r>
              <a:rPr b="1" lang="en-US" sz="1400"/>
              <a:t>Day 4:</a:t>
            </a:r>
            <a:r>
              <a:rPr lang="en-US" sz="1400"/>
              <a:t> Close Reading in the Guidebooks </a:t>
            </a:r>
            <a:endParaRPr sz="1400"/>
          </a:p>
          <a:p>
            <a:pPr indent="-317500" lvl="0" marL="457200" rtl="0" algn="l">
              <a:spcBef>
                <a:spcPts val="0"/>
              </a:spcBef>
              <a:spcAft>
                <a:spcPts val="0"/>
              </a:spcAft>
              <a:buSzPts val="1400"/>
              <a:buChar char="•"/>
            </a:pPr>
            <a:r>
              <a:rPr b="1" lang="en-US" sz="1400"/>
              <a:t>Day 5: </a:t>
            </a:r>
            <a:r>
              <a:rPr lang="en-US" sz="1400"/>
              <a:t>Supporting All Students with Reading and Understanding Complex Texts </a:t>
            </a:r>
            <a:endParaRPr sz="1400"/>
          </a:p>
          <a:p>
            <a:pPr indent="-317500" lvl="0" marL="457200" rtl="0" algn="l">
              <a:spcBef>
                <a:spcPts val="0"/>
              </a:spcBef>
              <a:spcAft>
                <a:spcPts val="0"/>
              </a:spcAft>
              <a:buSzPts val="1400"/>
              <a:buChar char="•"/>
            </a:pPr>
            <a:r>
              <a:rPr b="1" lang="en-US" sz="1400"/>
              <a:t>Day 6: </a:t>
            </a:r>
            <a:r>
              <a:rPr lang="en-US" sz="1400"/>
              <a:t>Expressing Understanding of Complex Texts in the Guidebooks</a:t>
            </a:r>
            <a:endParaRPr sz="1400"/>
          </a:p>
          <a:p>
            <a:pPr indent="-317500" lvl="0" marL="457200" rtl="0" algn="l">
              <a:spcBef>
                <a:spcPts val="0"/>
              </a:spcBef>
              <a:spcAft>
                <a:spcPts val="0"/>
              </a:spcAft>
              <a:buSzPts val="1400"/>
              <a:buChar char="•"/>
            </a:pPr>
            <a:r>
              <a:rPr b="1" lang="en-US" sz="1400"/>
              <a:t>Day 7: </a:t>
            </a:r>
            <a:r>
              <a:rPr lang="en-US" sz="1400"/>
              <a:t>Supporting All Students with Writing </a:t>
            </a:r>
            <a:endParaRPr sz="1400"/>
          </a:p>
          <a:p>
            <a:pPr indent="0" lvl="0" marL="0" rtl="0" algn="l">
              <a:spcBef>
                <a:spcPts val="750"/>
              </a:spcBef>
              <a:spcAft>
                <a:spcPts val="0"/>
              </a:spcAft>
              <a:buNone/>
            </a:pPr>
            <a:r>
              <a:t/>
            </a:r>
            <a:endParaRPr sz="1400"/>
          </a:p>
          <a:p>
            <a:pPr indent="0" lvl="0" marL="0" rtl="0" algn="ctr">
              <a:spcBef>
                <a:spcPts val="750"/>
              </a:spcBef>
              <a:spcAft>
                <a:spcPts val="0"/>
              </a:spcAft>
              <a:buNone/>
            </a:pPr>
            <a:r>
              <a:rPr b="1" lang="en-US">
                <a:solidFill>
                  <a:schemeClr val="accent2"/>
                </a:solidFill>
              </a:rPr>
              <a:t>What is something that was previously a struggle that you now feel is (or can be!) a success?</a:t>
            </a:r>
            <a:endParaRPr b="1">
              <a:solidFill>
                <a:schemeClr val="accent2"/>
              </a:solidFill>
            </a:endParaRPr>
          </a:p>
        </p:txBody>
      </p:sp>
      <p:pic>
        <p:nvPicPr>
          <p:cNvPr id="950" name="Google Shape;950;p116"/>
          <p:cNvPicPr preferRelativeResize="0"/>
          <p:nvPr/>
        </p:nvPicPr>
        <p:blipFill>
          <a:blip r:embed="rId3">
            <a:alphaModFix/>
          </a:blip>
          <a:stretch>
            <a:fillRect/>
          </a:stretch>
        </p:blipFill>
        <p:spPr>
          <a:xfrm>
            <a:off x="6157222" y="1431000"/>
            <a:ext cx="2792500" cy="2397825"/>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1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Thank You!</a:t>
            </a:r>
            <a:endParaRPr/>
          </a:p>
        </p:txBody>
      </p:sp>
      <p:sp>
        <p:nvSpPr>
          <p:cNvPr id="957" name="Google Shape;957;p117"/>
          <p:cNvSpPr txBox="1"/>
          <p:nvPr>
            <p:ph idx="1" type="body"/>
          </p:nvPr>
        </p:nvSpPr>
        <p:spPr>
          <a:xfrm>
            <a:off x="152400" y="1674325"/>
            <a:ext cx="8711700" cy="35433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t>Please share your feedback!</a:t>
            </a:r>
            <a:endParaRPr b="1"/>
          </a:p>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solidFill>
                  <a:srgbClr val="E78B6F"/>
                </a:solidFill>
              </a:rPr>
              <a:t>Insert</a:t>
            </a:r>
            <a:r>
              <a:rPr b="1" lang="en-US">
                <a:solidFill>
                  <a:srgbClr val="E78B6F"/>
                </a:solidFill>
              </a:rPr>
              <a:t> Survey Link</a:t>
            </a:r>
            <a:endParaRPr b="1">
              <a:solidFill>
                <a:srgbClr val="E78B6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Louisiana’s ELA Goal</a:t>
            </a:r>
            <a:endParaRPr>
              <a:solidFill>
                <a:schemeClr val="dk1"/>
              </a:solidFill>
            </a:endParaRPr>
          </a:p>
        </p:txBody>
      </p:sp>
      <p:pic>
        <p:nvPicPr>
          <p:cNvPr id="133" name="Google Shape;133;p19"/>
          <p:cNvPicPr preferRelativeResize="0"/>
          <p:nvPr/>
        </p:nvPicPr>
        <p:blipFill rotWithShape="1">
          <a:blip r:embed="rId3">
            <a:alphaModFix/>
          </a:blip>
          <a:srcRect b="0" l="0" r="0" t="0"/>
          <a:stretch/>
        </p:blipFill>
        <p:spPr>
          <a:xfrm>
            <a:off x="799438" y="1200000"/>
            <a:ext cx="7545125" cy="33165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A Research-Based Model: Head, Heart, Habits</a:t>
            </a:r>
            <a:endParaRPr/>
          </a:p>
        </p:txBody>
      </p:sp>
      <p:graphicFrame>
        <p:nvGraphicFramePr>
          <p:cNvPr id="140" name="Google Shape;140;p20"/>
          <p:cNvGraphicFramePr/>
          <p:nvPr/>
        </p:nvGraphicFramePr>
        <p:xfrm>
          <a:off x="490425" y="1371575"/>
          <a:ext cx="3000000" cy="3000000"/>
        </p:xfrm>
        <a:graphic>
          <a:graphicData uri="http://schemas.openxmlformats.org/drawingml/2006/table">
            <a:tbl>
              <a:tblPr>
                <a:noFill/>
                <a:tableStyleId>{F3F1905F-2B09-4A38-8E83-91C6731216E7}</a:tableStyleId>
              </a:tblPr>
              <a:tblGrid>
                <a:gridCol w="1395875"/>
                <a:gridCol w="6669000"/>
              </a:tblGrid>
              <a:tr h="11011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Core academic content</a:t>
                      </a:r>
                      <a:r>
                        <a:rPr lang="en-US" sz="1800" u="none" cap="none" strike="noStrike">
                          <a:solidFill>
                            <a:schemeClr val="dk2"/>
                          </a:solidFill>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embedded in exceptional instructional materials and aligned to research-based practices.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Teacher-led communities</a:t>
                      </a:r>
                      <a:r>
                        <a:rPr lang="en-US" sz="1800" u="none" cap="none" strike="noStrike">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that build both social capital and buy-in.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lang="en-US" sz="1800" u="none" cap="none" strike="noStrike">
                          <a:solidFill>
                            <a:schemeClr val="dk1"/>
                          </a:solidFill>
                          <a:latin typeface="Calibri"/>
                          <a:ea typeface="Calibri"/>
                          <a:cs typeface="Calibri"/>
                          <a:sym typeface="Calibri"/>
                        </a:rPr>
                        <a:t>Structured and repeated</a:t>
                      </a:r>
                      <a:r>
                        <a:rPr lang="en-US" sz="1800" u="none" cap="none" strike="noStrike">
                          <a:latin typeface="Calibri"/>
                          <a:ea typeface="Calibri"/>
                          <a:cs typeface="Calibri"/>
                          <a:sym typeface="Calibri"/>
                        </a:rPr>
                        <a:t> </a:t>
                      </a:r>
                      <a:r>
                        <a:rPr b="1" lang="en-US" sz="1800" u="none" cap="none" strike="noStrike">
                          <a:solidFill>
                            <a:srgbClr val="E78B6F"/>
                          </a:solidFill>
                          <a:latin typeface="Calibri"/>
                          <a:ea typeface="Calibri"/>
                          <a:cs typeface="Calibri"/>
                          <a:sym typeface="Calibri"/>
                        </a:rPr>
                        <a:t>cycles of learning</a:t>
                      </a:r>
                      <a:r>
                        <a:rPr lang="en-US" sz="1800" u="none" cap="none" strike="noStrike">
                          <a:solidFill>
                            <a:schemeClr val="dk1"/>
                          </a:solidFill>
                          <a:latin typeface="Calibri"/>
                          <a:ea typeface="Calibri"/>
                          <a:cs typeface="Calibri"/>
                          <a:sym typeface="Calibri"/>
                        </a:rPr>
                        <a:t> in the classroom.</a:t>
                      </a:r>
                      <a:endParaRPr sz="1800" u="none" cap="none" strike="noStrike">
                        <a:solidFill>
                          <a:schemeClr val="dk1"/>
                        </a:solidFill>
                        <a:latin typeface="Calibri"/>
                        <a:ea typeface="Calibri"/>
                        <a:cs typeface="Calibri"/>
                        <a:sym typeface="Calibri"/>
                      </a:endParaRPr>
                    </a:p>
                  </a:txBody>
                  <a:tcPr marT="91425" marB="91425" marR="91425" marL="91425" anchor="ctr"/>
                </a:tc>
              </a:tr>
            </a:tbl>
          </a:graphicData>
        </a:graphic>
      </p:graphicFrame>
      <p:pic>
        <p:nvPicPr>
          <p:cNvPr id="141" name="Google Shape;141;p20"/>
          <p:cNvPicPr preferRelativeResize="0"/>
          <p:nvPr/>
        </p:nvPicPr>
        <p:blipFill rotWithShape="1">
          <a:blip r:embed="rId3">
            <a:alphaModFix/>
          </a:blip>
          <a:srcRect b="0" l="0" r="0" t="0"/>
          <a:stretch/>
        </p:blipFill>
        <p:spPr>
          <a:xfrm>
            <a:off x="744635" y="2622001"/>
            <a:ext cx="804000" cy="804000"/>
          </a:xfrm>
          <a:prstGeom prst="rect">
            <a:avLst/>
          </a:prstGeom>
          <a:noFill/>
          <a:ln>
            <a:noFill/>
          </a:ln>
        </p:spPr>
      </p:pic>
      <p:pic>
        <p:nvPicPr>
          <p:cNvPr id="142" name="Google Shape;142;p20"/>
          <p:cNvPicPr preferRelativeResize="0"/>
          <p:nvPr/>
        </p:nvPicPr>
        <p:blipFill rotWithShape="1">
          <a:blip r:embed="rId4">
            <a:alphaModFix/>
          </a:blip>
          <a:srcRect b="0" l="0" r="0" t="0"/>
          <a:stretch/>
        </p:blipFill>
        <p:spPr>
          <a:xfrm>
            <a:off x="706875" y="1487475"/>
            <a:ext cx="879525" cy="879500"/>
          </a:xfrm>
          <a:prstGeom prst="rect">
            <a:avLst/>
          </a:prstGeom>
          <a:noFill/>
          <a:ln>
            <a:noFill/>
          </a:ln>
        </p:spPr>
      </p:pic>
      <p:pic>
        <p:nvPicPr>
          <p:cNvPr id="143" name="Google Shape;143;p20"/>
          <p:cNvPicPr preferRelativeResize="0"/>
          <p:nvPr/>
        </p:nvPicPr>
        <p:blipFill rotWithShape="1">
          <a:blip r:embed="rId5">
            <a:alphaModFix/>
          </a:blip>
          <a:srcRect b="0" l="0" r="0" t="0"/>
          <a:stretch/>
        </p:blipFill>
        <p:spPr>
          <a:xfrm>
            <a:off x="706878" y="3528902"/>
            <a:ext cx="879525" cy="8795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Look Back: Where have we been?</a:t>
            </a:r>
            <a:endParaRPr/>
          </a:p>
        </p:txBody>
      </p:sp>
      <p:sp>
        <p:nvSpPr>
          <p:cNvPr id="150" name="Google Shape;150;p21"/>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 Introduction to the Guidebooks</a:t>
            </a:r>
            <a:endParaRPr sz="1800">
              <a:solidFill>
                <a:schemeClr val="dk1"/>
              </a:solidFill>
              <a:latin typeface="Calibri"/>
              <a:ea typeface="Calibri"/>
              <a:cs typeface="Calibri"/>
              <a:sym typeface="Calibri"/>
            </a:endParaRPr>
          </a:p>
        </p:txBody>
      </p:sp>
      <p:sp>
        <p:nvSpPr>
          <p:cNvPr id="151" name="Google Shape;151;p21"/>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52" name="Google Shape;152;p21"/>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1</a:t>
            </a:r>
            <a:endParaRPr sz="1800">
              <a:solidFill>
                <a:schemeClr val="dk1"/>
              </a:solidFill>
              <a:latin typeface="Calibri"/>
              <a:ea typeface="Calibri"/>
              <a:cs typeface="Calibri"/>
              <a:sym typeface="Calibri"/>
            </a:endParaRPr>
          </a:p>
        </p:txBody>
      </p:sp>
      <p:sp>
        <p:nvSpPr>
          <p:cNvPr id="153" name="Google Shape;153;p21"/>
          <p:cNvSpPr txBox="1"/>
          <p:nvPr/>
        </p:nvSpPr>
        <p:spPr>
          <a:xfrm>
            <a:off x="39837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2</a:t>
            </a:r>
            <a:endParaRPr sz="1800">
              <a:solidFill>
                <a:schemeClr val="dk1"/>
              </a:solidFill>
              <a:latin typeface="Calibri"/>
              <a:ea typeface="Calibri"/>
              <a:cs typeface="Calibri"/>
              <a:sym typeface="Calibri"/>
            </a:endParaRPr>
          </a:p>
        </p:txBody>
      </p:sp>
      <p:sp>
        <p:nvSpPr>
          <p:cNvPr id="154" name="Google Shape;154;p21"/>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3</a:t>
            </a:r>
            <a:endParaRPr sz="1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 Look Back: Where have we been?</a:t>
            </a:r>
            <a:endParaRPr/>
          </a:p>
        </p:txBody>
      </p:sp>
      <p:sp>
        <p:nvSpPr>
          <p:cNvPr id="161" name="Google Shape;161;p22"/>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II: Close Reading Cycle of Inquiry (Reading and Understanding Complex Texts)</a:t>
            </a:r>
            <a:endParaRPr sz="1800">
              <a:solidFill>
                <a:schemeClr val="dk1"/>
              </a:solidFill>
              <a:latin typeface="Calibri"/>
              <a:ea typeface="Calibri"/>
              <a:cs typeface="Calibri"/>
              <a:sym typeface="Calibri"/>
            </a:endParaRPr>
          </a:p>
        </p:txBody>
      </p:sp>
      <p:sp>
        <p:nvSpPr>
          <p:cNvPr id="162" name="Google Shape;162;p22"/>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63" name="Google Shape;163;p22"/>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4</a:t>
            </a:r>
            <a:endParaRPr sz="1800">
              <a:solidFill>
                <a:schemeClr val="dk1"/>
              </a:solidFill>
              <a:latin typeface="Calibri"/>
              <a:ea typeface="Calibri"/>
              <a:cs typeface="Calibri"/>
              <a:sym typeface="Calibri"/>
            </a:endParaRPr>
          </a:p>
        </p:txBody>
      </p:sp>
      <p:sp>
        <p:nvSpPr>
          <p:cNvPr id="164" name="Google Shape;164;p22"/>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5</a:t>
            </a: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Where are we now?</a:t>
            </a:r>
            <a:endParaRPr/>
          </a:p>
        </p:txBody>
      </p:sp>
      <p:sp>
        <p:nvSpPr>
          <p:cNvPr id="171" name="Google Shape;171;p23"/>
          <p:cNvSpPr txBox="1"/>
          <p:nvPr/>
        </p:nvSpPr>
        <p:spPr>
          <a:xfrm>
            <a:off x="310150" y="1267825"/>
            <a:ext cx="8564100" cy="842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Arc III: Expressing Understanding Cycle of Inquiry</a:t>
            </a:r>
            <a:endParaRPr sz="1800">
              <a:solidFill>
                <a:schemeClr val="dk1"/>
              </a:solidFill>
              <a:latin typeface="Calibri"/>
              <a:ea typeface="Calibri"/>
              <a:cs typeface="Calibri"/>
              <a:sym typeface="Calibri"/>
            </a:endParaRPr>
          </a:p>
        </p:txBody>
      </p:sp>
      <p:sp>
        <p:nvSpPr>
          <p:cNvPr id="172" name="Google Shape;172;p23"/>
          <p:cNvSpPr/>
          <p:nvPr/>
        </p:nvSpPr>
        <p:spPr>
          <a:xfrm rot="-2547585">
            <a:off x="-228598" y="2182583"/>
            <a:ext cx="9601197" cy="9144141"/>
          </a:xfrm>
          <a:prstGeom prst="arc">
            <a:avLst>
              <a:gd fmla="val 16115767" name="adj1"/>
              <a:gd fmla="val 0" name="adj2"/>
            </a:avLst>
          </a:prstGeom>
          <a:noFill/>
          <a:ln cap="flat" cmpd="sng" w="85725">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Font typeface="Arial"/>
              <a:buNone/>
            </a:pPr>
            <a:r>
              <a:t/>
            </a:r>
            <a:endParaRPr b="0" i="0" sz="1800" u="none" cap="none" strike="noStrike">
              <a:solidFill>
                <a:srgbClr val="797878"/>
              </a:solidFill>
              <a:latin typeface="Arial"/>
              <a:ea typeface="Arial"/>
              <a:cs typeface="Arial"/>
              <a:sym typeface="Arial"/>
            </a:endParaRPr>
          </a:p>
        </p:txBody>
      </p:sp>
      <p:sp>
        <p:nvSpPr>
          <p:cNvPr id="173" name="Google Shape;173;p23"/>
          <p:cNvSpPr txBox="1"/>
          <p:nvPr/>
        </p:nvSpPr>
        <p:spPr>
          <a:xfrm>
            <a:off x="601375"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6</a:t>
            </a:r>
            <a:endParaRPr sz="1800">
              <a:solidFill>
                <a:schemeClr val="dk1"/>
              </a:solidFill>
              <a:latin typeface="Calibri"/>
              <a:ea typeface="Calibri"/>
              <a:cs typeface="Calibri"/>
              <a:sym typeface="Calibri"/>
            </a:endParaRPr>
          </a:p>
        </p:txBody>
      </p:sp>
      <p:sp>
        <p:nvSpPr>
          <p:cNvPr id="174" name="Google Shape;174;p23"/>
          <p:cNvSpPr txBox="1"/>
          <p:nvPr/>
        </p:nvSpPr>
        <p:spPr>
          <a:xfrm>
            <a:off x="7115350" y="3563600"/>
            <a:ext cx="1758900" cy="514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dk1"/>
                </a:solidFill>
                <a:latin typeface="Calibri"/>
                <a:ea typeface="Calibri"/>
                <a:cs typeface="Calibri"/>
                <a:sym typeface="Calibri"/>
              </a:rPr>
              <a:t>Module 7</a:t>
            </a:r>
            <a:endParaRPr sz="18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The </a:t>
            </a:r>
            <a:r>
              <a:rPr lang="en-US">
                <a:solidFill>
                  <a:schemeClr val="dk1"/>
                </a:solidFill>
              </a:rPr>
              <a:t>Scope </a:t>
            </a:r>
            <a:r>
              <a:rPr lang="en-US">
                <a:solidFill>
                  <a:schemeClr val="dk1"/>
                </a:solidFill>
              </a:rPr>
              <a:t>of Our Work </a:t>
            </a:r>
            <a:endParaRPr>
              <a:solidFill>
                <a:schemeClr val="dk1"/>
              </a:solidFill>
            </a:endParaRPr>
          </a:p>
        </p:txBody>
      </p:sp>
      <p:sp>
        <p:nvSpPr>
          <p:cNvPr id="181" name="Google Shape;181;p24"/>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90000"/>
              </a:lnSpc>
              <a:spcBef>
                <a:spcPts val="750"/>
              </a:spcBef>
              <a:spcAft>
                <a:spcPts val="0"/>
              </a:spcAft>
              <a:buClr>
                <a:schemeClr val="dk1"/>
              </a:buClr>
              <a:buSzPts val="1800"/>
              <a:buFont typeface="Arial"/>
              <a:buNone/>
            </a:pPr>
            <a:r>
              <a:t/>
            </a:r>
            <a:endParaRPr/>
          </a:p>
        </p:txBody>
      </p:sp>
      <p:grpSp>
        <p:nvGrpSpPr>
          <p:cNvPr id="182" name="Google Shape;182;p24"/>
          <p:cNvGrpSpPr/>
          <p:nvPr/>
        </p:nvGrpSpPr>
        <p:grpSpPr>
          <a:xfrm>
            <a:off x="5735313" y="1270327"/>
            <a:ext cx="3387900" cy="3119273"/>
            <a:chOff x="5632325" y="940559"/>
            <a:chExt cx="3387900" cy="3119273"/>
          </a:xfrm>
        </p:grpSpPr>
        <p:sp>
          <p:nvSpPr>
            <p:cNvPr id="183" name="Google Shape;183;p24"/>
            <p:cNvSpPr/>
            <p:nvPr/>
          </p:nvSpPr>
          <p:spPr>
            <a:xfrm>
              <a:off x="5632325" y="940559"/>
              <a:ext cx="3387900"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Express Understanding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184" name="Google Shape;184;p24"/>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 </a:t>
              </a:r>
              <a:r>
                <a:rPr b="1" i="0" lang="en-US" sz="1800" u="none" cap="none" strike="noStrike">
                  <a:solidFill>
                    <a:srgbClr val="4A4A4A"/>
                  </a:solidFill>
                  <a:latin typeface="Calibri"/>
                  <a:ea typeface="Calibri"/>
                  <a:cs typeface="Calibri"/>
                  <a:sym typeface="Calibri"/>
                </a:rPr>
                <a:t>express understanding of complex texts</a:t>
              </a:r>
              <a:r>
                <a:rPr b="0" i="0" lang="en-US" sz="1800" u="none" cap="none" strike="noStrike">
                  <a:solidFill>
                    <a:srgbClr val="4A4A4A"/>
                  </a:solidFill>
                  <a:latin typeface="Calibri"/>
                  <a:ea typeface="Calibri"/>
                  <a:cs typeface="Calibri"/>
                  <a:sym typeface="Calibri"/>
                </a:rPr>
                <a:t> through the writing practices included in the ELA Guidebooks 9-12 (2020)</a:t>
              </a:r>
              <a:endParaRPr b="0" i="0" sz="1800" u="none" cap="none" strike="noStrike">
                <a:solidFill>
                  <a:srgbClr val="4A4A4A"/>
                </a:solidFill>
                <a:latin typeface="Calibri"/>
                <a:ea typeface="Calibri"/>
                <a:cs typeface="Calibri"/>
                <a:sym typeface="Calibri"/>
              </a:endParaRPr>
            </a:p>
          </p:txBody>
        </p:sp>
      </p:grpSp>
      <p:grpSp>
        <p:nvGrpSpPr>
          <p:cNvPr id="185" name="Google Shape;185;p24"/>
          <p:cNvGrpSpPr/>
          <p:nvPr/>
        </p:nvGrpSpPr>
        <p:grpSpPr>
          <a:xfrm>
            <a:off x="102988" y="1270323"/>
            <a:ext cx="3228300" cy="3274777"/>
            <a:chOff x="0" y="967105"/>
            <a:chExt cx="3228300" cy="3274777"/>
          </a:xfrm>
        </p:grpSpPr>
        <p:sp>
          <p:nvSpPr>
            <p:cNvPr id="186" name="Google Shape;186;p24"/>
            <p:cNvSpPr/>
            <p:nvPr/>
          </p:nvSpPr>
          <p:spPr>
            <a:xfrm>
              <a:off x="0" y="967105"/>
              <a:ext cx="3228300"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Introduction to the Curriculum (“Bootcamp”)</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3 consecutive days</a:t>
              </a:r>
              <a:endParaRPr b="0" i="0" sz="1400" u="none" cap="none" strike="noStrike">
                <a:solidFill>
                  <a:srgbClr val="434343"/>
                </a:solidFill>
                <a:latin typeface="Calibri"/>
                <a:ea typeface="Calibri"/>
                <a:cs typeface="Calibri"/>
                <a:sym typeface="Calibri"/>
              </a:endParaRPr>
            </a:p>
          </p:txBody>
        </p:sp>
        <p:sp>
          <p:nvSpPr>
            <p:cNvPr id="187" name="Google Shape;187;p24"/>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Build knowledge</a:t>
              </a:r>
              <a:r>
                <a:rPr b="0" i="0" lang="en-US" sz="1800" u="none" cap="none" strike="noStrike">
                  <a:solidFill>
                    <a:srgbClr val="4A4A4A"/>
                  </a:solidFill>
                  <a:latin typeface="Calibri"/>
                  <a:ea typeface="Calibri"/>
                  <a:cs typeface="Calibri"/>
                  <a:sym typeface="Calibri"/>
                </a:rPr>
                <a:t> about the design, approach, and updates that make up the </a:t>
              </a:r>
              <a:r>
                <a:rPr b="1" i="0" lang="en-US" sz="1800" u="none" cap="none" strike="noStrike">
                  <a:solidFill>
                    <a:srgbClr val="4A4A4A"/>
                  </a:solidFill>
                  <a:latin typeface="Calibri"/>
                  <a:ea typeface="Calibri"/>
                  <a:cs typeface="Calibri"/>
                  <a:sym typeface="Calibri"/>
                </a:rPr>
                <a:t>new </a:t>
              </a:r>
              <a:r>
                <a:rPr b="0" i="0" lang="en-US" sz="1800" u="none" cap="none" strike="noStrike">
                  <a:solidFill>
                    <a:srgbClr val="4A4A4A"/>
                  </a:solidFill>
                  <a:latin typeface="Calibri"/>
                  <a:ea typeface="Calibri"/>
                  <a:cs typeface="Calibri"/>
                  <a:sym typeface="Calibri"/>
                </a:rPr>
                <a:t>Louisiana ELA Guidebooks 9-12 (2020)</a:t>
              </a:r>
              <a:endParaRPr b="0" i="0" sz="1800" u="none" cap="none" strike="noStrike">
                <a:solidFill>
                  <a:srgbClr val="4A4A4A"/>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000000"/>
                </a:solidFill>
                <a:latin typeface="Calibri"/>
                <a:ea typeface="Calibri"/>
                <a:cs typeface="Calibri"/>
                <a:sym typeface="Calibri"/>
              </a:endParaRPr>
            </a:p>
          </p:txBody>
        </p:sp>
      </p:grpSp>
      <p:grpSp>
        <p:nvGrpSpPr>
          <p:cNvPr id="188" name="Google Shape;188;p24"/>
          <p:cNvGrpSpPr/>
          <p:nvPr/>
        </p:nvGrpSpPr>
        <p:grpSpPr>
          <a:xfrm>
            <a:off x="2898600" y="1270318"/>
            <a:ext cx="3429006" cy="3274683"/>
            <a:chOff x="2944197" y="967009"/>
            <a:chExt cx="3305703" cy="3274683"/>
          </a:xfrm>
        </p:grpSpPr>
        <p:sp>
          <p:nvSpPr>
            <p:cNvPr id="189" name="Google Shape;189;p24"/>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Read and Understand Cycle</a:t>
              </a:r>
              <a:endParaRPr b="0"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2 days, separated by 4-6 weeks</a:t>
              </a:r>
              <a:endParaRPr b="0" i="0" sz="1400" u="none" cap="none" strike="noStrike">
                <a:solidFill>
                  <a:schemeClr val="dk1"/>
                </a:solidFill>
                <a:latin typeface="Calibri"/>
                <a:ea typeface="Calibri"/>
                <a:cs typeface="Calibri"/>
                <a:sym typeface="Calibri"/>
              </a:endParaRPr>
            </a:p>
          </p:txBody>
        </p:sp>
        <p:sp>
          <p:nvSpPr>
            <p:cNvPr id="190" name="Google Shape;190;p24"/>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Focus on supporting all learners to</a:t>
              </a:r>
              <a:r>
                <a:rPr b="1" i="0" lang="en-US" sz="1800" u="none" cap="none" strike="noStrike">
                  <a:solidFill>
                    <a:schemeClr val="dk1"/>
                  </a:solidFill>
                  <a:latin typeface="Calibri"/>
                  <a:ea typeface="Calibri"/>
                  <a:cs typeface="Calibri"/>
                  <a:sym typeface="Calibri"/>
                </a:rPr>
                <a:t> read and understand complex texts </a:t>
              </a:r>
              <a:r>
                <a:rPr b="0" i="0" lang="en-US" sz="1800" u="none" cap="none" strike="noStrike">
                  <a:solidFill>
                    <a:schemeClr val="dk1"/>
                  </a:solidFill>
                  <a:latin typeface="Calibri"/>
                  <a:ea typeface="Calibri"/>
                  <a:cs typeface="Calibri"/>
                  <a:sym typeface="Calibri"/>
                </a:rPr>
                <a:t>through core and optional activities included in the ELA Guidebooks 9-12 (2020)</a:t>
              </a:r>
              <a:endParaRPr b="0" i="0" sz="1800" u="none" cap="none" strike="noStrike">
                <a:solidFill>
                  <a:schemeClr val="dk1"/>
                </a:solidFill>
                <a:latin typeface="Calibri"/>
                <a:ea typeface="Calibri"/>
                <a:cs typeface="Calibri"/>
                <a:sym typeface="Calibri"/>
              </a:endParaRPr>
            </a:p>
          </p:txBody>
        </p:sp>
      </p:grpSp>
      <p:sp>
        <p:nvSpPr>
          <p:cNvPr id="191" name="Google Shape;191;p24"/>
          <p:cNvSpPr/>
          <p:nvPr/>
        </p:nvSpPr>
        <p:spPr>
          <a:xfrm>
            <a:off x="7097725" y="4080125"/>
            <a:ext cx="512400" cy="5508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4"/>
          <p:cNvSpPr/>
          <p:nvPr/>
        </p:nvSpPr>
        <p:spPr>
          <a:xfrm>
            <a:off x="2723924" y="2221075"/>
            <a:ext cx="3228300" cy="2073300"/>
          </a:xfrm>
          <a:prstGeom prst="rect">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3" name="Google Shape;193;p24"/>
          <p:cNvSpPr/>
          <p:nvPr/>
        </p:nvSpPr>
        <p:spPr>
          <a:xfrm>
            <a:off x="2742774" y="679375"/>
            <a:ext cx="3544200" cy="2073300"/>
          </a:xfrm>
          <a:prstGeom prst="notchedRightArrow">
            <a:avLst>
              <a:gd fmla="val 53846" name="adj1"/>
              <a:gd fmla="val 52565" name="adj2"/>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p24"/>
          <p:cNvSpPr/>
          <p:nvPr/>
        </p:nvSpPr>
        <p:spPr>
          <a:xfrm>
            <a:off x="-832200" y="2183175"/>
            <a:ext cx="3786000" cy="2073300"/>
          </a:xfrm>
          <a:prstGeom prst="rect">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24"/>
          <p:cNvSpPr/>
          <p:nvPr/>
        </p:nvSpPr>
        <p:spPr>
          <a:xfrm>
            <a:off x="-810100" y="641475"/>
            <a:ext cx="4156500" cy="2111100"/>
          </a:xfrm>
          <a:prstGeom prst="notchedRightArrow">
            <a:avLst>
              <a:gd fmla="val 53846" name="adj1"/>
              <a:gd fmla="val 52565" name="adj2"/>
            </a:avLst>
          </a:prstGeom>
          <a:solidFill>
            <a:srgbClr val="F6F7F2">
              <a:alpha val="603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In Module 6, we...</a:t>
            </a:r>
            <a:endParaRPr>
              <a:solidFill>
                <a:schemeClr val="dk1"/>
              </a:solidFill>
            </a:endParaRPr>
          </a:p>
        </p:txBody>
      </p:sp>
      <p:sp>
        <p:nvSpPr>
          <p:cNvPr id="202" name="Google Shape;202;p25"/>
          <p:cNvSpPr txBox="1"/>
          <p:nvPr>
            <p:ph idx="1" type="body"/>
          </p:nvPr>
        </p:nvSpPr>
        <p:spPr>
          <a:xfrm>
            <a:off x="152400" y="1178500"/>
            <a:ext cx="8839200" cy="3455700"/>
          </a:xfrm>
          <a:prstGeom prst="rect">
            <a:avLst/>
          </a:prstGeom>
          <a:noFill/>
          <a:ln>
            <a:noFill/>
          </a:ln>
        </p:spPr>
        <p:txBody>
          <a:bodyPr anchorCtr="0" anchor="ctr" bIns="91425" lIns="91425" spcFirstLastPara="1" rIns="91425" wrap="square" tIns="91425">
            <a:noAutofit/>
          </a:bodyPr>
          <a:lstStyle/>
          <a:p>
            <a:pPr indent="-304800" lvl="0" marL="457200" rtl="0" algn="l">
              <a:lnSpc>
                <a:spcPct val="90000"/>
              </a:lnSpc>
              <a:spcBef>
                <a:spcPts val="750"/>
              </a:spcBef>
              <a:spcAft>
                <a:spcPts val="0"/>
              </a:spcAft>
              <a:buSzPts val="1200"/>
              <a:buFont typeface="Calibri"/>
              <a:buChar char="•"/>
            </a:pPr>
            <a:r>
              <a:rPr lang="en-US"/>
              <a:t>Gained</a:t>
            </a:r>
            <a:r>
              <a:rPr lang="en-US"/>
              <a:t> a deeper understanding of the writing process that lives within the ELA Guidebooks 9-12 materials.</a:t>
            </a:r>
            <a:endParaRPr/>
          </a:p>
          <a:p>
            <a:pPr indent="0" lvl="0" marL="457200" rtl="0" algn="l">
              <a:lnSpc>
                <a:spcPct val="90000"/>
              </a:lnSpc>
              <a:spcBef>
                <a:spcPts val="750"/>
              </a:spcBef>
              <a:spcAft>
                <a:spcPts val="0"/>
              </a:spcAft>
              <a:buNone/>
            </a:pPr>
            <a:r>
              <a:rPr lang="en-US" sz="200"/>
              <a:t>  </a:t>
            </a:r>
            <a:r>
              <a:rPr lang="en-US" sz="200"/>
              <a:t>  </a:t>
            </a:r>
            <a:endParaRPr sz="200"/>
          </a:p>
          <a:p>
            <a:pPr indent="-304800" lvl="0" marL="457200" rtl="0" algn="l">
              <a:lnSpc>
                <a:spcPct val="90000"/>
              </a:lnSpc>
              <a:spcBef>
                <a:spcPts val="750"/>
              </a:spcBef>
              <a:spcAft>
                <a:spcPts val="0"/>
              </a:spcAft>
              <a:buSzPts val="1200"/>
              <a:buFont typeface="Calibri"/>
              <a:buChar char="•"/>
            </a:pPr>
            <a:r>
              <a:rPr lang="en-US"/>
              <a:t>Analyzed Culminating Tasks and Section Diagnostics to see how students will </a:t>
            </a:r>
            <a:r>
              <a:rPr lang="en-US"/>
              <a:t>formally</a:t>
            </a:r>
            <a:r>
              <a:rPr lang="en-US"/>
              <a:t> express understanding of complex texts. </a:t>
            </a:r>
            <a:endParaRPr/>
          </a:p>
          <a:p>
            <a:pPr indent="0" lvl="0" marL="457200" rtl="0" algn="l">
              <a:lnSpc>
                <a:spcPct val="90000"/>
              </a:lnSpc>
              <a:spcBef>
                <a:spcPts val="750"/>
              </a:spcBef>
              <a:spcAft>
                <a:spcPts val="0"/>
              </a:spcAft>
              <a:buNone/>
            </a:pPr>
            <a:r>
              <a:rPr lang="en-US" sz="200"/>
              <a:t>  </a:t>
            </a:r>
            <a:endParaRPr sz="200"/>
          </a:p>
          <a:p>
            <a:pPr indent="-304800" lvl="0" marL="457200" rtl="0" algn="l">
              <a:lnSpc>
                <a:spcPct val="90000"/>
              </a:lnSpc>
              <a:spcBef>
                <a:spcPts val="750"/>
              </a:spcBef>
              <a:spcAft>
                <a:spcPts val="0"/>
              </a:spcAft>
              <a:buSzPts val="1200"/>
              <a:buFont typeface="Calibri"/>
              <a:buChar char="•"/>
            </a:pPr>
            <a:r>
              <a:rPr lang="en-US"/>
              <a:t>Deepened our understanding of how the “Write Approach” and “Discuss Approach” in the Guidebooks 9-12 help </a:t>
            </a:r>
            <a:r>
              <a:rPr b="1" i="1" lang="en-US"/>
              <a:t>all</a:t>
            </a:r>
            <a:r>
              <a:rPr lang="en-US"/>
              <a:t> students express their understanding of complex texts.</a:t>
            </a:r>
            <a:endParaRPr/>
          </a:p>
          <a:p>
            <a:pPr indent="0" lvl="0" marL="457200" rtl="0" algn="l">
              <a:lnSpc>
                <a:spcPct val="90000"/>
              </a:lnSpc>
              <a:spcBef>
                <a:spcPts val="750"/>
              </a:spcBef>
              <a:spcAft>
                <a:spcPts val="0"/>
              </a:spcAft>
              <a:buNone/>
            </a:pPr>
            <a:r>
              <a:rPr lang="en-US" sz="200"/>
              <a:t>  </a:t>
            </a:r>
            <a:endParaRPr sz="200"/>
          </a:p>
          <a:p>
            <a:pPr indent="-304800" lvl="0" marL="457200" rtl="0" algn="l">
              <a:lnSpc>
                <a:spcPct val="90000"/>
              </a:lnSpc>
              <a:spcBef>
                <a:spcPts val="750"/>
              </a:spcBef>
              <a:spcAft>
                <a:spcPts val="0"/>
              </a:spcAft>
              <a:buSzPts val="1200"/>
              <a:buFont typeface="Calibri"/>
              <a:buChar char="•"/>
            </a:pPr>
            <a:r>
              <a:rPr lang="en-US"/>
              <a:t>Used resources available within the curriculum to plan additional supports and scaffolds.</a:t>
            </a:r>
            <a:endParaRPr/>
          </a:p>
          <a:p>
            <a:pPr indent="0" lvl="0" marL="914400" rtl="0" algn="l">
              <a:lnSpc>
                <a:spcPct val="90000"/>
              </a:lnSpc>
              <a:spcBef>
                <a:spcPts val="1000"/>
              </a:spcBef>
              <a:spcAft>
                <a:spcPts val="0"/>
              </a:spcAft>
              <a:buSzPts val="2400"/>
              <a:buNone/>
            </a:pPr>
            <a:r>
              <a:t/>
            </a:r>
            <a:endParaRPr sz="1200">
              <a:highlight>
                <a:srgbClr val="FFFF00"/>
              </a:highligh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chemeClr val="dk1"/>
              </a:buClr>
              <a:buSzPts val="2800"/>
              <a:buFont typeface="Calibri"/>
              <a:buNone/>
            </a:pPr>
            <a:r>
              <a:rPr lang="en-US">
                <a:solidFill>
                  <a:schemeClr val="dk1"/>
                </a:solidFill>
              </a:rPr>
              <a:t>Today’s </a:t>
            </a:r>
            <a:r>
              <a:rPr lang="en-US">
                <a:solidFill>
                  <a:schemeClr val="dk1"/>
                </a:solidFill>
              </a:rPr>
              <a:t>Focus</a:t>
            </a:r>
            <a:endParaRPr>
              <a:solidFill>
                <a:schemeClr val="dk1"/>
              </a:solidFill>
            </a:endParaRPr>
          </a:p>
        </p:txBody>
      </p:sp>
      <p:sp>
        <p:nvSpPr>
          <p:cNvPr id="209" name="Google Shape;209;p26"/>
          <p:cNvSpPr txBox="1"/>
          <p:nvPr>
            <p:ph idx="1" type="body"/>
          </p:nvPr>
        </p:nvSpPr>
        <p:spPr>
          <a:xfrm>
            <a:off x="491900" y="1530816"/>
            <a:ext cx="3922200" cy="2550000"/>
          </a:xfrm>
          <a:prstGeom prst="rect">
            <a:avLst/>
          </a:prstGeom>
          <a:noFill/>
          <a:ln>
            <a:noFill/>
          </a:ln>
        </p:spPr>
        <p:txBody>
          <a:bodyPr anchorCtr="0" anchor="t" bIns="91425" lIns="91425" spcFirstLastPara="1" rIns="91425" wrap="square" tIns="91425">
            <a:noAutofit/>
          </a:bodyPr>
          <a:lstStyle/>
          <a:p>
            <a:pPr indent="0" lvl="0" marL="76200" rtl="0" algn="ctr">
              <a:lnSpc>
                <a:spcPct val="90000"/>
              </a:lnSpc>
              <a:spcBef>
                <a:spcPts val="750"/>
              </a:spcBef>
              <a:spcAft>
                <a:spcPts val="0"/>
              </a:spcAft>
              <a:buSzPts val="2400"/>
              <a:buNone/>
            </a:pPr>
            <a:r>
              <a:rPr b="1" lang="en-US" sz="1800">
                <a:solidFill>
                  <a:srgbClr val="E78B6F"/>
                </a:solidFill>
              </a:rPr>
              <a:t>“</a:t>
            </a:r>
            <a:r>
              <a:rPr b="1" lang="en-US">
                <a:solidFill>
                  <a:srgbClr val="E78B6F"/>
                </a:solidFill>
              </a:rPr>
              <a:t>Supporting ALL Students</a:t>
            </a:r>
            <a:r>
              <a:rPr b="1" lang="en-US" sz="1800">
                <a:solidFill>
                  <a:srgbClr val="E78B6F"/>
                </a:solidFill>
              </a:rPr>
              <a:t>”</a:t>
            </a:r>
            <a:endParaRPr/>
          </a:p>
          <a:p>
            <a:pPr indent="0" lvl="0" marL="76200" rtl="0" algn="ctr">
              <a:lnSpc>
                <a:spcPct val="90000"/>
              </a:lnSpc>
              <a:spcBef>
                <a:spcPts val="750"/>
              </a:spcBef>
              <a:spcAft>
                <a:spcPts val="0"/>
              </a:spcAft>
              <a:buSzPts val="2400"/>
              <a:buNone/>
            </a:pPr>
            <a:r>
              <a:rPr lang="en-US" sz="1800"/>
              <a:t>Today we will </a:t>
            </a:r>
            <a:r>
              <a:rPr lang="en-US"/>
              <a:t>review the process for analyzing student work </a:t>
            </a:r>
            <a:r>
              <a:rPr lang="en-US" sz="1800"/>
              <a:t>and </a:t>
            </a:r>
            <a:r>
              <a:rPr lang="en-US"/>
              <a:t>plan </a:t>
            </a:r>
            <a:r>
              <a:rPr lang="en-US" sz="1800"/>
              <a:t>to </a:t>
            </a:r>
            <a:r>
              <a:rPr lang="en-US"/>
              <a:t>support students to express their understanding of complex texts within</a:t>
            </a:r>
            <a:r>
              <a:rPr lang="en-US" sz="1800"/>
              <a:t> a Guidebooks 9-12 unit effectively.</a:t>
            </a:r>
            <a:endParaRPr/>
          </a:p>
          <a:p>
            <a:pPr indent="0" lvl="0" marL="76200" rtl="0" algn="ctr">
              <a:lnSpc>
                <a:spcPct val="90000"/>
              </a:lnSpc>
              <a:spcBef>
                <a:spcPts val="750"/>
              </a:spcBef>
              <a:spcAft>
                <a:spcPts val="0"/>
              </a:spcAft>
              <a:buSzPts val="2400"/>
              <a:buNone/>
            </a:pPr>
            <a:r>
              <a:t/>
            </a:r>
            <a:endParaRPr sz="1800"/>
          </a:p>
          <a:p>
            <a:pPr indent="0" lvl="0" marL="76200" rtl="0" algn="ctr">
              <a:lnSpc>
                <a:spcPct val="90000"/>
              </a:lnSpc>
              <a:spcBef>
                <a:spcPts val="750"/>
              </a:spcBef>
              <a:spcAft>
                <a:spcPts val="0"/>
              </a:spcAft>
              <a:buSzPts val="2400"/>
              <a:buNone/>
            </a:pPr>
            <a:r>
              <a:rPr b="1" lang="en-US" sz="1800">
                <a:solidFill>
                  <a:srgbClr val="E78B6F"/>
                </a:solidFill>
              </a:rPr>
              <a:t>Before we dive in…</a:t>
            </a:r>
            <a:endParaRPr/>
          </a:p>
        </p:txBody>
      </p:sp>
      <p:pic>
        <p:nvPicPr>
          <p:cNvPr id="210" name="Google Shape;210;p26"/>
          <p:cNvPicPr preferRelativeResize="0"/>
          <p:nvPr/>
        </p:nvPicPr>
        <p:blipFill rotWithShape="1">
          <a:blip r:embed="rId3">
            <a:alphaModFix/>
          </a:blip>
          <a:srcRect b="0" l="0" r="0" t="0"/>
          <a:stretch/>
        </p:blipFill>
        <p:spPr>
          <a:xfrm>
            <a:off x="4853299" y="1352400"/>
            <a:ext cx="3728251" cy="29068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sp>
        <p:nvSpPr>
          <p:cNvPr id="217" name="Google Shape;217;p27"/>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2. Study</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deepen and refine understanding of research-based practices embedded in curriculum.</a:t>
            </a:r>
            <a:endParaRPr b="0" i="0" sz="1400" u="none" cap="none" strike="noStrike">
              <a:solidFill>
                <a:schemeClr val="dk1"/>
              </a:solidFill>
              <a:latin typeface="Calibri"/>
              <a:ea typeface="Calibri"/>
              <a:cs typeface="Calibri"/>
              <a:sym typeface="Calibri"/>
            </a:endParaRPr>
          </a:p>
        </p:txBody>
      </p:sp>
      <p:sp>
        <p:nvSpPr>
          <p:cNvPr id="218" name="Google Shape;218;p27"/>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4. Teach</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try out practices in classrooms and collect student work.</a:t>
            </a:r>
            <a:endParaRPr b="0" i="0" sz="1400" u="none" cap="none" strike="noStrike">
              <a:solidFill>
                <a:schemeClr val="dk1"/>
              </a:solidFill>
              <a:latin typeface="Calibri"/>
              <a:ea typeface="Calibri"/>
              <a:cs typeface="Calibri"/>
              <a:sym typeface="Calibri"/>
            </a:endParaRPr>
          </a:p>
        </p:txBody>
      </p:sp>
      <p:sp>
        <p:nvSpPr>
          <p:cNvPr id="219" name="Google Shape;219;p27"/>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5. Analyze &amp; Discuss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reconvene to analyze student work and plan adjustments to their instructional practice.</a:t>
            </a:r>
            <a:endParaRPr b="0" i="0" sz="1400" u="none" cap="none" strike="noStrike">
              <a:solidFill>
                <a:schemeClr val="dk1"/>
              </a:solidFill>
              <a:latin typeface="Calibri"/>
              <a:ea typeface="Calibri"/>
              <a:cs typeface="Calibri"/>
              <a:sym typeface="Calibri"/>
            </a:endParaRPr>
          </a:p>
        </p:txBody>
      </p:sp>
      <p:sp>
        <p:nvSpPr>
          <p:cNvPr id="220" name="Google Shape;220;p27"/>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1. Identify Needs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Teacher Leaders, and School Leaders create a community and use research &amp; local data to identify a common problem of practice. </a:t>
            </a:r>
            <a:endParaRPr b="0" i="0" sz="1400" u="none" cap="none" strike="noStrike">
              <a:solidFill>
                <a:schemeClr val="dk1"/>
              </a:solidFill>
              <a:latin typeface="Calibri"/>
              <a:ea typeface="Calibri"/>
              <a:cs typeface="Calibri"/>
              <a:sym typeface="Calibri"/>
            </a:endParaRPr>
          </a:p>
        </p:txBody>
      </p:sp>
      <p:grpSp>
        <p:nvGrpSpPr>
          <p:cNvPr id="221" name="Google Shape;221;p27"/>
          <p:cNvGrpSpPr/>
          <p:nvPr/>
        </p:nvGrpSpPr>
        <p:grpSpPr>
          <a:xfrm>
            <a:off x="2324465" y="700145"/>
            <a:ext cx="4495073" cy="4443356"/>
            <a:chOff x="2744452" y="713895"/>
            <a:chExt cx="4495073" cy="4443356"/>
          </a:xfrm>
        </p:grpSpPr>
        <p:sp>
          <p:nvSpPr>
            <p:cNvPr id="222" name="Google Shape;222;p27"/>
            <p:cNvSpPr/>
            <p:nvPr/>
          </p:nvSpPr>
          <p:spPr>
            <a:xfrm rot="-1316685">
              <a:off x="3251375" y="1241650"/>
              <a:ext cx="3481227" cy="3387845"/>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223" name="Google Shape;223;p27"/>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224" name="Google Shape;224;p27"/>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225" name="Google Shape;225;p27"/>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226" name="Google Shape;226;p27"/>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227" name="Google Shape;227;p27"/>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228" name="Google Shape;228;p27"/>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3. Plan</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plan for upcoming instruction based on new understandings. </a:t>
            </a:r>
            <a:endParaRPr b="0" i="0" sz="1400" u="none" cap="none" strike="noStrike">
              <a:solidFill>
                <a:schemeClr val="dk1"/>
              </a:solidFill>
              <a:latin typeface="Calibri"/>
              <a:ea typeface="Calibri"/>
              <a:cs typeface="Calibri"/>
              <a:sym typeface="Calibri"/>
            </a:endParaRPr>
          </a:p>
        </p:txBody>
      </p:sp>
      <p:sp>
        <p:nvSpPr>
          <p:cNvPr id="229" name="Google Shape;229;p27"/>
          <p:cNvSpPr/>
          <p:nvPr/>
        </p:nvSpPr>
        <p:spPr>
          <a:xfrm>
            <a:off x="5784325" y="3754325"/>
            <a:ext cx="3045900" cy="9078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27"/>
          <p:cNvSpPr/>
          <p:nvPr/>
        </p:nvSpPr>
        <p:spPr>
          <a:xfrm>
            <a:off x="339125" y="3120875"/>
            <a:ext cx="2261700" cy="1158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1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Welcome!</a:t>
            </a:r>
            <a:endParaRPr>
              <a:solidFill>
                <a:schemeClr val="dk1"/>
              </a:solidFill>
            </a:endParaRPr>
          </a:p>
        </p:txBody>
      </p:sp>
      <p:sp>
        <p:nvSpPr>
          <p:cNvPr id="54" name="Google Shape;54;p10"/>
          <p:cNvSpPr txBox="1"/>
          <p:nvPr/>
        </p:nvSpPr>
        <p:spPr>
          <a:xfrm>
            <a:off x="0" y="1118170"/>
            <a:ext cx="8895900" cy="602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Choose a different partner for each “instructional approach” symbol.</a:t>
            </a:r>
            <a:endParaRPr b="0" i="0" sz="2400" u="none" cap="none" strike="noStrike">
              <a:solidFill>
                <a:srgbClr val="4A4A4A"/>
              </a:solidFill>
              <a:latin typeface="Calibri"/>
              <a:ea typeface="Calibri"/>
              <a:cs typeface="Calibri"/>
              <a:sym typeface="Calibri"/>
            </a:endParaRPr>
          </a:p>
        </p:txBody>
      </p:sp>
      <p:graphicFrame>
        <p:nvGraphicFramePr>
          <p:cNvPr id="55" name="Google Shape;55;p10"/>
          <p:cNvGraphicFramePr/>
          <p:nvPr/>
        </p:nvGraphicFramePr>
        <p:xfrm>
          <a:off x="952500" y="1715294"/>
          <a:ext cx="3000000" cy="3000000"/>
        </p:xfrm>
        <a:graphic>
          <a:graphicData uri="http://schemas.openxmlformats.org/drawingml/2006/table">
            <a:tbl>
              <a:tblPr>
                <a:noFill/>
                <a:tableStyleId>{A31D2C12-A0DB-4DA9-8610-0F19A382614A}</a:tableStyleId>
              </a:tblPr>
              <a:tblGrid>
                <a:gridCol w="3619500"/>
                <a:gridCol w="3619500"/>
              </a:tblGrid>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56" name="Google Shape;56;p10"/>
          <p:cNvSpPr txBox="1"/>
          <p:nvPr/>
        </p:nvSpPr>
        <p:spPr>
          <a:xfrm>
            <a:off x="952500" y="2726800"/>
            <a:ext cx="35748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sp>
        <p:nvSpPr>
          <p:cNvPr id="57" name="Google Shape;57;p10"/>
          <p:cNvSpPr txBox="1"/>
          <p:nvPr/>
        </p:nvSpPr>
        <p:spPr>
          <a:xfrm>
            <a:off x="4572001" y="2742300"/>
            <a:ext cx="36195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pic>
        <p:nvPicPr>
          <p:cNvPr id="58" name="Google Shape;58;p10"/>
          <p:cNvPicPr preferRelativeResize="0"/>
          <p:nvPr/>
        </p:nvPicPr>
        <p:blipFill rotWithShape="1">
          <a:blip r:embed="rId3">
            <a:alphaModFix/>
          </a:blip>
          <a:srcRect b="0" l="0" r="0" t="0"/>
          <a:stretch/>
        </p:blipFill>
        <p:spPr>
          <a:xfrm>
            <a:off x="4653225" y="3207375"/>
            <a:ext cx="3516299" cy="943397"/>
          </a:xfrm>
          <a:prstGeom prst="rect">
            <a:avLst/>
          </a:prstGeom>
          <a:noFill/>
          <a:ln>
            <a:noFill/>
          </a:ln>
        </p:spPr>
      </p:pic>
      <p:pic>
        <p:nvPicPr>
          <p:cNvPr id="59" name="Google Shape;59;p10"/>
          <p:cNvPicPr preferRelativeResize="0"/>
          <p:nvPr/>
        </p:nvPicPr>
        <p:blipFill rotWithShape="1">
          <a:blip r:embed="rId4">
            <a:alphaModFix/>
          </a:blip>
          <a:srcRect b="0" l="0" r="0" t="0"/>
          <a:stretch/>
        </p:blipFill>
        <p:spPr>
          <a:xfrm>
            <a:off x="4653225" y="1935499"/>
            <a:ext cx="3516300" cy="694923"/>
          </a:xfrm>
          <a:prstGeom prst="rect">
            <a:avLst/>
          </a:prstGeom>
          <a:noFill/>
          <a:ln>
            <a:noFill/>
          </a:ln>
        </p:spPr>
      </p:pic>
      <p:pic>
        <p:nvPicPr>
          <p:cNvPr id="60" name="Google Shape;60;p10"/>
          <p:cNvPicPr preferRelativeResize="0"/>
          <p:nvPr/>
        </p:nvPicPr>
        <p:blipFill rotWithShape="1">
          <a:blip r:embed="rId5">
            <a:alphaModFix/>
          </a:blip>
          <a:srcRect b="0" l="0" r="0" t="0"/>
          <a:stretch/>
        </p:blipFill>
        <p:spPr>
          <a:xfrm>
            <a:off x="1104900" y="1791150"/>
            <a:ext cx="3384525" cy="1008341"/>
          </a:xfrm>
          <a:prstGeom prst="rect">
            <a:avLst/>
          </a:prstGeom>
          <a:noFill/>
          <a:ln>
            <a:noFill/>
          </a:ln>
        </p:spPr>
      </p:pic>
      <p:pic>
        <p:nvPicPr>
          <p:cNvPr id="61" name="Google Shape;61;p10"/>
          <p:cNvPicPr preferRelativeResize="0"/>
          <p:nvPr/>
        </p:nvPicPr>
        <p:blipFill rotWithShape="1">
          <a:blip r:embed="rId6">
            <a:alphaModFix/>
          </a:blip>
          <a:srcRect b="0" l="0" r="0" t="0"/>
          <a:stretch/>
        </p:blipFill>
        <p:spPr>
          <a:xfrm>
            <a:off x="1028700" y="3115475"/>
            <a:ext cx="3384522" cy="1047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2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Inquiry Cycle Question</a:t>
            </a:r>
            <a:endParaRPr>
              <a:solidFill>
                <a:schemeClr val="dk1"/>
              </a:solidFill>
            </a:endParaRPr>
          </a:p>
        </p:txBody>
      </p:sp>
      <p:sp>
        <p:nvSpPr>
          <p:cNvPr id="237" name="Google Shape;237;p28"/>
          <p:cNvSpPr txBox="1"/>
          <p:nvPr>
            <p:ph idx="1" type="body"/>
          </p:nvPr>
        </p:nvSpPr>
        <p:spPr>
          <a:xfrm>
            <a:off x="228600" y="1771425"/>
            <a:ext cx="8839200" cy="27624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lang="en-US" sz="2400"/>
              <a:t>How well can my students express their understanding of</a:t>
            </a:r>
            <a:endParaRPr sz="2400"/>
          </a:p>
          <a:p>
            <a:pPr indent="0" lvl="0" marL="0" rtl="0" algn="ctr">
              <a:spcBef>
                <a:spcPts val="750"/>
              </a:spcBef>
              <a:spcAft>
                <a:spcPts val="0"/>
              </a:spcAft>
              <a:buNone/>
            </a:pPr>
            <a:r>
              <a:rPr lang="en-US" sz="2400"/>
              <a:t> complex texts? </a:t>
            </a:r>
            <a:endParaRPr sz="24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29"/>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solidFill>
                  <a:schemeClr val="dk1"/>
                </a:solidFill>
              </a:rPr>
              <a:t>Session 1</a:t>
            </a:r>
            <a:endParaRPr b="1">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Reflection, Analyzing Student Responses, and Identifying Trends</a:t>
            </a:r>
            <a:endParaRPr>
              <a:solidFill>
                <a:schemeClr val="dk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0"/>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
        <p:nvSpPr>
          <p:cNvPr id="250" name="Google Shape;250;p30"/>
          <p:cNvSpPr txBox="1"/>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None/>
            </a:pPr>
            <a:r>
              <a:rPr lang="en-US" sz="1800">
                <a:solidFill>
                  <a:srgbClr val="4A4A4A"/>
                </a:solidFill>
                <a:latin typeface="Calibri"/>
                <a:ea typeface="Calibri"/>
                <a:cs typeface="Calibri"/>
                <a:sym typeface="Calibri"/>
              </a:rPr>
              <a:t>Participants will...</a:t>
            </a:r>
            <a:endParaRPr sz="1800">
              <a:solidFill>
                <a:srgbClr val="4A4A4A"/>
              </a:solidFill>
              <a:latin typeface="Calibri"/>
              <a:ea typeface="Calibri"/>
              <a:cs typeface="Calibri"/>
              <a:sym typeface="Calibri"/>
            </a:endParaRPr>
          </a:p>
          <a:p>
            <a:pPr indent="-304800" lvl="0" marL="514350" rtl="0" algn="l">
              <a:lnSpc>
                <a:spcPct val="90000"/>
              </a:lnSpc>
              <a:spcBef>
                <a:spcPts val="75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Analyze &amp; discuss data from speaking and writing to see impact on student engagement, learning, and ability to express understanding of a complex text</a:t>
            </a:r>
            <a:endParaRPr sz="1800">
              <a:solidFill>
                <a:srgbClr val="4A4A4A"/>
              </a:solidFill>
              <a:latin typeface="Calibri"/>
              <a:ea typeface="Calibri"/>
              <a:cs typeface="Calibri"/>
              <a:sym typeface="Calibri"/>
            </a:endParaRPr>
          </a:p>
          <a:p>
            <a:pPr indent="-304800" lvl="0" marL="514350" rtl="0" algn="l">
              <a:lnSpc>
                <a:spcPct val="90000"/>
              </a:lnSpc>
              <a:spcBef>
                <a:spcPts val="750"/>
              </a:spcBef>
              <a:spcAft>
                <a:spcPts val="0"/>
              </a:spcAft>
              <a:buClr>
                <a:srgbClr val="4A4A4A"/>
              </a:buClr>
              <a:buSzPts val="1200"/>
              <a:buFont typeface="Calibri"/>
              <a:buChar char="●"/>
            </a:pPr>
            <a:r>
              <a:rPr lang="en-US" sz="1800">
                <a:solidFill>
                  <a:schemeClr val="dk1"/>
                </a:solidFill>
                <a:latin typeface="Calibri"/>
                <a:ea typeface="Calibri"/>
                <a:cs typeface="Calibri"/>
                <a:sym typeface="Calibri"/>
              </a:rPr>
              <a:t>Apply the process for analyzing students’ responses to their own students’ written Section Diagnostics</a:t>
            </a:r>
            <a:endParaRPr sz="1800">
              <a:solidFill>
                <a:srgbClr val="4A4A4A"/>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Inquiry Cycle Question</a:t>
            </a:r>
            <a:endParaRPr>
              <a:solidFill>
                <a:schemeClr val="dk1"/>
              </a:solidFill>
            </a:endParaRPr>
          </a:p>
        </p:txBody>
      </p:sp>
      <p:sp>
        <p:nvSpPr>
          <p:cNvPr id="257" name="Google Shape;257;p31"/>
          <p:cNvSpPr txBox="1"/>
          <p:nvPr>
            <p:ph idx="1" type="body"/>
          </p:nvPr>
        </p:nvSpPr>
        <p:spPr>
          <a:xfrm>
            <a:off x="229725" y="1104325"/>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t>How well can my students </a:t>
            </a:r>
            <a:r>
              <a:rPr lang="en-US" sz="2400"/>
              <a:t>express their understanding of</a:t>
            </a:r>
            <a:endParaRPr sz="2400"/>
          </a:p>
          <a:p>
            <a:pPr indent="0" lvl="0" marL="0" rtl="0" algn="ctr">
              <a:spcBef>
                <a:spcPts val="750"/>
              </a:spcBef>
              <a:spcAft>
                <a:spcPts val="0"/>
              </a:spcAft>
              <a:buNone/>
            </a:pPr>
            <a:r>
              <a:rPr lang="en-US" sz="2400"/>
              <a:t> complex texts? </a:t>
            </a:r>
            <a:endParaRPr sz="24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Individual Reflection: Writing</a:t>
            </a:r>
            <a:endParaRPr>
              <a:solidFill>
                <a:schemeClr val="dk1"/>
              </a:solidFill>
            </a:endParaRPr>
          </a:p>
        </p:txBody>
      </p:sp>
      <p:sp>
        <p:nvSpPr>
          <p:cNvPr id="264" name="Google Shape;264;p32"/>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t>Goal:</a:t>
            </a:r>
            <a:endParaRPr b="1"/>
          </a:p>
          <a:p>
            <a:pPr indent="-342900" lvl="0" marL="457200" rtl="0" algn="l">
              <a:spcBef>
                <a:spcPts val="0"/>
              </a:spcBef>
              <a:spcAft>
                <a:spcPts val="0"/>
              </a:spcAft>
              <a:buSzPts val="1800"/>
              <a:buChar char="•"/>
            </a:pPr>
            <a:r>
              <a:rPr lang="en-US"/>
              <a:t>Independently reflect on your experience to consider how supporting students through writing and speaking opportunities allowed them to </a:t>
            </a:r>
            <a:r>
              <a:rPr lang="en-US"/>
              <a:t>effectively</a:t>
            </a:r>
            <a:r>
              <a:rPr lang="en-US"/>
              <a:t> express </a:t>
            </a:r>
            <a:r>
              <a:rPr lang="en-US"/>
              <a:t>their</a:t>
            </a:r>
            <a:r>
              <a:rPr lang="en-US"/>
              <a:t> understanding of complex text.</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Materials:</a:t>
            </a:r>
            <a:endParaRPr b="1"/>
          </a:p>
          <a:p>
            <a:pPr indent="-342900" lvl="0" marL="457200" rtl="0" algn="l">
              <a:spcBef>
                <a:spcPts val="0"/>
              </a:spcBef>
              <a:spcAft>
                <a:spcPts val="0"/>
              </a:spcAft>
              <a:buSzPts val="1800"/>
              <a:buChar char="•"/>
            </a:pPr>
            <a:r>
              <a:rPr lang="en-US"/>
              <a:t>Student Artifacts (Completed Written Section Diagnostics) </a:t>
            </a:r>
            <a:endParaRPr/>
          </a:p>
          <a:p>
            <a:pPr indent="-342900" lvl="0" marL="457200" rtl="0" algn="l">
              <a:spcBef>
                <a:spcPts val="0"/>
              </a:spcBef>
              <a:spcAft>
                <a:spcPts val="0"/>
              </a:spcAft>
              <a:buSzPts val="1800"/>
              <a:buChar char="•"/>
            </a:pPr>
            <a:r>
              <a:rPr lang="en-US"/>
              <a:t>Individual Reflection Tool</a:t>
            </a:r>
            <a:endParaRPr/>
          </a:p>
          <a:p>
            <a:pPr indent="-342900" lvl="0" marL="457200" rtl="0" algn="l">
              <a:spcBef>
                <a:spcPts val="0"/>
              </a:spcBef>
              <a:spcAft>
                <a:spcPts val="0"/>
              </a:spcAft>
              <a:buSzPts val="1800"/>
              <a:buChar char="•"/>
            </a:pPr>
            <a:r>
              <a:rPr i="1" lang="en-US"/>
              <a:t>Optional: </a:t>
            </a:r>
            <a:r>
              <a:rPr lang="en-US"/>
              <a:t>Completed</a:t>
            </a:r>
            <a:r>
              <a:rPr lang="en-US"/>
              <a:t> Data Collection Tool (if you completed it on your own already!)</a:t>
            </a:r>
            <a:endParaRPr/>
          </a:p>
          <a:p>
            <a:pPr indent="0" lvl="0" marL="0" rtl="0" algn="l">
              <a:spcBef>
                <a:spcPts val="0"/>
              </a:spcBef>
              <a:spcAft>
                <a:spcPts val="0"/>
              </a:spcAft>
              <a:buNone/>
            </a:pPr>
            <a:r>
              <a:t/>
            </a:r>
            <a:endParaRPr b="1"/>
          </a:p>
          <a:p>
            <a:pPr indent="0" lvl="0" marL="0" rtl="0" algn="l">
              <a:spcBef>
                <a:spcPts val="0"/>
              </a:spcBef>
              <a:spcAft>
                <a:spcPts val="0"/>
              </a:spcAft>
              <a:buNone/>
            </a:pPr>
            <a:r>
              <a:rPr b="1" lang="en-US"/>
              <a:t>Time:</a:t>
            </a:r>
            <a:endParaRPr b="1"/>
          </a:p>
          <a:p>
            <a:pPr indent="-342900" lvl="0" marL="457200" rtl="0" algn="l">
              <a:spcBef>
                <a:spcPts val="0"/>
              </a:spcBef>
              <a:spcAft>
                <a:spcPts val="0"/>
              </a:spcAft>
              <a:buSzPts val="1800"/>
              <a:buChar char="•"/>
            </a:pPr>
            <a:r>
              <a:rPr lang="en-US"/>
              <a:t>5</a:t>
            </a:r>
            <a:r>
              <a:rPr lang="en-US"/>
              <a:t> minutes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3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Individual Reflection</a:t>
            </a:r>
            <a:endParaRPr>
              <a:solidFill>
                <a:schemeClr val="dk1"/>
              </a:solidFill>
            </a:endParaRPr>
          </a:p>
        </p:txBody>
      </p:sp>
      <p:sp>
        <p:nvSpPr>
          <p:cNvPr id="271" name="Google Shape;271;p33"/>
          <p:cNvSpPr txBox="1"/>
          <p:nvPr>
            <p:ph idx="1" type="body"/>
          </p:nvPr>
        </p:nvSpPr>
        <p:spPr>
          <a:xfrm>
            <a:off x="152400" y="1143000"/>
            <a:ext cx="5587200" cy="3543300"/>
          </a:xfrm>
          <a:prstGeom prst="rect">
            <a:avLst/>
          </a:prstGeom>
        </p:spPr>
        <p:txBody>
          <a:bodyPr anchorCtr="0" anchor="ctr" bIns="91425" lIns="91425" spcFirstLastPara="1" rIns="91425" wrap="square" tIns="91425">
            <a:noAutofit/>
          </a:bodyPr>
          <a:lstStyle/>
          <a:p>
            <a:pPr indent="-342900" lvl="0" marL="457200" rtl="0" algn="l">
              <a:lnSpc>
                <a:spcPct val="100000"/>
              </a:lnSpc>
              <a:spcBef>
                <a:spcPts val="750"/>
              </a:spcBef>
              <a:spcAft>
                <a:spcPts val="0"/>
              </a:spcAft>
              <a:buSzPts val="1800"/>
              <a:buFont typeface="Calibri"/>
              <a:buAutoNum type="arabicPeriod"/>
            </a:pPr>
            <a:r>
              <a:rPr lang="en-US"/>
              <a:t>What are your </a:t>
            </a:r>
            <a:r>
              <a:rPr lang="en-US"/>
              <a:t>initial impressions of students' writing samples you brought with you today?</a:t>
            </a:r>
            <a:endParaRPr/>
          </a:p>
          <a:p>
            <a:pPr indent="-342900" lvl="0" marL="457200" rtl="0" algn="l">
              <a:lnSpc>
                <a:spcPct val="100000"/>
              </a:lnSpc>
              <a:spcBef>
                <a:spcPts val="1000"/>
              </a:spcBef>
              <a:spcAft>
                <a:spcPts val="1000"/>
              </a:spcAft>
              <a:buSzPts val="1800"/>
              <a:buFont typeface="Calibri"/>
              <a:buAutoNum type="arabicPeriod"/>
            </a:pPr>
            <a:r>
              <a:rPr lang="en-US"/>
              <a:t>Reflect on your choices for scaffolds. Did students need more or less </a:t>
            </a:r>
            <a:r>
              <a:rPr lang="en-US"/>
              <a:t>scaffolding</a:t>
            </a:r>
            <a:r>
              <a:rPr lang="en-US"/>
              <a:t>? What makes you think this? </a:t>
            </a:r>
            <a:endParaRPr/>
          </a:p>
        </p:txBody>
      </p:sp>
      <p:pic>
        <p:nvPicPr>
          <p:cNvPr id="272" name="Google Shape;272;p33"/>
          <p:cNvPicPr preferRelativeResize="0"/>
          <p:nvPr/>
        </p:nvPicPr>
        <p:blipFill rotWithShape="1">
          <a:blip r:embed="rId3">
            <a:alphaModFix/>
          </a:blip>
          <a:srcRect b="0" l="0" r="58631" t="0"/>
          <a:stretch/>
        </p:blipFill>
        <p:spPr>
          <a:xfrm>
            <a:off x="5824800" y="2018475"/>
            <a:ext cx="2395475" cy="17923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Share Out</a:t>
            </a:r>
            <a:endParaRPr>
              <a:solidFill>
                <a:schemeClr val="dk1"/>
              </a:solidFill>
            </a:endParaRPr>
          </a:p>
        </p:txBody>
      </p:sp>
      <p:pic>
        <p:nvPicPr>
          <p:cNvPr id="279" name="Google Shape;279;p34"/>
          <p:cNvPicPr preferRelativeResize="0"/>
          <p:nvPr/>
        </p:nvPicPr>
        <p:blipFill rotWithShape="1">
          <a:blip r:embed="rId3">
            <a:alphaModFix/>
          </a:blip>
          <a:srcRect b="0" l="0" r="67804" t="0"/>
          <a:stretch/>
        </p:blipFill>
        <p:spPr>
          <a:xfrm>
            <a:off x="5824800" y="2179425"/>
            <a:ext cx="2395475" cy="1470445"/>
          </a:xfrm>
          <a:prstGeom prst="rect">
            <a:avLst/>
          </a:prstGeom>
          <a:noFill/>
          <a:ln>
            <a:noFill/>
          </a:ln>
        </p:spPr>
      </p:pic>
      <p:sp>
        <p:nvSpPr>
          <p:cNvPr id="280" name="Google Shape;280;p34"/>
          <p:cNvSpPr txBox="1"/>
          <p:nvPr>
            <p:ph idx="1" type="body"/>
          </p:nvPr>
        </p:nvSpPr>
        <p:spPr>
          <a:xfrm>
            <a:off x="152400" y="1143000"/>
            <a:ext cx="5587200" cy="3543300"/>
          </a:xfrm>
          <a:prstGeom prst="rect">
            <a:avLst/>
          </a:prstGeom>
        </p:spPr>
        <p:txBody>
          <a:bodyPr anchorCtr="0" anchor="ctr" bIns="91425" lIns="91425" spcFirstLastPara="1" rIns="91425" wrap="square" tIns="91425">
            <a:noAutofit/>
          </a:bodyPr>
          <a:lstStyle/>
          <a:p>
            <a:pPr indent="0" lvl="0" marL="0" rtl="0" algn="ctr">
              <a:lnSpc>
                <a:spcPct val="100000"/>
              </a:lnSpc>
              <a:spcBef>
                <a:spcPts val="750"/>
              </a:spcBef>
              <a:spcAft>
                <a:spcPts val="0"/>
              </a:spcAft>
              <a:buNone/>
            </a:pPr>
            <a:r>
              <a:rPr b="1" lang="en-US">
                <a:solidFill>
                  <a:schemeClr val="accent4"/>
                </a:solidFill>
              </a:rPr>
              <a:t>Share with your Discuss Partner.</a:t>
            </a:r>
            <a:endParaRPr b="1">
              <a:solidFill>
                <a:schemeClr val="accent4"/>
              </a:solidFill>
            </a:endParaRPr>
          </a:p>
          <a:p>
            <a:pPr indent="0" lvl="0" marL="0" rtl="0" algn="ctr">
              <a:lnSpc>
                <a:spcPct val="100000"/>
              </a:lnSpc>
              <a:spcBef>
                <a:spcPts val="1000"/>
              </a:spcBef>
              <a:spcAft>
                <a:spcPts val="0"/>
              </a:spcAft>
              <a:buNone/>
            </a:pPr>
            <a:r>
              <a:rPr lang="en-US"/>
              <a:t>What are your </a:t>
            </a:r>
            <a:r>
              <a:rPr b="1" lang="en-US"/>
              <a:t>initial impressions</a:t>
            </a:r>
            <a:r>
              <a:rPr lang="en-US"/>
              <a:t> of the student writing samples you brought with you today?</a:t>
            </a:r>
            <a:endParaRPr/>
          </a:p>
          <a:p>
            <a:pPr indent="0" lvl="0" marL="0" rtl="0" algn="ctr">
              <a:lnSpc>
                <a:spcPct val="100000"/>
              </a:lnSpc>
              <a:spcBef>
                <a:spcPts val="1000"/>
              </a:spcBef>
              <a:spcAft>
                <a:spcPts val="0"/>
              </a:spcAft>
              <a:buNone/>
            </a:pPr>
            <a:r>
              <a:rPr lang="en-US"/>
              <a:t>Reflect on your choices for scaffolds. Did students need </a:t>
            </a:r>
            <a:r>
              <a:rPr b="1" lang="en-US"/>
              <a:t>more or less </a:t>
            </a:r>
            <a:r>
              <a:rPr b="1" lang="en-US"/>
              <a:t>scaffolding</a:t>
            </a:r>
            <a:r>
              <a:rPr lang="en-US"/>
              <a:t>? What makes you think this? </a:t>
            </a:r>
            <a:endParaRPr/>
          </a:p>
          <a:p>
            <a:pPr indent="0" lvl="0" marL="0" rtl="0" algn="ctr">
              <a:lnSpc>
                <a:spcPct val="100000"/>
              </a:lnSpc>
              <a:spcBef>
                <a:spcPts val="1000"/>
              </a:spcBef>
              <a:spcAft>
                <a:spcPts val="1000"/>
              </a:spcAft>
              <a:buNone/>
            </a:pPr>
            <a:r>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Analyzing Student Responses</a:t>
            </a:r>
            <a:endParaRPr>
              <a:solidFill>
                <a:schemeClr val="dk1"/>
              </a:solidFill>
            </a:endParaRPr>
          </a:p>
        </p:txBody>
      </p:sp>
      <p:graphicFrame>
        <p:nvGraphicFramePr>
          <p:cNvPr id="287" name="Google Shape;287;p35"/>
          <p:cNvGraphicFramePr/>
          <p:nvPr/>
        </p:nvGraphicFramePr>
        <p:xfrm>
          <a:off x="1800000" y="1365325"/>
          <a:ext cx="3000000" cy="3000000"/>
        </p:xfrm>
        <a:graphic>
          <a:graphicData uri="http://schemas.openxmlformats.org/drawingml/2006/table">
            <a:tbl>
              <a:tblPr>
                <a:noFill/>
                <a:tableStyleId>{B9D75386-4198-4508-922B-5988B0D4A353}</a:tableStyleId>
              </a:tblPr>
              <a:tblGrid>
                <a:gridCol w="5543975"/>
              </a:tblGrid>
              <a:tr h="240325">
                <a:tc>
                  <a:txBody>
                    <a:bodyPr/>
                    <a:lstStyle/>
                    <a:p>
                      <a:pPr indent="0" lvl="0" marL="0" rtl="0" algn="ctr">
                        <a:spcBef>
                          <a:spcPts val="0"/>
                        </a:spcBef>
                        <a:spcAft>
                          <a:spcPts val="0"/>
                        </a:spcAft>
                        <a:buNone/>
                      </a:pPr>
                      <a:r>
                        <a:rPr lang="en-US" sz="1800">
                          <a:solidFill>
                            <a:schemeClr val="accent6"/>
                          </a:solidFill>
                          <a:latin typeface="Signika"/>
                          <a:ea typeface="Signika"/>
                          <a:cs typeface="Signika"/>
                          <a:sym typeface="Signika"/>
                        </a:rPr>
                        <a:t>Our Process</a:t>
                      </a:r>
                      <a:endParaRPr sz="1800">
                        <a:solidFill>
                          <a:schemeClr val="accent6"/>
                        </a:solidFill>
                        <a:latin typeface="Signika"/>
                        <a:ea typeface="Signika"/>
                        <a:cs typeface="Signika"/>
                        <a:sym typeface="Signika"/>
                      </a:endParaRPr>
                    </a:p>
                  </a:txBody>
                  <a:tcPr marT="91425" marB="91425" marR="91425" marL="91425">
                    <a:solidFill>
                      <a:schemeClr val="accent2"/>
                    </a:solidFill>
                  </a:tcPr>
                </a:tc>
              </a:tr>
              <a:tr h="263675">
                <a:tc>
                  <a:txBody>
                    <a:bodyPr/>
                    <a:lstStyle/>
                    <a:p>
                      <a:pPr indent="0" lvl="0" marL="0" rtl="0" algn="l">
                        <a:lnSpc>
                          <a:spcPct val="90000"/>
                        </a:lnSpc>
                        <a:spcBef>
                          <a:spcPts val="0"/>
                        </a:spcBef>
                        <a:spcAft>
                          <a:spcPts val="0"/>
                        </a:spcAft>
                        <a:buNone/>
                      </a:pPr>
                      <a:r>
                        <a:rPr lang="en-US" sz="1800">
                          <a:solidFill>
                            <a:schemeClr val="dk1"/>
                          </a:solidFill>
                          <a:latin typeface="Signika"/>
                          <a:ea typeface="Signika"/>
                          <a:cs typeface="Signika"/>
                          <a:sym typeface="Signika"/>
                        </a:rPr>
                        <a:t>1.   Review Section Diagnostic Checklist</a:t>
                      </a:r>
                      <a:endParaRPr sz="1800">
                        <a:solidFill>
                          <a:schemeClr val="dk1"/>
                        </a:solidFill>
                        <a:latin typeface="Signika"/>
                        <a:ea typeface="Signika"/>
                        <a:cs typeface="Signika"/>
                        <a:sym typeface="Signika"/>
                      </a:endParaRPr>
                    </a:p>
                  </a:txBody>
                  <a:tcPr marT="91425" marB="91425" marR="91425" marL="91425"/>
                </a:tc>
              </a:tr>
              <a:tr h="263675">
                <a:tc>
                  <a:txBody>
                    <a:bodyPr/>
                    <a:lstStyle/>
                    <a:p>
                      <a:pPr indent="0" lvl="0" marL="0" rtl="0" algn="l">
                        <a:lnSpc>
                          <a:spcPct val="90000"/>
                        </a:lnSpc>
                        <a:spcBef>
                          <a:spcPts val="0"/>
                        </a:spcBef>
                        <a:spcAft>
                          <a:spcPts val="0"/>
                        </a:spcAft>
                        <a:buNone/>
                      </a:pPr>
                      <a:r>
                        <a:rPr lang="en-US" sz="1800">
                          <a:solidFill>
                            <a:schemeClr val="dk1"/>
                          </a:solidFill>
                          <a:latin typeface="Signika"/>
                          <a:ea typeface="Signika"/>
                          <a:cs typeface="Signika"/>
                          <a:sym typeface="Signika"/>
                        </a:rPr>
                        <a:t>2.   Revisit or Refine Exemplar Response </a:t>
                      </a:r>
                      <a:endParaRPr sz="1800">
                        <a:solidFill>
                          <a:schemeClr val="dk1"/>
                        </a:solidFill>
                        <a:latin typeface="Signika"/>
                        <a:ea typeface="Signika"/>
                        <a:cs typeface="Signika"/>
                        <a:sym typeface="Signika"/>
                      </a:endParaRPr>
                    </a:p>
                  </a:txBody>
                  <a:tcPr marT="91425" marB="91425" marR="91425" marL="91425"/>
                </a:tc>
              </a:tr>
              <a:tr h="263675">
                <a:tc>
                  <a:txBody>
                    <a:bodyPr/>
                    <a:lstStyle/>
                    <a:p>
                      <a:pPr indent="0" lvl="0" marL="0" rtl="0" algn="l">
                        <a:lnSpc>
                          <a:spcPct val="90000"/>
                        </a:lnSpc>
                        <a:spcBef>
                          <a:spcPts val="0"/>
                        </a:spcBef>
                        <a:spcAft>
                          <a:spcPts val="0"/>
                        </a:spcAft>
                        <a:buNone/>
                      </a:pPr>
                      <a:r>
                        <a:rPr lang="en-US" sz="1800">
                          <a:solidFill>
                            <a:schemeClr val="dk1"/>
                          </a:solidFill>
                          <a:latin typeface="Signika"/>
                          <a:ea typeface="Signika"/>
                          <a:cs typeface="Signika"/>
                          <a:sym typeface="Signika"/>
                        </a:rPr>
                        <a:t>3.   </a:t>
                      </a:r>
                      <a:r>
                        <a:rPr lang="en-US" sz="1800">
                          <a:solidFill>
                            <a:schemeClr val="dk1"/>
                          </a:solidFill>
                          <a:latin typeface="Signika"/>
                          <a:ea typeface="Signika"/>
                          <a:cs typeface="Signika"/>
                          <a:sym typeface="Signika"/>
                        </a:rPr>
                        <a:t>Read</a:t>
                      </a:r>
                      <a:r>
                        <a:rPr lang="en-US" sz="1800">
                          <a:solidFill>
                            <a:schemeClr val="dk1"/>
                          </a:solidFill>
                          <a:latin typeface="Signika"/>
                          <a:ea typeface="Signika"/>
                          <a:cs typeface="Signika"/>
                          <a:sym typeface="Signika"/>
                        </a:rPr>
                        <a:t> and Evaluate Individual Student Responses</a:t>
                      </a:r>
                      <a:endParaRPr sz="1800">
                        <a:solidFill>
                          <a:schemeClr val="dk1"/>
                        </a:solidFill>
                        <a:latin typeface="Signika"/>
                        <a:ea typeface="Signika"/>
                        <a:cs typeface="Signika"/>
                        <a:sym typeface="Signika"/>
                      </a:endParaRPr>
                    </a:p>
                  </a:txBody>
                  <a:tcPr marT="91425" marB="91425" marR="91425" marL="91425"/>
                </a:tc>
              </a:tr>
              <a:tr h="322000">
                <a:tc>
                  <a:txBody>
                    <a:bodyPr/>
                    <a:lstStyle/>
                    <a:p>
                      <a:pPr indent="0" lvl="0" marL="0" rtl="0" algn="l">
                        <a:lnSpc>
                          <a:spcPct val="90000"/>
                        </a:lnSpc>
                        <a:spcBef>
                          <a:spcPts val="750"/>
                        </a:spcBef>
                        <a:spcAft>
                          <a:spcPts val="0"/>
                        </a:spcAft>
                        <a:buNone/>
                      </a:pPr>
                      <a:r>
                        <a:rPr lang="en-US" sz="1800">
                          <a:solidFill>
                            <a:schemeClr val="dk1"/>
                          </a:solidFill>
                          <a:latin typeface="Signika"/>
                          <a:ea typeface="Signika"/>
                          <a:cs typeface="Signika"/>
                          <a:sym typeface="Signika"/>
                        </a:rPr>
                        <a:t>4.   Analyze Data for </a:t>
                      </a:r>
                      <a:r>
                        <a:rPr lang="en-US" sz="1800">
                          <a:solidFill>
                            <a:schemeClr val="dk1"/>
                          </a:solidFill>
                          <a:latin typeface="Signika"/>
                          <a:ea typeface="Signika"/>
                          <a:cs typeface="Signika"/>
                          <a:sym typeface="Signika"/>
                        </a:rPr>
                        <a:t>Trends</a:t>
                      </a:r>
                      <a:endParaRPr sz="1800">
                        <a:solidFill>
                          <a:schemeClr val="dk1"/>
                        </a:solidFill>
                        <a:latin typeface="Signika"/>
                        <a:ea typeface="Signika"/>
                        <a:cs typeface="Signika"/>
                        <a:sym typeface="Signika"/>
                      </a:endParaRPr>
                    </a:p>
                  </a:txBody>
                  <a:tcPr marT="91425" marB="91425" marR="91425" marL="91425"/>
                </a:tc>
              </a:tr>
              <a:tr h="322000">
                <a:tc>
                  <a:txBody>
                    <a:bodyPr/>
                    <a:lstStyle/>
                    <a:p>
                      <a:pPr indent="0" lvl="0" marL="0" rtl="0" algn="l">
                        <a:lnSpc>
                          <a:spcPct val="90000"/>
                        </a:lnSpc>
                        <a:spcBef>
                          <a:spcPts val="750"/>
                        </a:spcBef>
                        <a:spcAft>
                          <a:spcPts val="0"/>
                        </a:spcAft>
                        <a:buNone/>
                      </a:pPr>
                      <a:r>
                        <a:rPr lang="en-US" sz="1800">
                          <a:solidFill>
                            <a:schemeClr val="dk1"/>
                          </a:solidFill>
                          <a:latin typeface="Signika"/>
                          <a:ea typeface="Signika"/>
                          <a:cs typeface="Signika"/>
                          <a:sym typeface="Signika"/>
                        </a:rPr>
                        <a:t>5.   Plan to Meet Student Needs</a:t>
                      </a:r>
                      <a:endParaRPr sz="1800">
                        <a:solidFill>
                          <a:schemeClr val="dk1"/>
                        </a:solidFill>
                        <a:latin typeface="Signika"/>
                        <a:ea typeface="Signika"/>
                        <a:cs typeface="Signika"/>
                        <a:sym typeface="Signika"/>
                      </a:endParaRPr>
                    </a:p>
                  </a:txBody>
                  <a:tcPr marT="91425" marB="91425" marR="91425" marL="91425"/>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36"/>
          <p:cNvPicPr preferRelativeResize="0"/>
          <p:nvPr/>
        </p:nvPicPr>
        <p:blipFill rotWithShape="1">
          <a:blip r:embed="rId3">
            <a:alphaModFix/>
          </a:blip>
          <a:srcRect b="22839" l="0" r="0" t="0"/>
          <a:stretch/>
        </p:blipFill>
        <p:spPr>
          <a:xfrm>
            <a:off x="6119350" y="1123800"/>
            <a:ext cx="2995425" cy="1785949"/>
          </a:xfrm>
          <a:prstGeom prst="rect">
            <a:avLst/>
          </a:prstGeom>
          <a:noFill/>
          <a:ln cap="flat" cmpd="sng" w="9525">
            <a:solidFill>
              <a:schemeClr val="dk1"/>
            </a:solidFill>
            <a:prstDash val="solid"/>
            <a:round/>
            <a:headEnd len="sm" w="sm" type="none"/>
            <a:tailEnd len="sm" w="sm" type="none"/>
          </a:ln>
        </p:spPr>
      </p:pic>
      <p:sp>
        <p:nvSpPr>
          <p:cNvPr id="294" name="Google Shape;294;p3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Our Tools</a:t>
            </a:r>
            <a:endParaRPr>
              <a:solidFill>
                <a:schemeClr val="dk1"/>
              </a:solidFill>
            </a:endParaRPr>
          </a:p>
        </p:txBody>
      </p:sp>
      <p:pic>
        <p:nvPicPr>
          <p:cNvPr id="295" name="Google Shape;295;p36"/>
          <p:cNvPicPr preferRelativeResize="0"/>
          <p:nvPr/>
        </p:nvPicPr>
        <p:blipFill>
          <a:blip r:embed="rId4">
            <a:alphaModFix/>
          </a:blip>
          <a:stretch>
            <a:fillRect/>
          </a:stretch>
        </p:blipFill>
        <p:spPr>
          <a:xfrm>
            <a:off x="1438900" y="1104025"/>
            <a:ext cx="2656650" cy="3430450"/>
          </a:xfrm>
          <a:prstGeom prst="rect">
            <a:avLst/>
          </a:prstGeom>
          <a:noFill/>
          <a:ln cap="flat" cmpd="sng" w="9525">
            <a:solidFill>
              <a:schemeClr val="dk1"/>
            </a:solidFill>
            <a:prstDash val="solid"/>
            <a:round/>
            <a:headEnd len="sm" w="sm" type="none"/>
            <a:tailEnd len="sm" w="sm" type="none"/>
          </a:ln>
        </p:spPr>
      </p:pic>
      <p:pic>
        <p:nvPicPr>
          <p:cNvPr id="296" name="Google Shape;296;p36"/>
          <p:cNvPicPr preferRelativeResize="0"/>
          <p:nvPr/>
        </p:nvPicPr>
        <p:blipFill>
          <a:blip r:embed="rId5">
            <a:alphaModFix/>
          </a:blip>
          <a:stretch>
            <a:fillRect/>
          </a:stretch>
        </p:blipFill>
        <p:spPr>
          <a:xfrm>
            <a:off x="6119339" y="3012277"/>
            <a:ext cx="2995436" cy="1541975"/>
          </a:xfrm>
          <a:prstGeom prst="rect">
            <a:avLst/>
          </a:prstGeom>
          <a:noFill/>
          <a:ln cap="flat" cmpd="sng" w="9525">
            <a:solidFill>
              <a:schemeClr val="dk1"/>
            </a:solidFill>
            <a:prstDash val="solid"/>
            <a:round/>
            <a:headEnd len="sm" w="sm" type="none"/>
            <a:tailEnd len="sm" w="sm" type="none"/>
          </a:ln>
        </p:spPr>
      </p:pic>
      <p:sp>
        <p:nvSpPr>
          <p:cNvPr id="297" name="Google Shape;297;p36"/>
          <p:cNvSpPr/>
          <p:nvPr/>
        </p:nvSpPr>
        <p:spPr>
          <a:xfrm>
            <a:off x="4344500" y="1428200"/>
            <a:ext cx="2277300" cy="1318200"/>
          </a:xfrm>
          <a:prstGeom prst="rightArrow">
            <a:avLst>
              <a:gd fmla="val 50000" name="adj1"/>
              <a:gd fmla="val 50000" name="adj2"/>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Calibri"/>
                <a:ea typeface="Calibri"/>
                <a:cs typeface="Calibri"/>
                <a:sym typeface="Calibri"/>
              </a:rPr>
              <a:t>Student Exemplar</a:t>
            </a:r>
            <a:endParaRPr sz="1800">
              <a:solidFill>
                <a:schemeClr val="dk1"/>
              </a:solidFill>
              <a:latin typeface="Calibri"/>
              <a:ea typeface="Calibri"/>
              <a:cs typeface="Calibri"/>
              <a:sym typeface="Calibri"/>
            </a:endParaRPr>
          </a:p>
        </p:txBody>
      </p:sp>
      <p:sp>
        <p:nvSpPr>
          <p:cNvPr id="298" name="Google Shape;298;p36"/>
          <p:cNvSpPr/>
          <p:nvPr/>
        </p:nvSpPr>
        <p:spPr>
          <a:xfrm>
            <a:off x="4344500" y="3216275"/>
            <a:ext cx="2277300" cy="1318200"/>
          </a:xfrm>
          <a:prstGeom prst="rightArrow">
            <a:avLst>
              <a:gd fmla="val 50000" name="adj1"/>
              <a:gd fmla="val 50000" name="adj2"/>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Calibri"/>
                <a:ea typeface="Calibri"/>
                <a:cs typeface="Calibri"/>
                <a:sym typeface="Calibri"/>
              </a:rPr>
              <a:t>Recording Tool</a:t>
            </a:r>
            <a:endParaRPr sz="1800">
              <a:solidFill>
                <a:schemeClr val="dk1"/>
              </a:solidFill>
              <a:latin typeface="Calibri"/>
              <a:ea typeface="Calibri"/>
              <a:cs typeface="Calibri"/>
              <a:sym typeface="Calibri"/>
            </a:endParaRPr>
          </a:p>
        </p:txBody>
      </p:sp>
      <p:sp>
        <p:nvSpPr>
          <p:cNvPr id="299" name="Google Shape;299;p36"/>
          <p:cNvSpPr/>
          <p:nvPr/>
        </p:nvSpPr>
        <p:spPr>
          <a:xfrm>
            <a:off x="75075" y="2160150"/>
            <a:ext cx="2277300" cy="1318200"/>
          </a:xfrm>
          <a:prstGeom prst="rightArrow">
            <a:avLst>
              <a:gd fmla="val 50000" name="adj1"/>
              <a:gd fmla="val 50000" name="adj2"/>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1800">
                <a:solidFill>
                  <a:schemeClr val="dk1"/>
                </a:solidFill>
                <a:latin typeface="Calibri"/>
                <a:ea typeface="Calibri"/>
                <a:cs typeface="Calibri"/>
                <a:sym typeface="Calibri"/>
              </a:rPr>
              <a:t>Section Diagnostic Checklist</a:t>
            </a:r>
            <a:endParaRPr sz="18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3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Section Diagnostic Data Collection Tool</a:t>
            </a:r>
            <a:endParaRPr>
              <a:solidFill>
                <a:schemeClr val="dk1"/>
              </a:solidFill>
            </a:endParaRPr>
          </a:p>
        </p:txBody>
      </p:sp>
      <p:sp>
        <p:nvSpPr>
          <p:cNvPr id="306" name="Google Shape;306;p37"/>
          <p:cNvSpPr txBox="1"/>
          <p:nvPr>
            <p:ph idx="1" type="body"/>
          </p:nvPr>
        </p:nvSpPr>
        <p:spPr>
          <a:xfrm>
            <a:off x="152400" y="1143000"/>
            <a:ext cx="30624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b="1" lang="en-US"/>
              <a:t>Purpose</a:t>
            </a:r>
            <a:r>
              <a:rPr lang="en-US"/>
              <a:t>: Provide a resource for collecting evidence as responses are evaluated </a:t>
            </a:r>
            <a:endParaRPr/>
          </a:p>
          <a:p>
            <a:pPr indent="0" lvl="0" marL="0" rtl="0" algn="l">
              <a:spcBef>
                <a:spcPts val="1000"/>
              </a:spcBef>
              <a:spcAft>
                <a:spcPts val="0"/>
              </a:spcAft>
              <a:buNone/>
            </a:pPr>
            <a:r>
              <a:t/>
            </a:r>
            <a:endParaRPr/>
          </a:p>
          <a:p>
            <a:pPr indent="0" lvl="0" marL="0" rtl="0" algn="l">
              <a:spcBef>
                <a:spcPts val="1000"/>
              </a:spcBef>
              <a:spcAft>
                <a:spcPts val="0"/>
              </a:spcAft>
              <a:buNone/>
            </a:pPr>
            <a:r>
              <a:t/>
            </a:r>
            <a:endParaRPr/>
          </a:p>
          <a:p>
            <a:pPr indent="0" lvl="0" marL="0" rtl="0" algn="l">
              <a:spcBef>
                <a:spcPts val="1000"/>
              </a:spcBef>
              <a:spcAft>
                <a:spcPts val="1000"/>
              </a:spcAft>
              <a:buNone/>
            </a:pPr>
            <a:r>
              <a:rPr b="1" lang="en-US"/>
              <a:t>Format</a:t>
            </a:r>
            <a:r>
              <a:rPr lang="en-US"/>
              <a:t>: Choose either the Paper-Based or Digital version</a:t>
            </a:r>
            <a:endParaRPr/>
          </a:p>
        </p:txBody>
      </p:sp>
      <p:pic>
        <p:nvPicPr>
          <p:cNvPr id="307" name="Google Shape;307;p37"/>
          <p:cNvPicPr preferRelativeResize="0"/>
          <p:nvPr/>
        </p:nvPicPr>
        <p:blipFill>
          <a:blip r:embed="rId3">
            <a:alphaModFix/>
          </a:blip>
          <a:stretch>
            <a:fillRect/>
          </a:stretch>
        </p:blipFill>
        <p:spPr>
          <a:xfrm>
            <a:off x="4442250" y="1142995"/>
            <a:ext cx="4701750" cy="2420355"/>
          </a:xfrm>
          <a:prstGeom prst="rect">
            <a:avLst/>
          </a:prstGeom>
          <a:noFill/>
          <a:ln cap="flat" cmpd="sng" w="9525">
            <a:solidFill>
              <a:schemeClr val="dk1"/>
            </a:solidFill>
            <a:prstDash val="solid"/>
            <a:round/>
            <a:headEnd len="sm" w="sm" type="none"/>
            <a:tailEnd len="sm" w="sm" type="none"/>
          </a:ln>
        </p:spPr>
      </p:pic>
      <p:pic>
        <p:nvPicPr>
          <p:cNvPr id="308" name="Google Shape;308;p37"/>
          <p:cNvPicPr preferRelativeResize="0"/>
          <p:nvPr/>
        </p:nvPicPr>
        <p:blipFill>
          <a:blip r:embed="rId4">
            <a:alphaModFix/>
          </a:blip>
          <a:stretch>
            <a:fillRect/>
          </a:stretch>
        </p:blipFill>
        <p:spPr>
          <a:xfrm>
            <a:off x="3316475" y="3023251"/>
            <a:ext cx="5070525" cy="1544193"/>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1"/>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ELA Guidebooks 9-12 (2020)</a:t>
            </a:r>
            <a:endParaRPr>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Module </a:t>
            </a:r>
            <a:r>
              <a:rPr lang="en-US">
                <a:solidFill>
                  <a:schemeClr val="dk1"/>
                </a:solidFill>
              </a:rPr>
              <a:t>7</a:t>
            </a:r>
            <a:endParaRPr>
              <a:solidFill>
                <a:schemeClr val="dk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3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During this Session</a:t>
            </a:r>
            <a:endParaRPr/>
          </a:p>
        </p:txBody>
      </p:sp>
      <p:sp>
        <p:nvSpPr>
          <p:cNvPr id="315" name="Google Shape;315;p38"/>
          <p:cNvSpPr txBox="1"/>
          <p:nvPr>
            <p:ph idx="1" type="body"/>
          </p:nvPr>
        </p:nvSpPr>
        <p:spPr>
          <a:xfrm>
            <a:off x="877625" y="1651900"/>
            <a:ext cx="3429000" cy="2299200"/>
          </a:xfrm>
          <a:prstGeom prst="rect">
            <a:avLst/>
          </a:prstGeom>
          <a:ln cap="flat" cmpd="sng" w="1143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b="1" lang="en-US" sz="2400">
                <a:solidFill>
                  <a:schemeClr val="accent4"/>
                </a:solidFill>
              </a:rPr>
              <a:t>First: </a:t>
            </a:r>
            <a:endParaRPr b="1" sz="2400">
              <a:solidFill>
                <a:schemeClr val="accent4"/>
              </a:solidFill>
            </a:endParaRPr>
          </a:p>
          <a:p>
            <a:pPr indent="0" lvl="0" marL="0" rtl="0" algn="ctr">
              <a:spcBef>
                <a:spcPts val="750"/>
              </a:spcBef>
              <a:spcAft>
                <a:spcPts val="0"/>
              </a:spcAft>
              <a:buNone/>
            </a:pPr>
            <a:r>
              <a:rPr lang="en-US" sz="2400"/>
              <a:t>Shared Practice </a:t>
            </a:r>
            <a:endParaRPr sz="2400"/>
          </a:p>
          <a:p>
            <a:pPr indent="0" lvl="0" marL="0" rtl="0" algn="ctr">
              <a:spcBef>
                <a:spcPts val="750"/>
              </a:spcBef>
              <a:spcAft>
                <a:spcPts val="0"/>
              </a:spcAft>
              <a:buNone/>
            </a:pPr>
            <a:r>
              <a:rPr lang="en-US" sz="2400"/>
              <a:t>(</a:t>
            </a:r>
            <a:r>
              <a:rPr lang="en-US" sz="2400"/>
              <a:t>Carlos</a:t>
            </a:r>
            <a:r>
              <a:rPr lang="en-US" sz="2400"/>
              <a:t>) </a:t>
            </a:r>
            <a:endParaRPr sz="2400"/>
          </a:p>
        </p:txBody>
      </p:sp>
      <p:sp>
        <p:nvSpPr>
          <p:cNvPr id="316" name="Google Shape;316;p38"/>
          <p:cNvSpPr txBox="1"/>
          <p:nvPr>
            <p:ph idx="1" type="body"/>
          </p:nvPr>
        </p:nvSpPr>
        <p:spPr>
          <a:xfrm>
            <a:off x="4485600" y="1651900"/>
            <a:ext cx="3429000" cy="2299200"/>
          </a:xfrm>
          <a:prstGeom prst="rect">
            <a:avLst/>
          </a:prstGeom>
          <a:ln cap="flat" cmpd="sng" w="1143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750"/>
              </a:spcBef>
              <a:spcAft>
                <a:spcPts val="0"/>
              </a:spcAft>
              <a:buNone/>
            </a:pPr>
            <a:r>
              <a:t/>
            </a:r>
            <a:endParaRPr sz="2400"/>
          </a:p>
          <a:p>
            <a:pPr indent="0" lvl="0" marL="0" rtl="0" algn="ctr">
              <a:spcBef>
                <a:spcPts val="750"/>
              </a:spcBef>
              <a:spcAft>
                <a:spcPts val="0"/>
              </a:spcAft>
              <a:buNone/>
            </a:pPr>
            <a:r>
              <a:rPr b="1" lang="en-US" sz="2400">
                <a:solidFill>
                  <a:schemeClr val="accent4"/>
                </a:solidFill>
              </a:rPr>
              <a:t>Then</a:t>
            </a:r>
            <a:r>
              <a:rPr b="1" lang="en-US" sz="2400">
                <a:solidFill>
                  <a:schemeClr val="accent4"/>
                </a:solidFill>
              </a:rPr>
              <a:t>: </a:t>
            </a:r>
            <a:endParaRPr b="1" sz="2400">
              <a:solidFill>
                <a:schemeClr val="accent4"/>
              </a:solidFill>
            </a:endParaRPr>
          </a:p>
          <a:p>
            <a:pPr indent="0" lvl="0" marL="0" rtl="0" algn="ctr">
              <a:spcBef>
                <a:spcPts val="750"/>
              </a:spcBef>
              <a:spcAft>
                <a:spcPts val="0"/>
              </a:spcAft>
              <a:buNone/>
            </a:pPr>
            <a:r>
              <a:rPr lang="en-US" sz="2400"/>
              <a:t>Independent Practice</a:t>
            </a:r>
            <a:endParaRPr sz="2400"/>
          </a:p>
          <a:p>
            <a:pPr indent="0" lvl="0" marL="0" rtl="0" algn="ctr">
              <a:spcBef>
                <a:spcPts val="750"/>
              </a:spcBef>
              <a:spcAft>
                <a:spcPts val="0"/>
              </a:spcAft>
              <a:buNone/>
            </a:pPr>
            <a:r>
              <a:rPr lang="en-US" sz="2400"/>
              <a:t>(Your Students) </a:t>
            </a:r>
            <a:endParaRPr sz="2400"/>
          </a:p>
        </p:txBody>
      </p:sp>
      <p:sp>
        <p:nvSpPr>
          <p:cNvPr id="317" name="Google Shape;317;p38"/>
          <p:cNvSpPr/>
          <p:nvPr/>
        </p:nvSpPr>
        <p:spPr>
          <a:xfrm>
            <a:off x="1315850" y="1910000"/>
            <a:ext cx="870600" cy="685800"/>
          </a:xfrm>
          <a:prstGeom prst="star5">
            <a:avLst>
              <a:gd fmla="val 19098" name="adj"/>
              <a:gd fmla="val 105146" name="hf"/>
              <a:gd fmla="val 110557" name="vf"/>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gtEl>
                                        <p:attrNameLst>
                                          <p:attrName>style.visibility</p:attrName>
                                        </p:attrNameLst>
                                      </p:cBhvr>
                                      <p:to>
                                        <p:strVal val="visible"/>
                                      </p:to>
                                    </p:set>
                                    <p:animEffect filter="fade" transition="in">
                                      <p:cBhvr>
                                        <p:cTn dur="1000"/>
                                        <p:tgtEl>
                                          <p:spTgt spid="3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7"/>
                                        </p:tgtEl>
                                        <p:attrNameLst>
                                          <p:attrName>style.visibility</p:attrName>
                                        </p:attrNameLst>
                                      </p:cBhvr>
                                      <p:to>
                                        <p:strVal val="visible"/>
                                      </p:to>
                                    </p:set>
                                    <p:animEffect filter="fade" transition="in">
                                      <p:cBhvr>
                                        <p:cTn dur="1000"/>
                                        <p:tgtEl>
                                          <p:spTgt spid="3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3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Shared Practice: </a:t>
            </a:r>
            <a:r>
              <a:rPr lang="en-US">
                <a:solidFill>
                  <a:schemeClr val="dk1"/>
                </a:solidFill>
              </a:rPr>
              <a:t>Review the Section Diagnostic Checklist</a:t>
            </a:r>
            <a:endParaRPr>
              <a:solidFill>
                <a:schemeClr val="dk1"/>
              </a:solidFill>
            </a:endParaRPr>
          </a:p>
        </p:txBody>
      </p:sp>
      <p:sp>
        <p:nvSpPr>
          <p:cNvPr id="324" name="Google Shape;324;p39"/>
          <p:cNvSpPr txBox="1"/>
          <p:nvPr>
            <p:ph idx="1" type="body"/>
          </p:nvPr>
        </p:nvSpPr>
        <p:spPr>
          <a:xfrm>
            <a:off x="152400" y="1143000"/>
            <a:ext cx="45345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Take a moment to review the </a:t>
            </a:r>
            <a:r>
              <a:rPr lang="en-US"/>
              <a:t>Section 1 Diagnostic </a:t>
            </a:r>
            <a:r>
              <a:rPr lang="en-US"/>
              <a:t>Checklist for the </a:t>
            </a:r>
            <a:r>
              <a:rPr i="1" lang="en-US"/>
              <a:t>Gatsby</a:t>
            </a:r>
            <a:r>
              <a:rPr lang="en-US"/>
              <a:t> unit, focusing on the Writing Look Fors. </a:t>
            </a:r>
            <a:endParaRPr/>
          </a:p>
          <a:p>
            <a:pPr indent="0" lvl="0" marL="0" rtl="0" algn="l">
              <a:spcBef>
                <a:spcPts val="1000"/>
              </a:spcBef>
              <a:spcAft>
                <a:spcPts val="0"/>
              </a:spcAft>
              <a:buNone/>
            </a:pPr>
            <a:r>
              <a:t/>
            </a:r>
            <a:endParaRPr/>
          </a:p>
          <a:p>
            <a:pPr indent="0" lvl="0" marL="0" rtl="0" algn="l">
              <a:spcBef>
                <a:spcPts val="1000"/>
              </a:spcBef>
              <a:spcAft>
                <a:spcPts val="1000"/>
              </a:spcAft>
              <a:buNone/>
            </a:pPr>
            <a:r>
              <a:rPr lang="en-US"/>
              <a:t>Annotate/make note of key features of the </a:t>
            </a:r>
            <a:r>
              <a:rPr lang="en-US"/>
              <a:t>Writing Look For</a:t>
            </a:r>
            <a:r>
              <a:rPr lang="en-US"/>
              <a:t>s. </a:t>
            </a:r>
            <a:endParaRPr/>
          </a:p>
        </p:txBody>
      </p:sp>
      <p:sp>
        <p:nvSpPr>
          <p:cNvPr id="325" name="Google Shape;325;p39"/>
          <p:cNvSpPr/>
          <p:nvPr/>
        </p:nvSpPr>
        <p:spPr>
          <a:xfrm>
            <a:off x="4566450" y="2229700"/>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6" name="Google Shape;326;p39"/>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sp>
        <p:nvSpPr>
          <p:cNvPr id="332" name="Google Shape;332;p4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i="1" lang="en-US"/>
              <a:t>Gatsby</a:t>
            </a:r>
            <a:r>
              <a:rPr lang="en-US"/>
              <a:t> Section 1 Diagnostic Checklist: Writing Look Fors</a:t>
            </a:r>
            <a:endParaRPr/>
          </a:p>
        </p:txBody>
      </p:sp>
      <p:sp>
        <p:nvSpPr>
          <p:cNvPr id="333" name="Google Shape;333;p40"/>
          <p:cNvSpPr txBox="1"/>
          <p:nvPr>
            <p:ph idx="1" type="body"/>
          </p:nvPr>
        </p:nvSpPr>
        <p:spPr>
          <a:xfrm>
            <a:off x="152400" y="1345600"/>
            <a:ext cx="8839200" cy="28620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Char char="•"/>
            </a:pPr>
            <a:r>
              <a:rPr lang="en-US"/>
              <a:t>How well can students develop and clearly communicate </a:t>
            </a:r>
            <a:r>
              <a:rPr b="1" lang="en-US"/>
              <a:t>meaningful and defensible claims</a:t>
            </a:r>
            <a:r>
              <a:rPr lang="en-US"/>
              <a:t> that represent valid, evidence-based analysis? </a:t>
            </a:r>
            <a:endParaRPr/>
          </a:p>
          <a:p>
            <a:pPr indent="0" lvl="0" marL="457200" rtl="0" algn="l">
              <a:spcBef>
                <a:spcPts val="750"/>
              </a:spcBef>
              <a:spcAft>
                <a:spcPts val="0"/>
              </a:spcAft>
              <a:buNone/>
            </a:pPr>
            <a:r>
              <a:rPr lang="en-US" sz="200"/>
              <a:t>    </a:t>
            </a:r>
            <a:endParaRPr sz="200"/>
          </a:p>
          <a:p>
            <a:pPr indent="-342900" lvl="0" marL="457200" rtl="0" algn="l">
              <a:spcBef>
                <a:spcPts val="750"/>
              </a:spcBef>
              <a:spcAft>
                <a:spcPts val="0"/>
              </a:spcAft>
              <a:buSzPts val="1800"/>
              <a:buChar char="•"/>
            </a:pPr>
            <a:r>
              <a:rPr lang="en-US"/>
              <a:t>How well can students </a:t>
            </a:r>
            <a:r>
              <a:rPr b="1" lang="en-US"/>
              <a:t>integrate quotations</a:t>
            </a:r>
            <a:r>
              <a:rPr lang="en-US"/>
              <a:t> while maintaining the flow of ideas to develop and support arguments, analyses, and explanations? </a:t>
            </a:r>
            <a:endParaRPr/>
          </a:p>
          <a:p>
            <a:pPr indent="0" lvl="0" marL="457200" rtl="0" algn="l">
              <a:spcBef>
                <a:spcPts val="750"/>
              </a:spcBef>
              <a:spcAft>
                <a:spcPts val="0"/>
              </a:spcAft>
              <a:buNone/>
            </a:pPr>
            <a:r>
              <a:rPr lang="en-US" sz="200"/>
              <a:t>  </a:t>
            </a:r>
            <a:endParaRPr sz="200"/>
          </a:p>
          <a:p>
            <a:pPr indent="-342900" lvl="0" marL="457200" rtl="0" algn="l">
              <a:spcBef>
                <a:spcPts val="750"/>
              </a:spcBef>
              <a:spcAft>
                <a:spcPts val="0"/>
              </a:spcAft>
              <a:buSzPts val="1800"/>
              <a:buChar char="•"/>
            </a:pPr>
            <a:r>
              <a:rPr lang="en-US"/>
              <a:t>How well can students use words and phrases correctly to </a:t>
            </a:r>
            <a:r>
              <a:rPr b="1" lang="en-US"/>
              <a:t>clearly communicate ideas</a:t>
            </a:r>
            <a:r>
              <a:rPr lang="en-US"/>
              <a:t>? </a:t>
            </a:r>
            <a:endParaRPr/>
          </a:p>
        </p:txBody>
      </p:sp>
      <p:sp>
        <p:nvSpPr>
          <p:cNvPr id="334" name="Google Shape;334;p40"/>
          <p:cNvSpPr txBox="1"/>
          <p:nvPr/>
        </p:nvSpPr>
        <p:spPr>
          <a:xfrm>
            <a:off x="553675" y="3584675"/>
            <a:ext cx="7685700" cy="50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What do these actually look like in student writing? </a:t>
            </a:r>
            <a:endParaRPr b="1" sz="1800">
              <a:solidFill>
                <a:schemeClr val="accent4"/>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1000"/>
                                        <p:tgtEl>
                                          <p:spTgt spid="3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4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Shared Practice: Revisit the Exemplar Response</a:t>
            </a:r>
            <a:endParaRPr>
              <a:solidFill>
                <a:schemeClr val="dk1"/>
              </a:solidFill>
            </a:endParaRPr>
          </a:p>
        </p:txBody>
      </p:sp>
      <p:sp>
        <p:nvSpPr>
          <p:cNvPr id="341" name="Google Shape;341;p41"/>
          <p:cNvSpPr txBox="1"/>
          <p:nvPr>
            <p:ph idx="1" type="body"/>
          </p:nvPr>
        </p:nvSpPr>
        <p:spPr>
          <a:xfrm>
            <a:off x="152400" y="1143000"/>
            <a:ext cx="45345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Reread the </a:t>
            </a:r>
            <a:r>
              <a:rPr i="1" lang="en-US"/>
              <a:t>Gatsby</a:t>
            </a:r>
            <a:r>
              <a:rPr lang="en-US"/>
              <a:t> Section 1 Diagnostic Exemplar Response.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Annotate where you see evidence of the 3 Writing Look Fors: </a:t>
            </a:r>
            <a:endParaRPr/>
          </a:p>
          <a:p>
            <a:pPr indent="-342900" lvl="0" marL="457200" rtl="0" algn="l">
              <a:spcBef>
                <a:spcPts val="1000"/>
              </a:spcBef>
              <a:spcAft>
                <a:spcPts val="0"/>
              </a:spcAft>
              <a:buSzPts val="1800"/>
              <a:buFont typeface="Calibri"/>
              <a:buAutoNum type="arabicPeriod"/>
            </a:pPr>
            <a:r>
              <a:rPr lang="en-US"/>
              <a:t>Meaningful and Defensible Claim </a:t>
            </a:r>
            <a:endParaRPr/>
          </a:p>
          <a:p>
            <a:pPr indent="-342900" lvl="0" marL="457200" rtl="0" algn="l">
              <a:spcBef>
                <a:spcPts val="0"/>
              </a:spcBef>
              <a:spcAft>
                <a:spcPts val="0"/>
              </a:spcAft>
              <a:buSzPts val="1800"/>
              <a:buFont typeface="Calibri"/>
              <a:buAutoNum type="arabicPeriod"/>
            </a:pPr>
            <a:r>
              <a:rPr lang="en-US"/>
              <a:t>Integrating Quotations to Defend Ideas</a:t>
            </a:r>
            <a:endParaRPr/>
          </a:p>
          <a:p>
            <a:pPr indent="-342900" lvl="0" marL="457200" rtl="0" algn="l">
              <a:spcBef>
                <a:spcPts val="0"/>
              </a:spcBef>
              <a:spcAft>
                <a:spcPts val="0"/>
              </a:spcAft>
              <a:buSzPts val="1800"/>
              <a:buFont typeface="Calibri"/>
              <a:buAutoNum type="arabicPeriod"/>
            </a:pPr>
            <a:r>
              <a:rPr lang="en-US"/>
              <a:t>Using words/phrases to clearly communicate</a:t>
            </a:r>
            <a:endParaRPr/>
          </a:p>
        </p:txBody>
      </p:sp>
      <p:sp>
        <p:nvSpPr>
          <p:cNvPr id="342" name="Google Shape;342;p41"/>
          <p:cNvSpPr/>
          <p:nvPr/>
        </p:nvSpPr>
        <p:spPr>
          <a:xfrm>
            <a:off x="4566450" y="2458300"/>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3" name="Google Shape;343;p41"/>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4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Annotate Writing </a:t>
            </a:r>
            <a:r>
              <a:rPr lang="en-US"/>
              <a:t>Look For</a:t>
            </a:r>
            <a:r>
              <a:rPr lang="en-US"/>
              <a:t> 2</a:t>
            </a:r>
            <a:endParaRPr/>
          </a:p>
        </p:txBody>
      </p:sp>
      <p:sp>
        <p:nvSpPr>
          <p:cNvPr id="350" name="Google Shape;350;p42"/>
          <p:cNvSpPr txBox="1"/>
          <p:nvPr>
            <p:ph idx="1" type="body"/>
          </p:nvPr>
        </p:nvSpPr>
        <p:spPr>
          <a:xfrm>
            <a:off x="152400" y="1143000"/>
            <a:ext cx="2400600" cy="35433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400"/>
          </a:p>
          <a:p>
            <a:pPr indent="0" lvl="0" marL="0" rtl="0" algn="l">
              <a:lnSpc>
                <a:spcPct val="100000"/>
              </a:lnSpc>
              <a:spcBef>
                <a:spcPts val="1000"/>
              </a:spcBef>
              <a:spcAft>
                <a:spcPts val="0"/>
              </a:spcAft>
              <a:buNone/>
            </a:pPr>
            <a:r>
              <a:rPr b="1" lang="en-US" sz="1600"/>
              <a:t>Writing Look For #</a:t>
            </a:r>
            <a:r>
              <a:rPr b="1" lang="en-US" sz="1600"/>
              <a:t>2</a:t>
            </a:r>
            <a:endParaRPr b="1" sz="1600"/>
          </a:p>
          <a:p>
            <a:pPr indent="0" lvl="0" marL="0" rtl="0" algn="l">
              <a:lnSpc>
                <a:spcPct val="100000"/>
              </a:lnSpc>
              <a:spcBef>
                <a:spcPts val="1000"/>
              </a:spcBef>
              <a:spcAft>
                <a:spcPts val="0"/>
              </a:spcAft>
              <a:buNone/>
            </a:pPr>
            <a:r>
              <a:rPr lang="en-US" sz="1600"/>
              <a:t>How well can students</a:t>
            </a:r>
            <a:r>
              <a:rPr b="1" lang="en-US" sz="1600"/>
              <a:t> integrate quotations </a:t>
            </a:r>
            <a:r>
              <a:rPr lang="en-US" sz="1600"/>
              <a:t>while maintaining the</a:t>
            </a:r>
            <a:r>
              <a:rPr b="1" lang="en-US" sz="1600"/>
              <a:t> flow of ideas </a:t>
            </a:r>
            <a:r>
              <a:rPr lang="en-US" sz="1600"/>
              <a:t>to develop and support arguments, analyses, and explanations?</a:t>
            </a:r>
            <a:endParaRPr sz="2000">
              <a:latin typeface="Arial"/>
              <a:ea typeface="Arial"/>
              <a:cs typeface="Arial"/>
              <a:sym typeface="Arial"/>
            </a:endParaRPr>
          </a:p>
          <a:p>
            <a:pPr indent="0" lvl="0" marL="0" rtl="0" algn="l">
              <a:spcBef>
                <a:spcPts val="1000"/>
              </a:spcBef>
              <a:spcAft>
                <a:spcPts val="0"/>
              </a:spcAft>
              <a:buNone/>
            </a:pPr>
            <a:r>
              <a:t/>
            </a:r>
            <a:endParaRPr/>
          </a:p>
        </p:txBody>
      </p:sp>
      <p:pic>
        <p:nvPicPr>
          <p:cNvPr id="351" name="Google Shape;351;p42"/>
          <p:cNvPicPr preferRelativeResize="0"/>
          <p:nvPr/>
        </p:nvPicPr>
        <p:blipFill>
          <a:blip r:embed="rId3">
            <a:alphaModFix/>
          </a:blip>
          <a:stretch>
            <a:fillRect/>
          </a:stretch>
        </p:blipFill>
        <p:spPr>
          <a:xfrm>
            <a:off x="2553000" y="1458325"/>
            <a:ext cx="6486151" cy="2912650"/>
          </a:xfrm>
          <a:prstGeom prst="rect">
            <a:avLst/>
          </a:prstGeom>
          <a:noFill/>
          <a:ln>
            <a:noFill/>
          </a:ln>
        </p:spPr>
      </p:pic>
      <p:sp>
        <p:nvSpPr>
          <p:cNvPr id="352" name="Google Shape;352;p42"/>
          <p:cNvSpPr/>
          <p:nvPr/>
        </p:nvSpPr>
        <p:spPr>
          <a:xfrm>
            <a:off x="4818425" y="2250375"/>
            <a:ext cx="2276100" cy="3060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42"/>
          <p:cNvSpPr/>
          <p:nvPr/>
        </p:nvSpPr>
        <p:spPr>
          <a:xfrm>
            <a:off x="4890950" y="2814900"/>
            <a:ext cx="1897500" cy="3060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8" name="Shape 358"/>
        <p:cNvGrpSpPr/>
        <p:nvPr/>
      </p:nvGrpSpPr>
      <p:grpSpPr>
        <a:xfrm>
          <a:off x="0" y="0"/>
          <a:ext cx="0" cy="0"/>
          <a:chOff x="0" y="0"/>
          <a:chExt cx="0" cy="0"/>
        </a:xfrm>
      </p:grpSpPr>
      <p:sp>
        <p:nvSpPr>
          <p:cNvPr id="359" name="Google Shape;359;p4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Shared Practice: Read and Evaluate Student </a:t>
            </a:r>
            <a:r>
              <a:rPr lang="en-US">
                <a:solidFill>
                  <a:schemeClr val="dk1"/>
                </a:solidFill>
              </a:rPr>
              <a:t>Responses</a:t>
            </a:r>
            <a:endParaRPr>
              <a:solidFill>
                <a:schemeClr val="dk1"/>
              </a:solidFill>
            </a:endParaRPr>
          </a:p>
        </p:txBody>
      </p:sp>
      <p:sp>
        <p:nvSpPr>
          <p:cNvPr id="360" name="Google Shape;360;p43"/>
          <p:cNvSpPr txBox="1"/>
          <p:nvPr>
            <p:ph idx="1" type="body"/>
          </p:nvPr>
        </p:nvSpPr>
        <p:spPr>
          <a:xfrm>
            <a:off x="152400" y="1143000"/>
            <a:ext cx="46821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AutoNum type="arabicPeriod"/>
            </a:pPr>
            <a:r>
              <a:rPr lang="en-US"/>
              <a:t>Read Carlos’s written response.</a:t>
            </a:r>
            <a:endParaRPr/>
          </a:p>
          <a:p>
            <a:pPr indent="-342900" lvl="0" marL="457200" rtl="0" algn="l">
              <a:spcBef>
                <a:spcPts val="1000"/>
              </a:spcBef>
              <a:spcAft>
                <a:spcPts val="0"/>
              </a:spcAft>
              <a:buSzPts val="1800"/>
              <a:buFont typeface="Calibri"/>
              <a:buAutoNum type="arabicPeriod"/>
            </a:pPr>
            <a:r>
              <a:rPr lang="en-US"/>
              <a:t>Analyze the response for each of the Writing Look Fors (Readin</a:t>
            </a:r>
            <a:r>
              <a:rPr lang="en-US"/>
              <a:t>g Look Fors evaluated already)</a:t>
            </a:r>
            <a:r>
              <a:rPr lang="en-US"/>
              <a:t>.</a:t>
            </a:r>
            <a:endParaRPr/>
          </a:p>
          <a:p>
            <a:pPr indent="-342900" lvl="0" marL="457200" rtl="0" algn="l">
              <a:spcBef>
                <a:spcPts val="1000"/>
              </a:spcBef>
              <a:spcAft>
                <a:spcPts val="1000"/>
              </a:spcAft>
              <a:buSzPts val="1800"/>
              <a:buFont typeface="Calibri"/>
              <a:buAutoNum type="arabicPeriod"/>
            </a:pPr>
            <a:r>
              <a:rPr lang="en-US"/>
              <a:t>Mark where the student’s response falls on the Data Collection </a:t>
            </a:r>
            <a:r>
              <a:rPr lang="en-US"/>
              <a:t>Tool.</a:t>
            </a:r>
            <a:endParaRPr/>
          </a:p>
        </p:txBody>
      </p:sp>
      <p:sp>
        <p:nvSpPr>
          <p:cNvPr id="361" name="Google Shape;361;p43"/>
          <p:cNvSpPr/>
          <p:nvPr/>
        </p:nvSpPr>
        <p:spPr>
          <a:xfrm>
            <a:off x="4566450" y="2844975"/>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2" name="Google Shape;362;p43"/>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44"/>
          <p:cNvSpPr txBox="1"/>
          <p:nvPr>
            <p:ph type="title"/>
          </p:nvPr>
        </p:nvSpPr>
        <p:spPr>
          <a:xfrm>
            <a:off x="4" y="0"/>
            <a:ext cx="9144000" cy="10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2"/>
              </a:buClr>
              <a:buSzPts val="1800"/>
              <a:buFont typeface="Calibri"/>
              <a:buNone/>
            </a:pPr>
            <a:r>
              <a:rPr lang="en-US">
                <a:solidFill>
                  <a:schemeClr val="dk1"/>
                </a:solidFill>
              </a:rPr>
              <a:t>Using the Paper-Based</a:t>
            </a:r>
            <a:r>
              <a:rPr lang="en-US">
                <a:solidFill>
                  <a:schemeClr val="dk1"/>
                </a:solidFill>
              </a:rPr>
              <a:t> Rubric</a:t>
            </a:r>
            <a:endParaRPr>
              <a:solidFill>
                <a:schemeClr val="dk1"/>
              </a:solidFill>
            </a:endParaRPr>
          </a:p>
        </p:txBody>
      </p:sp>
      <p:pic>
        <p:nvPicPr>
          <p:cNvPr id="368" name="Google Shape;368;p44"/>
          <p:cNvPicPr preferRelativeResize="0"/>
          <p:nvPr/>
        </p:nvPicPr>
        <p:blipFill>
          <a:blip r:embed="rId3">
            <a:alphaModFix/>
          </a:blip>
          <a:stretch>
            <a:fillRect/>
          </a:stretch>
        </p:blipFill>
        <p:spPr>
          <a:xfrm>
            <a:off x="255526" y="1249375"/>
            <a:ext cx="4243426" cy="3279000"/>
          </a:xfrm>
          <a:prstGeom prst="rect">
            <a:avLst/>
          </a:prstGeom>
          <a:noFill/>
          <a:ln cap="flat" cmpd="sng" w="9525">
            <a:solidFill>
              <a:schemeClr val="dk1"/>
            </a:solidFill>
            <a:prstDash val="solid"/>
            <a:round/>
            <a:headEnd len="sm" w="sm" type="none"/>
            <a:tailEnd len="sm" w="sm" type="none"/>
          </a:ln>
        </p:spPr>
      </p:pic>
      <p:pic>
        <p:nvPicPr>
          <p:cNvPr id="369" name="Google Shape;369;p44"/>
          <p:cNvPicPr preferRelativeResize="0"/>
          <p:nvPr/>
        </p:nvPicPr>
        <p:blipFill>
          <a:blip r:embed="rId4">
            <a:alphaModFix/>
          </a:blip>
          <a:stretch>
            <a:fillRect/>
          </a:stretch>
        </p:blipFill>
        <p:spPr>
          <a:xfrm>
            <a:off x="4498950" y="1242063"/>
            <a:ext cx="4422623" cy="3279000"/>
          </a:xfrm>
          <a:prstGeom prst="rect">
            <a:avLst/>
          </a:prstGeom>
          <a:noFill/>
          <a:ln>
            <a:noFill/>
          </a:ln>
        </p:spPr>
      </p:pic>
      <p:sp>
        <p:nvSpPr>
          <p:cNvPr id="370" name="Google Shape;370;p44"/>
          <p:cNvSpPr txBox="1"/>
          <p:nvPr/>
        </p:nvSpPr>
        <p:spPr>
          <a:xfrm>
            <a:off x="7175663" y="4094756"/>
            <a:ext cx="852000" cy="3435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500">
                <a:solidFill>
                  <a:schemeClr val="accent4"/>
                </a:solidFill>
                <a:latin typeface="Calibri"/>
                <a:ea typeface="Calibri"/>
                <a:cs typeface="Calibri"/>
                <a:sym typeface="Calibri"/>
              </a:rPr>
              <a:t>CF</a:t>
            </a:r>
            <a:endParaRPr>
              <a:solidFill>
                <a:schemeClr val="accent4"/>
              </a:solidFill>
            </a:endParaRPr>
          </a:p>
        </p:txBody>
      </p:sp>
      <p:sp>
        <p:nvSpPr>
          <p:cNvPr id="371" name="Google Shape;371;p44"/>
          <p:cNvSpPr txBox="1"/>
          <p:nvPr/>
        </p:nvSpPr>
        <p:spPr>
          <a:xfrm>
            <a:off x="6284251" y="3009756"/>
            <a:ext cx="852000" cy="3435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500">
                <a:solidFill>
                  <a:schemeClr val="accent4"/>
                </a:solidFill>
                <a:latin typeface="Calibri"/>
                <a:ea typeface="Calibri"/>
                <a:cs typeface="Calibri"/>
                <a:sym typeface="Calibri"/>
              </a:rPr>
              <a:t>CF</a:t>
            </a:r>
            <a:endParaRPr>
              <a:solidFill>
                <a:schemeClr val="accent4"/>
              </a:solidFill>
            </a:endParaRPr>
          </a:p>
        </p:txBody>
      </p:sp>
      <p:sp>
        <p:nvSpPr>
          <p:cNvPr id="372" name="Google Shape;372;p44"/>
          <p:cNvSpPr txBox="1"/>
          <p:nvPr/>
        </p:nvSpPr>
        <p:spPr>
          <a:xfrm>
            <a:off x="8027676" y="3641031"/>
            <a:ext cx="852000" cy="3435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500">
                <a:solidFill>
                  <a:schemeClr val="accent4"/>
                </a:solidFill>
                <a:latin typeface="Calibri"/>
                <a:ea typeface="Calibri"/>
                <a:cs typeface="Calibri"/>
                <a:sym typeface="Calibri"/>
              </a:rPr>
              <a:t>CF</a:t>
            </a:r>
            <a:endParaRPr>
              <a:solidFill>
                <a:schemeClr val="accent4"/>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Shared Practice: Analyze Data for Trends</a:t>
            </a:r>
            <a:endParaRPr>
              <a:solidFill>
                <a:schemeClr val="dk1"/>
              </a:solidFill>
            </a:endParaRPr>
          </a:p>
        </p:txBody>
      </p:sp>
      <p:sp>
        <p:nvSpPr>
          <p:cNvPr id="379" name="Google Shape;379;p45"/>
          <p:cNvSpPr txBox="1"/>
          <p:nvPr>
            <p:ph idx="1" type="body"/>
          </p:nvPr>
        </p:nvSpPr>
        <p:spPr>
          <a:xfrm>
            <a:off x="152400" y="1143000"/>
            <a:ext cx="46821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Review</a:t>
            </a:r>
            <a:r>
              <a:rPr lang="en-US"/>
              <a:t> the </a:t>
            </a:r>
            <a:r>
              <a:rPr lang="en-US"/>
              <a:t>completed Section Diagnostic Data </a:t>
            </a:r>
            <a:r>
              <a:rPr lang="en-US"/>
              <a:t>Collection Tool, focusing on the WRITING Look Fors. </a:t>
            </a:r>
            <a:endParaRPr/>
          </a:p>
          <a:p>
            <a:pPr indent="0" lvl="0" marL="0" rtl="0" algn="l">
              <a:spcBef>
                <a:spcPts val="1000"/>
              </a:spcBef>
              <a:spcAft>
                <a:spcPts val="0"/>
              </a:spcAft>
              <a:buNone/>
            </a:pPr>
            <a:r>
              <a:t/>
            </a:r>
            <a:endParaRPr/>
          </a:p>
          <a:p>
            <a:pPr indent="0" lvl="0" marL="0" rtl="0" algn="l">
              <a:spcBef>
                <a:spcPts val="1000"/>
              </a:spcBef>
              <a:spcAft>
                <a:spcPts val="0"/>
              </a:spcAft>
              <a:buNone/>
            </a:pPr>
            <a:r>
              <a:rPr lang="en-US"/>
              <a:t>Reflect and Discuss</a:t>
            </a:r>
            <a:r>
              <a:rPr lang="en-US"/>
              <a:t>: </a:t>
            </a:r>
            <a:endParaRPr/>
          </a:p>
          <a:p>
            <a:pPr indent="-342900" lvl="0" marL="457200" rtl="0" algn="l">
              <a:spcBef>
                <a:spcPts val="1000"/>
              </a:spcBef>
              <a:spcAft>
                <a:spcPts val="0"/>
              </a:spcAft>
              <a:buSzPts val="1800"/>
              <a:buChar char="•"/>
            </a:pPr>
            <a:r>
              <a:rPr lang="en-US"/>
              <a:t>What trends do you notice (strengths and needs) across Ms. Smith’s class? </a:t>
            </a:r>
            <a:endParaRPr/>
          </a:p>
          <a:p>
            <a:pPr indent="-342900" lvl="0" marL="457200" rtl="0" algn="l">
              <a:spcBef>
                <a:spcPts val="0"/>
              </a:spcBef>
              <a:spcAft>
                <a:spcPts val="0"/>
              </a:spcAft>
              <a:buSzPts val="1800"/>
              <a:buChar char="•"/>
            </a:pPr>
            <a:r>
              <a:rPr lang="en-US"/>
              <a:t>How might this information be useful to Ms. Smith as she plans for upcoming Sections? </a:t>
            </a:r>
            <a:endParaRPr/>
          </a:p>
        </p:txBody>
      </p:sp>
      <p:sp>
        <p:nvSpPr>
          <p:cNvPr id="380" name="Google Shape;380;p45"/>
          <p:cNvSpPr/>
          <p:nvPr/>
        </p:nvSpPr>
        <p:spPr>
          <a:xfrm>
            <a:off x="4566450" y="3180950"/>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1" name="Google Shape;381;p45"/>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4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Discuss! </a:t>
            </a:r>
            <a:endParaRPr/>
          </a:p>
        </p:txBody>
      </p:sp>
      <p:sp>
        <p:nvSpPr>
          <p:cNvPr id="388" name="Google Shape;388;p46"/>
          <p:cNvSpPr txBox="1"/>
          <p:nvPr>
            <p:ph idx="1" type="body"/>
          </p:nvPr>
        </p:nvSpPr>
        <p:spPr>
          <a:xfrm>
            <a:off x="97750" y="1374900"/>
            <a:ext cx="3247200" cy="30795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US"/>
              <a:t>What trends do you notice (strengths and needs) across Ms. Smith’s class? </a:t>
            </a:r>
            <a:endParaRPr/>
          </a:p>
          <a:p>
            <a:pPr indent="0" lvl="0" marL="457200" rtl="0" algn="l">
              <a:spcBef>
                <a:spcPts val="1000"/>
              </a:spcBef>
              <a:spcAft>
                <a:spcPts val="0"/>
              </a:spcAft>
              <a:buNone/>
            </a:pPr>
            <a:r>
              <a:t/>
            </a:r>
            <a:endParaRPr/>
          </a:p>
          <a:p>
            <a:pPr indent="-342900" lvl="0" marL="457200" rtl="0" algn="l">
              <a:spcBef>
                <a:spcPts val="1000"/>
              </a:spcBef>
              <a:spcAft>
                <a:spcPts val="0"/>
              </a:spcAft>
              <a:buSzPts val="1800"/>
              <a:buChar char="•"/>
            </a:pPr>
            <a:r>
              <a:rPr lang="en-US"/>
              <a:t>How might this information be useful to Ms. Smith as she plans for upcoming Sections? </a:t>
            </a:r>
            <a:endParaRPr/>
          </a:p>
        </p:txBody>
      </p:sp>
      <p:pic>
        <p:nvPicPr>
          <p:cNvPr id="389" name="Google Shape;389;p46"/>
          <p:cNvPicPr preferRelativeResize="0"/>
          <p:nvPr/>
        </p:nvPicPr>
        <p:blipFill>
          <a:blip r:embed="rId3">
            <a:alphaModFix/>
          </a:blip>
          <a:stretch>
            <a:fillRect/>
          </a:stretch>
        </p:blipFill>
        <p:spPr>
          <a:xfrm>
            <a:off x="3438659" y="1092675"/>
            <a:ext cx="5341591" cy="35433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4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Step 5: Plan to Meet Student Needs</a:t>
            </a:r>
            <a:endParaRPr/>
          </a:p>
        </p:txBody>
      </p:sp>
      <p:sp>
        <p:nvSpPr>
          <p:cNvPr id="396" name="Google Shape;396;p47"/>
          <p:cNvSpPr txBox="1"/>
          <p:nvPr>
            <p:ph idx="1" type="body"/>
          </p:nvPr>
        </p:nvSpPr>
        <p:spPr>
          <a:xfrm>
            <a:off x="152400" y="1143000"/>
            <a:ext cx="44139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Ms. Smith decides she will: </a:t>
            </a:r>
            <a:endParaRPr b="1">
              <a:solidFill>
                <a:schemeClr val="accent4"/>
              </a:solidFill>
            </a:endParaRPr>
          </a:p>
          <a:p>
            <a:pPr indent="-342900" lvl="0" marL="457200" rtl="0" algn="l">
              <a:spcBef>
                <a:spcPts val="750"/>
              </a:spcBef>
              <a:spcAft>
                <a:spcPts val="0"/>
              </a:spcAft>
              <a:buSzPts val="1800"/>
              <a:buChar char="•"/>
            </a:pPr>
            <a:r>
              <a:rPr lang="en-US"/>
              <a:t>p</a:t>
            </a:r>
            <a:r>
              <a:rPr lang="en-US"/>
              <a:t>lan small-group instruction around Look For 1 for CK, EF, SJ, AF, SR, and BJ. She will leverage the “Making Claims” Reference Guide. </a:t>
            </a:r>
            <a:endParaRPr/>
          </a:p>
          <a:p>
            <a:pPr indent="0" lvl="0" marL="457200" rtl="0" algn="l">
              <a:spcBef>
                <a:spcPts val="750"/>
              </a:spcBef>
              <a:spcAft>
                <a:spcPts val="0"/>
              </a:spcAft>
              <a:buNone/>
            </a:pPr>
            <a:r>
              <a:rPr lang="en-US" sz="100"/>
              <a:t>     </a:t>
            </a:r>
            <a:endParaRPr sz="100"/>
          </a:p>
          <a:p>
            <a:pPr indent="-342900" lvl="0" marL="457200" rtl="0" algn="l">
              <a:spcBef>
                <a:spcPts val="750"/>
              </a:spcBef>
              <a:spcAft>
                <a:spcPts val="0"/>
              </a:spcAft>
              <a:buSzPts val="1800"/>
              <a:buChar char="•"/>
            </a:pPr>
            <a:r>
              <a:rPr lang="en-US"/>
              <a:t>i</a:t>
            </a:r>
            <a:r>
              <a:rPr lang="en-US"/>
              <a:t>nclude an “Optional Activity” related to Integrating Quotations in her next section of lessons for the whole class. </a:t>
            </a:r>
            <a:endParaRPr/>
          </a:p>
          <a:p>
            <a:pPr indent="0" lvl="0" marL="457200" rtl="0" algn="l">
              <a:spcBef>
                <a:spcPts val="750"/>
              </a:spcBef>
              <a:spcAft>
                <a:spcPts val="0"/>
              </a:spcAft>
              <a:buNone/>
            </a:pPr>
            <a:r>
              <a:rPr lang="en-US" sz="100"/>
              <a:t>    </a:t>
            </a:r>
            <a:endParaRPr sz="100"/>
          </a:p>
          <a:p>
            <a:pPr indent="-342900" lvl="0" marL="457200" rtl="0" algn="l">
              <a:spcBef>
                <a:spcPts val="750"/>
              </a:spcBef>
              <a:spcAft>
                <a:spcPts val="0"/>
              </a:spcAft>
              <a:buSzPts val="1800"/>
              <a:buChar char="•"/>
            </a:pPr>
            <a:r>
              <a:rPr lang="en-US"/>
              <a:t>c</a:t>
            </a:r>
            <a:r>
              <a:rPr lang="en-US"/>
              <a:t>heck in with EF and CK individually to support comprehension of the text. </a:t>
            </a:r>
            <a:endParaRPr/>
          </a:p>
        </p:txBody>
      </p:sp>
      <p:sp>
        <p:nvSpPr>
          <p:cNvPr id="397" name="Google Shape;397;p47"/>
          <p:cNvSpPr/>
          <p:nvPr/>
        </p:nvSpPr>
        <p:spPr>
          <a:xfrm>
            <a:off x="4566450" y="3574875"/>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8" name="Google Shape;398;p47"/>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Meet Your Facilitator</a:t>
            </a:r>
            <a:endParaRPr>
              <a:solidFill>
                <a:schemeClr val="dk1"/>
              </a:solidFill>
            </a:endParaRPr>
          </a:p>
        </p:txBody>
      </p:sp>
      <p:sp>
        <p:nvSpPr>
          <p:cNvPr id="74" name="Google Shape;74;p12"/>
          <p:cNvSpPr txBox="1"/>
          <p:nvPr>
            <p:ph idx="1" type="body"/>
          </p:nvPr>
        </p:nvSpPr>
        <p:spPr>
          <a:xfrm>
            <a:off x="269630" y="1236784"/>
            <a:ext cx="4093500" cy="3317100"/>
          </a:xfrm>
          <a:prstGeom prst="rect">
            <a:avLst/>
          </a:prstGeom>
          <a:solidFill>
            <a:srgbClr val="FFFF00"/>
          </a:solidFill>
          <a:ln>
            <a:noFill/>
          </a:ln>
        </p:spPr>
        <p:txBody>
          <a:bodyPr anchorCtr="0" anchor="t" bIns="91425" lIns="91425" spcFirstLastPara="1" rIns="91425" wrap="square" tIns="91425">
            <a:noAutofit/>
          </a:bodyPr>
          <a:lstStyle/>
          <a:p>
            <a:pPr indent="0" lvl="0" marL="133350" rtl="0" algn="ctr">
              <a:lnSpc>
                <a:spcPct val="90000"/>
              </a:lnSpc>
              <a:spcBef>
                <a:spcPts val="750"/>
              </a:spcBef>
              <a:spcAft>
                <a:spcPts val="0"/>
              </a:spcAft>
              <a:buSzPts val="1800"/>
              <a:buNone/>
            </a:pPr>
            <a:r>
              <a:rPr lang="en-US" sz="3000"/>
              <a:t>INSERT PHOTO THAT REPRESENTS SOMETHING IMPORTANT TO YOU (I.E., YOUR FAMILY, DOG, STUDENTS, FAVORITE PLACE, ETC.)</a:t>
            </a:r>
            <a:endParaRPr/>
          </a:p>
        </p:txBody>
      </p:sp>
      <p:sp>
        <p:nvSpPr>
          <p:cNvPr id="75" name="Google Shape;75;p12"/>
          <p:cNvSpPr txBox="1"/>
          <p:nvPr/>
        </p:nvSpPr>
        <p:spPr>
          <a:xfrm>
            <a:off x="4572004" y="1342575"/>
            <a:ext cx="4245900" cy="3363300"/>
          </a:xfrm>
          <a:prstGeom prst="rect">
            <a:avLst/>
          </a:prstGeom>
          <a:noFill/>
          <a:ln>
            <a:noFill/>
          </a:ln>
        </p:spPr>
        <p:txBody>
          <a:bodyPr anchorCtr="0" anchor="t" bIns="68550" lIns="68550" spcFirstLastPara="1" rIns="68550" wrap="square" tIns="68550">
            <a:noAutofit/>
          </a:bodyPr>
          <a:lstStyle/>
          <a:p>
            <a:pPr indent="0" lvl="0" marL="133350" marR="0" rtl="0" algn="ctr">
              <a:lnSpc>
                <a:spcPct val="90000"/>
              </a:lnSpc>
              <a:spcBef>
                <a:spcPts val="0"/>
              </a:spcBef>
              <a:spcAft>
                <a:spcPts val="0"/>
              </a:spcAft>
              <a:buClr>
                <a:srgbClr val="5A5A5A"/>
              </a:buClr>
              <a:buSzPts val="3000"/>
              <a:buFont typeface="Arial"/>
              <a:buNone/>
            </a:pPr>
            <a:r>
              <a:rPr b="1" i="0" lang="en-US" sz="2400" u="none" cap="none" strike="noStrike">
                <a:solidFill>
                  <a:srgbClr val="E78B6F"/>
                </a:solidFill>
                <a:latin typeface="Calibri"/>
                <a:ea typeface="Calibri"/>
                <a:cs typeface="Calibri"/>
                <a:sym typeface="Calibri"/>
              </a:rPr>
              <a:t>YOUR NAME</a:t>
            </a:r>
            <a:endParaRPr b="0" i="0" sz="2400" u="none" cap="none" strike="noStrike">
              <a:solidFill>
                <a:srgbClr val="E78B6F"/>
              </a:solidFill>
              <a:latin typeface="Arial"/>
              <a:ea typeface="Arial"/>
              <a:cs typeface="Arial"/>
              <a:sym typeface="Arial"/>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Location</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Current role</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Background</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When I’m not working I’m most likely…</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4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Gather Your Materials </a:t>
            </a:r>
            <a:endParaRPr/>
          </a:p>
        </p:txBody>
      </p:sp>
      <p:sp>
        <p:nvSpPr>
          <p:cNvPr id="405" name="Google Shape;405;p48"/>
          <p:cNvSpPr txBox="1"/>
          <p:nvPr>
            <p:ph idx="1" type="body"/>
          </p:nvPr>
        </p:nvSpPr>
        <p:spPr>
          <a:xfrm>
            <a:off x="877625" y="1270900"/>
            <a:ext cx="3429000" cy="1575600"/>
          </a:xfrm>
          <a:prstGeom prst="rect">
            <a:avLst/>
          </a:prstGeom>
          <a:ln cap="flat" cmpd="sng" w="1143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750"/>
              </a:spcBef>
              <a:spcAft>
                <a:spcPts val="0"/>
              </a:spcAft>
              <a:buNone/>
            </a:pPr>
            <a:r>
              <a:rPr b="1" lang="en-US" sz="2400">
                <a:solidFill>
                  <a:schemeClr val="accent4"/>
                </a:solidFill>
              </a:rPr>
              <a:t>First: </a:t>
            </a:r>
            <a:endParaRPr b="1" sz="2400">
              <a:solidFill>
                <a:schemeClr val="accent4"/>
              </a:solidFill>
            </a:endParaRPr>
          </a:p>
          <a:p>
            <a:pPr indent="0" lvl="0" marL="0" rtl="0" algn="ctr">
              <a:spcBef>
                <a:spcPts val="750"/>
              </a:spcBef>
              <a:spcAft>
                <a:spcPts val="0"/>
              </a:spcAft>
              <a:buNone/>
            </a:pPr>
            <a:r>
              <a:rPr lang="en-US" sz="2400"/>
              <a:t>Shared Practice </a:t>
            </a:r>
            <a:endParaRPr sz="2400"/>
          </a:p>
          <a:p>
            <a:pPr indent="0" lvl="0" marL="0" rtl="0" algn="ctr">
              <a:spcBef>
                <a:spcPts val="750"/>
              </a:spcBef>
              <a:spcAft>
                <a:spcPts val="0"/>
              </a:spcAft>
              <a:buNone/>
            </a:pPr>
            <a:r>
              <a:rPr lang="en-US" sz="2400"/>
              <a:t>(Carlos) </a:t>
            </a:r>
            <a:endParaRPr sz="2400"/>
          </a:p>
        </p:txBody>
      </p:sp>
      <p:sp>
        <p:nvSpPr>
          <p:cNvPr id="406" name="Google Shape;406;p48"/>
          <p:cNvSpPr txBox="1"/>
          <p:nvPr>
            <p:ph idx="1" type="body"/>
          </p:nvPr>
        </p:nvSpPr>
        <p:spPr>
          <a:xfrm>
            <a:off x="4485600" y="1270900"/>
            <a:ext cx="3429000" cy="1575600"/>
          </a:xfrm>
          <a:prstGeom prst="rect">
            <a:avLst/>
          </a:prstGeom>
          <a:ln cap="flat" cmpd="sng" w="114300">
            <a:solidFill>
              <a:schemeClr val="accent2"/>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750"/>
              </a:spcBef>
              <a:spcAft>
                <a:spcPts val="0"/>
              </a:spcAft>
              <a:buNone/>
            </a:pPr>
            <a:r>
              <a:rPr b="1" lang="en-US" sz="2400">
                <a:solidFill>
                  <a:schemeClr val="accent4"/>
                </a:solidFill>
              </a:rPr>
              <a:t>Then: </a:t>
            </a:r>
            <a:endParaRPr b="1" sz="2400">
              <a:solidFill>
                <a:schemeClr val="accent4"/>
              </a:solidFill>
            </a:endParaRPr>
          </a:p>
          <a:p>
            <a:pPr indent="0" lvl="0" marL="0" rtl="0" algn="ctr">
              <a:spcBef>
                <a:spcPts val="750"/>
              </a:spcBef>
              <a:spcAft>
                <a:spcPts val="0"/>
              </a:spcAft>
              <a:buNone/>
            </a:pPr>
            <a:r>
              <a:rPr lang="en-US" sz="2400"/>
              <a:t>Independent Practice</a:t>
            </a:r>
            <a:endParaRPr sz="2400"/>
          </a:p>
          <a:p>
            <a:pPr indent="0" lvl="0" marL="0" rtl="0" algn="ctr">
              <a:spcBef>
                <a:spcPts val="750"/>
              </a:spcBef>
              <a:spcAft>
                <a:spcPts val="0"/>
              </a:spcAft>
              <a:buNone/>
            </a:pPr>
            <a:r>
              <a:rPr lang="en-US" sz="2400"/>
              <a:t>(Your Students) </a:t>
            </a:r>
            <a:endParaRPr sz="2400"/>
          </a:p>
        </p:txBody>
      </p:sp>
      <p:sp>
        <p:nvSpPr>
          <p:cNvPr id="407" name="Google Shape;407;p48"/>
          <p:cNvSpPr/>
          <p:nvPr/>
        </p:nvSpPr>
        <p:spPr>
          <a:xfrm>
            <a:off x="5127300" y="1347100"/>
            <a:ext cx="606600" cy="536400"/>
          </a:xfrm>
          <a:prstGeom prst="star5">
            <a:avLst>
              <a:gd fmla="val 19098" name="adj"/>
              <a:gd fmla="val 105146" name="hf"/>
              <a:gd fmla="val 110557" name="vf"/>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48"/>
          <p:cNvSpPr txBox="1"/>
          <p:nvPr/>
        </p:nvSpPr>
        <p:spPr>
          <a:xfrm>
            <a:off x="1685125" y="3086700"/>
            <a:ext cx="6040200" cy="13452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Section Diagnostic Checklist</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Exemplar Response</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Data Collection Tool (Digital OR Paper-Based)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Your Students’ Written Responses</a:t>
            </a:r>
            <a:endParaRPr sz="18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4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Turn: Review Writing </a:t>
            </a:r>
            <a:r>
              <a:rPr lang="en-US"/>
              <a:t>Look Fors</a:t>
            </a:r>
            <a:r>
              <a:rPr lang="en-US"/>
              <a:t> and Exemplar </a:t>
            </a:r>
            <a:endParaRPr/>
          </a:p>
        </p:txBody>
      </p:sp>
      <p:sp>
        <p:nvSpPr>
          <p:cNvPr id="415" name="Google Shape;415;p49"/>
          <p:cNvSpPr txBox="1"/>
          <p:nvPr>
            <p:ph idx="1" type="body"/>
          </p:nvPr>
        </p:nvSpPr>
        <p:spPr>
          <a:xfrm>
            <a:off x="304800" y="990600"/>
            <a:ext cx="45891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b="1" lang="en-US">
                <a:solidFill>
                  <a:schemeClr val="accent4"/>
                </a:solidFill>
              </a:rPr>
              <a:t>Complete Steps 1 and 2: </a:t>
            </a:r>
            <a:endParaRPr b="1">
              <a:solidFill>
                <a:schemeClr val="accent4"/>
              </a:solidFill>
            </a:endParaRPr>
          </a:p>
          <a:p>
            <a:pPr indent="-342900" lvl="0" marL="457200" rtl="0" algn="l">
              <a:spcBef>
                <a:spcPts val="1000"/>
              </a:spcBef>
              <a:spcAft>
                <a:spcPts val="0"/>
              </a:spcAft>
              <a:buClr>
                <a:srgbClr val="3C4043"/>
              </a:buClr>
              <a:buSzPts val="1800"/>
              <a:buFont typeface="Calibri"/>
              <a:buAutoNum type="arabicPeriod"/>
            </a:pPr>
            <a:r>
              <a:rPr lang="en-US">
                <a:solidFill>
                  <a:srgbClr val="3C4043"/>
                </a:solidFill>
              </a:rPr>
              <a:t>Review the Writing Look Fors for your Section Diagnostic</a:t>
            </a:r>
            <a:r>
              <a:rPr lang="en-US">
                <a:solidFill>
                  <a:srgbClr val="3C4043"/>
                </a:solidFill>
              </a:rPr>
              <a:t>.</a:t>
            </a:r>
            <a:endParaRPr>
              <a:solidFill>
                <a:srgbClr val="3C4043"/>
              </a:solidFill>
            </a:endParaRPr>
          </a:p>
          <a:p>
            <a:pPr indent="-342900" lvl="0" marL="457200" rtl="0" algn="l">
              <a:spcBef>
                <a:spcPts val="1000"/>
              </a:spcBef>
              <a:spcAft>
                <a:spcPts val="1000"/>
              </a:spcAft>
              <a:buClr>
                <a:srgbClr val="3C4043"/>
              </a:buClr>
              <a:buSzPts val="1800"/>
              <a:buFont typeface="Calibri"/>
              <a:buAutoNum type="arabicPeriod"/>
            </a:pPr>
            <a:r>
              <a:rPr lang="en-US">
                <a:solidFill>
                  <a:srgbClr val="3C4043"/>
                </a:solidFill>
              </a:rPr>
              <a:t>Review your exemplar stude</a:t>
            </a:r>
            <a:r>
              <a:rPr lang="en-US">
                <a:solidFill>
                  <a:srgbClr val="3C4043"/>
                </a:solidFill>
              </a:rPr>
              <a:t>nt response for your unit</a:t>
            </a:r>
            <a:r>
              <a:rPr lang="en-US">
                <a:solidFill>
                  <a:srgbClr val="3C4043"/>
                </a:solidFill>
              </a:rPr>
              <a:t>, and annotate it for evidence of each Writing Look For.</a:t>
            </a:r>
            <a:endParaRPr>
              <a:solidFill>
                <a:srgbClr val="3C4043"/>
              </a:solidFill>
            </a:endParaRPr>
          </a:p>
        </p:txBody>
      </p:sp>
      <p:pic>
        <p:nvPicPr>
          <p:cNvPr id="416" name="Google Shape;416;p49"/>
          <p:cNvPicPr preferRelativeResize="0"/>
          <p:nvPr/>
        </p:nvPicPr>
        <p:blipFill>
          <a:blip r:embed="rId3">
            <a:alphaModFix/>
          </a:blip>
          <a:stretch>
            <a:fillRect/>
          </a:stretch>
        </p:blipFill>
        <p:spPr>
          <a:xfrm>
            <a:off x="4992125" y="1661938"/>
            <a:ext cx="3861025" cy="21244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5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Your Turn! Step 3: Analyze Student Responses </a:t>
            </a:r>
            <a:endParaRPr>
              <a:solidFill>
                <a:schemeClr val="dk1"/>
              </a:solidFill>
            </a:endParaRPr>
          </a:p>
        </p:txBody>
      </p:sp>
      <p:sp>
        <p:nvSpPr>
          <p:cNvPr id="423" name="Google Shape;423;p50"/>
          <p:cNvSpPr txBox="1"/>
          <p:nvPr>
            <p:ph idx="1" type="body"/>
          </p:nvPr>
        </p:nvSpPr>
        <p:spPr>
          <a:xfrm>
            <a:off x="152400" y="1143000"/>
            <a:ext cx="46821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sz="1700"/>
              <a:t>Read one student’s response. </a:t>
            </a:r>
            <a:endParaRPr sz="1700"/>
          </a:p>
          <a:p>
            <a:pPr indent="0" lvl="0" marL="0" rtl="0" algn="l">
              <a:spcBef>
                <a:spcPts val="1000"/>
              </a:spcBef>
              <a:spcAft>
                <a:spcPts val="0"/>
              </a:spcAft>
              <a:buNone/>
            </a:pPr>
            <a:r>
              <a:rPr lang="en-US" sz="200"/>
              <a:t>  </a:t>
            </a:r>
            <a:endParaRPr sz="200"/>
          </a:p>
          <a:p>
            <a:pPr indent="0" lvl="0" marL="0" rtl="0" algn="l">
              <a:spcBef>
                <a:spcPts val="1000"/>
              </a:spcBef>
              <a:spcAft>
                <a:spcPts val="0"/>
              </a:spcAft>
              <a:buNone/>
            </a:pPr>
            <a:r>
              <a:rPr lang="en-US" sz="1700"/>
              <a:t>Use the Writing Look Fors and your annotated exemplar to evaluate the student response. </a:t>
            </a:r>
            <a:endParaRPr sz="1700"/>
          </a:p>
          <a:p>
            <a:pPr indent="0" lvl="0" marL="0" rtl="0" algn="l">
              <a:spcBef>
                <a:spcPts val="1000"/>
              </a:spcBef>
              <a:spcAft>
                <a:spcPts val="0"/>
              </a:spcAft>
              <a:buNone/>
            </a:pPr>
            <a:r>
              <a:rPr lang="en-US" sz="200"/>
              <a:t>  </a:t>
            </a:r>
            <a:endParaRPr sz="200"/>
          </a:p>
          <a:p>
            <a:pPr indent="0" lvl="0" marL="0" rtl="0" algn="l">
              <a:spcBef>
                <a:spcPts val="1000"/>
              </a:spcBef>
              <a:spcAft>
                <a:spcPts val="0"/>
              </a:spcAft>
              <a:buNone/>
            </a:pPr>
            <a:r>
              <a:rPr lang="en-US" sz="1700"/>
              <a:t>Place student initials on the S</a:t>
            </a:r>
            <a:r>
              <a:rPr lang="en-US" sz="1700"/>
              <a:t>ection Diagnostic Data Collection Tool based on your analysis.</a:t>
            </a:r>
            <a:endParaRPr sz="1700"/>
          </a:p>
          <a:p>
            <a:pPr indent="0" lvl="0" marL="0" rtl="0" algn="l">
              <a:spcBef>
                <a:spcPts val="1000"/>
              </a:spcBef>
              <a:spcAft>
                <a:spcPts val="0"/>
              </a:spcAft>
              <a:buNone/>
            </a:pPr>
            <a:r>
              <a:rPr lang="en-US" sz="200"/>
              <a:t>  </a:t>
            </a:r>
            <a:endParaRPr sz="200"/>
          </a:p>
          <a:p>
            <a:pPr indent="0" lvl="0" marL="0" rtl="0" algn="l">
              <a:spcBef>
                <a:spcPts val="1000"/>
              </a:spcBef>
              <a:spcAft>
                <a:spcPts val="1000"/>
              </a:spcAft>
              <a:buNone/>
            </a:pPr>
            <a:r>
              <a:rPr lang="en-US" sz="1700"/>
              <a:t>Repeat for each student!</a:t>
            </a:r>
            <a:endParaRPr sz="1700"/>
          </a:p>
        </p:txBody>
      </p:sp>
      <p:sp>
        <p:nvSpPr>
          <p:cNvPr id="424" name="Google Shape;424;p50"/>
          <p:cNvSpPr/>
          <p:nvPr/>
        </p:nvSpPr>
        <p:spPr>
          <a:xfrm>
            <a:off x="4566450" y="2844975"/>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5" name="Google Shape;425;p50"/>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5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Identifying Trends: Guiding </a:t>
            </a:r>
            <a:r>
              <a:rPr lang="en-US"/>
              <a:t>Questions</a:t>
            </a:r>
            <a:endParaRPr/>
          </a:p>
        </p:txBody>
      </p:sp>
      <p:sp>
        <p:nvSpPr>
          <p:cNvPr id="432" name="Google Shape;432;p5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342900" lvl="0" marL="457200" rtl="0" algn="l">
              <a:lnSpc>
                <a:spcPct val="100000"/>
              </a:lnSpc>
              <a:spcBef>
                <a:spcPts val="0"/>
              </a:spcBef>
              <a:spcAft>
                <a:spcPts val="0"/>
              </a:spcAft>
              <a:buSzPts val="1800"/>
              <a:buFont typeface="Calibri"/>
              <a:buChar char="●"/>
            </a:pPr>
            <a:r>
              <a:rPr lang="en-US" sz="1800"/>
              <a:t>Are</a:t>
            </a:r>
            <a:r>
              <a:rPr lang="en-US" sz="1800"/>
              <a:t> there common errors made across the collection of student artifacts? </a:t>
            </a:r>
            <a:endParaRPr sz="1800"/>
          </a:p>
          <a:p>
            <a:pPr indent="-330200" lvl="1" marL="914400" rtl="0" algn="l">
              <a:lnSpc>
                <a:spcPct val="100000"/>
              </a:lnSpc>
              <a:spcBef>
                <a:spcPts val="1000"/>
              </a:spcBef>
              <a:spcAft>
                <a:spcPts val="0"/>
              </a:spcAft>
              <a:buSzPts val="1600"/>
              <a:buFont typeface="Calibri"/>
              <a:buChar char="○"/>
            </a:pPr>
            <a:r>
              <a:rPr lang="en-US" sz="1800"/>
              <a:t>What are the most frequent and fundamental problems students appear to have with the assignment?</a:t>
            </a:r>
            <a:endParaRPr sz="1800"/>
          </a:p>
          <a:p>
            <a:pPr indent="-342900" lvl="0" marL="457200" rtl="0" algn="l">
              <a:lnSpc>
                <a:spcPct val="100000"/>
              </a:lnSpc>
              <a:spcBef>
                <a:spcPts val="1000"/>
              </a:spcBef>
              <a:spcAft>
                <a:spcPts val="0"/>
              </a:spcAft>
              <a:buSzPts val="1800"/>
              <a:buFont typeface="Calibri"/>
              <a:buChar char="●"/>
            </a:pPr>
            <a:r>
              <a:rPr lang="en-US" sz="1800"/>
              <a:t>What might the pattern of student responses show you about students’ </a:t>
            </a:r>
            <a:r>
              <a:rPr lang="en-US"/>
              <a:t>ability to express understanding through writing</a:t>
            </a:r>
            <a:r>
              <a:rPr lang="en-US" sz="1800"/>
              <a:t>? </a:t>
            </a:r>
            <a:endParaRPr sz="1800"/>
          </a:p>
          <a:p>
            <a:pPr indent="-342900" lvl="1" marL="914400" rtl="0" algn="l">
              <a:lnSpc>
                <a:spcPct val="100000"/>
              </a:lnSpc>
              <a:spcBef>
                <a:spcPts val="1000"/>
              </a:spcBef>
              <a:spcAft>
                <a:spcPts val="0"/>
              </a:spcAft>
              <a:buSzPts val="1800"/>
              <a:buFont typeface="Calibri"/>
              <a:buChar char="○"/>
            </a:pPr>
            <a:r>
              <a:rPr lang="en-US" sz="1800"/>
              <a:t>What makes you think so?</a:t>
            </a:r>
            <a:endParaRPr sz="1800"/>
          </a:p>
          <a:p>
            <a:pPr indent="-342900" lvl="0" marL="457200" rtl="0" algn="l">
              <a:lnSpc>
                <a:spcPct val="100000"/>
              </a:lnSpc>
              <a:spcBef>
                <a:spcPts val="1000"/>
              </a:spcBef>
              <a:spcAft>
                <a:spcPts val="0"/>
              </a:spcAft>
              <a:buSzPts val="1800"/>
              <a:buFont typeface="Calibri"/>
              <a:buChar char="●"/>
            </a:pPr>
            <a:r>
              <a:rPr lang="en-US" sz="1800"/>
              <a:t>What types of patterns did you see that indicate students may need to work on specific writing</a:t>
            </a:r>
            <a:r>
              <a:rPr lang="en-US"/>
              <a:t> </a:t>
            </a:r>
            <a:r>
              <a:rPr lang="en-US" sz="1800"/>
              <a:t>skills? </a:t>
            </a:r>
            <a:endParaRPr sz="1800"/>
          </a:p>
          <a:p>
            <a:pPr indent="-342900" lvl="1" marL="914400" rtl="0" algn="l">
              <a:lnSpc>
                <a:spcPct val="100000"/>
              </a:lnSpc>
              <a:spcBef>
                <a:spcPts val="1000"/>
              </a:spcBef>
              <a:spcAft>
                <a:spcPts val="1000"/>
              </a:spcAft>
              <a:buSzPts val="1800"/>
              <a:buFont typeface="Calibri"/>
              <a:buChar char="○"/>
            </a:pPr>
            <a:r>
              <a:rPr lang="en-US" sz="1800"/>
              <a:t>On which skills do your students seem to need to work?</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5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Identifying Trends in Data</a:t>
            </a:r>
            <a:endParaRPr>
              <a:solidFill>
                <a:schemeClr val="dk1"/>
              </a:solidFill>
            </a:endParaRPr>
          </a:p>
        </p:txBody>
      </p:sp>
      <p:sp>
        <p:nvSpPr>
          <p:cNvPr id="439" name="Google Shape;439;p52"/>
          <p:cNvSpPr txBox="1"/>
          <p:nvPr>
            <p:ph idx="1" type="body"/>
          </p:nvPr>
        </p:nvSpPr>
        <p:spPr>
          <a:xfrm>
            <a:off x="152400" y="1143000"/>
            <a:ext cx="46821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t/>
            </a:r>
            <a:endParaRPr/>
          </a:p>
          <a:p>
            <a:pPr indent="-342900" lvl="0" marL="457200" rtl="0" algn="l">
              <a:spcBef>
                <a:spcPts val="1000"/>
              </a:spcBef>
              <a:spcAft>
                <a:spcPts val="0"/>
              </a:spcAft>
              <a:buSzPts val="1800"/>
              <a:buFont typeface="Calibri"/>
              <a:buChar char="•"/>
            </a:pPr>
            <a:r>
              <a:rPr b="1" lang="en-US"/>
              <a:t>Review </a:t>
            </a:r>
            <a:r>
              <a:rPr lang="en-US"/>
              <a:t>your completed Section Diagnostic Data Collection Tool.</a:t>
            </a:r>
            <a:endParaRPr/>
          </a:p>
          <a:p>
            <a:pPr indent="-342900" lvl="0" marL="457200" rtl="0" algn="l">
              <a:spcBef>
                <a:spcPts val="1000"/>
              </a:spcBef>
              <a:spcAft>
                <a:spcPts val="0"/>
              </a:spcAft>
              <a:buSzPts val="1800"/>
              <a:buFont typeface="Calibri"/>
              <a:buChar char="•"/>
            </a:pPr>
            <a:r>
              <a:rPr b="1" lang="en-US"/>
              <a:t>Ide</a:t>
            </a:r>
            <a:r>
              <a:rPr b="1" lang="en-US"/>
              <a:t>ntify </a:t>
            </a:r>
            <a:r>
              <a:rPr lang="en-US"/>
              <a:t>2-4 trends in </a:t>
            </a:r>
            <a:r>
              <a:rPr lang="en-US"/>
              <a:t>data</a:t>
            </a:r>
            <a:r>
              <a:rPr lang="en-US"/>
              <a:t>.</a:t>
            </a:r>
            <a:endParaRPr/>
          </a:p>
          <a:p>
            <a:pPr indent="-342900" lvl="0" marL="457200" rtl="0" algn="l">
              <a:spcBef>
                <a:spcPts val="1000"/>
              </a:spcBef>
              <a:spcAft>
                <a:spcPts val="1000"/>
              </a:spcAft>
              <a:buSzPts val="1800"/>
              <a:buFont typeface="Calibri"/>
              <a:buChar char="•"/>
            </a:pPr>
            <a:r>
              <a:rPr b="1" lang="en-US"/>
              <a:t>Predict </a:t>
            </a:r>
            <a:r>
              <a:rPr lang="en-US"/>
              <a:t>possible causes for these trends.</a:t>
            </a:r>
            <a:endParaRPr/>
          </a:p>
        </p:txBody>
      </p:sp>
      <p:sp>
        <p:nvSpPr>
          <p:cNvPr id="440" name="Google Shape;440;p52"/>
          <p:cNvSpPr/>
          <p:nvPr/>
        </p:nvSpPr>
        <p:spPr>
          <a:xfrm>
            <a:off x="4566450" y="3182950"/>
            <a:ext cx="470400" cy="2748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1" name="Google Shape;441;p52"/>
          <p:cNvPicPr preferRelativeResize="0"/>
          <p:nvPr/>
        </p:nvPicPr>
        <p:blipFill>
          <a:blip r:embed="rId3">
            <a:alphaModFix/>
          </a:blip>
          <a:stretch>
            <a:fillRect/>
          </a:stretch>
        </p:blipFill>
        <p:spPr>
          <a:xfrm>
            <a:off x="5036850" y="1784000"/>
            <a:ext cx="3861025" cy="21244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sp>
        <p:nvSpPr>
          <p:cNvPr id="446" name="Google Shape;446;p53"/>
          <p:cNvSpPr txBox="1"/>
          <p:nvPr>
            <p:ph type="title"/>
          </p:nvPr>
        </p:nvSpPr>
        <p:spPr>
          <a:xfrm>
            <a:off x="4" y="0"/>
            <a:ext cx="9144000" cy="10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2"/>
              </a:buClr>
              <a:buSzPts val="1800"/>
              <a:buFont typeface="Calibri"/>
              <a:buNone/>
            </a:pPr>
            <a:r>
              <a:rPr lang="en-US">
                <a:solidFill>
                  <a:schemeClr val="dk1"/>
                </a:solidFill>
              </a:rPr>
              <a:t> Whole-Group</a:t>
            </a:r>
            <a:r>
              <a:rPr lang="en-US">
                <a:solidFill>
                  <a:schemeClr val="dk1"/>
                </a:solidFill>
              </a:rPr>
              <a:t> Debrief</a:t>
            </a:r>
            <a:endParaRPr>
              <a:solidFill>
                <a:schemeClr val="dk1"/>
              </a:solidFill>
            </a:endParaRPr>
          </a:p>
        </p:txBody>
      </p:sp>
      <p:sp>
        <p:nvSpPr>
          <p:cNvPr id="447" name="Google Shape;447;p53"/>
          <p:cNvSpPr txBox="1"/>
          <p:nvPr>
            <p:ph idx="1" type="body"/>
          </p:nvPr>
        </p:nvSpPr>
        <p:spPr>
          <a:xfrm>
            <a:off x="152400" y="1143000"/>
            <a:ext cx="5733900" cy="3543300"/>
          </a:xfrm>
          <a:prstGeom prst="rect">
            <a:avLst/>
          </a:prstGeom>
        </p:spPr>
        <p:txBody>
          <a:bodyPr anchorCtr="0" anchor="ctr" bIns="91425" lIns="91425" spcFirstLastPara="1" rIns="91425" wrap="square" tIns="91425">
            <a:noAutofit/>
          </a:bodyPr>
          <a:lstStyle/>
          <a:p>
            <a:pPr indent="-342900" lvl="0" marL="457200" rtl="0" algn="l">
              <a:spcBef>
                <a:spcPts val="750"/>
              </a:spcBef>
              <a:spcAft>
                <a:spcPts val="0"/>
              </a:spcAft>
              <a:buSzPts val="1800"/>
              <a:buFont typeface="Calibri"/>
              <a:buChar char="•"/>
            </a:pPr>
            <a:r>
              <a:rPr lang="en-US"/>
              <a:t>What </a:t>
            </a:r>
            <a:r>
              <a:rPr b="1" lang="en-US"/>
              <a:t>reflections </a:t>
            </a:r>
            <a:r>
              <a:rPr lang="en-US"/>
              <a:t>do</a:t>
            </a:r>
            <a:r>
              <a:rPr lang="en-US"/>
              <a:t> you have about how effectively students are expressing understanding of complex texts? What </a:t>
            </a:r>
            <a:r>
              <a:rPr b="1" lang="en-US"/>
              <a:t>trends </a:t>
            </a:r>
            <a:r>
              <a:rPr lang="en-US"/>
              <a:t>did you notice?</a:t>
            </a:r>
            <a:endParaRPr/>
          </a:p>
          <a:p>
            <a:pPr indent="0" lvl="0" marL="457200" rtl="0" algn="l">
              <a:spcBef>
                <a:spcPts val="1000"/>
              </a:spcBef>
              <a:spcAft>
                <a:spcPts val="0"/>
              </a:spcAft>
              <a:buNone/>
            </a:pPr>
            <a:r>
              <a:t/>
            </a:r>
            <a:endParaRPr/>
          </a:p>
          <a:p>
            <a:pPr indent="-342900" lvl="0" marL="457200" rtl="0" algn="l">
              <a:spcBef>
                <a:spcPts val="1000"/>
              </a:spcBef>
              <a:spcAft>
                <a:spcPts val="1000"/>
              </a:spcAft>
              <a:buSzPts val="1800"/>
              <a:buFont typeface="Calibri"/>
              <a:buChar char="•"/>
            </a:pPr>
            <a:r>
              <a:rPr lang="en-US"/>
              <a:t>How has this data analysis </a:t>
            </a:r>
            <a:r>
              <a:rPr b="1" lang="en-US"/>
              <a:t>deepened</a:t>
            </a:r>
            <a:r>
              <a:rPr lang="en-US"/>
              <a:t>, </a:t>
            </a:r>
            <a:r>
              <a:rPr b="1" lang="en-US"/>
              <a:t>refined</a:t>
            </a:r>
            <a:r>
              <a:rPr lang="en-US"/>
              <a:t>, or </a:t>
            </a:r>
            <a:r>
              <a:rPr b="1" lang="en-US"/>
              <a:t>unearthed </a:t>
            </a:r>
            <a:r>
              <a:rPr lang="en-US"/>
              <a:t>new conclusions about our inquiry question? </a:t>
            </a:r>
            <a:endParaRPr/>
          </a:p>
        </p:txBody>
      </p:sp>
      <p:pic>
        <p:nvPicPr>
          <p:cNvPr id="448" name="Google Shape;448;p53"/>
          <p:cNvPicPr preferRelativeResize="0"/>
          <p:nvPr/>
        </p:nvPicPr>
        <p:blipFill rotWithShape="1">
          <a:blip r:embed="rId3">
            <a:alphaModFix/>
          </a:blip>
          <a:srcRect b="33213" l="0" r="0" t="0"/>
          <a:stretch/>
        </p:blipFill>
        <p:spPr>
          <a:xfrm>
            <a:off x="5886300" y="1985888"/>
            <a:ext cx="2619375" cy="18575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3" name="Shape 453"/>
        <p:cNvGrpSpPr/>
        <p:nvPr/>
      </p:nvGrpSpPr>
      <p:grpSpPr>
        <a:xfrm>
          <a:off x="0" y="0"/>
          <a:ext cx="0" cy="0"/>
          <a:chOff x="0" y="0"/>
          <a:chExt cx="0" cy="0"/>
        </a:xfrm>
      </p:grpSpPr>
      <p:sp>
        <p:nvSpPr>
          <p:cNvPr id="454" name="Google Shape;454;p54"/>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55"/>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2</a:t>
            </a:r>
            <a:endParaRPr b="1"/>
          </a:p>
          <a:p>
            <a:pPr indent="0" lvl="0" marL="0" marR="0" rtl="0" algn="ctr">
              <a:lnSpc>
                <a:spcPct val="90000"/>
              </a:lnSpc>
              <a:spcBef>
                <a:spcPts val="0"/>
              </a:spcBef>
              <a:spcAft>
                <a:spcPts val="0"/>
              </a:spcAft>
              <a:buClr>
                <a:srgbClr val="434343"/>
              </a:buClr>
              <a:buSzPts val="2800"/>
              <a:buFont typeface="Calibri"/>
              <a:buNone/>
            </a:pPr>
            <a:r>
              <a:rPr lang="en-US"/>
              <a:t>Supporting Students with Expressing Understanding, Part 1</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5" name="Shape 465"/>
        <p:cNvGrpSpPr/>
        <p:nvPr/>
      </p:nvGrpSpPr>
      <p:grpSpPr>
        <a:xfrm>
          <a:off x="0" y="0"/>
          <a:ext cx="0" cy="0"/>
          <a:chOff x="0" y="0"/>
          <a:chExt cx="0" cy="0"/>
        </a:xfrm>
      </p:grpSpPr>
      <p:sp>
        <p:nvSpPr>
          <p:cNvPr id="466" name="Google Shape;466;p56"/>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I</a:t>
            </a:r>
            <a:r>
              <a:rPr lang="en-US"/>
              <a:t>dentify supports within an upcoming unit to support students in expressing their understanding of complex text through writing and/or speaking</a:t>
            </a:r>
            <a:endParaRPr/>
          </a:p>
        </p:txBody>
      </p:sp>
      <p:sp>
        <p:nvSpPr>
          <p:cNvPr id="467" name="Google Shape;467;p56"/>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5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Utilize Your Resources!</a:t>
            </a:r>
            <a:endParaRPr/>
          </a:p>
        </p:txBody>
      </p:sp>
      <p:sp>
        <p:nvSpPr>
          <p:cNvPr id="474" name="Google Shape;474;p57"/>
          <p:cNvSpPr txBox="1"/>
          <p:nvPr>
            <p:ph idx="1" type="body"/>
          </p:nvPr>
        </p:nvSpPr>
        <p:spPr>
          <a:xfrm>
            <a:off x="372225" y="3080588"/>
            <a:ext cx="3265500" cy="1276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chemeClr val="accent4"/>
                </a:solidFill>
              </a:rPr>
              <a:t>Utilize</a:t>
            </a:r>
            <a:r>
              <a:rPr b="1" lang="en-US">
                <a:solidFill>
                  <a:schemeClr val="accent4"/>
                </a:solidFill>
              </a:rPr>
              <a:t> the resources provided in the Guidebooks!</a:t>
            </a:r>
            <a:endParaRPr b="1">
              <a:solidFill>
                <a:schemeClr val="accent4"/>
              </a:solidFill>
            </a:endParaRPr>
          </a:p>
        </p:txBody>
      </p:sp>
      <p:pic>
        <p:nvPicPr>
          <p:cNvPr id="475" name="Google Shape;475;p57"/>
          <p:cNvPicPr preferRelativeResize="0"/>
          <p:nvPr/>
        </p:nvPicPr>
        <p:blipFill>
          <a:blip r:embed="rId3">
            <a:alphaModFix/>
          </a:blip>
          <a:stretch>
            <a:fillRect/>
          </a:stretch>
        </p:blipFill>
        <p:spPr>
          <a:xfrm>
            <a:off x="1372599" y="1595210"/>
            <a:ext cx="1264750" cy="1675925"/>
          </a:xfrm>
          <a:prstGeom prst="rect">
            <a:avLst/>
          </a:prstGeom>
          <a:noFill/>
          <a:ln>
            <a:noFill/>
          </a:ln>
        </p:spPr>
      </p:pic>
      <p:pic>
        <p:nvPicPr>
          <p:cNvPr id="476" name="Google Shape;476;p57"/>
          <p:cNvPicPr preferRelativeResize="0"/>
          <p:nvPr/>
        </p:nvPicPr>
        <p:blipFill>
          <a:blip r:embed="rId4">
            <a:alphaModFix/>
          </a:blip>
          <a:stretch>
            <a:fillRect/>
          </a:stretch>
        </p:blipFill>
        <p:spPr>
          <a:xfrm>
            <a:off x="3790125" y="1476375"/>
            <a:ext cx="4876800" cy="2190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3"/>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ELA Guidebooks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9-12 Objectives</a:t>
            </a:r>
            <a:br>
              <a:rPr lang="en-US">
                <a:solidFill>
                  <a:schemeClr val="dk1"/>
                </a:solidFill>
                <a:latin typeface="Calibri"/>
                <a:ea typeface="Calibri"/>
                <a:cs typeface="Calibri"/>
                <a:sym typeface="Calibri"/>
              </a:rPr>
            </a:br>
            <a:r>
              <a:rPr i="1" lang="en-US">
                <a:solidFill>
                  <a:schemeClr val="dk1"/>
                </a:solidFill>
                <a:latin typeface="Calibri"/>
                <a:ea typeface="Calibri"/>
                <a:cs typeface="Calibri"/>
                <a:sym typeface="Calibri"/>
              </a:rPr>
              <a:t>(Module 7) </a:t>
            </a:r>
            <a:endParaRPr i="1">
              <a:solidFill>
                <a:schemeClr val="dk1"/>
              </a:solidFill>
              <a:latin typeface="Calibri"/>
              <a:ea typeface="Calibri"/>
              <a:cs typeface="Calibri"/>
              <a:sym typeface="Calibri"/>
            </a:endParaRPr>
          </a:p>
        </p:txBody>
      </p:sp>
      <p:sp>
        <p:nvSpPr>
          <p:cNvPr id="82" name="Google Shape;82;p13"/>
          <p:cNvSpPr txBox="1"/>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304800" lvl="0" marL="457200" rtl="0" algn="l">
              <a:lnSpc>
                <a:spcPct val="115000"/>
              </a:lnSpc>
              <a:spcBef>
                <a:spcPts val="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Revisit the process and purpose of the Inquiry Cycle and reflect on successes and challenges</a:t>
            </a:r>
            <a:endParaRPr sz="1800">
              <a:solidFill>
                <a:srgbClr val="4A4A4A"/>
              </a:solidFill>
              <a:latin typeface="Calibri"/>
              <a:ea typeface="Calibri"/>
              <a:cs typeface="Calibri"/>
              <a:sym typeface="Calibri"/>
            </a:endParaRPr>
          </a:p>
          <a:p>
            <a:pPr indent="-304800" lvl="0" marL="457200" rtl="0" algn="l">
              <a:lnSpc>
                <a:spcPct val="115000"/>
              </a:lnSpc>
              <a:spcBef>
                <a:spcPts val="100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Review and apply a process for analyzing students’ responses</a:t>
            </a:r>
            <a:endParaRPr sz="1800">
              <a:solidFill>
                <a:srgbClr val="4A4A4A"/>
              </a:solidFill>
              <a:latin typeface="Calibri"/>
              <a:ea typeface="Calibri"/>
              <a:cs typeface="Calibri"/>
              <a:sym typeface="Calibri"/>
            </a:endParaRPr>
          </a:p>
          <a:p>
            <a:pPr indent="-304800" lvl="0" marL="457200" rtl="0" algn="l">
              <a:lnSpc>
                <a:spcPct val="115000"/>
              </a:lnSpc>
              <a:spcBef>
                <a:spcPts val="100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Deepen understanding of the range of supports included in the ELA Guidebooks 9-12 to support diverse learners</a:t>
            </a:r>
            <a:endParaRPr sz="1800">
              <a:solidFill>
                <a:srgbClr val="4A4A4A"/>
              </a:solidFill>
              <a:latin typeface="Calibri"/>
              <a:ea typeface="Calibri"/>
              <a:cs typeface="Calibri"/>
              <a:sym typeface="Calibri"/>
            </a:endParaRPr>
          </a:p>
          <a:p>
            <a:pPr indent="-304800" lvl="0" marL="457200" rtl="0" algn="l">
              <a:lnSpc>
                <a:spcPct val="115000"/>
              </a:lnSpc>
              <a:spcBef>
                <a:spcPts val="1000"/>
              </a:spcBef>
              <a:spcAft>
                <a:spcPts val="0"/>
              </a:spcAft>
              <a:buClr>
                <a:srgbClr val="4A4A4A"/>
              </a:buClr>
              <a:buSzPts val="1200"/>
              <a:buFont typeface="Calibri"/>
              <a:buChar char="●"/>
            </a:pPr>
            <a:r>
              <a:rPr lang="en-US" sz="1800">
                <a:solidFill>
                  <a:srgbClr val="4A4A4A"/>
                </a:solidFill>
                <a:latin typeface="Calibri"/>
                <a:ea typeface="Calibri"/>
                <a:cs typeface="Calibri"/>
                <a:sym typeface="Calibri"/>
              </a:rPr>
              <a:t>Using an upcoming section of lessons and the data you have collected, identify opportunities and plan to support diverse learners</a:t>
            </a:r>
            <a:endParaRPr sz="1800">
              <a:solidFill>
                <a:srgbClr val="4A4A4A"/>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1" name="Shape 481"/>
        <p:cNvGrpSpPr/>
        <p:nvPr/>
      </p:nvGrpSpPr>
      <p:grpSpPr>
        <a:xfrm>
          <a:off x="0" y="0"/>
          <a:ext cx="0" cy="0"/>
          <a:chOff x="0" y="0"/>
          <a:chExt cx="0" cy="0"/>
        </a:xfrm>
      </p:grpSpPr>
      <p:sp>
        <p:nvSpPr>
          <p:cNvPr id="482" name="Google Shape;482;p5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ELA Guidebooks Supports for Writing</a:t>
            </a:r>
            <a:endParaRPr/>
          </a:p>
        </p:txBody>
      </p:sp>
      <p:pic>
        <p:nvPicPr>
          <p:cNvPr id="483" name="Google Shape;483;p58"/>
          <p:cNvPicPr preferRelativeResize="0"/>
          <p:nvPr/>
        </p:nvPicPr>
        <p:blipFill>
          <a:blip r:embed="rId3">
            <a:alphaModFix/>
          </a:blip>
          <a:stretch>
            <a:fillRect/>
          </a:stretch>
        </p:blipFill>
        <p:spPr>
          <a:xfrm>
            <a:off x="6240446" y="1692788"/>
            <a:ext cx="1649300" cy="2185525"/>
          </a:xfrm>
          <a:prstGeom prst="rect">
            <a:avLst/>
          </a:prstGeom>
          <a:noFill/>
          <a:ln>
            <a:noFill/>
          </a:ln>
        </p:spPr>
      </p:pic>
      <p:pic>
        <p:nvPicPr>
          <p:cNvPr id="484" name="Google Shape;484;p58"/>
          <p:cNvPicPr preferRelativeResize="0"/>
          <p:nvPr/>
        </p:nvPicPr>
        <p:blipFill>
          <a:blip r:embed="rId4">
            <a:alphaModFix/>
          </a:blip>
          <a:stretch>
            <a:fillRect/>
          </a:stretch>
        </p:blipFill>
        <p:spPr>
          <a:xfrm>
            <a:off x="579975" y="1174850"/>
            <a:ext cx="4349725" cy="33775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Selecting and Utilizing Guidebooks Supports</a:t>
            </a:r>
            <a:endParaRPr/>
          </a:p>
        </p:txBody>
      </p:sp>
      <p:sp>
        <p:nvSpPr>
          <p:cNvPr id="491" name="Google Shape;491;p59"/>
          <p:cNvSpPr txBox="1"/>
          <p:nvPr/>
        </p:nvSpPr>
        <p:spPr>
          <a:xfrm>
            <a:off x="231025"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1:</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Identify an upcoming lesson focused on writing and determine what supports already exist in the </a:t>
            </a:r>
            <a:r>
              <a:rPr b="1" lang="en-US" sz="1600">
                <a:solidFill>
                  <a:schemeClr val="dk1"/>
                </a:solidFill>
                <a:latin typeface="Calibri"/>
                <a:ea typeface="Calibri"/>
                <a:cs typeface="Calibri"/>
                <a:sym typeface="Calibri"/>
              </a:rPr>
              <a:t>core &amp; optional activities</a:t>
            </a:r>
            <a:r>
              <a:rPr lang="en-US" sz="1600">
                <a:solidFill>
                  <a:schemeClr val="dk1"/>
                </a:solidFill>
                <a:latin typeface="Calibri"/>
                <a:ea typeface="Calibri"/>
                <a:cs typeface="Calibri"/>
                <a:sym typeface="Calibri"/>
              </a:rPr>
              <a:t>, </a:t>
            </a:r>
            <a:r>
              <a:rPr b="1" lang="en-US" sz="1600">
                <a:solidFill>
                  <a:schemeClr val="dk1"/>
                </a:solidFill>
                <a:latin typeface="Calibri"/>
                <a:ea typeface="Calibri"/>
                <a:cs typeface="Calibri"/>
                <a:sym typeface="Calibri"/>
              </a:rPr>
              <a:t>unit-specific tools</a:t>
            </a:r>
            <a:r>
              <a:rPr lang="en-US" sz="1600">
                <a:solidFill>
                  <a:schemeClr val="dk1"/>
                </a:solidFill>
                <a:latin typeface="Calibri"/>
                <a:ea typeface="Calibri"/>
                <a:cs typeface="Calibri"/>
                <a:sym typeface="Calibri"/>
              </a:rPr>
              <a:t>, and/or the </a:t>
            </a:r>
            <a:r>
              <a:rPr b="1" lang="en-US" sz="1600">
                <a:solidFill>
                  <a:schemeClr val="dk1"/>
                </a:solidFill>
                <a:latin typeface="Calibri"/>
                <a:ea typeface="Calibri"/>
                <a:cs typeface="Calibri"/>
                <a:sym typeface="Calibri"/>
              </a:rPr>
              <a:t>teaching notes </a:t>
            </a:r>
            <a:r>
              <a:rPr lang="en-US" sz="1600">
                <a:solidFill>
                  <a:schemeClr val="dk1"/>
                </a:solidFill>
                <a:latin typeface="Calibri"/>
                <a:ea typeface="Calibri"/>
                <a:cs typeface="Calibri"/>
                <a:sym typeface="Calibri"/>
              </a:rPr>
              <a:t>within these activities. </a:t>
            </a:r>
            <a:endParaRPr sz="1600">
              <a:solidFill>
                <a:schemeClr val="dk1"/>
              </a:solidFill>
              <a:latin typeface="Calibri"/>
              <a:ea typeface="Calibri"/>
              <a:cs typeface="Calibri"/>
              <a:sym typeface="Calibri"/>
            </a:endParaRPr>
          </a:p>
        </p:txBody>
      </p:sp>
      <p:sp>
        <p:nvSpPr>
          <p:cNvPr id="492" name="Google Shape;492;p59"/>
          <p:cNvSpPr txBox="1"/>
          <p:nvPr/>
        </p:nvSpPr>
        <p:spPr>
          <a:xfrm>
            <a:off x="3462488"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2:</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Look for </a:t>
            </a:r>
            <a:r>
              <a:rPr lang="en-US" sz="1600">
                <a:solidFill>
                  <a:schemeClr val="dk1"/>
                </a:solidFill>
                <a:latin typeface="Calibri"/>
                <a:ea typeface="Calibri"/>
                <a:cs typeface="Calibri"/>
                <a:sym typeface="Calibri"/>
              </a:rPr>
              <a:t>general</a:t>
            </a:r>
            <a:r>
              <a:rPr lang="en-US" sz="1600">
                <a:solidFill>
                  <a:schemeClr val="dk1"/>
                </a:solidFill>
                <a:latin typeface="Calibri"/>
                <a:ea typeface="Calibri"/>
                <a:cs typeface="Calibri"/>
                <a:sym typeface="Calibri"/>
              </a:rPr>
              <a:t> supports if needed (e.g. </a:t>
            </a:r>
            <a:r>
              <a:rPr b="1" lang="en-US" sz="1600">
                <a:solidFill>
                  <a:schemeClr val="dk1"/>
                </a:solidFill>
                <a:latin typeface="Calibri"/>
                <a:ea typeface="Calibri"/>
                <a:cs typeface="Calibri"/>
                <a:sym typeface="Calibri"/>
              </a:rPr>
              <a:t>Reference Guides</a:t>
            </a:r>
            <a:r>
              <a:rPr lang="en-US" sz="1600">
                <a:solidFill>
                  <a:schemeClr val="dk1"/>
                </a:solidFill>
                <a:latin typeface="Calibri"/>
                <a:ea typeface="Calibri"/>
                <a:cs typeface="Calibri"/>
                <a:sym typeface="Calibri"/>
              </a:rPr>
              <a:t>) to support some or all students. Consult the </a:t>
            </a:r>
            <a:r>
              <a:rPr b="1" lang="en-US" sz="1600">
                <a:solidFill>
                  <a:schemeClr val="dk1"/>
                </a:solidFill>
                <a:latin typeface="Calibri"/>
                <a:ea typeface="Calibri"/>
                <a:cs typeface="Calibri"/>
                <a:sym typeface="Calibri"/>
              </a:rPr>
              <a:t>Supports Flow Chart</a:t>
            </a:r>
            <a:r>
              <a:rPr lang="en-US" sz="1600">
                <a:solidFill>
                  <a:schemeClr val="dk1"/>
                </a:solidFill>
                <a:latin typeface="Calibri"/>
                <a:ea typeface="Calibri"/>
                <a:cs typeface="Calibri"/>
                <a:sym typeface="Calibri"/>
              </a:rPr>
              <a:t> as needed.</a:t>
            </a:r>
            <a:endParaRPr sz="1600">
              <a:solidFill>
                <a:schemeClr val="dk1"/>
              </a:solidFill>
              <a:latin typeface="Calibri"/>
              <a:ea typeface="Calibri"/>
              <a:cs typeface="Calibri"/>
              <a:sym typeface="Calibri"/>
            </a:endParaRPr>
          </a:p>
        </p:txBody>
      </p:sp>
      <p:sp>
        <p:nvSpPr>
          <p:cNvPr id="493" name="Google Shape;493;p59"/>
          <p:cNvSpPr txBox="1"/>
          <p:nvPr/>
        </p:nvSpPr>
        <p:spPr>
          <a:xfrm>
            <a:off x="6693950"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3:</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Plan your lesson with the supports your students need!</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494" name="Google Shape;494;p59"/>
          <p:cNvSpPr/>
          <p:nvPr/>
        </p:nvSpPr>
        <p:spPr>
          <a:xfrm>
            <a:off x="261192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59"/>
          <p:cNvSpPr/>
          <p:nvPr/>
        </p:nvSpPr>
        <p:spPr>
          <a:xfrm>
            <a:off x="584007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0" name="Shape 500"/>
        <p:cNvGrpSpPr/>
        <p:nvPr/>
      </p:nvGrpSpPr>
      <p:grpSpPr>
        <a:xfrm>
          <a:off x="0" y="0"/>
          <a:ext cx="0" cy="0"/>
          <a:chOff x="0" y="0"/>
          <a:chExt cx="0" cy="0"/>
        </a:xfrm>
      </p:grpSpPr>
      <p:sp>
        <p:nvSpPr>
          <p:cNvPr id="501" name="Google Shape;501;p6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Look Fors</a:t>
            </a:r>
            <a:endParaRPr/>
          </a:p>
        </p:txBody>
      </p:sp>
      <p:sp>
        <p:nvSpPr>
          <p:cNvPr id="502" name="Google Shape;502;p60"/>
          <p:cNvSpPr txBox="1"/>
          <p:nvPr>
            <p:ph idx="1" type="body"/>
          </p:nvPr>
        </p:nvSpPr>
        <p:spPr>
          <a:xfrm>
            <a:off x="152400" y="1143000"/>
            <a:ext cx="44538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Review</a:t>
            </a:r>
            <a:r>
              <a:rPr lang="en-US"/>
              <a:t> the </a:t>
            </a:r>
            <a:r>
              <a:rPr lang="en-US"/>
              <a:t>Section 1</a:t>
            </a:r>
            <a:r>
              <a:rPr lang="en-US"/>
              <a:t> </a:t>
            </a:r>
            <a:r>
              <a:rPr lang="en-US"/>
              <a:t>Diagnostic </a:t>
            </a:r>
            <a:r>
              <a:rPr lang="en-US"/>
              <a:t>Writing Look Fors.</a:t>
            </a:r>
            <a:endParaRPr/>
          </a:p>
        </p:txBody>
      </p:sp>
      <p:pic>
        <p:nvPicPr>
          <p:cNvPr id="503" name="Google Shape;503;p60"/>
          <p:cNvPicPr preferRelativeResize="0"/>
          <p:nvPr/>
        </p:nvPicPr>
        <p:blipFill>
          <a:blip r:embed="rId3">
            <a:alphaModFix/>
          </a:blip>
          <a:stretch>
            <a:fillRect/>
          </a:stretch>
        </p:blipFill>
        <p:spPr>
          <a:xfrm>
            <a:off x="4758600" y="1200000"/>
            <a:ext cx="4233000" cy="322648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6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Look For 1</a:t>
            </a:r>
            <a:endParaRPr/>
          </a:p>
        </p:txBody>
      </p:sp>
      <p:sp>
        <p:nvSpPr>
          <p:cNvPr id="510" name="Google Shape;510;p61"/>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a:t>H</a:t>
            </a:r>
            <a:r>
              <a:rPr lang="en-US"/>
              <a:t>ow well can students develop and clearly communicate meaningful and defensible claims that represent valid, evidence-based analysis?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6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Core &amp; Optional Activities and Teaching Notes</a:t>
            </a:r>
            <a:endParaRPr/>
          </a:p>
        </p:txBody>
      </p:sp>
      <p:pic>
        <p:nvPicPr>
          <p:cNvPr id="517" name="Google Shape;517;p62"/>
          <p:cNvPicPr preferRelativeResize="0"/>
          <p:nvPr/>
        </p:nvPicPr>
        <p:blipFill>
          <a:blip r:embed="rId3">
            <a:alphaModFix/>
          </a:blip>
          <a:stretch>
            <a:fillRect/>
          </a:stretch>
        </p:blipFill>
        <p:spPr>
          <a:xfrm>
            <a:off x="1231213" y="1123800"/>
            <a:ext cx="6681575" cy="3513775"/>
          </a:xfrm>
          <a:prstGeom prst="rect">
            <a:avLst/>
          </a:prstGeom>
          <a:noFill/>
          <a:ln cap="flat" cmpd="sng" w="9525">
            <a:solidFill>
              <a:schemeClr val="dk1"/>
            </a:solidFill>
            <a:prstDash val="solid"/>
            <a:round/>
            <a:headEnd len="sm" w="sm" type="none"/>
            <a:tailEnd len="sm" w="sm" type="none"/>
          </a:ln>
        </p:spPr>
      </p:pic>
      <p:sp>
        <p:nvSpPr>
          <p:cNvPr id="518" name="Google Shape;518;p62"/>
          <p:cNvSpPr/>
          <p:nvPr/>
        </p:nvSpPr>
        <p:spPr>
          <a:xfrm>
            <a:off x="5103200" y="3276800"/>
            <a:ext cx="2592000" cy="8325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63"/>
          <p:cNvSpPr txBox="1"/>
          <p:nvPr>
            <p:ph type="title"/>
          </p:nvPr>
        </p:nvSpPr>
        <p:spPr>
          <a:xfrm>
            <a:off x="0" y="304200"/>
            <a:ext cx="36999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Forming </a:t>
            </a:r>
            <a:r>
              <a:rPr lang="en-US"/>
              <a:t>Claims Tool</a:t>
            </a:r>
            <a:endParaRPr/>
          </a:p>
          <a:p>
            <a:pPr indent="0" lvl="0" marL="0" rtl="0" algn="ctr">
              <a:spcBef>
                <a:spcPts val="0"/>
              </a:spcBef>
              <a:spcAft>
                <a:spcPts val="0"/>
              </a:spcAft>
              <a:buNone/>
            </a:pPr>
            <a:r>
              <a:t/>
            </a:r>
            <a:endParaRPr/>
          </a:p>
          <a:p>
            <a:pPr indent="0" lvl="0" marL="0" rtl="0" algn="ctr">
              <a:spcBef>
                <a:spcPts val="0"/>
              </a:spcBef>
              <a:spcAft>
                <a:spcPts val="0"/>
              </a:spcAft>
              <a:buNone/>
            </a:pPr>
            <a:r>
              <a:rPr i="1" lang="en-US" sz="1800"/>
              <a:t>(typically included as a Core Activity)</a:t>
            </a:r>
            <a:r>
              <a:rPr lang="en-US"/>
              <a:t> </a:t>
            </a:r>
            <a:endParaRPr/>
          </a:p>
        </p:txBody>
      </p:sp>
      <p:pic>
        <p:nvPicPr>
          <p:cNvPr id="525" name="Google Shape;525;p63"/>
          <p:cNvPicPr preferRelativeResize="0"/>
          <p:nvPr/>
        </p:nvPicPr>
        <p:blipFill>
          <a:blip r:embed="rId3">
            <a:alphaModFix/>
          </a:blip>
          <a:stretch>
            <a:fillRect/>
          </a:stretch>
        </p:blipFill>
        <p:spPr>
          <a:xfrm>
            <a:off x="3782550" y="755525"/>
            <a:ext cx="5196926" cy="36324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sp>
        <p:nvSpPr>
          <p:cNvPr id="531" name="Google Shape;531;p64"/>
          <p:cNvSpPr txBox="1"/>
          <p:nvPr>
            <p:ph type="title"/>
          </p:nvPr>
        </p:nvSpPr>
        <p:spPr>
          <a:xfrm>
            <a:off x="0" y="304200"/>
            <a:ext cx="45735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Claims</a:t>
            </a:r>
            <a:r>
              <a:rPr lang="en-US">
                <a:solidFill>
                  <a:schemeClr val="dk1"/>
                </a:solidFill>
              </a:rPr>
              <a:t> Reference Guide</a:t>
            </a:r>
            <a:endParaRPr>
              <a:solidFill>
                <a:schemeClr val="dk1"/>
              </a:solidFill>
            </a:endParaRPr>
          </a:p>
          <a:p>
            <a:pPr indent="0" lvl="0" marL="0" rtl="0" algn="ctr">
              <a:spcBef>
                <a:spcPts val="0"/>
              </a:spcBef>
              <a:spcAft>
                <a:spcPts val="0"/>
              </a:spcAft>
              <a:buNone/>
            </a:pPr>
            <a:r>
              <a:t/>
            </a:r>
            <a:endParaRPr>
              <a:solidFill>
                <a:schemeClr val="dk1"/>
              </a:solidFill>
            </a:endParaRPr>
          </a:p>
          <a:p>
            <a:pPr indent="-342900" lvl="0" marL="457200" rtl="0" algn="l">
              <a:spcBef>
                <a:spcPts val="0"/>
              </a:spcBef>
              <a:spcAft>
                <a:spcPts val="0"/>
              </a:spcAft>
              <a:buClr>
                <a:schemeClr val="dk1"/>
              </a:buClr>
              <a:buSzPts val="1800"/>
              <a:buChar char="●"/>
            </a:pPr>
            <a:r>
              <a:rPr lang="en-US" sz="1800">
                <a:solidFill>
                  <a:schemeClr val="dk1"/>
                </a:solidFill>
              </a:rPr>
              <a:t>What do you </a:t>
            </a:r>
            <a:r>
              <a:rPr b="1" lang="en-US" sz="1800">
                <a:solidFill>
                  <a:schemeClr val="dk1"/>
                </a:solidFill>
              </a:rPr>
              <a:t>notice</a:t>
            </a:r>
            <a:r>
              <a:rPr lang="en-US" sz="1800">
                <a:solidFill>
                  <a:schemeClr val="dk1"/>
                </a:solidFill>
              </a:rPr>
              <a:t>? </a:t>
            </a:r>
            <a:endParaRPr sz="1800">
              <a:solidFill>
                <a:schemeClr val="dk1"/>
              </a:solidFill>
            </a:endParaRPr>
          </a:p>
          <a:p>
            <a:pPr indent="0" lvl="0" marL="45720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chemeClr val="dk1"/>
              </a:buClr>
              <a:buSzPts val="1800"/>
              <a:buChar char="●"/>
            </a:pPr>
            <a:r>
              <a:rPr lang="en-US" sz="1800">
                <a:solidFill>
                  <a:schemeClr val="dk1"/>
                </a:solidFill>
              </a:rPr>
              <a:t>What do you </a:t>
            </a:r>
            <a:r>
              <a:rPr b="1" lang="en-US" sz="1800">
                <a:solidFill>
                  <a:schemeClr val="dk1"/>
                </a:solidFill>
              </a:rPr>
              <a:t>wonder</a:t>
            </a:r>
            <a:r>
              <a:rPr lang="en-US" sz="1800">
                <a:solidFill>
                  <a:schemeClr val="dk1"/>
                </a:solidFill>
              </a:rPr>
              <a:t>? </a:t>
            </a:r>
            <a:endParaRPr sz="1800">
              <a:solidFill>
                <a:schemeClr val="dk1"/>
              </a:solidFill>
            </a:endParaRPr>
          </a:p>
          <a:p>
            <a:pPr indent="0" lvl="0" marL="457200" rtl="0" algn="l">
              <a:spcBef>
                <a:spcPts val="0"/>
              </a:spcBef>
              <a:spcAft>
                <a:spcPts val="0"/>
              </a:spcAft>
              <a:buNone/>
            </a:pPr>
            <a:r>
              <a:t/>
            </a:r>
            <a:endParaRPr sz="1800">
              <a:solidFill>
                <a:schemeClr val="dk1"/>
              </a:solidFill>
            </a:endParaRPr>
          </a:p>
          <a:p>
            <a:pPr indent="-342900" lvl="0" marL="457200" rtl="0" algn="l">
              <a:spcBef>
                <a:spcPts val="0"/>
              </a:spcBef>
              <a:spcAft>
                <a:spcPts val="0"/>
              </a:spcAft>
              <a:buClr>
                <a:schemeClr val="dk1"/>
              </a:buClr>
              <a:buSzPts val="1800"/>
              <a:buChar char="●"/>
            </a:pPr>
            <a:r>
              <a:rPr lang="en-US" sz="1800">
                <a:solidFill>
                  <a:schemeClr val="dk1"/>
                </a:solidFill>
              </a:rPr>
              <a:t>How can this be used in conjunction with the Forming Claims Tool? </a:t>
            </a:r>
            <a:endParaRPr sz="1800">
              <a:solidFill>
                <a:schemeClr val="dk1"/>
              </a:solidFill>
            </a:endParaRPr>
          </a:p>
        </p:txBody>
      </p:sp>
      <p:pic>
        <p:nvPicPr>
          <p:cNvPr id="532" name="Google Shape;532;p64"/>
          <p:cNvPicPr preferRelativeResize="0"/>
          <p:nvPr/>
        </p:nvPicPr>
        <p:blipFill>
          <a:blip r:embed="rId3">
            <a:alphaModFix/>
          </a:blip>
          <a:stretch>
            <a:fillRect/>
          </a:stretch>
        </p:blipFill>
        <p:spPr>
          <a:xfrm>
            <a:off x="4839863" y="324025"/>
            <a:ext cx="4219575" cy="45053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6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Look For 2</a:t>
            </a:r>
            <a:endParaRPr/>
          </a:p>
        </p:txBody>
      </p:sp>
      <p:sp>
        <p:nvSpPr>
          <p:cNvPr id="539" name="Google Shape;539;p65"/>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lnSpc>
                <a:spcPct val="100000"/>
              </a:lnSpc>
              <a:spcBef>
                <a:spcPts val="0"/>
              </a:spcBef>
              <a:spcAft>
                <a:spcPts val="0"/>
              </a:spcAft>
              <a:buNone/>
            </a:pPr>
            <a:r>
              <a:rPr lang="en-US"/>
              <a:t>How well can students integrate quotations while maintaining the flow of ideas to develop and support arguments, analyses, and explanations? </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4" name="Shape 544"/>
        <p:cNvGrpSpPr/>
        <p:nvPr/>
      </p:nvGrpSpPr>
      <p:grpSpPr>
        <a:xfrm>
          <a:off x="0" y="0"/>
          <a:ext cx="0" cy="0"/>
          <a:chOff x="0" y="0"/>
          <a:chExt cx="0" cy="0"/>
        </a:xfrm>
      </p:grpSpPr>
      <p:sp>
        <p:nvSpPr>
          <p:cNvPr id="545" name="Google Shape;545;p6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Carlos</a:t>
            </a:r>
            <a:endParaRPr/>
          </a:p>
        </p:txBody>
      </p:sp>
      <p:sp>
        <p:nvSpPr>
          <p:cNvPr id="546" name="Google Shape;546;p66"/>
          <p:cNvSpPr txBox="1"/>
          <p:nvPr>
            <p:ph idx="1" type="body"/>
          </p:nvPr>
        </p:nvSpPr>
        <p:spPr>
          <a:xfrm>
            <a:off x="152400" y="1143000"/>
            <a:ext cx="32217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t/>
            </a:r>
            <a:endParaRPr>
              <a:solidFill>
                <a:srgbClr val="434343"/>
              </a:solidFill>
            </a:endParaRPr>
          </a:p>
          <a:p>
            <a:pPr indent="0" lvl="0" marL="0" rtl="0" algn="l">
              <a:spcBef>
                <a:spcPts val="750"/>
              </a:spcBef>
              <a:spcAft>
                <a:spcPts val="0"/>
              </a:spcAft>
              <a:buNone/>
            </a:pPr>
            <a:r>
              <a:t/>
            </a:r>
            <a:endParaRPr>
              <a:solidFill>
                <a:srgbClr val="434343"/>
              </a:solidFill>
            </a:endParaRPr>
          </a:p>
          <a:p>
            <a:pPr indent="0" lvl="0" marL="0" rtl="0" algn="l">
              <a:spcBef>
                <a:spcPts val="750"/>
              </a:spcBef>
              <a:spcAft>
                <a:spcPts val="0"/>
              </a:spcAft>
              <a:buNone/>
            </a:pPr>
            <a:r>
              <a:rPr lang="en-US">
                <a:solidFill>
                  <a:srgbClr val="434343"/>
                </a:solidFill>
              </a:rPr>
              <a:t>Refresh your memory of the writing sample from Carlos. </a:t>
            </a:r>
            <a:endParaRPr>
              <a:solidFill>
                <a:srgbClr val="434343"/>
              </a:solidFill>
            </a:endParaRPr>
          </a:p>
          <a:p>
            <a:pPr indent="0" lvl="0" marL="0" rtl="0" algn="l">
              <a:spcBef>
                <a:spcPts val="750"/>
              </a:spcBef>
              <a:spcAft>
                <a:spcPts val="0"/>
              </a:spcAft>
              <a:buNone/>
            </a:pPr>
            <a:r>
              <a:t/>
            </a:r>
            <a:endParaRPr>
              <a:solidFill>
                <a:srgbClr val="434343"/>
              </a:solidFill>
            </a:endParaRPr>
          </a:p>
          <a:p>
            <a:pPr indent="0" lvl="0" marL="0" rtl="0" algn="l">
              <a:spcBef>
                <a:spcPts val="750"/>
              </a:spcBef>
              <a:spcAft>
                <a:spcPts val="0"/>
              </a:spcAft>
              <a:buNone/>
            </a:pPr>
            <a:r>
              <a:rPr lang="en-US">
                <a:solidFill>
                  <a:srgbClr val="434343"/>
                </a:solidFill>
              </a:rPr>
              <a:t>What support might Carlos need?</a:t>
            </a:r>
            <a:endParaRPr>
              <a:solidFill>
                <a:srgbClr val="434343"/>
              </a:solidFill>
            </a:endParaRPr>
          </a:p>
          <a:p>
            <a:pPr indent="0" lvl="0" marL="0" rtl="0" algn="l">
              <a:spcBef>
                <a:spcPts val="750"/>
              </a:spcBef>
              <a:spcAft>
                <a:spcPts val="0"/>
              </a:spcAft>
              <a:buNone/>
            </a:pPr>
            <a:r>
              <a:t/>
            </a:r>
            <a:endParaRPr>
              <a:solidFill>
                <a:srgbClr val="434343"/>
              </a:solidFill>
            </a:endParaRPr>
          </a:p>
        </p:txBody>
      </p:sp>
      <p:pic>
        <p:nvPicPr>
          <p:cNvPr id="547" name="Google Shape;547;p66"/>
          <p:cNvPicPr preferRelativeResize="0"/>
          <p:nvPr/>
        </p:nvPicPr>
        <p:blipFill>
          <a:blip r:embed="rId3">
            <a:alphaModFix/>
          </a:blip>
          <a:stretch>
            <a:fillRect/>
          </a:stretch>
        </p:blipFill>
        <p:spPr>
          <a:xfrm>
            <a:off x="3432774" y="1582690"/>
            <a:ext cx="5406424" cy="2190975"/>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6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Core &amp; Optional Activities and Teaching Notes</a:t>
            </a:r>
            <a:endParaRPr/>
          </a:p>
        </p:txBody>
      </p:sp>
      <p:grpSp>
        <p:nvGrpSpPr>
          <p:cNvPr id="554" name="Google Shape;554;p67"/>
          <p:cNvGrpSpPr/>
          <p:nvPr/>
        </p:nvGrpSpPr>
        <p:grpSpPr>
          <a:xfrm>
            <a:off x="1339475" y="1138575"/>
            <a:ext cx="6465051" cy="3430026"/>
            <a:chOff x="1339475" y="1138575"/>
            <a:chExt cx="6465051" cy="3430026"/>
          </a:xfrm>
        </p:grpSpPr>
        <p:pic>
          <p:nvPicPr>
            <p:cNvPr id="555" name="Google Shape;555;p67"/>
            <p:cNvPicPr preferRelativeResize="0"/>
            <p:nvPr/>
          </p:nvPicPr>
          <p:blipFill>
            <a:blip r:embed="rId3">
              <a:alphaModFix/>
            </a:blip>
            <a:stretch>
              <a:fillRect/>
            </a:stretch>
          </p:blipFill>
          <p:spPr>
            <a:xfrm>
              <a:off x="1339475" y="1138575"/>
              <a:ext cx="6465051" cy="3430026"/>
            </a:xfrm>
            <a:prstGeom prst="rect">
              <a:avLst/>
            </a:prstGeom>
            <a:noFill/>
            <a:ln cap="flat" cmpd="sng" w="9525">
              <a:solidFill>
                <a:schemeClr val="dk1"/>
              </a:solidFill>
              <a:prstDash val="solid"/>
              <a:round/>
              <a:headEnd len="sm" w="sm" type="none"/>
              <a:tailEnd len="sm" w="sm" type="none"/>
            </a:ln>
          </p:spPr>
        </p:pic>
        <p:sp>
          <p:nvSpPr>
            <p:cNvPr id="556" name="Google Shape;556;p67"/>
            <p:cNvSpPr/>
            <p:nvPr/>
          </p:nvSpPr>
          <p:spPr>
            <a:xfrm>
              <a:off x="1384375" y="2055900"/>
              <a:ext cx="3034200" cy="5304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Morning </a:t>
            </a:r>
            <a:r>
              <a:rPr lang="en-US">
                <a:solidFill>
                  <a:schemeClr val="dk1"/>
                </a:solidFill>
              </a:rPr>
              <a:t>at a Glance </a:t>
            </a:r>
            <a:endParaRPr>
              <a:solidFill>
                <a:schemeClr val="dk1"/>
              </a:solidFill>
            </a:endParaRPr>
          </a:p>
        </p:txBody>
      </p:sp>
      <p:graphicFrame>
        <p:nvGraphicFramePr>
          <p:cNvPr id="89" name="Google Shape;89;p14"/>
          <p:cNvGraphicFramePr/>
          <p:nvPr/>
        </p:nvGraphicFramePr>
        <p:xfrm>
          <a:off x="952500" y="1412999"/>
          <a:ext cx="3000000" cy="3000000"/>
        </p:xfrm>
        <a:graphic>
          <a:graphicData uri="http://schemas.openxmlformats.org/drawingml/2006/table">
            <a:tbl>
              <a:tblPr>
                <a:noFill/>
                <a:tableStyleId>{A31D2C12-A0DB-4DA9-8610-0F19A382614A}</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8:00 – 8:</a:t>
                      </a:r>
                      <a:r>
                        <a:rPr lang="en-US" sz="1800">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Getting Started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a:t>
                      </a:r>
                      <a:r>
                        <a:rPr lang="en-US" sz="1800">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9:</a:t>
                      </a:r>
                      <a:r>
                        <a:rPr lang="en-US" sz="1800">
                          <a:solidFill>
                            <a:schemeClr val="dk1"/>
                          </a:solidFill>
                          <a:latin typeface="Calibri"/>
                          <a:ea typeface="Calibri"/>
                          <a:cs typeface="Calibri"/>
                          <a:sym typeface="Calibri"/>
                        </a:rPr>
                        <a:t>55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Reflection, Analyzing Student Responses, and Identifying Trends (Writing)</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68450">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9:</a:t>
                      </a:r>
                      <a:r>
                        <a:rPr lang="en-US" sz="1800">
                          <a:solidFill>
                            <a:schemeClr val="dk1"/>
                          </a:solidFill>
                          <a:latin typeface="Calibri"/>
                          <a:ea typeface="Calibri"/>
                          <a:cs typeface="Calibri"/>
                          <a:sym typeface="Calibri"/>
                        </a:rPr>
                        <a:t>55</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10:10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10:10</a:t>
                      </a:r>
                      <a:r>
                        <a:rPr lang="en-US" sz="1800" u="none" cap="none" strike="noStrike">
                          <a:solidFill>
                            <a:schemeClr val="dk1"/>
                          </a:solidFill>
                          <a:latin typeface="Calibri"/>
                          <a:ea typeface="Calibri"/>
                          <a:cs typeface="Calibri"/>
                          <a:sym typeface="Calibri"/>
                        </a:rPr>
                        <a:t> – 11:</a:t>
                      </a:r>
                      <a:r>
                        <a:rPr lang="en-US" sz="1800">
                          <a:solidFill>
                            <a:schemeClr val="dk1"/>
                          </a:solidFill>
                          <a:latin typeface="Calibri"/>
                          <a:ea typeface="Calibri"/>
                          <a:cs typeface="Calibri"/>
                          <a:sym typeface="Calibri"/>
                        </a:rPr>
                        <a:t>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Supporting Students with Expressing Understanding, Part 1</a:t>
                      </a:r>
                      <a:endParaRPr sz="1800">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6825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11:</a:t>
                      </a:r>
                      <a:r>
                        <a:rPr lang="en-US" sz="1800">
                          <a:solidFill>
                            <a:schemeClr val="dk1"/>
                          </a:solidFill>
                          <a:latin typeface="Calibri"/>
                          <a:ea typeface="Calibri"/>
                          <a:cs typeface="Calibri"/>
                          <a:sym typeface="Calibri"/>
                        </a:rPr>
                        <a:t>00</a:t>
                      </a:r>
                      <a:r>
                        <a:rPr lang="en-US" sz="1800" u="none" cap="none" strike="noStrike">
                          <a:solidFill>
                            <a:schemeClr val="dk1"/>
                          </a:solidFill>
                          <a:latin typeface="Calibri"/>
                          <a:ea typeface="Calibri"/>
                          <a:cs typeface="Calibri"/>
                          <a:sym typeface="Calibri"/>
                        </a:rPr>
                        <a:t> – 12:</a:t>
                      </a:r>
                      <a:r>
                        <a:rPr lang="en-US" sz="1800">
                          <a:solidFill>
                            <a:schemeClr val="dk1"/>
                          </a:solidFill>
                          <a:latin typeface="Calibri"/>
                          <a:ea typeface="Calibri"/>
                          <a:cs typeface="Calibri"/>
                          <a:sym typeface="Calibri"/>
                        </a:rPr>
                        <a:t>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i="1" lang="en-US" sz="1800" u="none" cap="none" strike="noStrike">
                          <a:solidFill>
                            <a:schemeClr val="dk1"/>
                          </a:solidFill>
                          <a:latin typeface="Calibri"/>
                          <a:ea typeface="Calibri"/>
                          <a:cs typeface="Calibri"/>
                          <a:sym typeface="Calibri"/>
                        </a:rPr>
                        <a:t>Lunch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1" name="Shape 561"/>
        <p:cNvGrpSpPr/>
        <p:nvPr/>
      </p:nvGrpSpPr>
      <p:grpSpPr>
        <a:xfrm>
          <a:off x="0" y="0"/>
          <a:ext cx="0" cy="0"/>
          <a:chOff x="0" y="0"/>
          <a:chExt cx="0" cy="0"/>
        </a:xfrm>
      </p:grpSpPr>
      <p:sp>
        <p:nvSpPr>
          <p:cNvPr id="562" name="Google Shape;562;p68"/>
          <p:cNvSpPr txBox="1"/>
          <p:nvPr>
            <p:ph type="title"/>
          </p:nvPr>
        </p:nvSpPr>
        <p:spPr>
          <a:xfrm>
            <a:off x="0" y="304200"/>
            <a:ext cx="45735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Integrating Quotations </a:t>
            </a:r>
            <a:r>
              <a:rPr lang="en-US"/>
              <a:t>Reference Guide</a:t>
            </a:r>
            <a:endParaRPr/>
          </a:p>
        </p:txBody>
      </p:sp>
      <p:pic>
        <p:nvPicPr>
          <p:cNvPr id="563" name="Google Shape;563;p68"/>
          <p:cNvPicPr preferRelativeResize="0"/>
          <p:nvPr/>
        </p:nvPicPr>
        <p:blipFill>
          <a:blip r:embed="rId3">
            <a:alphaModFix/>
          </a:blip>
          <a:stretch>
            <a:fillRect/>
          </a:stretch>
        </p:blipFill>
        <p:spPr>
          <a:xfrm>
            <a:off x="5252675" y="368737"/>
            <a:ext cx="3255796" cy="44060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8" name="Shape 568"/>
        <p:cNvGrpSpPr/>
        <p:nvPr/>
      </p:nvGrpSpPr>
      <p:grpSpPr>
        <a:xfrm>
          <a:off x="0" y="0"/>
          <a:ext cx="0" cy="0"/>
          <a:chOff x="0" y="0"/>
          <a:chExt cx="0" cy="0"/>
        </a:xfrm>
      </p:grpSpPr>
      <p:sp>
        <p:nvSpPr>
          <p:cNvPr id="569" name="Google Shape;569;p6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Writing Look For 3</a:t>
            </a:r>
            <a:endParaRPr/>
          </a:p>
        </p:txBody>
      </p:sp>
      <p:sp>
        <p:nvSpPr>
          <p:cNvPr id="570" name="Google Shape;570;p69"/>
          <p:cNvSpPr txBox="1"/>
          <p:nvPr>
            <p:ph idx="1" type="body"/>
          </p:nvPr>
        </p:nvSpPr>
        <p:spPr>
          <a:xfrm>
            <a:off x="152400" y="1143000"/>
            <a:ext cx="8839200" cy="35433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US"/>
              <a:t>How well can students use</a:t>
            </a:r>
            <a:r>
              <a:rPr lang="en-US"/>
              <a:t> words and phrases </a:t>
            </a:r>
            <a:r>
              <a:rPr lang="en-US"/>
              <a:t>correctly</a:t>
            </a:r>
            <a:r>
              <a:rPr lang="en-US"/>
              <a:t> to clearly co</a:t>
            </a:r>
            <a:r>
              <a:rPr lang="en-US"/>
              <a:t>mmunicate ideas?</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pic>
        <p:nvPicPr>
          <p:cNvPr id="576" name="Google Shape;576;p70"/>
          <p:cNvPicPr preferRelativeResize="0"/>
          <p:nvPr/>
        </p:nvPicPr>
        <p:blipFill>
          <a:blip r:embed="rId3">
            <a:alphaModFix/>
          </a:blip>
          <a:stretch>
            <a:fillRect/>
          </a:stretch>
        </p:blipFill>
        <p:spPr>
          <a:xfrm>
            <a:off x="5252675" y="368725"/>
            <a:ext cx="3255800" cy="4431149"/>
          </a:xfrm>
          <a:prstGeom prst="rect">
            <a:avLst/>
          </a:prstGeom>
          <a:noFill/>
          <a:ln cap="flat" cmpd="sng" w="9525">
            <a:solidFill>
              <a:schemeClr val="dk1"/>
            </a:solidFill>
            <a:prstDash val="solid"/>
            <a:round/>
            <a:headEnd len="sm" w="sm" type="none"/>
            <a:tailEnd len="sm" w="sm" type="none"/>
          </a:ln>
        </p:spPr>
      </p:pic>
      <p:sp>
        <p:nvSpPr>
          <p:cNvPr id="577" name="Google Shape;577;p70"/>
          <p:cNvSpPr txBox="1"/>
          <p:nvPr>
            <p:ph type="title"/>
          </p:nvPr>
        </p:nvSpPr>
        <p:spPr>
          <a:xfrm>
            <a:off x="0" y="304200"/>
            <a:ext cx="45735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Conventions</a:t>
            </a:r>
            <a:endParaRPr/>
          </a:p>
          <a:p>
            <a:pPr indent="0" lvl="0" marL="0" rtl="0" algn="ctr">
              <a:spcBef>
                <a:spcPts val="0"/>
              </a:spcBef>
              <a:spcAft>
                <a:spcPts val="0"/>
              </a:spcAft>
              <a:buNone/>
            </a:pPr>
            <a:r>
              <a:rPr lang="en-US"/>
              <a:t>Reference Guide</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p7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Zooming in On Mentor Sentences</a:t>
            </a:r>
            <a:endParaRPr/>
          </a:p>
        </p:txBody>
      </p:sp>
      <p:sp>
        <p:nvSpPr>
          <p:cNvPr id="584" name="Google Shape;584;p71"/>
          <p:cNvSpPr txBox="1"/>
          <p:nvPr>
            <p:ph idx="1" type="body"/>
          </p:nvPr>
        </p:nvSpPr>
        <p:spPr>
          <a:xfrm>
            <a:off x="152400" y="1143000"/>
            <a:ext cx="55551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a:t>Mentor sentences are sentences worth </a:t>
            </a:r>
            <a:r>
              <a:rPr lang="en-US"/>
              <a:t>imitating—</a:t>
            </a:r>
            <a:r>
              <a:rPr lang="en-US"/>
              <a:t>their structure is particularly effective or interesting.</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The Mentor Sentence protocol can be used with your whole class </a:t>
            </a:r>
            <a:r>
              <a:rPr i="1" lang="en-US"/>
              <a:t>or </a:t>
            </a:r>
            <a:r>
              <a:rPr lang="en-US"/>
              <a:t>during small-group instruction, depending on needs. </a:t>
            </a:r>
            <a:endParaRPr/>
          </a:p>
        </p:txBody>
      </p:sp>
      <p:pic>
        <p:nvPicPr>
          <p:cNvPr id="585" name="Google Shape;585;p71"/>
          <p:cNvPicPr preferRelativeResize="0"/>
          <p:nvPr/>
        </p:nvPicPr>
        <p:blipFill>
          <a:blip r:embed="rId3">
            <a:alphaModFix/>
          </a:blip>
          <a:stretch>
            <a:fillRect/>
          </a:stretch>
        </p:blipFill>
        <p:spPr>
          <a:xfrm>
            <a:off x="6518100" y="1253063"/>
            <a:ext cx="2412525" cy="33231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p7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Put on Your Student Hat!</a:t>
            </a:r>
            <a:endParaRPr/>
          </a:p>
        </p:txBody>
      </p:sp>
      <p:sp>
        <p:nvSpPr>
          <p:cNvPr id="592" name="Google Shape;592;p72"/>
          <p:cNvSpPr txBox="1"/>
          <p:nvPr>
            <p:ph idx="1" type="body"/>
          </p:nvPr>
        </p:nvSpPr>
        <p:spPr>
          <a:xfrm>
            <a:off x="580150" y="2161425"/>
            <a:ext cx="4582200" cy="22785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lang="en-US"/>
              <a:t>We’re about to experience the Mentor Sentence protocol from the perspective of a student!</a:t>
            </a:r>
            <a:endParaRPr/>
          </a:p>
        </p:txBody>
      </p:sp>
      <p:pic>
        <p:nvPicPr>
          <p:cNvPr id="593" name="Google Shape;593;p72"/>
          <p:cNvPicPr preferRelativeResize="0"/>
          <p:nvPr/>
        </p:nvPicPr>
        <p:blipFill rotWithShape="1">
          <a:blip r:embed="rId3">
            <a:alphaModFix/>
          </a:blip>
          <a:srcRect b="0" l="0" r="0" t="0"/>
          <a:stretch/>
        </p:blipFill>
        <p:spPr>
          <a:xfrm>
            <a:off x="5898900" y="1685585"/>
            <a:ext cx="2317075" cy="1951251"/>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p7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Mentor Sentence Experiential</a:t>
            </a:r>
            <a:endParaRPr/>
          </a:p>
        </p:txBody>
      </p:sp>
      <p:pic>
        <p:nvPicPr>
          <p:cNvPr id="600" name="Google Shape;600;p73"/>
          <p:cNvPicPr preferRelativeResize="0"/>
          <p:nvPr/>
        </p:nvPicPr>
        <p:blipFill rotWithShape="1">
          <a:blip r:embed="rId3">
            <a:alphaModFix/>
          </a:blip>
          <a:srcRect b="0" l="0" r="0" t="0"/>
          <a:stretch/>
        </p:blipFill>
        <p:spPr>
          <a:xfrm>
            <a:off x="8102050" y="328492"/>
            <a:ext cx="1041950" cy="877449"/>
          </a:xfrm>
          <a:prstGeom prst="rect">
            <a:avLst/>
          </a:prstGeom>
          <a:noFill/>
          <a:ln>
            <a:noFill/>
          </a:ln>
        </p:spPr>
      </p:pic>
      <p:pic>
        <p:nvPicPr>
          <p:cNvPr id="601" name="Google Shape;601;p73"/>
          <p:cNvPicPr preferRelativeResize="0"/>
          <p:nvPr/>
        </p:nvPicPr>
        <p:blipFill>
          <a:blip r:embed="rId4">
            <a:alphaModFix/>
          </a:blip>
          <a:stretch>
            <a:fillRect/>
          </a:stretch>
        </p:blipFill>
        <p:spPr>
          <a:xfrm>
            <a:off x="1110002" y="1047600"/>
            <a:ext cx="3584313" cy="3791101"/>
          </a:xfrm>
          <a:prstGeom prst="rect">
            <a:avLst/>
          </a:prstGeom>
          <a:noFill/>
          <a:ln>
            <a:noFill/>
          </a:ln>
        </p:spPr>
      </p:pic>
      <p:pic>
        <p:nvPicPr>
          <p:cNvPr id="602" name="Google Shape;602;p73"/>
          <p:cNvPicPr preferRelativeResize="0"/>
          <p:nvPr/>
        </p:nvPicPr>
        <p:blipFill>
          <a:blip r:embed="rId5">
            <a:alphaModFix/>
          </a:blip>
          <a:stretch>
            <a:fillRect/>
          </a:stretch>
        </p:blipFill>
        <p:spPr>
          <a:xfrm>
            <a:off x="5357115" y="1047600"/>
            <a:ext cx="2652873" cy="3791099"/>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7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Mentor Sentence Experiential</a:t>
            </a:r>
            <a:endParaRPr/>
          </a:p>
        </p:txBody>
      </p:sp>
      <p:pic>
        <p:nvPicPr>
          <p:cNvPr id="609" name="Google Shape;609;p74"/>
          <p:cNvPicPr preferRelativeResize="0"/>
          <p:nvPr/>
        </p:nvPicPr>
        <p:blipFill rotWithShape="1">
          <a:blip r:embed="rId3">
            <a:alphaModFix/>
          </a:blip>
          <a:srcRect b="0" l="0" r="0" t="0"/>
          <a:stretch/>
        </p:blipFill>
        <p:spPr>
          <a:xfrm>
            <a:off x="8102050" y="328492"/>
            <a:ext cx="1041950" cy="877449"/>
          </a:xfrm>
          <a:prstGeom prst="rect">
            <a:avLst/>
          </a:prstGeom>
          <a:noFill/>
          <a:ln>
            <a:noFill/>
          </a:ln>
        </p:spPr>
      </p:pic>
      <p:pic>
        <p:nvPicPr>
          <p:cNvPr id="610" name="Google Shape;610;p74"/>
          <p:cNvPicPr preferRelativeResize="0"/>
          <p:nvPr/>
        </p:nvPicPr>
        <p:blipFill>
          <a:blip r:embed="rId4">
            <a:alphaModFix/>
          </a:blip>
          <a:stretch>
            <a:fillRect/>
          </a:stretch>
        </p:blipFill>
        <p:spPr>
          <a:xfrm>
            <a:off x="4494675" y="1819725"/>
            <a:ext cx="4542850" cy="1504050"/>
          </a:xfrm>
          <a:prstGeom prst="rect">
            <a:avLst/>
          </a:prstGeom>
          <a:noFill/>
          <a:ln>
            <a:noFill/>
          </a:ln>
        </p:spPr>
      </p:pic>
      <p:pic>
        <p:nvPicPr>
          <p:cNvPr id="611" name="Google Shape;611;p74"/>
          <p:cNvPicPr preferRelativeResize="0"/>
          <p:nvPr/>
        </p:nvPicPr>
        <p:blipFill>
          <a:blip r:embed="rId5">
            <a:alphaModFix/>
          </a:blip>
          <a:stretch>
            <a:fillRect/>
          </a:stretch>
        </p:blipFill>
        <p:spPr>
          <a:xfrm>
            <a:off x="152400" y="1453625"/>
            <a:ext cx="4342274" cy="2922050"/>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7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Let’s Debrief: </a:t>
            </a:r>
            <a:r>
              <a:rPr lang="en-US"/>
              <a:t>Mentor Sentences</a:t>
            </a:r>
            <a:endParaRPr/>
          </a:p>
        </p:txBody>
      </p:sp>
      <p:sp>
        <p:nvSpPr>
          <p:cNvPr id="618" name="Google Shape;618;p75"/>
          <p:cNvSpPr txBox="1"/>
          <p:nvPr>
            <p:ph idx="1" type="body"/>
          </p:nvPr>
        </p:nvSpPr>
        <p:spPr>
          <a:xfrm>
            <a:off x="152400" y="1143000"/>
            <a:ext cx="55551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With your </a:t>
            </a:r>
            <a:r>
              <a:rPr b="1" lang="en-US"/>
              <a:t>Write Partner</a:t>
            </a:r>
            <a:r>
              <a:rPr lang="en-US"/>
              <a:t>, read the Mentor Sentence Guide and reflect.</a:t>
            </a:r>
            <a:endParaRPr/>
          </a:p>
          <a:p>
            <a:pPr indent="-342900" lvl="0" marL="457200" rtl="0" algn="l">
              <a:spcBef>
                <a:spcPts val="750"/>
              </a:spcBef>
              <a:spcAft>
                <a:spcPts val="0"/>
              </a:spcAft>
              <a:buSzPts val="1800"/>
              <a:buChar char="•"/>
            </a:pPr>
            <a:r>
              <a:rPr lang="en-US"/>
              <a:t>How did you see evidence of these planning steps in </a:t>
            </a:r>
            <a:r>
              <a:rPr lang="en-US"/>
              <a:t>the</a:t>
            </a:r>
            <a:r>
              <a:rPr lang="en-US"/>
              <a:t> model experiential? </a:t>
            </a:r>
            <a:endParaRPr/>
          </a:p>
          <a:p>
            <a:pPr indent="-342900" lvl="0" marL="457200" rtl="0" algn="l">
              <a:spcBef>
                <a:spcPts val="0"/>
              </a:spcBef>
              <a:spcAft>
                <a:spcPts val="0"/>
              </a:spcAft>
              <a:buSzPts val="1800"/>
              <a:buChar char="•"/>
            </a:pPr>
            <a:r>
              <a:rPr lang="en-US"/>
              <a:t>When and why would it be beneficial to use this tool with students?  </a:t>
            </a:r>
            <a:endParaRPr/>
          </a:p>
        </p:txBody>
      </p:sp>
      <p:pic>
        <p:nvPicPr>
          <p:cNvPr id="619" name="Google Shape;619;p75"/>
          <p:cNvPicPr preferRelativeResize="0"/>
          <p:nvPr/>
        </p:nvPicPr>
        <p:blipFill>
          <a:blip r:embed="rId3">
            <a:alphaModFix/>
          </a:blip>
          <a:stretch>
            <a:fillRect/>
          </a:stretch>
        </p:blipFill>
        <p:spPr>
          <a:xfrm>
            <a:off x="6518100" y="1253063"/>
            <a:ext cx="2412525" cy="3323176"/>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7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Group Brainstorm!</a:t>
            </a:r>
            <a:endParaRPr/>
          </a:p>
        </p:txBody>
      </p:sp>
      <p:sp>
        <p:nvSpPr>
          <p:cNvPr id="626" name="Google Shape;626;p76"/>
          <p:cNvSpPr txBox="1"/>
          <p:nvPr>
            <p:ph idx="1" type="body"/>
          </p:nvPr>
        </p:nvSpPr>
        <p:spPr>
          <a:xfrm>
            <a:off x="152400" y="1143000"/>
            <a:ext cx="8839200" cy="1494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List all of the available Guidebooks supports</a:t>
            </a:r>
            <a:r>
              <a:rPr lang="en-US"/>
              <a:t> you can think of in one minute...go!</a:t>
            </a:r>
            <a:endParaRPr/>
          </a:p>
        </p:txBody>
      </p:sp>
      <p:pic>
        <p:nvPicPr>
          <p:cNvPr id="627" name="Google Shape;627;p76"/>
          <p:cNvPicPr preferRelativeResize="0"/>
          <p:nvPr/>
        </p:nvPicPr>
        <p:blipFill>
          <a:blip r:embed="rId3">
            <a:alphaModFix/>
          </a:blip>
          <a:stretch>
            <a:fillRect/>
          </a:stretch>
        </p:blipFill>
        <p:spPr>
          <a:xfrm>
            <a:off x="1864175" y="2181250"/>
            <a:ext cx="4876800" cy="2190750"/>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sp>
        <p:nvSpPr>
          <p:cNvPr id="633" name="Google Shape;633;p7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Exit Ticket</a:t>
            </a:r>
            <a:endParaRPr/>
          </a:p>
        </p:txBody>
      </p:sp>
      <p:sp>
        <p:nvSpPr>
          <p:cNvPr id="634" name="Google Shape;634;p77"/>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sz="2000"/>
              <a:t>How can the </a:t>
            </a:r>
            <a:r>
              <a:rPr lang="en-US" sz="2000"/>
              <a:t>supports</a:t>
            </a:r>
            <a:r>
              <a:rPr lang="en-US" sz="2000"/>
              <a:t> within the ELA Guidebooks 9-12 materials be leveraged to meet specific </a:t>
            </a:r>
            <a:r>
              <a:rPr lang="en-US" sz="2000"/>
              <a:t>student</a:t>
            </a:r>
            <a:r>
              <a:rPr lang="en-US" sz="2000"/>
              <a:t> needs related to writing?</a:t>
            </a:r>
            <a:endParaRPr sz="2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Afternoon </a:t>
            </a:r>
            <a:r>
              <a:rPr lang="en-US"/>
              <a:t>at a Glance </a:t>
            </a:r>
            <a:endParaRPr/>
          </a:p>
        </p:txBody>
      </p:sp>
      <p:graphicFrame>
        <p:nvGraphicFramePr>
          <p:cNvPr id="96" name="Google Shape;96;p15"/>
          <p:cNvGraphicFramePr/>
          <p:nvPr/>
        </p:nvGraphicFramePr>
        <p:xfrm>
          <a:off x="952500" y="1412999"/>
          <a:ext cx="3000000" cy="3000000"/>
        </p:xfrm>
        <a:graphic>
          <a:graphicData uri="http://schemas.openxmlformats.org/drawingml/2006/table">
            <a:tbl>
              <a:tblPr>
                <a:noFill/>
                <a:tableStyleId>{A31D2C12-A0DB-4DA9-8610-0F19A382614A}</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12:</a:t>
                      </a:r>
                      <a:r>
                        <a:rPr lang="en-US" sz="1800">
                          <a:solidFill>
                            <a:schemeClr val="dk1"/>
                          </a:solidFill>
                          <a:latin typeface="Calibri"/>
                          <a:ea typeface="Calibri"/>
                          <a:cs typeface="Calibri"/>
                          <a:sym typeface="Calibri"/>
                        </a:rPr>
                        <a:t>00</a:t>
                      </a:r>
                      <a:r>
                        <a:rPr b="0" i="0" lang="en-US" sz="1800" u="none" cap="none" strike="noStrike">
                          <a:solidFill>
                            <a:schemeClr val="dk1"/>
                          </a:solidFill>
                          <a:latin typeface="Calibri"/>
                          <a:ea typeface="Calibri"/>
                          <a:cs typeface="Calibri"/>
                          <a:sym typeface="Calibri"/>
                        </a:rPr>
                        <a:t> – 1:</a:t>
                      </a:r>
                      <a:r>
                        <a:rPr lang="en-US" sz="1800">
                          <a:solidFill>
                            <a:schemeClr val="dk1"/>
                          </a:solidFill>
                          <a:latin typeface="Calibri"/>
                          <a:ea typeface="Calibri"/>
                          <a:cs typeface="Calibri"/>
                          <a:sym typeface="Calibri"/>
                        </a:rPr>
                        <a:t>30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Supporting Students with Expressing Understanding Part 2: General Supports and Planning for Small-Group Instruction</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a:t>
                      </a:r>
                      <a:r>
                        <a:rPr lang="en-US" sz="1800">
                          <a:solidFill>
                            <a:schemeClr val="dk1"/>
                          </a:solidFill>
                          <a:latin typeface="Calibri"/>
                          <a:ea typeface="Calibri"/>
                          <a:cs typeface="Calibri"/>
                          <a:sym typeface="Calibri"/>
                        </a:rPr>
                        <a:t>30</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1:</a:t>
                      </a:r>
                      <a:r>
                        <a:rPr lang="en-US" sz="1800">
                          <a:solidFill>
                            <a:schemeClr val="dk1"/>
                          </a:solidFill>
                          <a:latin typeface="Calibri"/>
                          <a:ea typeface="Calibri"/>
                          <a:cs typeface="Calibri"/>
                          <a:sym typeface="Calibri"/>
                        </a:rPr>
                        <a:t>45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 </a:t>
                      </a:r>
                      <a:endParaRPr i="1"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1</a:t>
                      </a:r>
                      <a:r>
                        <a:rPr b="0" i="0"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45</a:t>
                      </a:r>
                      <a:r>
                        <a:rPr b="0" i="0" lang="en-US" sz="1800" u="none" cap="none" strike="noStrike">
                          <a:solidFill>
                            <a:schemeClr val="dk1"/>
                          </a:solidFill>
                          <a:latin typeface="Calibri"/>
                          <a:ea typeface="Calibri"/>
                          <a:cs typeface="Calibri"/>
                          <a:sym typeface="Calibri"/>
                        </a:rPr>
                        <a:t> – </a:t>
                      </a:r>
                      <a:r>
                        <a:rPr lang="en-US" sz="1800">
                          <a:solidFill>
                            <a:schemeClr val="dk1"/>
                          </a:solidFill>
                          <a:latin typeface="Calibri"/>
                          <a:ea typeface="Calibri"/>
                          <a:cs typeface="Calibri"/>
                          <a:sym typeface="Calibri"/>
                        </a:rPr>
                        <a:t>2</a:t>
                      </a:r>
                      <a:r>
                        <a:rPr b="0" i="0"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4</a:t>
                      </a:r>
                      <a:r>
                        <a:rPr b="0" i="0" lang="en-US" sz="1800" u="none" cap="none" strike="noStrike">
                          <a:solidFill>
                            <a:schemeClr val="dk1"/>
                          </a:solidFill>
                          <a:latin typeface="Calibri"/>
                          <a:ea typeface="Calibri"/>
                          <a:cs typeface="Calibri"/>
                          <a:sym typeface="Calibri"/>
                        </a:rPr>
                        <a:t>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US" sz="1800">
                          <a:solidFill>
                            <a:schemeClr val="dk1"/>
                          </a:solidFill>
                          <a:latin typeface="Calibri"/>
                          <a:ea typeface="Calibri"/>
                          <a:cs typeface="Calibri"/>
                          <a:sym typeface="Calibri"/>
                        </a:rPr>
                        <a:t>Supporting Students in the Application Unit</a:t>
                      </a:r>
                      <a:endParaRPr i="0"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2</a:t>
                      </a:r>
                      <a:r>
                        <a:rPr lang="en-US" sz="1800" u="none" cap="none" strike="noStrike">
                          <a:solidFill>
                            <a:schemeClr val="dk1"/>
                          </a:solidFill>
                          <a:latin typeface="Calibri"/>
                          <a:ea typeface="Calibri"/>
                          <a:cs typeface="Calibri"/>
                          <a:sym typeface="Calibri"/>
                        </a:rPr>
                        <a:t>:</a:t>
                      </a:r>
                      <a:r>
                        <a:rPr lang="en-US" sz="1800">
                          <a:solidFill>
                            <a:schemeClr val="dk1"/>
                          </a:solidFill>
                          <a:latin typeface="Calibri"/>
                          <a:ea typeface="Calibri"/>
                          <a:cs typeface="Calibri"/>
                          <a:sym typeface="Calibri"/>
                        </a:rPr>
                        <a:t>4</a:t>
                      </a:r>
                      <a:r>
                        <a:rPr lang="en-US" sz="1800" u="none" cap="none" strike="noStrike">
                          <a:solidFill>
                            <a:schemeClr val="dk1"/>
                          </a:solidFill>
                          <a:latin typeface="Calibri"/>
                          <a:ea typeface="Calibri"/>
                          <a:cs typeface="Calibri"/>
                          <a:sym typeface="Calibri"/>
                        </a:rPr>
                        <a:t>5 – 3:</a:t>
                      </a:r>
                      <a:r>
                        <a:rPr lang="en-US" sz="1800">
                          <a:solidFill>
                            <a:schemeClr val="dk1"/>
                          </a:solidFill>
                          <a:latin typeface="Calibri"/>
                          <a:ea typeface="Calibri"/>
                          <a:cs typeface="Calibri"/>
                          <a:sym typeface="Calibri"/>
                        </a:rPr>
                        <a:t>0</a:t>
                      </a:r>
                      <a:r>
                        <a:rPr lang="en-US" sz="1800" u="none" cap="none" strike="noStrike">
                          <a:solidFill>
                            <a:schemeClr val="dk1"/>
                          </a:solidFill>
                          <a:latin typeface="Calibri"/>
                          <a:ea typeface="Calibri"/>
                          <a:cs typeface="Calibri"/>
                          <a:sym typeface="Calibri"/>
                        </a:rPr>
                        <a:t>0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Wrapping Up &amp; Survey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p78"/>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a:solidFill>
                  <a:schemeClr val="dk1"/>
                </a:solidFill>
              </a:rPr>
              <a:t>Enjoy Your Lunch!</a:t>
            </a:r>
            <a:endParaRPr b="1">
              <a:solidFill>
                <a:schemeClr val="dk1"/>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p79"/>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3</a:t>
            </a:r>
            <a:endParaRPr b="1"/>
          </a:p>
          <a:p>
            <a:pPr indent="0" lvl="0" marL="0" rtl="0" algn="ctr">
              <a:spcBef>
                <a:spcPts val="0"/>
              </a:spcBef>
              <a:spcAft>
                <a:spcPts val="0"/>
              </a:spcAft>
              <a:buClr>
                <a:srgbClr val="434343"/>
              </a:buClr>
              <a:buSzPts val="2800"/>
              <a:buFont typeface="Calibri"/>
              <a:buNone/>
            </a:pPr>
            <a:r>
              <a:rPr lang="en-US"/>
              <a:t>Supporting Students with Expressing Understanding Part 2: General Supports and Planning for Small-Group Instruction</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80"/>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457200" rtl="0" algn="l">
              <a:spcBef>
                <a:spcPts val="750"/>
              </a:spcBef>
              <a:spcAft>
                <a:spcPts val="0"/>
              </a:spcAft>
              <a:buSzPts val="1200"/>
              <a:buFont typeface="Calibri"/>
              <a:buChar char="●"/>
            </a:pPr>
            <a:r>
              <a:rPr lang="en-US"/>
              <a:t>Plan appropriate supports to address student needs identified using curricular resources (e.g., Optional Activities or the Supports Flow Chart)</a:t>
            </a:r>
            <a:endParaRPr/>
          </a:p>
          <a:p>
            <a:pPr indent="-304800" lvl="0" marL="457200" rtl="0" algn="l">
              <a:spcBef>
                <a:spcPts val="750"/>
              </a:spcBef>
              <a:spcAft>
                <a:spcPts val="0"/>
              </a:spcAft>
              <a:buSzPts val="1200"/>
              <a:buFont typeface="Calibri"/>
              <a:buChar char="●"/>
            </a:pPr>
            <a:r>
              <a:rPr lang="en-US"/>
              <a:t>Plan for Small-Group Instruction for a targeted group of students in their class</a:t>
            </a:r>
            <a:endParaRPr/>
          </a:p>
        </p:txBody>
      </p:sp>
      <p:sp>
        <p:nvSpPr>
          <p:cNvPr id="653" name="Google Shape;653;p80"/>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8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How and when do we support all students? </a:t>
            </a:r>
            <a:endParaRPr>
              <a:solidFill>
                <a:schemeClr val="dk1"/>
              </a:solidFill>
            </a:endParaRPr>
          </a:p>
        </p:txBody>
      </p:sp>
      <p:sp>
        <p:nvSpPr>
          <p:cNvPr id="660" name="Google Shape;660;p81"/>
          <p:cNvSpPr txBox="1"/>
          <p:nvPr>
            <p:ph idx="1" type="body"/>
          </p:nvPr>
        </p:nvSpPr>
        <p:spPr>
          <a:xfrm>
            <a:off x="152400" y="1143000"/>
            <a:ext cx="2761500" cy="35433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US"/>
              <a:t>Read the </a:t>
            </a:r>
            <a:r>
              <a:rPr lang="en-US"/>
              <a:t>excerpts from the Curriculum Guide</a:t>
            </a:r>
            <a:r>
              <a:rPr lang="en-US"/>
              <a:t> printed in your </a:t>
            </a:r>
            <a:r>
              <a:rPr lang="en-US"/>
              <a:t>Note Catcher</a:t>
            </a:r>
            <a:r>
              <a:rPr lang="en-US"/>
              <a:t>. </a:t>
            </a:r>
            <a:endParaRPr/>
          </a:p>
          <a:p>
            <a:pPr indent="0" lvl="0" marL="0" rtl="0" algn="l">
              <a:spcBef>
                <a:spcPts val="750"/>
              </a:spcBef>
              <a:spcAft>
                <a:spcPts val="0"/>
              </a:spcAft>
              <a:buNone/>
            </a:pPr>
            <a:r>
              <a:t/>
            </a:r>
            <a:endParaRPr/>
          </a:p>
          <a:p>
            <a:pPr indent="0" lvl="0" marL="0" rtl="0" algn="l">
              <a:spcBef>
                <a:spcPts val="750"/>
              </a:spcBef>
              <a:spcAft>
                <a:spcPts val="0"/>
              </a:spcAft>
              <a:buNone/>
            </a:pPr>
            <a:r>
              <a:rPr b="1" lang="en-US">
                <a:solidFill>
                  <a:schemeClr val="accent4"/>
                </a:solidFill>
              </a:rPr>
              <a:t>Discuss: </a:t>
            </a:r>
            <a:r>
              <a:rPr lang="en-US"/>
              <a:t>What classroom structures support diverse learners in Guidebooks classrooms? </a:t>
            </a:r>
            <a:endParaRPr b="1">
              <a:solidFill>
                <a:schemeClr val="accent4"/>
              </a:solidFill>
            </a:endParaRPr>
          </a:p>
        </p:txBody>
      </p:sp>
      <p:pic>
        <p:nvPicPr>
          <p:cNvPr id="661" name="Google Shape;661;p81"/>
          <p:cNvPicPr preferRelativeResize="0"/>
          <p:nvPr/>
        </p:nvPicPr>
        <p:blipFill>
          <a:blip r:embed="rId3">
            <a:alphaModFix/>
          </a:blip>
          <a:stretch>
            <a:fillRect/>
          </a:stretch>
        </p:blipFill>
        <p:spPr>
          <a:xfrm>
            <a:off x="2862675" y="1264363"/>
            <a:ext cx="6135301" cy="330057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8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Zooming in on Small-Group Instruction</a:t>
            </a:r>
            <a:endParaRPr/>
          </a:p>
        </p:txBody>
      </p:sp>
      <p:pic>
        <p:nvPicPr>
          <p:cNvPr id="668" name="Google Shape;668;p82"/>
          <p:cNvPicPr preferRelativeResize="0"/>
          <p:nvPr/>
        </p:nvPicPr>
        <p:blipFill>
          <a:blip r:embed="rId3">
            <a:alphaModFix/>
          </a:blip>
          <a:stretch>
            <a:fillRect/>
          </a:stretch>
        </p:blipFill>
        <p:spPr>
          <a:xfrm>
            <a:off x="5280175" y="1342900"/>
            <a:ext cx="3311376" cy="2839450"/>
          </a:xfrm>
          <a:prstGeom prst="rect">
            <a:avLst/>
          </a:prstGeom>
          <a:noFill/>
          <a:ln>
            <a:noFill/>
          </a:ln>
        </p:spPr>
      </p:pic>
      <p:sp>
        <p:nvSpPr>
          <p:cNvPr id="669" name="Google Shape;669;p82"/>
          <p:cNvSpPr txBox="1"/>
          <p:nvPr>
            <p:ph idx="1" type="body"/>
          </p:nvPr>
        </p:nvSpPr>
        <p:spPr>
          <a:xfrm>
            <a:off x="152400" y="1143000"/>
            <a:ext cx="4355700" cy="35433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b="1" lang="en-US"/>
              <a:t>Read </a:t>
            </a:r>
            <a:r>
              <a:rPr lang="en-US"/>
              <a:t>Ms. Smith’s small-group plans </a:t>
            </a:r>
            <a:r>
              <a:rPr lang="en-US"/>
              <a:t>(annotated Data Collection </a:t>
            </a:r>
            <a:r>
              <a:rPr lang="en-US"/>
              <a:t>Tool</a:t>
            </a:r>
            <a:r>
              <a:rPr lang="en-US"/>
              <a:t>)</a:t>
            </a:r>
            <a:r>
              <a:rPr lang="en-US"/>
              <a:t> in your </a:t>
            </a:r>
            <a:r>
              <a:rPr lang="en-US"/>
              <a:t>Note Catcher</a:t>
            </a:r>
            <a:r>
              <a:rPr lang="en-US"/>
              <a:t>.</a:t>
            </a:r>
            <a:endParaRPr/>
          </a:p>
          <a:p>
            <a:pPr indent="0" lvl="0" marL="0" rtl="0" algn="l">
              <a:lnSpc>
                <a:spcPct val="100000"/>
              </a:lnSpc>
              <a:spcBef>
                <a:spcPts val="1000"/>
              </a:spcBef>
              <a:spcAft>
                <a:spcPts val="0"/>
              </a:spcAft>
              <a:buNone/>
            </a:pPr>
            <a:r>
              <a:rPr b="1" lang="en-US">
                <a:solidFill>
                  <a:schemeClr val="accent4"/>
                </a:solidFill>
              </a:rPr>
              <a:t>Discuss with your Discuss Partner:</a:t>
            </a:r>
            <a:r>
              <a:rPr lang="en-US">
                <a:solidFill>
                  <a:srgbClr val="000000"/>
                </a:solidFill>
              </a:rPr>
              <a:t> </a:t>
            </a:r>
            <a:endParaRPr>
              <a:solidFill>
                <a:srgbClr val="000000"/>
              </a:solidFill>
            </a:endParaRPr>
          </a:p>
          <a:p>
            <a:pPr indent="-342900" lvl="0" marL="457200" rtl="0" algn="l">
              <a:lnSpc>
                <a:spcPct val="100000"/>
              </a:lnSpc>
              <a:spcBef>
                <a:spcPts val="0"/>
              </a:spcBef>
              <a:spcAft>
                <a:spcPts val="0"/>
              </a:spcAft>
              <a:buSzPts val="1800"/>
              <a:buChar char="•"/>
            </a:pPr>
            <a:r>
              <a:rPr lang="en-US"/>
              <a:t>What do you notice and wonder about Ms. Smith’s planning? </a:t>
            </a:r>
            <a:endParaRPr/>
          </a:p>
          <a:p>
            <a:pPr indent="-342900" lvl="0" marL="457200" rtl="0" algn="l">
              <a:lnSpc>
                <a:spcPct val="100000"/>
              </a:lnSpc>
              <a:spcBef>
                <a:spcPts val="1000"/>
              </a:spcBef>
              <a:spcAft>
                <a:spcPts val="0"/>
              </a:spcAft>
              <a:buSzPts val="1800"/>
              <a:buChar char="•"/>
            </a:pPr>
            <a:r>
              <a:rPr lang="en-US"/>
              <a:t>How did Ms. Smith determine when to use small-group instruction?</a:t>
            </a:r>
            <a:endParaRPr/>
          </a:p>
          <a:p>
            <a:pPr indent="0" lvl="0" marL="0" rtl="0" algn="l">
              <a:spcBef>
                <a:spcPts val="1000"/>
              </a:spcBef>
              <a:spcAft>
                <a:spcPts val="1000"/>
              </a:spcAft>
              <a:buNone/>
            </a:pPr>
            <a:r>
              <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8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Ms. Smith Used the Diverse Learners Cycle!</a:t>
            </a:r>
            <a:endParaRPr/>
          </a:p>
        </p:txBody>
      </p:sp>
      <p:sp>
        <p:nvSpPr>
          <p:cNvPr id="676" name="Google Shape;676;p83"/>
          <p:cNvSpPr txBox="1"/>
          <p:nvPr>
            <p:ph idx="1" type="body"/>
          </p:nvPr>
        </p:nvSpPr>
        <p:spPr>
          <a:xfrm>
            <a:off x="152400" y="1143000"/>
            <a:ext cx="4543500" cy="3543300"/>
          </a:xfrm>
          <a:prstGeom prst="rect">
            <a:avLst/>
          </a:prstGeom>
        </p:spPr>
        <p:txBody>
          <a:bodyPr anchorCtr="0" anchor="ctr" bIns="91425" lIns="91425" spcFirstLastPara="1" rIns="91425" wrap="square" tIns="91425">
            <a:noAutofit/>
          </a:bodyPr>
          <a:lstStyle/>
          <a:p>
            <a:pPr indent="0" lvl="0" marL="0" rtl="0" algn="l">
              <a:spcBef>
                <a:spcPts val="750"/>
              </a:spcBef>
              <a:spcAft>
                <a:spcPts val="0"/>
              </a:spcAft>
              <a:buNone/>
            </a:pPr>
            <a:r>
              <a:rPr lang="en-US"/>
              <a:t>To support diverse learners, teachers must know who, why, what, when, and how: </a:t>
            </a:r>
            <a:endParaRPr/>
          </a:p>
          <a:p>
            <a:pPr indent="-304800" lvl="0" marL="457200" rtl="0" algn="l">
              <a:spcBef>
                <a:spcPts val="1000"/>
              </a:spcBef>
              <a:spcAft>
                <a:spcPts val="0"/>
              </a:spcAft>
              <a:buSzPts val="1200"/>
              <a:buFont typeface="Calibri"/>
              <a:buChar char="•"/>
            </a:pPr>
            <a:r>
              <a:rPr b="1" lang="en-US"/>
              <a:t>Who </a:t>
            </a:r>
            <a:r>
              <a:rPr lang="en-US"/>
              <a:t>needs support? </a:t>
            </a:r>
            <a:endParaRPr/>
          </a:p>
          <a:p>
            <a:pPr indent="-304800" lvl="0" marL="457200" rtl="0" algn="l">
              <a:spcBef>
                <a:spcPts val="1000"/>
              </a:spcBef>
              <a:spcAft>
                <a:spcPts val="0"/>
              </a:spcAft>
              <a:buSzPts val="1200"/>
              <a:buFont typeface="Calibri"/>
              <a:buChar char="•"/>
            </a:pPr>
            <a:r>
              <a:rPr b="1" lang="en-US"/>
              <a:t>Why </a:t>
            </a:r>
            <a:r>
              <a:rPr lang="en-US"/>
              <a:t>do they need that support? </a:t>
            </a:r>
            <a:endParaRPr/>
          </a:p>
          <a:p>
            <a:pPr indent="-304800" lvl="0" marL="457200" rtl="0" algn="l">
              <a:spcBef>
                <a:spcPts val="1000"/>
              </a:spcBef>
              <a:spcAft>
                <a:spcPts val="0"/>
              </a:spcAft>
              <a:buSzPts val="1200"/>
              <a:buFont typeface="Calibri"/>
              <a:buChar char="•"/>
            </a:pPr>
            <a:r>
              <a:rPr b="1" lang="en-US"/>
              <a:t>What </a:t>
            </a:r>
            <a:r>
              <a:rPr lang="en-US"/>
              <a:t>support do they need? </a:t>
            </a:r>
            <a:endParaRPr/>
          </a:p>
          <a:p>
            <a:pPr indent="-304800" lvl="0" marL="457200" rtl="0" algn="l">
              <a:spcBef>
                <a:spcPts val="1000"/>
              </a:spcBef>
              <a:spcAft>
                <a:spcPts val="0"/>
              </a:spcAft>
              <a:buSzPts val="1200"/>
              <a:buFont typeface="Calibri"/>
              <a:buChar char="•"/>
            </a:pPr>
            <a:r>
              <a:rPr b="1" lang="en-US"/>
              <a:t>When </a:t>
            </a:r>
            <a:r>
              <a:rPr lang="en-US"/>
              <a:t>will they need that support? </a:t>
            </a:r>
            <a:endParaRPr/>
          </a:p>
          <a:p>
            <a:pPr indent="-304800" lvl="0" marL="457200" rtl="0" algn="l">
              <a:spcBef>
                <a:spcPts val="1000"/>
              </a:spcBef>
              <a:spcAft>
                <a:spcPts val="1000"/>
              </a:spcAft>
              <a:buSzPts val="1200"/>
              <a:buFont typeface="Calibri"/>
              <a:buChar char="•"/>
            </a:pPr>
            <a:r>
              <a:rPr b="1" lang="en-US"/>
              <a:t>How </a:t>
            </a:r>
            <a:r>
              <a:rPr lang="en-US"/>
              <a:t>will they get that support?</a:t>
            </a:r>
            <a:endParaRPr/>
          </a:p>
        </p:txBody>
      </p:sp>
      <p:pic>
        <p:nvPicPr>
          <p:cNvPr id="677" name="Google Shape;677;p83"/>
          <p:cNvPicPr preferRelativeResize="0"/>
          <p:nvPr/>
        </p:nvPicPr>
        <p:blipFill>
          <a:blip r:embed="rId3">
            <a:alphaModFix/>
          </a:blip>
          <a:stretch>
            <a:fillRect/>
          </a:stretch>
        </p:blipFill>
        <p:spPr>
          <a:xfrm>
            <a:off x="4760000" y="1159950"/>
            <a:ext cx="4143300" cy="3509402"/>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p84"/>
          <p:cNvSpPr txBox="1"/>
          <p:nvPr>
            <p:ph type="title"/>
          </p:nvPr>
        </p:nvSpPr>
        <p:spPr>
          <a:xfrm>
            <a:off x="4" y="0"/>
            <a:ext cx="9144000" cy="1047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4000"/>
              <a:buFont typeface="Calibri"/>
              <a:buNone/>
            </a:pPr>
            <a:r>
              <a:rPr lang="en-US">
                <a:solidFill>
                  <a:schemeClr val="dk1"/>
                </a:solidFill>
              </a:rPr>
              <a:t>How do I address these gaps?</a:t>
            </a:r>
            <a:endParaRPr>
              <a:solidFill>
                <a:schemeClr val="dk1"/>
              </a:solidFill>
            </a:endParaRPr>
          </a:p>
        </p:txBody>
      </p:sp>
      <p:sp>
        <p:nvSpPr>
          <p:cNvPr id="683" name="Google Shape;683;p84"/>
          <p:cNvSpPr txBox="1"/>
          <p:nvPr/>
        </p:nvSpPr>
        <p:spPr>
          <a:xfrm>
            <a:off x="331175" y="2286000"/>
            <a:ext cx="4798200" cy="5715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1000"/>
              </a:spcBef>
              <a:spcAft>
                <a:spcPts val="0"/>
              </a:spcAft>
              <a:buClr>
                <a:srgbClr val="797878"/>
              </a:buClr>
              <a:buSzPts val="5000"/>
              <a:buFont typeface="Arial"/>
              <a:buNone/>
            </a:pPr>
            <a:r>
              <a:rPr b="1" lang="en-US" sz="2400">
                <a:solidFill>
                  <a:schemeClr val="accent4"/>
                </a:solidFill>
                <a:latin typeface="Calibri"/>
                <a:ea typeface="Calibri"/>
                <a:cs typeface="Calibri"/>
                <a:sym typeface="Calibri"/>
              </a:rPr>
              <a:t>Supports Flow Chart</a:t>
            </a:r>
            <a:endParaRPr b="1" sz="2400">
              <a:solidFill>
                <a:schemeClr val="accent4"/>
              </a:solidFill>
              <a:latin typeface="Calibri"/>
              <a:ea typeface="Calibri"/>
              <a:cs typeface="Calibri"/>
              <a:sym typeface="Calibri"/>
            </a:endParaRPr>
          </a:p>
          <a:p>
            <a:pPr indent="0" lvl="0" marL="0" rtl="0" algn="ctr">
              <a:lnSpc>
                <a:spcPct val="90000"/>
              </a:lnSpc>
              <a:spcBef>
                <a:spcPts val="1000"/>
              </a:spcBef>
              <a:spcAft>
                <a:spcPts val="0"/>
              </a:spcAft>
              <a:buClr>
                <a:srgbClr val="797878"/>
              </a:buClr>
              <a:buSzPts val="5000"/>
              <a:buFont typeface="Arial"/>
              <a:buNone/>
            </a:pPr>
            <a:r>
              <a:t/>
            </a:r>
            <a:endParaRPr b="1" sz="2400">
              <a:solidFill>
                <a:schemeClr val="accent4"/>
              </a:solidFill>
              <a:latin typeface="Calibri"/>
              <a:ea typeface="Calibri"/>
              <a:cs typeface="Calibri"/>
              <a:sym typeface="Calibri"/>
            </a:endParaRPr>
          </a:p>
          <a:p>
            <a:pPr indent="0" lvl="0" marL="0" rtl="0" algn="l">
              <a:lnSpc>
                <a:spcPct val="90000"/>
              </a:lnSpc>
              <a:spcBef>
                <a:spcPts val="1000"/>
              </a:spcBef>
              <a:spcAft>
                <a:spcPts val="0"/>
              </a:spcAft>
              <a:buClr>
                <a:srgbClr val="797878"/>
              </a:buClr>
              <a:buSzPts val="5000"/>
              <a:buFont typeface="Arial"/>
              <a:buNone/>
            </a:pPr>
            <a:r>
              <a:rPr lang="en-US" sz="1800">
                <a:solidFill>
                  <a:schemeClr val="dk1"/>
                </a:solidFill>
                <a:latin typeface="Calibri"/>
                <a:ea typeface="Calibri"/>
                <a:cs typeface="Calibri"/>
                <a:sym typeface="Calibri"/>
              </a:rPr>
              <a:t>Locate and review the section of this document specific to writing supports (“Supports for Expressing Understanding of Complex Texts”). </a:t>
            </a:r>
            <a:endParaRPr sz="1800">
              <a:solidFill>
                <a:schemeClr val="dk1"/>
              </a:solidFill>
              <a:latin typeface="Calibri"/>
              <a:ea typeface="Calibri"/>
              <a:cs typeface="Calibri"/>
              <a:sym typeface="Calibri"/>
            </a:endParaRPr>
          </a:p>
        </p:txBody>
      </p:sp>
      <p:pic>
        <p:nvPicPr>
          <p:cNvPr id="684" name="Google Shape;684;p84"/>
          <p:cNvPicPr preferRelativeResize="0"/>
          <p:nvPr/>
        </p:nvPicPr>
        <p:blipFill>
          <a:blip r:embed="rId3">
            <a:alphaModFix/>
          </a:blip>
          <a:stretch>
            <a:fillRect/>
          </a:stretch>
        </p:blipFill>
        <p:spPr>
          <a:xfrm>
            <a:off x="5181600" y="1166675"/>
            <a:ext cx="3376600" cy="33251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85"/>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Using the Supports Flowchart</a:t>
            </a:r>
            <a:endParaRPr>
              <a:solidFill>
                <a:schemeClr val="dk1"/>
              </a:solidFill>
            </a:endParaRPr>
          </a:p>
        </p:txBody>
      </p:sp>
      <p:sp>
        <p:nvSpPr>
          <p:cNvPr id="691" name="Google Shape;691;p85"/>
          <p:cNvSpPr txBox="1"/>
          <p:nvPr>
            <p:ph idx="1" type="body"/>
          </p:nvPr>
        </p:nvSpPr>
        <p:spPr>
          <a:xfrm>
            <a:off x="152400" y="2648300"/>
            <a:ext cx="8839200" cy="20379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US"/>
              <a:t>Identify student behaviors observed (aligned to the standards and knowledge/skill Look Fors)</a:t>
            </a:r>
            <a:endParaRPr/>
          </a:p>
          <a:p>
            <a:pPr indent="-342900" lvl="0" marL="457200" rtl="0" algn="l">
              <a:spcBef>
                <a:spcPts val="1000"/>
              </a:spcBef>
              <a:spcAft>
                <a:spcPts val="0"/>
              </a:spcAft>
              <a:buSzPts val="1800"/>
              <a:buChar char="•"/>
            </a:pPr>
            <a:r>
              <a:rPr lang="en-US"/>
              <a:t>Leverage these observations to identify possible root cause issues that are causing students to struggle</a:t>
            </a:r>
            <a:endParaRPr/>
          </a:p>
          <a:p>
            <a:pPr indent="-342900" lvl="0" marL="457200" rtl="0" algn="l">
              <a:spcBef>
                <a:spcPts val="1000"/>
              </a:spcBef>
              <a:spcAft>
                <a:spcPts val="1000"/>
              </a:spcAft>
              <a:buSzPts val="1800"/>
              <a:buChar char="•"/>
            </a:pPr>
            <a:r>
              <a:rPr lang="en-US"/>
              <a:t>Determine specific supports or strategies to implement in order to support students</a:t>
            </a:r>
            <a:endParaRPr/>
          </a:p>
        </p:txBody>
      </p:sp>
      <p:pic>
        <p:nvPicPr>
          <p:cNvPr id="692" name="Google Shape;692;p85"/>
          <p:cNvPicPr preferRelativeResize="0"/>
          <p:nvPr/>
        </p:nvPicPr>
        <p:blipFill>
          <a:blip r:embed="rId3">
            <a:alphaModFix/>
          </a:blip>
          <a:stretch>
            <a:fillRect/>
          </a:stretch>
        </p:blipFill>
        <p:spPr>
          <a:xfrm>
            <a:off x="588513" y="1229950"/>
            <a:ext cx="7966975" cy="135677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86"/>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Let’s</a:t>
            </a:r>
            <a:r>
              <a:rPr lang="en-US">
                <a:solidFill>
                  <a:schemeClr val="dk1"/>
                </a:solidFill>
              </a:rPr>
              <a:t> Meet </a:t>
            </a:r>
            <a:r>
              <a:rPr lang="en-US">
                <a:solidFill>
                  <a:schemeClr val="dk1"/>
                </a:solidFill>
              </a:rPr>
              <a:t>Malik</a:t>
            </a:r>
            <a:r>
              <a:rPr lang="en-US">
                <a:solidFill>
                  <a:schemeClr val="dk1"/>
                </a:solidFill>
              </a:rPr>
              <a:t>, Jasmine, and Devon</a:t>
            </a:r>
            <a:endParaRPr>
              <a:solidFill>
                <a:schemeClr val="dk1"/>
              </a:solidFill>
            </a:endParaRPr>
          </a:p>
        </p:txBody>
      </p:sp>
      <p:pic>
        <p:nvPicPr>
          <p:cNvPr id="699" name="Google Shape;699;p86"/>
          <p:cNvPicPr preferRelativeResize="0"/>
          <p:nvPr/>
        </p:nvPicPr>
        <p:blipFill>
          <a:blip r:embed="rId3">
            <a:alphaModFix/>
          </a:blip>
          <a:stretch>
            <a:fillRect/>
          </a:stretch>
        </p:blipFill>
        <p:spPr>
          <a:xfrm>
            <a:off x="435913" y="2059672"/>
            <a:ext cx="4586276" cy="1342850"/>
          </a:xfrm>
          <a:prstGeom prst="rect">
            <a:avLst/>
          </a:prstGeom>
          <a:noFill/>
          <a:ln>
            <a:noFill/>
          </a:ln>
        </p:spPr>
      </p:pic>
      <p:pic>
        <p:nvPicPr>
          <p:cNvPr id="700" name="Google Shape;700;p86"/>
          <p:cNvPicPr preferRelativeResize="0"/>
          <p:nvPr/>
        </p:nvPicPr>
        <p:blipFill>
          <a:blip r:embed="rId4">
            <a:alphaModFix/>
          </a:blip>
          <a:stretch>
            <a:fillRect/>
          </a:stretch>
        </p:blipFill>
        <p:spPr>
          <a:xfrm>
            <a:off x="5357425" y="1276200"/>
            <a:ext cx="3415125" cy="2928400"/>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87"/>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Practice Using the Supports Flow Chart </a:t>
            </a:r>
            <a:endParaRPr/>
          </a:p>
        </p:txBody>
      </p:sp>
      <p:sp>
        <p:nvSpPr>
          <p:cNvPr id="707" name="Google Shape;707;p87"/>
          <p:cNvSpPr txBox="1"/>
          <p:nvPr>
            <p:ph idx="1" type="body"/>
          </p:nvPr>
        </p:nvSpPr>
        <p:spPr>
          <a:xfrm>
            <a:off x="514225" y="1370825"/>
            <a:ext cx="44448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a:t>Scan </a:t>
            </a:r>
            <a:r>
              <a:rPr b="1" lang="en-US"/>
              <a:t>Column 2: “Observations” </a:t>
            </a:r>
            <a:r>
              <a:rPr lang="en-US"/>
              <a:t>and find the row that most closely describes the need she identified (organization of thoughts). </a:t>
            </a:r>
            <a:endParaRPr/>
          </a:p>
          <a:p>
            <a:pPr indent="0" lvl="0" marL="0" rtl="0" algn="l">
              <a:spcBef>
                <a:spcPts val="750"/>
              </a:spcBef>
              <a:spcAft>
                <a:spcPts val="0"/>
              </a:spcAft>
              <a:buNone/>
            </a:pPr>
            <a:r>
              <a:t/>
            </a:r>
            <a:endParaRPr/>
          </a:p>
          <a:p>
            <a:pPr indent="0" lvl="0" marL="0" rtl="0" algn="l">
              <a:spcBef>
                <a:spcPts val="750"/>
              </a:spcBef>
              <a:spcAft>
                <a:spcPts val="0"/>
              </a:spcAft>
              <a:buNone/>
            </a:pPr>
            <a:r>
              <a:rPr b="1" lang="en-US"/>
              <a:t>Discuss: </a:t>
            </a:r>
            <a:r>
              <a:rPr lang="en-US"/>
              <a:t>What are some of the potential supports Ms. Smith could leverage when she pulls Malik, Jasmine, and Devon for </a:t>
            </a:r>
            <a:r>
              <a:rPr lang="en-US"/>
              <a:t> small-group</a:t>
            </a:r>
            <a:r>
              <a:rPr lang="en-US"/>
              <a:t> instruction? </a:t>
            </a:r>
            <a:endParaRPr/>
          </a:p>
        </p:txBody>
      </p:sp>
      <p:pic>
        <p:nvPicPr>
          <p:cNvPr id="708" name="Google Shape;708;p87"/>
          <p:cNvPicPr preferRelativeResize="0"/>
          <p:nvPr/>
        </p:nvPicPr>
        <p:blipFill>
          <a:blip r:embed="rId3">
            <a:alphaModFix/>
          </a:blip>
          <a:stretch>
            <a:fillRect/>
          </a:stretch>
        </p:blipFill>
        <p:spPr>
          <a:xfrm>
            <a:off x="5181600" y="1166675"/>
            <a:ext cx="3376600" cy="332515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Parking Lot</a:t>
            </a:r>
            <a:endParaRPr>
              <a:solidFill>
                <a:schemeClr val="dk1"/>
              </a:solidFill>
            </a:endParaRPr>
          </a:p>
        </p:txBody>
      </p:sp>
      <p:pic>
        <p:nvPicPr>
          <p:cNvPr id="103" name="Google Shape;103;p16"/>
          <p:cNvPicPr preferRelativeResize="0"/>
          <p:nvPr/>
        </p:nvPicPr>
        <p:blipFill rotWithShape="1">
          <a:blip r:embed="rId3">
            <a:alphaModFix/>
          </a:blip>
          <a:srcRect b="0" l="0" r="0" t="0"/>
          <a:stretch/>
        </p:blipFill>
        <p:spPr>
          <a:xfrm>
            <a:off x="4848702" y="1561055"/>
            <a:ext cx="3143163" cy="2647689"/>
          </a:xfrm>
          <a:prstGeom prst="rect">
            <a:avLst/>
          </a:prstGeom>
          <a:noFill/>
          <a:ln>
            <a:noFill/>
          </a:ln>
        </p:spPr>
      </p:pic>
      <p:sp>
        <p:nvSpPr>
          <p:cNvPr id="104" name="Google Shape;104;p16"/>
          <p:cNvSpPr txBox="1"/>
          <p:nvPr/>
        </p:nvSpPr>
        <p:spPr>
          <a:xfrm>
            <a:off x="901874" y="1990559"/>
            <a:ext cx="3820500" cy="156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5" name="Google Shape;105;p16"/>
          <p:cNvPicPr preferRelativeResize="0"/>
          <p:nvPr/>
        </p:nvPicPr>
        <p:blipFill rotWithShape="1">
          <a:blip r:embed="rId4">
            <a:alphaModFix/>
          </a:blip>
          <a:srcRect b="0" l="55335" r="0" t="0"/>
          <a:stretch/>
        </p:blipFill>
        <p:spPr>
          <a:xfrm>
            <a:off x="5103625" y="1674050"/>
            <a:ext cx="2848650" cy="2373100"/>
          </a:xfrm>
          <a:prstGeom prst="rect">
            <a:avLst/>
          </a:prstGeom>
          <a:noFill/>
          <a:ln>
            <a:noFill/>
          </a:ln>
        </p:spPr>
      </p:pic>
      <p:sp>
        <p:nvSpPr>
          <p:cNvPr id="106" name="Google Shape;106;p16"/>
          <p:cNvSpPr txBox="1"/>
          <p:nvPr/>
        </p:nvSpPr>
        <p:spPr>
          <a:xfrm>
            <a:off x="1571225" y="1876600"/>
            <a:ext cx="3351900" cy="19680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Please jot down your questions and add them to the </a:t>
            </a:r>
            <a:r>
              <a:rPr b="1" i="0" lang="en-US" sz="2400" u="none" cap="none" strike="noStrike">
                <a:solidFill>
                  <a:schemeClr val="dk1"/>
                </a:solidFill>
                <a:latin typeface="Calibri"/>
                <a:ea typeface="Calibri"/>
                <a:cs typeface="Calibri"/>
                <a:sym typeface="Calibri"/>
              </a:rPr>
              <a:t>Parking Lot</a:t>
            </a:r>
            <a:r>
              <a:rPr b="0" i="0" lang="en-US" sz="2400" u="none" cap="none" strike="noStrike">
                <a:solidFill>
                  <a:schemeClr val="dk1"/>
                </a:solidFill>
                <a:latin typeface="Calibri"/>
                <a:ea typeface="Calibri"/>
                <a:cs typeface="Calibri"/>
                <a:sym typeface="Calibri"/>
              </a:rPr>
              <a:t> throughout today’s session!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8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Ms. Smith’s Support Plan </a:t>
            </a:r>
            <a:endParaRPr/>
          </a:p>
        </p:txBody>
      </p:sp>
      <p:pic>
        <p:nvPicPr>
          <p:cNvPr id="715" name="Google Shape;715;p88"/>
          <p:cNvPicPr preferRelativeResize="0"/>
          <p:nvPr/>
        </p:nvPicPr>
        <p:blipFill>
          <a:blip r:embed="rId3">
            <a:alphaModFix/>
          </a:blip>
          <a:stretch>
            <a:fillRect/>
          </a:stretch>
        </p:blipFill>
        <p:spPr>
          <a:xfrm>
            <a:off x="4570000" y="1343225"/>
            <a:ext cx="3415125" cy="2928400"/>
          </a:xfrm>
          <a:prstGeom prst="rect">
            <a:avLst/>
          </a:prstGeom>
          <a:noFill/>
          <a:ln>
            <a:noFill/>
          </a:ln>
        </p:spPr>
      </p:pic>
      <p:pic>
        <p:nvPicPr>
          <p:cNvPr id="716" name="Google Shape;716;p88"/>
          <p:cNvPicPr preferRelativeResize="0"/>
          <p:nvPr/>
        </p:nvPicPr>
        <p:blipFill>
          <a:blip r:embed="rId4">
            <a:alphaModFix/>
          </a:blip>
          <a:stretch>
            <a:fillRect/>
          </a:stretch>
        </p:blipFill>
        <p:spPr>
          <a:xfrm>
            <a:off x="1372225" y="1648338"/>
            <a:ext cx="2134450" cy="1269725"/>
          </a:xfrm>
          <a:prstGeom prst="rect">
            <a:avLst/>
          </a:prstGeom>
          <a:noFill/>
          <a:ln>
            <a:noFill/>
          </a:ln>
        </p:spPr>
      </p:pic>
      <p:sp>
        <p:nvSpPr>
          <p:cNvPr id="717" name="Google Shape;717;p88"/>
          <p:cNvSpPr txBox="1"/>
          <p:nvPr/>
        </p:nvSpPr>
        <p:spPr>
          <a:xfrm>
            <a:off x="886075" y="3039400"/>
            <a:ext cx="3082800" cy="980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Organizational Frames</a:t>
            </a:r>
            <a:endParaRPr b="1" sz="1800">
              <a:solidFill>
                <a:schemeClr val="accent4"/>
              </a:solidFill>
              <a:latin typeface="Calibri"/>
              <a:ea typeface="Calibri"/>
              <a:cs typeface="Calibri"/>
              <a:sym typeface="Calibri"/>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8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 Guidebooks Embedded Supports</a:t>
            </a:r>
            <a:endParaRPr/>
          </a:p>
        </p:txBody>
      </p:sp>
      <p:sp>
        <p:nvSpPr>
          <p:cNvPr id="724" name="Google Shape;724;p89"/>
          <p:cNvSpPr txBox="1"/>
          <p:nvPr>
            <p:ph idx="1" type="body"/>
          </p:nvPr>
        </p:nvSpPr>
        <p:spPr>
          <a:xfrm>
            <a:off x="363850" y="2154938"/>
            <a:ext cx="3265500" cy="12765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US">
                <a:solidFill>
                  <a:schemeClr val="accent4"/>
                </a:solidFill>
              </a:rPr>
              <a:t>ELA Guidebooks 9-12 provides multiple resources to leverage in supporting students.</a:t>
            </a:r>
            <a:endParaRPr b="1">
              <a:solidFill>
                <a:schemeClr val="accent4"/>
              </a:solidFill>
            </a:endParaRPr>
          </a:p>
        </p:txBody>
      </p:sp>
      <p:pic>
        <p:nvPicPr>
          <p:cNvPr id="725" name="Google Shape;725;p89"/>
          <p:cNvPicPr preferRelativeResize="0"/>
          <p:nvPr/>
        </p:nvPicPr>
        <p:blipFill>
          <a:blip r:embed="rId3">
            <a:alphaModFix/>
          </a:blip>
          <a:stretch>
            <a:fillRect/>
          </a:stretch>
        </p:blipFill>
        <p:spPr>
          <a:xfrm>
            <a:off x="3773650" y="1751675"/>
            <a:ext cx="4876800" cy="219075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0" name="Shape 730"/>
        <p:cNvGrpSpPr/>
        <p:nvPr/>
      </p:nvGrpSpPr>
      <p:grpSpPr>
        <a:xfrm>
          <a:off x="0" y="0"/>
          <a:ext cx="0" cy="0"/>
          <a:chOff x="0" y="0"/>
          <a:chExt cx="0" cy="0"/>
        </a:xfrm>
      </p:grpSpPr>
      <p:sp>
        <p:nvSpPr>
          <p:cNvPr id="731" name="Google Shape;731;p9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Turn! Planning to Support Students </a:t>
            </a:r>
            <a:endParaRPr/>
          </a:p>
        </p:txBody>
      </p:sp>
      <p:sp>
        <p:nvSpPr>
          <p:cNvPr id="732" name="Google Shape;732;p90"/>
          <p:cNvSpPr txBox="1"/>
          <p:nvPr>
            <p:ph idx="1" type="body"/>
          </p:nvPr>
        </p:nvSpPr>
        <p:spPr>
          <a:xfrm>
            <a:off x="152400" y="1310550"/>
            <a:ext cx="45621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Let’s Prepare </a:t>
            </a:r>
            <a:endParaRPr b="1">
              <a:solidFill>
                <a:schemeClr val="accent4"/>
              </a:solidFill>
            </a:endParaRPr>
          </a:p>
          <a:p>
            <a:pPr indent="-342900" lvl="0" marL="457200" rtl="0" algn="l">
              <a:spcBef>
                <a:spcPts val="750"/>
              </a:spcBef>
              <a:spcAft>
                <a:spcPts val="0"/>
              </a:spcAft>
              <a:buSzPts val="1800"/>
              <a:buChar char="•"/>
            </a:pPr>
            <a:r>
              <a:rPr lang="en-US"/>
              <a:t>Revisit your completed Data Collection Tool from this morning.</a:t>
            </a:r>
            <a:endParaRPr/>
          </a:p>
          <a:p>
            <a:pPr indent="0" lvl="0" marL="0" rtl="0" algn="l">
              <a:spcBef>
                <a:spcPts val="750"/>
              </a:spcBef>
              <a:spcAft>
                <a:spcPts val="0"/>
              </a:spcAft>
              <a:buNone/>
            </a:pPr>
            <a:r>
              <a:rPr lang="en-US" sz="200"/>
              <a:t>    </a:t>
            </a:r>
            <a:endParaRPr sz="200"/>
          </a:p>
          <a:p>
            <a:pPr indent="-342900" lvl="0" marL="457200" rtl="0" algn="l">
              <a:spcBef>
                <a:spcPts val="750"/>
              </a:spcBef>
              <a:spcAft>
                <a:spcPts val="0"/>
              </a:spcAft>
              <a:buSzPts val="1800"/>
              <a:buChar char="•"/>
            </a:pPr>
            <a:r>
              <a:rPr lang="en-US"/>
              <a:t>Review the graphic organizer where you listed trends.</a:t>
            </a:r>
            <a:endParaRPr/>
          </a:p>
          <a:p>
            <a:pPr indent="0" lvl="0" marL="457200" rtl="0" algn="l">
              <a:spcBef>
                <a:spcPts val="750"/>
              </a:spcBef>
              <a:spcAft>
                <a:spcPts val="0"/>
              </a:spcAft>
              <a:buNone/>
            </a:pPr>
            <a:r>
              <a:rPr lang="en-US" sz="300"/>
              <a:t>   </a:t>
            </a:r>
            <a:endParaRPr sz="300"/>
          </a:p>
          <a:p>
            <a:pPr indent="-342900" lvl="0" marL="457200" rtl="0" algn="l">
              <a:spcBef>
                <a:spcPts val="750"/>
              </a:spcBef>
              <a:spcAft>
                <a:spcPts val="0"/>
              </a:spcAft>
              <a:buSzPts val="1800"/>
              <a:buChar char="•"/>
            </a:pPr>
            <a:r>
              <a:rPr lang="en-US"/>
              <a:t>Identify which trend(s) you’d like to focus on first during this planning block, and determine which students would benefit from related supports.</a:t>
            </a:r>
            <a:endParaRPr/>
          </a:p>
        </p:txBody>
      </p:sp>
      <p:pic>
        <p:nvPicPr>
          <p:cNvPr id="733" name="Google Shape;733;p90"/>
          <p:cNvPicPr preferRelativeResize="0"/>
          <p:nvPr/>
        </p:nvPicPr>
        <p:blipFill>
          <a:blip r:embed="rId3">
            <a:alphaModFix/>
          </a:blip>
          <a:stretch>
            <a:fillRect/>
          </a:stretch>
        </p:blipFill>
        <p:spPr>
          <a:xfrm>
            <a:off x="6071450" y="2918275"/>
            <a:ext cx="2090826" cy="1551101"/>
          </a:xfrm>
          <a:prstGeom prst="rect">
            <a:avLst/>
          </a:prstGeom>
          <a:noFill/>
          <a:ln cap="flat" cmpd="sng" w="9525">
            <a:solidFill>
              <a:srgbClr val="000000"/>
            </a:solidFill>
            <a:prstDash val="solid"/>
            <a:round/>
            <a:headEnd len="sm" w="sm" type="none"/>
            <a:tailEnd len="sm" w="sm" type="none"/>
          </a:ln>
        </p:spPr>
      </p:pic>
      <p:pic>
        <p:nvPicPr>
          <p:cNvPr id="734" name="Google Shape;734;p90"/>
          <p:cNvPicPr preferRelativeResize="0"/>
          <p:nvPr/>
        </p:nvPicPr>
        <p:blipFill>
          <a:blip r:embed="rId4">
            <a:alphaModFix/>
          </a:blip>
          <a:stretch>
            <a:fillRect/>
          </a:stretch>
        </p:blipFill>
        <p:spPr>
          <a:xfrm>
            <a:off x="6306900" y="1171775"/>
            <a:ext cx="2693075" cy="1386325"/>
          </a:xfrm>
          <a:prstGeom prst="rect">
            <a:avLst/>
          </a:prstGeom>
          <a:noFill/>
          <a:ln cap="flat" cmpd="sng" w="9525">
            <a:solidFill>
              <a:schemeClr val="dk1"/>
            </a:solidFill>
            <a:prstDash val="solid"/>
            <a:round/>
            <a:headEnd len="sm" w="sm" type="none"/>
            <a:tailEnd len="sm" w="sm" type="none"/>
          </a:ln>
        </p:spPr>
      </p:pic>
      <p:pic>
        <p:nvPicPr>
          <p:cNvPr id="735" name="Google Shape;735;p90"/>
          <p:cNvPicPr preferRelativeResize="0"/>
          <p:nvPr/>
        </p:nvPicPr>
        <p:blipFill>
          <a:blip r:embed="rId5">
            <a:alphaModFix/>
          </a:blip>
          <a:stretch>
            <a:fillRect/>
          </a:stretch>
        </p:blipFill>
        <p:spPr>
          <a:xfrm>
            <a:off x="4933250" y="1875600"/>
            <a:ext cx="2968701" cy="9041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sp>
        <p:nvSpPr>
          <p:cNvPr id="741" name="Google Shape;741;p91"/>
          <p:cNvSpPr txBox="1"/>
          <p:nvPr/>
        </p:nvSpPr>
        <p:spPr>
          <a:xfrm>
            <a:off x="231025"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1:</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500">
                <a:solidFill>
                  <a:schemeClr val="dk1"/>
                </a:solidFill>
                <a:latin typeface="Calibri"/>
                <a:ea typeface="Calibri"/>
                <a:cs typeface="Calibri"/>
                <a:sym typeface="Calibri"/>
              </a:rPr>
              <a:t>Identify an upcoming lesson focused on writing and determine what supports already exist in the </a:t>
            </a:r>
            <a:r>
              <a:rPr b="1" lang="en-US" sz="1500">
                <a:solidFill>
                  <a:schemeClr val="dk1"/>
                </a:solidFill>
                <a:latin typeface="Calibri"/>
                <a:ea typeface="Calibri"/>
                <a:cs typeface="Calibri"/>
                <a:sym typeface="Calibri"/>
              </a:rPr>
              <a:t>teaching notes</a:t>
            </a:r>
            <a:r>
              <a:rPr lang="en-US" sz="1500">
                <a:solidFill>
                  <a:schemeClr val="dk1"/>
                </a:solidFill>
                <a:latin typeface="Calibri"/>
                <a:ea typeface="Calibri"/>
                <a:cs typeface="Calibri"/>
                <a:sym typeface="Calibri"/>
              </a:rPr>
              <a:t> or </a:t>
            </a:r>
            <a:r>
              <a:rPr b="1" lang="en-US" sz="1500">
                <a:solidFill>
                  <a:schemeClr val="dk1"/>
                </a:solidFill>
                <a:latin typeface="Calibri"/>
                <a:ea typeface="Calibri"/>
                <a:cs typeface="Calibri"/>
                <a:sym typeface="Calibri"/>
              </a:rPr>
              <a:t>core &amp; optional activities</a:t>
            </a:r>
            <a:r>
              <a:rPr lang="en-US" sz="1500">
                <a:solidFill>
                  <a:schemeClr val="dk1"/>
                </a:solidFill>
                <a:latin typeface="Calibri"/>
                <a:ea typeface="Calibri"/>
                <a:cs typeface="Calibri"/>
                <a:sym typeface="Calibri"/>
              </a:rPr>
              <a:t> that could support the need you identified. </a:t>
            </a:r>
            <a:endParaRPr sz="1500">
              <a:solidFill>
                <a:schemeClr val="dk1"/>
              </a:solidFill>
              <a:latin typeface="Calibri"/>
              <a:ea typeface="Calibri"/>
              <a:cs typeface="Calibri"/>
              <a:sym typeface="Calibri"/>
            </a:endParaRPr>
          </a:p>
        </p:txBody>
      </p:sp>
      <p:sp>
        <p:nvSpPr>
          <p:cNvPr id="742" name="Google Shape;742;p91"/>
          <p:cNvSpPr/>
          <p:nvPr/>
        </p:nvSpPr>
        <p:spPr>
          <a:xfrm>
            <a:off x="237650" y="1523225"/>
            <a:ext cx="2230200" cy="2863200"/>
          </a:xfrm>
          <a:prstGeom prst="rect">
            <a:avLst/>
          </a:prstGeom>
          <a:noFill/>
          <a:ln cap="flat" cmpd="sng" w="1143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9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Turn: Planning for an Upcoming Lesson</a:t>
            </a:r>
            <a:endParaRPr/>
          </a:p>
        </p:txBody>
      </p:sp>
      <p:sp>
        <p:nvSpPr>
          <p:cNvPr id="744" name="Google Shape;744;p91"/>
          <p:cNvSpPr txBox="1"/>
          <p:nvPr/>
        </p:nvSpPr>
        <p:spPr>
          <a:xfrm>
            <a:off x="3462488"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2:</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Look for general supports if needed (e.g. </a:t>
            </a:r>
            <a:r>
              <a:rPr b="1" lang="en-US" sz="1600">
                <a:solidFill>
                  <a:schemeClr val="dk1"/>
                </a:solidFill>
                <a:latin typeface="Calibri"/>
                <a:ea typeface="Calibri"/>
                <a:cs typeface="Calibri"/>
                <a:sym typeface="Calibri"/>
              </a:rPr>
              <a:t>Reference Guides</a:t>
            </a:r>
            <a:r>
              <a:rPr lang="en-US" sz="1600">
                <a:solidFill>
                  <a:schemeClr val="dk1"/>
                </a:solidFill>
                <a:latin typeface="Calibri"/>
                <a:ea typeface="Calibri"/>
                <a:cs typeface="Calibri"/>
                <a:sym typeface="Calibri"/>
              </a:rPr>
              <a:t>) to support some or all students. Consult the </a:t>
            </a:r>
            <a:r>
              <a:rPr b="1" lang="en-US" sz="1600">
                <a:solidFill>
                  <a:schemeClr val="dk1"/>
                </a:solidFill>
                <a:latin typeface="Calibri"/>
                <a:ea typeface="Calibri"/>
                <a:cs typeface="Calibri"/>
                <a:sym typeface="Calibri"/>
              </a:rPr>
              <a:t>Supports Flow Chart</a:t>
            </a:r>
            <a:r>
              <a:rPr lang="en-US" sz="1600">
                <a:solidFill>
                  <a:schemeClr val="dk1"/>
                </a:solidFill>
                <a:latin typeface="Calibri"/>
                <a:ea typeface="Calibri"/>
                <a:cs typeface="Calibri"/>
                <a:sym typeface="Calibri"/>
              </a:rPr>
              <a:t> as needed.</a:t>
            </a:r>
            <a:endParaRPr sz="1600">
              <a:solidFill>
                <a:schemeClr val="dk1"/>
              </a:solidFill>
              <a:latin typeface="Calibri"/>
              <a:ea typeface="Calibri"/>
              <a:cs typeface="Calibri"/>
              <a:sym typeface="Calibri"/>
            </a:endParaRPr>
          </a:p>
        </p:txBody>
      </p:sp>
      <p:sp>
        <p:nvSpPr>
          <p:cNvPr id="745" name="Google Shape;745;p91"/>
          <p:cNvSpPr txBox="1"/>
          <p:nvPr/>
        </p:nvSpPr>
        <p:spPr>
          <a:xfrm>
            <a:off x="6693950"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3:</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Plan your lesson with the supports your students need!</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746" name="Google Shape;746;p91"/>
          <p:cNvSpPr/>
          <p:nvPr/>
        </p:nvSpPr>
        <p:spPr>
          <a:xfrm>
            <a:off x="261192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91"/>
          <p:cNvSpPr/>
          <p:nvPr/>
        </p:nvSpPr>
        <p:spPr>
          <a:xfrm>
            <a:off x="584007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4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92"/>
          <p:cNvSpPr txBox="1"/>
          <p:nvPr/>
        </p:nvSpPr>
        <p:spPr>
          <a:xfrm>
            <a:off x="3462488"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2:</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Look for general supports if needed (e.g. </a:t>
            </a:r>
            <a:r>
              <a:rPr b="1" lang="en-US" sz="1600">
                <a:solidFill>
                  <a:schemeClr val="dk1"/>
                </a:solidFill>
                <a:latin typeface="Calibri"/>
                <a:ea typeface="Calibri"/>
                <a:cs typeface="Calibri"/>
                <a:sym typeface="Calibri"/>
              </a:rPr>
              <a:t>Reference Guides</a:t>
            </a:r>
            <a:r>
              <a:rPr lang="en-US" sz="1600">
                <a:solidFill>
                  <a:schemeClr val="dk1"/>
                </a:solidFill>
                <a:latin typeface="Calibri"/>
                <a:ea typeface="Calibri"/>
                <a:cs typeface="Calibri"/>
                <a:sym typeface="Calibri"/>
              </a:rPr>
              <a:t>) to support some or all students. Consult the </a:t>
            </a:r>
            <a:r>
              <a:rPr b="1" lang="en-US" sz="1600">
                <a:solidFill>
                  <a:schemeClr val="dk1"/>
                </a:solidFill>
                <a:latin typeface="Calibri"/>
                <a:ea typeface="Calibri"/>
                <a:cs typeface="Calibri"/>
                <a:sym typeface="Calibri"/>
              </a:rPr>
              <a:t>Supports Flow Chart</a:t>
            </a:r>
            <a:r>
              <a:rPr lang="en-US" sz="1600">
                <a:solidFill>
                  <a:schemeClr val="dk1"/>
                </a:solidFill>
                <a:latin typeface="Calibri"/>
                <a:ea typeface="Calibri"/>
                <a:cs typeface="Calibri"/>
                <a:sym typeface="Calibri"/>
              </a:rPr>
              <a:t> as needed.</a:t>
            </a:r>
            <a:endParaRPr sz="1600">
              <a:solidFill>
                <a:schemeClr val="dk1"/>
              </a:solidFill>
              <a:latin typeface="Calibri"/>
              <a:ea typeface="Calibri"/>
              <a:cs typeface="Calibri"/>
              <a:sym typeface="Calibri"/>
            </a:endParaRPr>
          </a:p>
        </p:txBody>
      </p:sp>
      <p:sp>
        <p:nvSpPr>
          <p:cNvPr id="754" name="Google Shape;754;p92"/>
          <p:cNvSpPr/>
          <p:nvPr/>
        </p:nvSpPr>
        <p:spPr>
          <a:xfrm>
            <a:off x="3456900" y="1523225"/>
            <a:ext cx="2230200" cy="2863200"/>
          </a:xfrm>
          <a:prstGeom prst="rect">
            <a:avLst/>
          </a:prstGeom>
          <a:noFill/>
          <a:ln cap="flat" cmpd="sng" w="1143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92"/>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Your Turn: General Supports</a:t>
            </a:r>
            <a:r>
              <a:rPr lang="en-US"/>
              <a:t> &amp; the Supports Flow Chart</a:t>
            </a:r>
            <a:endParaRPr/>
          </a:p>
        </p:txBody>
      </p:sp>
      <p:sp>
        <p:nvSpPr>
          <p:cNvPr id="756" name="Google Shape;756;p92"/>
          <p:cNvSpPr txBox="1"/>
          <p:nvPr/>
        </p:nvSpPr>
        <p:spPr>
          <a:xfrm>
            <a:off x="231025"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1:</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500">
                <a:solidFill>
                  <a:schemeClr val="dk1"/>
                </a:solidFill>
                <a:latin typeface="Calibri"/>
                <a:ea typeface="Calibri"/>
                <a:cs typeface="Calibri"/>
                <a:sym typeface="Calibri"/>
              </a:rPr>
              <a:t>Identify an upcoming lesson focused on writing and determine what supports already exist in the </a:t>
            </a:r>
            <a:r>
              <a:rPr b="1" lang="en-US" sz="1500">
                <a:solidFill>
                  <a:schemeClr val="dk1"/>
                </a:solidFill>
                <a:latin typeface="Calibri"/>
                <a:ea typeface="Calibri"/>
                <a:cs typeface="Calibri"/>
                <a:sym typeface="Calibri"/>
              </a:rPr>
              <a:t>teaching notes</a:t>
            </a:r>
            <a:r>
              <a:rPr lang="en-US" sz="1500">
                <a:solidFill>
                  <a:schemeClr val="dk1"/>
                </a:solidFill>
                <a:latin typeface="Calibri"/>
                <a:ea typeface="Calibri"/>
                <a:cs typeface="Calibri"/>
                <a:sym typeface="Calibri"/>
              </a:rPr>
              <a:t> or </a:t>
            </a:r>
            <a:r>
              <a:rPr b="1" lang="en-US" sz="1500">
                <a:solidFill>
                  <a:schemeClr val="dk1"/>
                </a:solidFill>
                <a:latin typeface="Calibri"/>
                <a:ea typeface="Calibri"/>
                <a:cs typeface="Calibri"/>
                <a:sym typeface="Calibri"/>
              </a:rPr>
              <a:t>core &amp; optional activities</a:t>
            </a:r>
            <a:r>
              <a:rPr lang="en-US" sz="1500">
                <a:solidFill>
                  <a:schemeClr val="dk1"/>
                </a:solidFill>
                <a:latin typeface="Calibri"/>
                <a:ea typeface="Calibri"/>
                <a:cs typeface="Calibri"/>
                <a:sym typeface="Calibri"/>
              </a:rPr>
              <a:t> that could support the need you identified. </a:t>
            </a:r>
            <a:endParaRPr sz="1600">
              <a:solidFill>
                <a:schemeClr val="dk1"/>
              </a:solidFill>
              <a:latin typeface="Calibri"/>
              <a:ea typeface="Calibri"/>
              <a:cs typeface="Calibri"/>
              <a:sym typeface="Calibri"/>
            </a:endParaRPr>
          </a:p>
        </p:txBody>
      </p:sp>
      <p:sp>
        <p:nvSpPr>
          <p:cNvPr id="757" name="Google Shape;757;p92"/>
          <p:cNvSpPr txBox="1"/>
          <p:nvPr/>
        </p:nvSpPr>
        <p:spPr>
          <a:xfrm>
            <a:off x="6693950"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3:</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Plan your lesson with the supports your students need!</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758" name="Google Shape;758;p92"/>
          <p:cNvSpPr/>
          <p:nvPr/>
        </p:nvSpPr>
        <p:spPr>
          <a:xfrm>
            <a:off x="261192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92"/>
          <p:cNvSpPr/>
          <p:nvPr/>
        </p:nvSpPr>
        <p:spPr>
          <a:xfrm>
            <a:off x="584007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5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9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Planning to Meet the Needs of All Students</a:t>
            </a:r>
            <a:endParaRPr/>
          </a:p>
        </p:txBody>
      </p:sp>
      <p:sp>
        <p:nvSpPr>
          <p:cNvPr id="766" name="Google Shape;766;p93"/>
          <p:cNvSpPr txBox="1"/>
          <p:nvPr/>
        </p:nvSpPr>
        <p:spPr>
          <a:xfrm>
            <a:off x="231025"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1:</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500">
                <a:solidFill>
                  <a:schemeClr val="dk1"/>
                </a:solidFill>
                <a:latin typeface="Calibri"/>
                <a:ea typeface="Calibri"/>
                <a:cs typeface="Calibri"/>
                <a:sym typeface="Calibri"/>
              </a:rPr>
              <a:t>Identify an upcoming lesson focused on writing and determine what supports already exist in the </a:t>
            </a:r>
            <a:r>
              <a:rPr b="1" lang="en-US" sz="1500">
                <a:solidFill>
                  <a:schemeClr val="dk1"/>
                </a:solidFill>
                <a:latin typeface="Calibri"/>
                <a:ea typeface="Calibri"/>
                <a:cs typeface="Calibri"/>
                <a:sym typeface="Calibri"/>
              </a:rPr>
              <a:t>teaching notes</a:t>
            </a:r>
            <a:r>
              <a:rPr lang="en-US" sz="1500">
                <a:solidFill>
                  <a:schemeClr val="dk1"/>
                </a:solidFill>
                <a:latin typeface="Calibri"/>
                <a:ea typeface="Calibri"/>
                <a:cs typeface="Calibri"/>
                <a:sym typeface="Calibri"/>
              </a:rPr>
              <a:t> or </a:t>
            </a:r>
            <a:r>
              <a:rPr b="1" lang="en-US" sz="1500">
                <a:solidFill>
                  <a:schemeClr val="dk1"/>
                </a:solidFill>
                <a:latin typeface="Calibri"/>
                <a:ea typeface="Calibri"/>
                <a:cs typeface="Calibri"/>
                <a:sym typeface="Calibri"/>
              </a:rPr>
              <a:t>core &amp; optional activities</a:t>
            </a:r>
            <a:r>
              <a:rPr lang="en-US" sz="1500">
                <a:solidFill>
                  <a:schemeClr val="dk1"/>
                </a:solidFill>
                <a:latin typeface="Calibri"/>
                <a:ea typeface="Calibri"/>
                <a:cs typeface="Calibri"/>
                <a:sym typeface="Calibri"/>
              </a:rPr>
              <a:t> that could support the need you identified. </a:t>
            </a:r>
            <a:endParaRPr sz="1600">
              <a:solidFill>
                <a:schemeClr val="dk1"/>
              </a:solidFill>
              <a:latin typeface="Calibri"/>
              <a:ea typeface="Calibri"/>
              <a:cs typeface="Calibri"/>
              <a:sym typeface="Calibri"/>
            </a:endParaRPr>
          </a:p>
        </p:txBody>
      </p:sp>
      <p:sp>
        <p:nvSpPr>
          <p:cNvPr id="767" name="Google Shape;767;p93"/>
          <p:cNvSpPr txBox="1"/>
          <p:nvPr/>
        </p:nvSpPr>
        <p:spPr>
          <a:xfrm>
            <a:off x="3462488"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2:</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Look for general supports if needed (e.g. </a:t>
            </a:r>
            <a:r>
              <a:rPr b="1" lang="en-US" sz="1600">
                <a:solidFill>
                  <a:schemeClr val="dk1"/>
                </a:solidFill>
                <a:latin typeface="Calibri"/>
                <a:ea typeface="Calibri"/>
                <a:cs typeface="Calibri"/>
                <a:sym typeface="Calibri"/>
              </a:rPr>
              <a:t>Reference Guides</a:t>
            </a:r>
            <a:r>
              <a:rPr lang="en-US" sz="1600">
                <a:solidFill>
                  <a:schemeClr val="dk1"/>
                </a:solidFill>
                <a:latin typeface="Calibri"/>
                <a:ea typeface="Calibri"/>
                <a:cs typeface="Calibri"/>
                <a:sym typeface="Calibri"/>
              </a:rPr>
              <a:t>) to support some or all students</a:t>
            </a:r>
            <a:r>
              <a:rPr lang="en-US" sz="1600">
                <a:solidFill>
                  <a:schemeClr val="dk1"/>
                </a:solidFill>
                <a:latin typeface="Calibri"/>
                <a:ea typeface="Calibri"/>
                <a:cs typeface="Calibri"/>
                <a:sym typeface="Calibri"/>
              </a:rPr>
              <a:t>. Consult the </a:t>
            </a:r>
            <a:r>
              <a:rPr b="1" lang="en-US" sz="1600">
                <a:solidFill>
                  <a:schemeClr val="dk1"/>
                </a:solidFill>
                <a:latin typeface="Calibri"/>
                <a:ea typeface="Calibri"/>
                <a:cs typeface="Calibri"/>
                <a:sym typeface="Calibri"/>
              </a:rPr>
              <a:t>Supports Flow Chart</a:t>
            </a:r>
            <a:r>
              <a:rPr lang="en-US" sz="1600">
                <a:solidFill>
                  <a:schemeClr val="dk1"/>
                </a:solidFill>
                <a:latin typeface="Calibri"/>
                <a:ea typeface="Calibri"/>
                <a:cs typeface="Calibri"/>
                <a:sym typeface="Calibri"/>
              </a:rPr>
              <a:t> as needed.</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768" name="Google Shape;768;p93"/>
          <p:cNvSpPr txBox="1"/>
          <p:nvPr/>
        </p:nvSpPr>
        <p:spPr>
          <a:xfrm>
            <a:off x="6693950" y="1523225"/>
            <a:ext cx="2230200" cy="2863200"/>
          </a:xfrm>
          <a:prstGeom prst="rect">
            <a:avLst/>
          </a:prstGeom>
          <a:solidFill>
            <a:schemeClr val="accent1"/>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800">
                <a:solidFill>
                  <a:schemeClr val="accent4"/>
                </a:solidFill>
                <a:latin typeface="Calibri"/>
                <a:ea typeface="Calibri"/>
                <a:cs typeface="Calibri"/>
                <a:sym typeface="Calibri"/>
              </a:rPr>
              <a:t>Step 3:</a:t>
            </a:r>
            <a:endParaRPr b="1" sz="1800">
              <a:solidFill>
                <a:schemeClr val="accent4"/>
              </a:solidFill>
              <a:latin typeface="Calibri"/>
              <a:ea typeface="Calibri"/>
              <a:cs typeface="Calibri"/>
              <a:sym typeface="Calibri"/>
            </a:endParaRPr>
          </a:p>
          <a:p>
            <a:pPr indent="0" lvl="0" marL="0" rtl="0" algn="l">
              <a:spcBef>
                <a:spcPts val="0"/>
              </a:spcBef>
              <a:spcAft>
                <a:spcPts val="0"/>
              </a:spcAft>
              <a:buNone/>
            </a:pPr>
            <a:r>
              <a:rPr lang="en-US" sz="1600">
                <a:solidFill>
                  <a:schemeClr val="dk1"/>
                </a:solidFill>
                <a:latin typeface="Calibri"/>
                <a:ea typeface="Calibri"/>
                <a:cs typeface="Calibri"/>
                <a:sym typeface="Calibri"/>
              </a:rPr>
              <a:t>Plan your lesson with the supports your students need!</a:t>
            </a:r>
            <a:endParaRPr sz="1600">
              <a:solidFill>
                <a:schemeClr val="dk1"/>
              </a:solidFill>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a:p>
            <a:pPr indent="0" lvl="0" marL="0" rtl="0" algn="l">
              <a:spcBef>
                <a:spcPts val="0"/>
              </a:spcBef>
              <a:spcAft>
                <a:spcPts val="0"/>
              </a:spcAft>
              <a:buNone/>
            </a:pPr>
            <a:r>
              <a:t/>
            </a:r>
            <a:endParaRPr sz="1600">
              <a:latin typeface="Calibri"/>
              <a:ea typeface="Calibri"/>
              <a:cs typeface="Calibri"/>
              <a:sym typeface="Calibri"/>
            </a:endParaRPr>
          </a:p>
        </p:txBody>
      </p:sp>
      <p:sp>
        <p:nvSpPr>
          <p:cNvPr id="769" name="Google Shape;769;p93"/>
          <p:cNvSpPr/>
          <p:nvPr/>
        </p:nvSpPr>
        <p:spPr>
          <a:xfrm>
            <a:off x="261192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93"/>
          <p:cNvSpPr/>
          <p:nvPr/>
        </p:nvSpPr>
        <p:spPr>
          <a:xfrm>
            <a:off x="5840075" y="2611925"/>
            <a:ext cx="706500" cy="552600"/>
          </a:xfrm>
          <a:prstGeom prst="rightArrow">
            <a:avLst>
              <a:gd fmla="val 50000" name="adj1"/>
              <a:gd fmla="val 50000" name="adj2"/>
            </a:avLst>
          </a:prstGeom>
          <a:solidFill>
            <a:schemeClr val="accent3"/>
          </a:solid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93"/>
          <p:cNvSpPr/>
          <p:nvPr/>
        </p:nvSpPr>
        <p:spPr>
          <a:xfrm>
            <a:off x="6693950" y="1523225"/>
            <a:ext cx="2230200" cy="2863200"/>
          </a:xfrm>
          <a:prstGeom prst="rect">
            <a:avLst/>
          </a:prstGeom>
          <a:noFill/>
          <a:ln cap="flat" cmpd="sng" w="1143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9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Capture Your Learning</a:t>
            </a:r>
            <a:endParaRPr/>
          </a:p>
        </p:txBody>
      </p:sp>
      <p:sp>
        <p:nvSpPr>
          <p:cNvPr id="778" name="Google Shape;778;p94"/>
          <p:cNvSpPr txBox="1"/>
          <p:nvPr>
            <p:ph idx="1" type="body"/>
          </p:nvPr>
        </p:nvSpPr>
        <p:spPr>
          <a:xfrm>
            <a:off x="152400" y="990600"/>
            <a:ext cx="8839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a:t>Where can you look for writing supports in the Guidebooks?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How and when should you utilize </a:t>
            </a:r>
            <a:r>
              <a:rPr lang="en-US"/>
              <a:t> small-group</a:t>
            </a:r>
            <a:r>
              <a:rPr lang="en-US"/>
              <a:t> instruction as a support? </a:t>
            </a:r>
            <a:endParaRPr/>
          </a:p>
          <a:p>
            <a:pPr indent="0" lvl="0" marL="0" rtl="0" algn="ctr">
              <a:spcBef>
                <a:spcPts val="750"/>
              </a:spcBef>
              <a:spcAft>
                <a:spcPts val="0"/>
              </a:spcAft>
              <a:buNone/>
            </a:pPr>
            <a:r>
              <a:t/>
            </a:r>
            <a:endParaRPr/>
          </a:p>
          <a:p>
            <a:pPr indent="0" lvl="0" marL="0" rtl="0" algn="ctr">
              <a:spcBef>
                <a:spcPts val="750"/>
              </a:spcBef>
              <a:spcAft>
                <a:spcPts val="0"/>
              </a:spcAft>
              <a:buNone/>
            </a:pPr>
            <a:r>
              <a:rPr lang="en-US"/>
              <a:t>Which writing supports are you most excited to implement with your students?</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3" name="Shape 783"/>
        <p:cNvGrpSpPr/>
        <p:nvPr/>
      </p:nvGrpSpPr>
      <p:grpSpPr>
        <a:xfrm>
          <a:off x="0" y="0"/>
          <a:ext cx="0" cy="0"/>
          <a:chOff x="0" y="0"/>
          <a:chExt cx="0" cy="0"/>
        </a:xfrm>
      </p:grpSpPr>
      <p:sp>
        <p:nvSpPr>
          <p:cNvPr id="784" name="Google Shape;784;p9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9" name="Shape 789"/>
        <p:cNvGrpSpPr/>
        <p:nvPr/>
      </p:nvGrpSpPr>
      <p:grpSpPr>
        <a:xfrm>
          <a:off x="0" y="0"/>
          <a:ext cx="0" cy="0"/>
          <a:chOff x="0" y="0"/>
          <a:chExt cx="0" cy="0"/>
        </a:xfrm>
      </p:grpSpPr>
      <p:sp>
        <p:nvSpPr>
          <p:cNvPr id="790" name="Google Shape;790;p9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4</a:t>
            </a:r>
            <a:endParaRPr b="1"/>
          </a:p>
          <a:p>
            <a:pPr indent="0" lvl="0" marL="0" marR="0" rtl="0" algn="ctr">
              <a:lnSpc>
                <a:spcPct val="90000"/>
              </a:lnSpc>
              <a:spcBef>
                <a:spcPts val="0"/>
              </a:spcBef>
              <a:spcAft>
                <a:spcPts val="0"/>
              </a:spcAft>
              <a:buClr>
                <a:srgbClr val="434343"/>
              </a:buClr>
              <a:buSzPts val="2800"/>
              <a:buFont typeface="Calibri"/>
              <a:buNone/>
            </a:pPr>
            <a:r>
              <a:rPr lang="en-US"/>
              <a:t>Supporting Students in the Application Unit </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9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solidFill>
                  <a:srgbClr val="4A4A4A"/>
                </a:solidFill>
              </a:rPr>
              <a:t>Participants will...</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I</a:t>
            </a:r>
            <a:r>
              <a:rPr lang="en-US">
                <a:solidFill>
                  <a:srgbClr val="4A4A4A"/>
                </a:solidFill>
              </a:rPr>
              <a:t>dentify the purpose and structure of a Guidebooks Application Unit</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Identify ways to support students in the Application Unit they will teach this year</a:t>
            </a:r>
            <a:endParaRPr>
              <a:solidFill>
                <a:srgbClr val="4A4A4A"/>
              </a:solidFill>
            </a:endParaRPr>
          </a:p>
        </p:txBody>
      </p:sp>
      <p:sp>
        <p:nvSpPr>
          <p:cNvPr id="797" name="Google Shape;797;p9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Agreements</a:t>
            </a:r>
            <a:endParaRPr>
              <a:solidFill>
                <a:schemeClr val="dk1"/>
              </a:solidFill>
            </a:endParaRPr>
          </a:p>
        </p:txBody>
      </p:sp>
      <p:sp>
        <p:nvSpPr>
          <p:cNvPr id="113" name="Google Shape;113;p17"/>
          <p:cNvSpPr txBox="1"/>
          <p:nvPr/>
        </p:nvSpPr>
        <p:spPr>
          <a:xfrm>
            <a:off x="1200175" y="1154325"/>
            <a:ext cx="7864800" cy="3472800"/>
          </a:xfrm>
          <a:prstGeom prst="rect">
            <a:avLst/>
          </a:prstGeom>
          <a:noFill/>
          <a:ln>
            <a:noFill/>
          </a:ln>
        </p:spPr>
        <p:txBody>
          <a:bodyPr anchorCtr="0" anchor="ctr" bIns="45700" lIns="91425" spcFirstLastPara="1" rIns="91425" wrap="square" tIns="45700">
            <a:noAutofit/>
          </a:bodyPr>
          <a:lstStyle/>
          <a:p>
            <a:pPr indent="-209550" lvl="0" marL="285750" marR="0" rtl="0" algn="l">
              <a:lnSpc>
                <a:spcPct val="100000"/>
              </a:lnSpc>
              <a:spcBef>
                <a:spcPts val="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Ask questions.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Be present and engage fully.</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Consider differing perspectives.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Create and maintain a safe space for professional learning.</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200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Monitor tech use.</a:t>
            </a:r>
            <a:endParaRPr b="0" i="0" sz="1800" u="none" cap="none" strike="noStrike">
              <a:solidFill>
                <a:schemeClr val="dk1"/>
              </a:solidFill>
              <a:latin typeface="Calibri"/>
              <a:ea typeface="Calibri"/>
              <a:cs typeface="Calibri"/>
              <a:sym typeface="Calibri"/>
            </a:endParaRPr>
          </a:p>
        </p:txBody>
      </p:sp>
      <p:pic>
        <p:nvPicPr>
          <p:cNvPr id="114" name="Google Shape;114;p17"/>
          <p:cNvPicPr preferRelativeResize="0"/>
          <p:nvPr/>
        </p:nvPicPr>
        <p:blipFill rotWithShape="1">
          <a:blip r:embed="rId3">
            <a:alphaModFix/>
          </a:blip>
          <a:srcRect b="0" l="0" r="0" t="0"/>
          <a:stretch/>
        </p:blipFill>
        <p:spPr>
          <a:xfrm>
            <a:off x="541477" y="3731487"/>
            <a:ext cx="584197" cy="620563"/>
          </a:xfrm>
          <a:prstGeom prst="rect">
            <a:avLst/>
          </a:prstGeom>
          <a:noFill/>
          <a:ln>
            <a:noFill/>
          </a:ln>
        </p:spPr>
      </p:pic>
      <p:pic>
        <p:nvPicPr>
          <p:cNvPr id="115" name="Google Shape;115;p17"/>
          <p:cNvPicPr preferRelativeResize="0"/>
          <p:nvPr/>
        </p:nvPicPr>
        <p:blipFill rotWithShape="1">
          <a:blip r:embed="rId4">
            <a:alphaModFix/>
          </a:blip>
          <a:srcRect b="0" l="0" r="0" t="0"/>
          <a:stretch/>
        </p:blipFill>
        <p:spPr>
          <a:xfrm>
            <a:off x="541475" y="2492901"/>
            <a:ext cx="584197" cy="620563"/>
          </a:xfrm>
          <a:prstGeom prst="rect">
            <a:avLst/>
          </a:prstGeom>
          <a:noFill/>
          <a:ln>
            <a:noFill/>
          </a:ln>
        </p:spPr>
      </p:pic>
      <p:pic>
        <p:nvPicPr>
          <p:cNvPr id="116" name="Google Shape;116;p17"/>
          <p:cNvPicPr preferRelativeResize="0"/>
          <p:nvPr/>
        </p:nvPicPr>
        <p:blipFill rotWithShape="1">
          <a:blip r:embed="rId5">
            <a:alphaModFix/>
          </a:blip>
          <a:srcRect b="0" l="0" r="0" t="0"/>
          <a:stretch/>
        </p:blipFill>
        <p:spPr>
          <a:xfrm>
            <a:off x="541478" y="1751638"/>
            <a:ext cx="584197" cy="620563"/>
          </a:xfrm>
          <a:prstGeom prst="rect">
            <a:avLst/>
          </a:prstGeom>
          <a:noFill/>
          <a:ln>
            <a:noFill/>
          </a:ln>
        </p:spPr>
      </p:pic>
      <p:pic>
        <p:nvPicPr>
          <p:cNvPr id="117" name="Google Shape;117;p17"/>
          <p:cNvPicPr preferRelativeResize="0"/>
          <p:nvPr/>
        </p:nvPicPr>
        <p:blipFill rotWithShape="1">
          <a:blip r:embed="rId6">
            <a:alphaModFix/>
          </a:blip>
          <a:srcRect b="0" l="0" r="0" t="0"/>
          <a:stretch/>
        </p:blipFill>
        <p:spPr>
          <a:xfrm>
            <a:off x="541475" y="3123201"/>
            <a:ext cx="584197" cy="620563"/>
          </a:xfrm>
          <a:prstGeom prst="rect">
            <a:avLst/>
          </a:prstGeom>
          <a:noFill/>
          <a:ln>
            <a:noFill/>
          </a:ln>
        </p:spPr>
      </p:pic>
      <p:pic>
        <p:nvPicPr>
          <p:cNvPr id="118" name="Google Shape;118;p17"/>
          <p:cNvPicPr preferRelativeResize="0"/>
          <p:nvPr/>
        </p:nvPicPr>
        <p:blipFill rotWithShape="1">
          <a:blip r:embed="rId7">
            <a:alphaModFix/>
          </a:blip>
          <a:srcRect b="0" l="0" r="0" t="0"/>
          <a:stretch/>
        </p:blipFill>
        <p:spPr>
          <a:xfrm>
            <a:off x="578564" y="1177725"/>
            <a:ext cx="510020" cy="541768"/>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sp>
        <p:nvSpPr>
          <p:cNvPr id="803" name="Google Shape;803;p98"/>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The ultimate goal of ELA instruction is...</a:t>
            </a:r>
            <a:endParaRPr/>
          </a:p>
        </p:txBody>
      </p:sp>
      <p:sp>
        <p:nvSpPr>
          <p:cNvPr id="804" name="Google Shape;804;p98"/>
          <p:cNvSpPr txBox="1"/>
          <p:nvPr>
            <p:ph idx="1" type="body"/>
          </p:nvPr>
        </p:nvSpPr>
        <p:spPr>
          <a:xfrm>
            <a:off x="152400" y="1143000"/>
            <a:ext cx="4816200" cy="3543300"/>
          </a:xfrm>
          <a:prstGeom prst="rect">
            <a:avLst/>
          </a:prstGeom>
        </p:spPr>
        <p:txBody>
          <a:bodyPr anchorCtr="0" anchor="ctr" bIns="91425" lIns="91425" spcFirstLastPara="1" rIns="91425" wrap="square" tIns="91425">
            <a:noAutofit/>
          </a:bodyPr>
          <a:lstStyle/>
          <a:p>
            <a:pPr indent="0" lvl="0" marL="0" rtl="0" algn="ctr">
              <a:spcBef>
                <a:spcPts val="750"/>
              </a:spcBef>
              <a:spcAft>
                <a:spcPts val="0"/>
              </a:spcAft>
              <a:buNone/>
            </a:pPr>
            <a:r>
              <a:rPr lang="en-US" sz="2400"/>
              <a:t>...</a:t>
            </a:r>
            <a:r>
              <a:rPr lang="en-US" sz="2400"/>
              <a:t>building students’ knowle</a:t>
            </a:r>
            <a:r>
              <a:rPr lang="en-US" sz="2400"/>
              <a:t>dge, and the skills necessary to express that knowledge!</a:t>
            </a:r>
            <a:endParaRPr sz="2400"/>
          </a:p>
        </p:txBody>
      </p:sp>
      <p:pic>
        <p:nvPicPr>
          <p:cNvPr id="805" name="Google Shape;805;p98"/>
          <p:cNvPicPr preferRelativeResize="0"/>
          <p:nvPr/>
        </p:nvPicPr>
        <p:blipFill rotWithShape="1">
          <a:blip r:embed="rId3">
            <a:alphaModFix/>
          </a:blip>
          <a:srcRect b="28289" l="0" r="0" t="0"/>
          <a:stretch/>
        </p:blipFill>
        <p:spPr>
          <a:xfrm>
            <a:off x="5367025" y="1210050"/>
            <a:ext cx="3463650" cy="3284275"/>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99"/>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Conduct Authentic Research &amp; Explore Rich Questions</a:t>
            </a:r>
            <a:endParaRPr/>
          </a:p>
        </p:txBody>
      </p:sp>
      <p:sp>
        <p:nvSpPr>
          <p:cNvPr id="812" name="Google Shape;812;p99"/>
          <p:cNvSpPr txBox="1"/>
          <p:nvPr>
            <p:ph idx="1" type="body"/>
          </p:nvPr>
        </p:nvSpPr>
        <p:spPr>
          <a:xfrm>
            <a:off x="152400" y="10668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Application Task Options (</a:t>
            </a:r>
            <a:r>
              <a:rPr b="1" i="1" lang="en-US">
                <a:solidFill>
                  <a:schemeClr val="accent4"/>
                </a:solidFill>
              </a:rPr>
              <a:t>The Great Gatsby</a:t>
            </a:r>
            <a:r>
              <a:rPr b="1" lang="en-US">
                <a:solidFill>
                  <a:schemeClr val="accent4"/>
                </a:solidFill>
              </a:rPr>
              <a:t>): </a:t>
            </a:r>
            <a:endParaRPr b="1">
              <a:solidFill>
                <a:schemeClr val="accent4"/>
              </a:solidFill>
            </a:endParaRPr>
          </a:p>
          <a:p>
            <a:pPr indent="0" lvl="0" marL="0" rtl="0" algn="l">
              <a:lnSpc>
                <a:spcPct val="115000"/>
              </a:lnSpc>
              <a:spcBef>
                <a:spcPts val="0"/>
              </a:spcBef>
              <a:spcAft>
                <a:spcPts val="0"/>
              </a:spcAft>
              <a:buNone/>
            </a:pPr>
            <a:r>
              <a:rPr b="1" lang="en-US" sz="1250">
                <a:solidFill>
                  <a:srgbClr val="4A4A4A"/>
                </a:solidFill>
              </a:rPr>
              <a:t>Possible topics:</a:t>
            </a:r>
            <a:endParaRPr b="1"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biological process of sight</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Lost Generation and its impact on America</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idea of the American Dream</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Nativism movement in the 1920s and its relationship to immigration</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changing gender roles in the 1920s</a:t>
            </a:r>
            <a:endParaRPr sz="1250">
              <a:solidFill>
                <a:srgbClr val="4A4A4A"/>
              </a:solidFill>
            </a:endParaRPr>
          </a:p>
          <a:p>
            <a:pPr indent="0" lvl="0" marL="0" rtl="0" algn="l">
              <a:lnSpc>
                <a:spcPct val="115000"/>
              </a:lnSpc>
              <a:spcBef>
                <a:spcPts val="0"/>
              </a:spcBef>
              <a:spcAft>
                <a:spcPts val="0"/>
              </a:spcAft>
              <a:buNone/>
            </a:pPr>
            <a:r>
              <a:t/>
            </a:r>
            <a:endParaRPr sz="1250">
              <a:solidFill>
                <a:srgbClr val="4A4A4A"/>
              </a:solidFill>
            </a:endParaRPr>
          </a:p>
          <a:p>
            <a:pPr indent="0" lvl="0" marL="0" rtl="0" algn="l">
              <a:lnSpc>
                <a:spcPct val="115000"/>
              </a:lnSpc>
              <a:spcBef>
                <a:spcPts val="0"/>
              </a:spcBef>
              <a:spcAft>
                <a:spcPts val="0"/>
              </a:spcAft>
              <a:buNone/>
            </a:pPr>
            <a:r>
              <a:rPr b="1" lang="en-US" sz="1250">
                <a:solidFill>
                  <a:srgbClr val="4A4A4A"/>
                </a:solidFill>
              </a:rPr>
              <a:t>Possible products:</a:t>
            </a:r>
            <a:endParaRPr b="1"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Develop a multimedia presentation explaining the biological process of sight</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Create and publish a story that features a character who is part of the Lost Generation</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Create a podcast that presents generational views of the American Dream</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Analyze two articles that portray different perspectives about the American Dream</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Write an informative essay that explains the causes of the Nativism movement and how it influenced society</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Create a multimedia presentation that examines the influence of changing gender roles on American society in the 1920s</a:t>
            </a:r>
            <a:endParaRPr sz="1250">
              <a:solidFill>
                <a:srgbClr val="4A4A4A"/>
              </a:solidFill>
            </a:endParaRPr>
          </a:p>
          <a:p>
            <a:pPr indent="0" lvl="0" marL="0" rtl="0" algn="l">
              <a:spcBef>
                <a:spcPts val="750"/>
              </a:spcBef>
              <a:spcAft>
                <a:spcPts val="0"/>
              </a:spcAft>
              <a:buNone/>
            </a:pPr>
            <a:r>
              <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7" name="Shape 817"/>
        <p:cNvGrpSpPr/>
        <p:nvPr/>
      </p:nvGrpSpPr>
      <p:grpSpPr>
        <a:xfrm>
          <a:off x="0" y="0"/>
          <a:ext cx="0" cy="0"/>
          <a:chOff x="0" y="0"/>
          <a:chExt cx="0" cy="0"/>
        </a:xfrm>
      </p:grpSpPr>
      <p:sp>
        <p:nvSpPr>
          <p:cNvPr id="818" name="Google Shape;818;p10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Conduct Authentic Research &amp; Explore Rich Questions</a:t>
            </a:r>
            <a:endParaRPr/>
          </a:p>
        </p:txBody>
      </p:sp>
      <p:sp>
        <p:nvSpPr>
          <p:cNvPr id="819" name="Google Shape;819;p100"/>
          <p:cNvSpPr txBox="1"/>
          <p:nvPr>
            <p:ph idx="1" type="body"/>
          </p:nvPr>
        </p:nvSpPr>
        <p:spPr>
          <a:xfrm>
            <a:off x="152400" y="990600"/>
            <a:ext cx="8839200" cy="3543300"/>
          </a:xfrm>
          <a:prstGeom prst="rect">
            <a:avLst/>
          </a:prstGeom>
        </p:spPr>
        <p:txBody>
          <a:bodyPr anchorCtr="0" anchor="t" bIns="91425" lIns="91425" spcFirstLastPara="1" rIns="91425" wrap="square" tIns="91425">
            <a:noAutofit/>
          </a:bodyPr>
          <a:lstStyle/>
          <a:p>
            <a:pPr indent="0" lvl="0" marL="0" rtl="0" algn="ctr">
              <a:spcBef>
                <a:spcPts val="750"/>
              </a:spcBef>
              <a:spcAft>
                <a:spcPts val="0"/>
              </a:spcAft>
              <a:buNone/>
            </a:pPr>
            <a:r>
              <a:rPr b="1" lang="en-US">
                <a:solidFill>
                  <a:schemeClr val="accent4"/>
                </a:solidFill>
              </a:rPr>
              <a:t>Application Task Options (</a:t>
            </a:r>
            <a:r>
              <a:rPr b="1" i="1" lang="en-US">
                <a:solidFill>
                  <a:schemeClr val="accent4"/>
                </a:solidFill>
              </a:rPr>
              <a:t>Friday Night Lights</a:t>
            </a:r>
            <a:r>
              <a:rPr b="1" lang="en-US">
                <a:solidFill>
                  <a:schemeClr val="accent4"/>
                </a:solidFill>
              </a:rPr>
              <a:t>): </a:t>
            </a:r>
            <a:endParaRPr b="1">
              <a:solidFill>
                <a:schemeClr val="accent4"/>
              </a:solidFill>
            </a:endParaRPr>
          </a:p>
          <a:p>
            <a:pPr indent="0" lvl="0" marL="0" rtl="0" algn="l">
              <a:lnSpc>
                <a:spcPct val="115000"/>
              </a:lnSpc>
              <a:spcBef>
                <a:spcPts val="0"/>
              </a:spcBef>
              <a:spcAft>
                <a:spcPts val="0"/>
              </a:spcAft>
              <a:buNone/>
            </a:pPr>
            <a:r>
              <a:rPr b="1" lang="en-US" sz="1250">
                <a:solidFill>
                  <a:srgbClr val="4A4A4A"/>
                </a:solidFill>
              </a:rPr>
              <a:t>Possible topics:</a:t>
            </a:r>
            <a:endParaRPr b="1"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a health issue related to high school sports (concussions, knee injuries in female athletes, etc.)</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a time that social change and sports intersected</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Title IX and its impact on women's high school, college, and professional sports</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Explore the topic of school desegregation lawsuits</a:t>
            </a:r>
            <a:endParaRPr sz="1250">
              <a:solidFill>
                <a:srgbClr val="4A4A4A"/>
              </a:solidFill>
            </a:endParaRPr>
          </a:p>
          <a:p>
            <a:pPr indent="0" lvl="0" marL="0" rtl="0" algn="l">
              <a:lnSpc>
                <a:spcPct val="115000"/>
              </a:lnSpc>
              <a:spcBef>
                <a:spcPts val="0"/>
              </a:spcBef>
              <a:spcAft>
                <a:spcPts val="0"/>
              </a:spcAft>
              <a:buNone/>
            </a:pPr>
            <a:r>
              <a:t/>
            </a:r>
            <a:endParaRPr sz="1250">
              <a:solidFill>
                <a:srgbClr val="4A4A4A"/>
              </a:solidFill>
            </a:endParaRPr>
          </a:p>
          <a:p>
            <a:pPr indent="0" lvl="0" marL="0" rtl="0" algn="l">
              <a:lnSpc>
                <a:spcPct val="115000"/>
              </a:lnSpc>
              <a:spcBef>
                <a:spcPts val="0"/>
              </a:spcBef>
              <a:spcAft>
                <a:spcPts val="0"/>
              </a:spcAft>
              <a:buNone/>
            </a:pPr>
            <a:r>
              <a:rPr b="1" lang="en-US" sz="1250">
                <a:solidFill>
                  <a:srgbClr val="4A4A4A"/>
                </a:solidFill>
              </a:rPr>
              <a:t>Possible products:</a:t>
            </a:r>
            <a:endParaRPr b="1"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Write an informative essay that explores an injury related to high school sports and how regulations and/or technology is being used to reduce the occurrence of that injury</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Research a time when social change and sports intersected and create and publish a nonfiction narrative that depicts this event</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Produce a video or multimedia presentation that illustrates the impact of Title IX on women’s sports</a:t>
            </a:r>
            <a:endParaRPr sz="1250">
              <a:solidFill>
                <a:srgbClr val="4A4A4A"/>
              </a:solidFill>
            </a:endParaRPr>
          </a:p>
          <a:p>
            <a:pPr indent="-307975" lvl="0" marL="457200" rtl="0" algn="l">
              <a:lnSpc>
                <a:spcPct val="115000"/>
              </a:lnSpc>
              <a:spcBef>
                <a:spcPts val="0"/>
              </a:spcBef>
              <a:spcAft>
                <a:spcPts val="0"/>
              </a:spcAft>
              <a:buClr>
                <a:srgbClr val="4A4A4A"/>
              </a:buClr>
              <a:buSzPts val="1250"/>
              <a:buChar char="•"/>
            </a:pPr>
            <a:r>
              <a:rPr lang="en-US" sz="1250">
                <a:solidFill>
                  <a:srgbClr val="4A4A4A"/>
                </a:solidFill>
              </a:rPr>
              <a:t>Interview a person who was involved in the desegregation of a school. Produce a podcast that tells the person’s story, as well as</a:t>
            </a:r>
            <a:endParaRPr sz="1250">
              <a:solidFill>
                <a:srgbClr val="4A4A4A"/>
              </a:solidFill>
            </a:endParaRPr>
          </a:p>
          <a:p>
            <a:pPr indent="0" lvl="0" marL="457200" rtl="0" algn="l">
              <a:lnSpc>
                <a:spcPct val="115000"/>
              </a:lnSpc>
              <a:spcBef>
                <a:spcPts val="0"/>
              </a:spcBef>
              <a:spcAft>
                <a:spcPts val="0"/>
              </a:spcAft>
              <a:buNone/>
            </a:pPr>
            <a:r>
              <a:rPr lang="en-US" sz="1250">
                <a:solidFill>
                  <a:srgbClr val="4A4A4A"/>
                </a:solidFill>
              </a:rPr>
              <a:t>discusses the logistics of school desegregation lawsuits</a:t>
            </a:r>
            <a:endParaRPr sz="1250">
              <a:solidFill>
                <a:srgbClr val="4A4A4A"/>
              </a:solidFill>
            </a:endParaRPr>
          </a:p>
          <a:p>
            <a:pPr indent="0" lvl="0" marL="0" rtl="0" algn="l">
              <a:spcBef>
                <a:spcPts val="750"/>
              </a:spcBef>
              <a:spcAft>
                <a:spcPts val="0"/>
              </a:spcAft>
              <a:buNone/>
            </a:pPr>
            <a:r>
              <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4" name="Shape 824"/>
        <p:cNvGrpSpPr/>
        <p:nvPr/>
      </p:nvGrpSpPr>
      <p:grpSpPr>
        <a:xfrm>
          <a:off x="0" y="0"/>
          <a:ext cx="0" cy="0"/>
          <a:chOff x="0" y="0"/>
          <a:chExt cx="0" cy="0"/>
        </a:xfrm>
      </p:grpSpPr>
      <p:sp>
        <p:nvSpPr>
          <p:cNvPr id="825" name="Google Shape;825;p101"/>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solidFill>
                  <a:schemeClr val="dk1"/>
                </a:solidFill>
              </a:rPr>
              <a:t>Purpose of </a:t>
            </a:r>
            <a:r>
              <a:rPr lang="en-US">
                <a:solidFill>
                  <a:schemeClr val="dk1"/>
                </a:solidFill>
              </a:rPr>
              <a:t>Application</a:t>
            </a:r>
            <a:r>
              <a:rPr lang="en-US">
                <a:solidFill>
                  <a:schemeClr val="dk1"/>
                </a:solidFill>
              </a:rPr>
              <a:t> Units</a:t>
            </a:r>
            <a:endParaRPr>
              <a:solidFill>
                <a:schemeClr val="dk1"/>
              </a:solidFill>
            </a:endParaRPr>
          </a:p>
        </p:txBody>
      </p:sp>
      <p:sp>
        <p:nvSpPr>
          <p:cNvPr id="826" name="Google Shape;826;p101"/>
          <p:cNvSpPr txBox="1"/>
          <p:nvPr>
            <p:ph idx="1" type="body"/>
          </p:nvPr>
        </p:nvSpPr>
        <p:spPr>
          <a:xfrm>
            <a:off x="152400" y="1143000"/>
            <a:ext cx="5601600" cy="35433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US"/>
              <a:t>Read about the purpose of Application Units from the Curriculum Guide in your </a:t>
            </a:r>
            <a:r>
              <a:rPr lang="en-US"/>
              <a:t>Note Catcher</a:t>
            </a:r>
            <a:r>
              <a:rPr lang="en-US"/>
              <a:t>.</a:t>
            </a:r>
            <a:endParaRPr/>
          </a:p>
          <a:p>
            <a:pPr indent="0" lvl="0" marL="0" rtl="0" algn="l">
              <a:lnSpc>
                <a:spcPct val="115000"/>
              </a:lnSpc>
              <a:spcBef>
                <a:spcPts val="1000"/>
              </a:spcBef>
              <a:spcAft>
                <a:spcPts val="0"/>
              </a:spcAft>
              <a:buNone/>
            </a:pPr>
            <a:r>
              <a:t/>
            </a:r>
            <a:endParaRPr/>
          </a:p>
          <a:p>
            <a:pPr indent="0" lvl="0" marL="0" rtl="0" algn="l">
              <a:lnSpc>
                <a:spcPct val="115000"/>
              </a:lnSpc>
              <a:spcBef>
                <a:spcPts val="0"/>
              </a:spcBef>
              <a:spcAft>
                <a:spcPts val="0"/>
              </a:spcAft>
              <a:buNone/>
            </a:pPr>
            <a:r>
              <a:rPr b="1" lang="en-US">
                <a:solidFill>
                  <a:schemeClr val="accent4"/>
                </a:solidFill>
              </a:rPr>
              <a:t>Discuss:</a:t>
            </a:r>
            <a:endParaRPr b="1">
              <a:solidFill>
                <a:schemeClr val="accent4"/>
              </a:solidFill>
            </a:endParaRPr>
          </a:p>
          <a:p>
            <a:pPr indent="0" lvl="0" marL="0" rtl="0" algn="l">
              <a:lnSpc>
                <a:spcPct val="115000"/>
              </a:lnSpc>
              <a:spcBef>
                <a:spcPts val="0"/>
              </a:spcBef>
              <a:spcAft>
                <a:spcPts val="0"/>
              </a:spcAft>
              <a:buNone/>
            </a:pPr>
            <a:r>
              <a:rPr lang="en-US"/>
              <a:t>What</a:t>
            </a:r>
            <a:r>
              <a:rPr lang="en-US"/>
              <a:t> is the </a:t>
            </a:r>
            <a:r>
              <a:rPr b="1" lang="en-US"/>
              <a:t>purpose </a:t>
            </a:r>
            <a:r>
              <a:rPr lang="en-US"/>
              <a:t>of Application Units?</a:t>
            </a:r>
            <a:endParaRPr/>
          </a:p>
          <a:p>
            <a:pPr indent="0" lvl="0" marL="0" rtl="0" algn="l">
              <a:lnSpc>
                <a:spcPct val="115000"/>
              </a:lnSpc>
              <a:spcBef>
                <a:spcPts val="1000"/>
              </a:spcBef>
              <a:spcAft>
                <a:spcPts val="1000"/>
              </a:spcAft>
              <a:buNone/>
            </a:pPr>
            <a:r>
              <a:rPr lang="en-US"/>
              <a:t>How do Application Units </a:t>
            </a:r>
            <a:r>
              <a:rPr b="1" lang="en-US"/>
              <a:t>connect </a:t>
            </a:r>
            <a:r>
              <a:rPr lang="en-US"/>
              <a:t>to students’ learning throughout the year?</a:t>
            </a:r>
            <a:endParaRPr/>
          </a:p>
        </p:txBody>
      </p:sp>
      <p:pic>
        <p:nvPicPr>
          <p:cNvPr id="827" name="Google Shape;827;p101"/>
          <p:cNvPicPr preferRelativeResize="0"/>
          <p:nvPr/>
        </p:nvPicPr>
        <p:blipFill>
          <a:blip r:embed="rId3">
            <a:alphaModFix/>
          </a:blip>
          <a:stretch>
            <a:fillRect/>
          </a:stretch>
        </p:blipFill>
        <p:spPr>
          <a:xfrm>
            <a:off x="6058050" y="1143000"/>
            <a:ext cx="2547275" cy="3349525"/>
          </a:xfrm>
          <a:prstGeom prst="rect">
            <a:avLst/>
          </a:prstGeom>
          <a:noFill/>
          <a:ln cap="flat" cmpd="sng" w="9525">
            <a:solidFill>
              <a:schemeClr val="dk1"/>
            </a:solidFill>
            <a:prstDash val="solid"/>
            <a:round/>
            <a:headEnd len="sm" w="sm" type="none"/>
            <a:tailEnd len="sm" w="sm" type="none"/>
          </a:ln>
        </p:spPr>
      </p:pic>
      <p:sp>
        <p:nvSpPr>
          <p:cNvPr id="828" name="Google Shape;828;p101"/>
          <p:cNvSpPr/>
          <p:nvPr/>
        </p:nvSpPr>
        <p:spPr>
          <a:xfrm>
            <a:off x="6053400" y="3285775"/>
            <a:ext cx="2547300" cy="8088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102"/>
          <p:cNvSpPr txBox="1"/>
          <p:nvPr>
            <p:ph type="title"/>
          </p:nvPr>
        </p:nvSpPr>
        <p:spPr>
          <a:xfrm>
            <a:off x="0" y="304200"/>
            <a:ext cx="2492100" cy="45450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Sample Year of Guidebooks</a:t>
            </a:r>
            <a:endParaRPr/>
          </a:p>
        </p:txBody>
      </p:sp>
      <p:pic>
        <p:nvPicPr>
          <p:cNvPr id="835" name="Google Shape;835;p102"/>
          <p:cNvPicPr preferRelativeResize="0"/>
          <p:nvPr/>
        </p:nvPicPr>
        <p:blipFill>
          <a:blip r:embed="rId3">
            <a:alphaModFix/>
          </a:blip>
          <a:stretch>
            <a:fillRect/>
          </a:stretch>
        </p:blipFill>
        <p:spPr>
          <a:xfrm>
            <a:off x="2492200" y="361200"/>
            <a:ext cx="6584575" cy="4318375"/>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103"/>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How are the Application Units Integrated into the Year?</a:t>
            </a:r>
            <a:endParaRPr/>
          </a:p>
        </p:txBody>
      </p:sp>
      <p:pic>
        <p:nvPicPr>
          <p:cNvPr id="842" name="Google Shape;842;p103"/>
          <p:cNvPicPr preferRelativeResize="0"/>
          <p:nvPr/>
        </p:nvPicPr>
        <p:blipFill>
          <a:blip r:embed="rId3">
            <a:alphaModFix/>
          </a:blip>
          <a:stretch>
            <a:fillRect/>
          </a:stretch>
        </p:blipFill>
        <p:spPr>
          <a:xfrm>
            <a:off x="1116225" y="1190725"/>
            <a:ext cx="6351224" cy="3322850"/>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7" name="Shape 847"/>
        <p:cNvGrpSpPr/>
        <p:nvPr/>
      </p:nvGrpSpPr>
      <p:grpSpPr>
        <a:xfrm>
          <a:off x="0" y="0"/>
          <a:ext cx="0" cy="0"/>
          <a:chOff x="0" y="0"/>
          <a:chExt cx="0" cy="0"/>
        </a:xfrm>
      </p:grpSpPr>
      <p:sp>
        <p:nvSpPr>
          <p:cNvPr id="848" name="Google Shape;848;p10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Application Unit Culminating Task</a:t>
            </a:r>
            <a:endParaRPr/>
          </a:p>
        </p:txBody>
      </p:sp>
      <p:sp>
        <p:nvSpPr>
          <p:cNvPr id="849" name="Google Shape;849;p104"/>
          <p:cNvSpPr txBox="1"/>
          <p:nvPr>
            <p:ph idx="1" type="body"/>
          </p:nvPr>
        </p:nvSpPr>
        <p:spPr>
          <a:xfrm>
            <a:off x="178825" y="1123825"/>
            <a:ext cx="4964700" cy="35433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US"/>
              <a:t>Preview</a:t>
            </a:r>
            <a:r>
              <a:rPr b="1" lang="en-US"/>
              <a:t> </a:t>
            </a:r>
            <a:r>
              <a:rPr lang="en-US"/>
              <a:t>the Application Unit Culminating Task Tool from the </a:t>
            </a:r>
            <a:r>
              <a:rPr i="1" lang="en-US"/>
              <a:t>Gatsby </a:t>
            </a:r>
            <a:r>
              <a:rPr lang="en-US"/>
              <a:t>unit.</a:t>
            </a:r>
            <a:endParaRPr/>
          </a:p>
          <a:p>
            <a:pPr indent="-342900" lvl="0" marL="457200" rtl="0" algn="l">
              <a:lnSpc>
                <a:spcPct val="115000"/>
              </a:lnSpc>
              <a:spcBef>
                <a:spcPts val="1000"/>
              </a:spcBef>
              <a:spcAft>
                <a:spcPts val="0"/>
              </a:spcAft>
              <a:buSzPts val="1800"/>
              <a:buFont typeface="Calibri"/>
              <a:buAutoNum type="arabicPeriod"/>
            </a:pPr>
            <a:r>
              <a:rPr lang="en-US"/>
              <a:t>How are the topics related to the </a:t>
            </a:r>
            <a:r>
              <a:rPr i="1" lang="en-US"/>
              <a:t>Gatsby</a:t>
            </a:r>
            <a:r>
              <a:rPr lang="en-US"/>
              <a:t> unit?</a:t>
            </a:r>
            <a:endParaRPr/>
          </a:p>
          <a:p>
            <a:pPr indent="-342900" lvl="0" marL="457200" rtl="0" algn="l">
              <a:lnSpc>
                <a:spcPct val="115000"/>
              </a:lnSpc>
              <a:spcBef>
                <a:spcPts val="0"/>
              </a:spcBef>
              <a:spcAft>
                <a:spcPts val="0"/>
              </a:spcAft>
              <a:buSzPts val="1800"/>
              <a:buFont typeface="Calibri"/>
              <a:buAutoNum type="arabicPeriod"/>
            </a:pPr>
            <a:r>
              <a:rPr lang="en-US"/>
              <a:t>What do you notice about the possible student products?</a:t>
            </a:r>
            <a:endParaRPr/>
          </a:p>
          <a:p>
            <a:pPr indent="-342900" lvl="0" marL="457200" rtl="0" algn="l">
              <a:lnSpc>
                <a:spcPct val="115000"/>
              </a:lnSpc>
              <a:spcBef>
                <a:spcPts val="0"/>
              </a:spcBef>
              <a:spcAft>
                <a:spcPts val="0"/>
              </a:spcAft>
              <a:buSzPts val="1800"/>
              <a:buFont typeface="Calibri"/>
              <a:buAutoNum type="arabicPeriod"/>
            </a:pPr>
            <a:r>
              <a:rPr lang="en-US"/>
              <a:t>What do you notice about the ways that this tool allows students to complete the research process?</a:t>
            </a:r>
            <a:endParaRPr/>
          </a:p>
          <a:p>
            <a:pPr indent="-342900" lvl="0" marL="457200" rtl="0" algn="l">
              <a:lnSpc>
                <a:spcPct val="115000"/>
              </a:lnSpc>
              <a:spcBef>
                <a:spcPts val="0"/>
              </a:spcBef>
              <a:spcAft>
                <a:spcPts val="0"/>
              </a:spcAft>
              <a:buSzPts val="1800"/>
              <a:buFont typeface="Calibri"/>
              <a:buAutoNum type="arabicPeriod"/>
            </a:pPr>
            <a:r>
              <a:rPr lang="en-US"/>
              <a:t>What supports do you see embedded in this tool?</a:t>
            </a:r>
            <a:endParaRPr/>
          </a:p>
        </p:txBody>
      </p:sp>
      <p:pic>
        <p:nvPicPr>
          <p:cNvPr id="850" name="Google Shape;850;p104"/>
          <p:cNvPicPr preferRelativeResize="0"/>
          <p:nvPr/>
        </p:nvPicPr>
        <p:blipFill>
          <a:blip r:embed="rId3">
            <a:alphaModFix/>
          </a:blip>
          <a:stretch>
            <a:fillRect/>
          </a:stretch>
        </p:blipFill>
        <p:spPr>
          <a:xfrm>
            <a:off x="5256375" y="1555588"/>
            <a:ext cx="3654249" cy="26797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10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A4A4A"/>
                </a:solidFill>
              </a:rPr>
              <a:t>Access</a:t>
            </a:r>
            <a:r>
              <a:rPr lang="en-US">
                <a:solidFill>
                  <a:srgbClr val="4A4A4A"/>
                </a:solidFill>
              </a:rPr>
              <a:t> the </a:t>
            </a:r>
            <a:r>
              <a:rPr lang="en-US">
                <a:solidFill>
                  <a:srgbClr val="4A4A4A"/>
                </a:solidFill>
              </a:rPr>
              <a:t>Curriculum</a:t>
            </a:r>
            <a:r>
              <a:rPr lang="en-US">
                <a:solidFill>
                  <a:srgbClr val="4A4A4A"/>
                </a:solidFill>
              </a:rPr>
              <a:t> Hub</a:t>
            </a:r>
            <a:endParaRPr>
              <a:solidFill>
                <a:srgbClr val="4A4A4A"/>
              </a:solidFill>
            </a:endParaRPr>
          </a:p>
        </p:txBody>
      </p:sp>
      <p:sp>
        <p:nvSpPr>
          <p:cNvPr id="857" name="Google Shape;857;p105"/>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ctr">
              <a:lnSpc>
                <a:spcPct val="90000"/>
              </a:lnSpc>
              <a:spcBef>
                <a:spcPts val="750"/>
              </a:spcBef>
              <a:spcAft>
                <a:spcPts val="0"/>
              </a:spcAft>
              <a:buClr>
                <a:schemeClr val="dk1"/>
              </a:buClr>
              <a:buSzPts val="1800"/>
              <a:buFont typeface="Arial"/>
              <a:buNone/>
            </a:pPr>
            <a:r>
              <a:rPr lang="en-US" sz="3600" u="sng">
                <a:solidFill>
                  <a:srgbClr val="7CAED8"/>
                </a:solidFill>
                <a:hlinkClick r:id="rId3">
                  <a:extLst>
                    <a:ext uri="{A12FA001-AC4F-418D-AE19-62706E023703}">
                      <ahyp:hlinkClr val="tx"/>
                    </a:ext>
                  </a:extLst>
                </a:hlinkClick>
              </a:rPr>
              <a:t>www.louisianacurriculumhub.com</a:t>
            </a:r>
            <a:endParaRPr sz="3600">
              <a:solidFill>
                <a:srgbClr val="7CAED8"/>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p:txBody>
      </p:sp>
      <p:pic>
        <p:nvPicPr>
          <p:cNvPr id="858" name="Google Shape;858;p105"/>
          <p:cNvPicPr preferRelativeResize="0"/>
          <p:nvPr/>
        </p:nvPicPr>
        <p:blipFill rotWithShape="1">
          <a:blip r:embed="rId4">
            <a:alphaModFix/>
          </a:blip>
          <a:srcRect b="0" l="0" r="0" t="0"/>
          <a:stretch/>
        </p:blipFill>
        <p:spPr>
          <a:xfrm>
            <a:off x="3381750" y="2080300"/>
            <a:ext cx="2380500" cy="2380500"/>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pic>
        <p:nvPicPr>
          <p:cNvPr id="864" name="Google Shape;864;p106"/>
          <p:cNvPicPr preferRelativeResize="0"/>
          <p:nvPr/>
        </p:nvPicPr>
        <p:blipFill rotWithShape="1">
          <a:blip r:embed="rId3">
            <a:alphaModFix/>
          </a:blip>
          <a:srcRect b="0" l="0" r="0" t="0"/>
          <a:stretch/>
        </p:blipFill>
        <p:spPr>
          <a:xfrm>
            <a:off x="983525" y="978875"/>
            <a:ext cx="6918250" cy="3407325"/>
          </a:xfrm>
          <a:prstGeom prst="rect">
            <a:avLst/>
          </a:prstGeom>
          <a:noFill/>
          <a:ln>
            <a:noFill/>
          </a:ln>
        </p:spPr>
      </p:pic>
      <p:sp>
        <p:nvSpPr>
          <p:cNvPr id="865" name="Google Shape;865;p106"/>
          <p:cNvSpPr/>
          <p:nvPr/>
        </p:nvSpPr>
        <p:spPr>
          <a:xfrm>
            <a:off x="5067175" y="3457200"/>
            <a:ext cx="2493000" cy="704400"/>
          </a:xfrm>
          <a:prstGeom prst="rect">
            <a:avLst/>
          </a:prstGeom>
          <a:noFill/>
          <a:ln cap="flat" cmpd="sng" w="762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pic>
        <p:nvPicPr>
          <p:cNvPr id="871" name="Google Shape;871;p107"/>
          <p:cNvPicPr preferRelativeResize="0"/>
          <p:nvPr/>
        </p:nvPicPr>
        <p:blipFill>
          <a:blip r:embed="rId3">
            <a:alphaModFix/>
          </a:blip>
          <a:stretch>
            <a:fillRect/>
          </a:stretch>
        </p:blipFill>
        <p:spPr>
          <a:xfrm>
            <a:off x="784953" y="644182"/>
            <a:ext cx="7574078" cy="3855150"/>
          </a:xfrm>
          <a:prstGeom prst="rect">
            <a:avLst/>
          </a:prstGeom>
          <a:noFill/>
          <a:ln>
            <a:noFill/>
          </a:ln>
        </p:spPr>
      </p:pic>
      <p:sp>
        <p:nvSpPr>
          <p:cNvPr id="872" name="Google Shape;872;p107"/>
          <p:cNvSpPr/>
          <p:nvPr/>
        </p:nvSpPr>
        <p:spPr>
          <a:xfrm rot="-1863351">
            <a:off x="2247172" y="3364744"/>
            <a:ext cx="1408485" cy="717568"/>
          </a:xfrm>
          <a:prstGeom prst="left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Early Childhood">
  <a:themeElements>
    <a:clrScheme name="LA Believes 1">
      <a:dk1>
        <a:srgbClr val="4A4A4A"/>
      </a:dk1>
      <a:lt1>
        <a:srgbClr val="FFFFFF"/>
      </a:lt1>
      <a:dk2>
        <a:srgbClr val="47A8CA"/>
      </a:dk2>
      <a:lt2>
        <a:srgbClr val="EAEAEA"/>
      </a:lt2>
      <a:accent1>
        <a:srgbClr val="EBECED"/>
      </a:accent1>
      <a:accent2>
        <a:srgbClr val="6E67AF"/>
      </a:accent2>
      <a:accent3>
        <a:srgbClr val="7CAED8"/>
      </a:accent3>
      <a:accent4>
        <a:srgbClr val="E78B6F"/>
      </a:accent4>
      <a:accent5>
        <a:srgbClr val="3F4A5A"/>
      </a:accent5>
      <a:accent6>
        <a:srgbClr val="FFFFFF"/>
      </a:accent6>
      <a:hlink>
        <a:srgbClr val="3D9BBA"/>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