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34"/>
  </p:notesMasterIdLst>
  <p:sldIdLst>
    <p:sldId id="256" r:id="rId2"/>
    <p:sldId id="258" r:id="rId3"/>
    <p:sldId id="278" r:id="rId4"/>
    <p:sldId id="259" r:id="rId5"/>
    <p:sldId id="260" r:id="rId6"/>
    <p:sldId id="262" r:id="rId7"/>
    <p:sldId id="279" r:id="rId8"/>
    <p:sldId id="261" r:id="rId9"/>
    <p:sldId id="285" r:id="rId10"/>
    <p:sldId id="280" r:id="rId11"/>
    <p:sldId id="263" r:id="rId12"/>
    <p:sldId id="264" r:id="rId13"/>
    <p:sldId id="265" r:id="rId14"/>
    <p:sldId id="266" r:id="rId15"/>
    <p:sldId id="267" r:id="rId16"/>
    <p:sldId id="268" r:id="rId17"/>
    <p:sldId id="276" r:id="rId18"/>
    <p:sldId id="269" r:id="rId19"/>
    <p:sldId id="281" r:id="rId20"/>
    <p:sldId id="270" r:id="rId21"/>
    <p:sldId id="286" r:id="rId22"/>
    <p:sldId id="271" r:id="rId23"/>
    <p:sldId id="287" r:id="rId24"/>
    <p:sldId id="272" r:id="rId25"/>
    <p:sldId id="288" r:id="rId26"/>
    <p:sldId id="283" r:id="rId27"/>
    <p:sldId id="289" r:id="rId28"/>
    <p:sldId id="284" r:id="rId29"/>
    <p:sldId id="291" r:id="rId30"/>
    <p:sldId id="282" r:id="rId31"/>
    <p:sldId id="274" r:id="rId32"/>
    <p:sldId id="275" r:id="rId3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mogg@gmail.com" initials="l" lastIdx="1" clrIdx="0">
    <p:extLst>
      <p:ext uri="{19B8F6BF-5375-455C-9EA6-DF929625EA0E}">
        <p15:presenceInfo xmlns:p15="http://schemas.microsoft.com/office/powerpoint/2012/main" userId="86c71355c771643b" providerId="Windows Live"/>
      </p:ext>
    </p:extLst>
  </p:cmAuthor>
  <p:cmAuthor id="2" name="Andrew Shachat" initials="AS" lastIdx="2" clrIdx="1">
    <p:extLst>
      <p:ext uri="{19B8F6BF-5375-455C-9EA6-DF929625EA0E}">
        <p15:presenceInfo xmlns:p15="http://schemas.microsoft.com/office/powerpoint/2012/main" userId="S-1-5-21-1004336348-920026266-1801674531-923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22"/>
    <p:restoredTop sz="94653"/>
  </p:normalViewPr>
  <p:slideViewPr>
    <p:cSldViewPr snapToGrid="0">
      <p:cViewPr varScale="1">
        <p:scale>
          <a:sx n="91" d="100"/>
          <a:sy n="91" d="100"/>
        </p:scale>
        <p:origin x="84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342900" marR="0" lvl="1"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342900" marR="0" lvl="1"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342900" marR="0" lvl="1"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 name="Google Shape;54;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a:p>
        </p:txBody>
      </p:sp>
      <p:sp>
        <p:nvSpPr>
          <p:cNvPr id="55" name="Google Shape;55;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Calibri"/>
                <a:ea typeface="Calibri"/>
                <a:cs typeface="Calibri"/>
                <a:sym typeface="Calibri"/>
              </a:rPr>
              <a:t>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g652e32ac3e_1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1" name="Google Shape;441;g652e32ac3e_1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g652e32ac3e_1_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rgbClr val="000000"/>
              </a:buClr>
              <a:buFont typeface="Arial"/>
              <a:buNone/>
            </a:pPr>
            <a:fld id="{00000000-1234-1234-1234-123412341234}" type="slidenum">
              <a:rPr lang="en"/>
              <a:t>3</a:t>
            </a:fld>
            <a:endParaRPr/>
          </a:p>
        </p:txBody>
      </p:sp>
    </p:spTree>
    <p:extLst>
      <p:ext uri="{BB962C8B-B14F-4D97-AF65-F5344CB8AC3E}">
        <p14:creationId xmlns:p14="http://schemas.microsoft.com/office/powerpoint/2010/main" val="4152048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Title">
  <p:cSld name="Cover Title">
    <p:spTree>
      <p:nvGrpSpPr>
        <p:cNvPr id="1" name="Shape 10"/>
        <p:cNvGrpSpPr/>
        <p:nvPr/>
      </p:nvGrpSpPr>
      <p:grpSpPr>
        <a:xfrm>
          <a:off x="0" y="0"/>
          <a:ext cx="0" cy="0"/>
          <a:chOff x="0" y="0"/>
          <a:chExt cx="0" cy="0"/>
        </a:xfrm>
      </p:grpSpPr>
      <p:pic>
        <p:nvPicPr>
          <p:cNvPr id="11" name="Google Shape;11;p2" descr="Louisiana Believes (PPT Cover 16x9).jpg"/>
          <p:cNvPicPr preferRelativeResize="0"/>
          <p:nvPr/>
        </p:nvPicPr>
        <p:blipFill rotWithShape="1">
          <a:blip r:embed="rId2">
            <a:alphaModFix/>
          </a:blip>
          <a:srcRect/>
          <a:stretch/>
        </p:blipFill>
        <p:spPr>
          <a:xfrm>
            <a:off x="0" y="0"/>
            <a:ext cx="9143976" cy="5143500"/>
          </a:xfrm>
          <a:prstGeom prst="rect">
            <a:avLst/>
          </a:prstGeom>
          <a:noFill/>
          <a:ln>
            <a:noFill/>
          </a:ln>
        </p:spPr>
      </p:pic>
      <p:sp>
        <p:nvSpPr>
          <p:cNvPr id="12" name="Google Shape;12;p2"/>
          <p:cNvSpPr txBox="1">
            <a:spLocks noGrp="1"/>
          </p:cNvSpPr>
          <p:nvPr>
            <p:ph type="title"/>
          </p:nvPr>
        </p:nvSpPr>
        <p:spPr>
          <a:xfrm>
            <a:off x="827575" y="1699350"/>
            <a:ext cx="7530300" cy="1744800"/>
          </a:xfrm>
          <a:prstGeom prst="rect">
            <a:avLst/>
          </a:prstGeom>
          <a:noFill/>
          <a:ln>
            <a:noFill/>
          </a:ln>
        </p:spPr>
        <p:txBody>
          <a:bodyPr spcFirstLastPara="1" wrap="square" lIns="91425" tIns="91425" rIns="91425" bIns="91425" anchor="ctr" anchorCtr="0"/>
          <a:lstStyle>
            <a:lvl1pPr lvl="0" algn="ctr" rtl="0">
              <a:spcBef>
                <a:spcPts val="0"/>
              </a:spcBef>
              <a:spcAft>
                <a:spcPts val="0"/>
              </a:spcAft>
              <a:buNone/>
              <a:defRPr sz="2800">
                <a:solidFill>
                  <a:srgbClr val="434343"/>
                </a:solidFill>
                <a:latin typeface="Calibri"/>
                <a:ea typeface="Calibri"/>
                <a:cs typeface="Calibri"/>
                <a:sym typeface="Calibri"/>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14275"/>
            <a:ext cx="9144000" cy="1047750"/>
          </a:xfrm>
          <a:prstGeom prst="rect">
            <a:avLst/>
          </a:prstGeom>
          <a:noFill/>
          <a:ln>
            <a:noFill/>
          </a:ln>
        </p:spPr>
      </p:pic>
      <p:pic>
        <p:nvPicPr>
          <p:cNvPr id="15" name="Google Shape;15;p3"/>
          <p:cNvPicPr preferRelativeResize="0"/>
          <p:nvPr/>
        </p:nvPicPr>
        <p:blipFill rotWithShape="1">
          <a:blip r:embed="rId3">
            <a:alphaModFix/>
          </a:blip>
          <a:srcRect/>
          <a:stretch/>
        </p:blipFill>
        <p:spPr>
          <a:xfrm>
            <a:off x="0" y="4795837"/>
            <a:ext cx="9070848" cy="366609"/>
          </a:xfrm>
          <a:prstGeom prst="rect">
            <a:avLst/>
          </a:prstGeom>
          <a:noFill/>
          <a:ln>
            <a:noFill/>
          </a:ln>
        </p:spPr>
      </p:pic>
      <p:sp>
        <p:nvSpPr>
          <p:cNvPr id="16" name="Google Shape;16;p3"/>
          <p:cNvSpPr txBox="1">
            <a:spLocks noGrp="1"/>
          </p:cNvSpPr>
          <p:nvPr>
            <p:ph type="title"/>
          </p:nvPr>
        </p:nvSpPr>
        <p:spPr>
          <a:xfrm>
            <a:off x="4" y="-14125"/>
            <a:ext cx="9144000" cy="10476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rgbClr val="333333"/>
              </a:buClr>
              <a:buSzPts val="2800"/>
              <a:buFont typeface="Calibri"/>
              <a:buNone/>
              <a:defRPr sz="2800" b="0" i="0" u="none" strike="noStrike" cap="none">
                <a:solidFill>
                  <a:srgbClr val="333333"/>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7" name="Google Shape;17;p3"/>
          <p:cNvSpPr txBox="1">
            <a:spLocks noGrp="1"/>
          </p:cNvSpPr>
          <p:nvPr>
            <p:ph type="body" idx="1"/>
          </p:nvPr>
        </p:nvSpPr>
        <p:spPr>
          <a:xfrm>
            <a:off x="152400" y="1143000"/>
            <a:ext cx="8839200" cy="3543300"/>
          </a:xfrm>
          <a:prstGeom prst="rect">
            <a:avLst/>
          </a:prstGeom>
          <a:noFill/>
          <a:ln>
            <a:noFill/>
          </a:ln>
        </p:spPr>
        <p:txBody>
          <a:bodyPr spcFirstLastPara="1" wrap="square" lIns="91425" tIns="91425" rIns="91425" bIns="91425" anchor="t" anchorCtr="0"/>
          <a:lstStyle>
            <a:lvl1pPr marL="457200" marR="0" lvl="0" indent="-342900" algn="l" rtl="0">
              <a:lnSpc>
                <a:spcPct val="90000"/>
              </a:lnSpc>
              <a:spcBef>
                <a:spcPts val="75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 name="Google Shape;18;p3"/>
          <p:cNvSpPr txBox="1">
            <a:spLocks noGrp="1"/>
          </p:cNvSpPr>
          <p:nvPr>
            <p:ph type="sldNum" idx="12"/>
          </p:nvPr>
        </p:nvSpPr>
        <p:spPr>
          <a:xfrm>
            <a:off x="6800850" y="4800600"/>
            <a:ext cx="2228850" cy="342901"/>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1pPr>
            <a:lvl2pPr marL="0" marR="0" lvl="1"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2pPr>
            <a:lvl3pPr marL="0" marR="0" lvl="2"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3pPr>
            <a:lvl4pPr marL="0" marR="0" lvl="3"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4pPr>
            <a:lvl5pPr marL="0" marR="0" lvl="4"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5pPr>
            <a:lvl6pPr marL="0" marR="0" lvl="5"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6pPr>
            <a:lvl7pPr marL="0" marR="0" lvl="6"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7pPr>
            <a:lvl8pPr marL="0" marR="0" lvl="7"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8pPr>
            <a:lvl9pPr marL="0" marR="0" lvl="8"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9" name="Google Shape;19;p3"/>
          <p:cNvSpPr txBox="1"/>
          <p:nvPr/>
        </p:nvSpPr>
        <p:spPr>
          <a:xfrm>
            <a:off x="6800850" y="4800600"/>
            <a:ext cx="2228850" cy="342901"/>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A8A8A"/>
              </a:buClr>
              <a:buFont typeface="Calibri"/>
              <a:buNone/>
            </a:pPr>
            <a:fld id="{00000000-1234-1234-1234-123412341234}" type="slidenum">
              <a:rPr lang="en-US" sz="900" b="0" i="0" u="none" strike="noStrike" cap="none">
                <a:solidFill>
                  <a:srgbClr val="8A8A8A"/>
                </a:solidFill>
                <a:latin typeface="Calibri"/>
                <a:ea typeface="Calibri"/>
                <a:cs typeface="Calibri"/>
                <a:sym typeface="Calibri"/>
              </a:rPr>
              <a:t>‹#›</a:t>
            </a:fld>
            <a:endParaRPr sz="900" b="0" i="0" u="none" strike="noStrike" cap="none">
              <a:solidFill>
                <a:srgbClr val="8A8A8A"/>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and Call out box">
  <p:cSld name="Content and Call out box">
    <p:spTree>
      <p:nvGrpSpPr>
        <p:cNvPr id="1" name="Shape 29"/>
        <p:cNvGrpSpPr/>
        <p:nvPr/>
      </p:nvGrpSpPr>
      <p:grpSpPr>
        <a:xfrm>
          <a:off x="0" y="0"/>
          <a:ext cx="0" cy="0"/>
          <a:chOff x="0" y="0"/>
          <a:chExt cx="0" cy="0"/>
        </a:xfrm>
      </p:grpSpPr>
      <p:pic>
        <p:nvPicPr>
          <p:cNvPr id="30" name="Google Shape;30;p5"/>
          <p:cNvPicPr preferRelativeResize="0"/>
          <p:nvPr/>
        </p:nvPicPr>
        <p:blipFill rotWithShape="1">
          <a:blip r:embed="rId2">
            <a:alphaModFix/>
          </a:blip>
          <a:srcRect/>
          <a:stretch/>
        </p:blipFill>
        <p:spPr>
          <a:xfrm>
            <a:off x="0" y="4798558"/>
            <a:ext cx="9070848" cy="366609"/>
          </a:xfrm>
          <a:prstGeom prst="rect">
            <a:avLst/>
          </a:prstGeom>
          <a:noFill/>
          <a:ln>
            <a:noFill/>
          </a:ln>
        </p:spPr>
      </p:pic>
      <p:sp>
        <p:nvSpPr>
          <p:cNvPr id="31" name="Google Shape;31;p5"/>
          <p:cNvSpPr txBox="1">
            <a:spLocks noGrp="1"/>
          </p:cNvSpPr>
          <p:nvPr>
            <p:ph type="body" idx="1"/>
          </p:nvPr>
        </p:nvSpPr>
        <p:spPr>
          <a:xfrm>
            <a:off x="152400" y="1143000"/>
            <a:ext cx="5562600" cy="3543300"/>
          </a:xfrm>
          <a:prstGeom prst="rect">
            <a:avLst/>
          </a:prstGeom>
          <a:noFill/>
          <a:ln>
            <a:noFill/>
          </a:ln>
        </p:spPr>
        <p:txBody>
          <a:bodyPr spcFirstLastPara="1" wrap="square" lIns="91425" tIns="91425" rIns="91425" bIns="91425" anchor="t" anchorCtr="0"/>
          <a:lstStyle>
            <a:lvl1pPr marL="457200" marR="0" lvl="0" indent="-342900" algn="l" rtl="0">
              <a:lnSpc>
                <a:spcPct val="90000"/>
              </a:lnSpc>
              <a:spcBef>
                <a:spcPts val="75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Google Shape;32;p5"/>
          <p:cNvSpPr txBox="1">
            <a:spLocks noGrp="1"/>
          </p:cNvSpPr>
          <p:nvPr>
            <p:ph type="sldNum" idx="12"/>
          </p:nvPr>
        </p:nvSpPr>
        <p:spPr>
          <a:xfrm>
            <a:off x="6800850" y="4800600"/>
            <a:ext cx="2228850" cy="342901"/>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1pPr>
            <a:lvl2pPr marL="0" marR="0" lvl="1"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2pPr>
            <a:lvl3pPr marL="0" marR="0" lvl="2"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3pPr>
            <a:lvl4pPr marL="0" marR="0" lvl="3"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4pPr>
            <a:lvl5pPr marL="0" marR="0" lvl="4"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5pPr>
            <a:lvl6pPr marL="0" marR="0" lvl="5"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6pPr>
            <a:lvl7pPr marL="0" marR="0" lvl="6"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7pPr>
            <a:lvl8pPr marL="0" marR="0" lvl="7"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8pPr>
            <a:lvl9pPr marL="0" marR="0" lvl="8" indent="0" algn="r" rtl="0">
              <a:lnSpc>
                <a:spcPct val="100000"/>
              </a:lnSpc>
              <a:spcBef>
                <a:spcPts val="0"/>
              </a:spcBef>
              <a:spcAft>
                <a:spcPts val="0"/>
              </a:spcAft>
              <a:buClr>
                <a:srgbClr val="8A8A8A"/>
              </a:buClr>
              <a:buFont typeface="Calibri"/>
              <a:buNone/>
              <a:defRPr sz="900" b="0" i="0" u="none" strike="noStrike" cap="none">
                <a:solidFill>
                  <a:srgbClr val="8A8A8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3" name="Google Shape;33;p5"/>
          <p:cNvSpPr txBox="1">
            <a:spLocks noGrp="1"/>
          </p:cNvSpPr>
          <p:nvPr>
            <p:ph type="body" idx="2"/>
          </p:nvPr>
        </p:nvSpPr>
        <p:spPr>
          <a:xfrm>
            <a:off x="6020425" y="1200150"/>
            <a:ext cx="2952125" cy="3314700"/>
          </a:xfrm>
          <a:prstGeom prst="rect">
            <a:avLst/>
          </a:prstGeom>
          <a:solidFill>
            <a:schemeClr val="accent1"/>
          </a:solidFill>
          <a:ln>
            <a:noFill/>
          </a:ln>
          <a:effectLst>
            <a:outerShdw blurRad="63500" sx="102000" sy="102000" algn="ctr" rotWithShape="0">
              <a:srgbClr val="000000">
                <a:alpha val="2745"/>
              </a:srgbClr>
            </a:outerShdw>
          </a:effectLst>
        </p:spPr>
        <p:txBody>
          <a:bodyPr spcFirstLastPara="1" wrap="square" lIns="91425" tIns="91425" rIns="91425" bIns="91425" anchor="t" anchorCtr="0"/>
          <a:lstStyle>
            <a:lvl1pPr marL="457200" marR="0" lvl="0" indent="-342900" algn="l" rtl="0">
              <a:lnSpc>
                <a:spcPct val="90000"/>
              </a:lnSpc>
              <a:spcBef>
                <a:spcPts val="75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p:nvPr/>
        </p:nvSpPr>
        <p:spPr>
          <a:xfrm>
            <a:off x="6800850" y="4803321"/>
            <a:ext cx="2228850" cy="342901"/>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A8A8A"/>
              </a:buClr>
              <a:buFont typeface="Calibri"/>
              <a:buNone/>
            </a:pPr>
            <a:fld id="{00000000-1234-1234-1234-123412341234}" type="slidenum">
              <a:rPr lang="en-US" sz="900" b="0" i="0" u="none" strike="noStrike" cap="none">
                <a:solidFill>
                  <a:srgbClr val="8A8A8A"/>
                </a:solidFill>
                <a:latin typeface="Calibri"/>
                <a:ea typeface="Calibri"/>
                <a:cs typeface="Calibri"/>
                <a:sym typeface="Calibri"/>
              </a:rPr>
              <a:t>‹#›</a:t>
            </a:fld>
            <a:endParaRPr sz="900" b="0" i="0" u="none" strike="noStrike" cap="none">
              <a:solidFill>
                <a:srgbClr val="8A8A8A"/>
              </a:solidFill>
              <a:latin typeface="Calibri"/>
              <a:ea typeface="Calibri"/>
              <a:cs typeface="Calibri"/>
              <a:sym typeface="Calibri"/>
            </a:endParaRPr>
          </a:p>
        </p:txBody>
      </p:sp>
      <p:sp>
        <p:nvSpPr>
          <p:cNvPr id="35" name="Google Shape;35;p5"/>
          <p:cNvSpPr txBox="1"/>
          <p:nvPr/>
        </p:nvSpPr>
        <p:spPr>
          <a:xfrm>
            <a:off x="6800850" y="4803321"/>
            <a:ext cx="2228850" cy="342901"/>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A8A8A"/>
              </a:buClr>
              <a:buFont typeface="Calibri"/>
              <a:buNone/>
            </a:pPr>
            <a:fld id="{00000000-1234-1234-1234-123412341234}" type="slidenum">
              <a:rPr lang="en-US" sz="900" b="0" i="0" u="none" strike="noStrike" cap="none">
                <a:solidFill>
                  <a:srgbClr val="8A8A8A"/>
                </a:solidFill>
                <a:latin typeface="Calibri"/>
                <a:ea typeface="Calibri"/>
                <a:cs typeface="Calibri"/>
                <a:sym typeface="Calibri"/>
              </a:rPr>
              <a:t>‹#›</a:t>
            </a:fld>
            <a:endParaRPr sz="900" b="0" i="0" u="none" strike="noStrike" cap="none">
              <a:solidFill>
                <a:srgbClr val="8A8A8A"/>
              </a:solidFill>
              <a:latin typeface="Calibri"/>
              <a:ea typeface="Calibri"/>
              <a:cs typeface="Calibri"/>
              <a:sym typeface="Calibri"/>
            </a:endParaRPr>
          </a:p>
        </p:txBody>
      </p:sp>
      <p:pic>
        <p:nvPicPr>
          <p:cNvPr id="36" name="Google Shape;36;p5"/>
          <p:cNvPicPr preferRelativeResize="0"/>
          <p:nvPr/>
        </p:nvPicPr>
        <p:blipFill>
          <a:blip r:embed="rId3">
            <a:alphaModFix/>
          </a:blip>
          <a:stretch>
            <a:fillRect/>
          </a:stretch>
        </p:blipFill>
        <p:spPr>
          <a:xfrm>
            <a:off x="0" y="-14275"/>
            <a:ext cx="9144000" cy="1047750"/>
          </a:xfrm>
          <a:prstGeom prst="rect">
            <a:avLst/>
          </a:prstGeom>
          <a:noFill/>
          <a:ln>
            <a:noFill/>
          </a:ln>
        </p:spPr>
      </p:pic>
      <p:sp>
        <p:nvSpPr>
          <p:cNvPr id="37" name="Google Shape;37;p5"/>
          <p:cNvSpPr txBox="1">
            <a:spLocks noGrp="1"/>
          </p:cNvSpPr>
          <p:nvPr>
            <p:ph type="title"/>
          </p:nvPr>
        </p:nvSpPr>
        <p:spPr>
          <a:xfrm>
            <a:off x="4" y="-14125"/>
            <a:ext cx="9144000" cy="10476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rgbClr val="333333"/>
              </a:buClr>
              <a:buSzPts val="2800"/>
              <a:buFont typeface="Calibri"/>
              <a:buNone/>
              <a:defRPr sz="2800" b="0" i="0" u="none" strike="noStrike" cap="none">
                <a:solidFill>
                  <a:srgbClr val="333333"/>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Option 2">
  <p:cSld name="Title and Content Option 2">
    <p:spTree>
      <p:nvGrpSpPr>
        <p:cNvPr id="1" name="Shape 48"/>
        <p:cNvGrpSpPr/>
        <p:nvPr/>
      </p:nvGrpSpPr>
      <p:grpSpPr>
        <a:xfrm>
          <a:off x="0" y="0"/>
          <a:ext cx="0" cy="0"/>
          <a:chOff x="0" y="0"/>
          <a:chExt cx="0" cy="0"/>
        </a:xfrm>
      </p:grpSpPr>
      <p:pic>
        <p:nvPicPr>
          <p:cNvPr id="49" name="Google Shape;49;p8"/>
          <p:cNvPicPr preferRelativeResize="0"/>
          <p:nvPr/>
        </p:nvPicPr>
        <p:blipFill>
          <a:blip r:embed="rId2">
            <a:alphaModFix/>
          </a:blip>
          <a:stretch>
            <a:fillRect/>
          </a:stretch>
        </p:blipFill>
        <p:spPr>
          <a:xfrm>
            <a:off x="0" y="0"/>
            <a:ext cx="9144000" cy="5143500"/>
          </a:xfrm>
          <a:prstGeom prst="rect">
            <a:avLst/>
          </a:prstGeom>
          <a:noFill/>
          <a:ln>
            <a:noFill/>
          </a:ln>
        </p:spPr>
      </p:pic>
      <p:sp>
        <p:nvSpPr>
          <p:cNvPr id="50" name="Google Shape;50;p8"/>
          <p:cNvSpPr txBox="1">
            <a:spLocks noGrp="1"/>
          </p:cNvSpPr>
          <p:nvPr>
            <p:ph type="body" idx="1"/>
          </p:nvPr>
        </p:nvSpPr>
        <p:spPr>
          <a:xfrm>
            <a:off x="400050" y="1200150"/>
            <a:ext cx="8343900" cy="3543300"/>
          </a:xfrm>
          <a:prstGeom prst="rect">
            <a:avLst/>
          </a:prstGeom>
          <a:solidFill>
            <a:schemeClr val="lt1">
              <a:alpha val="49803"/>
            </a:schemeClr>
          </a:solidFill>
          <a:ln>
            <a:noFill/>
          </a:ln>
        </p:spPr>
        <p:txBody>
          <a:bodyPr spcFirstLastPara="1" wrap="square" lIns="91425" tIns="91425" rIns="91425" bIns="91425" anchor="t" anchorCtr="0"/>
          <a:lstStyle>
            <a:lvl1pPr marL="457200" marR="0" lvl="0" indent="-342900" algn="l" rtl="0">
              <a:lnSpc>
                <a:spcPct val="90000"/>
              </a:lnSpc>
              <a:spcBef>
                <a:spcPts val="75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1" name="Google Shape;51;p8"/>
          <p:cNvSpPr txBox="1">
            <a:spLocks noGrp="1"/>
          </p:cNvSpPr>
          <p:nvPr>
            <p:ph type="title"/>
          </p:nvPr>
        </p:nvSpPr>
        <p:spPr>
          <a:xfrm>
            <a:off x="400050" y="114300"/>
            <a:ext cx="8343900" cy="9144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rgbClr val="434343"/>
              </a:buClr>
              <a:buSzPts val="2800"/>
              <a:buFont typeface="Calibri"/>
              <a:buNone/>
              <a:defRPr sz="2800" b="0" i="0" u="none" strike="noStrike" cap="none">
                <a:solidFill>
                  <a:srgbClr val="434343"/>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Every Day">
  <p:cSld name="Every Day">
    <p:spTree>
      <p:nvGrpSpPr>
        <p:cNvPr id="1" name="Shape 171"/>
        <p:cNvGrpSpPr/>
        <p:nvPr/>
      </p:nvGrpSpPr>
      <p:grpSpPr>
        <a:xfrm>
          <a:off x="0" y="0"/>
          <a:ext cx="0" cy="0"/>
          <a:chOff x="0" y="0"/>
          <a:chExt cx="0" cy="0"/>
        </a:xfrm>
      </p:grpSpPr>
      <p:pic>
        <p:nvPicPr>
          <p:cNvPr id="172" name="Google Shape;172;p41"/>
          <p:cNvPicPr preferRelativeResize="0"/>
          <p:nvPr/>
        </p:nvPicPr>
        <p:blipFill rotWithShape="1">
          <a:blip r:embed="rId2">
            <a:alphaModFix/>
          </a:blip>
          <a:srcRect/>
          <a:stretch/>
        </p:blipFill>
        <p:spPr>
          <a:xfrm>
            <a:off x="0" y="10"/>
            <a:ext cx="9144003" cy="5143490"/>
          </a:xfrm>
          <a:prstGeom prst="rect">
            <a:avLst/>
          </a:prstGeom>
          <a:noFill/>
          <a:ln>
            <a:noFill/>
          </a:ln>
        </p:spPr>
      </p:pic>
    </p:spTree>
    <p:extLst>
      <p:ext uri="{BB962C8B-B14F-4D97-AF65-F5344CB8AC3E}">
        <p14:creationId xmlns:p14="http://schemas.microsoft.com/office/powerpoint/2010/main" val="38261326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4" r:id="rId4"/>
    <p:sldLayoutId id="214748365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louisianabelieves.com/schools/charter-schools/district-charter-authoriz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ouisianabelieves.com/docs/default-source/school-choice/2018-common-charter-application.pdf?sfvrsn=763b683c_6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louisianabelieves.com/docs/default-source/school-choice/district-website-template.docx?sfvrsn=1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Andrew.Shachat@la.gov" TargetMode="External"/><Relationship Id="rId2" Type="http://schemas.openxmlformats.org/officeDocument/2006/relationships/hyperlink" Target="https://www.louisianabelieves.com/docs/default-source/school-choice/2018-common-charter-application.pdf?sfvrsn=763b683c_6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louisianabelieves.com/docs/default-source/school-choice/charter-school-application-evaluation-rubric.pdf?sfvrsn=20"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louisianabelieves.com/schools/charter-schools/district-charter-authorization" TargetMode="External"/><Relationship Id="rId2" Type="http://schemas.openxmlformats.org/officeDocument/2006/relationships/hyperlink" Target="mailto:Andrew.Shachat@la.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827575" y="1699350"/>
            <a:ext cx="7530300" cy="1744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000" b="1" dirty="0" smtClean="0"/>
              <a:t>2020 </a:t>
            </a:r>
            <a:r>
              <a:rPr lang="en-US" sz="4000" b="1" dirty="0"/>
              <a:t>Local School District </a:t>
            </a:r>
            <a:br>
              <a:rPr lang="en-US" sz="4000" b="1" dirty="0"/>
            </a:br>
            <a:r>
              <a:rPr lang="en-US" sz="4000" b="1" dirty="0"/>
              <a:t>Charter Application Process</a:t>
            </a:r>
            <a:endParaRPr sz="4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6" name="Google Shape;431;p110"/>
          <p:cNvSpPr txBox="1"/>
          <p:nvPr/>
        </p:nvSpPr>
        <p:spPr>
          <a:xfrm>
            <a:off x="0" y="2044897"/>
            <a:ext cx="9144000" cy="308100"/>
          </a:xfrm>
          <a:prstGeom prst="rect">
            <a:avLst/>
          </a:prstGeom>
          <a:solidFill>
            <a:srgbClr val="FFD966"/>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 name="Text Placeholder 2"/>
          <p:cNvSpPr>
            <a:spLocks noGrp="1"/>
          </p:cNvSpPr>
          <p:nvPr>
            <p:ph type="body" idx="1"/>
          </p:nvPr>
        </p:nvSpPr>
        <p:spPr/>
        <p:txBody>
          <a:bodyPr/>
          <a:lstStyle/>
          <a:p>
            <a:pPr>
              <a:buFont typeface="+mj-lt"/>
              <a:buAutoNum type="arabicPeriod"/>
            </a:pPr>
            <a:r>
              <a:rPr lang="en-US" sz="2000" dirty="0" smtClean="0"/>
              <a:t>Overview of Louisiana charter </a:t>
            </a:r>
            <a:r>
              <a:rPr lang="en-US" sz="2000" dirty="0"/>
              <a:t>s</a:t>
            </a:r>
            <a:r>
              <a:rPr lang="en-US" sz="2000" dirty="0" smtClean="0"/>
              <a:t>chools</a:t>
            </a:r>
            <a:endParaRPr lang="en-US" sz="2000" dirty="0"/>
          </a:p>
          <a:p>
            <a:pPr marL="476250" lvl="0">
              <a:buFont typeface="+mj-lt"/>
              <a:buAutoNum type="arabicPeriod"/>
            </a:pPr>
            <a:r>
              <a:rPr lang="en-US" sz="2000" dirty="0"/>
              <a:t>Review </a:t>
            </a:r>
            <a:r>
              <a:rPr lang="en-US" sz="2000" dirty="0" smtClean="0"/>
              <a:t>district </a:t>
            </a:r>
            <a:r>
              <a:rPr lang="en-US" sz="2000" dirty="0"/>
              <a:t>legal requirements regarding the charter application process</a:t>
            </a:r>
          </a:p>
          <a:p>
            <a:pPr>
              <a:buFont typeface="+mj-lt"/>
              <a:buAutoNum type="arabicPeriod"/>
            </a:pPr>
            <a:r>
              <a:rPr lang="en-US" sz="2000" dirty="0" smtClean="0"/>
              <a:t>Guidance on conducting an </a:t>
            </a:r>
            <a:r>
              <a:rPr lang="en-US" sz="2000" dirty="0"/>
              <a:t>a</a:t>
            </a:r>
            <a:r>
              <a:rPr lang="en-US" sz="2000" dirty="0" smtClean="0"/>
              <a:t>pplication </a:t>
            </a:r>
            <a:r>
              <a:rPr lang="en-US" sz="2000" dirty="0"/>
              <a:t>p</a:t>
            </a:r>
            <a:r>
              <a:rPr lang="en-US" sz="2000" dirty="0" smtClean="0"/>
              <a:t>rocess</a:t>
            </a:r>
            <a:endParaRPr lang="en-US" sz="2000" dirty="0"/>
          </a:p>
          <a:p>
            <a:pPr>
              <a:buFont typeface="+mj-lt"/>
              <a:buAutoNum type="arabicPeriod"/>
            </a:pPr>
            <a:r>
              <a:rPr lang="en-US" sz="2000" dirty="0"/>
              <a:t>The </a:t>
            </a:r>
            <a:r>
              <a:rPr lang="en-US" sz="2000" dirty="0" smtClean="0"/>
              <a:t>2020 </a:t>
            </a:r>
            <a:r>
              <a:rPr lang="en-US" sz="2000" dirty="0"/>
              <a:t>Common </a:t>
            </a:r>
            <a:r>
              <a:rPr lang="en-US" sz="2000" dirty="0" smtClean="0"/>
              <a:t>Charter Application </a:t>
            </a:r>
            <a:r>
              <a:rPr lang="en-US" sz="2000" dirty="0"/>
              <a:t>and Timeline</a:t>
            </a:r>
          </a:p>
          <a:p>
            <a:pPr>
              <a:buFont typeface="+mj-lt"/>
              <a:buAutoNum type="arabicPeriod"/>
            </a:pPr>
            <a:r>
              <a:rPr lang="en-US" sz="2000" dirty="0"/>
              <a:t>Resources for </a:t>
            </a:r>
            <a:r>
              <a:rPr lang="en-US" sz="2000" dirty="0" smtClean="0"/>
              <a:t>Districts</a:t>
            </a:r>
            <a:endParaRPr lang="en-US" sz="2000" dirty="0"/>
          </a:p>
        </p:txBody>
      </p:sp>
    </p:spTree>
    <p:extLst>
      <p:ext uri="{BB962C8B-B14F-4D97-AF65-F5344CB8AC3E}">
        <p14:creationId xmlns:p14="http://schemas.microsoft.com/office/powerpoint/2010/main" val="1707645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Conducting a Charter Application Process</a:t>
            </a:r>
          </a:p>
        </p:txBody>
      </p:sp>
      <p:sp>
        <p:nvSpPr>
          <p:cNvPr id="3" name="Text Placeholder 2"/>
          <p:cNvSpPr>
            <a:spLocks noGrp="1"/>
          </p:cNvSpPr>
          <p:nvPr>
            <p:ph type="body" idx="1"/>
          </p:nvPr>
        </p:nvSpPr>
        <p:spPr/>
        <p:txBody>
          <a:bodyPr/>
          <a:lstStyle/>
          <a:p>
            <a:pPr marL="114300" indent="0">
              <a:spcBef>
                <a:spcPts val="0"/>
              </a:spcBef>
              <a:buNone/>
            </a:pPr>
            <a:r>
              <a:rPr lang="en-US" sz="2000" dirty="0"/>
              <a:t>The Department has published a </a:t>
            </a:r>
            <a:r>
              <a:rPr lang="en-US" sz="2000" dirty="0">
                <a:hlinkClick r:id="rId2"/>
              </a:rPr>
              <a:t>detailed guide </a:t>
            </a:r>
            <a:r>
              <a:rPr lang="en-US" sz="2000" dirty="0"/>
              <a:t>for districts to guide their application process, along with the common application and timeline. </a:t>
            </a:r>
          </a:p>
          <a:p>
            <a:pPr marL="114300" indent="0">
              <a:spcBef>
                <a:spcPts val="0"/>
              </a:spcBef>
              <a:buNone/>
            </a:pPr>
            <a:endParaRPr lang="en-US" sz="2000" dirty="0"/>
          </a:p>
          <a:p>
            <a:pPr marL="114300" indent="0">
              <a:spcBef>
                <a:spcPts val="0"/>
              </a:spcBef>
              <a:buNone/>
            </a:pPr>
            <a:r>
              <a:rPr lang="en-US" sz="2000" dirty="0"/>
              <a:t>The guide outlines:</a:t>
            </a:r>
          </a:p>
          <a:p>
            <a:pPr>
              <a:spcBef>
                <a:spcPts val="0"/>
              </a:spcBef>
            </a:pPr>
            <a:r>
              <a:rPr lang="en-US" sz="2000" dirty="0"/>
              <a:t>Actions that you must take to comply with all charter application process requirements;</a:t>
            </a:r>
          </a:p>
          <a:p>
            <a:pPr>
              <a:spcBef>
                <a:spcPts val="0"/>
              </a:spcBef>
            </a:pPr>
            <a:r>
              <a:rPr lang="en-US" sz="2000" dirty="0"/>
              <a:t>Additional components above and beyond minimum requirements that you may include; and</a:t>
            </a:r>
          </a:p>
          <a:p>
            <a:pPr>
              <a:spcBef>
                <a:spcPts val="0"/>
              </a:spcBef>
            </a:pPr>
            <a:r>
              <a:rPr lang="en-US" sz="2000" dirty="0"/>
              <a:t>Common district practices in running compliant charter application processes.</a:t>
            </a:r>
          </a:p>
          <a:p>
            <a:pPr marL="114300" indent="0">
              <a:spcBef>
                <a:spcPts val="0"/>
              </a:spcBef>
              <a:buNone/>
            </a:pPr>
            <a:endParaRPr lang="en-US" sz="2000" dirty="0"/>
          </a:p>
          <a:p>
            <a:pPr marL="114300" indent="0">
              <a:spcBef>
                <a:spcPts val="0"/>
              </a:spcBef>
              <a:buNone/>
            </a:pPr>
            <a:r>
              <a:rPr lang="en-US" sz="2000" dirty="0"/>
              <a:t>Today, we will walk through the most important steps districts must take.</a:t>
            </a:r>
          </a:p>
        </p:txBody>
      </p:sp>
    </p:spTree>
    <p:extLst>
      <p:ext uri="{BB962C8B-B14F-4D97-AF65-F5344CB8AC3E}">
        <p14:creationId xmlns:p14="http://schemas.microsoft.com/office/powerpoint/2010/main" val="938771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Process Steps</a:t>
            </a:r>
          </a:p>
        </p:txBody>
      </p:sp>
      <p:sp>
        <p:nvSpPr>
          <p:cNvPr id="3" name="Text Placeholder 2"/>
          <p:cNvSpPr>
            <a:spLocks noGrp="1"/>
          </p:cNvSpPr>
          <p:nvPr>
            <p:ph type="body" idx="1"/>
          </p:nvPr>
        </p:nvSpPr>
        <p:spPr/>
        <p:txBody>
          <a:bodyPr/>
          <a:lstStyle/>
          <a:p>
            <a:pPr marL="114300" indent="0">
              <a:spcBef>
                <a:spcPts val="0"/>
              </a:spcBef>
              <a:buNone/>
            </a:pPr>
            <a:r>
              <a:rPr lang="en-US" sz="2000" dirty="0"/>
              <a:t>In the following slides, we will review each of the application process steps that districts must take in the coming months:</a:t>
            </a:r>
          </a:p>
          <a:p>
            <a:pPr marL="114300" indent="0">
              <a:spcBef>
                <a:spcPts val="0"/>
              </a:spcBef>
              <a:buNone/>
            </a:pPr>
            <a:endParaRPr lang="en-US" sz="2000" dirty="0"/>
          </a:p>
          <a:p>
            <a:pPr>
              <a:spcBef>
                <a:spcPts val="0"/>
              </a:spcBef>
              <a:spcAft>
                <a:spcPts val="1200"/>
              </a:spcAft>
              <a:buFont typeface="+mj-lt"/>
              <a:buAutoNum type="arabicPeriod"/>
            </a:pPr>
            <a:r>
              <a:rPr lang="en-US" sz="2000" dirty="0"/>
              <a:t>Review the common application and develop any district-specific requirements</a:t>
            </a:r>
          </a:p>
          <a:p>
            <a:pPr>
              <a:spcBef>
                <a:spcPts val="0"/>
              </a:spcBef>
              <a:spcAft>
                <a:spcPts val="1200"/>
              </a:spcAft>
              <a:buFont typeface="+mj-lt"/>
              <a:buAutoNum type="arabicPeriod"/>
            </a:pPr>
            <a:r>
              <a:rPr lang="en-US" sz="2000" dirty="0"/>
              <a:t>Identify requirements for Type 3 charter applicants</a:t>
            </a:r>
          </a:p>
          <a:p>
            <a:pPr>
              <a:spcBef>
                <a:spcPts val="0"/>
              </a:spcBef>
              <a:spcAft>
                <a:spcPts val="1200"/>
              </a:spcAft>
              <a:buFont typeface="+mj-lt"/>
              <a:buAutoNum type="arabicPeriod"/>
            </a:pPr>
            <a:r>
              <a:rPr lang="en-US" sz="2000" dirty="0"/>
              <a:t>Publish the application and application timeline</a:t>
            </a:r>
          </a:p>
          <a:p>
            <a:pPr>
              <a:spcBef>
                <a:spcPts val="0"/>
              </a:spcBef>
              <a:spcAft>
                <a:spcPts val="1200"/>
              </a:spcAft>
              <a:buFont typeface="+mj-lt"/>
              <a:buAutoNum type="arabicPeriod"/>
            </a:pPr>
            <a:r>
              <a:rPr lang="en-US" sz="2000" dirty="0"/>
              <a:t>Identify and contract with a third-party evaluator</a:t>
            </a:r>
          </a:p>
          <a:p>
            <a:pPr>
              <a:spcBef>
                <a:spcPts val="0"/>
              </a:spcBef>
              <a:spcAft>
                <a:spcPts val="1200"/>
              </a:spcAft>
              <a:buFont typeface="+mj-lt"/>
              <a:buAutoNum type="arabicPeriod"/>
            </a:pPr>
            <a:r>
              <a:rPr lang="en-US" sz="2000" dirty="0"/>
              <a:t>Collect and review applications</a:t>
            </a:r>
          </a:p>
          <a:p>
            <a:pPr>
              <a:spcBef>
                <a:spcPts val="0"/>
              </a:spcBef>
              <a:spcAft>
                <a:spcPts val="1200"/>
              </a:spcAft>
              <a:buFont typeface="+mj-lt"/>
              <a:buAutoNum type="arabicPeriod"/>
            </a:pPr>
            <a:r>
              <a:rPr lang="en-US" sz="2000" dirty="0"/>
              <a:t>Make application recommendations and decisions</a:t>
            </a:r>
          </a:p>
        </p:txBody>
      </p:sp>
    </p:spTree>
    <p:extLst>
      <p:ext uri="{BB962C8B-B14F-4D97-AF65-F5344CB8AC3E}">
        <p14:creationId xmlns:p14="http://schemas.microsoft.com/office/powerpoint/2010/main" val="3158715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Review the Common Charter Application</a:t>
            </a:r>
          </a:p>
        </p:txBody>
      </p:sp>
      <p:sp>
        <p:nvSpPr>
          <p:cNvPr id="3" name="Text Placeholder 2"/>
          <p:cNvSpPr>
            <a:spLocks noGrp="1"/>
          </p:cNvSpPr>
          <p:nvPr>
            <p:ph type="body" idx="1"/>
          </p:nvPr>
        </p:nvSpPr>
        <p:spPr/>
        <p:txBody>
          <a:bodyPr/>
          <a:lstStyle/>
          <a:p>
            <a:pPr marL="114300" indent="0">
              <a:spcBef>
                <a:spcPts val="0"/>
              </a:spcBef>
              <a:buNone/>
            </a:pPr>
            <a:r>
              <a:rPr lang="en-US" sz="2000" dirty="0"/>
              <a:t>Local school board are required to use the common charter application created by the state. The application can be found </a:t>
            </a:r>
            <a:r>
              <a:rPr lang="en-US" sz="2000" dirty="0">
                <a:hlinkClick r:id="rId2"/>
              </a:rPr>
              <a:t>on the Department’s website</a:t>
            </a:r>
            <a:r>
              <a:rPr lang="en-US" sz="2000" dirty="0"/>
              <a:t>. </a:t>
            </a:r>
          </a:p>
          <a:p>
            <a:pPr marL="114300" indent="0">
              <a:spcBef>
                <a:spcPts val="0"/>
              </a:spcBef>
              <a:buNone/>
            </a:pPr>
            <a:endParaRPr lang="en-US" sz="2000" dirty="0"/>
          </a:p>
          <a:p>
            <a:pPr marL="114300" indent="0">
              <a:spcBef>
                <a:spcPts val="0"/>
              </a:spcBef>
              <a:buNone/>
            </a:pPr>
            <a:r>
              <a:rPr lang="en-US" sz="2000" b="1" dirty="0"/>
              <a:t>Key Decision: </a:t>
            </a:r>
            <a:r>
              <a:rPr lang="en-US" sz="2000" dirty="0"/>
              <a:t>Districts may choose to add questions to the common charter application or additional components to the application process, such as an interview or performance tasks. Each district should decide whether it wants to add any components to the common application and develop those additional materials. </a:t>
            </a:r>
          </a:p>
          <a:p>
            <a:pPr marL="114300" indent="0">
              <a:spcBef>
                <a:spcPts val="0"/>
              </a:spcBef>
              <a:buNone/>
            </a:pPr>
            <a:endParaRPr lang="en-US" sz="2000" b="1" dirty="0"/>
          </a:p>
          <a:p>
            <a:pPr marL="114300" indent="0">
              <a:spcBef>
                <a:spcPts val="0"/>
              </a:spcBef>
              <a:buNone/>
            </a:pPr>
            <a:r>
              <a:rPr lang="en-US" sz="2000" b="1" dirty="0"/>
              <a:t>Districts must do this in advance of publishing their application by January </a:t>
            </a:r>
            <a:r>
              <a:rPr lang="en-US" sz="2000" b="1" dirty="0" smtClean="0"/>
              <a:t>10, 2020. </a:t>
            </a:r>
            <a:endParaRPr lang="en-US" sz="2000" b="1" dirty="0"/>
          </a:p>
        </p:txBody>
      </p:sp>
    </p:spTree>
    <p:extLst>
      <p:ext uri="{BB962C8B-B14F-4D97-AF65-F5344CB8AC3E}">
        <p14:creationId xmlns:p14="http://schemas.microsoft.com/office/powerpoint/2010/main" val="3330680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Choose Requirements for Type 3 Applicants</a:t>
            </a:r>
          </a:p>
        </p:txBody>
      </p:sp>
      <p:sp>
        <p:nvSpPr>
          <p:cNvPr id="3" name="Text Placeholder 2"/>
          <p:cNvSpPr>
            <a:spLocks noGrp="1"/>
          </p:cNvSpPr>
          <p:nvPr>
            <p:ph type="body" idx="1"/>
          </p:nvPr>
        </p:nvSpPr>
        <p:spPr/>
        <p:txBody>
          <a:bodyPr/>
          <a:lstStyle/>
          <a:p>
            <a:pPr marL="114300" indent="0">
              <a:spcBef>
                <a:spcPts val="0"/>
              </a:spcBef>
              <a:buNone/>
            </a:pPr>
            <a:r>
              <a:rPr lang="en-US" sz="2000" dirty="0"/>
              <a:t>Local school boards have the </a:t>
            </a:r>
            <a:r>
              <a:rPr lang="en-US" sz="2000" b="1" dirty="0"/>
              <a:t>option </a:t>
            </a:r>
            <a:r>
              <a:rPr lang="en-US" sz="2000" dirty="0"/>
              <a:t>of requiring applicants for a Type 3 charter to demonstrate support from stakeholders of the currently operating school proposed for transformation including: </a:t>
            </a:r>
          </a:p>
          <a:p>
            <a:pPr>
              <a:spcBef>
                <a:spcPts val="0"/>
              </a:spcBef>
            </a:pPr>
            <a:r>
              <a:rPr lang="en-US" sz="2000" dirty="0"/>
              <a:t>A majority of school staff</a:t>
            </a:r>
          </a:p>
          <a:p>
            <a:pPr>
              <a:spcBef>
                <a:spcPts val="0"/>
              </a:spcBef>
            </a:pPr>
            <a:r>
              <a:rPr lang="en-US" sz="2000" dirty="0"/>
              <a:t>Parents and guardians of a majority of current students</a:t>
            </a:r>
          </a:p>
          <a:p>
            <a:pPr marL="114300" indent="0">
              <a:spcBef>
                <a:spcPts val="0"/>
              </a:spcBef>
              <a:buNone/>
            </a:pPr>
            <a:endParaRPr lang="en-US" sz="2000" dirty="0"/>
          </a:p>
          <a:p>
            <a:pPr marL="114300" indent="0">
              <a:spcBef>
                <a:spcPts val="0"/>
              </a:spcBef>
              <a:buNone/>
            </a:pPr>
            <a:r>
              <a:rPr lang="en-US" sz="2000" b="1" dirty="0"/>
              <a:t>Key Decision: </a:t>
            </a:r>
            <a:r>
              <a:rPr lang="en-US" sz="2000" dirty="0"/>
              <a:t>Each district should decide whether Type 3 applicants should meet none, one, or both of these requirements. The same requirements must apply to all Type 3 charter applicants and must be made clear on the district website. </a:t>
            </a:r>
          </a:p>
          <a:p>
            <a:pPr marL="114300" indent="0">
              <a:spcBef>
                <a:spcPts val="0"/>
              </a:spcBef>
              <a:buNone/>
            </a:pPr>
            <a:endParaRPr lang="en-US" sz="2000" b="1" dirty="0"/>
          </a:p>
          <a:p>
            <a:pPr marL="114300" indent="0">
              <a:spcBef>
                <a:spcPts val="0"/>
              </a:spcBef>
              <a:buNone/>
            </a:pPr>
            <a:r>
              <a:rPr lang="en-US" sz="2000" b="1" dirty="0"/>
              <a:t>Districts must do this in advance of publishing their application by January </a:t>
            </a:r>
            <a:r>
              <a:rPr lang="en-US" sz="2000" b="1" dirty="0" smtClean="0"/>
              <a:t>10, 2020. </a:t>
            </a:r>
            <a:endParaRPr lang="en-US" sz="2000" b="1" dirty="0"/>
          </a:p>
        </p:txBody>
      </p:sp>
    </p:spTree>
    <p:extLst>
      <p:ext uri="{BB962C8B-B14F-4D97-AF65-F5344CB8AC3E}">
        <p14:creationId xmlns:p14="http://schemas.microsoft.com/office/powerpoint/2010/main" val="34236881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Publish the Application Process</a:t>
            </a:r>
          </a:p>
        </p:txBody>
      </p:sp>
      <p:sp>
        <p:nvSpPr>
          <p:cNvPr id="3" name="Text Placeholder 2"/>
          <p:cNvSpPr>
            <a:spLocks noGrp="1"/>
          </p:cNvSpPr>
          <p:nvPr>
            <p:ph type="body" idx="1"/>
          </p:nvPr>
        </p:nvSpPr>
        <p:spPr/>
        <p:txBody>
          <a:bodyPr/>
          <a:lstStyle/>
          <a:p>
            <a:pPr marL="114300" indent="0">
              <a:spcBef>
                <a:spcPts val="0"/>
              </a:spcBef>
              <a:buNone/>
            </a:pPr>
            <a:r>
              <a:rPr lang="en-US" sz="2000" dirty="0"/>
              <a:t>State law requires local school boards to publish the following information on their websites:</a:t>
            </a:r>
          </a:p>
          <a:p>
            <a:pPr>
              <a:spcBef>
                <a:spcPts val="0"/>
              </a:spcBef>
              <a:buFont typeface="+mj-lt"/>
              <a:buAutoNum type="arabicPeriod"/>
            </a:pPr>
            <a:r>
              <a:rPr lang="en-US" sz="2000" dirty="0"/>
              <a:t>The timeline, guidelines, and all forms required for submitting a charter application</a:t>
            </a:r>
          </a:p>
          <a:p>
            <a:pPr>
              <a:spcBef>
                <a:spcPts val="0"/>
              </a:spcBef>
              <a:buFont typeface="+mj-lt"/>
              <a:buAutoNum type="arabicPeriod"/>
            </a:pPr>
            <a:r>
              <a:rPr lang="en-US" sz="2000" dirty="0"/>
              <a:t>The timeline and process by which the school board will review applications</a:t>
            </a:r>
          </a:p>
          <a:p>
            <a:pPr>
              <a:spcBef>
                <a:spcPts val="0"/>
              </a:spcBef>
              <a:buFont typeface="+mj-lt"/>
              <a:buAutoNum type="arabicPeriod"/>
            </a:pPr>
            <a:r>
              <a:rPr lang="en-US" sz="2000" dirty="0"/>
              <a:t>The name and contact information for a district primary point of contact for charter proposals</a:t>
            </a:r>
          </a:p>
          <a:p>
            <a:pPr marL="114300" indent="0">
              <a:spcBef>
                <a:spcPts val="0"/>
              </a:spcBef>
              <a:buNone/>
            </a:pPr>
            <a:endParaRPr lang="en-US" sz="2000" dirty="0"/>
          </a:p>
          <a:p>
            <a:pPr marL="114300" indent="0">
              <a:spcBef>
                <a:spcPts val="0"/>
              </a:spcBef>
              <a:buNone/>
            </a:pPr>
            <a:r>
              <a:rPr lang="en-US" sz="2000" dirty="0"/>
              <a:t>The LDOE has created a website template that addresses these requirements </a:t>
            </a:r>
            <a:r>
              <a:rPr lang="en-US" sz="2000" dirty="0">
                <a:hlinkClick r:id="rId2"/>
              </a:rPr>
              <a:t>here</a:t>
            </a:r>
            <a:r>
              <a:rPr lang="en-US" sz="2000" dirty="0"/>
              <a:t>. </a:t>
            </a:r>
          </a:p>
          <a:p>
            <a:pPr>
              <a:spcBef>
                <a:spcPts val="0"/>
              </a:spcBef>
              <a:buFont typeface="+mj-lt"/>
              <a:buAutoNum type="arabicPeriod"/>
            </a:pPr>
            <a:endParaRPr lang="en-US" sz="2000" dirty="0"/>
          </a:p>
          <a:p>
            <a:pPr marL="114300" indent="0">
              <a:spcBef>
                <a:spcPts val="0"/>
              </a:spcBef>
              <a:buNone/>
            </a:pPr>
            <a:r>
              <a:rPr lang="en-US" sz="2000" b="1" dirty="0"/>
              <a:t>Districts are required to have completed these steps by January </a:t>
            </a:r>
            <a:r>
              <a:rPr lang="en-US" sz="2000" b="1" dirty="0" smtClean="0"/>
              <a:t>10, 2020. </a:t>
            </a:r>
            <a:endParaRPr lang="en-US" sz="2000" b="1" dirty="0"/>
          </a:p>
        </p:txBody>
      </p:sp>
    </p:spTree>
    <p:extLst>
      <p:ext uri="{BB962C8B-B14F-4D97-AF65-F5344CB8AC3E}">
        <p14:creationId xmlns:p14="http://schemas.microsoft.com/office/powerpoint/2010/main" val="2464972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Identify and Contract with an Independent Evaluator</a:t>
            </a:r>
          </a:p>
        </p:txBody>
      </p:sp>
      <p:sp>
        <p:nvSpPr>
          <p:cNvPr id="3" name="Text Placeholder 2"/>
          <p:cNvSpPr>
            <a:spLocks noGrp="1"/>
          </p:cNvSpPr>
          <p:nvPr>
            <p:ph type="body" idx="1"/>
          </p:nvPr>
        </p:nvSpPr>
        <p:spPr/>
        <p:txBody>
          <a:bodyPr/>
          <a:lstStyle/>
          <a:p>
            <a:pPr marL="114300" indent="0">
              <a:spcBef>
                <a:spcPts val="0"/>
              </a:spcBef>
              <a:buNone/>
            </a:pPr>
            <a:r>
              <a:rPr lang="en-US" sz="2000" dirty="0"/>
              <a:t>Districts that receive any charter applications are required by law to select an independent evaluator  with financial, legal, educational, and organizational expertise to provide a review for each application received. </a:t>
            </a:r>
          </a:p>
          <a:p>
            <a:pPr marL="114300" indent="0">
              <a:spcBef>
                <a:spcPts val="0"/>
              </a:spcBef>
              <a:buNone/>
            </a:pPr>
            <a:endParaRPr lang="en-US" sz="2000" dirty="0"/>
          </a:p>
          <a:p>
            <a:pPr marL="114300" indent="0">
              <a:spcBef>
                <a:spcPts val="0"/>
              </a:spcBef>
              <a:buNone/>
            </a:pPr>
            <a:r>
              <a:rPr lang="en-US" sz="2000" b="1" dirty="0"/>
              <a:t>Key Decision: </a:t>
            </a:r>
            <a:r>
              <a:rPr lang="en-US" sz="2000" dirty="0"/>
              <a:t>Each district should identify the evaluator who will be selected if a charter application is submitted and enter into an agreement to review the applications.</a:t>
            </a:r>
          </a:p>
          <a:p>
            <a:pPr marL="114300" indent="0">
              <a:spcBef>
                <a:spcPts val="0"/>
              </a:spcBef>
              <a:buNone/>
            </a:pPr>
            <a:endParaRPr lang="en-US" sz="2000" b="1" dirty="0"/>
          </a:p>
          <a:p>
            <a:pPr marL="114300" indent="0">
              <a:spcBef>
                <a:spcPts val="0"/>
              </a:spcBef>
              <a:buNone/>
            </a:pPr>
            <a:r>
              <a:rPr lang="en-US" sz="2000" b="1" dirty="0"/>
              <a:t>Districts must do this before they begin to evaluate charter applications</a:t>
            </a:r>
          </a:p>
        </p:txBody>
      </p:sp>
    </p:spTree>
    <p:extLst>
      <p:ext uri="{BB962C8B-B14F-4D97-AF65-F5344CB8AC3E}">
        <p14:creationId xmlns:p14="http://schemas.microsoft.com/office/powerpoint/2010/main" val="2383406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CBAF5-7E2B-1B46-B9ED-A9444E79222B}"/>
              </a:ext>
            </a:extLst>
          </p:cNvPr>
          <p:cNvSpPr>
            <a:spLocks noGrp="1"/>
          </p:cNvSpPr>
          <p:nvPr>
            <p:ph type="title"/>
          </p:nvPr>
        </p:nvSpPr>
        <p:spPr/>
        <p:txBody>
          <a:bodyPr/>
          <a:lstStyle/>
          <a:p>
            <a:r>
              <a:rPr lang="en-US" dirty="0"/>
              <a:t>5. Collect and Review Applications</a:t>
            </a:r>
          </a:p>
        </p:txBody>
      </p:sp>
      <p:sp>
        <p:nvSpPr>
          <p:cNvPr id="3" name="Text Placeholder 2">
            <a:extLst>
              <a:ext uri="{FF2B5EF4-FFF2-40B4-BE49-F238E27FC236}">
                <a16:creationId xmlns:a16="http://schemas.microsoft.com/office/drawing/2014/main" id="{A0722C3F-9948-F840-96CA-6343FA732012}"/>
              </a:ext>
            </a:extLst>
          </p:cNvPr>
          <p:cNvSpPr>
            <a:spLocks noGrp="1"/>
          </p:cNvSpPr>
          <p:nvPr>
            <p:ph type="body" idx="1"/>
          </p:nvPr>
        </p:nvSpPr>
        <p:spPr/>
        <p:txBody>
          <a:bodyPr/>
          <a:lstStyle/>
          <a:p>
            <a:pPr marL="114300" indent="0">
              <a:buNone/>
            </a:pPr>
            <a:r>
              <a:rPr lang="en-US" sz="2000" b="1" dirty="0" smtClean="0"/>
              <a:t>Districts must collect charter applications from applicant groups by the March 6, 2020 deadline</a:t>
            </a:r>
            <a:r>
              <a:rPr lang="en-US" sz="2000" dirty="0" smtClean="0"/>
              <a:t>. The primary point of contact for charter proposals should communicate with applicants in advance of this deadline what the district’s expectations are for how applications should be submitted. </a:t>
            </a:r>
          </a:p>
          <a:p>
            <a:pPr marL="114300" indent="0">
              <a:buNone/>
            </a:pPr>
            <a:endParaRPr lang="en-US" sz="2000" dirty="0" smtClean="0"/>
          </a:p>
          <a:p>
            <a:pPr marL="114300" indent="0">
              <a:buNone/>
            </a:pPr>
            <a:r>
              <a:rPr lang="en-US" sz="2000" dirty="0" smtClean="0"/>
              <a:t>Once </a:t>
            </a:r>
            <a:r>
              <a:rPr lang="en-US" sz="2000" dirty="0" smtClean="0"/>
              <a:t>applications have been submitted to a third party evaluator, the primary point of contact for charter proposals should work with the third party evaluator to ensure that application recommendations will be delivered in a timely manner that complies with the 2020 charter timeline. </a:t>
            </a:r>
          </a:p>
          <a:p>
            <a:pPr marL="114300" indent="0">
              <a:buNone/>
            </a:pPr>
            <a:endParaRPr lang="en-US" dirty="0" smtClean="0"/>
          </a:p>
        </p:txBody>
      </p:sp>
    </p:spTree>
    <p:extLst>
      <p:ext uri="{BB962C8B-B14F-4D97-AF65-F5344CB8AC3E}">
        <p14:creationId xmlns:p14="http://schemas.microsoft.com/office/powerpoint/2010/main" val="671594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Make Application Recommendations and Decisions</a:t>
            </a:r>
          </a:p>
        </p:txBody>
      </p:sp>
      <p:sp>
        <p:nvSpPr>
          <p:cNvPr id="3" name="Text Placeholder 2"/>
          <p:cNvSpPr>
            <a:spLocks noGrp="1"/>
          </p:cNvSpPr>
          <p:nvPr>
            <p:ph type="body" idx="1"/>
          </p:nvPr>
        </p:nvSpPr>
        <p:spPr/>
        <p:txBody>
          <a:bodyPr/>
          <a:lstStyle/>
          <a:p>
            <a:pPr marL="114300" indent="0">
              <a:spcBef>
                <a:spcPts val="0"/>
              </a:spcBef>
              <a:buNone/>
            </a:pPr>
            <a:r>
              <a:rPr lang="en-US" sz="2000" dirty="0"/>
              <a:t>Local school districts should use the information provided by the third party reviewer to make a recommendation on approval to the local school board.</a:t>
            </a:r>
          </a:p>
          <a:p>
            <a:pPr marL="114300" indent="0">
              <a:spcBef>
                <a:spcPts val="0"/>
              </a:spcBef>
              <a:buNone/>
            </a:pPr>
            <a:endParaRPr lang="en-US" sz="2000" dirty="0"/>
          </a:p>
          <a:p>
            <a:pPr marL="114300" indent="0">
              <a:spcBef>
                <a:spcPts val="0"/>
              </a:spcBef>
              <a:buNone/>
            </a:pPr>
            <a:r>
              <a:rPr lang="en-US" sz="2000" dirty="0"/>
              <a:t>Prior to approving a charter for a Type 1 or Type 3 school, local school boards are required to hold a public meeting for the purpose of considering the proposal and receiving public input. </a:t>
            </a:r>
          </a:p>
          <a:p>
            <a:pPr marL="114300" indent="0">
              <a:spcBef>
                <a:spcPts val="0"/>
              </a:spcBef>
              <a:buNone/>
            </a:pPr>
            <a:endParaRPr lang="en-US" sz="2000" dirty="0"/>
          </a:p>
          <a:p>
            <a:pPr marL="114300" indent="0">
              <a:spcBef>
                <a:spcPts val="0"/>
              </a:spcBef>
              <a:buNone/>
            </a:pPr>
            <a:r>
              <a:rPr lang="en-US" sz="2000" dirty="0"/>
              <a:t>Local school boards are required to vote on all charter applications that they have received on or before </a:t>
            </a:r>
            <a:r>
              <a:rPr lang="en-US" sz="2000" b="1" dirty="0"/>
              <a:t>June </a:t>
            </a:r>
            <a:r>
              <a:rPr lang="en-US" sz="2000" b="1" dirty="0" smtClean="0"/>
              <a:t>12, 2020. </a:t>
            </a:r>
            <a:endParaRPr lang="en-US" sz="2000" dirty="0"/>
          </a:p>
          <a:p>
            <a:pPr marL="114300" indent="0">
              <a:spcBef>
                <a:spcPts val="0"/>
              </a:spcBef>
              <a:buNone/>
            </a:pPr>
            <a:endParaRPr lang="en-US" sz="2000" dirty="0"/>
          </a:p>
          <a:p>
            <a:pPr marL="114300" indent="0">
              <a:spcBef>
                <a:spcPts val="0"/>
              </a:spcBef>
              <a:buNone/>
            </a:pPr>
            <a:r>
              <a:rPr lang="en-US" sz="2000" dirty="0"/>
              <a:t>After June </a:t>
            </a:r>
            <a:r>
              <a:rPr lang="en-US" sz="2000" dirty="0" smtClean="0"/>
              <a:t>12</a:t>
            </a:r>
            <a:r>
              <a:rPr lang="en-US" sz="2000" baseline="30000" dirty="0" smtClean="0"/>
              <a:t>th</a:t>
            </a:r>
            <a:r>
              <a:rPr lang="en-US" sz="2000" dirty="0"/>
              <a:t>, districts are required to notify state representatives in whose jurisdictions applicants have proposed a school about the board’s decision</a:t>
            </a:r>
            <a:r>
              <a:rPr lang="en-US" dirty="0"/>
              <a:t>. </a:t>
            </a:r>
          </a:p>
        </p:txBody>
      </p:sp>
    </p:spTree>
    <p:extLst>
      <p:ext uri="{BB962C8B-B14F-4D97-AF65-F5344CB8AC3E}">
        <p14:creationId xmlns:p14="http://schemas.microsoft.com/office/powerpoint/2010/main" val="4291296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6" name="Google Shape;431;p110"/>
          <p:cNvSpPr txBox="1"/>
          <p:nvPr/>
        </p:nvSpPr>
        <p:spPr>
          <a:xfrm>
            <a:off x="0" y="2433775"/>
            <a:ext cx="9144000" cy="308100"/>
          </a:xfrm>
          <a:prstGeom prst="rect">
            <a:avLst/>
          </a:prstGeom>
          <a:solidFill>
            <a:srgbClr val="FFD966"/>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 name="Text Placeholder 2"/>
          <p:cNvSpPr>
            <a:spLocks noGrp="1"/>
          </p:cNvSpPr>
          <p:nvPr>
            <p:ph type="body" idx="1"/>
          </p:nvPr>
        </p:nvSpPr>
        <p:spPr/>
        <p:txBody>
          <a:bodyPr/>
          <a:lstStyle/>
          <a:p>
            <a:pPr>
              <a:buFont typeface="+mj-lt"/>
              <a:buAutoNum type="arabicPeriod"/>
            </a:pPr>
            <a:r>
              <a:rPr lang="en-US" sz="2000" dirty="0" smtClean="0"/>
              <a:t>Overview of Louisiana charter </a:t>
            </a:r>
            <a:r>
              <a:rPr lang="en-US" sz="2000" dirty="0"/>
              <a:t>s</a:t>
            </a:r>
            <a:r>
              <a:rPr lang="en-US" sz="2000" dirty="0" smtClean="0"/>
              <a:t>chools</a:t>
            </a:r>
            <a:endParaRPr lang="en-US" sz="2000" dirty="0"/>
          </a:p>
          <a:p>
            <a:pPr marL="476250" lvl="0">
              <a:buFont typeface="+mj-lt"/>
              <a:buAutoNum type="arabicPeriod"/>
            </a:pPr>
            <a:r>
              <a:rPr lang="en-US" sz="2000" dirty="0"/>
              <a:t>Review </a:t>
            </a:r>
            <a:r>
              <a:rPr lang="en-US" sz="2000" dirty="0" smtClean="0"/>
              <a:t>district </a:t>
            </a:r>
            <a:r>
              <a:rPr lang="en-US" sz="2000" dirty="0"/>
              <a:t>legal requirements regarding the charter application process</a:t>
            </a:r>
          </a:p>
          <a:p>
            <a:pPr>
              <a:buFont typeface="+mj-lt"/>
              <a:buAutoNum type="arabicPeriod"/>
            </a:pPr>
            <a:r>
              <a:rPr lang="en-US" sz="2000" dirty="0" smtClean="0"/>
              <a:t>Guidance on conducting an </a:t>
            </a:r>
            <a:r>
              <a:rPr lang="en-US" sz="2000" dirty="0"/>
              <a:t>a</a:t>
            </a:r>
            <a:r>
              <a:rPr lang="en-US" sz="2000" dirty="0" smtClean="0"/>
              <a:t>pplication </a:t>
            </a:r>
            <a:r>
              <a:rPr lang="en-US" sz="2000" dirty="0"/>
              <a:t>p</a:t>
            </a:r>
            <a:r>
              <a:rPr lang="en-US" sz="2000" dirty="0" smtClean="0"/>
              <a:t>rocess</a:t>
            </a:r>
            <a:endParaRPr lang="en-US" sz="2000" dirty="0"/>
          </a:p>
          <a:p>
            <a:pPr>
              <a:buFont typeface="+mj-lt"/>
              <a:buAutoNum type="arabicPeriod"/>
            </a:pPr>
            <a:r>
              <a:rPr lang="en-US" sz="2000" dirty="0"/>
              <a:t>The </a:t>
            </a:r>
            <a:r>
              <a:rPr lang="en-US" sz="2000" dirty="0" smtClean="0"/>
              <a:t>2020 </a:t>
            </a:r>
            <a:r>
              <a:rPr lang="en-US" sz="2000" dirty="0"/>
              <a:t>Common </a:t>
            </a:r>
            <a:r>
              <a:rPr lang="en-US" sz="2000" dirty="0" smtClean="0"/>
              <a:t>Charter Application </a:t>
            </a:r>
            <a:r>
              <a:rPr lang="en-US" sz="2000" dirty="0"/>
              <a:t>and Timeline</a:t>
            </a:r>
          </a:p>
          <a:p>
            <a:pPr>
              <a:buFont typeface="+mj-lt"/>
              <a:buAutoNum type="arabicPeriod"/>
            </a:pPr>
            <a:r>
              <a:rPr lang="en-US" sz="2000" dirty="0"/>
              <a:t>Resources for </a:t>
            </a:r>
            <a:r>
              <a:rPr lang="en-US" sz="2000" dirty="0" smtClean="0"/>
              <a:t>Districts</a:t>
            </a:r>
            <a:endParaRPr lang="en-US" sz="2000" dirty="0"/>
          </a:p>
        </p:txBody>
      </p:sp>
    </p:spTree>
    <p:extLst>
      <p:ext uri="{BB962C8B-B14F-4D97-AF65-F5344CB8AC3E}">
        <p14:creationId xmlns:p14="http://schemas.microsoft.com/office/powerpoint/2010/main" val="2925703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6" name="Google Shape;431;p110"/>
          <p:cNvSpPr txBox="1"/>
          <p:nvPr/>
        </p:nvSpPr>
        <p:spPr>
          <a:xfrm>
            <a:off x="0" y="1288155"/>
            <a:ext cx="9144000" cy="308100"/>
          </a:xfrm>
          <a:prstGeom prst="rect">
            <a:avLst/>
          </a:prstGeom>
          <a:solidFill>
            <a:srgbClr val="FFD966"/>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 name="Text Placeholder 2"/>
          <p:cNvSpPr>
            <a:spLocks noGrp="1"/>
          </p:cNvSpPr>
          <p:nvPr>
            <p:ph type="body" idx="1"/>
          </p:nvPr>
        </p:nvSpPr>
        <p:spPr/>
        <p:txBody>
          <a:bodyPr/>
          <a:lstStyle/>
          <a:p>
            <a:pPr>
              <a:buFont typeface="+mj-lt"/>
              <a:buAutoNum type="arabicPeriod"/>
            </a:pPr>
            <a:r>
              <a:rPr lang="en-US" sz="2000" dirty="0" smtClean="0"/>
              <a:t>Overview of Louisiana charter </a:t>
            </a:r>
            <a:r>
              <a:rPr lang="en-US" sz="2000" dirty="0"/>
              <a:t>s</a:t>
            </a:r>
            <a:r>
              <a:rPr lang="en-US" sz="2000" dirty="0" smtClean="0"/>
              <a:t>chools</a:t>
            </a:r>
            <a:endParaRPr lang="en-US" sz="2000" dirty="0"/>
          </a:p>
          <a:p>
            <a:pPr marL="476250" lvl="0">
              <a:buFont typeface="+mj-lt"/>
              <a:buAutoNum type="arabicPeriod"/>
            </a:pPr>
            <a:r>
              <a:rPr lang="en-US" sz="2000" dirty="0"/>
              <a:t>Review </a:t>
            </a:r>
            <a:r>
              <a:rPr lang="en-US" sz="2000" dirty="0" smtClean="0"/>
              <a:t>district </a:t>
            </a:r>
            <a:r>
              <a:rPr lang="en-US" sz="2000" dirty="0"/>
              <a:t>legal requirements regarding the charter application process</a:t>
            </a:r>
          </a:p>
          <a:p>
            <a:pPr>
              <a:buFont typeface="+mj-lt"/>
              <a:buAutoNum type="arabicPeriod"/>
            </a:pPr>
            <a:r>
              <a:rPr lang="en-US" sz="2000" dirty="0" smtClean="0"/>
              <a:t>Guidance on conducting an </a:t>
            </a:r>
            <a:r>
              <a:rPr lang="en-US" sz="2000" dirty="0"/>
              <a:t>a</a:t>
            </a:r>
            <a:r>
              <a:rPr lang="en-US" sz="2000" dirty="0" smtClean="0"/>
              <a:t>pplication </a:t>
            </a:r>
            <a:r>
              <a:rPr lang="en-US" sz="2000" dirty="0"/>
              <a:t>p</a:t>
            </a:r>
            <a:r>
              <a:rPr lang="en-US" sz="2000" dirty="0" smtClean="0"/>
              <a:t>rocess</a:t>
            </a:r>
            <a:endParaRPr lang="en-US" sz="2000" dirty="0"/>
          </a:p>
          <a:p>
            <a:pPr>
              <a:buFont typeface="+mj-lt"/>
              <a:buAutoNum type="arabicPeriod"/>
            </a:pPr>
            <a:r>
              <a:rPr lang="en-US" sz="2000" dirty="0"/>
              <a:t>The </a:t>
            </a:r>
            <a:r>
              <a:rPr lang="en-US" sz="2000" dirty="0" smtClean="0"/>
              <a:t>2020 </a:t>
            </a:r>
            <a:r>
              <a:rPr lang="en-US" sz="2000" dirty="0"/>
              <a:t>Common </a:t>
            </a:r>
            <a:r>
              <a:rPr lang="en-US" sz="2000" dirty="0" smtClean="0"/>
              <a:t>Charter Application </a:t>
            </a:r>
            <a:r>
              <a:rPr lang="en-US" sz="2000" dirty="0"/>
              <a:t>and Timeline</a:t>
            </a:r>
          </a:p>
          <a:p>
            <a:pPr>
              <a:buFont typeface="+mj-lt"/>
              <a:buAutoNum type="arabicPeriod"/>
            </a:pPr>
            <a:r>
              <a:rPr lang="en-US" sz="2000" dirty="0"/>
              <a:t>Resources for </a:t>
            </a:r>
            <a:r>
              <a:rPr lang="en-US" sz="2000" dirty="0" smtClean="0"/>
              <a:t>Districts</a:t>
            </a:r>
            <a:endParaRPr lang="en-US" sz="2000" dirty="0"/>
          </a:p>
        </p:txBody>
      </p:sp>
    </p:spTree>
    <p:extLst>
      <p:ext uri="{BB962C8B-B14F-4D97-AF65-F5344CB8AC3E}">
        <p14:creationId xmlns:p14="http://schemas.microsoft.com/office/powerpoint/2010/main" val="17985093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2020 </a:t>
            </a:r>
            <a:r>
              <a:rPr lang="en-US" dirty="0"/>
              <a:t>Application Cycle </a:t>
            </a:r>
            <a:r>
              <a:rPr lang="en-US" dirty="0" smtClean="0"/>
              <a:t>Timeline (slide 1 of 2)</a:t>
            </a:r>
            <a:endParaRPr lang="en-US" dirty="0"/>
          </a:p>
        </p:txBody>
      </p:sp>
      <p:sp>
        <p:nvSpPr>
          <p:cNvPr id="3" name="Text Placeholder 2"/>
          <p:cNvSpPr>
            <a:spLocks noGrp="1"/>
          </p:cNvSpPr>
          <p:nvPr>
            <p:ph type="body" idx="1"/>
          </p:nvPr>
        </p:nvSpPr>
        <p:spPr/>
        <p:txBody>
          <a:bodyPr/>
          <a:lstStyle/>
          <a:p>
            <a:pPr marL="114300" indent="0">
              <a:spcBef>
                <a:spcPts val="0"/>
              </a:spcBef>
              <a:spcAft>
                <a:spcPts val="600"/>
              </a:spcAft>
              <a:buNone/>
            </a:pPr>
            <a:r>
              <a:rPr lang="en-US" b="1" dirty="0"/>
              <a:t>Friday, December </a:t>
            </a:r>
            <a:r>
              <a:rPr lang="en-US" b="1" dirty="0" smtClean="0"/>
              <a:t>13</a:t>
            </a:r>
            <a:r>
              <a:rPr lang="en-US" b="1" baseline="30000" dirty="0" smtClean="0"/>
              <a:t>th</a:t>
            </a:r>
            <a:r>
              <a:rPr lang="en-US" b="1" dirty="0"/>
              <a:t>: </a:t>
            </a:r>
            <a:r>
              <a:rPr lang="en-US" dirty="0"/>
              <a:t>LDOE posts common application to the Louisiana Believes </a:t>
            </a:r>
            <a:r>
              <a:rPr lang="en-US" dirty="0">
                <a:hlinkClick r:id="rId2"/>
              </a:rPr>
              <a:t>website</a:t>
            </a:r>
            <a:r>
              <a:rPr lang="en-US" dirty="0"/>
              <a:t>.</a:t>
            </a:r>
          </a:p>
          <a:p>
            <a:pPr marL="114300" indent="0">
              <a:spcBef>
                <a:spcPts val="0"/>
              </a:spcBef>
              <a:spcAft>
                <a:spcPts val="600"/>
              </a:spcAft>
              <a:buNone/>
            </a:pPr>
            <a:endParaRPr lang="en-US" b="1" dirty="0" smtClean="0"/>
          </a:p>
          <a:p>
            <a:pPr marL="114300" indent="0">
              <a:spcBef>
                <a:spcPts val="0"/>
              </a:spcBef>
              <a:spcAft>
                <a:spcPts val="600"/>
              </a:spcAft>
              <a:buNone/>
            </a:pPr>
            <a:r>
              <a:rPr lang="en-US" b="1" dirty="0" smtClean="0"/>
              <a:t>Friday</a:t>
            </a:r>
            <a:r>
              <a:rPr lang="en-US" b="1" dirty="0"/>
              <a:t>, January </a:t>
            </a:r>
            <a:r>
              <a:rPr lang="en-US" b="1" dirty="0" smtClean="0"/>
              <a:t>10</a:t>
            </a:r>
            <a:r>
              <a:rPr lang="en-US" b="1" baseline="30000" dirty="0" smtClean="0"/>
              <a:t>th</a:t>
            </a:r>
            <a:r>
              <a:rPr lang="en-US" b="1" dirty="0"/>
              <a:t>: </a:t>
            </a:r>
            <a:r>
              <a:rPr lang="en-US" dirty="0"/>
              <a:t>Deadline by which local school boards must post application materials to their websites</a:t>
            </a:r>
          </a:p>
          <a:p>
            <a:pPr marL="114300" indent="0">
              <a:spcBef>
                <a:spcPts val="0"/>
              </a:spcBef>
              <a:spcAft>
                <a:spcPts val="600"/>
              </a:spcAft>
              <a:buNone/>
            </a:pPr>
            <a:endParaRPr lang="en-US" b="1" dirty="0" smtClean="0"/>
          </a:p>
          <a:p>
            <a:pPr marL="114300" indent="0">
              <a:spcBef>
                <a:spcPts val="0"/>
              </a:spcBef>
              <a:spcAft>
                <a:spcPts val="600"/>
              </a:spcAft>
              <a:buNone/>
            </a:pPr>
            <a:r>
              <a:rPr lang="en-US" b="1" dirty="0" smtClean="0"/>
              <a:t>Friday</a:t>
            </a:r>
            <a:r>
              <a:rPr lang="en-US" b="1" dirty="0"/>
              <a:t>, March </a:t>
            </a:r>
            <a:r>
              <a:rPr lang="en-US" b="1" dirty="0" smtClean="0"/>
              <a:t>6</a:t>
            </a:r>
            <a:r>
              <a:rPr lang="en-US" b="1" baseline="30000" dirty="0" smtClean="0"/>
              <a:t>th</a:t>
            </a:r>
            <a:r>
              <a:rPr lang="en-US" b="1" dirty="0" smtClean="0"/>
              <a:t>: </a:t>
            </a:r>
            <a:r>
              <a:rPr lang="en-US" dirty="0"/>
              <a:t>Charter applications are due to districts. Those who are eligible may apply directly to BESE</a:t>
            </a:r>
            <a:r>
              <a:rPr lang="en-US" dirty="0" smtClean="0"/>
              <a:t>.</a:t>
            </a:r>
          </a:p>
          <a:p>
            <a:pPr marL="114300" indent="0">
              <a:spcBef>
                <a:spcPts val="0"/>
              </a:spcBef>
              <a:spcAft>
                <a:spcPts val="600"/>
              </a:spcAft>
              <a:buNone/>
            </a:pPr>
            <a:endParaRPr lang="en-US" b="1" dirty="0" smtClean="0"/>
          </a:p>
          <a:p>
            <a:pPr marL="114300" indent="0">
              <a:spcBef>
                <a:spcPts val="0"/>
              </a:spcBef>
              <a:spcAft>
                <a:spcPts val="600"/>
              </a:spcAft>
              <a:buNone/>
            </a:pPr>
            <a:r>
              <a:rPr lang="en-US" b="1" dirty="0" smtClean="0"/>
              <a:t>Friday, March 20</a:t>
            </a:r>
            <a:r>
              <a:rPr lang="en-US" b="1" baseline="30000" dirty="0" smtClean="0"/>
              <a:t>th</a:t>
            </a:r>
            <a:r>
              <a:rPr lang="en-US" b="1" dirty="0" smtClean="0"/>
              <a:t>: </a:t>
            </a:r>
            <a:r>
              <a:rPr lang="en-US" dirty="0" smtClean="0"/>
              <a:t>Districts should notify the Department of local applications received by emailing </a:t>
            </a:r>
            <a:r>
              <a:rPr lang="en-US" dirty="0" smtClean="0">
                <a:hlinkClick r:id="rId3"/>
              </a:rPr>
              <a:t>Andrew.Shachat@la.gov</a:t>
            </a:r>
            <a:r>
              <a:rPr lang="en-US" dirty="0" smtClean="0"/>
              <a:t> </a:t>
            </a:r>
            <a:endParaRPr lang="en-US" dirty="0"/>
          </a:p>
        </p:txBody>
      </p:sp>
    </p:spTree>
    <p:extLst>
      <p:ext uri="{BB962C8B-B14F-4D97-AF65-F5344CB8AC3E}">
        <p14:creationId xmlns:p14="http://schemas.microsoft.com/office/powerpoint/2010/main" val="27144566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2020 </a:t>
            </a:r>
            <a:r>
              <a:rPr lang="en-US" dirty="0"/>
              <a:t>Application Cycle </a:t>
            </a:r>
            <a:r>
              <a:rPr lang="en-US" dirty="0" smtClean="0"/>
              <a:t>Timeline (slide 2 of 2)</a:t>
            </a:r>
            <a:endParaRPr lang="en-US" dirty="0"/>
          </a:p>
        </p:txBody>
      </p:sp>
      <p:sp>
        <p:nvSpPr>
          <p:cNvPr id="3" name="Text Placeholder 2"/>
          <p:cNvSpPr>
            <a:spLocks noGrp="1"/>
          </p:cNvSpPr>
          <p:nvPr>
            <p:ph type="body" idx="1"/>
          </p:nvPr>
        </p:nvSpPr>
        <p:spPr/>
        <p:txBody>
          <a:bodyPr/>
          <a:lstStyle/>
          <a:p>
            <a:pPr marL="114300" indent="0">
              <a:spcBef>
                <a:spcPts val="0"/>
              </a:spcBef>
              <a:spcAft>
                <a:spcPts val="600"/>
              </a:spcAft>
              <a:buNone/>
            </a:pPr>
            <a:r>
              <a:rPr lang="en-US" b="1" dirty="0" smtClean="0"/>
              <a:t>Friday</a:t>
            </a:r>
            <a:r>
              <a:rPr lang="en-US" b="1" dirty="0"/>
              <a:t>, June </a:t>
            </a:r>
            <a:r>
              <a:rPr lang="en-US" b="1" dirty="0" smtClean="0"/>
              <a:t>12</a:t>
            </a:r>
            <a:r>
              <a:rPr lang="en-US" b="1" baseline="30000" dirty="0" smtClean="0"/>
              <a:t>th</a:t>
            </a:r>
            <a:r>
              <a:rPr lang="en-US" b="1" dirty="0"/>
              <a:t>: </a:t>
            </a:r>
            <a:r>
              <a:rPr lang="en-US" dirty="0"/>
              <a:t>Deadline for districts to consider charter applications. If a district has not made a decision about a charter application by this point, that applicant group is eligible to appeal to BESE. </a:t>
            </a:r>
          </a:p>
          <a:p>
            <a:pPr marL="114300" indent="0">
              <a:spcBef>
                <a:spcPts val="0"/>
              </a:spcBef>
              <a:spcAft>
                <a:spcPts val="600"/>
              </a:spcAft>
              <a:buNone/>
            </a:pPr>
            <a:endParaRPr lang="en-US" b="1" dirty="0" smtClean="0"/>
          </a:p>
          <a:p>
            <a:pPr marL="114300" indent="0">
              <a:spcBef>
                <a:spcPts val="0"/>
              </a:spcBef>
              <a:spcAft>
                <a:spcPts val="600"/>
              </a:spcAft>
              <a:buNone/>
            </a:pPr>
            <a:r>
              <a:rPr lang="en-US" b="1" dirty="0" smtClean="0"/>
              <a:t>Friday</a:t>
            </a:r>
            <a:r>
              <a:rPr lang="en-US" b="1" dirty="0"/>
              <a:t>, June </a:t>
            </a:r>
            <a:r>
              <a:rPr lang="en-US" b="1" dirty="0" smtClean="0"/>
              <a:t>19</a:t>
            </a:r>
            <a:r>
              <a:rPr lang="en-US" b="1" baseline="30000" dirty="0" smtClean="0"/>
              <a:t>th</a:t>
            </a:r>
            <a:r>
              <a:rPr lang="en-US" b="1" dirty="0" smtClean="0"/>
              <a:t>: </a:t>
            </a:r>
            <a:r>
              <a:rPr lang="en-US" dirty="0"/>
              <a:t>Deadline for eligible applicants to submit an appeals application to BESE.</a:t>
            </a:r>
          </a:p>
          <a:p>
            <a:pPr marL="114300" indent="0">
              <a:spcBef>
                <a:spcPts val="0"/>
              </a:spcBef>
              <a:spcAft>
                <a:spcPts val="600"/>
              </a:spcAft>
              <a:buNone/>
            </a:pPr>
            <a:endParaRPr lang="en-US" b="1" dirty="0" smtClean="0"/>
          </a:p>
          <a:p>
            <a:pPr marL="114300" indent="0">
              <a:spcBef>
                <a:spcPts val="0"/>
              </a:spcBef>
              <a:spcAft>
                <a:spcPts val="600"/>
              </a:spcAft>
              <a:buNone/>
            </a:pPr>
            <a:r>
              <a:rPr lang="en-US" b="1" dirty="0" smtClean="0"/>
              <a:t>Ongoing</a:t>
            </a:r>
            <a:r>
              <a:rPr lang="en-US" b="1" dirty="0"/>
              <a:t>: </a:t>
            </a:r>
            <a:r>
              <a:rPr lang="en-US" dirty="0"/>
              <a:t>BESE considers applications on appeal from local school districts. </a:t>
            </a:r>
          </a:p>
          <a:p>
            <a:pPr marL="114300" indent="0">
              <a:buNone/>
            </a:pPr>
            <a:endParaRPr lang="en-US" b="1" dirty="0"/>
          </a:p>
        </p:txBody>
      </p:sp>
    </p:spTree>
    <p:extLst>
      <p:ext uri="{BB962C8B-B14F-4D97-AF65-F5344CB8AC3E}">
        <p14:creationId xmlns:p14="http://schemas.microsoft.com/office/powerpoint/2010/main" val="10564422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Sections in the </a:t>
            </a:r>
            <a:r>
              <a:rPr lang="en-US" dirty="0" smtClean="0"/>
              <a:t>New Operator Common </a:t>
            </a:r>
            <a:r>
              <a:rPr lang="en-US" dirty="0"/>
              <a:t>Application</a:t>
            </a:r>
          </a:p>
        </p:txBody>
      </p:sp>
      <p:sp>
        <p:nvSpPr>
          <p:cNvPr id="5" name="Text Placeholder 2"/>
          <p:cNvSpPr txBox="1">
            <a:spLocks/>
          </p:cNvSpPr>
          <p:nvPr/>
        </p:nvSpPr>
        <p:spPr>
          <a:xfrm>
            <a:off x="0" y="891357"/>
            <a:ext cx="3798498" cy="3543300"/>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42900" algn="l" rtl="0">
              <a:lnSpc>
                <a:spcPct val="90000"/>
              </a:lnSpc>
              <a:spcBef>
                <a:spcPts val="75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spcBef>
                <a:spcPts val="200"/>
              </a:spcBef>
              <a:buFont typeface="Arial"/>
              <a:buNone/>
            </a:pPr>
            <a:r>
              <a:rPr lang="en-US" b="1" u="sng" dirty="0"/>
              <a:t>New Operator Sections</a:t>
            </a:r>
          </a:p>
          <a:p>
            <a:pPr>
              <a:lnSpc>
                <a:spcPct val="100000"/>
              </a:lnSpc>
              <a:spcBef>
                <a:spcPts val="200"/>
              </a:spcBef>
            </a:pPr>
            <a:r>
              <a:rPr lang="en-US" dirty="0"/>
              <a:t>Executive Summary</a:t>
            </a:r>
          </a:p>
          <a:p>
            <a:pPr>
              <a:lnSpc>
                <a:spcPct val="100000"/>
              </a:lnSpc>
              <a:spcBef>
                <a:spcPts val="200"/>
              </a:spcBef>
            </a:pPr>
            <a:r>
              <a:rPr lang="en-US" dirty="0"/>
              <a:t>Students</a:t>
            </a:r>
          </a:p>
          <a:p>
            <a:pPr>
              <a:lnSpc>
                <a:spcPct val="100000"/>
              </a:lnSpc>
              <a:spcBef>
                <a:spcPts val="200"/>
              </a:spcBef>
            </a:pPr>
            <a:r>
              <a:rPr lang="en-US" dirty="0"/>
              <a:t>Academics</a:t>
            </a:r>
          </a:p>
          <a:p>
            <a:pPr>
              <a:lnSpc>
                <a:spcPct val="100000"/>
              </a:lnSpc>
              <a:spcBef>
                <a:spcPts val="200"/>
              </a:spcBef>
            </a:pPr>
            <a:r>
              <a:rPr lang="en-US" dirty="0"/>
              <a:t>Special Student Populations</a:t>
            </a:r>
          </a:p>
          <a:p>
            <a:pPr>
              <a:lnSpc>
                <a:spcPct val="100000"/>
              </a:lnSpc>
              <a:spcBef>
                <a:spcPts val="200"/>
              </a:spcBef>
            </a:pPr>
            <a:r>
              <a:rPr lang="en-US" dirty="0"/>
              <a:t>School Staff</a:t>
            </a:r>
          </a:p>
          <a:p>
            <a:pPr>
              <a:lnSpc>
                <a:spcPct val="100000"/>
              </a:lnSpc>
              <a:spcBef>
                <a:spcPts val="200"/>
              </a:spcBef>
            </a:pPr>
            <a:r>
              <a:rPr lang="en-US" dirty="0"/>
              <a:t>Culture</a:t>
            </a:r>
          </a:p>
          <a:p>
            <a:pPr>
              <a:lnSpc>
                <a:spcPct val="100000"/>
              </a:lnSpc>
              <a:spcBef>
                <a:spcPts val="200"/>
              </a:spcBef>
            </a:pPr>
            <a:endParaRPr lang="en-US" dirty="0" smtClean="0"/>
          </a:p>
        </p:txBody>
      </p:sp>
      <p:sp>
        <p:nvSpPr>
          <p:cNvPr id="7" name="Text Placeholder 2"/>
          <p:cNvSpPr txBox="1">
            <a:spLocks/>
          </p:cNvSpPr>
          <p:nvPr/>
        </p:nvSpPr>
        <p:spPr>
          <a:xfrm>
            <a:off x="3798498" y="1181201"/>
            <a:ext cx="3798498" cy="1515512"/>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42900" algn="l" rtl="0">
              <a:lnSpc>
                <a:spcPct val="90000"/>
              </a:lnSpc>
              <a:spcBef>
                <a:spcPts val="75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a:lnSpc>
                <a:spcPct val="100000"/>
              </a:lnSpc>
              <a:spcBef>
                <a:spcPts val="200"/>
              </a:spcBef>
            </a:pPr>
            <a:r>
              <a:rPr lang="en-US" dirty="0" smtClean="0"/>
              <a:t>Partner Organizations</a:t>
            </a:r>
          </a:p>
          <a:p>
            <a:pPr>
              <a:lnSpc>
                <a:spcPct val="100000"/>
              </a:lnSpc>
              <a:spcBef>
                <a:spcPts val="200"/>
              </a:spcBef>
            </a:pPr>
            <a:r>
              <a:rPr lang="en-US" dirty="0" smtClean="0"/>
              <a:t>Board Readiness</a:t>
            </a:r>
          </a:p>
          <a:p>
            <a:pPr>
              <a:lnSpc>
                <a:spcPct val="100000"/>
              </a:lnSpc>
              <a:spcBef>
                <a:spcPts val="200"/>
              </a:spcBef>
            </a:pPr>
            <a:r>
              <a:rPr lang="en-US" dirty="0" smtClean="0"/>
              <a:t>Financial Readiness</a:t>
            </a:r>
          </a:p>
          <a:p>
            <a:pPr>
              <a:lnSpc>
                <a:spcPct val="100000"/>
              </a:lnSpc>
              <a:spcBef>
                <a:spcPts val="200"/>
              </a:spcBef>
            </a:pPr>
            <a:r>
              <a:rPr lang="en-US" dirty="0" smtClean="0"/>
              <a:t>Educational Service Provider</a:t>
            </a:r>
          </a:p>
          <a:p>
            <a:pPr>
              <a:lnSpc>
                <a:spcPct val="100000"/>
              </a:lnSpc>
              <a:spcBef>
                <a:spcPts val="200"/>
              </a:spcBef>
            </a:pPr>
            <a:r>
              <a:rPr lang="en-US" dirty="0" smtClean="0"/>
              <a:t>Returning Applicant Groups</a:t>
            </a:r>
          </a:p>
          <a:p>
            <a:pPr>
              <a:lnSpc>
                <a:spcPct val="100000"/>
              </a:lnSpc>
              <a:spcBef>
                <a:spcPts val="200"/>
              </a:spcBef>
            </a:pPr>
            <a:r>
              <a:rPr lang="en-US" dirty="0" smtClean="0"/>
              <a:t>School Leadership Team Capacity</a:t>
            </a:r>
          </a:p>
          <a:p>
            <a:pPr marL="114300" indent="0">
              <a:lnSpc>
                <a:spcPct val="100000"/>
              </a:lnSpc>
              <a:spcBef>
                <a:spcPts val="200"/>
              </a:spcBef>
              <a:buNone/>
            </a:pPr>
            <a:endParaRPr lang="en-US" dirty="0" smtClean="0"/>
          </a:p>
        </p:txBody>
      </p:sp>
    </p:spTree>
    <p:extLst>
      <p:ext uri="{BB962C8B-B14F-4D97-AF65-F5344CB8AC3E}">
        <p14:creationId xmlns:p14="http://schemas.microsoft.com/office/powerpoint/2010/main" val="35768308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Sections in the </a:t>
            </a:r>
            <a:r>
              <a:rPr lang="en-US" dirty="0" smtClean="0"/>
              <a:t>Experienced Operator Common </a:t>
            </a:r>
            <a:r>
              <a:rPr lang="en-US" dirty="0"/>
              <a:t>Application</a:t>
            </a:r>
          </a:p>
        </p:txBody>
      </p:sp>
      <p:sp>
        <p:nvSpPr>
          <p:cNvPr id="3" name="Text Placeholder 2"/>
          <p:cNvSpPr>
            <a:spLocks noGrp="1"/>
          </p:cNvSpPr>
          <p:nvPr>
            <p:ph type="body" idx="1"/>
          </p:nvPr>
        </p:nvSpPr>
        <p:spPr>
          <a:xfrm>
            <a:off x="0" y="891357"/>
            <a:ext cx="8647293" cy="3543300"/>
          </a:xfrm>
        </p:spPr>
        <p:txBody>
          <a:bodyPr/>
          <a:lstStyle/>
          <a:p>
            <a:pPr marL="114300" indent="0">
              <a:spcBef>
                <a:spcPts val="300"/>
              </a:spcBef>
              <a:buNone/>
            </a:pPr>
            <a:r>
              <a:rPr lang="en-US" b="1" u="sng" dirty="0"/>
              <a:t>Experienced Operator Sections</a:t>
            </a:r>
          </a:p>
          <a:p>
            <a:pPr>
              <a:spcBef>
                <a:spcPts val="300"/>
              </a:spcBef>
            </a:pPr>
            <a:r>
              <a:rPr lang="en-US" dirty="0"/>
              <a:t>Executive Summary</a:t>
            </a:r>
          </a:p>
          <a:p>
            <a:pPr>
              <a:spcBef>
                <a:spcPts val="300"/>
              </a:spcBef>
            </a:pPr>
            <a:r>
              <a:rPr lang="en-US" dirty="0"/>
              <a:t>Past School Performance</a:t>
            </a:r>
          </a:p>
          <a:p>
            <a:pPr>
              <a:spcBef>
                <a:spcPts val="300"/>
              </a:spcBef>
            </a:pPr>
            <a:r>
              <a:rPr lang="en-US" dirty="0"/>
              <a:t>Academics</a:t>
            </a:r>
          </a:p>
          <a:p>
            <a:pPr>
              <a:spcBef>
                <a:spcPts val="300"/>
              </a:spcBef>
            </a:pPr>
            <a:r>
              <a:rPr lang="en-US" dirty="0"/>
              <a:t>Growth Plan</a:t>
            </a:r>
          </a:p>
          <a:p>
            <a:pPr>
              <a:spcBef>
                <a:spcPts val="300"/>
              </a:spcBef>
            </a:pPr>
            <a:r>
              <a:rPr lang="en-US" dirty="0"/>
              <a:t>Scale Strategy &amp; Risk Mitigation</a:t>
            </a:r>
          </a:p>
          <a:p>
            <a:pPr>
              <a:spcBef>
                <a:spcPts val="300"/>
              </a:spcBef>
            </a:pPr>
            <a:r>
              <a:rPr lang="en-US" dirty="0"/>
              <a:t>Board Readiness</a:t>
            </a:r>
          </a:p>
          <a:p>
            <a:pPr>
              <a:spcBef>
                <a:spcPts val="300"/>
              </a:spcBef>
            </a:pPr>
            <a:r>
              <a:rPr lang="en-US" dirty="0"/>
              <a:t>Financial Readiness</a:t>
            </a:r>
          </a:p>
          <a:p>
            <a:pPr>
              <a:spcBef>
                <a:spcPts val="300"/>
              </a:spcBef>
            </a:pPr>
            <a:r>
              <a:rPr lang="en-US" dirty="0"/>
              <a:t>Educational Service </a:t>
            </a:r>
            <a:r>
              <a:rPr lang="en-US" dirty="0" smtClean="0"/>
              <a:t>Provider</a:t>
            </a:r>
            <a:endParaRPr lang="en-US" dirty="0"/>
          </a:p>
          <a:p>
            <a:pPr>
              <a:spcBef>
                <a:spcPts val="300"/>
              </a:spcBef>
            </a:pPr>
            <a:r>
              <a:rPr lang="en-US" dirty="0"/>
              <a:t>School Leadership Capacity Team</a:t>
            </a:r>
          </a:p>
        </p:txBody>
      </p:sp>
      <p:sp>
        <p:nvSpPr>
          <p:cNvPr id="5" name="Text Placeholder 2"/>
          <p:cNvSpPr txBox="1">
            <a:spLocks/>
          </p:cNvSpPr>
          <p:nvPr/>
        </p:nvSpPr>
        <p:spPr>
          <a:xfrm>
            <a:off x="0" y="891357"/>
            <a:ext cx="7809186" cy="3543300"/>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42900" algn="l" rtl="0">
              <a:lnSpc>
                <a:spcPct val="90000"/>
              </a:lnSpc>
              <a:spcBef>
                <a:spcPts val="75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spcBef>
                <a:spcPts val="200"/>
              </a:spcBef>
              <a:buFont typeface="Arial"/>
              <a:buNone/>
            </a:pPr>
            <a:endParaRPr lang="en-US" dirty="0"/>
          </a:p>
        </p:txBody>
      </p:sp>
    </p:spTree>
    <p:extLst>
      <p:ext uri="{BB962C8B-B14F-4D97-AF65-F5344CB8AC3E}">
        <p14:creationId xmlns:p14="http://schemas.microsoft.com/office/powerpoint/2010/main" val="20503550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the Common Charter Application</a:t>
            </a:r>
          </a:p>
        </p:txBody>
      </p:sp>
      <p:sp>
        <p:nvSpPr>
          <p:cNvPr id="3" name="Text Placeholder 2"/>
          <p:cNvSpPr>
            <a:spLocks noGrp="1"/>
          </p:cNvSpPr>
          <p:nvPr>
            <p:ph type="body" idx="1"/>
          </p:nvPr>
        </p:nvSpPr>
        <p:spPr>
          <a:xfrm>
            <a:off x="152404" y="1033475"/>
            <a:ext cx="8839200" cy="3543300"/>
          </a:xfrm>
        </p:spPr>
        <p:txBody>
          <a:bodyPr/>
          <a:lstStyle/>
          <a:p>
            <a:pPr marL="114300" indent="0">
              <a:spcBef>
                <a:spcPts val="0"/>
              </a:spcBef>
              <a:buNone/>
            </a:pPr>
            <a:r>
              <a:rPr lang="en-US" sz="1900" b="1" dirty="0" smtClean="0"/>
              <a:t>Virtual Supplement</a:t>
            </a:r>
          </a:p>
          <a:p>
            <a:pPr marL="114300" indent="0">
              <a:spcBef>
                <a:spcPts val="0"/>
              </a:spcBef>
              <a:buNone/>
            </a:pPr>
            <a:r>
              <a:rPr lang="en-US" sz="1900" dirty="0" smtClean="0"/>
              <a:t>The Virtual Supplement has been moved from the Overview Template to the Common Charter Application. Responses to this supplement (if applicable) should not count against the application page limit. </a:t>
            </a:r>
          </a:p>
          <a:p>
            <a:pPr marL="114300" indent="0">
              <a:spcBef>
                <a:spcPts val="0"/>
              </a:spcBef>
              <a:buNone/>
            </a:pPr>
            <a:endParaRPr lang="en-US" sz="1900" b="1" dirty="0" smtClean="0"/>
          </a:p>
        </p:txBody>
      </p:sp>
    </p:spTree>
    <p:extLst>
      <p:ext uri="{BB962C8B-B14F-4D97-AF65-F5344CB8AC3E}">
        <p14:creationId xmlns:p14="http://schemas.microsoft.com/office/powerpoint/2010/main" val="22860158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the Common Charter Application</a:t>
            </a:r>
          </a:p>
        </p:txBody>
      </p:sp>
      <p:sp>
        <p:nvSpPr>
          <p:cNvPr id="3" name="Text Placeholder 2"/>
          <p:cNvSpPr>
            <a:spLocks noGrp="1"/>
          </p:cNvSpPr>
          <p:nvPr>
            <p:ph type="body" idx="1"/>
          </p:nvPr>
        </p:nvSpPr>
        <p:spPr>
          <a:xfrm>
            <a:off x="152404" y="1033475"/>
            <a:ext cx="8839200" cy="3543300"/>
          </a:xfrm>
        </p:spPr>
        <p:txBody>
          <a:bodyPr/>
          <a:lstStyle/>
          <a:p>
            <a:pPr marL="114300" indent="0">
              <a:spcBef>
                <a:spcPts val="0"/>
              </a:spcBef>
              <a:buNone/>
            </a:pPr>
            <a:r>
              <a:rPr lang="en-US" sz="1900" b="1" dirty="0" smtClean="0"/>
              <a:t>New and Experienced Operators</a:t>
            </a:r>
          </a:p>
          <a:p>
            <a:pPr marL="114300" indent="0">
              <a:spcBef>
                <a:spcPts val="0"/>
              </a:spcBef>
              <a:buNone/>
            </a:pPr>
            <a:r>
              <a:rPr lang="en-US" sz="1900" dirty="0" smtClean="0"/>
              <a:t>The Common Charter Application now includes clarified language on the definitions of new and experienced operators. </a:t>
            </a:r>
          </a:p>
          <a:p>
            <a:pPr marL="114300" indent="0">
              <a:spcBef>
                <a:spcPts val="0"/>
              </a:spcBef>
              <a:buNone/>
            </a:pPr>
            <a:endParaRPr lang="en-US" sz="1900" dirty="0" smtClean="0"/>
          </a:p>
          <a:p>
            <a:pPr marL="114300" indent="0">
              <a:spcBef>
                <a:spcPts val="0"/>
              </a:spcBef>
              <a:buNone/>
            </a:pPr>
            <a:r>
              <a:rPr lang="en-US" sz="1900" i="1" dirty="0" smtClean="0"/>
              <a:t>New Operator: </a:t>
            </a:r>
            <a:r>
              <a:rPr lang="en-US" sz="1900" dirty="0" smtClean="0"/>
              <a:t>Non-profits that do not currently operate a charter school in Louisiana</a:t>
            </a:r>
          </a:p>
          <a:p>
            <a:pPr marL="114300" indent="0">
              <a:spcBef>
                <a:spcPts val="0"/>
              </a:spcBef>
              <a:buNone/>
            </a:pPr>
            <a:endParaRPr lang="en-US" sz="1900" dirty="0" smtClean="0"/>
          </a:p>
          <a:p>
            <a:pPr marL="114300" indent="0">
              <a:spcBef>
                <a:spcPts val="0"/>
              </a:spcBef>
              <a:buNone/>
            </a:pPr>
            <a:r>
              <a:rPr lang="en-US" sz="1900" i="1" dirty="0" smtClean="0"/>
              <a:t>Experienced Operator: </a:t>
            </a:r>
            <a:r>
              <a:rPr lang="en-US" sz="1900" dirty="0" smtClean="0"/>
              <a:t>Non-profits that currently operate one or more charter schools in Louisiana</a:t>
            </a:r>
            <a:endParaRPr lang="en-US" sz="1900" dirty="0"/>
          </a:p>
        </p:txBody>
      </p:sp>
    </p:spTree>
    <p:extLst>
      <p:ext uri="{BB962C8B-B14F-4D97-AF65-F5344CB8AC3E}">
        <p14:creationId xmlns:p14="http://schemas.microsoft.com/office/powerpoint/2010/main" val="19165363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the Common Charter </a:t>
            </a:r>
            <a:r>
              <a:rPr lang="en-US" dirty="0" smtClean="0"/>
              <a:t>Application</a:t>
            </a:r>
            <a:endParaRPr lang="en-US" dirty="0"/>
          </a:p>
        </p:txBody>
      </p:sp>
      <p:sp>
        <p:nvSpPr>
          <p:cNvPr id="3" name="Text Placeholder 2"/>
          <p:cNvSpPr>
            <a:spLocks noGrp="1"/>
          </p:cNvSpPr>
          <p:nvPr>
            <p:ph type="body" idx="1"/>
          </p:nvPr>
        </p:nvSpPr>
        <p:spPr>
          <a:xfrm>
            <a:off x="152404" y="1033475"/>
            <a:ext cx="8839200" cy="3543300"/>
          </a:xfrm>
        </p:spPr>
        <p:txBody>
          <a:bodyPr/>
          <a:lstStyle/>
          <a:p>
            <a:pPr marL="114300" indent="0">
              <a:spcBef>
                <a:spcPts val="0"/>
              </a:spcBef>
              <a:buNone/>
            </a:pPr>
            <a:r>
              <a:rPr lang="en-US" sz="1900" b="1" dirty="0" smtClean="0"/>
              <a:t>Educational Service Provider Section (ESP)</a:t>
            </a:r>
          </a:p>
          <a:p>
            <a:pPr marL="114300" indent="0">
              <a:spcBef>
                <a:spcPts val="0"/>
              </a:spcBef>
              <a:buNone/>
            </a:pPr>
            <a:r>
              <a:rPr lang="en-US" sz="1900" dirty="0" smtClean="0"/>
              <a:t>Both the New </a:t>
            </a:r>
            <a:r>
              <a:rPr lang="en-US" sz="1900" i="1" dirty="0" smtClean="0"/>
              <a:t>and </a:t>
            </a:r>
            <a:r>
              <a:rPr lang="en-US" sz="1900" dirty="0" smtClean="0"/>
              <a:t>Experienced operator applications now include a section on ESPs</a:t>
            </a:r>
            <a:r>
              <a:rPr lang="en-US" sz="1900" dirty="0"/>
              <a:t>. In addition, there is a new tab added to the overview template specifically to capture data on the performance of schools managed by the ESP. </a:t>
            </a:r>
            <a:r>
              <a:rPr lang="en-US" sz="1900" dirty="0" smtClean="0"/>
              <a:t>Any operator planning to use an ESP should answer the ESP section questions of the application and fill out the ESP tab of the overview template. </a:t>
            </a:r>
          </a:p>
          <a:p>
            <a:pPr marL="114300" indent="0">
              <a:spcBef>
                <a:spcPts val="0"/>
              </a:spcBef>
              <a:buNone/>
            </a:pPr>
            <a:endParaRPr lang="en-US" sz="1900" b="1" dirty="0"/>
          </a:p>
          <a:p>
            <a:pPr marL="114300" indent="0">
              <a:spcBef>
                <a:spcPts val="0"/>
              </a:spcBef>
              <a:buNone/>
            </a:pPr>
            <a:endParaRPr lang="en-US" sz="1900" b="1" dirty="0" smtClean="0"/>
          </a:p>
        </p:txBody>
      </p:sp>
    </p:spTree>
    <p:extLst>
      <p:ext uri="{BB962C8B-B14F-4D97-AF65-F5344CB8AC3E}">
        <p14:creationId xmlns:p14="http://schemas.microsoft.com/office/powerpoint/2010/main" val="6174343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the Common Charter </a:t>
            </a:r>
            <a:r>
              <a:rPr lang="en-US" dirty="0" smtClean="0"/>
              <a:t>Application</a:t>
            </a:r>
            <a:endParaRPr lang="en-US" dirty="0"/>
          </a:p>
        </p:txBody>
      </p:sp>
      <p:sp>
        <p:nvSpPr>
          <p:cNvPr id="3" name="Text Placeholder 2"/>
          <p:cNvSpPr>
            <a:spLocks noGrp="1"/>
          </p:cNvSpPr>
          <p:nvPr>
            <p:ph type="body" idx="1"/>
          </p:nvPr>
        </p:nvSpPr>
        <p:spPr>
          <a:xfrm>
            <a:off x="152404" y="1033475"/>
            <a:ext cx="8839200" cy="3543300"/>
          </a:xfrm>
        </p:spPr>
        <p:txBody>
          <a:bodyPr/>
          <a:lstStyle/>
          <a:p>
            <a:pPr marL="114300" indent="0">
              <a:spcBef>
                <a:spcPts val="0"/>
              </a:spcBef>
              <a:buNone/>
            </a:pPr>
            <a:r>
              <a:rPr lang="en-US" sz="1900" b="1" dirty="0" smtClean="0"/>
              <a:t>New Question: Enrollment (Students #3)</a:t>
            </a:r>
          </a:p>
          <a:p>
            <a:pPr marL="114300" indent="0">
              <a:spcBef>
                <a:spcPts val="0"/>
              </a:spcBef>
              <a:buNone/>
            </a:pPr>
            <a:r>
              <a:rPr lang="en-US" sz="1900" dirty="0" smtClean="0"/>
              <a:t>New operators are now asked to describe their enrollment process, including how parents will apply to their school, how the school will review applications, and how the school will run a lottery in the event that it is necessary</a:t>
            </a:r>
          </a:p>
          <a:p>
            <a:pPr marL="114300" indent="0">
              <a:spcBef>
                <a:spcPts val="0"/>
              </a:spcBef>
              <a:buNone/>
            </a:pPr>
            <a:endParaRPr lang="en-US" sz="1900" b="1" dirty="0" smtClean="0"/>
          </a:p>
        </p:txBody>
      </p:sp>
    </p:spTree>
    <p:extLst>
      <p:ext uri="{BB962C8B-B14F-4D97-AF65-F5344CB8AC3E}">
        <p14:creationId xmlns:p14="http://schemas.microsoft.com/office/powerpoint/2010/main" val="4038509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the Common Charter </a:t>
            </a:r>
            <a:r>
              <a:rPr lang="en-US" dirty="0" smtClean="0"/>
              <a:t>Application </a:t>
            </a:r>
            <a:endParaRPr lang="en-US" dirty="0"/>
          </a:p>
        </p:txBody>
      </p:sp>
      <p:sp>
        <p:nvSpPr>
          <p:cNvPr id="3" name="Text Placeholder 2"/>
          <p:cNvSpPr>
            <a:spLocks noGrp="1"/>
          </p:cNvSpPr>
          <p:nvPr>
            <p:ph type="body" idx="1"/>
          </p:nvPr>
        </p:nvSpPr>
        <p:spPr>
          <a:xfrm>
            <a:off x="152404" y="1033475"/>
            <a:ext cx="8839200" cy="3543300"/>
          </a:xfrm>
        </p:spPr>
        <p:txBody>
          <a:bodyPr/>
          <a:lstStyle/>
          <a:p>
            <a:pPr marL="114300" indent="0">
              <a:spcBef>
                <a:spcPts val="0"/>
              </a:spcBef>
              <a:buNone/>
            </a:pPr>
            <a:r>
              <a:rPr lang="en-US" sz="1900" b="1" dirty="0" smtClean="0"/>
              <a:t>New Question: Academic Collaboration (Academics #3)</a:t>
            </a:r>
          </a:p>
          <a:p>
            <a:pPr marL="114300" indent="0">
              <a:spcBef>
                <a:spcPts val="0"/>
              </a:spcBef>
              <a:buNone/>
            </a:pPr>
            <a:r>
              <a:rPr lang="en-US" sz="1900" dirty="0" smtClean="0"/>
              <a:t>Applicants are now asked to describe how teachers will collaborate around academics and the needs of individual students </a:t>
            </a:r>
          </a:p>
          <a:p>
            <a:pPr marL="114300" indent="0">
              <a:spcBef>
                <a:spcPts val="0"/>
              </a:spcBef>
              <a:buNone/>
            </a:pPr>
            <a:endParaRPr lang="en-US" sz="1900" b="1" dirty="0"/>
          </a:p>
          <a:p>
            <a:pPr marL="114300" indent="0">
              <a:spcBef>
                <a:spcPts val="0"/>
              </a:spcBef>
              <a:buNone/>
            </a:pPr>
            <a:r>
              <a:rPr lang="en-US" sz="1900" b="1" dirty="0" smtClean="0"/>
              <a:t>New Question: High School Pathways (Academics #9)</a:t>
            </a:r>
          </a:p>
          <a:p>
            <a:pPr marL="114300" indent="0">
              <a:spcBef>
                <a:spcPts val="0"/>
              </a:spcBef>
              <a:buNone/>
            </a:pPr>
            <a:r>
              <a:rPr lang="en-US" sz="1900" dirty="0" smtClean="0"/>
              <a:t>Applicants serving high school grades are now asked to describe what diploma pathways will be offered, what Jump Start pathways will be available, and what Industry-Based Credentials students will be able to earn</a:t>
            </a:r>
          </a:p>
          <a:p>
            <a:pPr marL="114300" indent="0">
              <a:spcBef>
                <a:spcPts val="0"/>
              </a:spcBef>
              <a:buNone/>
            </a:pPr>
            <a:endParaRPr lang="en-US" sz="1900" b="1" dirty="0" smtClean="0"/>
          </a:p>
        </p:txBody>
      </p:sp>
    </p:spTree>
    <p:extLst>
      <p:ext uri="{BB962C8B-B14F-4D97-AF65-F5344CB8AC3E}">
        <p14:creationId xmlns:p14="http://schemas.microsoft.com/office/powerpoint/2010/main" val="4852602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the Common Charter </a:t>
            </a:r>
            <a:r>
              <a:rPr lang="en-US" dirty="0" smtClean="0"/>
              <a:t>Application </a:t>
            </a:r>
            <a:endParaRPr lang="en-US" dirty="0"/>
          </a:p>
        </p:txBody>
      </p:sp>
      <p:sp>
        <p:nvSpPr>
          <p:cNvPr id="3" name="Text Placeholder 2"/>
          <p:cNvSpPr>
            <a:spLocks noGrp="1"/>
          </p:cNvSpPr>
          <p:nvPr>
            <p:ph type="body" idx="1"/>
          </p:nvPr>
        </p:nvSpPr>
        <p:spPr>
          <a:xfrm>
            <a:off x="152404" y="1033475"/>
            <a:ext cx="8839200" cy="3543300"/>
          </a:xfrm>
        </p:spPr>
        <p:txBody>
          <a:bodyPr/>
          <a:lstStyle/>
          <a:p>
            <a:pPr marL="114300" indent="0">
              <a:spcBef>
                <a:spcPts val="0"/>
              </a:spcBef>
              <a:buNone/>
            </a:pPr>
            <a:r>
              <a:rPr lang="en-US" sz="1900" b="1" dirty="0" smtClean="0"/>
              <a:t>New Question: Background Checks (School Staff #4)</a:t>
            </a:r>
          </a:p>
          <a:p>
            <a:pPr marL="114300" indent="0">
              <a:spcBef>
                <a:spcPts val="0"/>
              </a:spcBef>
              <a:buNone/>
            </a:pPr>
            <a:r>
              <a:rPr lang="en-US" sz="1900" dirty="0" smtClean="0"/>
              <a:t>New Operators are now asked to describe their plan for ensuring that employees will have appropriate background checks prior to working with children</a:t>
            </a:r>
          </a:p>
        </p:txBody>
      </p:sp>
    </p:spTree>
    <p:extLst>
      <p:ext uri="{BB962C8B-B14F-4D97-AF65-F5344CB8AC3E}">
        <p14:creationId xmlns:p14="http://schemas.microsoft.com/office/powerpoint/2010/main" val="3873855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Tree>
    <p:extLst>
      <p:ext uri="{BB962C8B-B14F-4D97-AF65-F5344CB8AC3E}">
        <p14:creationId xmlns:p14="http://schemas.microsoft.com/office/powerpoint/2010/main" val="11176521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6" name="Google Shape;431;p110"/>
          <p:cNvSpPr txBox="1"/>
          <p:nvPr/>
        </p:nvSpPr>
        <p:spPr>
          <a:xfrm>
            <a:off x="0" y="2812144"/>
            <a:ext cx="9144000" cy="308100"/>
          </a:xfrm>
          <a:prstGeom prst="rect">
            <a:avLst/>
          </a:prstGeom>
          <a:solidFill>
            <a:srgbClr val="FFD966"/>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 name="Text Placeholder 2"/>
          <p:cNvSpPr>
            <a:spLocks noGrp="1"/>
          </p:cNvSpPr>
          <p:nvPr>
            <p:ph type="body" idx="1"/>
          </p:nvPr>
        </p:nvSpPr>
        <p:spPr/>
        <p:txBody>
          <a:bodyPr/>
          <a:lstStyle/>
          <a:p>
            <a:pPr>
              <a:buFont typeface="+mj-lt"/>
              <a:buAutoNum type="arabicPeriod"/>
            </a:pPr>
            <a:r>
              <a:rPr lang="en-US" sz="2000" dirty="0" smtClean="0"/>
              <a:t>Overview of Louisiana charter </a:t>
            </a:r>
            <a:r>
              <a:rPr lang="en-US" sz="2000" dirty="0"/>
              <a:t>s</a:t>
            </a:r>
            <a:r>
              <a:rPr lang="en-US" sz="2000" dirty="0" smtClean="0"/>
              <a:t>chools</a:t>
            </a:r>
            <a:endParaRPr lang="en-US" sz="2000" dirty="0"/>
          </a:p>
          <a:p>
            <a:pPr marL="476250" lvl="0">
              <a:buFont typeface="+mj-lt"/>
              <a:buAutoNum type="arabicPeriod"/>
            </a:pPr>
            <a:r>
              <a:rPr lang="en-US" sz="2000" dirty="0"/>
              <a:t>Review </a:t>
            </a:r>
            <a:r>
              <a:rPr lang="en-US" sz="2000" dirty="0" smtClean="0"/>
              <a:t>district </a:t>
            </a:r>
            <a:r>
              <a:rPr lang="en-US" sz="2000" dirty="0"/>
              <a:t>legal requirements regarding the charter application process</a:t>
            </a:r>
          </a:p>
          <a:p>
            <a:pPr>
              <a:buFont typeface="+mj-lt"/>
              <a:buAutoNum type="arabicPeriod"/>
            </a:pPr>
            <a:r>
              <a:rPr lang="en-US" sz="2000" dirty="0" smtClean="0"/>
              <a:t>Guidance on conducting an </a:t>
            </a:r>
            <a:r>
              <a:rPr lang="en-US" sz="2000" dirty="0"/>
              <a:t>a</a:t>
            </a:r>
            <a:r>
              <a:rPr lang="en-US" sz="2000" dirty="0" smtClean="0"/>
              <a:t>pplication </a:t>
            </a:r>
            <a:r>
              <a:rPr lang="en-US" sz="2000" dirty="0"/>
              <a:t>p</a:t>
            </a:r>
            <a:r>
              <a:rPr lang="en-US" sz="2000" dirty="0" smtClean="0"/>
              <a:t>rocess</a:t>
            </a:r>
            <a:endParaRPr lang="en-US" sz="2000" dirty="0"/>
          </a:p>
          <a:p>
            <a:pPr>
              <a:buFont typeface="+mj-lt"/>
              <a:buAutoNum type="arabicPeriod"/>
            </a:pPr>
            <a:r>
              <a:rPr lang="en-US" sz="2000" dirty="0"/>
              <a:t>The </a:t>
            </a:r>
            <a:r>
              <a:rPr lang="en-US" sz="2000" dirty="0" smtClean="0"/>
              <a:t>2020 </a:t>
            </a:r>
            <a:r>
              <a:rPr lang="en-US" sz="2000" dirty="0"/>
              <a:t>Common </a:t>
            </a:r>
            <a:r>
              <a:rPr lang="en-US" sz="2000" dirty="0" smtClean="0"/>
              <a:t>Charter Application </a:t>
            </a:r>
            <a:r>
              <a:rPr lang="en-US" sz="2000" dirty="0"/>
              <a:t>and Timeline</a:t>
            </a:r>
          </a:p>
          <a:p>
            <a:pPr>
              <a:buFont typeface="+mj-lt"/>
              <a:buAutoNum type="arabicPeriod"/>
            </a:pPr>
            <a:r>
              <a:rPr lang="en-US" sz="2000" dirty="0"/>
              <a:t>Resources for </a:t>
            </a:r>
            <a:r>
              <a:rPr lang="en-US" sz="2000" dirty="0" smtClean="0"/>
              <a:t>Districts</a:t>
            </a:r>
            <a:endParaRPr lang="en-US" sz="2000" dirty="0"/>
          </a:p>
        </p:txBody>
      </p:sp>
    </p:spTree>
    <p:extLst>
      <p:ext uri="{BB962C8B-B14F-4D97-AF65-F5344CB8AC3E}">
        <p14:creationId xmlns:p14="http://schemas.microsoft.com/office/powerpoint/2010/main" val="27587783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Available Resources</a:t>
            </a:r>
          </a:p>
        </p:txBody>
      </p:sp>
      <p:sp>
        <p:nvSpPr>
          <p:cNvPr id="3" name="Text Placeholder 2"/>
          <p:cNvSpPr>
            <a:spLocks noGrp="1"/>
          </p:cNvSpPr>
          <p:nvPr>
            <p:ph type="body" idx="1"/>
          </p:nvPr>
        </p:nvSpPr>
        <p:spPr>
          <a:xfrm>
            <a:off x="4" y="1033475"/>
            <a:ext cx="8839200" cy="3543300"/>
          </a:xfrm>
        </p:spPr>
        <p:txBody>
          <a:bodyPr/>
          <a:lstStyle/>
          <a:p>
            <a:pPr marL="114300" indent="0">
              <a:spcBef>
                <a:spcPts val="0"/>
              </a:spcBef>
              <a:buNone/>
            </a:pPr>
            <a:r>
              <a:rPr lang="en-US" sz="1900" dirty="0"/>
              <a:t>The Department develops additional materials for use in the review of applications received by BESE. The Department can provide materials for districts to use in their processes. </a:t>
            </a:r>
          </a:p>
          <a:p>
            <a:pPr marL="114300" indent="0">
              <a:spcBef>
                <a:spcPts val="0"/>
              </a:spcBef>
              <a:buNone/>
            </a:pPr>
            <a:endParaRPr lang="en-US" sz="1900" dirty="0"/>
          </a:p>
          <a:p>
            <a:pPr>
              <a:spcBef>
                <a:spcPts val="0"/>
              </a:spcBef>
              <a:buFont typeface="+mj-lt"/>
              <a:buAutoNum type="arabicPeriod"/>
            </a:pPr>
            <a:r>
              <a:rPr lang="en-US" sz="1900" b="1" dirty="0"/>
              <a:t>Application Rubric. </a:t>
            </a:r>
            <a:r>
              <a:rPr lang="en-US" sz="1900" dirty="0"/>
              <a:t>The LDOE develops </a:t>
            </a:r>
            <a:r>
              <a:rPr lang="en-US" sz="1900" dirty="0">
                <a:hlinkClick r:id="rId2"/>
              </a:rPr>
              <a:t>a set of standards </a:t>
            </a:r>
            <a:r>
              <a:rPr lang="en-US" sz="1900" dirty="0"/>
              <a:t>that correspond with the common application. These standards are updated annually based upon lessons learned from existing charter schools and previous application cycles. </a:t>
            </a:r>
          </a:p>
          <a:p>
            <a:pPr>
              <a:spcBef>
                <a:spcPts val="0"/>
              </a:spcBef>
              <a:buFont typeface="+mj-lt"/>
              <a:buAutoNum type="arabicPeriod"/>
            </a:pPr>
            <a:endParaRPr lang="en-US" sz="1900" dirty="0"/>
          </a:p>
          <a:p>
            <a:pPr>
              <a:spcBef>
                <a:spcPts val="0"/>
              </a:spcBef>
              <a:buFont typeface="+mj-lt"/>
              <a:buAutoNum type="arabicPeriod"/>
            </a:pPr>
            <a:r>
              <a:rPr lang="en-US" sz="1900" b="1" dirty="0"/>
              <a:t>Performance Task &amp; Interview Structure: </a:t>
            </a:r>
            <a:r>
              <a:rPr lang="en-US" sz="1900" dirty="0"/>
              <a:t>The LDOE includes an in-person interview on deficient standards on the written application, as well as performance tasks for the proposed school leaders and board members. These tasks assess both the school leader’s and board member’s readiness to address challenges common among opening a new charter school (regardless of whether the operator is new or experienced). </a:t>
            </a:r>
          </a:p>
        </p:txBody>
      </p:sp>
    </p:spTree>
    <p:extLst>
      <p:ext uri="{BB962C8B-B14F-4D97-AF65-F5344CB8AC3E}">
        <p14:creationId xmlns:p14="http://schemas.microsoft.com/office/powerpoint/2010/main" val="8247463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&amp; Resources</a:t>
            </a:r>
          </a:p>
        </p:txBody>
      </p:sp>
      <p:sp>
        <p:nvSpPr>
          <p:cNvPr id="3" name="Text Placeholder 2"/>
          <p:cNvSpPr>
            <a:spLocks noGrp="1"/>
          </p:cNvSpPr>
          <p:nvPr>
            <p:ph type="body" idx="1"/>
          </p:nvPr>
        </p:nvSpPr>
        <p:spPr/>
        <p:txBody>
          <a:bodyPr/>
          <a:lstStyle/>
          <a:p>
            <a:pPr marL="114300" indent="0">
              <a:buNone/>
            </a:pPr>
            <a:r>
              <a:rPr lang="en-US" sz="2000" dirty="0"/>
              <a:t>For questions about the charter application process, please email </a:t>
            </a:r>
            <a:r>
              <a:rPr lang="en-US" sz="2000" dirty="0">
                <a:hlinkClick r:id="rId2"/>
              </a:rPr>
              <a:t>Andrew.Shachat@la.gov</a:t>
            </a:r>
            <a:r>
              <a:rPr lang="en-US" sz="2000" dirty="0"/>
              <a:t> with questions. </a:t>
            </a:r>
          </a:p>
          <a:p>
            <a:pPr marL="114300" indent="0">
              <a:buNone/>
            </a:pPr>
            <a:endParaRPr lang="en-US" sz="2000" dirty="0"/>
          </a:p>
          <a:p>
            <a:pPr marL="114300" indent="0">
              <a:buNone/>
            </a:pPr>
            <a:r>
              <a:rPr lang="en-US" sz="2000" dirty="0"/>
              <a:t>More information can also be found on the district charter application website </a:t>
            </a:r>
            <a:r>
              <a:rPr lang="en-US" sz="2000" dirty="0">
                <a:hlinkClick r:id="rId3"/>
              </a:rPr>
              <a:t>here</a:t>
            </a:r>
            <a:r>
              <a:rPr lang="en-US" sz="2000" dirty="0"/>
              <a:t>. </a:t>
            </a:r>
          </a:p>
        </p:txBody>
      </p:sp>
    </p:spTree>
    <p:extLst>
      <p:ext uri="{BB962C8B-B14F-4D97-AF65-F5344CB8AC3E}">
        <p14:creationId xmlns:p14="http://schemas.microsoft.com/office/powerpoint/2010/main" val="2786719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Louisiana Charter Schools</a:t>
            </a:r>
          </a:p>
        </p:txBody>
      </p:sp>
      <p:sp>
        <p:nvSpPr>
          <p:cNvPr id="3" name="Text Placeholder 2"/>
          <p:cNvSpPr>
            <a:spLocks noGrp="1"/>
          </p:cNvSpPr>
          <p:nvPr>
            <p:ph type="body" idx="1"/>
          </p:nvPr>
        </p:nvSpPr>
        <p:spPr/>
        <p:txBody>
          <a:bodyPr/>
          <a:lstStyle/>
          <a:p>
            <a:pPr marL="114300" indent="0">
              <a:spcBef>
                <a:spcPts val="0"/>
              </a:spcBef>
              <a:buNone/>
            </a:pPr>
            <a:r>
              <a:rPr lang="en-US" sz="2000" dirty="0"/>
              <a:t>There are three characteristics that are fundamental to charter schools:</a:t>
            </a:r>
          </a:p>
          <a:p>
            <a:pPr marL="114300" indent="0">
              <a:spcBef>
                <a:spcPts val="0"/>
              </a:spcBef>
              <a:buNone/>
            </a:pPr>
            <a:endParaRPr lang="en-US" sz="2000" dirty="0"/>
          </a:p>
          <a:p>
            <a:pPr marL="114300" indent="0">
              <a:spcBef>
                <a:spcPts val="0"/>
              </a:spcBef>
              <a:buNone/>
            </a:pPr>
            <a:r>
              <a:rPr lang="en-US" sz="2000" b="1" dirty="0"/>
              <a:t>Autonomy: </a:t>
            </a:r>
            <a:r>
              <a:rPr lang="en-US" sz="2000" dirty="0"/>
              <a:t>Charter school leaders and boards are free to make decisions about staffing, curriculum development, and other factors to meet the needs of their students.</a:t>
            </a:r>
          </a:p>
          <a:p>
            <a:pPr marL="114300" indent="0">
              <a:spcBef>
                <a:spcPts val="0"/>
              </a:spcBef>
              <a:buNone/>
            </a:pPr>
            <a:endParaRPr lang="en-US" sz="2000" b="1" dirty="0"/>
          </a:p>
          <a:p>
            <a:pPr marL="114300" indent="0">
              <a:spcBef>
                <a:spcPts val="0"/>
              </a:spcBef>
              <a:buNone/>
            </a:pPr>
            <a:r>
              <a:rPr lang="en-US" sz="2000" b="1" dirty="0"/>
              <a:t>Accountability:</a:t>
            </a:r>
            <a:r>
              <a:rPr lang="en-US" sz="2000" dirty="0"/>
              <a:t> Charter schools are held to high academic, financial, and organizational standards. Charter schools are closed if they do not perform at a high level. </a:t>
            </a:r>
          </a:p>
          <a:p>
            <a:pPr marL="114300" indent="0">
              <a:spcBef>
                <a:spcPts val="0"/>
              </a:spcBef>
              <a:buNone/>
            </a:pPr>
            <a:endParaRPr lang="en-US" sz="2000" dirty="0"/>
          </a:p>
          <a:p>
            <a:pPr marL="114300" indent="0">
              <a:spcBef>
                <a:spcPts val="0"/>
              </a:spcBef>
              <a:buNone/>
            </a:pPr>
            <a:r>
              <a:rPr lang="en-US" sz="2000" b="1" dirty="0"/>
              <a:t>Choice: </a:t>
            </a:r>
            <a:r>
              <a:rPr lang="en-US" sz="2000" dirty="0"/>
              <a:t>Charter schools enable parents to select their child’s school. Similarly, teachers and principals are able to choose the school that fits them best. </a:t>
            </a:r>
          </a:p>
        </p:txBody>
      </p:sp>
    </p:spTree>
    <p:extLst>
      <p:ext uri="{BB962C8B-B14F-4D97-AF65-F5344CB8AC3E}">
        <p14:creationId xmlns:p14="http://schemas.microsoft.com/office/powerpoint/2010/main" val="3111025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Charter Schools</a:t>
            </a:r>
          </a:p>
        </p:txBody>
      </p:sp>
      <p:sp>
        <p:nvSpPr>
          <p:cNvPr id="3" name="Text Placeholder 2"/>
          <p:cNvSpPr>
            <a:spLocks noGrp="1"/>
          </p:cNvSpPr>
          <p:nvPr>
            <p:ph type="body" idx="1"/>
          </p:nvPr>
        </p:nvSpPr>
        <p:spPr/>
        <p:txBody>
          <a:bodyPr/>
          <a:lstStyle/>
          <a:p>
            <a:pPr marL="114300" indent="0">
              <a:spcBef>
                <a:spcPts val="0"/>
              </a:spcBef>
              <a:buNone/>
            </a:pPr>
            <a:r>
              <a:rPr lang="en-US" sz="2000" dirty="0"/>
              <a:t>Charter schools are authorized to operate in Louisiana by both local school boards and BESE. In most instances, applicants seeking a charter school must apply directly to their local school board during the annual application process operated by each district. </a:t>
            </a:r>
          </a:p>
          <a:p>
            <a:pPr marL="114300" indent="0">
              <a:spcBef>
                <a:spcPts val="0"/>
              </a:spcBef>
              <a:buNone/>
            </a:pPr>
            <a:endParaRPr lang="en-US" sz="2000" dirty="0"/>
          </a:p>
          <a:p>
            <a:pPr marL="114300" indent="0">
              <a:spcBef>
                <a:spcPts val="0"/>
              </a:spcBef>
              <a:buNone/>
            </a:pPr>
            <a:r>
              <a:rPr lang="en-US" sz="2000" b="1" dirty="0"/>
              <a:t>Type 1: </a:t>
            </a:r>
            <a:r>
              <a:rPr lang="en-US" sz="2000" dirty="0"/>
              <a:t>New School, Local school board authorized</a:t>
            </a:r>
          </a:p>
          <a:p>
            <a:pPr marL="114300" indent="0">
              <a:spcBef>
                <a:spcPts val="0"/>
              </a:spcBef>
              <a:buNone/>
            </a:pPr>
            <a:r>
              <a:rPr lang="en-US" sz="2000" b="1" dirty="0"/>
              <a:t>Type 2: </a:t>
            </a:r>
            <a:r>
              <a:rPr lang="en-US" sz="2000" dirty="0"/>
              <a:t>New or Conversion School, BESE-authorized</a:t>
            </a:r>
          </a:p>
          <a:p>
            <a:pPr marL="114300" indent="0">
              <a:spcBef>
                <a:spcPts val="0"/>
              </a:spcBef>
              <a:buNone/>
            </a:pPr>
            <a:r>
              <a:rPr lang="en-US" sz="2000" b="1" dirty="0"/>
              <a:t>Type 3: </a:t>
            </a:r>
            <a:r>
              <a:rPr lang="en-US" sz="2000" dirty="0"/>
              <a:t>Conversion School, Local school board authorized</a:t>
            </a:r>
          </a:p>
          <a:p>
            <a:pPr marL="114300" indent="0">
              <a:spcBef>
                <a:spcPts val="0"/>
              </a:spcBef>
              <a:buNone/>
            </a:pPr>
            <a:r>
              <a:rPr lang="en-US" sz="2000" b="1" dirty="0"/>
              <a:t>Type 3B: </a:t>
            </a:r>
            <a:r>
              <a:rPr lang="en-US" sz="2000" dirty="0"/>
              <a:t>Former Type 5 charter transferred from RSD back to local school system</a:t>
            </a:r>
          </a:p>
          <a:p>
            <a:pPr marL="114300" indent="0">
              <a:spcBef>
                <a:spcPts val="0"/>
              </a:spcBef>
              <a:buNone/>
            </a:pPr>
            <a:r>
              <a:rPr lang="en-US" sz="2000" b="1" dirty="0"/>
              <a:t>Type 4: </a:t>
            </a:r>
            <a:r>
              <a:rPr lang="en-US" sz="2000" dirty="0"/>
              <a:t>New or Conversion School, Local school board &amp; BESE-authorized</a:t>
            </a:r>
          </a:p>
          <a:p>
            <a:pPr marL="114300" indent="0">
              <a:spcBef>
                <a:spcPts val="0"/>
              </a:spcBef>
              <a:buNone/>
            </a:pPr>
            <a:r>
              <a:rPr lang="en-US" sz="2000" b="1" dirty="0"/>
              <a:t>Type 5: </a:t>
            </a:r>
            <a:r>
              <a:rPr lang="en-US" sz="2000" dirty="0"/>
              <a:t>Recovery School District schools, BESE-authorized</a:t>
            </a:r>
            <a:endParaRPr lang="en-US" sz="2000" b="1" dirty="0"/>
          </a:p>
          <a:p>
            <a:endParaRPr lang="en-US" dirty="0"/>
          </a:p>
        </p:txBody>
      </p:sp>
    </p:spTree>
    <p:extLst>
      <p:ext uri="{BB962C8B-B14F-4D97-AF65-F5344CB8AC3E}">
        <p14:creationId xmlns:p14="http://schemas.microsoft.com/office/powerpoint/2010/main" val="744205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Applications to BESE</a:t>
            </a:r>
          </a:p>
        </p:txBody>
      </p:sp>
      <p:sp>
        <p:nvSpPr>
          <p:cNvPr id="3" name="Text Placeholder 2"/>
          <p:cNvSpPr>
            <a:spLocks noGrp="1"/>
          </p:cNvSpPr>
          <p:nvPr>
            <p:ph type="body" idx="1"/>
          </p:nvPr>
        </p:nvSpPr>
        <p:spPr/>
        <p:txBody>
          <a:bodyPr/>
          <a:lstStyle/>
          <a:p>
            <a:pPr marL="114300" indent="0">
              <a:spcBef>
                <a:spcPts val="0"/>
              </a:spcBef>
              <a:buNone/>
            </a:pPr>
            <a:r>
              <a:rPr lang="en-US" sz="2000" dirty="0"/>
              <a:t>While the majority of applications for new charter schools are received by local school districts, BESE may receive charter applications in the following situations:</a:t>
            </a:r>
          </a:p>
          <a:p>
            <a:pPr marL="114300" indent="0">
              <a:spcBef>
                <a:spcPts val="0"/>
              </a:spcBef>
              <a:buNone/>
            </a:pPr>
            <a:endParaRPr lang="en-US" sz="2000" dirty="0"/>
          </a:p>
          <a:p>
            <a:pPr>
              <a:spcBef>
                <a:spcPts val="0"/>
              </a:spcBef>
              <a:buFont typeface="+mj-lt"/>
              <a:buAutoNum type="arabicPeriod"/>
            </a:pPr>
            <a:r>
              <a:rPr lang="en-US" sz="2000" dirty="0"/>
              <a:t>A district fails to run a charter progress that meets all legal requirements;</a:t>
            </a:r>
          </a:p>
          <a:p>
            <a:pPr>
              <a:spcBef>
                <a:spcPts val="0"/>
              </a:spcBef>
              <a:buFont typeface="+mj-lt"/>
              <a:buAutoNum type="arabicPeriod"/>
            </a:pPr>
            <a:r>
              <a:rPr lang="en-US" sz="2000" dirty="0"/>
              <a:t>A district has a D or F letter grade on its’ most recent District Performance Score, which allows applicants to bypass the district process;</a:t>
            </a:r>
          </a:p>
          <a:p>
            <a:pPr>
              <a:spcBef>
                <a:spcPts val="0"/>
              </a:spcBef>
              <a:buFont typeface="+mj-lt"/>
              <a:buAutoNum type="arabicPeriod"/>
            </a:pPr>
            <a:r>
              <a:rPr lang="en-US" sz="2000" dirty="0"/>
              <a:t>A district rejects the applicant through their legally-operated application process;</a:t>
            </a:r>
          </a:p>
          <a:p>
            <a:pPr>
              <a:spcBef>
                <a:spcPts val="0"/>
              </a:spcBef>
              <a:buFont typeface="+mj-lt"/>
              <a:buAutoNum type="arabicPeriod"/>
            </a:pPr>
            <a:r>
              <a:rPr lang="en-US" sz="2000" dirty="0"/>
              <a:t>A district does not issue a decision on an application within the timeline established by BESE; or</a:t>
            </a:r>
          </a:p>
          <a:p>
            <a:pPr>
              <a:spcBef>
                <a:spcPts val="0"/>
              </a:spcBef>
              <a:buFont typeface="+mj-lt"/>
              <a:buAutoNum type="arabicPeriod"/>
            </a:pPr>
            <a:r>
              <a:rPr lang="en-US" sz="2000" dirty="0"/>
              <a:t>A district approves an application, but includes conditions that are unacceptable to the applicant.</a:t>
            </a:r>
          </a:p>
        </p:txBody>
      </p:sp>
    </p:spTree>
    <p:extLst>
      <p:ext uri="{BB962C8B-B14F-4D97-AF65-F5344CB8AC3E}">
        <p14:creationId xmlns:p14="http://schemas.microsoft.com/office/powerpoint/2010/main" val="332878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6" name="Google Shape;431;p110"/>
          <p:cNvSpPr txBox="1"/>
          <p:nvPr/>
        </p:nvSpPr>
        <p:spPr>
          <a:xfrm>
            <a:off x="0" y="1698060"/>
            <a:ext cx="9144000" cy="308100"/>
          </a:xfrm>
          <a:prstGeom prst="rect">
            <a:avLst/>
          </a:prstGeom>
          <a:solidFill>
            <a:srgbClr val="FFD966"/>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 name="Text Placeholder 2"/>
          <p:cNvSpPr>
            <a:spLocks noGrp="1"/>
          </p:cNvSpPr>
          <p:nvPr>
            <p:ph type="body" idx="1"/>
          </p:nvPr>
        </p:nvSpPr>
        <p:spPr/>
        <p:txBody>
          <a:bodyPr/>
          <a:lstStyle/>
          <a:p>
            <a:pPr>
              <a:buFont typeface="+mj-lt"/>
              <a:buAutoNum type="arabicPeriod"/>
            </a:pPr>
            <a:r>
              <a:rPr lang="en-US" sz="2000" dirty="0" smtClean="0"/>
              <a:t>Overview of Louisiana charter </a:t>
            </a:r>
            <a:r>
              <a:rPr lang="en-US" sz="2000" dirty="0"/>
              <a:t>s</a:t>
            </a:r>
            <a:r>
              <a:rPr lang="en-US" sz="2000" dirty="0" smtClean="0"/>
              <a:t>chools</a:t>
            </a:r>
            <a:endParaRPr lang="en-US" sz="2000" dirty="0"/>
          </a:p>
          <a:p>
            <a:pPr marL="476250" lvl="0">
              <a:buFont typeface="+mj-lt"/>
              <a:buAutoNum type="arabicPeriod"/>
            </a:pPr>
            <a:r>
              <a:rPr lang="en-US" sz="2000" dirty="0"/>
              <a:t>Review </a:t>
            </a:r>
            <a:r>
              <a:rPr lang="en-US" sz="2000" dirty="0" smtClean="0"/>
              <a:t>district </a:t>
            </a:r>
            <a:r>
              <a:rPr lang="en-US" sz="2000" dirty="0"/>
              <a:t>legal requirements regarding the charter application process</a:t>
            </a:r>
          </a:p>
          <a:p>
            <a:pPr>
              <a:buFont typeface="+mj-lt"/>
              <a:buAutoNum type="arabicPeriod"/>
            </a:pPr>
            <a:r>
              <a:rPr lang="en-US" sz="2000" dirty="0" smtClean="0"/>
              <a:t>Guidance on conducting an </a:t>
            </a:r>
            <a:r>
              <a:rPr lang="en-US" sz="2000" dirty="0"/>
              <a:t>a</a:t>
            </a:r>
            <a:r>
              <a:rPr lang="en-US" sz="2000" dirty="0" smtClean="0"/>
              <a:t>pplication </a:t>
            </a:r>
            <a:r>
              <a:rPr lang="en-US" sz="2000" dirty="0"/>
              <a:t>p</a:t>
            </a:r>
            <a:r>
              <a:rPr lang="en-US" sz="2000" dirty="0" smtClean="0"/>
              <a:t>rocess</a:t>
            </a:r>
            <a:endParaRPr lang="en-US" sz="2000" dirty="0"/>
          </a:p>
          <a:p>
            <a:pPr>
              <a:buFont typeface="+mj-lt"/>
              <a:buAutoNum type="arabicPeriod"/>
            </a:pPr>
            <a:r>
              <a:rPr lang="en-US" sz="2000" dirty="0"/>
              <a:t>The </a:t>
            </a:r>
            <a:r>
              <a:rPr lang="en-US" sz="2000" dirty="0" smtClean="0"/>
              <a:t>2020 </a:t>
            </a:r>
            <a:r>
              <a:rPr lang="en-US" sz="2000" dirty="0"/>
              <a:t>Common </a:t>
            </a:r>
            <a:r>
              <a:rPr lang="en-US" sz="2000" dirty="0" smtClean="0"/>
              <a:t>Charter Application </a:t>
            </a:r>
            <a:r>
              <a:rPr lang="en-US" sz="2000" dirty="0"/>
              <a:t>and Timeline</a:t>
            </a:r>
          </a:p>
          <a:p>
            <a:pPr>
              <a:buFont typeface="+mj-lt"/>
              <a:buAutoNum type="arabicPeriod"/>
            </a:pPr>
            <a:r>
              <a:rPr lang="en-US" sz="2000" dirty="0"/>
              <a:t>Resources for </a:t>
            </a:r>
            <a:r>
              <a:rPr lang="en-US" sz="2000" dirty="0" smtClean="0"/>
              <a:t>Districts</a:t>
            </a:r>
            <a:endParaRPr lang="en-US" sz="2000" dirty="0"/>
          </a:p>
        </p:txBody>
      </p:sp>
    </p:spTree>
    <p:extLst>
      <p:ext uri="{BB962C8B-B14F-4D97-AF65-F5344CB8AC3E}">
        <p14:creationId xmlns:p14="http://schemas.microsoft.com/office/powerpoint/2010/main" val="1882950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Requirements for Local </a:t>
            </a:r>
            <a:r>
              <a:rPr lang="en-US" dirty="0" smtClean="0"/>
              <a:t>Districts </a:t>
            </a:r>
            <a:r>
              <a:rPr lang="en-US" dirty="0" smtClean="0"/>
              <a:t>– Big Dates</a:t>
            </a:r>
            <a:endParaRPr lang="en-US" dirty="0"/>
          </a:p>
        </p:txBody>
      </p:sp>
      <p:sp>
        <p:nvSpPr>
          <p:cNvPr id="3" name="Text Placeholder 2"/>
          <p:cNvSpPr>
            <a:spLocks noGrp="1"/>
          </p:cNvSpPr>
          <p:nvPr>
            <p:ph type="body" idx="1"/>
          </p:nvPr>
        </p:nvSpPr>
        <p:spPr>
          <a:xfrm>
            <a:off x="152404" y="971928"/>
            <a:ext cx="8839200" cy="3789258"/>
          </a:xfrm>
        </p:spPr>
        <p:txBody>
          <a:bodyPr/>
          <a:lstStyle/>
          <a:p>
            <a:pPr marL="114300" indent="0">
              <a:spcBef>
                <a:spcPts val="0"/>
              </a:spcBef>
              <a:buNone/>
            </a:pPr>
            <a:r>
              <a:rPr lang="en-US" sz="2000" b="1" dirty="0" smtClean="0"/>
              <a:t>Friday, January 10: </a:t>
            </a:r>
            <a:r>
              <a:rPr lang="en-US" sz="2000" dirty="0" smtClean="0"/>
              <a:t>Deadline to post </a:t>
            </a:r>
            <a:r>
              <a:rPr lang="en-US" sz="2000" dirty="0"/>
              <a:t>the application and all legally required information to the district website</a:t>
            </a:r>
            <a:r>
              <a:rPr lang="en-US" sz="2000" dirty="0" smtClean="0"/>
              <a:t>.</a:t>
            </a:r>
          </a:p>
          <a:p>
            <a:pPr marL="114300" indent="0">
              <a:spcBef>
                <a:spcPts val="0"/>
              </a:spcBef>
              <a:buNone/>
            </a:pPr>
            <a:endParaRPr lang="en-US" sz="2000" dirty="0" smtClean="0"/>
          </a:p>
          <a:p>
            <a:pPr marL="114300" indent="0">
              <a:spcBef>
                <a:spcPts val="0"/>
              </a:spcBef>
              <a:buNone/>
            </a:pPr>
            <a:r>
              <a:rPr lang="en-US" sz="2000" b="1" dirty="0"/>
              <a:t>Friday, </a:t>
            </a:r>
            <a:r>
              <a:rPr lang="en-US" sz="2000" b="1" dirty="0" smtClean="0"/>
              <a:t>March 6: </a:t>
            </a:r>
            <a:r>
              <a:rPr lang="en-US" sz="2000" dirty="0" smtClean="0"/>
              <a:t>Deadline for charter application submissions</a:t>
            </a:r>
            <a:endParaRPr lang="en-US" sz="2000" dirty="0"/>
          </a:p>
          <a:p>
            <a:pPr marL="114300" indent="0">
              <a:spcBef>
                <a:spcPts val="0"/>
              </a:spcBef>
              <a:buNone/>
            </a:pPr>
            <a:endParaRPr lang="en-US" sz="2000" b="1" dirty="0"/>
          </a:p>
          <a:p>
            <a:pPr marL="114300" indent="0">
              <a:spcBef>
                <a:spcPts val="0"/>
              </a:spcBef>
              <a:buNone/>
            </a:pPr>
            <a:r>
              <a:rPr lang="en-US" sz="2000" b="1" dirty="0"/>
              <a:t>June </a:t>
            </a:r>
            <a:r>
              <a:rPr lang="en-US" sz="2000" b="1" dirty="0" smtClean="0"/>
              <a:t>12: </a:t>
            </a:r>
            <a:r>
              <a:rPr lang="en-US" sz="2000" dirty="0" smtClean="0"/>
              <a:t>Deadline for local school boards to consider applications. Districts should notify </a:t>
            </a:r>
            <a:r>
              <a:rPr lang="en-US" sz="2000" dirty="0"/>
              <a:t>all state legislators in whose jurisdiction the charter school would be located whether the application was approved or denied.</a:t>
            </a:r>
            <a:endParaRPr lang="en-US" sz="2000" b="1" dirty="0"/>
          </a:p>
        </p:txBody>
      </p:sp>
    </p:spTree>
    <p:extLst>
      <p:ext uri="{BB962C8B-B14F-4D97-AF65-F5344CB8AC3E}">
        <p14:creationId xmlns:p14="http://schemas.microsoft.com/office/powerpoint/2010/main" val="2416222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Requirements for Local </a:t>
            </a:r>
            <a:r>
              <a:rPr lang="en-US" dirty="0" smtClean="0"/>
              <a:t>Districts - </a:t>
            </a:r>
            <a:r>
              <a:rPr lang="en-US" dirty="0" smtClean="0"/>
              <a:t>Process</a:t>
            </a:r>
            <a:endParaRPr lang="en-US" dirty="0"/>
          </a:p>
        </p:txBody>
      </p:sp>
      <p:sp>
        <p:nvSpPr>
          <p:cNvPr id="3" name="Text Placeholder 2"/>
          <p:cNvSpPr>
            <a:spLocks noGrp="1"/>
          </p:cNvSpPr>
          <p:nvPr>
            <p:ph type="body" idx="1"/>
          </p:nvPr>
        </p:nvSpPr>
        <p:spPr>
          <a:xfrm>
            <a:off x="152404" y="971928"/>
            <a:ext cx="8839200" cy="3789258"/>
          </a:xfrm>
        </p:spPr>
        <p:txBody>
          <a:bodyPr/>
          <a:lstStyle/>
          <a:p>
            <a:pPr marL="114300" indent="0">
              <a:spcBef>
                <a:spcPts val="0"/>
              </a:spcBef>
              <a:buNone/>
            </a:pPr>
            <a:r>
              <a:rPr lang="en-US" sz="2000" dirty="0" smtClean="0"/>
              <a:t>If </a:t>
            </a:r>
            <a:r>
              <a:rPr lang="en-US" sz="2000" dirty="0"/>
              <a:t>one or more charter applications are submitted, districts must</a:t>
            </a:r>
            <a:r>
              <a:rPr lang="en-US" sz="2000" dirty="0" smtClean="0"/>
              <a:t>:</a:t>
            </a:r>
          </a:p>
          <a:p>
            <a:pPr marL="114300" indent="0">
              <a:spcBef>
                <a:spcPts val="0"/>
              </a:spcBef>
              <a:buNone/>
            </a:pPr>
            <a:endParaRPr lang="en-US" sz="2000" dirty="0"/>
          </a:p>
          <a:p>
            <a:pPr>
              <a:spcBef>
                <a:spcPts val="0"/>
              </a:spcBef>
            </a:pPr>
            <a:r>
              <a:rPr lang="en-US" sz="2000" dirty="0"/>
              <a:t>Hire a third-party independent evaluator to review the application(s</a:t>
            </a:r>
            <a:r>
              <a:rPr lang="en-US" sz="2000" dirty="0" smtClean="0"/>
              <a:t>);</a:t>
            </a:r>
          </a:p>
          <a:p>
            <a:pPr>
              <a:spcBef>
                <a:spcPts val="0"/>
              </a:spcBef>
            </a:pPr>
            <a:endParaRPr lang="en-US" sz="2000" dirty="0"/>
          </a:p>
          <a:p>
            <a:pPr>
              <a:spcBef>
                <a:spcPts val="0"/>
              </a:spcBef>
            </a:pPr>
            <a:r>
              <a:rPr lang="en-US" sz="2000" dirty="0"/>
              <a:t>Notify all state legislators in whose legislative district the charter school would be located that the application has been received</a:t>
            </a:r>
            <a:r>
              <a:rPr lang="en-US" sz="2000" dirty="0" smtClean="0"/>
              <a:t>;</a:t>
            </a:r>
          </a:p>
          <a:p>
            <a:pPr>
              <a:spcBef>
                <a:spcPts val="0"/>
              </a:spcBef>
            </a:pPr>
            <a:endParaRPr lang="en-US" sz="2000" dirty="0"/>
          </a:p>
          <a:p>
            <a:pPr>
              <a:spcBef>
                <a:spcPts val="0"/>
              </a:spcBef>
            </a:pPr>
            <a:r>
              <a:rPr lang="en-US" sz="2000" dirty="0"/>
              <a:t>Provide charter applicants with the opportunity to respond to a draft recommendation by the third-party evaluator; and </a:t>
            </a:r>
            <a:endParaRPr lang="en-US" sz="2000" dirty="0" smtClean="0"/>
          </a:p>
          <a:p>
            <a:pPr>
              <a:spcBef>
                <a:spcPts val="0"/>
              </a:spcBef>
            </a:pPr>
            <a:endParaRPr lang="en-US" sz="2000" dirty="0"/>
          </a:p>
          <a:p>
            <a:pPr>
              <a:spcBef>
                <a:spcPts val="0"/>
              </a:spcBef>
            </a:pPr>
            <a:r>
              <a:rPr lang="en-US" sz="2000" dirty="0"/>
              <a:t>Hold a public meeting of the school board at which all charter approval decisions are made. </a:t>
            </a:r>
          </a:p>
        </p:txBody>
      </p:sp>
    </p:spTree>
    <p:extLst>
      <p:ext uri="{BB962C8B-B14F-4D97-AF65-F5344CB8AC3E}">
        <p14:creationId xmlns:p14="http://schemas.microsoft.com/office/powerpoint/2010/main" val="2195342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 Believes">
  <a:themeElements>
    <a:clrScheme name="LA Believes 1">
      <a:dk1>
        <a:srgbClr val="212121"/>
      </a:dk1>
      <a:lt1>
        <a:srgbClr val="FFFFFF"/>
      </a:lt1>
      <a:dk2>
        <a:srgbClr val="47A8CA"/>
      </a:dk2>
      <a:lt2>
        <a:srgbClr val="EAEAEA"/>
      </a:lt2>
      <a:accent1>
        <a:srgbClr val="A3D6DD"/>
      </a:accent1>
      <a:accent2>
        <a:srgbClr val="92278E"/>
      </a:accent2>
      <a:accent3>
        <a:srgbClr val="9BBB59"/>
      </a:accent3>
      <a:accent4>
        <a:srgbClr val="8064A2"/>
      </a:accent4>
      <a:accent5>
        <a:srgbClr val="47A8CA"/>
      </a:accent5>
      <a:accent6>
        <a:srgbClr val="F79646"/>
      </a:accent6>
      <a:hlink>
        <a:srgbClr val="3D9BBA"/>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1826</TotalTime>
  <Words>2139</Words>
  <Application>Microsoft Office PowerPoint</Application>
  <PresentationFormat>On-screen Show (16:9)</PresentationFormat>
  <Paragraphs>207</Paragraphs>
  <Slides>32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LA Believes</vt:lpstr>
      <vt:lpstr>2020 Local School District  Charter Application Process</vt:lpstr>
      <vt:lpstr>Agenda</vt:lpstr>
      <vt:lpstr>PowerPoint Presentation</vt:lpstr>
      <vt:lpstr>About Louisiana Charter Schools</vt:lpstr>
      <vt:lpstr>Types of Charter Schools</vt:lpstr>
      <vt:lpstr>Applications to BESE</vt:lpstr>
      <vt:lpstr>Agenda</vt:lpstr>
      <vt:lpstr>Legal Requirements for Local Districts – Big Dates</vt:lpstr>
      <vt:lpstr>Legal Requirements for Local Districts - Process</vt:lpstr>
      <vt:lpstr>Agenda</vt:lpstr>
      <vt:lpstr>Conducting a Charter Application Process</vt:lpstr>
      <vt:lpstr>Application Process Steps</vt:lpstr>
      <vt:lpstr>1.  Review the Common Charter Application</vt:lpstr>
      <vt:lpstr>2.  Choose Requirements for Type 3 Applicants</vt:lpstr>
      <vt:lpstr>3.  Publish the Application Process</vt:lpstr>
      <vt:lpstr>4.  Identify and Contract with an Independent Evaluator</vt:lpstr>
      <vt:lpstr>5. Collect and Review Applications</vt:lpstr>
      <vt:lpstr>6.  Make Application Recommendations and Decisions</vt:lpstr>
      <vt:lpstr>Agenda</vt:lpstr>
      <vt:lpstr>2020 Application Cycle Timeline (slide 1 of 2)</vt:lpstr>
      <vt:lpstr>2020 Application Cycle Timeline (slide 2 of 2)</vt:lpstr>
      <vt:lpstr>Sections in the New Operator Common Application</vt:lpstr>
      <vt:lpstr>Sections in the Experienced Operator Common Application</vt:lpstr>
      <vt:lpstr>Changes to the Common Charter Application</vt:lpstr>
      <vt:lpstr>Changes to the Common Charter Application</vt:lpstr>
      <vt:lpstr>Changes to the Common Charter Application</vt:lpstr>
      <vt:lpstr>Changes to the Common Charter Application</vt:lpstr>
      <vt:lpstr>Changes to the Common Charter Application </vt:lpstr>
      <vt:lpstr>Changes to the Common Charter Application </vt:lpstr>
      <vt:lpstr>Agenda</vt:lpstr>
      <vt:lpstr>Additional Available Resources</vt:lpstr>
      <vt:lpstr>Questions &amp;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Shachat</dc:creator>
  <cp:lastModifiedBy>Andrew Shachat</cp:lastModifiedBy>
  <cp:revision>37</cp:revision>
  <dcterms:modified xsi:type="dcterms:W3CDTF">2019-12-06T16:47:48Z</dcterms:modified>
</cp:coreProperties>
</file>