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3" r:id="rId3"/>
  </p:sldMasterIdLst>
  <p:notesMasterIdLst>
    <p:notesMasterId r:id="rId36"/>
  </p:notesMasterIdLst>
  <p:handoutMasterIdLst>
    <p:handoutMasterId r:id="rId37"/>
  </p:handoutMasterIdLst>
  <p:sldIdLst>
    <p:sldId id="473" r:id="rId4"/>
    <p:sldId id="474" r:id="rId5"/>
    <p:sldId id="467" r:id="rId6"/>
    <p:sldId id="456" r:id="rId7"/>
    <p:sldId id="437" r:id="rId8"/>
    <p:sldId id="401" r:id="rId9"/>
    <p:sldId id="402" r:id="rId10"/>
    <p:sldId id="472" r:id="rId11"/>
    <p:sldId id="484" r:id="rId12"/>
    <p:sldId id="475" r:id="rId13"/>
    <p:sldId id="476" r:id="rId14"/>
    <p:sldId id="477" r:id="rId15"/>
    <p:sldId id="478" r:id="rId16"/>
    <p:sldId id="496" r:id="rId17"/>
    <p:sldId id="479" r:id="rId18"/>
    <p:sldId id="492" r:id="rId19"/>
    <p:sldId id="488" r:id="rId20"/>
    <p:sldId id="493" r:id="rId21"/>
    <p:sldId id="490" r:id="rId22"/>
    <p:sldId id="491" r:id="rId23"/>
    <p:sldId id="497" r:id="rId24"/>
    <p:sldId id="498" r:id="rId25"/>
    <p:sldId id="494" r:id="rId26"/>
    <p:sldId id="495" r:id="rId27"/>
    <p:sldId id="481" r:id="rId28"/>
    <p:sldId id="480" r:id="rId29"/>
    <p:sldId id="410" r:id="rId30"/>
    <p:sldId id="482" r:id="rId31"/>
    <p:sldId id="461" r:id="rId32"/>
    <p:sldId id="483" r:id="rId33"/>
    <p:sldId id="485" r:id="rId34"/>
    <p:sldId id="46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5CD45CD-528B-3F49-B28A-7AAA754DC1E3}">
          <p14:sldIdLst>
            <p14:sldId id="473"/>
            <p14:sldId id="474"/>
            <p14:sldId id="467"/>
            <p14:sldId id="456"/>
            <p14:sldId id="437"/>
            <p14:sldId id="401"/>
            <p14:sldId id="402"/>
            <p14:sldId id="472"/>
            <p14:sldId id="484"/>
            <p14:sldId id="475"/>
            <p14:sldId id="476"/>
            <p14:sldId id="477"/>
            <p14:sldId id="478"/>
            <p14:sldId id="496"/>
          </p14:sldIdLst>
        </p14:section>
        <p14:section name="Untitled Section" id="{BD86AF51-FFB3-9343-A20E-C05B9F3300A0}">
          <p14:sldIdLst>
            <p14:sldId id="479"/>
            <p14:sldId id="492"/>
            <p14:sldId id="488"/>
            <p14:sldId id="493"/>
            <p14:sldId id="490"/>
            <p14:sldId id="491"/>
            <p14:sldId id="497"/>
            <p14:sldId id="498"/>
            <p14:sldId id="494"/>
            <p14:sldId id="495"/>
            <p14:sldId id="481"/>
            <p14:sldId id="480"/>
            <p14:sldId id="410"/>
            <p14:sldId id="482"/>
            <p14:sldId id="461"/>
            <p14:sldId id="483"/>
            <p14:sldId id="485"/>
            <p14:sldId id="4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uisiana Department of Education" initials="LDoE" lastIdx="15" clrIdx="0"/>
  <p:cmAuthor id="7" name="Annie Morrison" initials="AM" lastIdx="10" clrIdx="7"/>
  <p:cmAuthor id="1" name="deleteme2" initials="d" lastIdx="10" clrIdx="1"/>
  <p:cmAuthor id="8" name="Hannah Dietsch" initials="" lastIdx="16" clrIdx="8"/>
  <p:cmAuthor id="2" name="Jessica Baghian" initials="" lastIdx="42" clrIdx="2"/>
  <p:cmAuthor id="9" name="Rebecca Kochler" initials="" lastIdx="7" clrIdx="9"/>
  <p:cmAuthor id="3" name="Jill Zimmerman" initials="JZ" lastIdx="15" clrIdx="3"/>
  <p:cmAuthor id="10" name="Kunjan Narechania" initials="" lastIdx="1" clrIdx="10"/>
  <p:cmAuthor id="4" name="Bridget Devlin" initials="BD" lastIdx="19" clrIdx="4"/>
  <p:cmAuthor id="5" name="John White" initials="JW" lastIdx="30" clrIdx="5"/>
  <p:cmAuthor id="6" name="  Doe" initials=" D" lastIdx="14"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3C5"/>
    <a:srgbClr val="A6A6A6"/>
    <a:srgbClr val="333333"/>
    <a:srgbClr val="191919"/>
    <a:srgbClr val="4C4C4C"/>
    <a:srgbClr val="0000FF"/>
    <a:srgbClr val="9E4C65"/>
    <a:srgbClr val="AF5D8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92" autoAdjust="0"/>
    <p:restoredTop sz="92139" autoAdjust="0"/>
  </p:normalViewPr>
  <p:slideViewPr>
    <p:cSldViewPr>
      <p:cViewPr varScale="1">
        <p:scale>
          <a:sx n="64" d="100"/>
          <a:sy n="64" d="100"/>
        </p:scale>
        <p:origin x="19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56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6DFC0B-0794-4AFD-BD8A-181E06725F27}" type="datetimeFigureOut">
              <a:rPr lang="en-US" smtClean="0"/>
              <a:t>1/19/2017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D0207C-B002-435E-99D1-C3D69078E972}" type="slidenum">
              <a:rPr lang="en-US" smtClean="0"/>
              <a:t>‹#›</a:t>
            </a:fld>
            <a:endParaRPr lang="en-US" dirty="0"/>
          </a:p>
        </p:txBody>
      </p:sp>
    </p:spTree>
    <p:extLst>
      <p:ext uri="{BB962C8B-B14F-4D97-AF65-F5344CB8AC3E}">
        <p14:creationId xmlns:p14="http://schemas.microsoft.com/office/powerpoint/2010/main" val="3290924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1CA6CE-8A7F-4E37-A715-9178284F6F81}" type="datetimeFigureOut">
              <a:rPr lang="en-US" smtClean="0"/>
              <a:t>1/19/2017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7D4113-607C-4C8C-A317-57A1D107AA5D}" type="slidenum">
              <a:rPr lang="en-US" smtClean="0"/>
              <a:t>‹#›</a:t>
            </a:fld>
            <a:endParaRPr lang="en-US" dirty="0"/>
          </a:p>
        </p:txBody>
      </p:sp>
    </p:spTree>
    <p:extLst>
      <p:ext uri="{BB962C8B-B14F-4D97-AF65-F5344CB8AC3E}">
        <p14:creationId xmlns:p14="http://schemas.microsoft.com/office/powerpoint/2010/main" val="20012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
        <p:cNvGrpSpPr/>
        <p:nvPr/>
      </p:nvGrpSpPr>
      <p:grpSpPr>
        <a:xfrm>
          <a:off x="0" y="0"/>
          <a:ext cx="0" cy="0"/>
          <a:chOff x="0" y="0"/>
          <a:chExt cx="0" cy="0"/>
        </a:xfrm>
      </p:grpSpPr>
      <p:sp>
        <p:nvSpPr>
          <p:cNvPr id="14" name="Shape 14"/>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 name="Shape 15"/>
          <p:cNvSpPr txBox="1">
            <a:spLocks noGrp="1"/>
          </p:cNvSpPr>
          <p:nvPr>
            <p:ph type="body" idx="1"/>
          </p:nvPr>
        </p:nvSpPr>
        <p:spPr>
          <a:xfrm>
            <a:off x="685801" y="4343400"/>
            <a:ext cx="5486399" cy="4114799"/>
          </a:xfrm>
          <a:prstGeom prst="rect">
            <a:avLst/>
          </a:prstGeom>
          <a:noFill/>
          <a:ln>
            <a:noFill/>
          </a:ln>
        </p:spPr>
        <p:txBody>
          <a:bodyPr lIns="91421" tIns="45711" rIns="91421" bIns="45711" anchor="t" anchorCtr="0">
            <a:noAutofit/>
          </a:bodyPr>
          <a:lstStyle/>
          <a:p>
            <a:endParaRPr sz="1100">
              <a:solidFill>
                <a:schemeClr val="dk1"/>
              </a:solidFill>
              <a:latin typeface="Calibri"/>
              <a:ea typeface="Calibri"/>
              <a:cs typeface="Calibri"/>
              <a:sym typeface="Calibri"/>
            </a:endParaRPr>
          </a:p>
        </p:txBody>
      </p:sp>
      <p:sp>
        <p:nvSpPr>
          <p:cNvPr id="16" name="Shape 16"/>
          <p:cNvSpPr txBox="1">
            <a:spLocks noGrp="1"/>
          </p:cNvSpPr>
          <p:nvPr>
            <p:ph type="sldNum" idx="12"/>
          </p:nvPr>
        </p:nvSpPr>
        <p:spPr>
          <a:xfrm>
            <a:off x="3884613" y="8685214"/>
            <a:ext cx="2971800" cy="457199"/>
          </a:xfrm>
          <a:prstGeom prst="rect">
            <a:avLst/>
          </a:prstGeom>
          <a:noFill/>
          <a:ln>
            <a:noFill/>
          </a:ln>
        </p:spPr>
        <p:txBody>
          <a:bodyPr lIns="91421" tIns="45711" rIns="91421" bIns="45711" anchor="b" anchorCtr="0">
            <a:noAutofit/>
          </a:bodyPr>
          <a:lstStyle/>
          <a:p>
            <a:pPr>
              <a:buSzPct val="25000"/>
            </a:pPr>
            <a:fld id="{00000000-1234-1234-1234-123412341234}" type="slidenum">
              <a:rPr lang="en-US">
                <a:solidFill>
                  <a:prstClr val="black"/>
                </a:solidFill>
                <a:ea typeface="Calibri"/>
                <a:cs typeface="Calibri"/>
                <a:sym typeface="Calibri"/>
              </a:rPr>
              <a:pPr>
                <a:buSzPct val="25000"/>
              </a:pPr>
              <a:t>1</a:t>
            </a:fld>
            <a:endParaRPr lang="en-US">
              <a:solidFill>
                <a:prstClr val="black"/>
              </a:solidFill>
              <a:ea typeface="Calibri"/>
              <a:cs typeface="Calibri"/>
              <a:sym typeface="Calibri"/>
            </a:endParaRPr>
          </a:p>
        </p:txBody>
      </p:sp>
    </p:spTree>
    <p:extLst>
      <p:ext uri="{BB962C8B-B14F-4D97-AF65-F5344CB8AC3E}">
        <p14:creationId xmlns:p14="http://schemas.microsoft.com/office/powerpoint/2010/main" val="258572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4588" y="687388"/>
            <a:ext cx="4568825" cy="34274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1" y="4343400"/>
            <a:ext cx="5486399" cy="4114799"/>
          </a:xfrm>
          <a:prstGeom prst="rect">
            <a:avLst/>
          </a:prstGeom>
          <a:noFill/>
          <a:ln>
            <a:noFill/>
          </a:ln>
        </p:spPr>
        <p:txBody>
          <a:bodyPr lIns="91412" tIns="45705" rIns="91412" bIns="45705" anchor="t" anchorCtr="0">
            <a:noAutofit/>
          </a:bodyPr>
          <a:lstStyle/>
          <a:p>
            <a:endParaRPr dirty="0">
              <a:solidFill>
                <a:schemeClr val="dk1"/>
              </a:solidFill>
              <a:latin typeface="Calibri"/>
              <a:ea typeface="Calibri"/>
              <a:cs typeface="Calibri"/>
              <a:sym typeface="Calibri"/>
            </a:endParaRPr>
          </a:p>
        </p:txBody>
      </p:sp>
      <p:sp>
        <p:nvSpPr>
          <p:cNvPr id="120" name="Shape 120"/>
          <p:cNvSpPr txBox="1">
            <a:spLocks noGrp="1"/>
          </p:cNvSpPr>
          <p:nvPr>
            <p:ph type="sldNum" idx="12"/>
          </p:nvPr>
        </p:nvSpPr>
        <p:spPr>
          <a:xfrm>
            <a:off x="3884613" y="8685214"/>
            <a:ext cx="2971800" cy="457199"/>
          </a:xfrm>
          <a:prstGeom prst="rect">
            <a:avLst/>
          </a:prstGeom>
          <a:noFill/>
          <a:ln>
            <a:noFill/>
          </a:ln>
        </p:spPr>
        <p:txBody>
          <a:bodyPr lIns="91412" tIns="45705" rIns="91412" bIns="45705" anchor="b" anchorCtr="0">
            <a:noAutofit/>
          </a:bodyPr>
          <a:lstStyle/>
          <a:p>
            <a:pPr>
              <a:buSzPct val="25000"/>
            </a:pPr>
            <a:fld id="{00000000-1234-1234-1234-123412341234}" type="slidenum">
              <a:rPr lang="en-US">
                <a:solidFill>
                  <a:prstClr val="black"/>
                </a:solidFill>
                <a:ea typeface="Calibri"/>
                <a:cs typeface="Calibri"/>
                <a:sym typeface="Calibri"/>
              </a:rPr>
              <a:pPr>
                <a:buSzPct val="25000"/>
              </a:pPr>
              <a:t>23</a:t>
            </a:fld>
            <a:endParaRPr lang="en-US" dirty="0">
              <a:solidFill>
                <a:prstClr val="black"/>
              </a:solidFill>
              <a:ea typeface="Calibri"/>
              <a:cs typeface="Calibri"/>
              <a:sym typeface="Calibri"/>
            </a:endParaRPr>
          </a:p>
        </p:txBody>
      </p:sp>
    </p:spTree>
    <p:extLst>
      <p:ext uri="{BB962C8B-B14F-4D97-AF65-F5344CB8AC3E}">
        <p14:creationId xmlns:p14="http://schemas.microsoft.com/office/powerpoint/2010/main" val="1382945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
        <p:cNvGrpSpPr/>
        <p:nvPr/>
      </p:nvGrpSpPr>
      <p:grpSpPr>
        <a:xfrm>
          <a:off x="0" y="0"/>
          <a:ext cx="0" cy="0"/>
          <a:chOff x="0" y="0"/>
          <a:chExt cx="0" cy="0"/>
        </a:xfrm>
      </p:grpSpPr>
      <p:sp>
        <p:nvSpPr>
          <p:cNvPr id="14" name="Shape 14"/>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 name="Shape 15"/>
          <p:cNvSpPr txBox="1">
            <a:spLocks noGrp="1"/>
          </p:cNvSpPr>
          <p:nvPr>
            <p:ph type="body" idx="1"/>
          </p:nvPr>
        </p:nvSpPr>
        <p:spPr>
          <a:xfrm>
            <a:off x="685801" y="4343400"/>
            <a:ext cx="5486399" cy="4114799"/>
          </a:xfrm>
          <a:prstGeom prst="rect">
            <a:avLst/>
          </a:prstGeom>
          <a:noFill/>
          <a:ln>
            <a:noFill/>
          </a:ln>
        </p:spPr>
        <p:txBody>
          <a:bodyPr lIns="91421" tIns="45711" rIns="91421" bIns="45711" anchor="t" anchorCtr="0">
            <a:noAutofit/>
          </a:bodyPr>
          <a:lstStyle/>
          <a:p>
            <a:endParaRPr sz="1100">
              <a:solidFill>
                <a:schemeClr val="dk1"/>
              </a:solidFill>
              <a:latin typeface="Calibri"/>
              <a:ea typeface="Calibri"/>
              <a:cs typeface="Calibri"/>
              <a:sym typeface="Calibri"/>
            </a:endParaRPr>
          </a:p>
        </p:txBody>
      </p:sp>
      <p:sp>
        <p:nvSpPr>
          <p:cNvPr id="16" name="Shape 16"/>
          <p:cNvSpPr txBox="1">
            <a:spLocks noGrp="1"/>
          </p:cNvSpPr>
          <p:nvPr>
            <p:ph type="sldNum" idx="12"/>
          </p:nvPr>
        </p:nvSpPr>
        <p:spPr>
          <a:xfrm>
            <a:off x="3884613" y="8685214"/>
            <a:ext cx="2971800" cy="457199"/>
          </a:xfrm>
          <a:prstGeom prst="rect">
            <a:avLst/>
          </a:prstGeom>
          <a:noFill/>
          <a:ln>
            <a:noFill/>
          </a:ln>
        </p:spPr>
        <p:txBody>
          <a:bodyPr lIns="91421" tIns="45711" rIns="91421" bIns="45711" anchor="b" anchorCtr="0">
            <a:noAutofit/>
          </a:bodyPr>
          <a:lstStyle/>
          <a:p>
            <a:pPr>
              <a:buSzPct val="25000"/>
            </a:pPr>
            <a:fld id="{00000000-1234-1234-1234-123412341234}" type="slidenum">
              <a:rPr lang="en-US">
                <a:solidFill>
                  <a:prstClr val="black"/>
                </a:solidFill>
                <a:ea typeface="Calibri"/>
                <a:cs typeface="Calibri"/>
                <a:sym typeface="Calibri"/>
              </a:rPr>
              <a:pPr>
                <a:buSzPct val="25000"/>
              </a:pPr>
              <a:t>25</a:t>
            </a:fld>
            <a:endParaRPr lang="en-US">
              <a:solidFill>
                <a:prstClr val="black"/>
              </a:solidFill>
              <a:ea typeface="Calibri"/>
              <a:cs typeface="Calibri"/>
              <a:sym typeface="Calibri"/>
            </a:endParaRPr>
          </a:p>
        </p:txBody>
      </p:sp>
    </p:spTree>
    <p:extLst>
      <p:ext uri="{BB962C8B-B14F-4D97-AF65-F5344CB8AC3E}">
        <p14:creationId xmlns:p14="http://schemas.microsoft.com/office/powerpoint/2010/main" val="258572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 name="Shape 40"/>
          <p:cNvSpPr txBox="1">
            <a:spLocks noGrp="1"/>
          </p:cNvSpPr>
          <p:nvPr>
            <p:ph type="body" idx="1"/>
          </p:nvPr>
        </p:nvSpPr>
        <p:spPr>
          <a:xfrm>
            <a:off x="685800" y="4343400"/>
            <a:ext cx="5486399" cy="4114800"/>
          </a:xfrm>
          <a:prstGeom prst="rect">
            <a:avLst/>
          </a:prstGeom>
          <a:noFill/>
          <a:ln>
            <a:noFill/>
          </a:ln>
        </p:spPr>
        <p:txBody>
          <a:bodyPr lIns="91423" tIns="45699" rIns="91423" bIns="45699" anchor="t" anchorCtr="0">
            <a:noAutofit/>
          </a:bodyPr>
          <a:lstStyle/>
          <a:p>
            <a:pPr>
              <a:buSzPct val="25000"/>
            </a:pPr>
            <a:endParaRPr lang="en-US" dirty="0"/>
          </a:p>
        </p:txBody>
      </p:sp>
      <p:sp>
        <p:nvSpPr>
          <p:cNvPr id="41" name="Shape 41"/>
          <p:cNvSpPr txBox="1">
            <a:spLocks noGrp="1"/>
          </p:cNvSpPr>
          <p:nvPr>
            <p:ph type="sldNum" idx="12"/>
          </p:nvPr>
        </p:nvSpPr>
        <p:spPr>
          <a:xfrm>
            <a:off x="3884613" y="8685212"/>
            <a:ext cx="2971799" cy="457200"/>
          </a:xfrm>
          <a:prstGeom prst="rect">
            <a:avLst/>
          </a:prstGeom>
          <a:noFill/>
          <a:ln>
            <a:noFill/>
          </a:ln>
        </p:spPr>
        <p:txBody>
          <a:bodyPr lIns="91423" tIns="45699" rIns="91423" bIns="45699" anchor="b" anchorCtr="0">
            <a:noAutofit/>
          </a:bodyPr>
          <a:lstStyle/>
          <a:p>
            <a:pPr>
              <a:buSzPct val="25000"/>
            </a:pPr>
            <a:fld id="{00000000-1234-1234-1234-123412341234}" type="slidenum">
              <a:rPr lang="en-US">
                <a:solidFill>
                  <a:prstClr val="black"/>
                </a:solidFill>
                <a:ea typeface="Calibri"/>
                <a:cs typeface="Calibri"/>
                <a:sym typeface="Calibri"/>
              </a:rPr>
              <a:pPr>
                <a:buSzPct val="25000"/>
              </a:pPr>
              <a:t>26</a:t>
            </a:fld>
            <a:endParaRPr lang="en-US" dirty="0">
              <a:solidFill>
                <a:prstClr val="black"/>
              </a:solidFill>
              <a:ea typeface="Calibri"/>
              <a:cs typeface="Calibri"/>
              <a:sym typeface="Calibri"/>
            </a:endParaRPr>
          </a:p>
        </p:txBody>
      </p:sp>
    </p:spTree>
    <p:extLst>
      <p:ext uri="{BB962C8B-B14F-4D97-AF65-F5344CB8AC3E}">
        <p14:creationId xmlns:p14="http://schemas.microsoft.com/office/powerpoint/2010/main" val="1494435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
        <p:cNvGrpSpPr/>
        <p:nvPr/>
      </p:nvGrpSpPr>
      <p:grpSpPr>
        <a:xfrm>
          <a:off x="0" y="0"/>
          <a:ext cx="0" cy="0"/>
          <a:chOff x="0" y="0"/>
          <a:chExt cx="0" cy="0"/>
        </a:xfrm>
      </p:grpSpPr>
      <p:sp>
        <p:nvSpPr>
          <p:cNvPr id="14" name="Shape 14"/>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 name="Shape 15"/>
          <p:cNvSpPr txBox="1">
            <a:spLocks noGrp="1"/>
          </p:cNvSpPr>
          <p:nvPr>
            <p:ph type="body" idx="1"/>
          </p:nvPr>
        </p:nvSpPr>
        <p:spPr>
          <a:xfrm>
            <a:off x="685801" y="4343400"/>
            <a:ext cx="5486399" cy="4114799"/>
          </a:xfrm>
          <a:prstGeom prst="rect">
            <a:avLst/>
          </a:prstGeom>
          <a:noFill/>
          <a:ln>
            <a:noFill/>
          </a:ln>
        </p:spPr>
        <p:txBody>
          <a:bodyPr lIns="91421" tIns="45711" rIns="91421" bIns="45711" anchor="t" anchorCtr="0">
            <a:noAutofit/>
          </a:bodyPr>
          <a:lstStyle/>
          <a:p>
            <a:endParaRPr sz="1100">
              <a:solidFill>
                <a:schemeClr val="dk1"/>
              </a:solidFill>
              <a:latin typeface="Calibri"/>
              <a:ea typeface="Calibri"/>
              <a:cs typeface="Calibri"/>
              <a:sym typeface="Calibri"/>
            </a:endParaRPr>
          </a:p>
        </p:txBody>
      </p:sp>
      <p:sp>
        <p:nvSpPr>
          <p:cNvPr id="16" name="Shape 16"/>
          <p:cNvSpPr txBox="1">
            <a:spLocks noGrp="1"/>
          </p:cNvSpPr>
          <p:nvPr>
            <p:ph type="sldNum" idx="12"/>
          </p:nvPr>
        </p:nvSpPr>
        <p:spPr>
          <a:xfrm>
            <a:off x="3884613" y="8685214"/>
            <a:ext cx="2971800" cy="457199"/>
          </a:xfrm>
          <a:prstGeom prst="rect">
            <a:avLst/>
          </a:prstGeom>
          <a:noFill/>
          <a:ln>
            <a:noFill/>
          </a:ln>
        </p:spPr>
        <p:txBody>
          <a:bodyPr lIns="91421" tIns="45711" rIns="91421" bIns="45711" anchor="b" anchorCtr="0">
            <a:noAutofit/>
          </a:bodyPr>
          <a:lstStyle/>
          <a:p>
            <a:pPr>
              <a:buSzPct val="25000"/>
            </a:pPr>
            <a:fld id="{00000000-1234-1234-1234-123412341234}" type="slidenum">
              <a:rPr lang="en-US">
                <a:solidFill>
                  <a:prstClr val="black"/>
                </a:solidFill>
                <a:ea typeface="Calibri"/>
                <a:cs typeface="Calibri"/>
                <a:sym typeface="Calibri"/>
              </a:rPr>
              <a:pPr>
                <a:buSzPct val="25000"/>
              </a:pPr>
              <a:t>2</a:t>
            </a:fld>
            <a:endParaRPr lang="en-US">
              <a:solidFill>
                <a:prstClr val="black"/>
              </a:solidFill>
              <a:ea typeface="Calibri"/>
              <a:cs typeface="Calibri"/>
              <a:sym typeface="Calibri"/>
            </a:endParaRPr>
          </a:p>
        </p:txBody>
      </p:sp>
    </p:spTree>
    <p:extLst>
      <p:ext uri="{BB962C8B-B14F-4D97-AF65-F5344CB8AC3E}">
        <p14:creationId xmlns:p14="http://schemas.microsoft.com/office/powerpoint/2010/main" val="258572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 name="Shape 40"/>
          <p:cNvSpPr txBox="1">
            <a:spLocks noGrp="1"/>
          </p:cNvSpPr>
          <p:nvPr>
            <p:ph type="body" idx="1"/>
          </p:nvPr>
        </p:nvSpPr>
        <p:spPr>
          <a:xfrm>
            <a:off x="685800" y="4343400"/>
            <a:ext cx="5486399" cy="4114800"/>
          </a:xfrm>
          <a:prstGeom prst="rect">
            <a:avLst/>
          </a:prstGeom>
          <a:noFill/>
          <a:ln>
            <a:noFill/>
          </a:ln>
        </p:spPr>
        <p:txBody>
          <a:bodyPr lIns="91423" tIns="45699" rIns="91423" bIns="45699" anchor="t" anchorCtr="0">
            <a:noAutofit/>
          </a:bodyPr>
          <a:lstStyle/>
          <a:p>
            <a:pPr>
              <a:buSzPct val="25000"/>
            </a:pPr>
            <a:endParaRPr lang="en-US" dirty="0"/>
          </a:p>
        </p:txBody>
      </p:sp>
      <p:sp>
        <p:nvSpPr>
          <p:cNvPr id="41" name="Shape 41"/>
          <p:cNvSpPr txBox="1">
            <a:spLocks noGrp="1"/>
          </p:cNvSpPr>
          <p:nvPr>
            <p:ph type="sldNum" idx="12"/>
          </p:nvPr>
        </p:nvSpPr>
        <p:spPr>
          <a:xfrm>
            <a:off x="3884613" y="8685212"/>
            <a:ext cx="2971799" cy="457200"/>
          </a:xfrm>
          <a:prstGeom prst="rect">
            <a:avLst/>
          </a:prstGeom>
          <a:noFill/>
          <a:ln>
            <a:noFill/>
          </a:ln>
        </p:spPr>
        <p:txBody>
          <a:bodyPr lIns="91423" tIns="45699" rIns="91423" bIns="45699" anchor="b" anchorCtr="0">
            <a:noAutofit/>
          </a:bodyPr>
          <a:lstStyle/>
          <a:p>
            <a:pPr>
              <a:buSzPct val="25000"/>
            </a:pPr>
            <a:fld id="{00000000-1234-1234-1234-123412341234}" type="slidenum">
              <a:rPr lang="en-US">
                <a:solidFill>
                  <a:prstClr val="black"/>
                </a:solidFill>
                <a:ea typeface="Calibri"/>
                <a:cs typeface="Calibri"/>
                <a:sym typeface="Calibri"/>
              </a:rPr>
              <a:pPr>
                <a:buSzPct val="25000"/>
              </a:pPr>
              <a:t>3</a:t>
            </a:fld>
            <a:endParaRPr lang="en-US" dirty="0">
              <a:solidFill>
                <a:prstClr val="black"/>
              </a:solidFill>
              <a:ea typeface="Calibri"/>
              <a:cs typeface="Calibri"/>
              <a:sym typeface="Calibri"/>
            </a:endParaRPr>
          </a:p>
        </p:txBody>
      </p:sp>
    </p:spTree>
    <p:extLst>
      <p:ext uri="{BB962C8B-B14F-4D97-AF65-F5344CB8AC3E}">
        <p14:creationId xmlns:p14="http://schemas.microsoft.com/office/powerpoint/2010/main" val="149443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 name="Shape 40"/>
          <p:cNvSpPr txBox="1">
            <a:spLocks noGrp="1"/>
          </p:cNvSpPr>
          <p:nvPr>
            <p:ph type="body" idx="1"/>
          </p:nvPr>
        </p:nvSpPr>
        <p:spPr>
          <a:xfrm>
            <a:off x="685800" y="4343400"/>
            <a:ext cx="5486399" cy="4114800"/>
          </a:xfrm>
          <a:prstGeom prst="rect">
            <a:avLst/>
          </a:prstGeom>
          <a:noFill/>
          <a:ln>
            <a:noFill/>
          </a:ln>
        </p:spPr>
        <p:txBody>
          <a:bodyPr lIns="91423" tIns="45699" rIns="91423" bIns="45699" anchor="t" anchorCtr="0">
            <a:noAutofit/>
          </a:bodyPr>
          <a:lstStyle/>
          <a:p>
            <a:pPr>
              <a:buSzPct val="25000"/>
            </a:pPr>
            <a:endParaRPr lang="en-US" dirty="0"/>
          </a:p>
        </p:txBody>
      </p:sp>
      <p:sp>
        <p:nvSpPr>
          <p:cNvPr id="41" name="Shape 41"/>
          <p:cNvSpPr txBox="1">
            <a:spLocks noGrp="1"/>
          </p:cNvSpPr>
          <p:nvPr>
            <p:ph type="sldNum" idx="12"/>
          </p:nvPr>
        </p:nvSpPr>
        <p:spPr>
          <a:xfrm>
            <a:off x="3884613" y="8685212"/>
            <a:ext cx="2971799" cy="457200"/>
          </a:xfrm>
          <a:prstGeom prst="rect">
            <a:avLst/>
          </a:prstGeom>
          <a:noFill/>
          <a:ln>
            <a:noFill/>
          </a:ln>
        </p:spPr>
        <p:txBody>
          <a:bodyPr lIns="91423" tIns="45699" rIns="91423" bIns="45699" anchor="b" anchorCtr="0">
            <a:noAutofit/>
          </a:bodyPr>
          <a:lstStyle/>
          <a:p>
            <a:pPr>
              <a:buSzPct val="25000"/>
            </a:pPr>
            <a:fld id="{00000000-1234-1234-1234-123412341234}" type="slidenum">
              <a:rPr lang="en-US">
                <a:solidFill>
                  <a:prstClr val="black"/>
                </a:solidFill>
                <a:ea typeface="Calibri"/>
                <a:cs typeface="Calibri"/>
                <a:sym typeface="Calibri"/>
              </a:rPr>
              <a:pPr>
                <a:buSzPct val="25000"/>
              </a:pPr>
              <a:t>4</a:t>
            </a:fld>
            <a:endParaRPr lang="en-US" dirty="0">
              <a:solidFill>
                <a:prstClr val="black"/>
              </a:solidFill>
              <a:ea typeface="Calibri"/>
              <a:cs typeface="Calibri"/>
              <a:sym typeface="Calibri"/>
            </a:endParaRPr>
          </a:p>
        </p:txBody>
      </p:sp>
    </p:spTree>
    <p:extLst>
      <p:ext uri="{BB962C8B-B14F-4D97-AF65-F5344CB8AC3E}">
        <p14:creationId xmlns:p14="http://schemas.microsoft.com/office/powerpoint/2010/main" val="1494435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 name="Shape 40"/>
          <p:cNvSpPr txBox="1">
            <a:spLocks noGrp="1"/>
          </p:cNvSpPr>
          <p:nvPr>
            <p:ph type="body" idx="1"/>
          </p:nvPr>
        </p:nvSpPr>
        <p:spPr>
          <a:xfrm>
            <a:off x="685800" y="4343400"/>
            <a:ext cx="5486399" cy="4114800"/>
          </a:xfrm>
          <a:prstGeom prst="rect">
            <a:avLst/>
          </a:prstGeom>
          <a:noFill/>
          <a:ln>
            <a:noFill/>
          </a:ln>
        </p:spPr>
        <p:txBody>
          <a:bodyPr lIns="91423" tIns="45699" rIns="91423" bIns="45699" anchor="t" anchorCtr="0">
            <a:noAutofit/>
          </a:bodyPr>
          <a:lstStyle/>
          <a:p>
            <a:pPr>
              <a:buSzPct val="25000"/>
            </a:pPr>
            <a:endParaRPr lang="en-US" dirty="0"/>
          </a:p>
        </p:txBody>
      </p:sp>
      <p:sp>
        <p:nvSpPr>
          <p:cNvPr id="41" name="Shape 41"/>
          <p:cNvSpPr txBox="1">
            <a:spLocks noGrp="1"/>
          </p:cNvSpPr>
          <p:nvPr>
            <p:ph type="sldNum" idx="12"/>
          </p:nvPr>
        </p:nvSpPr>
        <p:spPr>
          <a:xfrm>
            <a:off x="3884613" y="8685212"/>
            <a:ext cx="2971799" cy="457200"/>
          </a:xfrm>
          <a:prstGeom prst="rect">
            <a:avLst/>
          </a:prstGeom>
          <a:noFill/>
          <a:ln>
            <a:noFill/>
          </a:ln>
        </p:spPr>
        <p:txBody>
          <a:bodyPr lIns="91423" tIns="45699" rIns="91423" bIns="45699" anchor="b" anchorCtr="0">
            <a:noAutofit/>
          </a:bodyPr>
          <a:lstStyle/>
          <a:p>
            <a:pPr>
              <a:buSzPct val="25000"/>
            </a:pPr>
            <a:fld id="{00000000-1234-1234-1234-123412341234}" type="slidenum">
              <a:rPr lang="en-US">
                <a:solidFill>
                  <a:prstClr val="black"/>
                </a:solidFill>
                <a:ea typeface="Calibri"/>
                <a:cs typeface="Calibri"/>
                <a:sym typeface="Calibri"/>
              </a:rPr>
              <a:pPr>
                <a:buSzPct val="25000"/>
              </a:pPr>
              <a:t>5</a:t>
            </a:fld>
            <a:endParaRPr lang="en-US" dirty="0">
              <a:solidFill>
                <a:prstClr val="black"/>
              </a:solidFill>
              <a:ea typeface="Calibri"/>
              <a:cs typeface="Calibri"/>
              <a:sym typeface="Calibri"/>
            </a:endParaRPr>
          </a:p>
        </p:txBody>
      </p:sp>
    </p:spTree>
    <p:extLst>
      <p:ext uri="{BB962C8B-B14F-4D97-AF65-F5344CB8AC3E}">
        <p14:creationId xmlns:p14="http://schemas.microsoft.com/office/powerpoint/2010/main" val="1494435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10</a:t>
            </a:fld>
            <a:endParaRPr lang="en-US" dirty="0"/>
          </a:p>
        </p:txBody>
      </p:sp>
    </p:spTree>
    <p:extLst>
      <p:ext uri="{BB962C8B-B14F-4D97-AF65-F5344CB8AC3E}">
        <p14:creationId xmlns:p14="http://schemas.microsoft.com/office/powerpoint/2010/main" val="1317934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
        <p:cNvGrpSpPr/>
        <p:nvPr/>
      </p:nvGrpSpPr>
      <p:grpSpPr>
        <a:xfrm>
          <a:off x="0" y="0"/>
          <a:ext cx="0" cy="0"/>
          <a:chOff x="0" y="0"/>
          <a:chExt cx="0" cy="0"/>
        </a:xfrm>
      </p:grpSpPr>
      <p:sp>
        <p:nvSpPr>
          <p:cNvPr id="14" name="Shape 14"/>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 name="Shape 15"/>
          <p:cNvSpPr txBox="1">
            <a:spLocks noGrp="1"/>
          </p:cNvSpPr>
          <p:nvPr>
            <p:ph type="body" idx="1"/>
          </p:nvPr>
        </p:nvSpPr>
        <p:spPr>
          <a:xfrm>
            <a:off x="685801" y="4343400"/>
            <a:ext cx="5486399" cy="4114799"/>
          </a:xfrm>
          <a:prstGeom prst="rect">
            <a:avLst/>
          </a:prstGeom>
          <a:noFill/>
          <a:ln>
            <a:noFill/>
          </a:ln>
        </p:spPr>
        <p:txBody>
          <a:bodyPr lIns="91421" tIns="45711" rIns="91421" bIns="45711" anchor="t" anchorCtr="0">
            <a:noAutofit/>
          </a:bodyPr>
          <a:lstStyle/>
          <a:p>
            <a:endParaRPr sz="1100">
              <a:solidFill>
                <a:schemeClr val="dk1"/>
              </a:solidFill>
              <a:latin typeface="Calibri"/>
              <a:ea typeface="Calibri"/>
              <a:cs typeface="Calibri"/>
              <a:sym typeface="Calibri"/>
            </a:endParaRPr>
          </a:p>
        </p:txBody>
      </p:sp>
      <p:sp>
        <p:nvSpPr>
          <p:cNvPr id="16" name="Shape 16"/>
          <p:cNvSpPr txBox="1">
            <a:spLocks noGrp="1"/>
          </p:cNvSpPr>
          <p:nvPr>
            <p:ph type="sldNum" idx="12"/>
          </p:nvPr>
        </p:nvSpPr>
        <p:spPr>
          <a:xfrm>
            <a:off x="3884613" y="8685214"/>
            <a:ext cx="2971800" cy="457199"/>
          </a:xfrm>
          <a:prstGeom prst="rect">
            <a:avLst/>
          </a:prstGeom>
          <a:noFill/>
          <a:ln>
            <a:noFill/>
          </a:ln>
        </p:spPr>
        <p:txBody>
          <a:bodyPr lIns="91421" tIns="45711" rIns="91421" bIns="45711" anchor="b" anchorCtr="0">
            <a:noAutofit/>
          </a:bodyPr>
          <a:lstStyle/>
          <a:p>
            <a:pPr>
              <a:buSzPct val="25000"/>
            </a:pPr>
            <a:fld id="{00000000-1234-1234-1234-123412341234}" type="slidenum">
              <a:rPr lang="en-US">
                <a:solidFill>
                  <a:prstClr val="black"/>
                </a:solidFill>
                <a:ea typeface="Calibri"/>
                <a:cs typeface="Calibri"/>
                <a:sym typeface="Calibri"/>
              </a:rPr>
              <a:pPr>
                <a:buSzPct val="25000"/>
              </a:pPr>
              <a:t>15</a:t>
            </a:fld>
            <a:endParaRPr lang="en-US">
              <a:solidFill>
                <a:prstClr val="black"/>
              </a:solidFill>
              <a:ea typeface="Calibri"/>
              <a:cs typeface="Calibri"/>
              <a:sym typeface="Calibri"/>
            </a:endParaRPr>
          </a:p>
        </p:txBody>
      </p:sp>
    </p:spTree>
    <p:extLst>
      <p:ext uri="{BB962C8B-B14F-4D97-AF65-F5344CB8AC3E}">
        <p14:creationId xmlns:p14="http://schemas.microsoft.com/office/powerpoint/2010/main" val="258572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 name="Shape 40"/>
          <p:cNvSpPr txBox="1">
            <a:spLocks noGrp="1"/>
          </p:cNvSpPr>
          <p:nvPr>
            <p:ph type="body" idx="1"/>
          </p:nvPr>
        </p:nvSpPr>
        <p:spPr>
          <a:xfrm>
            <a:off x="685800" y="4343400"/>
            <a:ext cx="5486399" cy="4114800"/>
          </a:xfrm>
          <a:prstGeom prst="rect">
            <a:avLst/>
          </a:prstGeom>
          <a:noFill/>
          <a:ln>
            <a:noFill/>
          </a:ln>
        </p:spPr>
        <p:txBody>
          <a:bodyPr lIns="91423" tIns="45699" rIns="91423" bIns="45699" anchor="t" anchorCtr="0">
            <a:noAutofit/>
          </a:bodyPr>
          <a:lstStyle/>
          <a:p>
            <a:pPr>
              <a:buSzPct val="25000"/>
            </a:pPr>
            <a:endParaRPr lang="en-US" dirty="0"/>
          </a:p>
        </p:txBody>
      </p:sp>
      <p:sp>
        <p:nvSpPr>
          <p:cNvPr id="41" name="Shape 41"/>
          <p:cNvSpPr txBox="1">
            <a:spLocks noGrp="1"/>
          </p:cNvSpPr>
          <p:nvPr>
            <p:ph type="sldNum" idx="12"/>
          </p:nvPr>
        </p:nvSpPr>
        <p:spPr>
          <a:xfrm>
            <a:off x="3884613" y="8685212"/>
            <a:ext cx="2971799" cy="457200"/>
          </a:xfrm>
          <a:prstGeom prst="rect">
            <a:avLst/>
          </a:prstGeom>
          <a:noFill/>
          <a:ln>
            <a:noFill/>
          </a:ln>
        </p:spPr>
        <p:txBody>
          <a:bodyPr lIns="91423" tIns="45699" rIns="91423" bIns="45699" anchor="b" anchorCtr="0">
            <a:noAutofit/>
          </a:bodyPr>
          <a:lstStyle/>
          <a:p>
            <a:pPr>
              <a:buSzPct val="25000"/>
            </a:pPr>
            <a:fld id="{00000000-1234-1234-1234-123412341234}" type="slidenum">
              <a:rPr lang="en-US">
                <a:solidFill>
                  <a:prstClr val="black"/>
                </a:solidFill>
                <a:ea typeface="Calibri"/>
                <a:cs typeface="Calibri"/>
                <a:sym typeface="Calibri"/>
              </a:rPr>
              <a:pPr>
                <a:buSzPct val="25000"/>
              </a:pPr>
              <a:t>16</a:t>
            </a:fld>
            <a:endParaRPr lang="en-US" dirty="0">
              <a:solidFill>
                <a:prstClr val="black"/>
              </a:solidFill>
              <a:ea typeface="Calibri"/>
              <a:cs typeface="Calibri"/>
              <a:sym typeface="Calibri"/>
            </a:endParaRPr>
          </a:p>
        </p:txBody>
      </p:sp>
    </p:spTree>
    <p:extLst>
      <p:ext uri="{BB962C8B-B14F-4D97-AF65-F5344CB8AC3E}">
        <p14:creationId xmlns:p14="http://schemas.microsoft.com/office/powerpoint/2010/main" val="1494435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056232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295400"/>
          </a:xfrm>
          <a:prstGeom prst="rect">
            <a:avLst/>
          </a:prstGeom>
        </p:spPr>
        <p:txBody>
          <a:bodyPr anchor="ctr"/>
          <a:lstStyle>
            <a:lvl1pPr>
              <a:defRPr sz="4400" b="0" i="0" u="none" cap="none" normalizeH="0" baseline="0">
                <a:solidFill>
                  <a:srgbClr val="333333"/>
                </a:solidFill>
                <a:latin typeface="Calibri"/>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pPr/>
              <a:t>‹#›</a:t>
            </a:fld>
            <a:endParaRPr lang="en-US" dirty="0"/>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091815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2692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693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804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Louisiana Believes (PPT Footer)_Foote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20998"/>
            <a:ext cx="9144000" cy="557784"/>
          </a:xfrm>
          <a:prstGeom prst="rect">
            <a:avLst/>
          </a:prstGeom>
        </p:spPr>
      </p:pic>
      <p:pic>
        <p:nvPicPr>
          <p:cNvPr id="7" name="Picture 6"/>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1371600"/>
          </a:xfrm>
          <a:prstGeom prst="rect">
            <a:avLst/>
          </a:prstGeom>
        </p:spPr>
      </p:pic>
      <p:sp>
        <p:nvSpPr>
          <p:cNvPr id="3" name="Text Placeholder 2"/>
          <p:cNvSpPr>
            <a:spLocks noGrp="1"/>
          </p:cNvSpPr>
          <p:nvPr>
            <p:ph type="body" idx="1"/>
          </p:nvPr>
        </p:nvSpPr>
        <p:spPr>
          <a:xfrm>
            <a:off x="152400" y="1447800"/>
            <a:ext cx="8839200" cy="4953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15101"/>
            <a:ext cx="2133600" cy="342899"/>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b="0" i="0">
                <a:solidFill>
                  <a:schemeClr val="tx1">
                    <a:tint val="75000"/>
                  </a:schemeClr>
                </a:solidFill>
                <a:latin typeface="+mn-lt"/>
              </a:defRPr>
            </a:lvl1pPr>
          </a:lstStyle>
          <a:p>
            <a:fld id="{6E135CAF-C8C3-4539-A652-3CBFF32730FE}" type="slidenum">
              <a:rPr lang="en-US" smtClean="0"/>
              <a:pPr/>
              <a:t>‹#›</a:t>
            </a:fld>
            <a:endParaRPr lang="en-US" dirty="0" smtClean="0"/>
          </a:p>
        </p:txBody>
      </p:sp>
    </p:spTree>
    <p:extLst>
      <p:ext uri="{BB962C8B-B14F-4D97-AF65-F5344CB8AC3E}">
        <p14:creationId xmlns:p14="http://schemas.microsoft.com/office/powerpoint/2010/main" val="4261257264"/>
      </p:ext>
    </p:extLst>
  </p:cSld>
  <p:clrMap bg1="lt1" tx1="dk1" bg2="lt2" tx2="dk2" accent1="accent1" accent2="accent2" accent3="accent3" accent4="accent4" accent5="accent5" accent6="accent6" hlink="hlink" folHlink="folHlink"/>
  <p:sldLayoutIdLst>
    <p:sldLayoutId id="2147483650" r:id="rId1"/>
    <p:sldLayoutId id="2147483665" r:id="rId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045651"/>
      </p:ext>
    </p:extLst>
  </p:cSld>
  <p:clrMap bg1="lt1" tx1="dk1" bg2="lt2" tx2="dk2" accent1="accent1" accent2="accent2" accent3="accent3" accent4="accent4" accent5="accent5" accent6="accent6" hlink="hlink" folHlink="folHlink"/>
  <p:sldLayoutIdLst>
    <p:sldLayoutId id="2147483662"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23085"/>
      </p:ext>
    </p:extLst>
  </p:cSld>
  <p:clrMap bg1="lt1" tx1="dk1" bg2="lt2" tx2="dk2" accent1="accent1" accent2="accent2" accent3="accent3" accent4="accent4" accent5="accent5" accent6="accent6" hlink="hlink" folHlink="folHlink"/>
  <p:sldLayoutIdLst>
    <p:sldLayoutId id="2147483664"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bit.ly/redesignsummit"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louisianabelieves.com/docs/default-source/teacher-toolbox-resources/2016-2017-district-support-calendar.pdf?sfvrsn=8"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bit.ly/round2schedules"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
        <p:cNvGrpSpPr/>
        <p:nvPr/>
      </p:nvGrpSpPr>
      <p:grpSpPr>
        <a:xfrm>
          <a:off x="0" y="0"/>
          <a:ext cx="0" cy="0"/>
          <a:chOff x="0" y="0"/>
          <a:chExt cx="0" cy="0"/>
        </a:xfrm>
      </p:grpSpPr>
      <p:pic>
        <p:nvPicPr>
          <p:cNvPr id="3" name="Picture 2" descr="School Redesign Summit_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457200"/>
            <a:ext cx="7184861" cy="3124200"/>
          </a:xfrm>
          <a:prstGeom prst="rect">
            <a:avLst/>
          </a:prstGeom>
        </p:spPr>
      </p:pic>
      <p:sp>
        <p:nvSpPr>
          <p:cNvPr id="4" name="TextBox 3"/>
          <p:cNvSpPr txBox="1"/>
          <p:nvPr/>
        </p:nvSpPr>
        <p:spPr>
          <a:xfrm>
            <a:off x="3028190" y="4572000"/>
            <a:ext cx="3357034" cy="1200329"/>
          </a:xfrm>
          <a:prstGeom prst="rect">
            <a:avLst/>
          </a:prstGeom>
          <a:noFill/>
        </p:spPr>
        <p:txBody>
          <a:bodyPr wrap="none" rtlCol="0">
            <a:spAutoFit/>
          </a:bodyPr>
          <a:lstStyle/>
          <a:p>
            <a:pPr algn="ctr"/>
            <a:r>
              <a:rPr lang="en-US" sz="3600" dirty="0" smtClean="0"/>
              <a:t>Partner Huddles</a:t>
            </a:r>
            <a:endParaRPr lang="en-US" sz="3600" dirty="0"/>
          </a:p>
          <a:p>
            <a:pPr algn="ctr"/>
            <a:r>
              <a:rPr lang="en-US" sz="3600" dirty="0"/>
              <a:t>January 19, 2017</a:t>
            </a:r>
          </a:p>
        </p:txBody>
      </p:sp>
    </p:spTree>
    <p:extLst>
      <p:ext uri="{BB962C8B-B14F-4D97-AF65-F5344CB8AC3E}">
        <p14:creationId xmlns:p14="http://schemas.microsoft.com/office/powerpoint/2010/main" val="1600294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halkduster"/>
              </a:rPr>
              <a:t>Schedule for the Summit</a:t>
            </a:r>
            <a:endParaRPr lang="en-US" sz="2800" dirty="0">
              <a:latin typeface="Chalkduster"/>
            </a:endParaRPr>
          </a:p>
        </p:txBody>
      </p:sp>
      <p:sp>
        <p:nvSpPr>
          <p:cNvPr id="3" name="Slide Number Placeholder 2"/>
          <p:cNvSpPr>
            <a:spLocks noGrp="1"/>
          </p:cNvSpPr>
          <p:nvPr>
            <p:ph type="sldNum" sz="quarter" idx="4"/>
          </p:nvPr>
        </p:nvSpPr>
        <p:spPr/>
        <p:txBody>
          <a:bodyPr/>
          <a:lstStyle/>
          <a:p>
            <a:fld id="{79BA4B8F-8B3F-4B52-9164-AF2CA95F68ED}" type="slidenum">
              <a:rPr lang="en-US" smtClean="0"/>
              <a:pPr/>
              <a:t>10</a:t>
            </a:fld>
            <a:endParaRPr lang="en-US" dirty="0"/>
          </a:p>
        </p:txBody>
      </p:sp>
      <p:sp>
        <p:nvSpPr>
          <p:cNvPr id="5" name="TextBox 4"/>
          <p:cNvSpPr txBox="1"/>
          <p:nvPr/>
        </p:nvSpPr>
        <p:spPr>
          <a:xfrm>
            <a:off x="304800" y="1676400"/>
            <a:ext cx="8610600" cy="646331"/>
          </a:xfrm>
          <a:prstGeom prst="rect">
            <a:avLst/>
          </a:prstGeom>
          <a:noFill/>
        </p:spPr>
        <p:txBody>
          <a:bodyPr wrap="square" rtlCol="0">
            <a:spAutoFit/>
          </a:bodyPr>
          <a:lstStyle/>
          <a:p>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83034343"/>
              </p:ext>
            </p:extLst>
          </p:nvPr>
        </p:nvGraphicFramePr>
        <p:xfrm>
          <a:off x="1" y="1371600"/>
          <a:ext cx="9144000" cy="4953003"/>
        </p:xfrm>
        <a:graphic>
          <a:graphicData uri="http://schemas.openxmlformats.org/drawingml/2006/table">
            <a:tbl>
              <a:tblPr firstRow="1" bandRow="1">
                <a:tableStyleId>{5C22544A-7EE6-4342-B048-85BDC9FD1C3A}</a:tableStyleId>
              </a:tblPr>
              <a:tblGrid>
                <a:gridCol w="1426128"/>
                <a:gridCol w="4669872"/>
                <a:gridCol w="3048000"/>
              </a:tblGrid>
              <a:tr h="454918">
                <a:tc>
                  <a:txBody>
                    <a:bodyPr/>
                    <a:lstStyle/>
                    <a:p>
                      <a:pPr marL="0" marR="0" algn="ctr">
                        <a:spcBef>
                          <a:spcPts val="0"/>
                        </a:spcBef>
                        <a:spcAft>
                          <a:spcPts val="0"/>
                        </a:spcAft>
                      </a:pPr>
                      <a:r>
                        <a:rPr lang="en-US" sz="1600" b="1" dirty="0">
                          <a:effectLst/>
                          <a:latin typeface="Calibri"/>
                          <a:ea typeface="Cambria"/>
                          <a:cs typeface="Times New Roman"/>
                        </a:rPr>
                        <a:t>Time</a:t>
                      </a:r>
                      <a:endParaRPr lang="en-US" sz="1600" dirty="0">
                        <a:effectLst/>
                        <a:latin typeface="Calibri"/>
                        <a:ea typeface="ＭＳ 明朝"/>
                        <a:cs typeface="Times New Roman"/>
                      </a:endParaRPr>
                    </a:p>
                  </a:txBody>
                  <a:tcPr marL="68580" marR="68580" marT="0" marB="0"/>
                </a:tc>
                <a:tc>
                  <a:txBody>
                    <a:bodyPr/>
                    <a:lstStyle/>
                    <a:p>
                      <a:pPr marL="0" marR="0" algn="ctr">
                        <a:spcBef>
                          <a:spcPts val="0"/>
                        </a:spcBef>
                        <a:spcAft>
                          <a:spcPts val="0"/>
                        </a:spcAft>
                      </a:pPr>
                      <a:r>
                        <a:rPr lang="en-US" sz="1600" b="1">
                          <a:effectLst/>
                          <a:latin typeface="Calibri"/>
                          <a:ea typeface="Cambria"/>
                          <a:cs typeface="Times New Roman"/>
                        </a:rPr>
                        <a:t>Room</a:t>
                      </a:r>
                      <a:endParaRPr lang="en-US" sz="1600">
                        <a:effectLst/>
                        <a:latin typeface="Calibri"/>
                        <a:ea typeface="ＭＳ 明朝"/>
                        <a:cs typeface="Times New Roman"/>
                      </a:endParaRPr>
                    </a:p>
                  </a:txBody>
                  <a:tcPr marL="68580" marR="68580" marT="0" marB="0"/>
                </a:tc>
                <a:tc>
                  <a:txBody>
                    <a:bodyPr/>
                    <a:lstStyle/>
                    <a:p>
                      <a:pPr marL="0" marR="0" algn="ctr">
                        <a:spcBef>
                          <a:spcPts val="0"/>
                        </a:spcBef>
                        <a:spcAft>
                          <a:spcPts val="0"/>
                        </a:spcAft>
                      </a:pPr>
                      <a:r>
                        <a:rPr lang="en-US" sz="1600" b="1">
                          <a:effectLst/>
                          <a:latin typeface="Calibri"/>
                          <a:ea typeface="Cambria"/>
                          <a:cs typeface="Times New Roman"/>
                        </a:rPr>
                        <a:t>Description</a:t>
                      </a:r>
                      <a:endParaRPr lang="en-US" sz="1600">
                        <a:effectLst/>
                        <a:latin typeface="Calibri"/>
                        <a:ea typeface="ＭＳ 明朝"/>
                        <a:cs typeface="Times New Roman"/>
                      </a:endParaRPr>
                    </a:p>
                  </a:txBody>
                  <a:tcPr marL="68580" marR="68580" marT="0" marB="0"/>
                </a:tc>
              </a:tr>
              <a:tr h="659303">
                <a:tc>
                  <a:txBody>
                    <a:bodyPr/>
                    <a:lstStyle/>
                    <a:p>
                      <a:pPr marL="0" marR="0" algn="ctr">
                        <a:spcBef>
                          <a:spcPts val="0"/>
                        </a:spcBef>
                        <a:spcAft>
                          <a:spcPts val="0"/>
                        </a:spcAft>
                      </a:pPr>
                      <a:r>
                        <a:rPr lang="en-US" sz="1600" dirty="0">
                          <a:effectLst/>
                          <a:latin typeface="Calibri"/>
                          <a:ea typeface="Cambria"/>
                          <a:cs typeface="Decour-Black"/>
                        </a:rPr>
                        <a:t>8:00–9:10</a:t>
                      </a:r>
                      <a:endParaRPr lang="en-US" sz="1600" dirty="0">
                        <a:effectLst/>
                        <a:latin typeface="Calibri"/>
                        <a:ea typeface="ＭＳ 明朝"/>
                        <a:cs typeface="Times New Roman"/>
                      </a:endParaRPr>
                    </a:p>
                  </a:txBody>
                  <a:tcPr marL="68580" marR="68580" marT="0" marB="0" anchor="ctr"/>
                </a:tc>
                <a:tc>
                  <a:txBody>
                    <a:bodyPr/>
                    <a:lstStyle/>
                    <a:p>
                      <a:pPr marL="0" marR="0" algn="ctr">
                        <a:spcBef>
                          <a:spcPts val="0"/>
                        </a:spcBef>
                        <a:spcAft>
                          <a:spcPts val="0"/>
                        </a:spcAft>
                      </a:pPr>
                      <a:r>
                        <a:rPr lang="en-US" sz="1600" dirty="0">
                          <a:effectLst/>
                          <a:latin typeface="Calibri"/>
                          <a:ea typeface="Cambria"/>
                          <a:cs typeface="Times New Roman"/>
                        </a:rPr>
                        <a:t>343-345</a:t>
                      </a:r>
                      <a:endParaRPr lang="en-US" sz="1600" dirty="0">
                        <a:effectLst/>
                        <a:latin typeface="Calibri"/>
                        <a:ea typeface="ＭＳ 明朝"/>
                        <a:cs typeface="Times New Roman"/>
                      </a:endParaRPr>
                    </a:p>
                  </a:txBody>
                  <a:tcPr marL="68580" marR="68580" marT="0" marB="0" anchor="ctr"/>
                </a:tc>
                <a:tc>
                  <a:txBody>
                    <a:bodyPr/>
                    <a:lstStyle/>
                    <a:p>
                      <a:pPr marL="0" marR="0" algn="ctr">
                        <a:spcBef>
                          <a:spcPts val="0"/>
                        </a:spcBef>
                        <a:spcAft>
                          <a:spcPts val="0"/>
                        </a:spcAft>
                      </a:pPr>
                      <a:r>
                        <a:rPr lang="en-US" sz="1600" dirty="0">
                          <a:effectLst/>
                          <a:latin typeface="Calibri"/>
                          <a:ea typeface="Cambria"/>
                          <a:cs typeface="Decour-Bold"/>
                        </a:rPr>
                        <a:t>Welcome, Overview And Opening Plenary</a:t>
                      </a:r>
                      <a:endParaRPr lang="en-US" sz="1600" dirty="0">
                        <a:effectLst/>
                        <a:latin typeface="Calibri"/>
                        <a:ea typeface="ＭＳ 明朝"/>
                        <a:cs typeface="Times New Roman"/>
                      </a:endParaRPr>
                    </a:p>
                  </a:txBody>
                  <a:tcPr marL="68580" marR="68580" marT="0" marB="0" anchor="ctr"/>
                </a:tc>
              </a:tr>
              <a:tr h="659303">
                <a:tc>
                  <a:txBody>
                    <a:bodyPr/>
                    <a:lstStyle/>
                    <a:p>
                      <a:pPr marL="0" marR="0" algn="ctr">
                        <a:spcBef>
                          <a:spcPts val="0"/>
                        </a:spcBef>
                        <a:spcAft>
                          <a:spcPts val="0"/>
                        </a:spcAft>
                      </a:pPr>
                      <a:r>
                        <a:rPr lang="en-US" sz="1600" dirty="0">
                          <a:effectLst/>
                          <a:latin typeface="Calibri"/>
                          <a:ea typeface="Cambria"/>
                          <a:cs typeface="Decour-Black"/>
                        </a:rPr>
                        <a:t>9:</a:t>
                      </a:r>
                      <a:r>
                        <a:rPr lang="en-US" sz="1600" dirty="0" smtClean="0">
                          <a:effectLst/>
                          <a:latin typeface="Calibri"/>
                          <a:ea typeface="Cambria"/>
                          <a:cs typeface="Decour-Black"/>
                        </a:rPr>
                        <a:t>15–</a:t>
                      </a:r>
                      <a:r>
                        <a:rPr lang="en-US" sz="1600" dirty="0">
                          <a:effectLst/>
                          <a:latin typeface="Calibri"/>
                          <a:ea typeface="Cambria"/>
                          <a:cs typeface="Decour-Black"/>
                        </a:rPr>
                        <a:t>10:00</a:t>
                      </a:r>
                      <a:endParaRPr lang="en-US" sz="1600" dirty="0">
                        <a:effectLst/>
                        <a:latin typeface="Calibri"/>
                        <a:ea typeface="ＭＳ 明朝"/>
                        <a:cs typeface="Times New Roman"/>
                      </a:endParaRPr>
                    </a:p>
                  </a:txBody>
                  <a:tcPr marL="68580" marR="68580" marT="0" marB="0" anchor="ctr"/>
                </a:tc>
                <a:tc>
                  <a:txBody>
                    <a:bodyPr/>
                    <a:lstStyle/>
                    <a:p>
                      <a:pPr marL="0" marR="0" algn="ctr">
                        <a:spcBef>
                          <a:spcPts val="0"/>
                        </a:spcBef>
                        <a:spcAft>
                          <a:spcPts val="0"/>
                        </a:spcAft>
                      </a:pPr>
                      <a:r>
                        <a:rPr lang="en-US" sz="1600" dirty="0" smtClean="0">
                          <a:effectLst/>
                          <a:latin typeface="Calibri"/>
                          <a:ea typeface="ＭＳ 明朝"/>
                          <a:cs typeface="Times New Roman"/>
                        </a:rPr>
                        <a:t>357</a:t>
                      </a:r>
                      <a:endParaRPr lang="en-US" sz="1600" dirty="0">
                        <a:effectLst/>
                        <a:latin typeface="Calibri"/>
                        <a:ea typeface="ＭＳ 明朝"/>
                        <a:cs typeface="Times New Roman"/>
                      </a:endParaRPr>
                    </a:p>
                  </a:txBody>
                  <a:tcPr marL="68580" marR="68580" marT="0" marB="0" anchor="ctr"/>
                </a:tc>
                <a:tc>
                  <a:txBody>
                    <a:bodyPr/>
                    <a:lstStyle/>
                    <a:p>
                      <a:pPr marL="0" marR="0" algn="ctr">
                        <a:spcBef>
                          <a:spcPts val="0"/>
                        </a:spcBef>
                        <a:spcAft>
                          <a:spcPts val="0"/>
                        </a:spcAft>
                      </a:pPr>
                      <a:r>
                        <a:rPr lang="en-US" sz="1600" dirty="0">
                          <a:effectLst/>
                          <a:latin typeface="Calibri"/>
                          <a:ea typeface="Cambria"/>
                          <a:cs typeface="Decour-Bold"/>
                        </a:rPr>
                        <a:t>District Team Huddles</a:t>
                      </a:r>
                      <a:endParaRPr lang="en-US" sz="1600" dirty="0">
                        <a:effectLst/>
                        <a:latin typeface="Calibri"/>
                        <a:ea typeface="ＭＳ 明朝"/>
                        <a:cs typeface="Times New Roman"/>
                      </a:endParaRPr>
                    </a:p>
                  </a:txBody>
                  <a:tcPr marL="68580" marR="68580" marT="0" marB="0" anchor="ctr"/>
                </a:tc>
              </a:tr>
              <a:tr h="616511">
                <a:tc>
                  <a:txBody>
                    <a:bodyPr/>
                    <a:lstStyle/>
                    <a:p>
                      <a:pPr marL="0" marR="0">
                        <a:spcBef>
                          <a:spcPts val="0"/>
                        </a:spcBef>
                        <a:spcAft>
                          <a:spcPts val="0"/>
                        </a:spcAft>
                      </a:pPr>
                      <a:r>
                        <a:rPr lang="en-US" sz="1600" dirty="0">
                          <a:effectLst/>
                          <a:latin typeface="Calibri"/>
                          <a:ea typeface="Cambria"/>
                          <a:cs typeface="Decour-Black"/>
                        </a:rPr>
                        <a:t>10:15–11:55</a:t>
                      </a:r>
                      <a:endParaRPr lang="en-US" sz="1600" dirty="0">
                        <a:effectLst/>
                        <a:latin typeface="Calibri"/>
                        <a:ea typeface="ＭＳ 明朝"/>
                        <a:cs typeface="Times New Roman"/>
                      </a:endParaRPr>
                    </a:p>
                  </a:txBody>
                  <a:tcPr marL="68580" marR="68580" marT="0" marB="0" anchor="ctr"/>
                </a:tc>
                <a:tc>
                  <a:txBody>
                    <a:bodyPr/>
                    <a:lstStyle/>
                    <a:p>
                      <a:pPr marL="0" marR="0" algn="ctr">
                        <a:spcBef>
                          <a:spcPts val="0"/>
                        </a:spcBef>
                        <a:spcAft>
                          <a:spcPts val="0"/>
                        </a:spcAft>
                      </a:pPr>
                      <a:r>
                        <a:rPr lang="en-US" sz="1600" dirty="0" smtClean="0">
                          <a:effectLst/>
                          <a:latin typeface="Calibri"/>
                          <a:ea typeface="Cambria"/>
                          <a:cs typeface="Times New Roman"/>
                        </a:rPr>
                        <a:t>Third Floor</a:t>
                      </a:r>
                      <a:endParaRPr lang="en-US" sz="1600" dirty="0">
                        <a:effectLst/>
                        <a:latin typeface="Calibri"/>
                        <a:ea typeface="ＭＳ 明朝"/>
                        <a:cs typeface="Times New Roman"/>
                      </a:endParaRPr>
                    </a:p>
                  </a:txBody>
                  <a:tcPr marL="68580" marR="68580" marT="0" marB="0" anchor="ctr"/>
                </a:tc>
                <a:tc>
                  <a:txBody>
                    <a:bodyPr/>
                    <a:lstStyle/>
                    <a:p>
                      <a:pPr marL="0" marR="0" algn="ctr">
                        <a:spcBef>
                          <a:spcPts val="0"/>
                        </a:spcBef>
                        <a:spcAft>
                          <a:spcPts val="0"/>
                        </a:spcAft>
                      </a:pPr>
                      <a:r>
                        <a:rPr lang="en-US" sz="1600" dirty="0" smtClean="0">
                          <a:effectLst/>
                          <a:latin typeface="Calibri"/>
                          <a:ea typeface="Cambria"/>
                          <a:cs typeface="Decour-Bold"/>
                        </a:rPr>
                        <a:t>Partner </a:t>
                      </a:r>
                      <a:r>
                        <a:rPr lang="en-US" sz="1600" kern="1200" dirty="0">
                          <a:solidFill>
                            <a:schemeClr val="dk1"/>
                          </a:solidFill>
                          <a:effectLst/>
                          <a:latin typeface="Calibri"/>
                          <a:ea typeface="Cambria"/>
                          <a:cs typeface="Decour-Bold"/>
                        </a:rPr>
                        <a:t>Conversations</a:t>
                      </a:r>
                      <a:r>
                        <a:rPr lang="en-US" sz="1600" dirty="0">
                          <a:effectLst/>
                          <a:latin typeface="Calibri"/>
                          <a:ea typeface="Cambria"/>
                          <a:cs typeface="Decour-Bold"/>
                        </a:rPr>
                        <a:t>, Round 1</a:t>
                      </a:r>
                      <a:endParaRPr lang="en-US" sz="1600" dirty="0">
                        <a:effectLst/>
                        <a:latin typeface="Calibri"/>
                        <a:ea typeface="ＭＳ 明朝"/>
                        <a:cs typeface="Times New Roman"/>
                      </a:endParaRPr>
                    </a:p>
                  </a:txBody>
                  <a:tcPr marL="68580" marR="68580" marT="0" marB="0"/>
                </a:tc>
              </a:tr>
              <a:tr h="659303">
                <a:tc>
                  <a:txBody>
                    <a:bodyPr/>
                    <a:lstStyle/>
                    <a:p>
                      <a:pPr marL="0" marR="0">
                        <a:spcBef>
                          <a:spcPts val="0"/>
                        </a:spcBef>
                        <a:spcAft>
                          <a:spcPts val="0"/>
                        </a:spcAft>
                      </a:pPr>
                      <a:r>
                        <a:rPr lang="en-US" sz="1600">
                          <a:effectLst/>
                          <a:latin typeface="Calibri"/>
                          <a:ea typeface="Cambria"/>
                          <a:cs typeface="Decour-Black"/>
                        </a:rPr>
                        <a:t>11:55–12:25</a:t>
                      </a:r>
                      <a:endParaRPr lang="en-US" sz="1600">
                        <a:effectLst/>
                        <a:latin typeface="Calibri"/>
                        <a:ea typeface="ＭＳ 明朝"/>
                        <a:cs typeface="Times New Roman"/>
                      </a:endParaRPr>
                    </a:p>
                  </a:txBody>
                  <a:tcPr marL="68580" marR="68580" marT="0" marB="0" anchor="ctr"/>
                </a:tc>
                <a:tc>
                  <a:txBody>
                    <a:bodyPr/>
                    <a:lstStyle/>
                    <a:p>
                      <a:pPr marL="0" marR="0" algn="ctr">
                        <a:spcBef>
                          <a:spcPts val="0"/>
                        </a:spcBef>
                        <a:spcAft>
                          <a:spcPts val="0"/>
                        </a:spcAft>
                      </a:pPr>
                      <a:r>
                        <a:rPr lang="en-US" sz="1600" dirty="0" smtClean="0">
                          <a:effectLst/>
                          <a:latin typeface="Calibri"/>
                          <a:ea typeface="ＭＳ 明朝"/>
                          <a:cs typeface="Times New Roman"/>
                        </a:rPr>
                        <a:t>357</a:t>
                      </a:r>
                      <a:endParaRPr lang="en-US" sz="1600" dirty="0">
                        <a:effectLst/>
                        <a:latin typeface="Calibri"/>
                        <a:ea typeface="ＭＳ 明朝"/>
                        <a:cs typeface="Times New Roman"/>
                      </a:endParaRPr>
                    </a:p>
                  </a:txBody>
                  <a:tcPr marL="68580" marR="68580" marT="0" marB="0" anchor="ctr"/>
                </a:tc>
                <a:tc>
                  <a:txBody>
                    <a:bodyPr/>
                    <a:lstStyle/>
                    <a:p>
                      <a:pPr marL="0" marR="0" algn="ctr">
                        <a:spcBef>
                          <a:spcPts val="0"/>
                        </a:spcBef>
                        <a:spcAft>
                          <a:spcPts val="0"/>
                        </a:spcAft>
                      </a:pPr>
                      <a:r>
                        <a:rPr lang="en-US" sz="1600" dirty="0">
                          <a:effectLst/>
                          <a:latin typeface="Calibri"/>
                          <a:ea typeface="Cambria"/>
                          <a:cs typeface="Decour-Bold"/>
                        </a:rPr>
                        <a:t>District Team Huddles</a:t>
                      </a:r>
                      <a:endParaRPr lang="en-US" sz="1600" dirty="0">
                        <a:effectLst/>
                        <a:latin typeface="Calibri"/>
                        <a:ea typeface="ＭＳ 明朝"/>
                        <a:cs typeface="Times New Roman"/>
                      </a:endParaRPr>
                    </a:p>
                  </a:txBody>
                  <a:tcPr marL="68580" marR="68580" marT="0" marB="0" anchor="ctr"/>
                </a:tc>
              </a:tr>
              <a:tr h="627851">
                <a:tc>
                  <a:txBody>
                    <a:bodyPr/>
                    <a:lstStyle/>
                    <a:p>
                      <a:pPr marL="0" marR="0" algn="ctr">
                        <a:spcBef>
                          <a:spcPts val="0"/>
                        </a:spcBef>
                        <a:spcAft>
                          <a:spcPts val="0"/>
                        </a:spcAft>
                      </a:pPr>
                      <a:r>
                        <a:rPr lang="en-US" sz="1600">
                          <a:effectLst/>
                          <a:latin typeface="Calibri"/>
                          <a:ea typeface="Cambria"/>
                          <a:cs typeface="Decour-Black"/>
                        </a:rPr>
                        <a:t>12:25–1:25</a:t>
                      </a:r>
                      <a:endParaRPr lang="en-US" sz="1600">
                        <a:effectLst/>
                        <a:latin typeface="Calibri"/>
                        <a:ea typeface="ＭＳ 明朝"/>
                        <a:cs typeface="Times New Roman"/>
                      </a:endParaRPr>
                    </a:p>
                  </a:txBody>
                  <a:tcPr marL="68580" marR="68580" marT="0" marB="0" anchor="ctr"/>
                </a:tc>
                <a:tc>
                  <a:txBody>
                    <a:bodyPr/>
                    <a:lstStyle/>
                    <a:p>
                      <a:pPr marL="0" marR="0" algn="ctr">
                        <a:spcBef>
                          <a:spcPts val="0"/>
                        </a:spcBef>
                        <a:spcAft>
                          <a:spcPts val="0"/>
                        </a:spcAft>
                      </a:pPr>
                      <a:r>
                        <a:rPr lang="en-US" sz="1600" dirty="0" smtClean="0">
                          <a:effectLst/>
                          <a:latin typeface="+mn-lt"/>
                          <a:ea typeface="ＭＳ 明朝"/>
                          <a:cs typeface="Times New Roman"/>
                        </a:rPr>
                        <a:t>Third</a:t>
                      </a:r>
                      <a:r>
                        <a:rPr lang="en-US" sz="1600" baseline="0" dirty="0" smtClean="0">
                          <a:effectLst/>
                          <a:latin typeface="+mn-lt"/>
                          <a:ea typeface="ＭＳ 明朝"/>
                          <a:cs typeface="Times New Roman"/>
                        </a:rPr>
                        <a:t> Floor</a:t>
                      </a:r>
                      <a:endParaRPr lang="en-US" sz="1600" dirty="0" smtClean="0">
                        <a:effectLst/>
                        <a:latin typeface="+mn-lt"/>
                        <a:ea typeface="ＭＳ 明朝"/>
                        <a:cs typeface="Times New Roman"/>
                      </a:endParaRPr>
                    </a:p>
                  </a:txBody>
                  <a:tcPr marL="68580" marR="68580" marT="0" marB="0" anchor="ctr"/>
                </a:tc>
                <a:tc>
                  <a:txBody>
                    <a:bodyPr/>
                    <a:lstStyle/>
                    <a:p>
                      <a:pPr marL="0" marR="0" algn="ctr">
                        <a:spcBef>
                          <a:spcPts val="0"/>
                        </a:spcBef>
                        <a:spcAft>
                          <a:spcPts val="0"/>
                        </a:spcAft>
                      </a:pPr>
                      <a:r>
                        <a:rPr lang="en-US" sz="1600" dirty="0" smtClean="0">
                          <a:effectLst/>
                          <a:latin typeface="Calibri"/>
                          <a:ea typeface="Cambria"/>
                          <a:cs typeface="Decour-Bold"/>
                        </a:rPr>
                        <a:t>Lunch/District</a:t>
                      </a:r>
                      <a:r>
                        <a:rPr lang="en-US" sz="1600" baseline="0" dirty="0" smtClean="0">
                          <a:effectLst/>
                          <a:latin typeface="Calibri"/>
                          <a:ea typeface="Cambria"/>
                          <a:cs typeface="Decour-Bold"/>
                        </a:rPr>
                        <a:t> Team Huddle</a:t>
                      </a:r>
                      <a:endParaRPr lang="en-US" sz="1600" dirty="0">
                        <a:effectLst/>
                        <a:latin typeface="Calibri"/>
                        <a:ea typeface="ＭＳ 明朝"/>
                        <a:cs typeface="Times New Roman"/>
                      </a:endParaRPr>
                    </a:p>
                  </a:txBody>
                  <a:tcPr marL="68580" marR="68580" marT="0" marB="0" anchor="ctr"/>
                </a:tc>
              </a:tr>
              <a:tr h="616511">
                <a:tc>
                  <a:txBody>
                    <a:bodyPr/>
                    <a:lstStyle/>
                    <a:p>
                      <a:pPr marL="0" marR="0" algn="ctr">
                        <a:spcBef>
                          <a:spcPts val="0"/>
                        </a:spcBef>
                        <a:spcAft>
                          <a:spcPts val="0"/>
                        </a:spcAft>
                      </a:pPr>
                      <a:r>
                        <a:rPr lang="en-US" sz="1600">
                          <a:effectLst/>
                          <a:latin typeface="Calibri"/>
                          <a:ea typeface="Cambria"/>
                          <a:cs typeface="Decour-Black"/>
                        </a:rPr>
                        <a:t>1:25–3:10</a:t>
                      </a:r>
                      <a:endParaRPr lang="en-US" sz="1600">
                        <a:effectLst/>
                        <a:latin typeface="Calibri"/>
                        <a:ea typeface="ＭＳ 明朝"/>
                        <a:cs typeface="Times New Roman"/>
                      </a:endParaRPr>
                    </a:p>
                  </a:txBody>
                  <a:tcPr marL="68580" marR="68580" marT="0" marB="0" anchor="ctr"/>
                </a:tc>
                <a:tc>
                  <a:txBody>
                    <a:bodyPr/>
                    <a:lstStyle/>
                    <a:p>
                      <a:pPr marL="0" marR="0" algn="ctr">
                        <a:spcBef>
                          <a:spcPts val="0"/>
                        </a:spcBef>
                        <a:spcAft>
                          <a:spcPts val="0"/>
                        </a:spcAft>
                      </a:pPr>
                      <a:r>
                        <a:rPr lang="en-US" sz="1600" dirty="0" smtClean="0">
                          <a:effectLst/>
                          <a:latin typeface="Calibri"/>
                          <a:ea typeface="Cambria"/>
                          <a:cs typeface="Times New Roman"/>
                        </a:rPr>
                        <a:t>Third Floor</a:t>
                      </a:r>
                      <a:endParaRPr lang="en-US" sz="1600" dirty="0">
                        <a:effectLst/>
                        <a:latin typeface="Calibri"/>
                        <a:ea typeface="ＭＳ 明朝"/>
                        <a:cs typeface="Times New Roman"/>
                      </a:endParaRPr>
                    </a:p>
                  </a:txBody>
                  <a:tcPr marL="68580" marR="68580" marT="0" marB="0" anchor="ctr"/>
                </a:tc>
                <a:tc>
                  <a:txBody>
                    <a:bodyPr/>
                    <a:lstStyle/>
                    <a:p>
                      <a:pPr marL="0" marR="0" algn="ctr">
                        <a:spcBef>
                          <a:spcPts val="0"/>
                        </a:spcBef>
                        <a:spcAft>
                          <a:spcPts val="0"/>
                        </a:spcAft>
                      </a:pPr>
                      <a:r>
                        <a:rPr lang="en-US" sz="1600" dirty="0">
                          <a:effectLst/>
                          <a:latin typeface="Calibri"/>
                          <a:ea typeface="Cambria"/>
                          <a:cs typeface="Decour-Bold"/>
                        </a:rPr>
                        <a:t>Partner Conversations, Round 2</a:t>
                      </a:r>
                      <a:endParaRPr lang="en-US" sz="1600" dirty="0">
                        <a:effectLst/>
                        <a:latin typeface="Calibri"/>
                        <a:ea typeface="ＭＳ 明朝"/>
                        <a:cs typeface="Times New Roman"/>
                      </a:endParaRPr>
                    </a:p>
                  </a:txBody>
                  <a:tcPr marL="68580" marR="68580" marT="0" marB="0" anchor="ctr"/>
                </a:tc>
              </a:tr>
              <a:tr h="659303">
                <a:tc>
                  <a:txBody>
                    <a:bodyPr/>
                    <a:lstStyle/>
                    <a:p>
                      <a:pPr marL="0" marR="0" algn="ctr">
                        <a:spcBef>
                          <a:spcPts val="0"/>
                        </a:spcBef>
                        <a:spcAft>
                          <a:spcPts val="0"/>
                        </a:spcAft>
                      </a:pPr>
                      <a:r>
                        <a:rPr lang="en-US" sz="1600" dirty="0">
                          <a:effectLst/>
                          <a:latin typeface="Calibri"/>
                          <a:ea typeface="Cambria"/>
                          <a:cs typeface="Decour-Black"/>
                        </a:rPr>
                        <a:t>3:25–4:00</a:t>
                      </a:r>
                      <a:endParaRPr lang="en-US" sz="1600" dirty="0">
                        <a:effectLst/>
                        <a:latin typeface="Calibri"/>
                        <a:ea typeface="ＭＳ 明朝"/>
                        <a:cs typeface="Times New Roman"/>
                      </a:endParaRPr>
                    </a:p>
                  </a:txBody>
                  <a:tcPr marL="68580" marR="68580" marT="0" marB="0" anchor="ctr"/>
                </a:tc>
                <a:tc>
                  <a:txBody>
                    <a:bodyPr/>
                    <a:lstStyle/>
                    <a:p>
                      <a:pPr marL="0" marR="0" algn="ctr">
                        <a:spcBef>
                          <a:spcPts val="0"/>
                        </a:spcBef>
                        <a:spcAft>
                          <a:spcPts val="0"/>
                        </a:spcAft>
                      </a:pPr>
                      <a:r>
                        <a:rPr lang="en-US" sz="1600" dirty="0" smtClean="0">
                          <a:effectLst/>
                          <a:latin typeface="Calibri"/>
                          <a:ea typeface="ＭＳ 明朝"/>
                          <a:cs typeface="Times New Roman"/>
                        </a:rPr>
                        <a:t>357</a:t>
                      </a:r>
                      <a:endParaRPr lang="en-US" sz="1600" dirty="0">
                        <a:effectLst/>
                        <a:latin typeface="Calibri"/>
                        <a:ea typeface="ＭＳ 明朝"/>
                        <a:cs typeface="Times New Roman"/>
                      </a:endParaRPr>
                    </a:p>
                  </a:txBody>
                  <a:tcPr marL="68580" marR="68580" marT="0" marB="0" anchor="ctr"/>
                </a:tc>
                <a:tc>
                  <a:txBody>
                    <a:bodyPr/>
                    <a:lstStyle/>
                    <a:p>
                      <a:pPr marL="0" marR="0" algn="ctr">
                        <a:spcBef>
                          <a:spcPts val="0"/>
                        </a:spcBef>
                        <a:spcAft>
                          <a:spcPts val="0"/>
                        </a:spcAft>
                      </a:pPr>
                      <a:r>
                        <a:rPr lang="en-US" sz="1600" dirty="0">
                          <a:effectLst/>
                          <a:latin typeface="Calibri"/>
                          <a:ea typeface="Cambria"/>
                          <a:cs typeface="Decour-Bold"/>
                        </a:rPr>
                        <a:t>District Team Huddles</a:t>
                      </a:r>
                      <a:endParaRPr lang="en-US" sz="1600" dirty="0">
                        <a:effectLst/>
                        <a:latin typeface="Calibri"/>
                        <a:ea typeface="ＭＳ 明朝"/>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604811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latin typeface="Chalkduster"/>
                <a:cs typeface="Chalkduster"/>
              </a:rPr>
              <a:t>Partner Conversation Round 1 </a:t>
            </a:r>
            <a:endParaRPr lang="en-US" sz="2800" dirty="0">
              <a:latin typeface="Chalkduster"/>
              <a:cs typeface="Chalkduster"/>
            </a:endParaRPr>
          </a:p>
        </p:txBody>
      </p:sp>
      <p:sp>
        <p:nvSpPr>
          <p:cNvPr id="3" name="Slide Number Placeholder 2"/>
          <p:cNvSpPr>
            <a:spLocks noGrp="1"/>
          </p:cNvSpPr>
          <p:nvPr>
            <p:ph type="sldNum" idx="4294967295"/>
          </p:nvPr>
        </p:nvSpPr>
        <p:spPr>
          <a:xfrm>
            <a:off x="7010401" y="6553202"/>
            <a:ext cx="2133599" cy="342899"/>
          </a:xfrm>
          <a:prstGeom prst="rect">
            <a:avLst/>
          </a:prstGeom>
        </p:spPr>
        <p:txBody>
          <a:bodyPr/>
          <a:lstStyle/>
          <a:p>
            <a:pPr algn="r">
              <a:buSzPct val="25000"/>
            </a:pPr>
            <a:fld id="{00000000-1234-1234-1234-123412341234}" type="slidenum">
              <a:rPr lang="en-US" sz="1200">
                <a:solidFill>
                  <a:srgbClr val="888888"/>
                </a:solidFill>
              </a:rPr>
              <a:pPr algn="r">
                <a:buSzPct val="25000"/>
              </a:pPr>
              <a:t>11</a:t>
            </a:fld>
            <a:endParaRPr lang="en-US" sz="1200">
              <a:solidFill>
                <a:srgbClr val="888888"/>
              </a:solidFill>
            </a:endParaRPr>
          </a:p>
        </p:txBody>
      </p:sp>
      <p:sp>
        <p:nvSpPr>
          <p:cNvPr id="4" name="TextBox 3"/>
          <p:cNvSpPr txBox="1"/>
          <p:nvPr/>
        </p:nvSpPr>
        <p:spPr>
          <a:xfrm>
            <a:off x="304800" y="1524000"/>
            <a:ext cx="8382000" cy="3816429"/>
          </a:xfrm>
          <a:prstGeom prst="rect">
            <a:avLst/>
          </a:prstGeom>
          <a:noFill/>
        </p:spPr>
        <p:txBody>
          <a:bodyPr wrap="square" rtlCol="0">
            <a:spAutoFit/>
          </a:bodyPr>
          <a:lstStyle/>
          <a:p>
            <a:r>
              <a:rPr lang="en-US" sz="2200" dirty="0" smtClean="0"/>
              <a:t>The first partner conversation will be a series of seven 10 –minute discussions between districts and partners.  During each discussion partners will share their approach to school improvement and take questions. </a:t>
            </a:r>
          </a:p>
          <a:p>
            <a:endParaRPr lang="en-US" sz="2200" dirty="0" smtClean="0"/>
          </a:p>
          <a:p>
            <a:r>
              <a:rPr lang="en-US" sz="2200" dirty="0" smtClean="0"/>
              <a:t>Important notes:</a:t>
            </a:r>
          </a:p>
          <a:p>
            <a:pPr marL="342900" indent="-342900">
              <a:buFont typeface="Arial"/>
              <a:buChar char="•"/>
            </a:pPr>
            <a:r>
              <a:rPr lang="en-US" sz="2200" dirty="0" smtClean="0"/>
              <a:t>If your organization has multiple schedules, you will have multiple tables designated for you within the same room.</a:t>
            </a:r>
          </a:p>
          <a:p>
            <a:pPr marL="342900" indent="-342900">
              <a:buFont typeface="Arial"/>
              <a:buChar char="•"/>
            </a:pPr>
            <a:r>
              <a:rPr lang="en-US" sz="2200" dirty="0" smtClean="0"/>
              <a:t>A ‘bell’ will indicate when it is time to move to the next conversation. </a:t>
            </a:r>
          </a:p>
          <a:p>
            <a:pPr marL="342900" indent="-342900">
              <a:buFont typeface="Arial"/>
              <a:buChar char="•"/>
            </a:pPr>
            <a:r>
              <a:rPr lang="en-US" sz="2200" dirty="0" smtClean="0"/>
              <a:t>Districts will be considering whether they would like to continue the conversation with your organization in the afternoon.</a:t>
            </a:r>
            <a:endParaRPr lang="en-US" sz="2200" dirty="0"/>
          </a:p>
        </p:txBody>
      </p:sp>
    </p:spTree>
    <p:extLst>
      <p:ext uri="{BB962C8B-B14F-4D97-AF65-F5344CB8AC3E}">
        <p14:creationId xmlns:p14="http://schemas.microsoft.com/office/powerpoint/2010/main" val="3532447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latin typeface="Chalkduster"/>
                <a:cs typeface="Chalkduster"/>
              </a:rPr>
              <a:t>Between Round 1 and Round 2</a:t>
            </a:r>
            <a:endParaRPr lang="en-US" sz="2800" dirty="0">
              <a:latin typeface="Chalkduster"/>
              <a:cs typeface="Chalkduster"/>
            </a:endParaRPr>
          </a:p>
        </p:txBody>
      </p:sp>
      <p:sp>
        <p:nvSpPr>
          <p:cNvPr id="3" name="Slide Number Placeholder 2"/>
          <p:cNvSpPr>
            <a:spLocks noGrp="1"/>
          </p:cNvSpPr>
          <p:nvPr>
            <p:ph type="sldNum" idx="4294967295"/>
          </p:nvPr>
        </p:nvSpPr>
        <p:spPr>
          <a:xfrm>
            <a:off x="7010401" y="6553202"/>
            <a:ext cx="2133599" cy="342899"/>
          </a:xfrm>
          <a:prstGeom prst="rect">
            <a:avLst/>
          </a:prstGeom>
        </p:spPr>
        <p:txBody>
          <a:bodyPr/>
          <a:lstStyle/>
          <a:p>
            <a:pPr algn="r">
              <a:buSzPct val="25000"/>
            </a:pPr>
            <a:fld id="{00000000-1234-1234-1234-123412341234}" type="slidenum">
              <a:rPr lang="en-US" sz="1200">
                <a:solidFill>
                  <a:srgbClr val="888888"/>
                </a:solidFill>
              </a:rPr>
              <a:pPr algn="r">
                <a:buSzPct val="25000"/>
              </a:pPr>
              <a:t>12</a:t>
            </a:fld>
            <a:endParaRPr lang="en-US" sz="1200">
              <a:solidFill>
                <a:srgbClr val="888888"/>
              </a:solidFill>
            </a:endParaRPr>
          </a:p>
        </p:txBody>
      </p:sp>
      <p:sp>
        <p:nvSpPr>
          <p:cNvPr id="5" name="TextBox 4"/>
          <p:cNvSpPr txBox="1"/>
          <p:nvPr/>
        </p:nvSpPr>
        <p:spPr>
          <a:xfrm>
            <a:off x="304800" y="1600200"/>
            <a:ext cx="8382000" cy="2462212"/>
          </a:xfrm>
          <a:prstGeom prst="rect">
            <a:avLst/>
          </a:prstGeom>
          <a:noFill/>
        </p:spPr>
        <p:txBody>
          <a:bodyPr wrap="square" rtlCol="0">
            <a:spAutoFit/>
          </a:bodyPr>
          <a:lstStyle/>
          <a:p>
            <a:r>
              <a:rPr lang="en-US" sz="2200" dirty="0" smtClean="0"/>
              <a:t>Between the morning and the afternoon:</a:t>
            </a:r>
          </a:p>
          <a:p>
            <a:endParaRPr lang="en-US" sz="2200" dirty="0"/>
          </a:p>
          <a:p>
            <a:pPr marL="285750" indent="-285750">
              <a:buFont typeface="Arial"/>
              <a:buChar char="•"/>
            </a:pPr>
            <a:r>
              <a:rPr lang="en-US" sz="2200" dirty="0" smtClean="0"/>
              <a:t>Each district will have 20 minutes to list at least 5 organizations with whom they would like to meet in the afternoon.</a:t>
            </a:r>
          </a:p>
          <a:p>
            <a:pPr marL="285750" indent="-285750">
              <a:buFont typeface="Arial"/>
              <a:buChar char="•"/>
            </a:pPr>
            <a:r>
              <a:rPr lang="en-US" sz="2200" dirty="0" smtClean="0"/>
              <a:t>The Department will use these to build schedules over the lunch hour.</a:t>
            </a:r>
          </a:p>
          <a:p>
            <a:pPr marL="285750" indent="-285750">
              <a:buFont typeface="Arial"/>
              <a:buChar char="•"/>
            </a:pPr>
            <a:r>
              <a:rPr lang="en-US" sz="2200" dirty="0" smtClean="0"/>
              <a:t>All schedules will be posted online by the end of lunch.  </a:t>
            </a:r>
            <a:endParaRPr lang="en-US" dirty="0" smtClean="0"/>
          </a:p>
        </p:txBody>
      </p:sp>
    </p:spTree>
    <p:extLst>
      <p:ext uri="{BB962C8B-B14F-4D97-AF65-F5344CB8AC3E}">
        <p14:creationId xmlns:p14="http://schemas.microsoft.com/office/powerpoint/2010/main" val="3093790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latin typeface="Chalkduster"/>
                <a:cs typeface="Chalkduster"/>
              </a:rPr>
              <a:t>Partner Conversation 2</a:t>
            </a:r>
            <a:endParaRPr lang="en-US" sz="2800" dirty="0">
              <a:latin typeface="Chalkduster"/>
              <a:cs typeface="Chalkduster"/>
            </a:endParaRPr>
          </a:p>
        </p:txBody>
      </p:sp>
      <p:sp>
        <p:nvSpPr>
          <p:cNvPr id="3" name="Slide Number Placeholder 2"/>
          <p:cNvSpPr>
            <a:spLocks noGrp="1"/>
          </p:cNvSpPr>
          <p:nvPr>
            <p:ph type="sldNum" idx="4294967295"/>
          </p:nvPr>
        </p:nvSpPr>
        <p:spPr>
          <a:xfrm>
            <a:off x="7010401" y="6553202"/>
            <a:ext cx="2133599" cy="342899"/>
          </a:xfrm>
          <a:prstGeom prst="rect">
            <a:avLst/>
          </a:prstGeom>
        </p:spPr>
        <p:txBody>
          <a:bodyPr/>
          <a:lstStyle/>
          <a:p>
            <a:pPr algn="r">
              <a:buSzPct val="25000"/>
            </a:pPr>
            <a:fld id="{00000000-1234-1234-1234-123412341234}" type="slidenum">
              <a:rPr lang="en-US" sz="1200">
                <a:solidFill>
                  <a:srgbClr val="888888"/>
                </a:solidFill>
              </a:rPr>
              <a:pPr algn="r">
                <a:buSzPct val="25000"/>
              </a:pPr>
              <a:t>13</a:t>
            </a:fld>
            <a:endParaRPr lang="en-US" sz="1200">
              <a:solidFill>
                <a:srgbClr val="888888"/>
              </a:solidFill>
            </a:endParaRPr>
          </a:p>
        </p:txBody>
      </p:sp>
      <p:sp>
        <p:nvSpPr>
          <p:cNvPr id="4" name="TextBox 3"/>
          <p:cNvSpPr txBox="1"/>
          <p:nvPr/>
        </p:nvSpPr>
        <p:spPr>
          <a:xfrm>
            <a:off x="304800" y="1676400"/>
            <a:ext cx="8382000" cy="4154983"/>
          </a:xfrm>
          <a:prstGeom prst="rect">
            <a:avLst/>
          </a:prstGeom>
          <a:noFill/>
        </p:spPr>
        <p:txBody>
          <a:bodyPr wrap="square" rtlCol="0">
            <a:spAutoFit/>
          </a:bodyPr>
          <a:lstStyle/>
          <a:p>
            <a:r>
              <a:rPr lang="en-US" sz="2200" dirty="0" smtClean="0">
                <a:solidFill>
                  <a:srgbClr val="000000"/>
                </a:solidFill>
              </a:rPr>
              <a:t>During these longer discussions, districts and partners will begin to brainstorm strategies for improving student achievement at one of the district’s schools.  </a:t>
            </a:r>
          </a:p>
          <a:p>
            <a:endParaRPr lang="en-US" sz="2200" dirty="0">
              <a:solidFill>
                <a:srgbClr val="000000"/>
              </a:solidFill>
            </a:endParaRPr>
          </a:p>
          <a:p>
            <a:r>
              <a:rPr lang="en-US" sz="2200" dirty="0">
                <a:solidFill>
                  <a:srgbClr val="000000"/>
                </a:solidFill>
              </a:rPr>
              <a:t>Districts should start this discussion by identifying one school on which to focus.  For that school summarize:</a:t>
            </a:r>
          </a:p>
          <a:p>
            <a:pPr marL="457200" indent="-457200">
              <a:buAutoNum type="arabicPeriod"/>
            </a:pPr>
            <a:r>
              <a:rPr lang="en-US" sz="2200" dirty="0">
                <a:solidFill>
                  <a:srgbClr val="000000"/>
                </a:solidFill>
              </a:rPr>
              <a:t>Student achievement results—both progress and challenges</a:t>
            </a:r>
          </a:p>
          <a:p>
            <a:pPr marL="457200" indent="-457200">
              <a:buAutoNum type="arabicPeriod"/>
            </a:pPr>
            <a:r>
              <a:rPr lang="en-US" sz="2200" dirty="0">
                <a:solidFill>
                  <a:srgbClr val="000000"/>
                </a:solidFill>
              </a:rPr>
              <a:t>The reasons behind the student achievement results</a:t>
            </a:r>
          </a:p>
          <a:p>
            <a:endParaRPr lang="en-US" sz="2200" dirty="0">
              <a:solidFill>
                <a:srgbClr val="000000"/>
              </a:solidFill>
            </a:endParaRPr>
          </a:p>
          <a:p>
            <a:r>
              <a:rPr lang="en-US" sz="2200" dirty="0" smtClean="0">
                <a:solidFill>
                  <a:srgbClr val="000000"/>
                </a:solidFill>
              </a:rPr>
              <a:t>This should serve as a launching off point for the district and the partner to brainstorm how they might work together to address the challenges at this school. </a:t>
            </a:r>
            <a:endParaRPr lang="en-US" sz="2200" dirty="0">
              <a:solidFill>
                <a:srgbClr val="000000"/>
              </a:solidFill>
            </a:endParaRPr>
          </a:p>
        </p:txBody>
      </p:sp>
    </p:spTree>
    <p:extLst>
      <p:ext uri="{BB962C8B-B14F-4D97-AF65-F5344CB8AC3E}">
        <p14:creationId xmlns:p14="http://schemas.microsoft.com/office/powerpoint/2010/main" val="1385833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latin typeface="Chalkduster"/>
                <a:cs typeface="Chalkduster"/>
              </a:rPr>
              <a:t>Next Steps</a:t>
            </a:r>
            <a:endParaRPr lang="en-US" sz="2800" dirty="0">
              <a:latin typeface="Chalkduster"/>
              <a:cs typeface="Chalkduster"/>
            </a:endParaRPr>
          </a:p>
        </p:txBody>
      </p:sp>
      <p:sp>
        <p:nvSpPr>
          <p:cNvPr id="3" name="Slide Number Placeholder 2"/>
          <p:cNvSpPr>
            <a:spLocks noGrp="1"/>
          </p:cNvSpPr>
          <p:nvPr>
            <p:ph type="sldNum" idx="4294967295"/>
          </p:nvPr>
        </p:nvSpPr>
        <p:spPr>
          <a:xfrm>
            <a:off x="7010401" y="6553202"/>
            <a:ext cx="2133599" cy="342899"/>
          </a:xfrm>
          <a:prstGeom prst="rect">
            <a:avLst/>
          </a:prstGeom>
        </p:spPr>
        <p:txBody>
          <a:bodyPr/>
          <a:lstStyle/>
          <a:p>
            <a:pPr algn="r">
              <a:buSzPct val="25000"/>
            </a:pPr>
            <a:fld id="{00000000-1234-1234-1234-123412341234}" type="slidenum">
              <a:rPr lang="en-US" sz="1200">
                <a:solidFill>
                  <a:srgbClr val="888888"/>
                </a:solidFill>
              </a:rPr>
              <a:pPr algn="r">
                <a:buSzPct val="25000"/>
              </a:pPr>
              <a:t>14</a:t>
            </a:fld>
            <a:endParaRPr lang="en-US" sz="1200">
              <a:solidFill>
                <a:srgbClr val="888888"/>
              </a:solidFill>
            </a:endParaRPr>
          </a:p>
        </p:txBody>
      </p:sp>
      <p:sp>
        <p:nvSpPr>
          <p:cNvPr id="6" name="TextBox 5"/>
          <p:cNvSpPr txBox="1"/>
          <p:nvPr/>
        </p:nvSpPr>
        <p:spPr>
          <a:xfrm>
            <a:off x="304800" y="1676400"/>
            <a:ext cx="8382000" cy="4154983"/>
          </a:xfrm>
          <a:prstGeom prst="rect">
            <a:avLst/>
          </a:prstGeom>
          <a:noFill/>
        </p:spPr>
        <p:txBody>
          <a:bodyPr wrap="square" rtlCol="0">
            <a:spAutoFit/>
          </a:bodyPr>
          <a:lstStyle/>
          <a:p>
            <a:pPr marL="457200" indent="-457200">
              <a:buAutoNum type="arabicPeriod"/>
            </a:pPr>
            <a:r>
              <a:rPr lang="en-US" sz="2200" dirty="0" smtClean="0">
                <a:solidFill>
                  <a:srgbClr val="000000"/>
                </a:solidFill>
              </a:rPr>
              <a:t>Check your organization’s schedule and make sure you know the room to which you will be going.  </a:t>
            </a:r>
          </a:p>
          <a:p>
            <a:pPr marL="457200" indent="-457200">
              <a:buAutoNum type="arabicPeriod"/>
            </a:pPr>
            <a:r>
              <a:rPr lang="en-US" sz="2200" dirty="0" smtClean="0">
                <a:solidFill>
                  <a:srgbClr val="000000"/>
                </a:solidFill>
              </a:rPr>
              <a:t>If your organization has two schedules, you will have two tables in your designated room.  Each table will have 10 individuals from 1-3 districts.</a:t>
            </a:r>
          </a:p>
          <a:p>
            <a:pPr marL="457200" indent="-457200">
              <a:buFont typeface="+mj-lt"/>
              <a:buAutoNum type="arabicPeriod"/>
            </a:pPr>
            <a:r>
              <a:rPr lang="en-US" sz="2200" dirty="0" smtClean="0"/>
              <a:t>An electronic version of the note-taking guide in your folders can be found in the Summit Document Library here: </a:t>
            </a:r>
            <a:r>
              <a:rPr lang="en-US" sz="2200" dirty="0" smtClean="0">
                <a:hlinkClick r:id="rId2"/>
              </a:rPr>
              <a:t>bit.ly/redesignsummit</a:t>
            </a:r>
            <a:r>
              <a:rPr lang="en-US" sz="2200" dirty="0" smtClean="0"/>
              <a:t> </a:t>
            </a:r>
            <a:endParaRPr lang="en-US" sz="2200" dirty="0"/>
          </a:p>
          <a:p>
            <a:endParaRPr lang="en-US" sz="2200" dirty="0">
              <a:solidFill>
                <a:srgbClr val="000000"/>
              </a:solidFill>
            </a:endParaRPr>
          </a:p>
          <a:p>
            <a:endParaRPr lang="en-US" sz="2200" dirty="0" smtClean="0">
              <a:solidFill>
                <a:srgbClr val="000000"/>
              </a:solidFill>
            </a:endParaRPr>
          </a:p>
          <a:p>
            <a:endParaRPr lang="en-US" sz="2200" dirty="0">
              <a:solidFill>
                <a:srgbClr val="000000"/>
              </a:solidFill>
            </a:endParaRPr>
          </a:p>
          <a:p>
            <a:endParaRPr lang="en-US" sz="2200" dirty="0" smtClean="0">
              <a:solidFill>
                <a:srgbClr val="000000"/>
              </a:solidFill>
            </a:endParaRPr>
          </a:p>
          <a:p>
            <a:r>
              <a:rPr lang="en-US" sz="2200" dirty="0" smtClean="0">
                <a:solidFill>
                  <a:srgbClr val="000000"/>
                </a:solidFill>
              </a:rPr>
              <a:t>We will meet back in this room at 12 pm.</a:t>
            </a:r>
            <a:endParaRPr lang="en-US" sz="2200" dirty="0">
              <a:solidFill>
                <a:srgbClr val="000000"/>
              </a:solidFill>
            </a:endParaRPr>
          </a:p>
        </p:txBody>
      </p:sp>
    </p:spTree>
    <p:extLst>
      <p:ext uri="{BB962C8B-B14F-4D97-AF65-F5344CB8AC3E}">
        <p14:creationId xmlns:p14="http://schemas.microsoft.com/office/powerpoint/2010/main" val="3015928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
        <p:cNvGrpSpPr/>
        <p:nvPr/>
      </p:nvGrpSpPr>
      <p:grpSpPr>
        <a:xfrm>
          <a:off x="0" y="0"/>
          <a:ext cx="0" cy="0"/>
          <a:chOff x="0" y="0"/>
          <a:chExt cx="0" cy="0"/>
        </a:xfrm>
      </p:grpSpPr>
      <p:pic>
        <p:nvPicPr>
          <p:cNvPr id="3" name="Picture 2" descr="School Redesign Summit_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457200"/>
            <a:ext cx="7184861" cy="3124200"/>
          </a:xfrm>
          <a:prstGeom prst="rect">
            <a:avLst/>
          </a:prstGeom>
        </p:spPr>
      </p:pic>
      <p:sp>
        <p:nvSpPr>
          <p:cNvPr id="4" name="TextBox 3"/>
          <p:cNvSpPr txBox="1"/>
          <p:nvPr/>
        </p:nvSpPr>
        <p:spPr>
          <a:xfrm>
            <a:off x="2672465" y="4572000"/>
            <a:ext cx="3954177" cy="1200329"/>
          </a:xfrm>
          <a:prstGeom prst="rect">
            <a:avLst/>
          </a:prstGeom>
          <a:noFill/>
        </p:spPr>
        <p:txBody>
          <a:bodyPr wrap="none" rtlCol="0">
            <a:spAutoFit/>
          </a:bodyPr>
          <a:lstStyle/>
          <a:p>
            <a:pPr algn="ctr"/>
            <a:r>
              <a:rPr lang="en-US" sz="3600" dirty="0" smtClean="0"/>
              <a:t>Louisiana’s Progress</a:t>
            </a:r>
          </a:p>
          <a:p>
            <a:pPr algn="ctr"/>
            <a:r>
              <a:rPr lang="en-US" sz="3600" dirty="0" smtClean="0"/>
              <a:t>12:00 to 12:30 PM</a:t>
            </a:r>
            <a:endParaRPr lang="en-US" sz="3600" dirty="0"/>
          </a:p>
        </p:txBody>
      </p:sp>
    </p:spTree>
    <p:extLst>
      <p:ext uri="{BB962C8B-B14F-4D97-AF65-F5344CB8AC3E}">
        <p14:creationId xmlns:p14="http://schemas.microsoft.com/office/powerpoint/2010/main" val="1306196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7" name="Shape 47"/>
          <p:cNvSpPr txBox="1">
            <a:spLocks noGrp="1"/>
          </p:cNvSpPr>
          <p:nvPr>
            <p:ph type="body" idx="4294967295"/>
          </p:nvPr>
        </p:nvSpPr>
        <p:spPr>
          <a:xfrm>
            <a:off x="152400" y="1524001"/>
            <a:ext cx="8839199" cy="5105399"/>
          </a:xfrm>
          <a:prstGeom prst="rect">
            <a:avLst/>
          </a:prstGeom>
          <a:noFill/>
          <a:ln>
            <a:noFill/>
          </a:ln>
        </p:spPr>
        <p:txBody>
          <a:bodyPr lIns="91425" tIns="45700" rIns="91425" bIns="45700" anchor="t" anchorCtr="0">
            <a:noAutofit/>
          </a:bodyPr>
          <a:lstStyle/>
          <a:p>
            <a:pPr>
              <a:spcBef>
                <a:spcPts val="0"/>
              </a:spcBef>
            </a:pPr>
            <a:r>
              <a:rPr lang="en-US" sz="2000" b="1" dirty="0" smtClean="0">
                <a:solidFill>
                  <a:srgbClr val="000000"/>
                </a:solidFill>
                <a:latin typeface="Calibri" panose="020F0502020204030204" pitchFamily="34" charset="0"/>
              </a:rPr>
              <a:t>Unify</a:t>
            </a:r>
            <a:r>
              <a:rPr lang="en-US" sz="2000" dirty="0" smtClean="0">
                <a:solidFill>
                  <a:srgbClr val="000000"/>
                </a:solidFill>
                <a:latin typeface="Calibri" panose="020F0502020204030204" pitchFamily="34" charset="0"/>
              </a:rPr>
              <a:t> </a:t>
            </a:r>
            <a:r>
              <a:rPr lang="en-US" sz="2000" dirty="0">
                <a:solidFill>
                  <a:srgbClr val="000000"/>
                </a:solidFill>
                <a:latin typeface="Calibri" panose="020F0502020204030204" pitchFamily="34" charset="0"/>
              </a:rPr>
              <a:t>child care, Head Start, and </a:t>
            </a:r>
            <a:r>
              <a:rPr lang="en-US" sz="2000" dirty="0" smtClean="0">
                <a:solidFill>
                  <a:srgbClr val="000000"/>
                </a:solidFill>
                <a:latin typeface="Calibri" panose="020F0502020204030204" pitchFamily="34" charset="0"/>
              </a:rPr>
              <a:t>prekindergarten to prepare every student for kindergarten. </a:t>
            </a:r>
            <a:r>
              <a:rPr lang="en-US" sz="2000" dirty="0">
                <a:solidFill>
                  <a:srgbClr val="000000"/>
                </a:solidFill>
                <a:latin typeface="Calibri" panose="020F0502020204030204" pitchFamily="34" charset="0"/>
              </a:rPr>
              <a:t> </a:t>
            </a:r>
            <a:endParaRPr lang="en-US" sz="2000" dirty="0" smtClean="0">
              <a:solidFill>
                <a:srgbClr val="000000"/>
              </a:solidFill>
              <a:latin typeface="Calibri" panose="020F0502020204030204" pitchFamily="34" charset="0"/>
            </a:endParaRPr>
          </a:p>
          <a:p>
            <a:pPr marL="203200" indent="0">
              <a:spcBef>
                <a:spcPts val="0"/>
              </a:spcBef>
              <a:buNone/>
            </a:pPr>
            <a:endParaRPr lang="en-US" sz="2000" dirty="0">
              <a:latin typeface="Calibri" panose="020F0502020204030204" pitchFamily="34" charset="0"/>
            </a:endParaRPr>
          </a:p>
          <a:p>
            <a:pPr>
              <a:spcBef>
                <a:spcPts val="0"/>
              </a:spcBef>
            </a:pPr>
            <a:r>
              <a:rPr lang="en-US" sz="2000" b="1" dirty="0" smtClean="0">
                <a:solidFill>
                  <a:srgbClr val="000000"/>
                </a:solidFill>
                <a:latin typeface="Calibri" panose="020F0502020204030204" pitchFamily="34" charset="0"/>
              </a:rPr>
              <a:t>Align </a:t>
            </a:r>
            <a:r>
              <a:rPr lang="en-US" sz="2000" dirty="0" smtClean="0">
                <a:solidFill>
                  <a:srgbClr val="000000"/>
                </a:solidFill>
                <a:latin typeface="Calibri" panose="020F0502020204030204" pitchFamily="34" charset="0"/>
              </a:rPr>
              <a:t>standards, curriculum, assessment, and professional development that are as challenging for students and educators as any in America.</a:t>
            </a:r>
          </a:p>
          <a:p>
            <a:pPr>
              <a:spcBef>
                <a:spcPts val="0"/>
              </a:spcBef>
            </a:pPr>
            <a:endParaRPr lang="en-US" sz="2000" dirty="0">
              <a:solidFill>
                <a:srgbClr val="000000"/>
              </a:solidFill>
              <a:latin typeface="Calibri" panose="020F0502020204030204" pitchFamily="34" charset="0"/>
            </a:endParaRPr>
          </a:p>
          <a:p>
            <a:pPr>
              <a:spcBef>
                <a:spcPts val="0"/>
              </a:spcBef>
            </a:pPr>
            <a:r>
              <a:rPr lang="en-US" sz="2000" b="1" dirty="0" smtClean="0">
                <a:solidFill>
                  <a:srgbClr val="000000"/>
                </a:solidFill>
                <a:latin typeface="Calibri" panose="020F0502020204030204" pitchFamily="34" charset="0"/>
              </a:rPr>
              <a:t>Prepare </a:t>
            </a:r>
            <a:r>
              <a:rPr lang="en-US" sz="2000" dirty="0" smtClean="0">
                <a:solidFill>
                  <a:srgbClr val="000000"/>
                </a:solidFill>
                <a:latin typeface="Calibri" panose="020F0502020204030204" pitchFamily="34" charset="0"/>
              </a:rPr>
              <a:t>every educator under a mentor educator through a professional residency.</a:t>
            </a:r>
          </a:p>
          <a:p>
            <a:pPr>
              <a:spcBef>
                <a:spcPts val="0"/>
              </a:spcBef>
            </a:pPr>
            <a:endParaRPr lang="en-US" sz="2000" dirty="0">
              <a:solidFill>
                <a:srgbClr val="000000"/>
              </a:solidFill>
              <a:latin typeface="Calibri" panose="020F0502020204030204" pitchFamily="34" charset="0"/>
            </a:endParaRPr>
          </a:p>
          <a:p>
            <a:pPr>
              <a:spcBef>
                <a:spcPts val="0"/>
              </a:spcBef>
            </a:pPr>
            <a:r>
              <a:rPr lang="en-US" sz="2000" b="1" dirty="0" smtClean="0">
                <a:solidFill>
                  <a:srgbClr val="000000"/>
                </a:solidFill>
                <a:latin typeface="Calibri" panose="020F0502020204030204" pitchFamily="34" charset="0"/>
              </a:rPr>
              <a:t>Create</a:t>
            </a:r>
            <a:r>
              <a:rPr lang="en-US" sz="2000" dirty="0" smtClean="0">
                <a:solidFill>
                  <a:srgbClr val="000000"/>
                </a:solidFill>
                <a:latin typeface="Calibri" panose="020F0502020204030204" pitchFamily="34" charset="0"/>
              </a:rPr>
              <a:t> opportunity for every graduate through Jump Start, Advanced Placement, and other early college pathways to a funded education after high school.</a:t>
            </a:r>
          </a:p>
          <a:p>
            <a:pPr>
              <a:spcBef>
                <a:spcPts val="0"/>
              </a:spcBef>
            </a:pPr>
            <a:endParaRPr lang="en-US" sz="2000" dirty="0">
              <a:solidFill>
                <a:srgbClr val="000000"/>
              </a:solidFill>
              <a:latin typeface="Calibri" panose="020F0502020204030204" pitchFamily="34" charset="0"/>
            </a:endParaRPr>
          </a:p>
          <a:p>
            <a:pPr>
              <a:spcBef>
                <a:spcPts val="0"/>
              </a:spcBef>
            </a:pPr>
            <a:r>
              <a:rPr lang="en-US" sz="2000" b="1" dirty="0" smtClean="0">
                <a:solidFill>
                  <a:srgbClr val="000000"/>
                </a:solidFill>
                <a:latin typeface="Calibri" panose="020F0502020204030204" pitchFamily="34" charset="0"/>
              </a:rPr>
              <a:t>Focus</a:t>
            </a:r>
            <a:r>
              <a:rPr lang="en-US" sz="2000" dirty="0" smtClean="0">
                <a:solidFill>
                  <a:srgbClr val="000000"/>
                </a:solidFill>
                <a:latin typeface="Calibri" panose="020F0502020204030204" pitchFamily="34" charset="0"/>
              </a:rPr>
              <a:t> relentlessly on students in persistently struggling schools by transforming those schools and creating new options.</a:t>
            </a:r>
          </a:p>
          <a:p>
            <a:pPr>
              <a:spcBef>
                <a:spcPts val="0"/>
              </a:spcBef>
            </a:pPr>
            <a:endParaRPr lang="en-US" sz="1800" dirty="0">
              <a:solidFill>
                <a:srgbClr val="000000"/>
              </a:solidFill>
              <a:latin typeface="Calibri" panose="020F0502020204030204" pitchFamily="34" charset="0"/>
            </a:endParaRPr>
          </a:p>
          <a:p>
            <a:pPr>
              <a:spcBef>
                <a:spcPts val="0"/>
              </a:spcBef>
            </a:pPr>
            <a:endParaRPr lang="en-US" sz="1800" dirty="0" smtClean="0">
              <a:solidFill>
                <a:srgbClr val="000000"/>
              </a:solidFill>
              <a:latin typeface="Calibri" panose="020F0502020204030204" pitchFamily="34" charset="0"/>
            </a:endParaRPr>
          </a:p>
          <a:p>
            <a:pPr>
              <a:spcBef>
                <a:spcPts val="0"/>
              </a:spcBef>
            </a:pPr>
            <a:endParaRPr lang="en-US" sz="1800" b="1" dirty="0">
              <a:solidFill>
                <a:srgbClr val="000000"/>
              </a:solidFill>
              <a:latin typeface="Calibri" panose="020F0502020204030204" pitchFamily="34" charset="0"/>
            </a:endParaRPr>
          </a:p>
          <a:p>
            <a:pPr marL="0" marR="0" lvl="0" indent="0" algn="l" rtl="0">
              <a:spcBef>
                <a:spcPts val="360"/>
              </a:spcBef>
              <a:buClr>
                <a:schemeClr val="dk1"/>
              </a:buClr>
              <a:buSzPct val="25000"/>
              <a:buFont typeface="Arial"/>
              <a:buNone/>
            </a:pPr>
            <a:endParaRPr sz="1800" b="0" i="0" u="none" strike="noStrike" cap="none" dirty="0">
              <a:solidFill>
                <a:schemeClr val="dk1"/>
              </a:solidFill>
              <a:latin typeface="Calibri"/>
              <a:ea typeface="Calibri"/>
              <a:cs typeface="Calibri"/>
              <a:sym typeface="Calibri"/>
            </a:endParaRPr>
          </a:p>
        </p:txBody>
      </p:sp>
      <p:sp>
        <p:nvSpPr>
          <p:cNvPr id="45" name="Shape 45"/>
          <p:cNvSpPr txBox="1"/>
          <p:nvPr/>
        </p:nvSpPr>
        <p:spPr>
          <a:xfrm>
            <a:off x="0" y="152400"/>
            <a:ext cx="9144000" cy="1066799"/>
          </a:xfrm>
          <a:prstGeom prst="rect">
            <a:avLst/>
          </a:prstGeom>
          <a:noFill/>
          <a:ln>
            <a:noFill/>
          </a:ln>
        </p:spPr>
        <p:txBody>
          <a:bodyPr lIns="91425" tIns="45700" rIns="91425" bIns="45700" anchor="ctr" anchorCtr="0">
            <a:noAutofit/>
          </a:bodyPr>
          <a:lstStyle/>
          <a:p>
            <a:pPr algn="ctr">
              <a:buClr>
                <a:srgbClr val="FFFFFF"/>
              </a:buClr>
              <a:buSzPct val="25000"/>
              <a:buFont typeface="Short Stack"/>
              <a:buNone/>
            </a:pPr>
            <a:r>
              <a:rPr lang="en-US" sz="2800" kern="0" dirty="0" smtClean="0">
                <a:solidFill>
                  <a:prstClr val="black"/>
                </a:solidFill>
                <a:latin typeface="Chalkduster"/>
                <a:ea typeface="Short Stack"/>
                <a:cs typeface="Chalkduster"/>
                <a:sym typeface="Short Stack"/>
                <a:rtl val="0"/>
              </a:rPr>
              <a:t>Louisiana’s Priorities 2011-2015</a:t>
            </a:r>
            <a:endParaRPr lang="en-US" sz="2800" kern="0" dirty="0">
              <a:solidFill>
                <a:prstClr val="black"/>
              </a:solidFill>
              <a:latin typeface="Chalkduster"/>
              <a:ea typeface="Short Stack"/>
              <a:cs typeface="Chalkduster"/>
              <a:sym typeface="Short Stack"/>
              <a:rtl val="0"/>
            </a:endParaRPr>
          </a:p>
        </p:txBody>
      </p:sp>
      <p:sp>
        <p:nvSpPr>
          <p:cNvPr id="46" name="Shape 46"/>
          <p:cNvSpPr/>
          <p:nvPr/>
        </p:nvSpPr>
        <p:spPr>
          <a:xfrm>
            <a:off x="4403725" y="-3435350"/>
            <a:ext cx="9144000" cy="457200"/>
          </a:xfrm>
          <a:prstGeom prst="rect">
            <a:avLst/>
          </a:prstGeom>
          <a:noFill/>
          <a:ln>
            <a:noFill/>
          </a:ln>
        </p:spPr>
        <p:txBody>
          <a:bodyPr lIns="91425" tIns="0" rIns="91425" bIns="0" anchor="ctr" anchorCtr="0">
            <a:noAutofit/>
          </a:bodyPr>
          <a:lstStyle/>
          <a:p>
            <a:pPr>
              <a:buClr>
                <a:srgbClr val="000000"/>
              </a:buClr>
              <a:buSzPct val="25000"/>
              <a:buFont typeface="Arial"/>
              <a:buNone/>
            </a:pPr>
            <a:r>
              <a:rPr lang="en-US" kern="0" dirty="0">
                <a:solidFill>
                  <a:srgbClr val="000000"/>
                </a:solidFill>
                <a:ea typeface="Arial"/>
                <a:cs typeface="Arial"/>
                <a:sym typeface="Arial"/>
                <a:rtl val="0"/>
              </a:rPr>
              <a:t/>
            </a:r>
            <a:br>
              <a:rPr lang="en-US" kern="0" dirty="0">
                <a:solidFill>
                  <a:srgbClr val="000000"/>
                </a:solidFill>
                <a:ea typeface="Arial"/>
                <a:cs typeface="Arial"/>
                <a:sym typeface="Arial"/>
                <a:rtl val="0"/>
              </a:rPr>
            </a:br>
            <a:endParaRPr lang="en-US" kern="0" dirty="0">
              <a:solidFill>
                <a:srgbClr val="000000"/>
              </a:solidFill>
              <a:ea typeface="Arial"/>
              <a:cs typeface="Arial"/>
              <a:sym typeface="Arial"/>
              <a:rtl val="0"/>
            </a:endParaRPr>
          </a:p>
          <a:p>
            <a:pPr>
              <a:buClr>
                <a:srgbClr val="000000"/>
              </a:buClr>
              <a:buFont typeface="Calibri"/>
              <a:buNone/>
            </a:pPr>
            <a:endParaRPr kern="0">
              <a:solidFill>
                <a:srgbClr val="000000"/>
              </a:solidFill>
              <a:ea typeface="Arial"/>
              <a:cs typeface="Arial"/>
              <a:sym typeface="Arial"/>
              <a:rtl val="0"/>
            </a:endParaRPr>
          </a:p>
        </p:txBody>
      </p:sp>
      <p:sp>
        <p:nvSpPr>
          <p:cNvPr id="4" name="Slide Number Placeholder 3"/>
          <p:cNvSpPr>
            <a:spLocks noGrp="1"/>
          </p:cNvSpPr>
          <p:nvPr>
            <p:ph type="sldNum" idx="4294967295"/>
          </p:nvPr>
        </p:nvSpPr>
        <p:spPr>
          <a:xfrm>
            <a:off x="7010400" y="6553200"/>
            <a:ext cx="2133599" cy="342899"/>
          </a:xfrm>
          <a:prstGeom prst="rect">
            <a:avLst/>
          </a:prstGeom>
        </p:spPr>
        <p:txBody>
          <a:bodyPr/>
          <a:lstStyle/>
          <a:p>
            <a:pPr>
              <a:buSzPct val="25000"/>
            </a:pPr>
            <a:fld id="{00000000-1234-1234-1234-123412341234}" type="slidenum">
              <a:rPr lang="en-US" smtClean="0">
                <a:solidFill>
                  <a:srgbClr val="888888"/>
                </a:solidFill>
              </a:rPr>
              <a:pPr>
                <a:buSzPct val="25000"/>
              </a:pPr>
              <a:t>16</a:t>
            </a:fld>
            <a:endParaRPr lang="en-US" dirty="0">
              <a:solidFill>
                <a:srgbClr val="888888"/>
              </a:solidFill>
            </a:endParaRPr>
          </a:p>
        </p:txBody>
      </p:sp>
    </p:spTree>
    <p:extLst>
      <p:ext uri="{BB962C8B-B14F-4D97-AF65-F5344CB8AC3E}">
        <p14:creationId xmlns:p14="http://schemas.microsoft.com/office/powerpoint/2010/main" val="147463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halkduster"/>
              </a:rPr>
              <a:t>Unifying Early Childhood</a:t>
            </a:r>
            <a:endParaRPr lang="en-US" sz="2800" dirty="0">
              <a:latin typeface="Chalkduster"/>
            </a:endParaRPr>
          </a:p>
        </p:txBody>
      </p:sp>
      <p:sp>
        <p:nvSpPr>
          <p:cNvPr id="3" name="Slide Number Placeholder 2"/>
          <p:cNvSpPr>
            <a:spLocks noGrp="1"/>
          </p:cNvSpPr>
          <p:nvPr>
            <p:ph type="sldNum" sz="quarter" idx="4"/>
          </p:nvPr>
        </p:nvSpPr>
        <p:spPr/>
        <p:txBody>
          <a:bodyPr/>
          <a:lstStyle/>
          <a:p>
            <a:fld id="{79BA4B8F-8B3F-4B52-9164-AF2CA95F68ED}" type="slidenum">
              <a:rPr lang="en-US" smtClean="0"/>
              <a:pPr/>
              <a:t>17</a:t>
            </a:fld>
            <a:endParaRPr lang="en-US" dirty="0"/>
          </a:p>
        </p:txBody>
      </p:sp>
      <p:sp>
        <p:nvSpPr>
          <p:cNvPr id="4" name="Content Placeholder 3"/>
          <p:cNvSpPr>
            <a:spLocks noGrp="1"/>
          </p:cNvSpPr>
          <p:nvPr>
            <p:ph sz="quarter" idx="10"/>
          </p:nvPr>
        </p:nvSpPr>
        <p:spPr>
          <a:xfrm>
            <a:off x="152400" y="1447800"/>
            <a:ext cx="8839200" cy="4953000"/>
          </a:xfrm>
        </p:spPr>
        <p:txBody>
          <a:bodyPr>
            <a:noAutofit/>
          </a:bodyPr>
          <a:lstStyle/>
          <a:p>
            <a:pPr marL="0" indent="0">
              <a:spcBef>
                <a:spcPts val="0"/>
              </a:spcBef>
              <a:buNone/>
            </a:pPr>
            <a:r>
              <a:rPr lang="en-US" sz="2000" dirty="0" smtClean="0">
                <a:cs typeface="Arial" pitchFamily="34" charset="0"/>
              </a:rPr>
              <a:t>Only </a:t>
            </a:r>
            <a:r>
              <a:rPr lang="en-US" sz="2000" dirty="0">
                <a:cs typeface="Arial" pitchFamily="34" charset="0"/>
              </a:rPr>
              <a:t>half of children in Louisiana enter kindergarten ready. </a:t>
            </a:r>
            <a:r>
              <a:rPr lang="en-US" sz="2000" dirty="0" smtClean="0">
                <a:cs typeface="Arial" pitchFamily="34" charset="0"/>
              </a:rPr>
              <a:t>In response, the Legislature passed a law (Act 3, 2012) to unify the early childhood system</a:t>
            </a:r>
            <a:r>
              <a:rPr lang="en-US" sz="2000" dirty="0">
                <a:cs typeface="Arial" pitchFamily="34" charset="0"/>
              </a:rPr>
              <a:t> </a:t>
            </a:r>
            <a:r>
              <a:rPr lang="en-US" sz="2000" dirty="0" smtClean="0">
                <a:cs typeface="Arial" pitchFamily="34" charset="0"/>
              </a:rPr>
              <a:t>across all funding sources--child care, Head Start and pre-K and support all programs to improve interactions and instruction.</a:t>
            </a:r>
          </a:p>
          <a:p>
            <a:pPr marL="0" indent="0">
              <a:spcBef>
                <a:spcPts val="0"/>
              </a:spcBef>
              <a:buNone/>
            </a:pPr>
            <a:endParaRPr lang="en-US" sz="2000" dirty="0" smtClean="0"/>
          </a:p>
          <a:p>
            <a:pPr>
              <a:spcBef>
                <a:spcPts val="0"/>
              </a:spcBef>
            </a:pPr>
            <a:r>
              <a:rPr lang="en-US" sz="2000" dirty="0" smtClean="0"/>
              <a:t>Louisiana </a:t>
            </a:r>
            <a:r>
              <a:rPr lang="en-US" sz="2000" dirty="0"/>
              <a:t>requires early childhood programs that take public funding to meet </a:t>
            </a:r>
            <a:r>
              <a:rPr lang="en-US" sz="2000" dirty="0" smtClean="0"/>
              <a:t>shared standards </a:t>
            </a:r>
            <a:r>
              <a:rPr lang="en-US" sz="2000" dirty="0"/>
              <a:t>– regardless of program type – with a focus on </a:t>
            </a:r>
            <a:r>
              <a:rPr lang="en-US" sz="2000" dirty="0" smtClean="0"/>
              <a:t>classroom interactions and instruction.</a:t>
            </a:r>
            <a:endParaRPr lang="en-US" sz="2000" dirty="0"/>
          </a:p>
          <a:p>
            <a:pPr>
              <a:spcBef>
                <a:spcPts val="0"/>
              </a:spcBef>
            </a:pPr>
            <a:r>
              <a:rPr lang="en-US" sz="2000" dirty="0"/>
              <a:t>At the same time, Louisiana </a:t>
            </a:r>
            <a:r>
              <a:rPr lang="en-US" sz="2000" dirty="0" smtClean="0"/>
              <a:t>has established local networks that are responsible for coordinating enrollment to make it easier for families to choose the best option for their children. Families also have access to performance profiles that summarize student learning.</a:t>
            </a:r>
            <a:endParaRPr lang="en-US" sz="2000" b="1" dirty="0" smtClean="0"/>
          </a:p>
          <a:p>
            <a:pPr>
              <a:spcBef>
                <a:spcPts val="0"/>
              </a:spcBef>
            </a:pPr>
            <a:r>
              <a:rPr lang="en-US" sz="2000" dirty="0" smtClean="0"/>
              <a:t>To </a:t>
            </a:r>
            <a:r>
              <a:rPr lang="en-US" sz="2000" dirty="0"/>
              <a:t>achieve this, Louisiana centralized state oversight for child care, Head Start and pre-K under the State Board, including licensing, accountability, funding, teacher preparation and professional development supports. </a:t>
            </a:r>
          </a:p>
          <a:p>
            <a:pPr>
              <a:spcBef>
                <a:spcPts val="0"/>
              </a:spcBef>
            </a:pPr>
            <a:endParaRPr lang="en-US" sz="2000" dirty="0"/>
          </a:p>
          <a:p>
            <a:pPr>
              <a:spcBef>
                <a:spcPts val="0"/>
              </a:spcBef>
            </a:pPr>
            <a:endParaRPr lang="en-US" sz="2000" dirty="0"/>
          </a:p>
          <a:p>
            <a:endParaRPr lang="en-US" sz="2000" dirty="0"/>
          </a:p>
        </p:txBody>
      </p:sp>
    </p:spTree>
    <p:extLst>
      <p:ext uri="{BB962C8B-B14F-4D97-AF65-F5344CB8AC3E}">
        <p14:creationId xmlns:p14="http://schemas.microsoft.com/office/powerpoint/2010/main" val="3796007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halkduster"/>
              </a:rPr>
              <a:t>Aligning Our Academic Approach</a:t>
            </a:r>
            <a:endParaRPr lang="en-US" sz="2800" dirty="0">
              <a:latin typeface="Chalkduster"/>
            </a:endParaRPr>
          </a:p>
        </p:txBody>
      </p:sp>
      <p:sp>
        <p:nvSpPr>
          <p:cNvPr id="3" name="Slide Number Placeholder 2"/>
          <p:cNvSpPr>
            <a:spLocks noGrp="1"/>
          </p:cNvSpPr>
          <p:nvPr>
            <p:ph type="sldNum" sz="quarter" idx="4"/>
          </p:nvPr>
        </p:nvSpPr>
        <p:spPr/>
        <p:txBody>
          <a:bodyPr/>
          <a:lstStyle/>
          <a:p>
            <a:fld id="{79BA4B8F-8B3F-4B52-9164-AF2CA95F68ED}" type="slidenum">
              <a:rPr lang="en-US" smtClean="0"/>
              <a:pPr/>
              <a:t>18</a:t>
            </a:fld>
            <a:endParaRPr lang="en-US" dirty="0"/>
          </a:p>
        </p:txBody>
      </p:sp>
      <p:sp>
        <p:nvSpPr>
          <p:cNvPr id="4" name="Content Placeholder 3"/>
          <p:cNvSpPr>
            <a:spLocks noGrp="1"/>
          </p:cNvSpPr>
          <p:nvPr>
            <p:ph sz="quarter" idx="10"/>
          </p:nvPr>
        </p:nvSpPr>
        <p:spPr>
          <a:xfrm>
            <a:off x="152400" y="1447800"/>
            <a:ext cx="8839200" cy="4953000"/>
          </a:xfrm>
        </p:spPr>
        <p:txBody>
          <a:bodyPr>
            <a:noAutofit/>
          </a:bodyPr>
          <a:lstStyle/>
          <a:p>
            <a:pPr marL="0" indent="0">
              <a:spcBef>
                <a:spcPts val="0"/>
              </a:spcBef>
              <a:buNone/>
            </a:pPr>
            <a:r>
              <a:rPr lang="en-US" sz="2000" dirty="0" smtClean="0">
                <a:cs typeface="Arial" pitchFamily="34" charset="0"/>
              </a:rPr>
              <a:t>The Department has focused on aligning our state’s standards and assessments, the curricula and interim assessments used by the districts, and the professional development experienced by teachers.</a:t>
            </a:r>
          </a:p>
          <a:p>
            <a:pPr marL="0" indent="0">
              <a:spcBef>
                <a:spcPts val="0"/>
              </a:spcBef>
              <a:buNone/>
            </a:pPr>
            <a:endParaRPr lang="en-US" sz="2000" dirty="0" smtClean="0"/>
          </a:p>
          <a:p>
            <a:pPr>
              <a:spcBef>
                <a:spcPts val="0"/>
              </a:spcBef>
            </a:pPr>
            <a:r>
              <a:rPr lang="en-US" sz="2000" dirty="0" smtClean="0"/>
              <a:t>The Department has focused on elevating high-quality curricula, interim assessments and professional development resources used by districts.  At this point 80% of Louisiana districts are using a high quality curricula.  </a:t>
            </a:r>
            <a:endParaRPr lang="en-US" sz="2000" dirty="0"/>
          </a:p>
          <a:p>
            <a:pPr>
              <a:spcBef>
                <a:spcPts val="0"/>
              </a:spcBef>
            </a:pPr>
            <a:r>
              <a:rPr lang="en-US" sz="2000" dirty="0" smtClean="0"/>
              <a:t>The Department has built trust across district and school level leaders through high quality state-led professional development and consistent, clear communication to superintendents, principals and teachers.</a:t>
            </a:r>
            <a:endParaRPr lang="en-US" sz="2000" b="1" dirty="0" smtClean="0"/>
          </a:p>
          <a:p>
            <a:pPr>
              <a:spcBef>
                <a:spcPts val="0"/>
              </a:spcBef>
            </a:pPr>
            <a:r>
              <a:rPr lang="en-US" sz="2000" dirty="0" smtClean="0"/>
              <a:t>Louisiana partners with vendors to improve the quality of their products to meet the needs of Louisiana’s teachers and students.</a:t>
            </a:r>
            <a:endParaRPr lang="en-US" sz="2000" dirty="0"/>
          </a:p>
          <a:p>
            <a:pPr>
              <a:spcBef>
                <a:spcPts val="0"/>
              </a:spcBef>
            </a:pPr>
            <a:endParaRPr lang="en-US" sz="2000" dirty="0"/>
          </a:p>
          <a:p>
            <a:endParaRPr lang="en-US" sz="2000" dirty="0"/>
          </a:p>
        </p:txBody>
      </p:sp>
    </p:spTree>
    <p:extLst>
      <p:ext uri="{BB962C8B-B14F-4D97-AF65-F5344CB8AC3E}">
        <p14:creationId xmlns:p14="http://schemas.microsoft.com/office/powerpoint/2010/main" val="3917729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4"/>
          </p:nvPr>
        </p:nvSpPr>
        <p:spPr>
          <a:xfrm>
            <a:off x="6934200" y="6522720"/>
            <a:ext cx="2133600" cy="342899"/>
          </a:xfrm>
        </p:spPr>
        <p:txBody>
          <a:bodyPr/>
          <a:lstStyle/>
          <a:p>
            <a:fld id="{79BA4B8F-8B3F-4B52-9164-AF2CA95F68ED}" type="slidenum">
              <a:rPr lang="en-US" smtClean="0">
                <a:solidFill>
                  <a:prstClr val="black">
                    <a:tint val="75000"/>
                  </a:prstClr>
                </a:solidFill>
                <a:latin typeface="Calibri"/>
              </a:rPr>
              <a:pPr/>
              <a:t>19</a:t>
            </a:fld>
            <a:endParaRPr lang="en-US" dirty="0">
              <a:solidFill>
                <a:prstClr val="black">
                  <a:tint val="75000"/>
                </a:prstClr>
              </a:solidFill>
              <a:latin typeface="Calibri"/>
            </a:endParaRPr>
          </a:p>
        </p:txBody>
      </p:sp>
      <p:sp>
        <p:nvSpPr>
          <p:cNvPr id="12" name="Content Placeholder 11"/>
          <p:cNvSpPr>
            <a:spLocks noGrp="1"/>
          </p:cNvSpPr>
          <p:nvPr>
            <p:ph sz="quarter" idx="10"/>
          </p:nvPr>
        </p:nvSpPr>
        <p:spPr>
          <a:xfrm>
            <a:off x="0" y="1371600"/>
            <a:ext cx="9144000" cy="1219200"/>
          </a:xfrm>
        </p:spPr>
        <p:txBody>
          <a:bodyPr>
            <a:normAutofit/>
          </a:bodyPr>
          <a:lstStyle/>
          <a:p>
            <a:pPr marL="0" indent="0">
              <a:buNone/>
            </a:pPr>
            <a:r>
              <a:rPr lang="en-US" sz="1800" dirty="0" smtClean="0">
                <a:latin typeface="+mn-lt"/>
              </a:rPr>
              <a:t>Annually, the Department provides support and communication directly to teachers, principals, and districts. These details are released each spring in Louisiana’s </a:t>
            </a:r>
            <a:r>
              <a:rPr lang="en-US" sz="1800" u="sng" dirty="0" smtClean="0">
                <a:latin typeface="+mn-lt"/>
                <a:hlinkClick r:id="rId3"/>
              </a:rPr>
              <a:t>District Support Calendar</a:t>
            </a:r>
            <a:r>
              <a:rPr lang="en-US" sz="1800" dirty="0" smtClean="0">
                <a:latin typeface="+mn-lt"/>
              </a:rPr>
              <a:t>.</a:t>
            </a:r>
            <a:endParaRPr lang="en-US" sz="1800" dirty="0">
              <a:latin typeface="+mn-lt"/>
            </a:endParaRPr>
          </a:p>
          <a:p>
            <a:pPr marL="0" indent="0">
              <a:buNone/>
            </a:pPr>
            <a:endParaRPr lang="en-US" sz="1800" dirty="0">
              <a:latin typeface="+mn-lt"/>
            </a:endParaRPr>
          </a:p>
        </p:txBody>
      </p:sp>
      <p:sp>
        <p:nvSpPr>
          <p:cNvPr id="4" name="Title 3"/>
          <p:cNvSpPr>
            <a:spLocks noGrp="1"/>
          </p:cNvSpPr>
          <p:nvPr>
            <p:ph type="title"/>
          </p:nvPr>
        </p:nvSpPr>
        <p:spPr>
          <a:xfrm>
            <a:off x="0" y="0"/>
            <a:ext cx="9144000" cy="1371600"/>
          </a:xfrm>
        </p:spPr>
        <p:txBody>
          <a:bodyPr/>
          <a:lstStyle/>
          <a:p>
            <a:r>
              <a:rPr lang="en-US" sz="2800" dirty="0" smtClean="0">
                <a:latin typeface="Chalkduster"/>
                <a:cs typeface="Chalkduster"/>
              </a:rPr>
              <a:t>Communicating through the System</a:t>
            </a:r>
            <a:endParaRPr lang="en-US" sz="2800" dirty="0">
              <a:latin typeface="Chalkduster"/>
              <a:cs typeface="Chalkduster"/>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905000"/>
            <a:ext cx="8582888" cy="4636769"/>
          </a:xfrm>
          <a:prstGeom prst="rect">
            <a:avLst/>
          </a:prstGeom>
        </p:spPr>
      </p:pic>
    </p:spTree>
    <p:extLst>
      <p:ext uri="{BB962C8B-B14F-4D97-AF65-F5344CB8AC3E}">
        <p14:creationId xmlns:p14="http://schemas.microsoft.com/office/powerpoint/2010/main" val="2777115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
        <p:cNvGrpSpPr/>
        <p:nvPr/>
      </p:nvGrpSpPr>
      <p:grpSpPr>
        <a:xfrm>
          <a:off x="0" y="0"/>
          <a:ext cx="0" cy="0"/>
          <a:chOff x="0" y="0"/>
          <a:chExt cx="0" cy="0"/>
        </a:xfrm>
      </p:grpSpPr>
      <p:pic>
        <p:nvPicPr>
          <p:cNvPr id="3" name="Picture 2" descr="School Redesign Summit_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457200"/>
            <a:ext cx="7184861" cy="3124200"/>
          </a:xfrm>
          <a:prstGeom prst="rect">
            <a:avLst/>
          </a:prstGeom>
        </p:spPr>
      </p:pic>
      <p:sp>
        <p:nvSpPr>
          <p:cNvPr id="4" name="TextBox 3"/>
          <p:cNvSpPr txBox="1"/>
          <p:nvPr/>
        </p:nvSpPr>
        <p:spPr>
          <a:xfrm>
            <a:off x="2554229" y="4572000"/>
            <a:ext cx="4190645" cy="1200329"/>
          </a:xfrm>
          <a:prstGeom prst="rect">
            <a:avLst/>
          </a:prstGeom>
          <a:noFill/>
        </p:spPr>
        <p:txBody>
          <a:bodyPr wrap="none" rtlCol="0">
            <a:spAutoFit/>
          </a:bodyPr>
          <a:lstStyle/>
          <a:p>
            <a:pPr algn="ctr"/>
            <a:r>
              <a:rPr lang="en-US" sz="3600" dirty="0" smtClean="0"/>
              <a:t>Louisiana’s 2025 Plan</a:t>
            </a:r>
          </a:p>
          <a:p>
            <a:pPr algn="ctr"/>
            <a:r>
              <a:rPr lang="en-US" sz="3600" dirty="0" smtClean="0"/>
              <a:t>9:15 to 9:45 AM</a:t>
            </a:r>
            <a:endParaRPr lang="en-US" sz="3600" dirty="0"/>
          </a:p>
        </p:txBody>
      </p:sp>
    </p:spTree>
    <p:extLst>
      <p:ext uri="{BB962C8B-B14F-4D97-AF65-F5344CB8AC3E}">
        <p14:creationId xmlns:p14="http://schemas.microsoft.com/office/powerpoint/2010/main" val="3927739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halkduster"/>
              </a:rPr>
              <a:t>Educator Preparation</a:t>
            </a:r>
            <a:endParaRPr lang="en-US" sz="2800" dirty="0">
              <a:latin typeface="Chalkduster"/>
            </a:endParaRPr>
          </a:p>
        </p:txBody>
      </p:sp>
      <p:sp>
        <p:nvSpPr>
          <p:cNvPr id="3" name="Slide Number Placeholder 2"/>
          <p:cNvSpPr>
            <a:spLocks noGrp="1"/>
          </p:cNvSpPr>
          <p:nvPr>
            <p:ph type="sldNum" sz="quarter" idx="4"/>
          </p:nvPr>
        </p:nvSpPr>
        <p:spPr/>
        <p:txBody>
          <a:bodyPr/>
          <a:lstStyle/>
          <a:p>
            <a:fld id="{79BA4B8F-8B3F-4B52-9164-AF2CA95F68ED}" type="slidenum">
              <a:rPr lang="en-US" smtClean="0"/>
              <a:pPr/>
              <a:t>20</a:t>
            </a:fld>
            <a:endParaRPr lang="en-US" dirty="0"/>
          </a:p>
        </p:txBody>
      </p:sp>
      <p:sp>
        <p:nvSpPr>
          <p:cNvPr id="4" name="Content Placeholder 3"/>
          <p:cNvSpPr>
            <a:spLocks noGrp="1"/>
          </p:cNvSpPr>
          <p:nvPr>
            <p:ph sz="quarter" idx="10"/>
          </p:nvPr>
        </p:nvSpPr>
        <p:spPr>
          <a:xfrm>
            <a:off x="152400" y="1447800"/>
            <a:ext cx="8839200" cy="4953000"/>
          </a:xfrm>
        </p:spPr>
        <p:txBody>
          <a:bodyPr>
            <a:noAutofit/>
          </a:bodyPr>
          <a:lstStyle/>
          <a:p>
            <a:pPr marL="0" indent="0">
              <a:spcBef>
                <a:spcPts val="0"/>
              </a:spcBef>
              <a:buNone/>
            </a:pPr>
            <a:r>
              <a:rPr lang="en-US" sz="1800" dirty="0" smtClean="0"/>
              <a:t>Leaders from school systems, preparation programs and the Department recognized that the shifts in demands on students </a:t>
            </a:r>
            <a:r>
              <a:rPr lang="en-US" sz="1800" dirty="0"/>
              <a:t>and </a:t>
            </a:r>
            <a:r>
              <a:rPr lang="en-US" sz="1800" dirty="0" smtClean="0"/>
              <a:t>teachers and persistent teacher shortages necessitated that Louisiana re-examine its approach to teacher preparation and certification. </a:t>
            </a:r>
          </a:p>
          <a:p>
            <a:pPr marL="0" indent="0">
              <a:spcBef>
                <a:spcPts val="0"/>
              </a:spcBef>
              <a:buNone/>
            </a:pPr>
            <a:endParaRPr lang="en-US" sz="1800" dirty="0" smtClean="0"/>
          </a:p>
          <a:p>
            <a:pPr marL="0" indent="0">
              <a:spcBef>
                <a:spcPts val="0"/>
              </a:spcBef>
              <a:buNone/>
            </a:pPr>
            <a:r>
              <a:rPr lang="en-US" sz="1800" dirty="0" smtClean="0"/>
              <a:t>In response, the Department supported school systems and preparation partners to pilot new </a:t>
            </a:r>
            <a:r>
              <a:rPr lang="en-US" sz="1800" dirty="0"/>
              <a:t>approaches to teacher </a:t>
            </a:r>
            <a:r>
              <a:rPr lang="en-US" sz="1800" dirty="0" smtClean="0"/>
              <a:t>preparation.  These pilot programs led to a series of policy changes that ensure that, by </a:t>
            </a:r>
            <a:r>
              <a:rPr lang="en-US" sz="1800" dirty="0"/>
              <a:t>July 2018, all teacher preparation programs in Louisiana will include</a:t>
            </a:r>
            <a:r>
              <a:rPr lang="en-US" sz="1800" dirty="0" smtClean="0"/>
              <a:t>:</a:t>
            </a:r>
          </a:p>
          <a:p>
            <a:pPr marL="0" indent="0">
              <a:spcBef>
                <a:spcPts val="0"/>
              </a:spcBef>
              <a:buNone/>
            </a:pPr>
            <a:endParaRPr lang="en-US" sz="1800" dirty="0"/>
          </a:p>
          <a:p>
            <a:pPr>
              <a:spcBef>
                <a:spcPts val="0"/>
              </a:spcBef>
            </a:pPr>
            <a:r>
              <a:rPr lang="en-US" sz="1800" dirty="0"/>
              <a:t>A yearlong classroom residency alongside an experienced mentor teacher</a:t>
            </a:r>
          </a:p>
          <a:p>
            <a:pPr>
              <a:spcBef>
                <a:spcPts val="0"/>
              </a:spcBef>
            </a:pPr>
            <a:r>
              <a:rPr lang="en-US" sz="1800" dirty="0"/>
              <a:t>A competency-based curriculum that provides candidates with the knowledge and skills needed for their first day of </a:t>
            </a:r>
            <a:r>
              <a:rPr lang="en-US" sz="1800" dirty="0" smtClean="0"/>
              <a:t>teaching</a:t>
            </a:r>
            <a:endParaRPr lang="en-US" sz="1800" dirty="0"/>
          </a:p>
          <a:p>
            <a:pPr marL="0" indent="0">
              <a:spcBef>
                <a:spcPts val="0"/>
              </a:spcBef>
              <a:buNone/>
            </a:pPr>
            <a:endParaRPr lang="en-US" sz="1800" dirty="0"/>
          </a:p>
          <a:p>
            <a:pPr marL="0" indent="0">
              <a:spcBef>
                <a:spcPts val="0"/>
              </a:spcBef>
              <a:buNone/>
            </a:pPr>
            <a:r>
              <a:rPr lang="en-US" sz="1800" dirty="0" smtClean="0"/>
              <a:t>BESE also approved a transitional funding package that includes stipends for undergraduate residents and mentor teachers for these residents.</a:t>
            </a:r>
          </a:p>
        </p:txBody>
      </p:sp>
    </p:spTree>
    <p:extLst>
      <p:ext uri="{BB962C8B-B14F-4D97-AF65-F5344CB8AC3E}">
        <p14:creationId xmlns:p14="http://schemas.microsoft.com/office/powerpoint/2010/main" val="1809110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
          <p:cNvSpPr txBox="1">
            <a:spLocks/>
          </p:cNvSpPr>
          <p:nvPr/>
        </p:nvSpPr>
        <p:spPr>
          <a:xfrm>
            <a:off x="0" y="2"/>
            <a:ext cx="9144000" cy="1371598"/>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stStyle>
          <a:p>
            <a:pPr algn="ctr">
              <a:buClr>
                <a:schemeClr val="lt1"/>
              </a:buClr>
              <a:buSzPct val="25000"/>
            </a:pPr>
            <a:r>
              <a:rPr lang="en-US" sz="2800" kern="0" dirty="0" smtClean="0">
                <a:solidFill>
                  <a:schemeClr val="tx1"/>
                </a:solidFill>
                <a:latin typeface="Chalkduster"/>
                <a:ea typeface="Calibri" charset="0"/>
                <a:cs typeface="Chalkduster"/>
              </a:rPr>
              <a:t>High School Opportunities</a:t>
            </a:r>
            <a:endParaRPr lang="en-US" sz="2800" kern="0" dirty="0">
              <a:solidFill>
                <a:schemeClr val="tx1"/>
              </a:solidFill>
              <a:latin typeface="Chalkduster"/>
              <a:ea typeface="Calibri" charset="0"/>
              <a:cs typeface="Chalkduster"/>
              <a:sym typeface="Short Stack"/>
            </a:endParaRPr>
          </a:p>
        </p:txBody>
      </p:sp>
      <p:sp>
        <p:nvSpPr>
          <p:cNvPr id="7" name="Slide Number Placeholder 2"/>
          <p:cNvSpPr txBox="1">
            <a:spLocks/>
          </p:cNvSpPr>
          <p:nvPr/>
        </p:nvSpPr>
        <p:spPr>
          <a:xfrm>
            <a:off x="7010402" y="6553202"/>
            <a:ext cx="2133599"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SzPct val="25000"/>
            </a:pPr>
            <a:fld id="{FF71E308-89D6-DF49-A196-926E19412A3A}" type="slidenum">
              <a:rPr lang="en-US" sz="1200">
                <a:solidFill>
                  <a:srgbClr val="888888"/>
                </a:solidFill>
              </a:rPr>
              <a:t>21</a:t>
            </a:fld>
            <a:endParaRPr lang="en-US" sz="1200" dirty="0">
              <a:solidFill>
                <a:srgbClr val="888888"/>
              </a:solidFill>
            </a:endParaRPr>
          </a:p>
        </p:txBody>
      </p:sp>
      <p:sp>
        <p:nvSpPr>
          <p:cNvPr id="3" name="TextBox 2"/>
          <p:cNvSpPr txBox="1"/>
          <p:nvPr/>
        </p:nvSpPr>
        <p:spPr>
          <a:xfrm>
            <a:off x="304800" y="1143000"/>
            <a:ext cx="8448675" cy="5355313"/>
          </a:xfrm>
          <a:prstGeom prst="rect">
            <a:avLst/>
          </a:prstGeom>
          <a:noFill/>
        </p:spPr>
        <p:txBody>
          <a:bodyPr wrap="square" rtlCol="0">
            <a:spAutoFit/>
          </a:bodyPr>
          <a:lstStyle/>
          <a:p>
            <a:endParaRPr lang="en-US" b="1" dirty="0" smtClean="0"/>
          </a:p>
          <a:p>
            <a:r>
              <a:rPr lang="en-US" dirty="0" smtClean="0"/>
              <a:t>Louisiana’s high school students lagged on many metrics that are important for ensuring students have access beyond K-12 education.   </a:t>
            </a:r>
          </a:p>
          <a:p>
            <a:endParaRPr lang="en-US" b="1" dirty="0" smtClean="0"/>
          </a:p>
          <a:p>
            <a:pPr marL="285750" indent="-285750">
              <a:buFont typeface="Arial"/>
              <a:buChar char="•"/>
            </a:pPr>
            <a:r>
              <a:rPr lang="en-US" dirty="0" smtClean="0"/>
              <a:t>The </a:t>
            </a:r>
            <a:r>
              <a:rPr lang="en-US" dirty="0"/>
              <a:t>Advanced Placement® Cohort Results Report for </a:t>
            </a:r>
            <a:r>
              <a:rPr lang="en-US" dirty="0" smtClean="0"/>
              <a:t>2015 </a:t>
            </a:r>
            <a:r>
              <a:rPr lang="en-US" dirty="0"/>
              <a:t>report showed Louisiana’s rate of </a:t>
            </a:r>
            <a:r>
              <a:rPr lang="en-US" dirty="0" smtClean="0"/>
              <a:t>improvement in seniors achieving a 3, 4, or 5 </a:t>
            </a:r>
            <a:r>
              <a:rPr lang="en-US" dirty="0"/>
              <a:t>was second in the nation behind </a:t>
            </a:r>
            <a:r>
              <a:rPr lang="en-US" dirty="0" smtClean="0"/>
              <a:t>Massachusetts. </a:t>
            </a:r>
            <a:r>
              <a:rPr lang="en-US" dirty="0"/>
              <a:t>Since 2012, the number of qualifying scores earned annually has increased 108 percent. </a:t>
            </a:r>
            <a:endParaRPr lang="en-US" dirty="0" smtClean="0"/>
          </a:p>
          <a:p>
            <a:endParaRPr lang="en-US" b="1" dirty="0" smtClean="0"/>
          </a:p>
          <a:p>
            <a:pPr marL="285750" indent="-285750">
              <a:buFont typeface="Arial"/>
              <a:buChar char="•"/>
            </a:pPr>
            <a:r>
              <a:rPr lang="en-US" dirty="0" smtClean="0"/>
              <a:t>Jump </a:t>
            </a:r>
            <a:r>
              <a:rPr lang="en-US" dirty="0"/>
              <a:t>Start is Louisiana’s innovative career and technical education (CTE) </a:t>
            </a:r>
            <a:r>
              <a:rPr lang="en-US" dirty="0" smtClean="0"/>
              <a:t>program that includes course work and pathways developed by districts, </a:t>
            </a:r>
            <a:r>
              <a:rPr lang="en-US" dirty="0"/>
              <a:t>b</a:t>
            </a:r>
            <a:r>
              <a:rPr lang="en-US" dirty="0" smtClean="0"/>
              <a:t>usiness &amp; industry, and post-secondary partnerships.  Students </a:t>
            </a:r>
            <a:r>
              <a:rPr lang="en-US" dirty="0"/>
              <a:t>are required to attain industry</a:t>
            </a:r>
            <a:r>
              <a:rPr lang="en-US" dirty="0" smtClean="0"/>
              <a:t>-created, </a:t>
            </a:r>
            <a:r>
              <a:rPr lang="en-US" dirty="0"/>
              <a:t>industry-valued credentials in order to graduate with a Career </a:t>
            </a:r>
            <a:r>
              <a:rPr lang="en-US" dirty="0" smtClean="0"/>
              <a:t>Diploma</a:t>
            </a:r>
            <a:r>
              <a:rPr lang="en-US" dirty="0"/>
              <a:t> </a:t>
            </a:r>
            <a:r>
              <a:rPr lang="en-US" dirty="0" smtClean="0"/>
              <a:t>in our state. Every high school in Louisiana offers a Jump Start pathway to students.</a:t>
            </a:r>
          </a:p>
          <a:p>
            <a:endParaRPr lang="en-US" b="1" dirty="0" smtClean="0"/>
          </a:p>
          <a:p>
            <a:pPr marL="285750" indent="-285750">
              <a:buFont typeface="Arial"/>
              <a:buChar char="•"/>
            </a:pPr>
            <a:r>
              <a:rPr lang="en-US" dirty="0" smtClean="0"/>
              <a:t>Beginning </a:t>
            </a:r>
            <a:r>
              <a:rPr lang="en-US" dirty="0"/>
              <a:t>with the 2017-2018 school year, each graduating senior will be </a:t>
            </a:r>
            <a:r>
              <a:rPr lang="en-US" dirty="0" smtClean="0"/>
              <a:t>required</a:t>
            </a:r>
            <a:r>
              <a:rPr lang="en-US" dirty="0"/>
              <a:t> </a:t>
            </a:r>
            <a:r>
              <a:rPr lang="en-US" dirty="0" smtClean="0"/>
              <a:t>to complete Financial Aid Planning as a condition of graduating. </a:t>
            </a:r>
            <a:r>
              <a:rPr lang="en-US" dirty="0"/>
              <a:t> </a:t>
            </a:r>
            <a:r>
              <a:rPr lang="en-US" dirty="0" smtClean="0"/>
              <a:t>As of today 1 in 4 of all HS seniors have turned in their FAFSA for the current school year.  Last year at this point 1 in 100 had turned in their FAFSA.</a:t>
            </a:r>
            <a:endParaRPr lang="en-US" b="1" dirty="0" smtClean="0"/>
          </a:p>
        </p:txBody>
      </p:sp>
    </p:spTree>
    <p:extLst>
      <p:ext uri="{BB962C8B-B14F-4D97-AF65-F5344CB8AC3E}">
        <p14:creationId xmlns:p14="http://schemas.microsoft.com/office/powerpoint/2010/main" val="2099106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
          <p:cNvSpPr txBox="1">
            <a:spLocks/>
          </p:cNvSpPr>
          <p:nvPr/>
        </p:nvSpPr>
        <p:spPr>
          <a:xfrm>
            <a:off x="0" y="2"/>
            <a:ext cx="9144000" cy="1371598"/>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stStyle>
          <a:p>
            <a:pPr algn="ctr">
              <a:buClr>
                <a:schemeClr val="lt1"/>
              </a:buClr>
              <a:buSzPct val="25000"/>
            </a:pPr>
            <a:r>
              <a:rPr lang="en-US" sz="2800" kern="0" dirty="0" smtClean="0">
                <a:solidFill>
                  <a:schemeClr val="tx1"/>
                </a:solidFill>
                <a:latin typeface="Chalkduster"/>
                <a:ea typeface="Calibri" charset="0"/>
                <a:cs typeface="Chalkduster"/>
              </a:rPr>
              <a:t>Improving Struggling Schools</a:t>
            </a:r>
            <a:endParaRPr lang="en-US" sz="2800" kern="0" dirty="0">
              <a:solidFill>
                <a:schemeClr val="tx1"/>
              </a:solidFill>
              <a:latin typeface="Chalkduster"/>
              <a:ea typeface="Calibri" charset="0"/>
              <a:cs typeface="Chalkduster"/>
              <a:sym typeface="Short Stack"/>
            </a:endParaRPr>
          </a:p>
        </p:txBody>
      </p:sp>
      <p:sp>
        <p:nvSpPr>
          <p:cNvPr id="7" name="Slide Number Placeholder 2"/>
          <p:cNvSpPr txBox="1">
            <a:spLocks/>
          </p:cNvSpPr>
          <p:nvPr/>
        </p:nvSpPr>
        <p:spPr>
          <a:xfrm>
            <a:off x="7010402" y="6553202"/>
            <a:ext cx="2133599"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SzPct val="25000"/>
            </a:pPr>
            <a:fld id="{FF71E308-89D6-DF49-A196-926E19412A3A}" type="slidenum">
              <a:rPr lang="en-US" sz="1200">
                <a:solidFill>
                  <a:srgbClr val="888888"/>
                </a:solidFill>
              </a:rPr>
              <a:t>22</a:t>
            </a:fld>
            <a:endParaRPr lang="en-US" sz="1200" dirty="0">
              <a:solidFill>
                <a:srgbClr val="888888"/>
              </a:solidFill>
            </a:endParaRPr>
          </a:p>
        </p:txBody>
      </p:sp>
      <p:sp>
        <p:nvSpPr>
          <p:cNvPr id="3" name="TextBox 2"/>
          <p:cNvSpPr txBox="1"/>
          <p:nvPr/>
        </p:nvSpPr>
        <p:spPr>
          <a:xfrm>
            <a:off x="304800" y="1143000"/>
            <a:ext cx="8448675" cy="5078314"/>
          </a:xfrm>
          <a:prstGeom prst="rect">
            <a:avLst/>
          </a:prstGeom>
          <a:noFill/>
        </p:spPr>
        <p:txBody>
          <a:bodyPr wrap="square" rtlCol="0">
            <a:spAutoFit/>
          </a:bodyPr>
          <a:lstStyle/>
          <a:p>
            <a:endParaRPr lang="en-US" b="1" dirty="0" smtClean="0"/>
          </a:p>
          <a:p>
            <a:r>
              <a:rPr lang="en-US" dirty="0" smtClean="0"/>
              <a:t>The Louisiana Department of Education has been focused relentlessly on improving our state’s most struggling schools through the Recovery School District.  In New Orleans, the Recovery School District has managed the majority of the city’s schools since 2005.  </a:t>
            </a:r>
          </a:p>
          <a:p>
            <a:endParaRPr lang="en-US" dirty="0"/>
          </a:p>
          <a:p>
            <a:pPr marL="285750" indent="-285750">
              <a:buFont typeface="Arial"/>
              <a:buChar char="•"/>
            </a:pPr>
            <a:r>
              <a:rPr lang="en-US" dirty="0"/>
              <a:t>In 2015, the first year using a nationally comparable grade 3-8 ELA and math assessment, 25 percent of African American students in New Orleans scored Mastery or above, compared to 21 percent of African American students statewide and outperforming every other participating state except Massachusetts</a:t>
            </a:r>
            <a:r>
              <a:rPr lang="en-US" dirty="0" smtClean="0"/>
              <a:t>.</a:t>
            </a:r>
          </a:p>
          <a:p>
            <a:pPr marL="285750" lvl="0" indent="-285750">
              <a:buFont typeface="Arial"/>
              <a:buChar char="•"/>
            </a:pPr>
            <a:r>
              <a:rPr lang="en-US" dirty="0" smtClean="0"/>
              <a:t>New Orleans high schools make </a:t>
            </a:r>
            <a:r>
              <a:rPr lang="en-US" dirty="0"/>
              <a:t>up the top five highest </a:t>
            </a:r>
            <a:r>
              <a:rPr lang="en-US" dirty="0" smtClean="0"/>
              <a:t>performing schools amongst a list of 60 high poverty high schools in our state..</a:t>
            </a:r>
          </a:p>
          <a:p>
            <a:pPr marL="285750" lvl="0" indent="-285750">
              <a:buFont typeface="Arial"/>
              <a:buChar char="•"/>
            </a:pPr>
            <a:r>
              <a:rPr lang="en-US" dirty="0" smtClean="0"/>
              <a:t>The </a:t>
            </a:r>
            <a:r>
              <a:rPr lang="en-US" dirty="0"/>
              <a:t>graduation rate for African-American males in New Orleans, 68 percent, far exceeds the national average of 59 percent</a:t>
            </a:r>
            <a:r>
              <a:rPr lang="en-US" dirty="0" smtClean="0"/>
              <a:t>.</a:t>
            </a:r>
          </a:p>
          <a:p>
            <a:pPr marL="285750" indent="-285750">
              <a:buFont typeface="Arial"/>
              <a:buChar char="•"/>
            </a:pPr>
            <a:r>
              <a:rPr lang="en-US" dirty="0"/>
              <a:t>New Orleans ranked 35</a:t>
            </a:r>
            <a:r>
              <a:rPr lang="en-US" baseline="30000" dirty="0"/>
              <a:t>th</a:t>
            </a:r>
            <a:r>
              <a:rPr lang="en-US" dirty="0"/>
              <a:t> of 69 school districts statewide on the ACT in 2015, nine places higher than in 2014</a:t>
            </a:r>
            <a:r>
              <a:rPr lang="en-US" dirty="0" smtClean="0"/>
              <a:t>.</a:t>
            </a:r>
          </a:p>
          <a:p>
            <a:pPr marL="285750" indent="-285750">
              <a:buFont typeface="Arial"/>
              <a:buChar char="•"/>
            </a:pPr>
            <a:endParaRPr lang="en-US" dirty="0"/>
          </a:p>
          <a:p>
            <a:endParaRPr lang="en-US" dirty="0" smtClean="0"/>
          </a:p>
          <a:p>
            <a:pPr marL="285750" indent="-285750">
              <a:buFont typeface="Arial"/>
              <a:buChar char="•"/>
            </a:pPr>
            <a:endParaRPr lang="en-US" dirty="0" smtClean="0"/>
          </a:p>
        </p:txBody>
      </p:sp>
    </p:spTree>
    <p:extLst>
      <p:ext uri="{BB962C8B-B14F-4D97-AF65-F5344CB8AC3E}">
        <p14:creationId xmlns:p14="http://schemas.microsoft.com/office/powerpoint/2010/main" val="35955850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0" y="0"/>
            <a:ext cx="9144000" cy="12192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Short Stack"/>
              <a:buNone/>
            </a:pPr>
            <a:r>
              <a:rPr lang="en-US" sz="2800" b="0" i="0" u="none" strike="noStrike" cap="none" baseline="0" dirty="0" smtClean="0">
                <a:solidFill>
                  <a:schemeClr val="tx1"/>
                </a:solidFill>
                <a:latin typeface="Chalkduster"/>
                <a:cs typeface="Chalkduster"/>
                <a:sym typeface="Short Stack"/>
              </a:rPr>
              <a:t>Louisiana’s Accountability System</a:t>
            </a:r>
            <a:endParaRPr lang="en-US" sz="2800" b="0" i="0" u="none" strike="noStrike" cap="none" baseline="0" dirty="0">
              <a:solidFill>
                <a:schemeClr val="tx1"/>
              </a:solidFill>
              <a:latin typeface="Chalkduster"/>
              <a:cs typeface="Chalkduster"/>
              <a:sym typeface="Short Stack"/>
            </a:endParaRPr>
          </a:p>
        </p:txBody>
      </p:sp>
      <p:sp>
        <p:nvSpPr>
          <p:cNvPr id="91" name="Shape 91"/>
          <p:cNvSpPr txBox="1">
            <a:spLocks noGrp="1"/>
          </p:cNvSpPr>
          <p:nvPr>
            <p:ph type="sldNum" idx="4294967295"/>
          </p:nvPr>
        </p:nvSpPr>
        <p:spPr>
          <a:xfrm>
            <a:off x="7010400" y="6553200"/>
            <a:ext cx="2133599" cy="3428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rPr>
              <a:pPr algn="r">
                <a:buSzPct val="25000"/>
              </a:pPr>
              <a:t>23</a:t>
            </a:fld>
            <a:endParaRPr lang="en-US" sz="1200" dirty="0">
              <a:solidFill>
                <a:srgbClr val="888888"/>
              </a:solidFill>
            </a:endParaRPr>
          </a:p>
        </p:txBody>
      </p:sp>
      <p:sp>
        <p:nvSpPr>
          <p:cNvPr id="3" name="TextBox 2"/>
          <p:cNvSpPr txBox="1"/>
          <p:nvPr/>
        </p:nvSpPr>
        <p:spPr>
          <a:xfrm>
            <a:off x="168668" y="1360724"/>
            <a:ext cx="8670532" cy="5078314"/>
          </a:xfrm>
          <a:prstGeom prst="rect">
            <a:avLst/>
          </a:prstGeom>
          <a:noFill/>
        </p:spPr>
        <p:txBody>
          <a:bodyPr wrap="square" rtlCol="0">
            <a:spAutoFit/>
          </a:bodyPr>
          <a:lstStyle/>
          <a:p>
            <a:r>
              <a:rPr lang="en-US" dirty="0">
                <a:solidFill>
                  <a:srgbClr val="000000"/>
                </a:solidFill>
                <a:latin typeface="Calibri" panose="020F0502020204030204" pitchFamily="34" charset="0"/>
              </a:rPr>
              <a:t>The school and district accountability system sets the expectation for academic quality across </a:t>
            </a:r>
            <a:r>
              <a:rPr lang="en-US" dirty="0" smtClean="0">
                <a:solidFill>
                  <a:srgbClr val="000000"/>
                </a:solidFill>
                <a:latin typeface="Calibri" panose="020F0502020204030204" pitchFamily="34" charset="0"/>
              </a:rPr>
              <a:t>Louisiana and supports all of our state’s initiatives.</a:t>
            </a:r>
            <a:endParaRPr lang="en-US" dirty="0">
              <a:solidFill>
                <a:srgbClr val="000000"/>
              </a:solidFill>
              <a:latin typeface="Calibri" panose="020F0502020204030204" pitchFamily="34" charset="0"/>
            </a:endParaRPr>
          </a:p>
          <a:p>
            <a:endParaRPr lang="en-US" b="1" dirty="0" smtClean="0">
              <a:solidFill>
                <a:srgbClr val="000000"/>
              </a:solidFill>
              <a:latin typeface="Calibri" panose="020F0502020204030204" pitchFamily="34" charset="0"/>
            </a:endParaRPr>
          </a:p>
          <a:p>
            <a:r>
              <a:rPr lang="en-US" dirty="0" smtClean="0">
                <a:solidFill>
                  <a:prstClr val="black"/>
                </a:solidFill>
                <a:latin typeface="Calibri" panose="020F0502020204030204" pitchFamily="34" charset="0"/>
              </a:rPr>
              <a:t>For schools with grades K-8, the accountability system values:</a:t>
            </a:r>
          </a:p>
          <a:p>
            <a:pPr marL="342900" indent="-342900">
              <a:buAutoNum type="arabicPeriod"/>
            </a:pPr>
            <a:r>
              <a:rPr lang="en-US" dirty="0" smtClean="0">
                <a:solidFill>
                  <a:prstClr val="black"/>
                </a:solidFill>
                <a:latin typeface="Calibri" panose="020F0502020204030204" pitchFamily="34" charset="0"/>
              </a:rPr>
              <a:t>Student assessment performance </a:t>
            </a:r>
          </a:p>
          <a:p>
            <a:pPr marL="342900" indent="-342900">
              <a:buAutoNum type="arabicPeriod"/>
            </a:pPr>
            <a:r>
              <a:rPr lang="en-US" dirty="0">
                <a:solidFill>
                  <a:prstClr val="black"/>
                </a:solidFill>
                <a:latin typeface="Calibri" panose="020F0502020204030204" pitchFamily="34" charset="0"/>
              </a:rPr>
              <a:t>I</a:t>
            </a:r>
            <a:r>
              <a:rPr lang="en-US" dirty="0" smtClean="0">
                <a:solidFill>
                  <a:prstClr val="black"/>
                </a:solidFill>
                <a:latin typeface="Calibri" panose="020F0502020204030204" pitchFamily="34" charset="0"/>
              </a:rPr>
              <a:t>mprovement with our state’s lowest performing students</a:t>
            </a:r>
            <a:endParaRPr lang="en-US" dirty="0">
              <a:solidFill>
                <a:prstClr val="black"/>
              </a:solidFill>
              <a:latin typeface="Calibri" panose="020F0502020204030204" pitchFamily="34" charset="0"/>
            </a:endParaRPr>
          </a:p>
          <a:p>
            <a:pPr marL="342900" indent="-342900">
              <a:buAutoNum type="arabicPeriod"/>
            </a:pPr>
            <a:r>
              <a:rPr lang="en-US" dirty="0" smtClean="0">
                <a:solidFill>
                  <a:prstClr val="black"/>
                </a:solidFill>
                <a:latin typeface="Calibri" panose="020F0502020204030204" pitchFamily="34" charset="0"/>
              </a:rPr>
              <a:t>The success of these students in grade 8 in the 9</a:t>
            </a:r>
            <a:r>
              <a:rPr lang="en-US" baseline="30000" dirty="0" smtClean="0">
                <a:solidFill>
                  <a:prstClr val="black"/>
                </a:solidFill>
                <a:latin typeface="Calibri" panose="020F0502020204030204" pitchFamily="34" charset="0"/>
              </a:rPr>
              <a:t>th</a:t>
            </a:r>
            <a:r>
              <a:rPr lang="en-US" dirty="0" smtClean="0">
                <a:solidFill>
                  <a:prstClr val="black"/>
                </a:solidFill>
                <a:latin typeface="Calibri" panose="020F0502020204030204" pitchFamily="34" charset="0"/>
              </a:rPr>
              <a:t> grade at their high school</a:t>
            </a:r>
          </a:p>
          <a:p>
            <a:pPr marL="342900" indent="-342900">
              <a:buAutoNum type="arabicPeriod"/>
            </a:pPr>
            <a:endParaRPr lang="en-US" dirty="0" smtClean="0">
              <a:solidFill>
                <a:prstClr val="black"/>
              </a:solidFill>
              <a:latin typeface="Calibri" panose="020F0502020204030204" pitchFamily="34" charset="0"/>
            </a:endParaRPr>
          </a:p>
          <a:p>
            <a:r>
              <a:rPr lang="en-US" dirty="0" smtClean="0">
                <a:solidFill>
                  <a:prstClr val="black"/>
                </a:solidFill>
                <a:latin typeface="Calibri" panose="020F0502020204030204" pitchFamily="34" charset="0"/>
              </a:rPr>
              <a:t>For schools with grades 9-12, the accountability system values:</a:t>
            </a:r>
          </a:p>
          <a:p>
            <a:pPr marL="342900" indent="-342900">
              <a:buAutoNum type="arabicPeriod"/>
            </a:pPr>
            <a:r>
              <a:rPr lang="en-US" dirty="0" smtClean="0">
                <a:solidFill>
                  <a:prstClr val="black"/>
                </a:solidFill>
                <a:latin typeface="Calibri" panose="020F0502020204030204" pitchFamily="34" charset="0"/>
              </a:rPr>
              <a:t>Student </a:t>
            </a:r>
            <a:r>
              <a:rPr lang="en-US" dirty="0">
                <a:solidFill>
                  <a:prstClr val="black"/>
                </a:solidFill>
                <a:latin typeface="Calibri" panose="020F0502020204030204" pitchFamily="34" charset="0"/>
              </a:rPr>
              <a:t>assessment performance on both EOC and ACT</a:t>
            </a:r>
          </a:p>
          <a:p>
            <a:pPr marL="342900" indent="-342900">
              <a:buAutoNum type="arabicPeriod"/>
            </a:pPr>
            <a:r>
              <a:rPr lang="en-US" dirty="0">
                <a:solidFill>
                  <a:prstClr val="black"/>
                </a:solidFill>
                <a:latin typeface="Calibri" panose="020F0502020204030204" pitchFamily="34" charset="0"/>
              </a:rPr>
              <a:t>I</a:t>
            </a:r>
            <a:r>
              <a:rPr lang="en-US" dirty="0" smtClean="0">
                <a:solidFill>
                  <a:prstClr val="black"/>
                </a:solidFill>
                <a:latin typeface="Calibri" panose="020F0502020204030204" pitchFamily="34" charset="0"/>
              </a:rPr>
              <a:t>mprovement </a:t>
            </a:r>
            <a:r>
              <a:rPr lang="en-US" dirty="0">
                <a:solidFill>
                  <a:prstClr val="black"/>
                </a:solidFill>
                <a:latin typeface="Calibri" panose="020F0502020204030204" pitchFamily="34" charset="0"/>
              </a:rPr>
              <a:t>for the state’s lowest performing </a:t>
            </a:r>
            <a:r>
              <a:rPr lang="en-US" dirty="0" smtClean="0">
                <a:solidFill>
                  <a:prstClr val="black"/>
                </a:solidFill>
                <a:latin typeface="Calibri" panose="020F0502020204030204" pitchFamily="34" charset="0"/>
              </a:rPr>
              <a:t>students</a:t>
            </a:r>
            <a:endParaRPr lang="en-US" dirty="0">
              <a:solidFill>
                <a:prstClr val="black"/>
              </a:solidFill>
              <a:latin typeface="Calibri" panose="020F0502020204030204" pitchFamily="34" charset="0"/>
            </a:endParaRPr>
          </a:p>
          <a:p>
            <a:pPr marL="342900" indent="-342900">
              <a:buAutoNum type="arabicPeriod"/>
            </a:pPr>
            <a:r>
              <a:rPr lang="en-US" dirty="0" smtClean="0">
                <a:solidFill>
                  <a:prstClr val="black"/>
                </a:solidFill>
                <a:latin typeface="Calibri" panose="020F0502020204030204" pitchFamily="34" charset="0"/>
              </a:rPr>
              <a:t>Cohort </a:t>
            </a:r>
            <a:r>
              <a:rPr lang="en-US" dirty="0">
                <a:solidFill>
                  <a:prstClr val="black"/>
                </a:solidFill>
                <a:latin typeface="Calibri" panose="020F0502020204030204" pitchFamily="34" charset="0"/>
              </a:rPr>
              <a:t>graduation </a:t>
            </a:r>
            <a:r>
              <a:rPr lang="en-US" dirty="0" smtClean="0">
                <a:solidFill>
                  <a:prstClr val="black"/>
                </a:solidFill>
                <a:latin typeface="Calibri" panose="020F0502020204030204" pitchFamily="34" charset="0"/>
              </a:rPr>
              <a:t>rate</a:t>
            </a:r>
          </a:p>
          <a:p>
            <a:pPr marL="342900" indent="-342900">
              <a:buAutoNum type="arabicPeriod"/>
            </a:pPr>
            <a:r>
              <a:rPr lang="en-US" dirty="0" smtClean="0">
                <a:solidFill>
                  <a:prstClr val="black"/>
                </a:solidFill>
                <a:latin typeface="Calibri" panose="020F0502020204030204" pitchFamily="34" charset="0"/>
              </a:rPr>
              <a:t>Credentials earned in college or the workplace</a:t>
            </a:r>
          </a:p>
          <a:p>
            <a:endParaRPr lang="en-US" b="1" dirty="0" smtClean="0">
              <a:solidFill>
                <a:prstClr val="black"/>
              </a:solidFill>
              <a:latin typeface="Calibri" panose="020F0502020204030204" pitchFamily="34" charset="0"/>
            </a:endParaRPr>
          </a:p>
          <a:p>
            <a:r>
              <a:rPr lang="en-US" dirty="0" smtClean="0">
                <a:solidFill>
                  <a:prstClr val="black"/>
                </a:solidFill>
                <a:latin typeface="Calibri" panose="020F0502020204030204" pitchFamily="34" charset="0"/>
              </a:rPr>
              <a:t>Louisiana is currently improving its accountability system through its ESSA plan, to</a:t>
            </a:r>
          </a:p>
          <a:p>
            <a:pPr marL="285750" indent="-285750">
              <a:buFont typeface="Arial" panose="020B0604020202020204" pitchFamily="34" charset="0"/>
              <a:buChar char="•"/>
            </a:pPr>
            <a:r>
              <a:rPr lang="en-US" dirty="0" smtClean="0">
                <a:solidFill>
                  <a:prstClr val="black"/>
                </a:solidFill>
                <a:latin typeface="Calibri" panose="020F0502020204030204" pitchFamily="34" charset="0"/>
              </a:rPr>
              <a:t>Raise the </a:t>
            </a:r>
            <a:r>
              <a:rPr lang="en-US" dirty="0">
                <a:solidFill>
                  <a:prstClr val="black"/>
                </a:solidFill>
                <a:latin typeface="Calibri" panose="020F0502020204030204" pitchFamily="34" charset="0"/>
              </a:rPr>
              <a:t>bar for what it means to be an </a:t>
            </a:r>
            <a:r>
              <a:rPr lang="en-US" dirty="0" smtClean="0">
                <a:solidFill>
                  <a:prstClr val="black"/>
                </a:solidFill>
                <a:latin typeface="Calibri" panose="020F0502020204030204" pitchFamily="34" charset="0"/>
              </a:rPr>
              <a:t>A school</a:t>
            </a:r>
            <a:endParaRPr lang="en-US" dirty="0">
              <a:solidFill>
                <a:prstClr val="black"/>
              </a:solidFill>
              <a:latin typeface="Calibri" panose="020F0502020204030204" pitchFamily="34" charset="0"/>
            </a:endParaRPr>
          </a:p>
          <a:p>
            <a:pPr marL="285750" indent="-285750">
              <a:buFont typeface="Arial" panose="020B0604020202020204" pitchFamily="34" charset="0"/>
              <a:buChar char="•"/>
            </a:pPr>
            <a:r>
              <a:rPr lang="en-US" dirty="0" smtClean="0">
                <a:solidFill>
                  <a:prstClr val="black"/>
                </a:solidFill>
                <a:latin typeface="Calibri" panose="020F0502020204030204" pitchFamily="34" charset="0"/>
              </a:rPr>
              <a:t>Increase </a:t>
            </a:r>
            <a:r>
              <a:rPr lang="en-US" dirty="0">
                <a:solidFill>
                  <a:prstClr val="black"/>
                </a:solidFill>
                <a:latin typeface="Calibri" panose="020F0502020204030204" pitchFamily="34" charset="0"/>
              </a:rPr>
              <a:t>the role of progress for all </a:t>
            </a:r>
            <a:r>
              <a:rPr lang="en-US" dirty="0" smtClean="0">
                <a:solidFill>
                  <a:prstClr val="black"/>
                </a:solidFill>
                <a:latin typeface="Calibri" panose="020F0502020204030204" pitchFamily="34" charset="0"/>
              </a:rPr>
              <a:t>students</a:t>
            </a:r>
          </a:p>
          <a:p>
            <a:pPr marL="285750" indent="-285750">
              <a:buFont typeface="Arial" panose="020B0604020202020204" pitchFamily="34" charset="0"/>
              <a:buChar char="•"/>
            </a:pPr>
            <a:r>
              <a:rPr lang="en-US" dirty="0" smtClean="0">
                <a:solidFill>
                  <a:prstClr val="black"/>
                </a:solidFill>
                <a:latin typeface="Calibri" panose="020F0502020204030204" pitchFamily="34" charset="0"/>
              </a:rPr>
              <a:t>Reward schools for student improvement on non-tested measures </a:t>
            </a:r>
            <a:endParaRPr 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2043561414"/>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latin typeface="Chalkduster"/>
                <a:cs typeface="Chalkduster"/>
              </a:rPr>
              <a:t>Next Steps</a:t>
            </a:r>
            <a:endParaRPr lang="en-US" sz="2800" dirty="0">
              <a:latin typeface="Chalkduster"/>
              <a:cs typeface="Chalkduster"/>
            </a:endParaRPr>
          </a:p>
        </p:txBody>
      </p:sp>
      <p:sp>
        <p:nvSpPr>
          <p:cNvPr id="3" name="Slide Number Placeholder 2"/>
          <p:cNvSpPr>
            <a:spLocks noGrp="1"/>
          </p:cNvSpPr>
          <p:nvPr>
            <p:ph type="sldNum" idx="4294967295"/>
          </p:nvPr>
        </p:nvSpPr>
        <p:spPr>
          <a:xfrm>
            <a:off x="7010401" y="6553202"/>
            <a:ext cx="2133599" cy="342899"/>
          </a:xfrm>
          <a:prstGeom prst="rect">
            <a:avLst/>
          </a:prstGeom>
        </p:spPr>
        <p:txBody>
          <a:bodyPr/>
          <a:lstStyle/>
          <a:p>
            <a:pPr algn="r">
              <a:buSzPct val="25000"/>
            </a:pPr>
            <a:fld id="{00000000-1234-1234-1234-123412341234}" type="slidenum">
              <a:rPr lang="en-US" sz="1200">
                <a:solidFill>
                  <a:srgbClr val="888888"/>
                </a:solidFill>
              </a:rPr>
              <a:pPr algn="r">
                <a:buSzPct val="25000"/>
              </a:pPr>
              <a:t>24</a:t>
            </a:fld>
            <a:endParaRPr lang="en-US" sz="1200">
              <a:solidFill>
                <a:srgbClr val="888888"/>
              </a:solidFill>
            </a:endParaRPr>
          </a:p>
        </p:txBody>
      </p:sp>
      <p:sp>
        <p:nvSpPr>
          <p:cNvPr id="5" name="TextBox 4"/>
          <p:cNvSpPr txBox="1"/>
          <p:nvPr/>
        </p:nvSpPr>
        <p:spPr>
          <a:xfrm>
            <a:off x="304800" y="1600200"/>
            <a:ext cx="8382000" cy="4431982"/>
          </a:xfrm>
          <a:prstGeom prst="rect">
            <a:avLst/>
          </a:prstGeom>
          <a:noFill/>
        </p:spPr>
        <p:txBody>
          <a:bodyPr wrap="square" rtlCol="0">
            <a:spAutoFit/>
          </a:bodyPr>
          <a:lstStyle/>
          <a:p>
            <a:r>
              <a:rPr lang="en-US" sz="2200" dirty="0" smtClean="0"/>
              <a:t>Between the morning and the afternoon:</a:t>
            </a:r>
          </a:p>
          <a:p>
            <a:endParaRPr lang="en-US" sz="2200" dirty="0"/>
          </a:p>
          <a:p>
            <a:pPr marL="285750" indent="-285750">
              <a:buFont typeface="Arial"/>
              <a:buChar char="•"/>
            </a:pPr>
            <a:r>
              <a:rPr lang="en-US" sz="2200" dirty="0" smtClean="0"/>
              <a:t>Districts are ranking the organizations with whom they would most like to meet during the afternoon.</a:t>
            </a:r>
          </a:p>
          <a:p>
            <a:pPr marL="285750" indent="-285750">
              <a:buFont typeface="Arial"/>
              <a:buChar char="•"/>
            </a:pPr>
            <a:r>
              <a:rPr lang="en-US" sz="2200" dirty="0" smtClean="0"/>
              <a:t>The Department will use these to build schedules over the lunch hour based on district preferences and district need.</a:t>
            </a:r>
          </a:p>
          <a:p>
            <a:pPr marL="285750" indent="-285750">
              <a:buFont typeface="Arial"/>
              <a:buChar char="•"/>
            </a:pPr>
            <a:r>
              <a:rPr lang="en-US" sz="2200" dirty="0" smtClean="0"/>
              <a:t>All schedules will be posted </a:t>
            </a:r>
            <a:r>
              <a:rPr lang="en-US" sz="2200" dirty="0"/>
              <a:t>at </a:t>
            </a:r>
            <a:r>
              <a:rPr lang="en-US" sz="2200" dirty="0">
                <a:solidFill>
                  <a:srgbClr val="000000"/>
                </a:solidFill>
                <a:hlinkClick r:id="rId2"/>
              </a:rPr>
              <a:t>bit.ly/round2schedules</a:t>
            </a:r>
            <a:r>
              <a:rPr lang="en-US" sz="2200" dirty="0"/>
              <a:t> by </a:t>
            </a:r>
            <a:r>
              <a:rPr lang="en-US" sz="2200" dirty="0" smtClean="0"/>
              <a:t>the end of lunch.  </a:t>
            </a:r>
          </a:p>
          <a:p>
            <a:pPr marL="285750" indent="-285750">
              <a:buFont typeface="Arial"/>
              <a:buChar char="•"/>
            </a:pPr>
            <a:endParaRPr lang="en-US" sz="2200" dirty="0"/>
          </a:p>
          <a:p>
            <a:pPr marL="285750" indent="-285750">
              <a:buFont typeface="Arial"/>
              <a:buChar char="•"/>
            </a:pPr>
            <a:endParaRPr lang="en-US" sz="2200" dirty="0" smtClean="0"/>
          </a:p>
          <a:p>
            <a:pPr marL="285750" indent="-285750">
              <a:buFont typeface="Arial"/>
              <a:buChar char="•"/>
            </a:pPr>
            <a:endParaRPr lang="en-US" dirty="0"/>
          </a:p>
          <a:p>
            <a:pPr marL="285750" indent="-285750">
              <a:buFont typeface="Arial"/>
              <a:buChar char="•"/>
            </a:pPr>
            <a:endParaRPr lang="en-US" sz="2200" dirty="0" smtClean="0"/>
          </a:p>
          <a:p>
            <a:r>
              <a:rPr lang="en-US" sz="2200" dirty="0" smtClean="0"/>
              <a:t>We will meet back in this room at 3:25.</a:t>
            </a:r>
            <a:endParaRPr lang="en-US" sz="2200" dirty="0"/>
          </a:p>
        </p:txBody>
      </p:sp>
    </p:spTree>
    <p:extLst>
      <p:ext uri="{BB962C8B-B14F-4D97-AF65-F5344CB8AC3E}">
        <p14:creationId xmlns:p14="http://schemas.microsoft.com/office/powerpoint/2010/main" val="18514269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
        <p:cNvGrpSpPr/>
        <p:nvPr/>
      </p:nvGrpSpPr>
      <p:grpSpPr>
        <a:xfrm>
          <a:off x="0" y="0"/>
          <a:ext cx="0" cy="0"/>
          <a:chOff x="0" y="0"/>
          <a:chExt cx="0" cy="0"/>
        </a:xfrm>
      </p:grpSpPr>
      <p:pic>
        <p:nvPicPr>
          <p:cNvPr id="3" name="Picture 2" descr="School Redesign Summit_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457200"/>
            <a:ext cx="7184861" cy="3124200"/>
          </a:xfrm>
          <a:prstGeom prst="rect">
            <a:avLst/>
          </a:prstGeom>
        </p:spPr>
      </p:pic>
      <p:sp>
        <p:nvSpPr>
          <p:cNvPr id="4" name="TextBox 3"/>
          <p:cNvSpPr txBox="1"/>
          <p:nvPr/>
        </p:nvSpPr>
        <p:spPr>
          <a:xfrm>
            <a:off x="1008678" y="4572000"/>
            <a:ext cx="7281761" cy="1077218"/>
          </a:xfrm>
          <a:prstGeom prst="rect">
            <a:avLst/>
          </a:prstGeom>
          <a:noFill/>
        </p:spPr>
        <p:txBody>
          <a:bodyPr wrap="none" rtlCol="0">
            <a:spAutoFit/>
          </a:bodyPr>
          <a:lstStyle/>
          <a:p>
            <a:pPr algn="ctr"/>
            <a:r>
              <a:rPr lang="en-US" sz="3200" dirty="0" smtClean="0"/>
              <a:t>Louisiana’s Approach to Struggling Schools</a:t>
            </a:r>
          </a:p>
          <a:p>
            <a:pPr algn="ctr"/>
            <a:r>
              <a:rPr lang="en-US" sz="3200" dirty="0" smtClean="0"/>
              <a:t>3:25 – 4:00 PM</a:t>
            </a:r>
            <a:endParaRPr lang="en-US" sz="3200" dirty="0"/>
          </a:p>
        </p:txBody>
      </p:sp>
    </p:spTree>
    <p:extLst>
      <p:ext uri="{BB962C8B-B14F-4D97-AF65-F5344CB8AC3E}">
        <p14:creationId xmlns:p14="http://schemas.microsoft.com/office/powerpoint/2010/main" val="4163509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7" name="Shape 47"/>
          <p:cNvSpPr txBox="1">
            <a:spLocks noGrp="1"/>
          </p:cNvSpPr>
          <p:nvPr>
            <p:ph type="body" idx="4294967295"/>
          </p:nvPr>
        </p:nvSpPr>
        <p:spPr>
          <a:xfrm>
            <a:off x="152400" y="1295400"/>
            <a:ext cx="8839199" cy="5105399"/>
          </a:xfrm>
          <a:prstGeom prst="rect">
            <a:avLst/>
          </a:prstGeom>
          <a:noFill/>
          <a:ln>
            <a:noFill/>
          </a:ln>
        </p:spPr>
        <p:txBody>
          <a:bodyPr lIns="91425" tIns="45700" rIns="91425" bIns="45700" anchor="t" anchorCtr="0">
            <a:noAutofit/>
          </a:bodyPr>
          <a:lstStyle/>
          <a:p>
            <a:endParaRPr lang="en-US" sz="1800" dirty="0"/>
          </a:p>
          <a:p>
            <a:pPr marL="0" indent="0">
              <a:buNone/>
            </a:pPr>
            <a:r>
              <a:rPr lang="en-US" sz="1800" dirty="0" smtClean="0"/>
              <a:t>. </a:t>
            </a:r>
            <a:endParaRPr lang="en-US" sz="1800" dirty="0"/>
          </a:p>
          <a:p>
            <a:pPr marL="0" indent="0">
              <a:buNone/>
            </a:pPr>
            <a:endParaRPr lang="en-US" sz="1800" dirty="0" smtClean="0"/>
          </a:p>
          <a:p>
            <a:pPr>
              <a:spcBef>
                <a:spcPts val="0"/>
              </a:spcBef>
            </a:pPr>
            <a:endParaRPr lang="en-US" sz="1800" dirty="0" smtClean="0">
              <a:solidFill>
                <a:srgbClr val="000000"/>
              </a:solidFill>
              <a:latin typeface="Calibri" panose="020F0502020204030204" pitchFamily="34" charset="0"/>
            </a:endParaRPr>
          </a:p>
          <a:p>
            <a:pPr>
              <a:spcBef>
                <a:spcPts val="0"/>
              </a:spcBef>
            </a:pPr>
            <a:endParaRPr lang="en-US" sz="1800" b="1" dirty="0">
              <a:solidFill>
                <a:srgbClr val="000000"/>
              </a:solidFill>
              <a:latin typeface="Calibri" panose="020F0502020204030204" pitchFamily="34" charset="0"/>
            </a:endParaRPr>
          </a:p>
          <a:p>
            <a:pPr marL="0" marR="0" lvl="0" indent="0" algn="l" rtl="0">
              <a:spcBef>
                <a:spcPts val="360"/>
              </a:spcBef>
              <a:buClr>
                <a:schemeClr val="dk1"/>
              </a:buClr>
              <a:buSzPct val="25000"/>
              <a:buFont typeface="Arial"/>
              <a:buNone/>
            </a:pPr>
            <a:endParaRPr sz="1800" b="0" i="0" u="none" strike="noStrike" cap="none" dirty="0">
              <a:solidFill>
                <a:schemeClr val="dk1"/>
              </a:solidFill>
              <a:latin typeface="Calibri"/>
              <a:ea typeface="Calibri"/>
              <a:cs typeface="Calibri"/>
              <a:sym typeface="Calibri"/>
            </a:endParaRPr>
          </a:p>
        </p:txBody>
      </p:sp>
      <p:sp>
        <p:nvSpPr>
          <p:cNvPr id="45" name="Shape 45"/>
          <p:cNvSpPr txBox="1"/>
          <p:nvPr/>
        </p:nvSpPr>
        <p:spPr>
          <a:xfrm>
            <a:off x="0" y="152400"/>
            <a:ext cx="9144000" cy="1066799"/>
          </a:xfrm>
          <a:prstGeom prst="rect">
            <a:avLst/>
          </a:prstGeom>
          <a:noFill/>
          <a:ln>
            <a:noFill/>
          </a:ln>
        </p:spPr>
        <p:txBody>
          <a:bodyPr lIns="91425" tIns="45700" rIns="91425" bIns="45700" anchor="ctr" anchorCtr="0">
            <a:noAutofit/>
          </a:bodyPr>
          <a:lstStyle/>
          <a:p>
            <a:pPr algn="ctr">
              <a:buClr>
                <a:srgbClr val="FFFFFF"/>
              </a:buClr>
              <a:buSzPct val="25000"/>
              <a:buFont typeface="Short Stack"/>
              <a:buNone/>
            </a:pPr>
            <a:r>
              <a:rPr lang="en-US" sz="2800" kern="0" dirty="0" smtClean="0">
                <a:solidFill>
                  <a:prstClr val="black"/>
                </a:solidFill>
                <a:latin typeface="Chalkduster"/>
                <a:ea typeface="Short Stack"/>
                <a:cs typeface="Chalkduster"/>
                <a:sym typeface="Short Stack"/>
                <a:rtl val="0"/>
              </a:rPr>
              <a:t>Objectives</a:t>
            </a:r>
            <a:endParaRPr lang="en-US" sz="2800" kern="0" dirty="0">
              <a:solidFill>
                <a:prstClr val="black"/>
              </a:solidFill>
              <a:latin typeface="Chalkduster"/>
              <a:ea typeface="Short Stack"/>
              <a:cs typeface="Chalkduster"/>
              <a:sym typeface="Short Stack"/>
              <a:rtl val="0"/>
            </a:endParaRPr>
          </a:p>
        </p:txBody>
      </p:sp>
      <p:sp>
        <p:nvSpPr>
          <p:cNvPr id="46" name="Shape 46"/>
          <p:cNvSpPr/>
          <p:nvPr/>
        </p:nvSpPr>
        <p:spPr>
          <a:xfrm>
            <a:off x="4403725" y="-3435350"/>
            <a:ext cx="9144000" cy="457200"/>
          </a:xfrm>
          <a:prstGeom prst="rect">
            <a:avLst/>
          </a:prstGeom>
          <a:noFill/>
          <a:ln>
            <a:noFill/>
          </a:ln>
        </p:spPr>
        <p:txBody>
          <a:bodyPr lIns="91425" tIns="0" rIns="91425" bIns="0" anchor="ctr" anchorCtr="0">
            <a:noAutofit/>
          </a:bodyPr>
          <a:lstStyle/>
          <a:p>
            <a:pPr>
              <a:buClr>
                <a:srgbClr val="000000"/>
              </a:buClr>
              <a:buSzPct val="25000"/>
              <a:buFont typeface="Arial"/>
              <a:buNone/>
            </a:pPr>
            <a:r>
              <a:rPr lang="en-US" kern="0" dirty="0">
                <a:solidFill>
                  <a:srgbClr val="000000"/>
                </a:solidFill>
                <a:ea typeface="Arial"/>
                <a:cs typeface="Arial"/>
                <a:sym typeface="Arial"/>
                <a:rtl val="0"/>
              </a:rPr>
              <a:t/>
            </a:r>
            <a:br>
              <a:rPr lang="en-US" kern="0" dirty="0">
                <a:solidFill>
                  <a:srgbClr val="000000"/>
                </a:solidFill>
                <a:ea typeface="Arial"/>
                <a:cs typeface="Arial"/>
                <a:sym typeface="Arial"/>
                <a:rtl val="0"/>
              </a:rPr>
            </a:br>
            <a:endParaRPr lang="en-US" kern="0" dirty="0">
              <a:solidFill>
                <a:srgbClr val="000000"/>
              </a:solidFill>
              <a:ea typeface="Arial"/>
              <a:cs typeface="Arial"/>
              <a:sym typeface="Arial"/>
              <a:rtl val="0"/>
            </a:endParaRPr>
          </a:p>
          <a:p>
            <a:pPr>
              <a:buClr>
                <a:srgbClr val="000000"/>
              </a:buClr>
              <a:buFont typeface="Calibri"/>
              <a:buNone/>
            </a:pPr>
            <a:endParaRPr kern="0">
              <a:solidFill>
                <a:srgbClr val="000000"/>
              </a:solidFill>
              <a:ea typeface="Arial"/>
              <a:cs typeface="Arial"/>
              <a:sym typeface="Arial"/>
              <a:rtl val="0"/>
            </a:endParaRPr>
          </a:p>
        </p:txBody>
      </p:sp>
      <p:sp>
        <p:nvSpPr>
          <p:cNvPr id="4" name="Slide Number Placeholder 3"/>
          <p:cNvSpPr>
            <a:spLocks noGrp="1"/>
          </p:cNvSpPr>
          <p:nvPr>
            <p:ph type="sldNum" idx="4294967295"/>
          </p:nvPr>
        </p:nvSpPr>
        <p:spPr>
          <a:xfrm>
            <a:off x="7010400" y="6553200"/>
            <a:ext cx="2133599" cy="342899"/>
          </a:xfrm>
          <a:prstGeom prst="rect">
            <a:avLst/>
          </a:prstGeom>
        </p:spPr>
        <p:txBody>
          <a:bodyPr/>
          <a:lstStyle/>
          <a:p>
            <a:pPr>
              <a:buSzPct val="25000"/>
            </a:pPr>
            <a:fld id="{00000000-1234-1234-1234-123412341234}" type="slidenum">
              <a:rPr lang="en-US" smtClean="0">
                <a:solidFill>
                  <a:srgbClr val="888888"/>
                </a:solidFill>
              </a:rPr>
              <a:pPr>
                <a:buSzPct val="25000"/>
              </a:pPr>
              <a:t>26</a:t>
            </a:fld>
            <a:endParaRPr lang="en-US" dirty="0">
              <a:solidFill>
                <a:srgbClr val="888888"/>
              </a:solidFill>
            </a:endParaRPr>
          </a:p>
        </p:txBody>
      </p:sp>
      <p:sp>
        <p:nvSpPr>
          <p:cNvPr id="6" name="TextBox 5"/>
          <p:cNvSpPr txBox="1"/>
          <p:nvPr/>
        </p:nvSpPr>
        <p:spPr>
          <a:xfrm>
            <a:off x="457200" y="1905000"/>
            <a:ext cx="8229600" cy="1723549"/>
          </a:xfrm>
          <a:prstGeom prst="rect">
            <a:avLst/>
          </a:prstGeom>
          <a:noFill/>
        </p:spPr>
        <p:txBody>
          <a:bodyPr wrap="square" rtlCol="0">
            <a:spAutoFit/>
          </a:bodyPr>
          <a:lstStyle/>
          <a:p>
            <a:r>
              <a:rPr lang="en-US" sz="2200" dirty="0" smtClean="0"/>
              <a:t>In this session, we will:</a:t>
            </a:r>
          </a:p>
          <a:p>
            <a:endParaRPr lang="en-US" sz="2200" dirty="0"/>
          </a:p>
          <a:p>
            <a:pPr marL="285750" indent="-285750">
              <a:buFont typeface="Arial"/>
              <a:buChar char="•"/>
            </a:pPr>
            <a:r>
              <a:rPr lang="en-US" sz="2200" dirty="0" smtClean="0"/>
              <a:t>Describe ESSA requirements for each struggling school</a:t>
            </a:r>
          </a:p>
          <a:p>
            <a:pPr marL="285750" indent="-285750">
              <a:buFont typeface="Arial"/>
              <a:buChar char="•"/>
            </a:pPr>
            <a:r>
              <a:rPr lang="en-US" sz="2200" dirty="0" smtClean="0"/>
              <a:t>Explain Louisiana’s approach to redesigning our struggling schools</a:t>
            </a:r>
          </a:p>
          <a:p>
            <a:pPr marL="285750" indent="-285750">
              <a:buFont typeface="Arial"/>
              <a:buChar char="•"/>
            </a:pPr>
            <a:endParaRPr lang="en-US" dirty="0"/>
          </a:p>
        </p:txBody>
      </p:sp>
    </p:spTree>
    <p:extLst>
      <p:ext uri="{BB962C8B-B14F-4D97-AF65-F5344CB8AC3E}">
        <p14:creationId xmlns:p14="http://schemas.microsoft.com/office/powerpoint/2010/main" val="2166058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latin typeface="Chalkduster"/>
                <a:ea typeface="Calibri" charset="0"/>
                <a:cs typeface="Chalkduster"/>
              </a:rPr>
              <a:t>Louisiana’s Struggling Schools</a:t>
            </a:r>
            <a:endParaRPr lang="en-US" sz="2800" dirty="0">
              <a:latin typeface="Chalkduster"/>
              <a:ea typeface="Calibri" charset="0"/>
              <a:cs typeface="Chalkduster"/>
            </a:endParaRPr>
          </a:p>
        </p:txBody>
      </p:sp>
      <p:sp>
        <p:nvSpPr>
          <p:cNvPr id="3" name="Slide Number Placeholder 2"/>
          <p:cNvSpPr>
            <a:spLocks noGrp="1"/>
          </p:cNvSpPr>
          <p:nvPr>
            <p:ph type="sldNum" idx="4294967295"/>
          </p:nvPr>
        </p:nvSpPr>
        <p:spPr>
          <a:xfrm>
            <a:off x="7010401" y="6553202"/>
            <a:ext cx="2133599" cy="342899"/>
          </a:xfrm>
          <a:prstGeom prst="rect">
            <a:avLst/>
          </a:prstGeom>
        </p:spPr>
        <p:txBody>
          <a:bodyPr/>
          <a:lstStyle/>
          <a:p>
            <a:pPr>
              <a:buSzPct val="25000"/>
            </a:pPr>
            <a:fld id="{00000000-1234-1234-1234-123412341234}" type="slidenum">
              <a:rPr lang="en-US" smtClean="0">
                <a:solidFill>
                  <a:srgbClr val="888888"/>
                </a:solidFill>
              </a:rPr>
              <a:pPr>
                <a:buSzPct val="25000"/>
              </a:pPr>
              <a:t>27</a:t>
            </a:fld>
            <a:endParaRPr lang="en-US" dirty="0">
              <a:solidFill>
                <a:srgbClr val="888888"/>
              </a:solidFill>
            </a:endParaRPr>
          </a:p>
        </p:txBody>
      </p:sp>
      <p:sp>
        <p:nvSpPr>
          <p:cNvPr id="7" name="Rectangle 6"/>
          <p:cNvSpPr/>
          <p:nvPr/>
        </p:nvSpPr>
        <p:spPr>
          <a:xfrm>
            <a:off x="228600" y="1600200"/>
            <a:ext cx="8686800" cy="4708981"/>
          </a:xfrm>
          <a:prstGeom prst="rect">
            <a:avLst/>
          </a:prstGeom>
        </p:spPr>
        <p:txBody>
          <a:bodyPr wrap="square">
            <a:spAutoFit/>
          </a:bodyPr>
          <a:lstStyle/>
          <a:p>
            <a:pPr>
              <a:buClr>
                <a:srgbClr val="000000"/>
              </a:buClr>
              <a:buSzPct val="100000"/>
            </a:pPr>
            <a:r>
              <a:rPr lang="en-US" sz="2200" kern="0" dirty="0" smtClean="0">
                <a:solidFill>
                  <a:srgbClr val="000000"/>
                </a:solidFill>
                <a:ea typeface="Calibri"/>
                <a:cs typeface="Calibri"/>
                <a:sym typeface="Calibri"/>
                <a:rtl val="0"/>
              </a:rPr>
              <a:t>Despite significant student achievement gains statewide in recent years, some schools continue to struggle to provide a quality education to all students. </a:t>
            </a:r>
          </a:p>
          <a:p>
            <a:pPr>
              <a:buClr>
                <a:srgbClr val="000000"/>
              </a:buClr>
              <a:buSzPct val="100000"/>
            </a:pPr>
            <a:endParaRPr lang="en-US" sz="2200" kern="0" dirty="0">
              <a:solidFill>
                <a:srgbClr val="000000"/>
              </a:solidFill>
              <a:ea typeface="Calibri"/>
              <a:cs typeface="Calibri"/>
              <a:sym typeface="Calibri"/>
              <a:rtl val="0"/>
            </a:endParaRPr>
          </a:p>
          <a:p>
            <a:pPr>
              <a:buClr>
                <a:srgbClr val="000000"/>
              </a:buClr>
              <a:buSzPct val="100000"/>
            </a:pPr>
            <a:r>
              <a:rPr lang="en-US" sz="2200" kern="0" dirty="0" smtClean="0">
                <a:solidFill>
                  <a:srgbClr val="000000"/>
                </a:solidFill>
                <a:ea typeface="Calibri"/>
                <a:cs typeface="Calibri"/>
                <a:sym typeface="Calibri"/>
                <a:rtl val="0"/>
              </a:rPr>
              <a:t>In our state, we currently have 310 D and F-rated schools.  That translates to 128,285 students in a failing school.  </a:t>
            </a:r>
          </a:p>
          <a:p>
            <a:pPr>
              <a:buClr>
                <a:srgbClr val="000000"/>
              </a:buClr>
              <a:buSzPct val="100000"/>
            </a:pPr>
            <a:endParaRPr lang="en-US" sz="2200" kern="0" dirty="0">
              <a:solidFill>
                <a:srgbClr val="000000"/>
              </a:solidFill>
              <a:ea typeface="Calibri"/>
              <a:cs typeface="Calibri"/>
              <a:sym typeface="Calibri"/>
              <a:rtl val="0"/>
            </a:endParaRPr>
          </a:p>
          <a:p>
            <a:pPr>
              <a:buClr>
                <a:srgbClr val="000000"/>
              </a:buClr>
              <a:buSzPct val="100000"/>
            </a:pPr>
            <a:r>
              <a:rPr lang="en-US" sz="2200" kern="0" dirty="0" smtClean="0">
                <a:solidFill>
                  <a:srgbClr val="000000"/>
                </a:solidFill>
                <a:ea typeface="Calibri"/>
                <a:cs typeface="Calibri"/>
                <a:sym typeface="Calibri"/>
                <a:rtl val="0"/>
              </a:rPr>
              <a:t>An F-rated  school in our state is one where students 50% of students are graduating and 12% of students are achieving mastery on our state’s assessment.</a:t>
            </a:r>
          </a:p>
          <a:p>
            <a:pPr>
              <a:buClr>
                <a:srgbClr val="000000"/>
              </a:buClr>
              <a:buSzPct val="100000"/>
            </a:pPr>
            <a:endParaRPr lang="en-US" sz="2200" kern="0" dirty="0">
              <a:solidFill>
                <a:srgbClr val="000000"/>
              </a:solidFill>
              <a:ea typeface="Calibri"/>
              <a:cs typeface="Calibri"/>
              <a:sym typeface="Calibri"/>
              <a:rtl val="0"/>
            </a:endParaRPr>
          </a:p>
          <a:p>
            <a:pPr>
              <a:buClr>
                <a:srgbClr val="000000"/>
              </a:buClr>
              <a:buSzPct val="100000"/>
            </a:pPr>
            <a:endParaRPr lang="en-US" sz="2200" kern="0" dirty="0">
              <a:solidFill>
                <a:srgbClr val="000000"/>
              </a:solidFill>
              <a:ea typeface="Calibri"/>
              <a:cs typeface="Calibri"/>
              <a:sym typeface="Calibri"/>
              <a:rtl val="0"/>
            </a:endParaRPr>
          </a:p>
          <a:p>
            <a:pPr>
              <a:buClr>
                <a:srgbClr val="000000"/>
              </a:buClr>
              <a:buSzPct val="100000"/>
            </a:pPr>
            <a:endParaRPr lang="en-US" kern="0" dirty="0">
              <a:solidFill>
                <a:srgbClr val="000000"/>
              </a:solidFill>
              <a:ea typeface="Calibri"/>
              <a:cs typeface="Calibri"/>
              <a:sym typeface="Calibri"/>
              <a:rtl val="0"/>
            </a:endParaRPr>
          </a:p>
          <a:p>
            <a:pPr>
              <a:buClr>
                <a:srgbClr val="000000"/>
              </a:buClr>
              <a:buSzPct val="100000"/>
            </a:pPr>
            <a:endParaRPr lang="en-US" kern="0" dirty="0" smtClean="0">
              <a:solidFill>
                <a:srgbClr val="000000"/>
              </a:solidFill>
              <a:ea typeface="Calibri"/>
              <a:cs typeface="Calibri"/>
              <a:sym typeface="Calibri"/>
              <a:rtl val="0"/>
            </a:endParaRPr>
          </a:p>
        </p:txBody>
      </p:sp>
    </p:spTree>
    <p:extLst>
      <p:ext uri="{BB962C8B-B14F-4D97-AF65-F5344CB8AC3E}">
        <p14:creationId xmlns:p14="http://schemas.microsoft.com/office/powerpoint/2010/main" val="7496279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latin typeface="Chalkduster"/>
                <a:cs typeface="Chalkduster"/>
              </a:rPr>
              <a:t>ESSA Requirements</a:t>
            </a:r>
            <a:endParaRPr lang="en-US" sz="2800" dirty="0">
              <a:latin typeface="Chalkduster"/>
              <a:cs typeface="Chalkduster"/>
            </a:endParaRPr>
          </a:p>
        </p:txBody>
      </p:sp>
      <p:sp>
        <p:nvSpPr>
          <p:cNvPr id="3" name="Slide Number Placeholder 2"/>
          <p:cNvSpPr>
            <a:spLocks noGrp="1"/>
          </p:cNvSpPr>
          <p:nvPr>
            <p:ph type="sldNum" idx="4294967295"/>
          </p:nvPr>
        </p:nvSpPr>
        <p:spPr>
          <a:xfrm>
            <a:off x="7010401" y="6553202"/>
            <a:ext cx="2133599" cy="342899"/>
          </a:xfrm>
          <a:prstGeom prst="rect">
            <a:avLst/>
          </a:prstGeom>
        </p:spPr>
        <p:txBody>
          <a:bodyPr/>
          <a:lstStyle/>
          <a:p>
            <a:pPr algn="r">
              <a:buSzPct val="25000"/>
            </a:pPr>
            <a:fld id="{00000000-1234-1234-1234-123412341234}" type="slidenum">
              <a:rPr lang="en-US" sz="1200">
                <a:solidFill>
                  <a:srgbClr val="888888"/>
                </a:solidFill>
              </a:rPr>
              <a:pPr algn="r">
                <a:buSzPct val="25000"/>
              </a:pPr>
              <a:t>28</a:t>
            </a:fld>
            <a:endParaRPr lang="en-US" sz="1200">
              <a:solidFill>
                <a:srgbClr val="888888"/>
              </a:solidFill>
            </a:endParaRPr>
          </a:p>
        </p:txBody>
      </p:sp>
      <p:sp>
        <p:nvSpPr>
          <p:cNvPr id="4" name="Text Placeholder 3"/>
          <p:cNvSpPr>
            <a:spLocks noGrp="1"/>
          </p:cNvSpPr>
          <p:nvPr>
            <p:ph type="body" idx="4294967295"/>
          </p:nvPr>
        </p:nvSpPr>
        <p:spPr>
          <a:xfrm>
            <a:off x="1" y="1447801"/>
            <a:ext cx="8991600" cy="5105399"/>
          </a:xfrm>
          <a:prstGeom prst="rect">
            <a:avLst/>
          </a:prstGeom>
        </p:spPr>
        <p:txBody>
          <a:bodyPr>
            <a:normAutofit/>
          </a:bodyPr>
          <a:lstStyle/>
          <a:p>
            <a:pPr marL="203200" indent="0">
              <a:spcBef>
                <a:spcPts val="0"/>
              </a:spcBef>
              <a:buNone/>
            </a:pPr>
            <a:r>
              <a:rPr lang="en-US" sz="2200" dirty="0" smtClean="0"/>
              <a:t>The Every Student Succeeds Act requires that local districts and states intervene with persistently struggling schools.  </a:t>
            </a:r>
          </a:p>
          <a:p>
            <a:pPr marL="203200" indent="0">
              <a:spcBef>
                <a:spcPts val="0"/>
              </a:spcBef>
              <a:buNone/>
            </a:pPr>
            <a:endParaRPr lang="en-US" sz="2200" dirty="0" smtClean="0"/>
          </a:p>
          <a:p>
            <a:pPr marL="203200" indent="0">
              <a:spcBef>
                <a:spcPts val="0"/>
              </a:spcBef>
              <a:buNone/>
            </a:pPr>
            <a:r>
              <a:rPr lang="en-US" sz="2200" b="1" dirty="0" smtClean="0"/>
              <a:t>The state is required to:</a:t>
            </a:r>
            <a:endParaRPr lang="en-US" sz="2200" b="1" dirty="0"/>
          </a:p>
          <a:p>
            <a:pPr marL="404813" indent="-201613">
              <a:spcBef>
                <a:spcPts val="0"/>
              </a:spcBef>
            </a:pPr>
            <a:r>
              <a:rPr lang="en-US" sz="2200" dirty="0" smtClean="0"/>
              <a:t>Identify persistently struggling schools </a:t>
            </a:r>
          </a:p>
          <a:p>
            <a:pPr marL="404813" indent="-201613">
              <a:spcBef>
                <a:spcPts val="0"/>
              </a:spcBef>
            </a:pPr>
            <a:r>
              <a:rPr lang="en-US" sz="2200" dirty="0" smtClean="0"/>
              <a:t>Award school improvement set aside dollars to districts that have strong evidence-based plans for improving their struggling schools</a:t>
            </a:r>
          </a:p>
          <a:p>
            <a:pPr marL="404813" indent="-201613">
              <a:spcBef>
                <a:spcPts val="0"/>
              </a:spcBef>
            </a:pPr>
            <a:r>
              <a:rPr lang="en-US" sz="2200" dirty="0" smtClean="0"/>
              <a:t>Intervene in schools that do not improve over time</a:t>
            </a:r>
          </a:p>
          <a:p>
            <a:pPr marL="488950" indent="-285750">
              <a:spcBef>
                <a:spcPts val="0"/>
              </a:spcBef>
            </a:pPr>
            <a:endParaRPr lang="en-US" sz="2200" dirty="0"/>
          </a:p>
          <a:p>
            <a:pPr marL="203200" indent="0">
              <a:spcBef>
                <a:spcPts val="0"/>
              </a:spcBef>
              <a:buNone/>
            </a:pPr>
            <a:r>
              <a:rPr lang="en-US" sz="2200" b="1" dirty="0" smtClean="0"/>
              <a:t>Local Education Agencies are required to:</a:t>
            </a:r>
          </a:p>
          <a:p>
            <a:pPr marL="404813" indent="-201613">
              <a:spcBef>
                <a:spcPts val="0"/>
              </a:spcBef>
            </a:pPr>
            <a:r>
              <a:rPr lang="en-US" sz="2200" dirty="0"/>
              <a:t>Develop a research-based school improvement plan for each struggling school within their </a:t>
            </a:r>
            <a:r>
              <a:rPr lang="en-US" sz="2200" dirty="0" smtClean="0"/>
              <a:t>LEA</a:t>
            </a:r>
          </a:p>
          <a:p>
            <a:pPr marL="404813" indent="-201613">
              <a:spcBef>
                <a:spcPts val="0"/>
              </a:spcBef>
            </a:pPr>
            <a:r>
              <a:rPr lang="en-US" sz="2200" dirty="0" smtClean="0"/>
              <a:t>Engage local stakeholders in the development of the plan</a:t>
            </a:r>
          </a:p>
          <a:p>
            <a:pPr marL="203200" indent="0">
              <a:spcBef>
                <a:spcPts val="0"/>
              </a:spcBef>
              <a:buNone/>
            </a:pPr>
            <a:endParaRPr lang="en-US" sz="1800" dirty="0" smtClean="0"/>
          </a:p>
          <a:p>
            <a:pPr marL="488950" indent="-285750">
              <a:spcBef>
                <a:spcPts val="0"/>
              </a:spcBef>
            </a:pPr>
            <a:endParaRPr lang="en-US" sz="1800" dirty="0" smtClean="0"/>
          </a:p>
          <a:p>
            <a:pPr marL="488950" indent="-285750">
              <a:spcBef>
                <a:spcPts val="0"/>
              </a:spcBef>
            </a:pPr>
            <a:endParaRPr lang="en-US" sz="1800" dirty="0" smtClean="0"/>
          </a:p>
          <a:p>
            <a:pPr marL="488950" indent="-285750">
              <a:spcBef>
                <a:spcPts val="0"/>
              </a:spcBef>
            </a:pPr>
            <a:endParaRPr lang="en-US" sz="1800" dirty="0" smtClean="0"/>
          </a:p>
          <a:p>
            <a:pPr marL="203200" indent="0">
              <a:spcBef>
                <a:spcPts val="0"/>
              </a:spcBef>
              <a:buNone/>
            </a:pPr>
            <a:endParaRPr lang="en-US" sz="1800" dirty="0"/>
          </a:p>
          <a:p>
            <a:pPr marL="203200" indent="0">
              <a:spcBef>
                <a:spcPts val="0"/>
              </a:spcBef>
              <a:buNone/>
            </a:pPr>
            <a:endParaRPr lang="en-US" sz="1800" dirty="0"/>
          </a:p>
        </p:txBody>
      </p:sp>
    </p:spTree>
    <p:extLst>
      <p:ext uri="{BB962C8B-B14F-4D97-AF65-F5344CB8AC3E}">
        <p14:creationId xmlns:p14="http://schemas.microsoft.com/office/powerpoint/2010/main" val="42218428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
          <p:cNvSpPr txBox="1">
            <a:spLocks/>
          </p:cNvSpPr>
          <p:nvPr/>
        </p:nvSpPr>
        <p:spPr>
          <a:xfrm>
            <a:off x="0" y="2"/>
            <a:ext cx="9144000" cy="1371598"/>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stStyle>
          <a:p>
            <a:pPr algn="ctr">
              <a:buClr>
                <a:schemeClr val="lt1"/>
              </a:buClr>
              <a:buSzPct val="25000"/>
            </a:pPr>
            <a:r>
              <a:rPr lang="en-US" sz="2800" kern="0" dirty="0" smtClean="0">
                <a:solidFill>
                  <a:schemeClr val="tx1"/>
                </a:solidFill>
                <a:latin typeface="Chalkduster"/>
                <a:ea typeface="Calibri" charset="0"/>
                <a:cs typeface="Chalkduster"/>
              </a:rPr>
              <a:t>Louisiana’s Plan</a:t>
            </a:r>
            <a:endParaRPr lang="en-US" sz="2800" kern="0" dirty="0">
              <a:solidFill>
                <a:schemeClr val="tx1"/>
              </a:solidFill>
              <a:latin typeface="Chalkduster"/>
              <a:ea typeface="Calibri" charset="0"/>
              <a:cs typeface="Chalkduster"/>
              <a:sym typeface="Short Stack"/>
            </a:endParaRPr>
          </a:p>
        </p:txBody>
      </p:sp>
      <p:sp>
        <p:nvSpPr>
          <p:cNvPr id="7" name="Slide Number Placeholder 2"/>
          <p:cNvSpPr txBox="1">
            <a:spLocks/>
          </p:cNvSpPr>
          <p:nvPr/>
        </p:nvSpPr>
        <p:spPr>
          <a:xfrm>
            <a:off x="7010402" y="6553202"/>
            <a:ext cx="2133599"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SzPct val="25000"/>
            </a:pPr>
            <a:fld id="{FF71E308-89D6-DF49-A196-926E19412A3A}" type="slidenum">
              <a:rPr lang="en-US" sz="1200">
                <a:solidFill>
                  <a:srgbClr val="888888"/>
                </a:solidFill>
              </a:rPr>
              <a:t>29</a:t>
            </a:fld>
            <a:endParaRPr lang="en-US" sz="1200" dirty="0">
              <a:solidFill>
                <a:srgbClr val="888888"/>
              </a:solidFill>
            </a:endParaRPr>
          </a:p>
        </p:txBody>
      </p:sp>
      <p:sp>
        <p:nvSpPr>
          <p:cNvPr id="3" name="TextBox 2"/>
          <p:cNvSpPr txBox="1"/>
          <p:nvPr/>
        </p:nvSpPr>
        <p:spPr>
          <a:xfrm>
            <a:off x="228600" y="1600200"/>
            <a:ext cx="8686800" cy="4431982"/>
          </a:xfrm>
          <a:prstGeom prst="rect">
            <a:avLst/>
          </a:prstGeom>
          <a:noFill/>
        </p:spPr>
        <p:txBody>
          <a:bodyPr wrap="square" rtlCol="0">
            <a:spAutoFit/>
          </a:bodyPr>
          <a:lstStyle/>
          <a:p>
            <a:r>
              <a:rPr lang="en-US" sz="2200" dirty="0" smtClean="0"/>
              <a:t>In Louisiana, our state’s plan will be driven by the plans that are created by districts.  For each eligible school, districts will:</a:t>
            </a:r>
          </a:p>
          <a:p>
            <a:endParaRPr lang="en-US" sz="2200" dirty="0"/>
          </a:p>
          <a:p>
            <a:pPr marL="342900" indent="-342900">
              <a:buAutoNum type="arabicPeriod"/>
            </a:pPr>
            <a:r>
              <a:rPr lang="en-US" sz="2200" dirty="0" smtClean="0"/>
              <a:t>Complete a needs assessment grounded in student results and a school turnaround rubric</a:t>
            </a:r>
          </a:p>
          <a:p>
            <a:pPr marL="342900" indent="-342900">
              <a:buAutoNum type="arabicPeriod"/>
            </a:pPr>
            <a:r>
              <a:rPr lang="en-US" sz="2200" dirty="0" smtClean="0"/>
              <a:t>Set multi-year goals for student improvement</a:t>
            </a:r>
          </a:p>
          <a:p>
            <a:pPr marL="342900" indent="-342900">
              <a:buAutoNum type="arabicPeriod"/>
            </a:pPr>
            <a:r>
              <a:rPr lang="en-US" sz="2200" dirty="0" smtClean="0"/>
              <a:t>Develop a multi-year plan based in evidence-based strategies</a:t>
            </a:r>
          </a:p>
          <a:p>
            <a:pPr marL="342900" indent="-342900">
              <a:buAutoNum type="arabicPeriod"/>
            </a:pPr>
            <a:r>
              <a:rPr lang="en-US" sz="2200" dirty="0" smtClean="0"/>
              <a:t>Submit this plan as part of a competitive grant process that will include a written application and an interview</a:t>
            </a:r>
          </a:p>
          <a:p>
            <a:pPr marL="342900" indent="-342900">
              <a:buAutoNum type="arabicPeriod"/>
            </a:pPr>
            <a:endParaRPr lang="en-US" sz="2200" dirty="0"/>
          </a:p>
          <a:p>
            <a:r>
              <a:rPr lang="en-US" sz="2200" dirty="0" smtClean="0"/>
              <a:t>Partner organizations could play a role in any and all of the steps leading up to the implementation of the plan.</a:t>
            </a:r>
          </a:p>
          <a:p>
            <a:pPr marL="342900" indent="-342900">
              <a:buAutoNum type="arabicPeriod"/>
            </a:pPr>
            <a:endParaRPr lang="en-US" dirty="0"/>
          </a:p>
        </p:txBody>
      </p:sp>
    </p:spTree>
    <p:extLst>
      <p:ext uri="{BB962C8B-B14F-4D97-AF65-F5344CB8AC3E}">
        <p14:creationId xmlns:p14="http://schemas.microsoft.com/office/powerpoint/2010/main" val="1959329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7" name="Shape 47"/>
          <p:cNvSpPr txBox="1">
            <a:spLocks noGrp="1"/>
          </p:cNvSpPr>
          <p:nvPr>
            <p:ph type="body" idx="4294967295"/>
          </p:nvPr>
        </p:nvSpPr>
        <p:spPr>
          <a:xfrm>
            <a:off x="152400" y="1295400"/>
            <a:ext cx="8839199" cy="5105399"/>
          </a:xfrm>
          <a:prstGeom prst="rect">
            <a:avLst/>
          </a:prstGeom>
          <a:noFill/>
          <a:ln>
            <a:noFill/>
          </a:ln>
        </p:spPr>
        <p:txBody>
          <a:bodyPr lIns="91425" tIns="45700" rIns="91425" bIns="45700" anchor="t" anchorCtr="0">
            <a:noAutofit/>
          </a:bodyPr>
          <a:lstStyle/>
          <a:p>
            <a:endParaRPr lang="en-US" sz="1800" dirty="0"/>
          </a:p>
          <a:p>
            <a:pPr marL="0" indent="0">
              <a:buNone/>
            </a:pPr>
            <a:r>
              <a:rPr lang="en-US" sz="1800" dirty="0" smtClean="0"/>
              <a:t>. </a:t>
            </a:r>
            <a:endParaRPr lang="en-US" sz="1800" dirty="0"/>
          </a:p>
          <a:p>
            <a:pPr marL="0" indent="0">
              <a:buNone/>
            </a:pPr>
            <a:endParaRPr lang="en-US" sz="1800" dirty="0" smtClean="0"/>
          </a:p>
          <a:p>
            <a:pPr>
              <a:spcBef>
                <a:spcPts val="0"/>
              </a:spcBef>
            </a:pPr>
            <a:endParaRPr lang="en-US" sz="1800" dirty="0" smtClean="0">
              <a:solidFill>
                <a:srgbClr val="000000"/>
              </a:solidFill>
              <a:latin typeface="Calibri" panose="020F0502020204030204" pitchFamily="34" charset="0"/>
            </a:endParaRPr>
          </a:p>
          <a:p>
            <a:pPr>
              <a:spcBef>
                <a:spcPts val="0"/>
              </a:spcBef>
            </a:pPr>
            <a:endParaRPr lang="en-US" sz="1800" b="1" dirty="0">
              <a:solidFill>
                <a:srgbClr val="000000"/>
              </a:solidFill>
              <a:latin typeface="Calibri" panose="020F0502020204030204" pitchFamily="34" charset="0"/>
            </a:endParaRPr>
          </a:p>
          <a:p>
            <a:pPr marL="0" marR="0" lvl="0" indent="0" algn="l" rtl="0">
              <a:spcBef>
                <a:spcPts val="360"/>
              </a:spcBef>
              <a:buClr>
                <a:schemeClr val="dk1"/>
              </a:buClr>
              <a:buSzPct val="25000"/>
              <a:buFont typeface="Arial"/>
              <a:buNone/>
            </a:pPr>
            <a:endParaRPr sz="1800" b="0" i="0" u="none" strike="noStrike" cap="none" dirty="0">
              <a:solidFill>
                <a:schemeClr val="dk1"/>
              </a:solidFill>
              <a:latin typeface="Calibri"/>
              <a:ea typeface="Calibri"/>
              <a:cs typeface="Calibri"/>
              <a:sym typeface="Calibri"/>
            </a:endParaRPr>
          </a:p>
        </p:txBody>
      </p:sp>
      <p:sp>
        <p:nvSpPr>
          <p:cNvPr id="45" name="Shape 45"/>
          <p:cNvSpPr txBox="1"/>
          <p:nvPr/>
        </p:nvSpPr>
        <p:spPr>
          <a:xfrm>
            <a:off x="0" y="152400"/>
            <a:ext cx="9144000" cy="1066799"/>
          </a:xfrm>
          <a:prstGeom prst="rect">
            <a:avLst/>
          </a:prstGeom>
          <a:noFill/>
          <a:ln>
            <a:noFill/>
          </a:ln>
        </p:spPr>
        <p:txBody>
          <a:bodyPr lIns="91425" tIns="45700" rIns="91425" bIns="45700" anchor="ctr" anchorCtr="0">
            <a:noAutofit/>
          </a:bodyPr>
          <a:lstStyle/>
          <a:p>
            <a:pPr algn="ctr">
              <a:buClr>
                <a:srgbClr val="FFFFFF"/>
              </a:buClr>
              <a:buSzPct val="25000"/>
              <a:buFont typeface="Short Stack"/>
              <a:buNone/>
            </a:pPr>
            <a:r>
              <a:rPr lang="en-US" sz="2800" kern="0" dirty="0" smtClean="0">
                <a:solidFill>
                  <a:prstClr val="black"/>
                </a:solidFill>
                <a:latin typeface="Chalkduster"/>
                <a:ea typeface="Short Stack"/>
                <a:cs typeface="Chalkduster"/>
                <a:sym typeface="Short Stack"/>
                <a:rtl val="0"/>
              </a:rPr>
              <a:t>Objectives</a:t>
            </a:r>
            <a:endParaRPr lang="en-US" sz="2800" kern="0" dirty="0">
              <a:solidFill>
                <a:prstClr val="black"/>
              </a:solidFill>
              <a:latin typeface="Chalkduster"/>
              <a:ea typeface="Short Stack"/>
              <a:cs typeface="Chalkduster"/>
              <a:sym typeface="Short Stack"/>
              <a:rtl val="0"/>
            </a:endParaRPr>
          </a:p>
        </p:txBody>
      </p:sp>
      <p:sp>
        <p:nvSpPr>
          <p:cNvPr id="46" name="Shape 46"/>
          <p:cNvSpPr/>
          <p:nvPr/>
        </p:nvSpPr>
        <p:spPr>
          <a:xfrm>
            <a:off x="4403725" y="-3435350"/>
            <a:ext cx="9144000" cy="457200"/>
          </a:xfrm>
          <a:prstGeom prst="rect">
            <a:avLst/>
          </a:prstGeom>
          <a:noFill/>
          <a:ln>
            <a:noFill/>
          </a:ln>
        </p:spPr>
        <p:txBody>
          <a:bodyPr lIns="91425" tIns="0" rIns="91425" bIns="0" anchor="ctr" anchorCtr="0">
            <a:noAutofit/>
          </a:bodyPr>
          <a:lstStyle/>
          <a:p>
            <a:pPr>
              <a:buClr>
                <a:srgbClr val="000000"/>
              </a:buClr>
              <a:buSzPct val="25000"/>
              <a:buFont typeface="Arial"/>
              <a:buNone/>
            </a:pPr>
            <a:r>
              <a:rPr lang="en-US" kern="0" dirty="0">
                <a:solidFill>
                  <a:srgbClr val="000000"/>
                </a:solidFill>
                <a:ea typeface="Arial"/>
                <a:cs typeface="Arial"/>
                <a:sym typeface="Arial"/>
                <a:rtl val="0"/>
              </a:rPr>
              <a:t/>
            </a:r>
            <a:br>
              <a:rPr lang="en-US" kern="0" dirty="0">
                <a:solidFill>
                  <a:srgbClr val="000000"/>
                </a:solidFill>
                <a:ea typeface="Arial"/>
                <a:cs typeface="Arial"/>
                <a:sym typeface="Arial"/>
                <a:rtl val="0"/>
              </a:rPr>
            </a:br>
            <a:endParaRPr lang="en-US" kern="0" dirty="0">
              <a:solidFill>
                <a:srgbClr val="000000"/>
              </a:solidFill>
              <a:ea typeface="Arial"/>
              <a:cs typeface="Arial"/>
              <a:sym typeface="Arial"/>
              <a:rtl val="0"/>
            </a:endParaRPr>
          </a:p>
          <a:p>
            <a:pPr>
              <a:buClr>
                <a:srgbClr val="000000"/>
              </a:buClr>
              <a:buFont typeface="Calibri"/>
              <a:buNone/>
            </a:pPr>
            <a:endParaRPr kern="0">
              <a:solidFill>
                <a:srgbClr val="000000"/>
              </a:solidFill>
              <a:ea typeface="Arial"/>
              <a:cs typeface="Arial"/>
              <a:sym typeface="Arial"/>
              <a:rtl val="0"/>
            </a:endParaRPr>
          </a:p>
        </p:txBody>
      </p:sp>
      <p:sp>
        <p:nvSpPr>
          <p:cNvPr id="4" name="Slide Number Placeholder 3"/>
          <p:cNvSpPr>
            <a:spLocks noGrp="1"/>
          </p:cNvSpPr>
          <p:nvPr>
            <p:ph type="sldNum" idx="4294967295"/>
          </p:nvPr>
        </p:nvSpPr>
        <p:spPr>
          <a:xfrm>
            <a:off x="7010400" y="6553200"/>
            <a:ext cx="2133599" cy="342899"/>
          </a:xfrm>
          <a:prstGeom prst="rect">
            <a:avLst/>
          </a:prstGeom>
        </p:spPr>
        <p:txBody>
          <a:bodyPr/>
          <a:lstStyle/>
          <a:p>
            <a:pPr>
              <a:buSzPct val="25000"/>
            </a:pPr>
            <a:fld id="{00000000-1234-1234-1234-123412341234}" type="slidenum">
              <a:rPr lang="en-US" smtClean="0">
                <a:solidFill>
                  <a:srgbClr val="888888"/>
                </a:solidFill>
              </a:rPr>
              <a:pPr>
                <a:buSzPct val="25000"/>
              </a:pPr>
              <a:t>3</a:t>
            </a:fld>
            <a:endParaRPr lang="en-US" dirty="0">
              <a:solidFill>
                <a:srgbClr val="888888"/>
              </a:solidFill>
            </a:endParaRPr>
          </a:p>
        </p:txBody>
      </p:sp>
      <p:sp>
        <p:nvSpPr>
          <p:cNvPr id="2" name="TextBox 1"/>
          <p:cNvSpPr txBox="1"/>
          <p:nvPr/>
        </p:nvSpPr>
        <p:spPr>
          <a:xfrm>
            <a:off x="457200" y="1905000"/>
            <a:ext cx="8229600" cy="2062103"/>
          </a:xfrm>
          <a:prstGeom prst="rect">
            <a:avLst/>
          </a:prstGeom>
          <a:noFill/>
        </p:spPr>
        <p:txBody>
          <a:bodyPr wrap="square" rtlCol="0">
            <a:spAutoFit/>
          </a:bodyPr>
          <a:lstStyle/>
          <a:p>
            <a:r>
              <a:rPr lang="en-US" sz="2200" dirty="0" smtClean="0"/>
              <a:t>In this session, we will:</a:t>
            </a:r>
          </a:p>
          <a:p>
            <a:endParaRPr lang="en-US" sz="2200" dirty="0"/>
          </a:p>
          <a:p>
            <a:pPr marL="285750" indent="-285750">
              <a:buFont typeface="Arial"/>
              <a:buChar char="•"/>
            </a:pPr>
            <a:r>
              <a:rPr lang="en-US" sz="2200" dirty="0" smtClean="0"/>
              <a:t>Explain our state’s priorities for improving student learning</a:t>
            </a:r>
          </a:p>
          <a:p>
            <a:pPr marL="285750" indent="-285750">
              <a:buFont typeface="Arial"/>
              <a:buChar char="•"/>
            </a:pPr>
            <a:r>
              <a:rPr lang="en-US" sz="2200" dirty="0" smtClean="0"/>
              <a:t>Describe our students’ progress to date</a:t>
            </a:r>
          </a:p>
          <a:p>
            <a:pPr marL="285750" indent="-285750">
              <a:buFont typeface="Arial"/>
              <a:buChar char="•"/>
            </a:pPr>
            <a:r>
              <a:rPr lang="en-US" sz="2200" dirty="0" smtClean="0"/>
              <a:t>Prepare for the Summit day</a:t>
            </a:r>
          </a:p>
          <a:p>
            <a:pPr marL="285750" indent="-285750">
              <a:buFont typeface="Arial"/>
              <a:buChar char="•"/>
            </a:pPr>
            <a:endParaRPr lang="en-US" dirty="0"/>
          </a:p>
        </p:txBody>
      </p:sp>
    </p:spTree>
    <p:extLst>
      <p:ext uri="{BB962C8B-B14F-4D97-AF65-F5344CB8AC3E}">
        <p14:creationId xmlns:p14="http://schemas.microsoft.com/office/powerpoint/2010/main" val="1399704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halkduster"/>
              </a:rPr>
              <a:t>Draft Timeline</a:t>
            </a:r>
            <a:endParaRPr lang="en-US" sz="2800" dirty="0">
              <a:latin typeface="Chalkduster"/>
            </a:endParaRPr>
          </a:p>
        </p:txBody>
      </p:sp>
      <p:sp>
        <p:nvSpPr>
          <p:cNvPr id="3" name="Slide Number Placeholder 2"/>
          <p:cNvSpPr>
            <a:spLocks noGrp="1"/>
          </p:cNvSpPr>
          <p:nvPr>
            <p:ph type="sldNum" sz="quarter" idx="4"/>
          </p:nvPr>
        </p:nvSpPr>
        <p:spPr/>
        <p:txBody>
          <a:bodyPr/>
          <a:lstStyle/>
          <a:p>
            <a:fld id="{79BA4B8F-8B3F-4B52-9164-AF2CA95F68ED}" type="slidenum">
              <a:rPr lang="en-US" smtClean="0"/>
              <a:pPr/>
              <a:t>30</a:t>
            </a:fld>
            <a:endParaRPr lang="en-US" dirty="0"/>
          </a:p>
        </p:txBody>
      </p:sp>
      <p:sp>
        <p:nvSpPr>
          <p:cNvPr id="4" name="Content Placeholder 3"/>
          <p:cNvSpPr>
            <a:spLocks noGrp="1"/>
          </p:cNvSpPr>
          <p:nvPr>
            <p:ph sz="quarter" idx="10"/>
          </p:nvPr>
        </p:nvSpPr>
        <p:spPr/>
        <p:txBody>
          <a:bodyPr>
            <a:normAutofit/>
          </a:bodyPr>
          <a:lstStyle/>
          <a:p>
            <a:pPr marL="546100" indent="-342900">
              <a:spcBef>
                <a:spcPts val="0"/>
              </a:spcBef>
              <a:buFont typeface="+mj-lt"/>
              <a:buAutoNum type="arabicPeriod"/>
            </a:pPr>
            <a:endParaRPr lang="en-US" sz="1900" b="1" dirty="0" smtClean="0"/>
          </a:p>
          <a:p>
            <a:pPr marL="203200" indent="0">
              <a:spcBef>
                <a:spcPts val="0"/>
              </a:spcBef>
              <a:buNone/>
            </a:pPr>
            <a:endParaRPr lang="en-US" sz="1900" dirty="0"/>
          </a:p>
          <a:p>
            <a:pPr marL="0" indent="0">
              <a:buNone/>
            </a:pPr>
            <a:endParaRPr lang="en-US" dirty="0"/>
          </a:p>
        </p:txBody>
      </p:sp>
      <p:sp>
        <p:nvSpPr>
          <p:cNvPr id="5" name="TextBox 4"/>
          <p:cNvSpPr txBox="1"/>
          <p:nvPr/>
        </p:nvSpPr>
        <p:spPr>
          <a:xfrm>
            <a:off x="304800" y="1676400"/>
            <a:ext cx="8610600" cy="646331"/>
          </a:xfrm>
          <a:prstGeom prst="rect">
            <a:avLst/>
          </a:prstGeom>
          <a:noFill/>
        </p:spPr>
        <p:txBody>
          <a:bodyPr wrap="square" rtlCol="0">
            <a:spAutoFit/>
          </a:bodyPr>
          <a:lstStyle/>
          <a:p>
            <a:endParaRPr lang="en-US" dirty="0"/>
          </a:p>
          <a:p>
            <a:endParaRPr lang="en-US" dirty="0"/>
          </a:p>
        </p:txBody>
      </p:sp>
      <p:sp>
        <p:nvSpPr>
          <p:cNvPr id="6" name="Rectangle 5"/>
          <p:cNvSpPr/>
          <p:nvPr/>
        </p:nvSpPr>
        <p:spPr>
          <a:xfrm>
            <a:off x="304800" y="1447800"/>
            <a:ext cx="8534400" cy="1200329"/>
          </a:xfrm>
          <a:prstGeom prst="rect">
            <a:avLst/>
          </a:prstGeom>
        </p:spPr>
        <p:txBody>
          <a:bodyPr wrap="square">
            <a:spAutoFit/>
          </a:bodyPr>
          <a:lstStyle/>
          <a:p>
            <a:endParaRPr lang="en-US" dirty="0"/>
          </a:p>
          <a:p>
            <a:r>
              <a:rPr lang="en-US" dirty="0"/>
              <a:t> </a:t>
            </a:r>
          </a:p>
          <a:p>
            <a:r>
              <a:rPr lang="en-US" dirty="0"/>
              <a:t> </a:t>
            </a:r>
          </a:p>
          <a:p>
            <a:endParaRPr lang="en-US" dirty="0"/>
          </a:p>
        </p:txBody>
      </p:sp>
      <p:sp>
        <p:nvSpPr>
          <p:cNvPr id="8" name="Rectangle 7"/>
          <p:cNvSpPr/>
          <p:nvPr/>
        </p:nvSpPr>
        <p:spPr>
          <a:xfrm>
            <a:off x="381000" y="1524000"/>
            <a:ext cx="8458200" cy="769441"/>
          </a:xfrm>
          <a:prstGeom prst="rect">
            <a:avLst/>
          </a:prstGeom>
        </p:spPr>
        <p:txBody>
          <a:bodyPr wrap="square">
            <a:spAutoFit/>
          </a:bodyPr>
          <a:lstStyle/>
          <a:p>
            <a:r>
              <a:rPr lang="en-US" sz="2200" dirty="0" smtClean="0">
                <a:solidFill>
                  <a:srgbClr val="000000"/>
                </a:solidFill>
              </a:rPr>
              <a:t>ESSA requires that LEAs develop an improvement plan for all persistently struggling schools.  </a:t>
            </a:r>
          </a:p>
        </p:txBody>
      </p:sp>
      <p:graphicFrame>
        <p:nvGraphicFramePr>
          <p:cNvPr id="10" name="Table 9"/>
          <p:cNvGraphicFramePr>
            <a:graphicFrameLocks noGrp="1"/>
          </p:cNvGraphicFramePr>
          <p:nvPr>
            <p:extLst>
              <p:ext uri="{D42A27DB-BD31-4B8C-83A1-F6EECF244321}">
                <p14:modId xmlns:p14="http://schemas.microsoft.com/office/powerpoint/2010/main" val="1735344762"/>
              </p:ext>
            </p:extLst>
          </p:nvPr>
        </p:nvGraphicFramePr>
        <p:xfrm>
          <a:off x="304800" y="2286000"/>
          <a:ext cx="8382000" cy="4038600"/>
        </p:xfrm>
        <a:graphic>
          <a:graphicData uri="http://schemas.openxmlformats.org/drawingml/2006/table">
            <a:tbl>
              <a:tblPr firstRow="1" bandRow="1">
                <a:tableStyleId>{69CF1AB2-1976-4502-BF36-3FF5EA218861}</a:tableStyleId>
              </a:tblPr>
              <a:tblGrid>
                <a:gridCol w="2743200"/>
                <a:gridCol w="5638800"/>
              </a:tblGrid>
              <a:tr h="673100">
                <a:tc>
                  <a:txBody>
                    <a:bodyPr/>
                    <a:lstStyle/>
                    <a:p>
                      <a:pPr algn="ctr"/>
                      <a:r>
                        <a:rPr lang="en-US" b="0" dirty="0" smtClean="0"/>
                        <a:t>January 19, 2017</a:t>
                      </a:r>
                      <a:endParaRPr lang="en-US" b="0" dirty="0">
                        <a:solidFill>
                          <a:schemeClr val="tx1"/>
                        </a:solidFill>
                      </a:endParaRPr>
                    </a:p>
                  </a:txBody>
                  <a:tcPr anchor="ctr"/>
                </a:tc>
                <a:tc>
                  <a:txBody>
                    <a:bodyPr/>
                    <a:lstStyle/>
                    <a:p>
                      <a:pPr algn="ctr"/>
                      <a:r>
                        <a:rPr lang="en-US" b="0" dirty="0" smtClean="0"/>
                        <a:t>School</a:t>
                      </a:r>
                      <a:r>
                        <a:rPr lang="en-US" b="0" baseline="0" dirty="0" smtClean="0"/>
                        <a:t> Redesign Summit</a:t>
                      </a:r>
                      <a:endParaRPr lang="en-US" b="0" dirty="0">
                        <a:solidFill>
                          <a:schemeClr val="tx1"/>
                        </a:solidFill>
                      </a:endParaRPr>
                    </a:p>
                  </a:txBody>
                  <a:tcPr anchor="ctr"/>
                </a:tc>
              </a:tr>
              <a:tr h="673100">
                <a:tc>
                  <a:txBody>
                    <a:bodyPr/>
                    <a:lstStyle/>
                    <a:p>
                      <a:pPr algn="ctr"/>
                      <a:r>
                        <a:rPr lang="en-US" dirty="0" smtClean="0"/>
                        <a:t>Spring</a:t>
                      </a:r>
                      <a:r>
                        <a:rPr lang="en-US" baseline="0" dirty="0" smtClean="0"/>
                        <a:t> 2017</a:t>
                      </a:r>
                      <a:endParaRPr lang="en-US" b="1" dirty="0">
                        <a:solidFill>
                          <a:schemeClr val="tx1"/>
                        </a:solidFill>
                      </a:endParaRPr>
                    </a:p>
                  </a:txBody>
                  <a:tcPr anchor="ctr"/>
                </a:tc>
                <a:tc>
                  <a:txBody>
                    <a:bodyPr/>
                    <a:lstStyle/>
                    <a:p>
                      <a:pPr algn="ctr"/>
                      <a:r>
                        <a:rPr lang="en-US" dirty="0" smtClean="0"/>
                        <a:t>Share draft grant application</a:t>
                      </a:r>
                      <a:r>
                        <a:rPr lang="en-US" baseline="0" dirty="0" smtClean="0"/>
                        <a:t> for feedback</a:t>
                      </a:r>
                      <a:endParaRPr lang="en-US" b="1" dirty="0">
                        <a:solidFill>
                          <a:schemeClr val="tx1"/>
                        </a:solidFill>
                      </a:endParaRPr>
                    </a:p>
                  </a:txBody>
                  <a:tcPr anchor="ctr"/>
                </a:tc>
              </a:tr>
              <a:tr h="673100">
                <a:tc>
                  <a:txBody>
                    <a:bodyPr/>
                    <a:lstStyle/>
                    <a:p>
                      <a:pPr algn="ctr"/>
                      <a:r>
                        <a:rPr lang="en-US" dirty="0" smtClean="0"/>
                        <a:t>Summer 2017</a:t>
                      </a:r>
                      <a:endParaRPr lang="en-US" b="1" dirty="0">
                        <a:solidFill>
                          <a:schemeClr val="tx1"/>
                        </a:solidFill>
                      </a:endParaRPr>
                    </a:p>
                  </a:txBody>
                  <a:tcPr anchor="ctr"/>
                </a:tc>
                <a:tc>
                  <a:txBody>
                    <a:bodyPr/>
                    <a:lstStyle/>
                    <a:p>
                      <a:pPr algn="ctr"/>
                      <a:r>
                        <a:rPr lang="en-US" dirty="0" smtClean="0"/>
                        <a:t>LDE</a:t>
                      </a:r>
                      <a:r>
                        <a:rPr lang="en-US" baseline="0" dirty="0" smtClean="0"/>
                        <a:t> releases School Redesign Grant application</a:t>
                      </a:r>
                      <a:endParaRPr lang="en-US" b="1" dirty="0">
                        <a:solidFill>
                          <a:schemeClr val="tx1"/>
                        </a:solidFill>
                      </a:endParaRPr>
                    </a:p>
                  </a:txBody>
                  <a:tcPr anchor="ctr"/>
                </a:tc>
              </a:tr>
              <a:tr h="673100">
                <a:tc>
                  <a:txBody>
                    <a:bodyPr/>
                    <a:lstStyle/>
                    <a:p>
                      <a:pPr algn="ctr"/>
                      <a:r>
                        <a:rPr lang="en-US" dirty="0" smtClean="0"/>
                        <a:t>Fall 2017</a:t>
                      </a:r>
                      <a:endParaRPr lang="en-US" b="1" dirty="0">
                        <a:solidFill>
                          <a:schemeClr val="tx1"/>
                        </a:solidFill>
                      </a:endParaRPr>
                    </a:p>
                  </a:txBody>
                  <a:tcPr anchor="ctr"/>
                </a:tc>
                <a:tc>
                  <a:txBody>
                    <a:bodyPr/>
                    <a:lstStyle/>
                    <a:p>
                      <a:pPr algn="ctr"/>
                      <a:r>
                        <a:rPr lang="en-US" dirty="0" smtClean="0"/>
                        <a:t>Application submission</a:t>
                      </a:r>
                      <a:endParaRPr lang="en-US" b="1" dirty="0">
                        <a:solidFill>
                          <a:schemeClr val="tx1"/>
                        </a:solidFill>
                      </a:endParaRPr>
                    </a:p>
                  </a:txBody>
                  <a:tcPr anchor="ctr"/>
                </a:tc>
              </a:tr>
              <a:tr h="673100">
                <a:tc>
                  <a:txBody>
                    <a:bodyPr/>
                    <a:lstStyle/>
                    <a:p>
                      <a:pPr algn="ctr"/>
                      <a:r>
                        <a:rPr lang="en-US" dirty="0" smtClean="0"/>
                        <a:t>Fall 2017</a:t>
                      </a:r>
                      <a:endParaRPr lang="en-US" b="1" dirty="0">
                        <a:solidFill>
                          <a:schemeClr val="tx1"/>
                        </a:solidFill>
                      </a:endParaRPr>
                    </a:p>
                  </a:txBody>
                  <a:tcPr anchor="ctr"/>
                </a:tc>
                <a:tc>
                  <a:txBody>
                    <a:bodyPr/>
                    <a:lstStyle/>
                    <a:p>
                      <a:pPr algn="ctr"/>
                      <a:r>
                        <a:rPr lang="en-US" dirty="0" smtClean="0"/>
                        <a:t>Application review</a:t>
                      </a:r>
                      <a:endParaRPr lang="en-US" b="1" dirty="0">
                        <a:solidFill>
                          <a:schemeClr val="tx1"/>
                        </a:solidFill>
                      </a:endParaRPr>
                    </a:p>
                  </a:txBody>
                  <a:tcPr anchor="ctr"/>
                </a:tc>
              </a:tr>
              <a:tr h="673100">
                <a:tc>
                  <a:txBody>
                    <a:bodyPr/>
                    <a:lstStyle/>
                    <a:p>
                      <a:pPr algn="ctr"/>
                      <a:r>
                        <a:rPr lang="en-US" dirty="0" smtClean="0"/>
                        <a:t>Winter</a:t>
                      </a:r>
                      <a:r>
                        <a:rPr lang="en-US" baseline="0" dirty="0" smtClean="0"/>
                        <a:t> 2017/2018</a:t>
                      </a:r>
                      <a:endParaRPr lang="en-US" b="1" dirty="0">
                        <a:solidFill>
                          <a:schemeClr val="tx1"/>
                        </a:solidFill>
                      </a:endParaRPr>
                    </a:p>
                  </a:txBody>
                  <a:tcPr anchor="ctr"/>
                </a:tc>
                <a:tc>
                  <a:txBody>
                    <a:bodyPr/>
                    <a:lstStyle/>
                    <a:p>
                      <a:pPr algn="ctr"/>
                      <a:r>
                        <a:rPr lang="en-US" dirty="0" smtClean="0"/>
                        <a:t>Grant awards approved by BESE</a:t>
                      </a:r>
                      <a:endParaRPr lang="en-US" b="1" dirty="0">
                        <a:solidFill>
                          <a:schemeClr val="tx1"/>
                        </a:solidFill>
                      </a:endParaRPr>
                    </a:p>
                  </a:txBody>
                  <a:tcPr anchor="ctr"/>
                </a:tc>
              </a:tr>
            </a:tbl>
          </a:graphicData>
        </a:graphic>
      </p:graphicFrame>
    </p:spTree>
    <p:extLst>
      <p:ext uri="{BB962C8B-B14F-4D97-AF65-F5344CB8AC3E}">
        <p14:creationId xmlns:p14="http://schemas.microsoft.com/office/powerpoint/2010/main" val="3297249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
          <p:cNvSpPr txBox="1">
            <a:spLocks/>
          </p:cNvSpPr>
          <p:nvPr/>
        </p:nvSpPr>
        <p:spPr>
          <a:xfrm>
            <a:off x="0" y="2"/>
            <a:ext cx="9144000" cy="1371598"/>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stStyle>
          <a:p>
            <a:pPr algn="ctr">
              <a:buClr>
                <a:schemeClr val="lt1"/>
              </a:buClr>
              <a:buSzPct val="25000"/>
            </a:pPr>
            <a:r>
              <a:rPr lang="en-US" sz="2800" kern="0" dirty="0" smtClean="0">
                <a:solidFill>
                  <a:schemeClr val="tx1"/>
                </a:solidFill>
                <a:latin typeface="Chalkduster"/>
                <a:ea typeface="Calibri" charset="0"/>
                <a:cs typeface="Chalkduster"/>
              </a:rPr>
              <a:t>Reflections from the Summit</a:t>
            </a:r>
            <a:endParaRPr lang="en-US" sz="2800" kern="0" dirty="0">
              <a:solidFill>
                <a:schemeClr val="tx1"/>
              </a:solidFill>
              <a:latin typeface="Chalkduster"/>
              <a:ea typeface="Calibri" charset="0"/>
              <a:cs typeface="Chalkduster"/>
              <a:sym typeface="Short Stack"/>
            </a:endParaRPr>
          </a:p>
        </p:txBody>
      </p:sp>
      <p:sp>
        <p:nvSpPr>
          <p:cNvPr id="7" name="Slide Number Placeholder 2"/>
          <p:cNvSpPr txBox="1">
            <a:spLocks/>
          </p:cNvSpPr>
          <p:nvPr/>
        </p:nvSpPr>
        <p:spPr>
          <a:xfrm>
            <a:off x="7010402" y="6553202"/>
            <a:ext cx="2133599"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SzPct val="25000"/>
            </a:pPr>
            <a:fld id="{FF71E308-89D6-DF49-A196-926E19412A3A}" type="slidenum">
              <a:rPr lang="en-US" sz="1200">
                <a:solidFill>
                  <a:srgbClr val="888888"/>
                </a:solidFill>
              </a:rPr>
              <a:t>31</a:t>
            </a:fld>
            <a:endParaRPr lang="en-US" sz="1200" dirty="0">
              <a:solidFill>
                <a:srgbClr val="888888"/>
              </a:solidFill>
            </a:endParaRPr>
          </a:p>
        </p:txBody>
      </p:sp>
      <p:sp>
        <p:nvSpPr>
          <p:cNvPr id="4" name="TextBox 3"/>
          <p:cNvSpPr txBox="1"/>
          <p:nvPr/>
        </p:nvSpPr>
        <p:spPr>
          <a:xfrm>
            <a:off x="381000" y="1981200"/>
            <a:ext cx="8458200" cy="2123658"/>
          </a:xfrm>
          <a:prstGeom prst="rect">
            <a:avLst/>
          </a:prstGeom>
          <a:noFill/>
        </p:spPr>
        <p:txBody>
          <a:bodyPr wrap="square" rtlCol="0">
            <a:spAutoFit/>
          </a:bodyPr>
          <a:lstStyle/>
          <a:p>
            <a:r>
              <a:rPr lang="en-US" sz="2200" dirty="0" smtClean="0"/>
              <a:t>Take a few minutes to consider:</a:t>
            </a:r>
          </a:p>
          <a:p>
            <a:endParaRPr lang="en-US" sz="2200" dirty="0"/>
          </a:p>
          <a:p>
            <a:pPr marL="342900" indent="-342900">
              <a:buAutoNum type="arabicPeriod"/>
            </a:pPr>
            <a:r>
              <a:rPr lang="en-US" sz="2200" dirty="0" smtClean="0"/>
              <a:t>What will it take to improve Louisiana’s persistently struggling schools?</a:t>
            </a:r>
          </a:p>
          <a:p>
            <a:pPr marL="342900" indent="-342900">
              <a:buAutoNum type="arabicPeriod"/>
            </a:pPr>
            <a:r>
              <a:rPr lang="en-US" sz="2200" dirty="0" smtClean="0"/>
              <a:t>What could be your organization’s role in Louisiana?</a:t>
            </a:r>
          </a:p>
          <a:p>
            <a:pPr marL="342900" indent="-342900">
              <a:buAutoNum type="arabicPeriod"/>
            </a:pPr>
            <a:r>
              <a:rPr lang="en-US" sz="2200" dirty="0" smtClean="0"/>
              <a:t>What remaining questions do you have about our work in Louisiana?</a:t>
            </a:r>
          </a:p>
        </p:txBody>
      </p:sp>
    </p:spTree>
    <p:extLst>
      <p:ext uri="{BB962C8B-B14F-4D97-AF65-F5344CB8AC3E}">
        <p14:creationId xmlns:p14="http://schemas.microsoft.com/office/powerpoint/2010/main" val="6951113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
          <p:cNvSpPr txBox="1">
            <a:spLocks/>
          </p:cNvSpPr>
          <p:nvPr/>
        </p:nvSpPr>
        <p:spPr>
          <a:xfrm>
            <a:off x="0" y="2"/>
            <a:ext cx="9144000" cy="1371598"/>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stStyle>
          <a:p>
            <a:pPr algn="ctr">
              <a:buClr>
                <a:schemeClr val="lt1"/>
              </a:buClr>
              <a:buSzPct val="25000"/>
            </a:pPr>
            <a:r>
              <a:rPr lang="en-US" sz="2800" kern="0" dirty="0" smtClean="0">
                <a:solidFill>
                  <a:schemeClr val="tx1"/>
                </a:solidFill>
                <a:latin typeface="Chalkduster"/>
                <a:ea typeface="Calibri" charset="0"/>
                <a:cs typeface="Chalkduster"/>
              </a:rPr>
              <a:t>Next Steps</a:t>
            </a:r>
            <a:endParaRPr lang="en-US" sz="2800" kern="0" dirty="0">
              <a:solidFill>
                <a:schemeClr val="tx1"/>
              </a:solidFill>
              <a:latin typeface="Chalkduster"/>
              <a:ea typeface="Calibri" charset="0"/>
              <a:cs typeface="Chalkduster"/>
              <a:sym typeface="Short Stack"/>
            </a:endParaRPr>
          </a:p>
        </p:txBody>
      </p:sp>
      <p:sp>
        <p:nvSpPr>
          <p:cNvPr id="7" name="Slide Number Placeholder 2"/>
          <p:cNvSpPr txBox="1">
            <a:spLocks/>
          </p:cNvSpPr>
          <p:nvPr/>
        </p:nvSpPr>
        <p:spPr>
          <a:xfrm>
            <a:off x="7010402" y="6553202"/>
            <a:ext cx="2133599"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SzPct val="25000"/>
            </a:pPr>
            <a:fld id="{FF71E308-89D6-DF49-A196-926E19412A3A}" type="slidenum">
              <a:rPr lang="en-US" sz="1200">
                <a:solidFill>
                  <a:srgbClr val="888888"/>
                </a:solidFill>
              </a:rPr>
              <a:t>32</a:t>
            </a:fld>
            <a:endParaRPr lang="en-US" sz="1200" dirty="0">
              <a:solidFill>
                <a:srgbClr val="888888"/>
              </a:solidFill>
            </a:endParaRPr>
          </a:p>
        </p:txBody>
      </p:sp>
      <p:sp>
        <p:nvSpPr>
          <p:cNvPr id="3" name="TextBox 2"/>
          <p:cNvSpPr txBox="1"/>
          <p:nvPr/>
        </p:nvSpPr>
        <p:spPr>
          <a:xfrm>
            <a:off x="381000" y="1600200"/>
            <a:ext cx="8305800" cy="2462212"/>
          </a:xfrm>
          <a:prstGeom prst="rect">
            <a:avLst/>
          </a:prstGeom>
          <a:noFill/>
        </p:spPr>
        <p:txBody>
          <a:bodyPr wrap="square" rtlCol="0">
            <a:spAutoFit/>
          </a:bodyPr>
          <a:lstStyle/>
          <a:p>
            <a:pPr marL="342900" indent="-342900">
              <a:buAutoNum type="arabicPeriod"/>
            </a:pPr>
            <a:r>
              <a:rPr lang="en-US" sz="2200" dirty="0" smtClean="0"/>
              <a:t>Please complete our survey to share feedback about the School Redesign Summit.  You will receive this survey this afternoon.</a:t>
            </a:r>
          </a:p>
          <a:p>
            <a:pPr marL="342900" indent="-342900">
              <a:buAutoNum type="arabicPeriod"/>
            </a:pPr>
            <a:r>
              <a:rPr lang="en-US" sz="2200" dirty="0" smtClean="0"/>
              <a:t>Schedule follow up time with us to individually debrief your experience and plan for coming months. You will hear from us about this by next week.</a:t>
            </a:r>
          </a:p>
          <a:p>
            <a:pPr marL="342900" indent="-342900">
              <a:buAutoNum type="arabicPeriod"/>
            </a:pPr>
            <a:r>
              <a:rPr lang="en-US" sz="2200" dirty="0" smtClean="0"/>
              <a:t>Follow up with any district with whom you have met or would like to meet in the future.</a:t>
            </a:r>
            <a:endParaRPr lang="en-US" sz="2200" dirty="0"/>
          </a:p>
        </p:txBody>
      </p:sp>
    </p:spTree>
    <p:extLst>
      <p:ext uri="{BB962C8B-B14F-4D97-AF65-F5344CB8AC3E}">
        <p14:creationId xmlns:p14="http://schemas.microsoft.com/office/powerpoint/2010/main" val="2653302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7" name="Shape 47"/>
          <p:cNvSpPr txBox="1">
            <a:spLocks noGrp="1"/>
          </p:cNvSpPr>
          <p:nvPr>
            <p:ph type="body" idx="4294967295"/>
          </p:nvPr>
        </p:nvSpPr>
        <p:spPr>
          <a:xfrm>
            <a:off x="152400" y="1295400"/>
            <a:ext cx="8839199" cy="5105399"/>
          </a:xfrm>
          <a:prstGeom prst="rect">
            <a:avLst/>
          </a:prstGeom>
          <a:noFill/>
          <a:ln>
            <a:noFill/>
          </a:ln>
        </p:spPr>
        <p:txBody>
          <a:bodyPr lIns="91425" tIns="45700" rIns="91425" bIns="45700" anchor="t" anchorCtr="0">
            <a:noAutofit/>
          </a:bodyPr>
          <a:lstStyle/>
          <a:p>
            <a:endParaRPr lang="en-US" sz="1800" dirty="0"/>
          </a:p>
          <a:p>
            <a:pPr marL="0" indent="0">
              <a:buNone/>
            </a:pPr>
            <a:r>
              <a:rPr lang="en-US" sz="2200" dirty="0"/>
              <a:t>Louisiana’s students—all of them, no matter race, disability, or creed—are as smart and capable as any in America. They have gifts and talents no lesser than those given to any children on this earth. </a:t>
            </a:r>
          </a:p>
          <a:p>
            <a:pPr marL="0" indent="0">
              <a:buNone/>
            </a:pPr>
            <a:endParaRPr lang="en-US" sz="2200" dirty="0"/>
          </a:p>
          <a:p>
            <a:pPr marL="0" indent="0">
              <a:buNone/>
            </a:pPr>
            <a:r>
              <a:rPr lang="en-US" sz="2200" dirty="0" smtClean="0"/>
              <a:t>Our state has worked hard to raise expectations for students, and as a result, students are performing at higher levels than ever before. </a:t>
            </a:r>
          </a:p>
          <a:p>
            <a:pPr marL="0" indent="0">
              <a:buNone/>
            </a:pPr>
            <a:endParaRPr lang="en-US" sz="2200" dirty="0"/>
          </a:p>
          <a:p>
            <a:pPr marL="0" indent="0">
              <a:buNone/>
            </a:pPr>
            <a:r>
              <a:rPr lang="en-US" sz="2200" dirty="0" smtClean="0"/>
              <a:t>While we have made great strides in increasing life opportunities for our students, there remain serious challenges in our state’s schools. Often these challenges are experienced to the greatest extent from children of historically disadvantaged backgrounds. </a:t>
            </a:r>
            <a:endParaRPr lang="en-US" sz="2200" dirty="0"/>
          </a:p>
          <a:p>
            <a:pPr marL="0" indent="0">
              <a:buNone/>
            </a:pPr>
            <a:endParaRPr lang="en-US" sz="1800" dirty="0" smtClean="0"/>
          </a:p>
          <a:p>
            <a:pPr marL="0" indent="0">
              <a:buNone/>
            </a:pPr>
            <a:endParaRPr lang="en-US" sz="1800" dirty="0" smtClean="0"/>
          </a:p>
          <a:p>
            <a:pPr>
              <a:spcBef>
                <a:spcPts val="0"/>
              </a:spcBef>
            </a:pPr>
            <a:endParaRPr lang="en-US" sz="1800" dirty="0" smtClean="0">
              <a:solidFill>
                <a:srgbClr val="000000"/>
              </a:solidFill>
              <a:latin typeface="Calibri" panose="020F0502020204030204" pitchFamily="34" charset="0"/>
            </a:endParaRPr>
          </a:p>
          <a:p>
            <a:pPr>
              <a:spcBef>
                <a:spcPts val="0"/>
              </a:spcBef>
            </a:pPr>
            <a:endParaRPr lang="en-US" sz="1800" b="1" dirty="0">
              <a:solidFill>
                <a:srgbClr val="000000"/>
              </a:solidFill>
              <a:latin typeface="Calibri" panose="020F0502020204030204" pitchFamily="34" charset="0"/>
            </a:endParaRPr>
          </a:p>
          <a:p>
            <a:pPr marL="0" marR="0" lvl="0" indent="0" algn="l" rtl="0">
              <a:spcBef>
                <a:spcPts val="360"/>
              </a:spcBef>
              <a:buClr>
                <a:schemeClr val="dk1"/>
              </a:buClr>
              <a:buSzPct val="25000"/>
              <a:buFont typeface="Arial"/>
              <a:buNone/>
            </a:pPr>
            <a:endParaRPr sz="1800" b="0" i="0" u="none" strike="noStrike" cap="none" dirty="0">
              <a:solidFill>
                <a:schemeClr val="dk1"/>
              </a:solidFill>
              <a:latin typeface="Calibri"/>
              <a:ea typeface="Calibri"/>
              <a:cs typeface="Calibri"/>
              <a:sym typeface="Calibri"/>
            </a:endParaRPr>
          </a:p>
        </p:txBody>
      </p:sp>
      <p:sp>
        <p:nvSpPr>
          <p:cNvPr id="45" name="Shape 45"/>
          <p:cNvSpPr txBox="1"/>
          <p:nvPr/>
        </p:nvSpPr>
        <p:spPr>
          <a:xfrm>
            <a:off x="0" y="152400"/>
            <a:ext cx="9144000" cy="1066799"/>
          </a:xfrm>
          <a:prstGeom prst="rect">
            <a:avLst/>
          </a:prstGeom>
          <a:noFill/>
          <a:ln>
            <a:noFill/>
          </a:ln>
        </p:spPr>
        <p:txBody>
          <a:bodyPr lIns="91425" tIns="45700" rIns="91425" bIns="45700" anchor="ctr" anchorCtr="0">
            <a:noAutofit/>
          </a:bodyPr>
          <a:lstStyle/>
          <a:p>
            <a:pPr algn="ctr">
              <a:buClr>
                <a:srgbClr val="FFFFFF"/>
              </a:buClr>
              <a:buSzPct val="25000"/>
              <a:buFont typeface="Short Stack"/>
              <a:buNone/>
            </a:pPr>
            <a:r>
              <a:rPr lang="en-US" sz="2800" kern="0" dirty="0" smtClean="0">
                <a:solidFill>
                  <a:prstClr val="black"/>
                </a:solidFill>
                <a:latin typeface="Chalkduster"/>
                <a:ea typeface="Short Stack"/>
                <a:cs typeface="Chalkduster"/>
                <a:sym typeface="Short Stack"/>
                <a:rtl val="0"/>
              </a:rPr>
              <a:t>Guiding Beliefs</a:t>
            </a:r>
            <a:endParaRPr lang="en-US" sz="2800" kern="0" dirty="0">
              <a:solidFill>
                <a:prstClr val="black"/>
              </a:solidFill>
              <a:latin typeface="Chalkduster"/>
              <a:ea typeface="Short Stack"/>
              <a:cs typeface="Chalkduster"/>
              <a:sym typeface="Short Stack"/>
              <a:rtl val="0"/>
            </a:endParaRPr>
          </a:p>
        </p:txBody>
      </p:sp>
      <p:sp>
        <p:nvSpPr>
          <p:cNvPr id="46" name="Shape 46"/>
          <p:cNvSpPr/>
          <p:nvPr/>
        </p:nvSpPr>
        <p:spPr>
          <a:xfrm>
            <a:off x="4403725" y="-3435350"/>
            <a:ext cx="9144000" cy="457200"/>
          </a:xfrm>
          <a:prstGeom prst="rect">
            <a:avLst/>
          </a:prstGeom>
          <a:noFill/>
          <a:ln>
            <a:noFill/>
          </a:ln>
        </p:spPr>
        <p:txBody>
          <a:bodyPr lIns="91425" tIns="0" rIns="91425" bIns="0" anchor="ctr" anchorCtr="0">
            <a:noAutofit/>
          </a:bodyPr>
          <a:lstStyle/>
          <a:p>
            <a:pPr>
              <a:buClr>
                <a:srgbClr val="000000"/>
              </a:buClr>
              <a:buSzPct val="25000"/>
              <a:buFont typeface="Arial"/>
              <a:buNone/>
            </a:pPr>
            <a:r>
              <a:rPr lang="en-US" kern="0" dirty="0">
                <a:solidFill>
                  <a:srgbClr val="000000"/>
                </a:solidFill>
                <a:ea typeface="Arial"/>
                <a:cs typeface="Arial"/>
                <a:sym typeface="Arial"/>
                <a:rtl val="0"/>
              </a:rPr>
              <a:t/>
            </a:r>
            <a:br>
              <a:rPr lang="en-US" kern="0" dirty="0">
                <a:solidFill>
                  <a:srgbClr val="000000"/>
                </a:solidFill>
                <a:ea typeface="Arial"/>
                <a:cs typeface="Arial"/>
                <a:sym typeface="Arial"/>
                <a:rtl val="0"/>
              </a:rPr>
            </a:br>
            <a:endParaRPr lang="en-US" kern="0" dirty="0">
              <a:solidFill>
                <a:srgbClr val="000000"/>
              </a:solidFill>
              <a:ea typeface="Arial"/>
              <a:cs typeface="Arial"/>
              <a:sym typeface="Arial"/>
              <a:rtl val="0"/>
            </a:endParaRPr>
          </a:p>
          <a:p>
            <a:pPr>
              <a:buClr>
                <a:srgbClr val="000000"/>
              </a:buClr>
              <a:buFont typeface="Calibri"/>
              <a:buNone/>
            </a:pPr>
            <a:endParaRPr kern="0">
              <a:solidFill>
                <a:srgbClr val="000000"/>
              </a:solidFill>
              <a:ea typeface="Arial"/>
              <a:cs typeface="Arial"/>
              <a:sym typeface="Arial"/>
              <a:rtl val="0"/>
            </a:endParaRPr>
          </a:p>
        </p:txBody>
      </p:sp>
      <p:sp>
        <p:nvSpPr>
          <p:cNvPr id="4" name="Slide Number Placeholder 3"/>
          <p:cNvSpPr>
            <a:spLocks noGrp="1"/>
          </p:cNvSpPr>
          <p:nvPr>
            <p:ph type="sldNum" idx="4294967295"/>
          </p:nvPr>
        </p:nvSpPr>
        <p:spPr>
          <a:xfrm>
            <a:off x="7010400" y="6553200"/>
            <a:ext cx="2133599" cy="342899"/>
          </a:xfrm>
          <a:prstGeom prst="rect">
            <a:avLst/>
          </a:prstGeom>
        </p:spPr>
        <p:txBody>
          <a:bodyPr/>
          <a:lstStyle/>
          <a:p>
            <a:pPr>
              <a:buSzPct val="25000"/>
            </a:pPr>
            <a:fld id="{00000000-1234-1234-1234-123412341234}" type="slidenum">
              <a:rPr lang="en-US" smtClean="0">
                <a:solidFill>
                  <a:srgbClr val="888888"/>
                </a:solidFill>
              </a:rPr>
              <a:pPr>
                <a:buSzPct val="25000"/>
              </a:pPr>
              <a:t>4</a:t>
            </a:fld>
            <a:endParaRPr lang="en-US" dirty="0">
              <a:solidFill>
                <a:srgbClr val="888888"/>
              </a:solidFill>
            </a:endParaRPr>
          </a:p>
        </p:txBody>
      </p:sp>
    </p:spTree>
    <p:extLst>
      <p:ext uri="{BB962C8B-B14F-4D97-AF65-F5344CB8AC3E}">
        <p14:creationId xmlns:p14="http://schemas.microsoft.com/office/powerpoint/2010/main" val="901528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7" name="Shape 47"/>
          <p:cNvSpPr txBox="1">
            <a:spLocks noGrp="1"/>
          </p:cNvSpPr>
          <p:nvPr>
            <p:ph type="body" idx="4294967295"/>
          </p:nvPr>
        </p:nvSpPr>
        <p:spPr>
          <a:xfrm>
            <a:off x="152400" y="1524001"/>
            <a:ext cx="8839199" cy="5105399"/>
          </a:xfrm>
          <a:prstGeom prst="rect">
            <a:avLst/>
          </a:prstGeom>
          <a:noFill/>
          <a:ln>
            <a:noFill/>
          </a:ln>
        </p:spPr>
        <p:txBody>
          <a:bodyPr lIns="91425" tIns="45700" rIns="91425" bIns="45700" anchor="t" anchorCtr="0">
            <a:noAutofit/>
          </a:bodyPr>
          <a:lstStyle/>
          <a:p>
            <a:pPr>
              <a:spcBef>
                <a:spcPts val="0"/>
              </a:spcBef>
            </a:pPr>
            <a:r>
              <a:rPr lang="en-US" sz="2000" b="1" dirty="0" smtClean="0">
                <a:solidFill>
                  <a:srgbClr val="000000"/>
                </a:solidFill>
                <a:latin typeface="Calibri" panose="020F0502020204030204" pitchFamily="34" charset="0"/>
              </a:rPr>
              <a:t>Unify</a:t>
            </a:r>
            <a:r>
              <a:rPr lang="en-US" sz="2000" dirty="0" smtClean="0">
                <a:solidFill>
                  <a:srgbClr val="000000"/>
                </a:solidFill>
                <a:latin typeface="Calibri" panose="020F0502020204030204" pitchFamily="34" charset="0"/>
              </a:rPr>
              <a:t> </a:t>
            </a:r>
            <a:r>
              <a:rPr lang="en-US" sz="2000" dirty="0">
                <a:solidFill>
                  <a:srgbClr val="000000"/>
                </a:solidFill>
                <a:latin typeface="Calibri" panose="020F0502020204030204" pitchFamily="34" charset="0"/>
              </a:rPr>
              <a:t>child care, Head Start, and </a:t>
            </a:r>
            <a:r>
              <a:rPr lang="en-US" sz="2000" dirty="0" smtClean="0">
                <a:solidFill>
                  <a:srgbClr val="000000"/>
                </a:solidFill>
                <a:latin typeface="Calibri" panose="020F0502020204030204" pitchFamily="34" charset="0"/>
              </a:rPr>
              <a:t>prekindergarten to prepare every student for kindergarten. </a:t>
            </a:r>
            <a:r>
              <a:rPr lang="en-US" sz="2000" dirty="0">
                <a:solidFill>
                  <a:srgbClr val="000000"/>
                </a:solidFill>
                <a:latin typeface="Calibri" panose="020F0502020204030204" pitchFamily="34" charset="0"/>
              </a:rPr>
              <a:t> </a:t>
            </a:r>
            <a:endParaRPr lang="en-US" sz="2000" dirty="0" smtClean="0">
              <a:solidFill>
                <a:srgbClr val="000000"/>
              </a:solidFill>
              <a:latin typeface="Calibri" panose="020F0502020204030204" pitchFamily="34" charset="0"/>
            </a:endParaRPr>
          </a:p>
          <a:p>
            <a:pPr marL="203200" indent="0">
              <a:spcBef>
                <a:spcPts val="0"/>
              </a:spcBef>
              <a:buNone/>
            </a:pPr>
            <a:endParaRPr lang="en-US" sz="2000" dirty="0">
              <a:latin typeface="Calibri" panose="020F0502020204030204" pitchFamily="34" charset="0"/>
            </a:endParaRPr>
          </a:p>
          <a:p>
            <a:pPr>
              <a:spcBef>
                <a:spcPts val="0"/>
              </a:spcBef>
            </a:pPr>
            <a:r>
              <a:rPr lang="en-US" sz="2000" b="1" dirty="0" smtClean="0">
                <a:solidFill>
                  <a:srgbClr val="000000"/>
                </a:solidFill>
                <a:latin typeface="Calibri" panose="020F0502020204030204" pitchFamily="34" charset="0"/>
              </a:rPr>
              <a:t>Align </a:t>
            </a:r>
            <a:r>
              <a:rPr lang="en-US" sz="2000" dirty="0" smtClean="0">
                <a:solidFill>
                  <a:srgbClr val="000000"/>
                </a:solidFill>
                <a:latin typeface="Calibri" panose="020F0502020204030204" pitchFamily="34" charset="0"/>
              </a:rPr>
              <a:t>standards, curriculum, assessment, and professional development that are as challenging for students and educators as any in America.</a:t>
            </a:r>
          </a:p>
          <a:p>
            <a:pPr>
              <a:spcBef>
                <a:spcPts val="0"/>
              </a:spcBef>
            </a:pPr>
            <a:endParaRPr lang="en-US" sz="2000" dirty="0">
              <a:solidFill>
                <a:srgbClr val="000000"/>
              </a:solidFill>
              <a:latin typeface="Calibri" panose="020F0502020204030204" pitchFamily="34" charset="0"/>
            </a:endParaRPr>
          </a:p>
          <a:p>
            <a:pPr>
              <a:spcBef>
                <a:spcPts val="0"/>
              </a:spcBef>
            </a:pPr>
            <a:r>
              <a:rPr lang="en-US" sz="2000" b="1" dirty="0" smtClean="0">
                <a:solidFill>
                  <a:srgbClr val="000000"/>
                </a:solidFill>
                <a:latin typeface="Calibri" panose="020F0502020204030204" pitchFamily="34" charset="0"/>
              </a:rPr>
              <a:t>Prepare </a:t>
            </a:r>
            <a:r>
              <a:rPr lang="en-US" sz="2000" dirty="0" smtClean="0">
                <a:solidFill>
                  <a:srgbClr val="000000"/>
                </a:solidFill>
                <a:latin typeface="Calibri" panose="020F0502020204030204" pitchFamily="34" charset="0"/>
              </a:rPr>
              <a:t>every educator under a mentor educator through a professional residency.</a:t>
            </a:r>
          </a:p>
          <a:p>
            <a:pPr>
              <a:spcBef>
                <a:spcPts val="0"/>
              </a:spcBef>
            </a:pPr>
            <a:endParaRPr lang="en-US" sz="2000" dirty="0">
              <a:solidFill>
                <a:srgbClr val="000000"/>
              </a:solidFill>
              <a:latin typeface="Calibri" panose="020F0502020204030204" pitchFamily="34" charset="0"/>
            </a:endParaRPr>
          </a:p>
          <a:p>
            <a:pPr>
              <a:spcBef>
                <a:spcPts val="0"/>
              </a:spcBef>
            </a:pPr>
            <a:r>
              <a:rPr lang="en-US" sz="2000" b="1" dirty="0" smtClean="0">
                <a:solidFill>
                  <a:srgbClr val="000000"/>
                </a:solidFill>
                <a:latin typeface="Calibri" panose="020F0502020204030204" pitchFamily="34" charset="0"/>
              </a:rPr>
              <a:t>Create</a:t>
            </a:r>
            <a:r>
              <a:rPr lang="en-US" sz="2000" dirty="0" smtClean="0">
                <a:solidFill>
                  <a:srgbClr val="000000"/>
                </a:solidFill>
                <a:latin typeface="Calibri" panose="020F0502020204030204" pitchFamily="34" charset="0"/>
              </a:rPr>
              <a:t> opportunity for every graduate through Jump Start, Advanced Placement, and other early college pathways to a funded education after high school.</a:t>
            </a:r>
          </a:p>
          <a:p>
            <a:pPr>
              <a:spcBef>
                <a:spcPts val="0"/>
              </a:spcBef>
            </a:pPr>
            <a:endParaRPr lang="en-US" sz="2000" dirty="0">
              <a:solidFill>
                <a:srgbClr val="000000"/>
              </a:solidFill>
              <a:latin typeface="Calibri" panose="020F0502020204030204" pitchFamily="34" charset="0"/>
            </a:endParaRPr>
          </a:p>
          <a:p>
            <a:pPr>
              <a:spcBef>
                <a:spcPts val="0"/>
              </a:spcBef>
            </a:pPr>
            <a:r>
              <a:rPr lang="en-US" sz="2000" b="1" dirty="0" smtClean="0">
                <a:solidFill>
                  <a:srgbClr val="000000"/>
                </a:solidFill>
                <a:latin typeface="Calibri" panose="020F0502020204030204" pitchFamily="34" charset="0"/>
              </a:rPr>
              <a:t>Focus</a:t>
            </a:r>
            <a:r>
              <a:rPr lang="en-US" sz="2000" dirty="0" smtClean="0">
                <a:solidFill>
                  <a:srgbClr val="000000"/>
                </a:solidFill>
                <a:latin typeface="Calibri" panose="020F0502020204030204" pitchFamily="34" charset="0"/>
              </a:rPr>
              <a:t> relentlessly on students in persistently struggling schools by transforming those schools and creating new options.</a:t>
            </a:r>
          </a:p>
          <a:p>
            <a:pPr>
              <a:spcBef>
                <a:spcPts val="0"/>
              </a:spcBef>
            </a:pPr>
            <a:endParaRPr lang="en-US" sz="1800" dirty="0">
              <a:solidFill>
                <a:srgbClr val="000000"/>
              </a:solidFill>
              <a:latin typeface="Calibri" panose="020F0502020204030204" pitchFamily="34" charset="0"/>
            </a:endParaRPr>
          </a:p>
          <a:p>
            <a:pPr>
              <a:spcBef>
                <a:spcPts val="0"/>
              </a:spcBef>
            </a:pPr>
            <a:endParaRPr lang="en-US" sz="1800" dirty="0" smtClean="0">
              <a:solidFill>
                <a:srgbClr val="000000"/>
              </a:solidFill>
              <a:latin typeface="Calibri" panose="020F0502020204030204" pitchFamily="34" charset="0"/>
            </a:endParaRPr>
          </a:p>
          <a:p>
            <a:pPr>
              <a:spcBef>
                <a:spcPts val="0"/>
              </a:spcBef>
            </a:pPr>
            <a:endParaRPr lang="en-US" sz="1800" b="1" dirty="0">
              <a:solidFill>
                <a:srgbClr val="000000"/>
              </a:solidFill>
              <a:latin typeface="Calibri" panose="020F0502020204030204" pitchFamily="34" charset="0"/>
            </a:endParaRPr>
          </a:p>
          <a:p>
            <a:pPr marL="0" marR="0" lvl="0" indent="0" algn="l" rtl="0">
              <a:spcBef>
                <a:spcPts val="360"/>
              </a:spcBef>
              <a:buClr>
                <a:schemeClr val="dk1"/>
              </a:buClr>
              <a:buSzPct val="25000"/>
              <a:buFont typeface="Arial"/>
              <a:buNone/>
            </a:pPr>
            <a:endParaRPr sz="1800" b="0" i="0" u="none" strike="noStrike" cap="none" dirty="0">
              <a:solidFill>
                <a:schemeClr val="dk1"/>
              </a:solidFill>
              <a:latin typeface="Calibri"/>
              <a:ea typeface="Calibri"/>
              <a:cs typeface="Calibri"/>
              <a:sym typeface="Calibri"/>
            </a:endParaRPr>
          </a:p>
        </p:txBody>
      </p:sp>
      <p:sp>
        <p:nvSpPr>
          <p:cNvPr id="45" name="Shape 45"/>
          <p:cNvSpPr txBox="1"/>
          <p:nvPr/>
        </p:nvSpPr>
        <p:spPr>
          <a:xfrm>
            <a:off x="0" y="152400"/>
            <a:ext cx="9144000" cy="1066799"/>
          </a:xfrm>
          <a:prstGeom prst="rect">
            <a:avLst/>
          </a:prstGeom>
          <a:noFill/>
          <a:ln>
            <a:noFill/>
          </a:ln>
        </p:spPr>
        <p:txBody>
          <a:bodyPr lIns="91425" tIns="45700" rIns="91425" bIns="45700" anchor="ctr" anchorCtr="0">
            <a:noAutofit/>
          </a:bodyPr>
          <a:lstStyle/>
          <a:p>
            <a:pPr algn="ctr">
              <a:buClr>
                <a:srgbClr val="FFFFFF"/>
              </a:buClr>
              <a:buSzPct val="25000"/>
              <a:buFont typeface="Short Stack"/>
              <a:buNone/>
            </a:pPr>
            <a:r>
              <a:rPr lang="en-US" sz="2800" kern="0" smtClean="0">
                <a:solidFill>
                  <a:prstClr val="black"/>
                </a:solidFill>
                <a:latin typeface="Chalkduster"/>
                <a:ea typeface="Short Stack"/>
                <a:cs typeface="Chalkduster"/>
                <a:sym typeface="Short Stack"/>
                <a:rtl val="0"/>
              </a:rPr>
              <a:t>Louisiana’s </a:t>
            </a:r>
            <a:r>
              <a:rPr lang="en-US" sz="2800" kern="0" smtClean="0">
                <a:solidFill>
                  <a:prstClr val="black"/>
                </a:solidFill>
                <a:latin typeface="Chalkduster"/>
                <a:ea typeface="Short Stack"/>
                <a:cs typeface="Chalkduster"/>
                <a:sym typeface="Short Stack"/>
                <a:rtl val="0"/>
              </a:rPr>
              <a:t>Priorities</a:t>
            </a:r>
            <a:endParaRPr lang="en-US" sz="2800" kern="0" dirty="0">
              <a:solidFill>
                <a:prstClr val="black"/>
              </a:solidFill>
              <a:latin typeface="Chalkduster"/>
              <a:ea typeface="Short Stack"/>
              <a:cs typeface="Chalkduster"/>
              <a:sym typeface="Short Stack"/>
              <a:rtl val="0"/>
            </a:endParaRPr>
          </a:p>
        </p:txBody>
      </p:sp>
      <p:sp>
        <p:nvSpPr>
          <p:cNvPr id="46" name="Shape 46"/>
          <p:cNvSpPr/>
          <p:nvPr/>
        </p:nvSpPr>
        <p:spPr>
          <a:xfrm>
            <a:off x="4403725" y="-3435350"/>
            <a:ext cx="9144000" cy="457200"/>
          </a:xfrm>
          <a:prstGeom prst="rect">
            <a:avLst/>
          </a:prstGeom>
          <a:noFill/>
          <a:ln>
            <a:noFill/>
          </a:ln>
        </p:spPr>
        <p:txBody>
          <a:bodyPr lIns="91425" tIns="0" rIns="91425" bIns="0" anchor="ctr" anchorCtr="0">
            <a:noAutofit/>
          </a:bodyPr>
          <a:lstStyle/>
          <a:p>
            <a:pPr>
              <a:buClr>
                <a:srgbClr val="000000"/>
              </a:buClr>
              <a:buSzPct val="25000"/>
              <a:buFont typeface="Arial"/>
              <a:buNone/>
            </a:pPr>
            <a:r>
              <a:rPr lang="en-US" kern="0" dirty="0">
                <a:solidFill>
                  <a:srgbClr val="000000"/>
                </a:solidFill>
                <a:ea typeface="Arial"/>
                <a:cs typeface="Arial"/>
                <a:sym typeface="Arial"/>
                <a:rtl val="0"/>
              </a:rPr>
              <a:t/>
            </a:r>
            <a:br>
              <a:rPr lang="en-US" kern="0" dirty="0">
                <a:solidFill>
                  <a:srgbClr val="000000"/>
                </a:solidFill>
                <a:ea typeface="Arial"/>
                <a:cs typeface="Arial"/>
                <a:sym typeface="Arial"/>
                <a:rtl val="0"/>
              </a:rPr>
            </a:br>
            <a:endParaRPr lang="en-US" kern="0" dirty="0">
              <a:solidFill>
                <a:srgbClr val="000000"/>
              </a:solidFill>
              <a:ea typeface="Arial"/>
              <a:cs typeface="Arial"/>
              <a:sym typeface="Arial"/>
              <a:rtl val="0"/>
            </a:endParaRPr>
          </a:p>
          <a:p>
            <a:pPr>
              <a:buClr>
                <a:srgbClr val="000000"/>
              </a:buClr>
              <a:buFont typeface="Calibri"/>
              <a:buNone/>
            </a:pPr>
            <a:endParaRPr kern="0">
              <a:solidFill>
                <a:srgbClr val="000000"/>
              </a:solidFill>
              <a:ea typeface="Arial"/>
              <a:cs typeface="Arial"/>
              <a:sym typeface="Arial"/>
              <a:rtl val="0"/>
            </a:endParaRPr>
          </a:p>
        </p:txBody>
      </p:sp>
      <p:sp>
        <p:nvSpPr>
          <p:cNvPr id="4" name="Slide Number Placeholder 3"/>
          <p:cNvSpPr>
            <a:spLocks noGrp="1"/>
          </p:cNvSpPr>
          <p:nvPr>
            <p:ph type="sldNum" idx="4294967295"/>
          </p:nvPr>
        </p:nvSpPr>
        <p:spPr>
          <a:xfrm>
            <a:off x="7010400" y="6553200"/>
            <a:ext cx="2133599" cy="342899"/>
          </a:xfrm>
          <a:prstGeom prst="rect">
            <a:avLst/>
          </a:prstGeom>
        </p:spPr>
        <p:txBody>
          <a:bodyPr/>
          <a:lstStyle/>
          <a:p>
            <a:pPr>
              <a:buSzPct val="25000"/>
            </a:pPr>
            <a:fld id="{00000000-1234-1234-1234-123412341234}" type="slidenum">
              <a:rPr lang="en-US" smtClean="0">
                <a:solidFill>
                  <a:srgbClr val="888888"/>
                </a:solidFill>
              </a:rPr>
              <a:pPr>
                <a:buSzPct val="25000"/>
              </a:pPr>
              <a:t>5</a:t>
            </a:fld>
            <a:endParaRPr lang="en-US" dirty="0">
              <a:solidFill>
                <a:srgbClr val="888888"/>
              </a:solidFill>
            </a:endParaRPr>
          </a:p>
        </p:txBody>
      </p:sp>
    </p:spTree>
    <p:extLst>
      <p:ext uri="{BB962C8B-B14F-4D97-AF65-F5344CB8AC3E}">
        <p14:creationId xmlns:p14="http://schemas.microsoft.com/office/powerpoint/2010/main" val="1331328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
          <p:cNvSpPr txBox="1">
            <a:spLocks/>
          </p:cNvSpPr>
          <p:nvPr/>
        </p:nvSpPr>
        <p:spPr>
          <a:xfrm>
            <a:off x="0" y="2"/>
            <a:ext cx="9144000" cy="1371598"/>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stStyle>
          <a:p>
            <a:pPr algn="ctr">
              <a:buClr>
                <a:schemeClr val="lt1"/>
              </a:buClr>
              <a:buSzPct val="25000"/>
            </a:pPr>
            <a:r>
              <a:rPr lang="en-US" sz="2800" kern="0" dirty="0" smtClean="0">
                <a:solidFill>
                  <a:schemeClr val="tx1"/>
                </a:solidFill>
                <a:latin typeface="Chalkduster"/>
                <a:ea typeface="Calibri" charset="0"/>
                <a:cs typeface="Chalkduster"/>
              </a:rPr>
              <a:t>Progress to Date</a:t>
            </a:r>
            <a:endParaRPr lang="en-US" sz="2800" kern="0" dirty="0">
              <a:solidFill>
                <a:schemeClr val="tx1"/>
              </a:solidFill>
              <a:latin typeface="Chalkduster"/>
              <a:ea typeface="Calibri" charset="0"/>
              <a:cs typeface="Chalkduster"/>
              <a:sym typeface="Short Stack"/>
            </a:endParaRPr>
          </a:p>
        </p:txBody>
      </p:sp>
      <p:sp>
        <p:nvSpPr>
          <p:cNvPr id="3" name="Rectangle 2"/>
          <p:cNvSpPr/>
          <p:nvPr/>
        </p:nvSpPr>
        <p:spPr>
          <a:xfrm>
            <a:off x="152400" y="1489770"/>
            <a:ext cx="8991600" cy="5386089"/>
          </a:xfrm>
          <a:prstGeom prst="rect">
            <a:avLst/>
          </a:prstGeom>
        </p:spPr>
        <p:txBody>
          <a:bodyPr wrap="square">
            <a:spAutoFit/>
          </a:bodyPr>
          <a:lstStyle/>
          <a:p>
            <a:r>
              <a:rPr lang="en-US" sz="2200" dirty="0" smtClean="0">
                <a:latin typeface="Calibri" panose="020F0502020204030204" pitchFamily="34" charset="0"/>
              </a:rPr>
              <a:t>Louisiana students have achieved record gains in recent years.</a:t>
            </a:r>
          </a:p>
          <a:p>
            <a:endParaRPr lang="en-US" sz="2200" dirty="0">
              <a:latin typeface="Calibri" panose="020F0502020204030204" pitchFamily="34" charset="0"/>
            </a:endParaRPr>
          </a:p>
          <a:p>
            <a:pPr marL="285750" lvl="0" indent="-285750">
              <a:buFont typeface="Arial"/>
              <a:buChar char="•"/>
            </a:pPr>
            <a:r>
              <a:rPr lang="en-US" sz="2200" dirty="0" smtClean="0"/>
              <a:t>Louisiana </a:t>
            </a:r>
            <a:r>
              <a:rPr lang="en-US" sz="2200" b="1" dirty="0"/>
              <a:t>fourth-grade students achieved the highest growth among all states </a:t>
            </a:r>
            <a:r>
              <a:rPr lang="en-US" sz="2200" dirty="0"/>
              <a:t>on the 2015 NAEP reading test and the second highest growth in math. </a:t>
            </a:r>
            <a:endParaRPr lang="en-US" sz="2200" dirty="0" smtClean="0"/>
          </a:p>
          <a:p>
            <a:pPr marL="285750" lvl="0" indent="-285750">
              <a:buFont typeface="Arial"/>
              <a:buChar char="•"/>
            </a:pPr>
            <a:endParaRPr lang="en-US" sz="2200" dirty="0"/>
          </a:p>
          <a:p>
            <a:pPr marL="285750" lvl="0" indent="-285750">
              <a:buFont typeface="Arial" panose="020B0604020202020204" pitchFamily="34" charset="0"/>
              <a:buChar char="•"/>
            </a:pPr>
            <a:r>
              <a:rPr lang="en-US" sz="2200" dirty="0"/>
              <a:t>The Louisiana class of 2015 showed </a:t>
            </a:r>
            <a:r>
              <a:rPr lang="en-US" sz="2200" b="1" dirty="0"/>
              <a:t>greater improvement on the ACT </a:t>
            </a:r>
            <a:r>
              <a:rPr lang="en-US" sz="2200" dirty="0"/>
              <a:t>than did any senior class in states using the ACT as their state test. </a:t>
            </a:r>
            <a:endParaRPr lang="en-US" sz="2200" dirty="0" smtClean="0"/>
          </a:p>
          <a:p>
            <a:pPr marL="285750" lvl="0" indent="-285750">
              <a:buFont typeface="Arial" panose="020B0604020202020204" pitchFamily="34" charset="0"/>
              <a:buChar char="•"/>
            </a:pPr>
            <a:endParaRPr lang="en-US" sz="2200" dirty="0"/>
          </a:p>
          <a:p>
            <a:pPr marL="285750" lvl="0" indent="-285750">
              <a:buFont typeface="Arial" panose="020B0604020202020204" pitchFamily="34" charset="0"/>
              <a:buChar char="•"/>
            </a:pPr>
            <a:r>
              <a:rPr lang="en-US" sz="2200" dirty="0"/>
              <a:t>Louisiana’s 2015</a:t>
            </a:r>
            <a:r>
              <a:rPr lang="en-US" sz="2200" b="1" dirty="0"/>
              <a:t> high school graduation rate was an all-time high</a:t>
            </a:r>
            <a:r>
              <a:rPr lang="en-US" sz="2200" dirty="0"/>
              <a:t> of 77.5 percent. </a:t>
            </a:r>
            <a:endParaRPr lang="en-US" sz="2200" dirty="0" smtClean="0"/>
          </a:p>
          <a:p>
            <a:pPr marL="285750" lvl="0" indent="-285750">
              <a:buFont typeface="Arial" panose="020B0604020202020204" pitchFamily="34" charset="0"/>
              <a:buChar char="•"/>
            </a:pPr>
            <a:endParaRPr lang="en-US" sz="2200" dirty="0"/>
          </a:p>
          <a:p>
            <a:pPr marL="285750" lvl="0" indent="-285750">
              <a:buFont typeface="Arial" panose="020B0604020202020204" pitchFamily="34" charset="0"/>
              <a:buChar char="•"/>
            </a:pPr>
            <a:r>
              <a:rPr lang="en-US" sz="2200" dirty="0"/>
              <a:t>Louisiana’s class of 2015 </a:t>
            </a:r>
            <a:r>
              <a:rPr lang="en-US" sz="2200" b="1" dirty="0"/>
              <a:t>Advanced Placement® results showed greater annual improvement</a:t>
            </a:r>
            <a:r>
              <a:rPr lang="en-US" sz="2200" dirty="0"/>
              <a:t> than any state other than Massachusetts. </a:t>
            </a:r>
            <a:endParaRPr lang="en-US" sz="2200" dirty="0" smtClean="0"/>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a:p>
        </p:txBody>
      </p:sp>
      <p:sp>
        <p:nvSpPr>
          <p:cNvPr id="7" name="Slide Number Placeholder 2"/>
          <p:cNvSpPr txBox="1">
            <a:spLocks/>
          </p:cNvSpPr>
          <p:nvPr/>
        </p:nvSpPr>
        <p:spPr>
          <a:xfrm>
            <a:off x="7010402" y="6553202"/>
            <a:ext cx="2133599"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SzPct val="25000"/>
            </a:pPr>
            <a:fld id="{FF71E308-89D6-DF49-A196-926E19412A3A}" type="slidenum">
              <a:rPr lang="en-US" sz="1200">
                <a:solidFill>
                  <a:srgbClr val="888888"/>
                </a:solidFill>
              </a:rPr>
              <a:t>6</a:t>
            </a:fld>
            <a:endParaRPr lang="en-US" sz="1200" dirty="0">
              <a:solidFill>
                <a:srgbClr val="888888"/>
              </a:solidFill>
            </a:endParaRPr>
          </a:p>
        </p:txBody>
      </p:sp>
    </p:spTree>
    <p:extLst>
      <p:ext uri="{BB962C8B-B14F-4D97-AF65-F5344CB8AC3E}">
        <p14:creationId xmlns:p14="http://schemas.microsoft.com/office/powerpoint/2010/main" val="6124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457200"/>
            <a:ext cx="6553200" cy="523220"/>
          </a:xfrm>
          <a:prstGeom prst="rect">
            <a:avLst/>
          </a:prstGeom>
          <a:noFill/>
        </p:spPr>
        <p:txBody>
          <a:bodyPr wrap="square" rtlCol="0">
            <a:spAutoFit/>
          </a:bodyPr>
          <a:lstStyle/>
          <a:p>
            <a:pPr algn="ctr">
              <a:buClr>
                <a:prstClr val="white"/>
              </a:buClr>
              <a:buSzPct val="25000"/>
            </a:pPr>
            <a:r>
              <a:rPr lang="en-US" sz="2800" kern="0" dirty="0" smtClean="0">
                <a:solidFill>
                  <a:prstClr val="black"/>
                </a:solidFill>
                <a:latin typeface="Chalkduster"/>
                <a:ea typeface="Calibri" charset="0"/>
                <a:cs typeface="Chalkduster"/>
                <a:sym typeface="Short Stack"/>
              </a:rPr>
              <a:t>Challenges Persist</a:t>
            </a:r>
            <a:endParaRPr lang="en-US" sz="2800" kern="0" dirty="0">
              <a:solidFill>
                <a:prstClr val="black"/>
              </a:solidFill>
              <a:latin typeface="Chalkduster"/>
              <a:ea typeface="Calibri" charset="0"/>
              <a:cs typeface="Chalkduster"/>
              <a:sym typeface="Short Stack"/>
            </a:endParaRPr>
          </a:p>
        </p:txBody>
      </p:sp>
      <p:sp>
        <p:nvSpPr>
          <p:cNvPr id="3" name="Rectangle 2"/>
          <p:cNvSpPr/>
          <p:nvPr/>
        </p:nvSpPr>
        <p:spPr>
          <a:xfrm>
            <a:off x="228600" y="1295400"/>
            <a:ext cx="8610600" cy="5124480"/>
          </a:xfrm>
          <a:prstGeom prst="rect">
            <a:avLst/>
          </a:prstGeom>
        </p:spPr>
        <p:txBody>
          <a:bodyPr wrap="square">
            <a:spAutoFit/>
          </a:bodyPr>
          <a:lstStyle/>
          <a:p>
            <a:pPr>
              <a:spcBef>
                <a:spcPts val="640"/>
              </a:spcBef>
              <a:spcAft>
                <a:spcPts val="1200"/>
              </a:spcAft>
            </a:pPr>
            <a:r>
              <a:rPr lang="en-US" dirty="0">
                <a:solidFill>
                  <a:prstClr val="black"/>
                </a:solidFill>
              </a:rPr>
              <a:t>In spite of great progress, data indicate that challenges to achieving prosperous adult lives persist for many Louisiana students.</a:t>
            </a:r>
          </a:p>
          <a:p>
            <a:pPr marL="285750" indent="-285750">
              <a:spcBef>
                <a:spcPts val="640"/>
              </a:spcBef>
              <a:spcAft>
                <a:spcPts val="1200"/>
              </a:spcAft>
              <a:buFont typeface="Arial" panose="020B0604020202020204" pitchFamily="34" charset="0"/>
              <a:buChar char="•"/>
            </a:pPr>
            <a:r>
              <a:rPr lang="en-US" dirty="0">
                <a:solidFill>
                  <a:prstClr val="black"/>
                </a:solidFill>
                <a:sym typeface="Calibri"/>
                <a:rtl val="0"/>
              </a:rPr>
              <a:t>Many students graduating from high school are </a:t>
            </a:r>
            <a:r>
              <a:rPr lang="en-US" b="1" dirty="0">
                <a:solidFill>
                  <a:prstClr val="black"/>
                </a:solidFill>
                <a:sym typeface="Calibri"/>
                <a:rtl val="0"/>
              </a:rPr>
              <a:t>required to repeat high school coursework when they arrive in college</a:t>
            </a:r>
            <a:r>
              <a:rPr lang="en-US" dirty="0">
                <a:solidFill>
                  <a:prstClr val="black"/>
                </a:solidFill>
                <a:sym typeface="Calibri"/>
                <a:rtl val="0"/>
              </a:rPr>
              <a:t> because they have yet to master fundamental skills.</a:t>
            </a:r>
          </a:p>
          <a:p>
            <a:pPr marL="285750" indent="-285750">
              <a:spcBef>
                <a:spcPts val="640"/>
              </a:spcBef>
              <a:spcAft>
                <a:spcPts val="1200"/>
              </a:spcAft>
              <a:buFont typeface="Arial" panose="020B0604020202020204" pitchFamily="34" charset="0"/>
              <a:buChar char="•"/>
            </a:pPr>
            <a:r>
              <a:rPr lang="en-US" kern="0" dirty="0">
                <a:solidFill>
                  <a:prstClr val="black"/>
                </a:solidFill>
                <a:ea typeface="Calibri"/>
                <a:cs typeface="Calibri"/>
                <a:sym typeface="Calibri"/>
                <a:rtl val="0"/>
              </a:rPr>
              <a:t>As we raise expectations to better prepare students for life after high school, we </a:t>
            </a:r>
            <a:r>
              <a:rPr lang="en-US" kern="0" dirty="0" smtClean="0">
                <a:solidFill>
                  <a:prstClr val="black"/>
                </a:solidFill>
                <a:ea typeface="Calibri"/>
                <a:cs typeface="Calibri"/>
                <a:sym typeface="Calibri"/>
                <a:rtl val="0"/>
              </a:rPr>
              <a:t>need to ensure that student achievement for all students is increasing, and that </a:t>
            </a:r>
            <a:r>
              <a:rPr lang="en-US" b="1" kern="0" dirty="0" smtClean="0">
                <a:solidFill>
                  <a:prstClr val="black"/>
                </a:solidFill>
                <a:ea typeface="Calibri"/>
                <a:cs typeface="Calibri"/>
                <a:sym typeface="Calibri"/>
                <a:rtl val="0"/>
              </a:rPr>
              <a:t>we close pernicious achievement gaps</a:t>
            </a:r>
            <a:r>
              <a:rPr lang="en-US" kern="0" dirty="0" smtClean="0">
                <a:solidFill>
                  <a:prstClr val="black"/>
                </a:solidFill>
                <a:ea typeface="Calibri"/>
                <a:cs typeface="Calibri"/>
                <a:sym typeface="Calibri"/>
                <a:rtl val="0"/>
              </a:rPr>
              <a:t>.</a:t>
            </a:r>
            <a:endParaRPr lang="en-US" kern="0" dirty="0">
              <a:solidFill>
                <a:prstClr val="black"/>
              </a:solidFill>
              <a:ea typeface="Calibri"/>
              <a:cs typeface="Calibri"/>
              <a:sym typeface="Calibri"/>
              <a:rtl val="0"/>
            </a:endParaRPr>
          </a:p>
          <a:p>
            <a:pPr marL="285750" indent="-285750">
              <a:spcBef>
                <a:spcPts val="640"/>
              </a:spcBef>
              <a:spcAft>
                <a:spcPts val="1200"/>
              </a:spcAft>
              <a:buFont typeface="Arial" panose="020B0604020202020204" pitchFamily="34" charset="0"/>
              <a:buChar char="•"/>
            </a:pPr>
            <a:r>
              <a:rPr lang="en-US" kern="0" dirty="0">
                <a:solidFill>
                  <a:prstClr val="black"/>
                </a:solidFill>
                <a:ea typeface="Calibri"/>
                <a:cs typeface="Calibri"/>
                <a:sym typeface="Calibri"/>
                <a:rtl val="0"/>
              </a:rPr>
              <a:t>Disadvantaged students experience not only these </a:t>
            </a:r>
            <a:r>
              <a:rPr lang="en-US" kern="0" dirty="0" smtClean="0">
                <a:solidFill>
                  <a:prstClr val="black"/>
                </a:solidFill>
                <a:ea typeface="Calibri"/>
                <a:cs typeface="Calibri"/>
                <a:sym typeface="Calibri"/>
                <a:rtl val="0"/>
              </a:rPr>
              <a:t>gaps, </a:t>
            </a:r>
            <a:r>
              <a:rPr lang="en-US" kern="0" dirty="0">
                <a:solidFill>
                  <a:prstClr val="black"/>
                </a:solidFill>
                <a:ea typeface="Calibri"/>
                <a:cs typeface="Calibri"/>
                <a:sym typeface="Calibri"/>
                <a:rtl val="0"/>
              </a:rPr>
              <a:t>but also </a:t>
            </a:r>
            <a:r>
              <a:rPr lang="en-US" b="1" kern="0" dirty="0" smtClean="0">
                <a:solidFill>
                  <a:prstClr val="black"/>
                </a:solidFill>
                <a:ea typeface="Calibri"/>
                <a:cs typeface="Calibri"/>
                <a:sym typeface="Calibri"/>
                <a:rtl val="0"/>
              </a:rPr>
              <a:t>lower levels of </a:t>
            </a:r>
            <a:r>
              <a:rPr lang="en-US" b="1" kern="0" dirty="0">
                <a:solidFill>
                  <a:prstClr val="black"/>
                </a:solidFill>
                <a:ea typeface="Calibri"/>
                <a:cs typeface="Calibri"/>
                <a:sym typeface="Calibri"/>
                <a:rtl val="0"/>
              </a:rPr>
              <a:t>access to enriching experiences</a:t>
            </a:r>
            <a:r>
              <a:rPr lang="en-US" kern="0" dirty="0">
                <a:solidFill>
                  <a:prstClr val="black"/>
                </a:solidFill>
                <a:ea typeface="Calibri"/>
                <a:cs typeface="Calibri"/>
                <a:sym typeface="Calibri"/>
                <a:rtl val="0"/>
              </a:rPr>
              <a:t> that may spark lifelong interests.</a:t>
            </a:r>
          </a:p>
          <a:p>
            <a:pPr marL="285750" indent="-285750">
              <a:spcBef>
                <a:spcPts val="640"/>
              </a:spcBef>
              <a:spcAft>
                <a:spcPts val="1200"/>
              </a:spcAft>
              <a:buFont typeface="Arial" panose="020B0604020202020204" pitchFamily="34" charset="0"/>
              <a:buChar char="•"/>
            </a:pPr>
            <a:r>
              <a:rPr lang="en-US" kern="0" dirty="0" smtClean="0">
                <a:solidFill>
                  <a:prstClr val="black"/>
                </a:solidFill>
                <a:ea typeface="Calibri"/>
                <a:cs typeface="Calibri"/>
                <a:sym typeface="Calibri"/>
                <a:rtl val="0"/>
              </a:rPr>
              <a:t>Disadvantaged students are also more likely </a:t>
            </a:r>
            <a:r>
              <a:rPr lang="en-US" kern="0" dirty="0">
                <a:solidFill>
                  <a:prstClr val="black"/>
                </a:solidFill>
                <a:ea typeface="Calibri"/>
                <a:cs typeface="Calibri"/>
                <a:sym typeface="Calibri"/>
                <a:rtl val="0"/>
              </a:rPr>
              <a:t>to attend </a:t>
            </a:r>
            <a:r>
              <a:rPr lang="en-US" b="1" kern="0" dirty="0">
                <a:solidFill>
                  <a:prstClr val="black"/>
                </a:solidFill>
                <a:ea typeface="Calibri"/>
                <a:cs typeface="Calibri"/>
                <a:sym typeface="Calibri"/>
                <a:rtl val="0"/>
              </a:rPr>
              <a:t>schools that struggle year after year</a:t>
            </a:r>
            <a:r>
              <a:rPr lang="en-US" kern="0" dirty="0" smtClean="0">
                <a:solidFill>
                  <a:prstClr val="black"/>
                </a:solidFill>
                <a:ea typeface="Calibri"/>
                <a:cs typeface="Calibri"/>
                <a:sym typeface="Calibri"/>
                <a:rtl val="0"/>
              </a:rPr>
              <a:t>.</a:t>
            </a:r>
          </a:p>
          <a:p>
            <a:pPr marL="285750" indent="-285750">
              <a:spcBef>
                <a:spcPts val="640"/>
              </a:spcBef>
              <a:spcAft>
                <a:spcPts val="1200"/>
              </a:spcAft>
              <a:buFont typeface="Arial" panose="020B0604020202020204" pitchFamily="34" charset="0"/>
              <a:buChar char="•"/>
            </a:pPr>
            <a:r>
              <a:rPr lang="en-US" kern="0" dirty="0" smtClean="0">
                <a:ea typeface="Calibri"/>
                <a:cs typeface="Calibri"/>
                <a:sym typeface="Calibri"/>
                <a:rtl val="0"/>
              </a:rPr>
              <a:t>Underlying all of this is a need to </a:t>
            </a:r>
            <a:r>
              <a:rPr lang="en-US" b="1" kern="0" dirty="0" smtClean="0">
                <a:ea typeface="Calibri"/>
                <a:cs typeface="Calibri"/>
                <a:sym typeface="Calibri"/>
                <a:rtl val="0"/>
              </a:rPr>
              <a:t>strengthen the educator profession</a:t>
            </a:r>
            <a:r>
              <a:rPr lang="en-US" kern="0" dirty="0" smtClean="0">
                <a:ea typeface="Calibri"/>
                <a:cs typeface="Calibri"/>
                <a:sym typeface="Calibri"/>
                <a:rtl val="0"/>
              </a:rPr>
              <a:t>,</a:t>
            </a:r>
            <a:r>
              <a:rPr lang="en-US" b="1" kern="0" dirty="0" smtClean="0">
                <a:ea typeface="Calibri"/>
                <a:cs typeface="Calibri"/>
                <a:sym typeface="Calibri"/>
                <a:rtl val="0"/>
              </a:rPr>
              <a:t> </a:t>
            </a:r>
            <a:r>
              <a:rPr lang="en-US" kern="0" dirty="0" smtClean="0">
                <a:ea typeface="Calibri"/>
                <a:cs typeface="Calibri"/>
                <a:sym typeface="Calibri"/>
                <a:rtl val="0"/>
              </a:rPr>
              <a:t>making ours competitive with high-growth industries.</a:t>
            </a:r>
            <a:endParaRPr lang="en-US" kern="0" dirty="0">
              <a:ea typeface="Calibri"/>
              <a:cs typeface="Calibri"/>
              <a:sym typeface="Calibri"/>
              <a:rtl val="0"/>
            </a:endParaRPr>
          </a:p>
        </p:txBody>
      </p:sp>
    </p:spTree>
    <p:extLst>
      <p:ext uri="{BB962C8B-B14F-4D97-AF65-F5344CB8AC3E}">
        <p14:creationId xmlns:p14="http://schemas.microsoft.com/office/powerpoint/2010/main" val="2009630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7467600" cy="523220"/>
          </a:xfrm>
          <a:prstGeom prst="rect">
            <a:avLst/>
          </a:prstGeom>
          <a:noFill/>
        </p:spPr>
        <p:txBody>
          <a:bodyPr wrap="square" rtlCol="0">
            <a:spAutoFit/>
          </a:bodyPr>
          <a:lstStyle/>
          <a:p>
            <a:pPr algn="ctr">
              <a:buClr>
                <a:prstClr val="white"/>
              </a:buClr>
              <a:buSzPct val="25000"/>
            </a:pPr>
            <a:r>
              <a:rPr lang="en-US" sz="2800" kern="0" dirty="0" smtClean="0">
                <a:solidFill>
                  <a:prstClr val="black"/>
                </a:solidFill>
                <a:latin typeface="Chalkduster"/>
                <a:ea typeface="Calibri" charset="0"/>
                <a:cs typeface="Chalkduster"/>
                <a:sym typeface="Short Stack"/>
              </a:rPr>
              <a:t>Louisiana’s Approach to Redesign</a:t>
            </a:r>
            <a:endParaRPr lang="en-US" sz="2800" kern="0" dirty="0">
              <a:solidFill>
                <a:prstClr val="black"/>
              </a:solidFill>
              <a:latin typeface="Chalkduster"/>
              <a:ea typeface="Calibri" charset="0"/>
              <a:cs typeface="Chalkduster"/>
              <a:sym typeface="Short Stack"/>
            </a:endParaRPr>
          </a:p>
        </p:txBody>
      </p:sp>
      <p:sp>
        <p:nvSpPr>
          <p:cNvPr id="3" name="TextBox 2"/>
          <p:cNvSpPr txBox="1"/>
          <p:nvPr/>
        </p:nvSpPr>
        <p:spPr>
          <a:xfrm>
            <a:off x="152400" y="1447800"/>
            <a:ext cx="8991600" cy="4401205"/>
          </a:xfrm>
          <a:prstGeom prst="rect">
            <a:avLst/>
          </a:prstGeom>
          <a:noFill/>
        </p:spPr>
        <p:txBody>
          <a:bodyPr wrap="square" rtlCol="0">
            <a:spAutoFit/>
          </a:bodyPr>
          <a:lstStyle/>
          <a:p>
            <a:r>
              <a:rPr lang="en-US" sz="2000" dirty="0" smtClean="0"/>
              <a:t>The </a:t>
            </a:r>
            <a:r>
              <a:rPr lang="en-US" sz="2000" dirty="0"/>
              <a:t>Every Student Succeeds Act (ESSA) provides targeted resources states must spend on schools with strong, research-based plans to </a:t>
            </a:r>
            <a:r>
              <a:rPr lang="en-US" sz="2000" dirty="0" smtClean="0"/>
              <a:t>improve our state’s persistently struggling schools. </a:t>
            </a:r>
            <a:r>
              <a:rPr lang="en-US" sz="2000" dirty="0"/>
              <a:t>However, this comes with its own challenges. </a:t>
            </a:r>
            <a:endParaRPr lang="en-US" sz="2000" dirty="0" smtClean="0"/>
          </a:p>
          <a:p>
            <a:endParaRPr lang="en-US" sz="2000" dirty="0" smtClean="0"/>
          </a:p>
          <a:p>
            <a:pPr marL="457200" indent="-457200">
              <a:buAutoNum type="arabicPeriod"/>
            </a:pPr>
            <a:r>
              <a:rPr lang="en-US" sz="2000" dirty="0"/>
              <a:t>W</a:t>
            </a:r>
            <a:r>
              <a:rPr lang="en-US" sz="2000" dirty="0" smtClean="0"/>
              <a:t>hile </a:t>
            </a:r>
            <a:r>
              <a:rPr lang="en-US" sz="2000" dirty="0"/>
              <a:t>persistently struggling schools </a:t>
            </a:r>
            <a:r>
              <a:rPr lang="en-US" sz="2000" dirty="0" smtClean="0"/>
              <a:t>require </a:t>
            </a:r>
            <a:r>
              <a:rPr lang="en-US" sz="2000" dirty="0"/>
              <a:t>outside support, there is no statewide or nationwide inventory </a:t>
            </a:r>
            <a:r>
              <a:rPr lang="en-US" sz="2000" dirty="0" smtClean="0"/>
              <a:t>of </a:t>
            </a:r>
            <a:r>
              <a:rPr lang="en-US" sz="2000" dirty="0"/>
              <a:t>effective support organizations. </a:t>
            </a:r>
            <a:endParaRPr lang="en-US" sz="2000" dirty="0" smtClean="0"/>
          </a:p>
          <a:p>
            <a:pPr marL="457200" indent="-457200">
              <a:buAutoNum type="arabicPeriod"/>
            </a:pPr>
            <a:r>
              <a:rPr lang="en-US" sz="2000" dirty="0" smtClean="0"/>
              <a:t>The federal </a:t>
            </a:r>
            <a:r>
              <a:rPr lang="en-US" sz="2000" dirty="0"/>
              <a:t>mandates to transform low-achieving schools have often become a heavy-handed dictate from state agencies, yielding an oppositional dynamic between states </a:t>
            </a:r>
            <a:r>
              <a:rPr lang="en-US" sz="2000" dirty="0" smtClean="0"/>
              <a:t>and districts. </a:t>
            </a:r>
          </a:p>
          <a:p>
            <a:endParaRPr lang="en-US" sz="2000" dirty="0"/>
          </a:p>
          <a:p>
            <a:r>
              <a:rPr lang="en-US" sz="2000" dirty="0"/>
              <a:t>To the end of resolving both of these </a:t>
            </a:r>
            <a:r>
              <a:rPr lang="en-US" sz="2000" dirty="0" smtClean="0"/>
              <a:t>tensions, </a:t>
            </a:r>
            <a:r>
              <a:rPr lang="en-US" sz="2000" dirty="0"/>
              <a:t>the Department </a:t>
            </a:r>
            <a:r>
              <a:rPr lang="en-US" sz="2000" dirty="0" smtClean="0"/>
              <a:t>has convened the School Redesign Summit.  This Summit will serve as a launching point for a series of discussions between the LDE, our LEAs and partners on how we can improve the circumstances of our students in our most challenged schools.</a:t>
            </a:r>
            <a:endParaRPr lang="en-US" sz="2000" dirty="0"/>
          </a:p>
        </p:txBody>
      </p:sp>
    </p:spTree>
    <p:extLst>
      <p:ext uri="{BB962C8B-B14F-4D97-AF65-F5344CB8AC3E}">
        <p14:creationId xmlns:p14="http://schemas.microsoft.com/office/powerpoint/2010/main" val="3881759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7467600" cy="523220"/>
          </a:xfrm>
          <a:prstGeom prst="rect">
            <a:avLst/>
          </a:prstGeom>
          <a:noFill/>
        </p:spPr>
        <p:txBody>
          <a:bodyPr wrap="square" rtlCol="0">
            <a:spAutoFit/>
          </a:bodyPr>
          <a:lstStyle/>
          <a:p>
            <a:pPr algn="ctr">
              <a:buClr>
                <a:prstClr val="white"/>
              </a:buClr>
              <a:buSzPct val="25000"/>
            </a:pPr>
            <a:r>
              <a:rPr lang="en-US" sz="2800" kern="0" dirty="0" smtClean="0">
                <a:solidFill>
                  <a:prstClr val="black"/>
                </a:solidFill>
                <a:latin typeface="Chalkduster"/>
                <a:ea typeface="Calibri" charset="0"/>
                <a:cs typeface="Chalkduster"/>
                <a:sym typeface="Short Stack"/>
              </a:rPr>
              <a:t>Louisiana’s Redesign Summit</a:t>
            </a:r>
            <a:endParaRPr lang="en-US" sz="2800" kern="0" dirty="0">
              <a:solidFill>
                <a:prstClr val="black"/>
              </a:solidFill>
              <a:latin typeface="Chalkduster"/>
              <a:ea typeface="Calibri" charset="0"/>
              <a:cs typeface="Chalkduster"/>
              <a:sym typeface="Short Stack"/>
            </a:endParaRPr>
          </a:p>
        </p:txBody>
      </p:sp>
      <p:sp>
        <p:nvSpPr>
          <p:cNvPr id="3" name="TextBox 2"/>
          <p:cNvSpPr txBox="1"/>
          <p:nvPr/>
        </p:nvSpPr>
        <p:spPr>
          <a:xfrm>
            <a:off x="152400" y="1600200"/>
            <a:ext cx="8991600" cy="2862322"/>
          </a:xfrm>
          <a:prstGeom prst="rect">
            <a:avLst/>
          </a:prstGeom>
          <a:noFill/>
        </p:spPr>
        <p:txBody>
          <a:bodyPr wrap="square" rtlCol="0">
            <a:spAutoFit/>
          </a:bodyPr>
          <a:lstStyle/>
          <a:p>
            <a:r>
              <a:rPr lang="en-US" sz="2000" dirty="0"/>
              <a:t>The goal of the School Redesign Summit is to launch the planning process to improve our state’s persistently struggling schools</a:t>
            </a:r>
            <a:r>
              <a:rPr lang="en-US" sz="2000" dirty="0" smtClean="0"/>
              <a:t>.  Partners, such as yourselves, can play a critical role in helping districts set goals, build strong plans, and implement change.  </a:t>
            </a:r>
          </a:p>
          <a:p>
            <a:endParaRPr lang="en-US" sz="2000" dirty="0"/>
          </a:p>
          <a:p>
            <a:r>
              <a:rPr lang="en-US" sz="2000" dirty="0" smtClean="0"/>
              <a:t>Today we have over 40 partner organizations represented ranging from those who operate charter schools to those who specialize in specific pieces of a school’s educational model.</a:t>
            </a:r>
            <a:endParaRPr lang="en-US" sz="2000" dirty="0"/>
          </a:p>
          <a:p>
            <a:endParaRPr lang="en-US" sz="2000" dirty="0"/>
          </a:p>
          <a:p>
            <a:r>
              <a:rPr lang="en-US" sz="2000" dirty="0" smtClean="0"/>
              <a:t>We have 56 district teams represented and across </a:t>
            </a:r>
            <a:r>
              <a:rPr lang="en-US" sz="2000" dirty="0" err="1" smtClean="0"/>
              <a:t>thosse</a:t>
            </a:r>
            <a:r>
              <a:rPr lang="en-US" sz="2000" dirty="0" smtClean="0"/>
              <a:t> </a:t>
            </a:r>
            <a:r>
              <a:rPr lang="en-US" sz="2000" dirty="0"/>
              <a:t> </a:t>
            </a:r>
          </a:p>
        </p:txBody>
      </p:sp>
    </p:spTree>
    <p:extLst>
      <p:ext uri="{BB962C8B-B14F-4D97-AF65-F5344CB8AC3E}">
        <p14:creationId xmlns:p14="http://schemas.microsoft.com/office/powerpoint/2010/main" val="3976859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5847</TotalTime>
  <Words>2542</Words>
  <Application>Microsoft Office PowerPoint</Application>
  <PresentationFormat>On-screen Show (4:3)</PresentationFormat>
  <Paragraphs>319</Paragraphs>
  <Slides>32</Slides>
  <Notes>12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32</vt:i4>
      </vt:variant>
    </vt:vector>
  </HeadingPairs>
  <TitlesOfParts>
    <vt:vector size="45" baseType="lpstr">
      <vt:lpstr>ＭＳ 明朝</vt:lpstr>
      <vt:lpstr>Arial</vt:lpstr>
      <vt:lpstr>Calibri</vt:lpstr>
      <vt:lpstr>Cambria</vt:lpstr>
      <vt:lpstr>Chalkduster</vt:lpstr>
      <vt:lpstr>Decour-Black</vt:lpstr>
      <vt:lpstr>Decour-Bold</vt:lpstr>
      <vt:lpstr>Short Stack</vt:lpstr>
      <vt:lpstr>Steinem</vt:lpstr>
      <vt:lpstr>Times New Roman</vt:lpstr>
      <vt:lpstr>Louisiana Believes</vt:lpstr>
      <vt:lpstr>Blank</vt:lpstr>
      <vt:lpstr>Section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Schedule for the Summit</vt:lpstr>
      <vt:lpstr>Partner Conversation Round 1 </vt:lpstr>
      <vt:lpstr>Between Round 1 and Round 2</vt:lpstr>
      <vt:lpstr>Partner Conversation 2</vt:lpstr>
      <vt:lpstr>Next Steps</vt:lpstr>
      <vt:lpstr>PowerPoint Presentation</vt:lpstr>
      <vt:lpstr>PowerPoint Presentation</vt:lpstr>
      <vt:lpstr>Unifying Early Childhood</vt:lpstr>
      <vt:lpstr>Aligning Our Academic Approach</vt:lpstr>
      <vt:lpstr>Communicating through the System</vt:lpstr>
      <vt:lpstr>Educator Preparation</vt:lpstr>
      <vt:lpstr>PowerPoint Presentation</vt:lpstr>
      <vt:lpstr>PowerPoint Presentation</vt:lpstr>
      <vt:lpstr>Louisiana’s Accountability System</vt:lpstr>
      <vt:lpstr>Next Steps</vt:lpstr>
      <vt:lpstr>PowerPoint Presentation</vt:lpstr>
      <vt:lpstr>PowerPoint Presentation</vt:lpstr>
      <vt:lpstr>Louisiana’s Struggling Schools</vt:lpstr>
      <vt:lpstr>ESSA Requirements</vt:lpstr>
      <vt:lpstr>PowerPoint Presentation</vt:lpstr>
      <vt:lpstr>Draft Timeline</vt:lpstr>
      <vt:lpstr>PowerPoint Presentation</vt:lpstr>
      <vt:lpstr>PowerPoint Presentation</vt:lpstr>
    </vt:vector>
  </TitlesOfParts>
  <Company>LDOE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Team Training  Opening Session</dc:title>
  <dc:creator>Louisiana Department of Education</dc:creator>
  <cp:lastModifiedBy>Hunter Brown</cp:lastModifiedBy>
  <cp:revision>357</cp:revision>
  <cp:lastPrinted>2016-07-20T14:22:57Z</cp:lastPrinted>
  <dcterms:created xsi:type="dcterms:W3CDTF">2012-07-26T15:41:14Z</dcterms:created>
  <dcterms:modified xsi:type="dcterms:W3CDTF">2017-01-19T20:19:30Z</dcterms:modified>
</cp:coreProperties>
</file>