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 id="2147483729" r:id="rId2"/>
    <p:sldMasterId id="2147483730" r:id="rId3"/>
    <p:sldMasterId id="2147483731" r:id="rId4"/>
    <p:sldMasterId id="2147483732" r:id="rId5"/>
    <p:sldMasterId id="2147483733" r:id="rId6"/>
  </p:sldMasterIdLst>
  <p:notesMasterIdLst>
    <p:notesMasterId r:id="rId18"/>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39" autoAdjust="0"/>
  </p:normalViewPr>
  <p:slideViewPr>
    <p:cSldViewPr snapToGrid="0">
      <p:cViewPr varScale="1">
        <p:scale>
          <a:sx n="88" d="100"/>
          <a:sy n="88" d="100"/>
        </p:scale>
        <p:origin x="84" y="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50963ea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50963ea3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g650963ea3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5268a8e9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5268a8e9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52a892fb5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52a892fb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52a892fb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52a892fb5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2 minutes</a:t>
            </a:r>
            <a:endParaRPr/>
          </a:p>
        </p:txBody>
      </p:sp>
      <p:sp>
        <p:nvSpPr>
          <p:cNvPr id="304" name="Google Shape;304;g652a892fb5_0_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52a892fb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652a892fb5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000">
                <a:latin typeface="Calibri"/>
                <a:ea typeface="Calibri"/>
                <a:cs typeface="Calibri"/>
                <a:sym typeface="Calibri"/>
              </a:rPr>
              <a:t>2 minutes</a:t>
            </a:r>
            <a:endParaRPr sz="1000">
              <a:latin typeface="Calibri"/>
              <a:ea typeface="Calibri"/>
              <a:cs typeface="Calibri"/>
              <a:sym typeface="Calibri"/>
            </a:endParaRPr>
          </a:p>
        </p:txBody>
      </p:sp>
      <p:sp>
        <p:nvSpPr>
          <p:cNvPr id="309" name="Google Shape;309;g652a892fb5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52a892fb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52a892fb5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652a892fb5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5268a8e9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5268a8e9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50963ea3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50963ea3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g650963ea39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52dbd4b7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52dbd4b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50963ea3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50963ea3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650963ea39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5268a8e9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5268a8e9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1"/>
        <p:cNvGrpSpPr/>
        <p:nvPr/>
      </p:nvGrpSpPr>
      <p:grpSpPr>
        <a:xfrm>
          <a:off x="0" y="0"/>
          <a:ext cx="0" cy="0"/>
          <a:chOff x="0" y="0"/>
          <a:chExt cx="0" cy="0"/>
        </a:xfrm>
      </p:grpSpPr>
      <p:pic>
        <p:nvPicPr>
          <p:cNvPr id="52" name="Google Shape;52;p14"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53" name="Google Shape;53;p1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pic>
        <p:nvPicPr>
          <p:cNvPr id="55" name="Google Shape;55;p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56" name="Google Shape;56;p1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57" name="Google Shape;57;p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63" name="Google Shape;63;p1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67" name="Google Shape;67;p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68" name="Google Shape;68;p16"/>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69" name="Google Shape;69;p1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72" name="Google Shape;72;p1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76" name="Google Shape;76;p1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77" name="Google Shape;77;p1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78" name="Google Shape;78;p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81" name="Google Shape;81;p18"/>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82" name="Google Shape;82;p1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 name="Google Shape;88;p19"/>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89"/>
        <p:cNvGrpSpPr/>
        <p:nvPr/>
      </p:nvGrpSpPr>
      <p:grpSpPr>
        <a:xfrm>
          <a:off x="0" y="0"/>
          <a:ext cx="0" cy="0"/>
          <a:chOff x="0" y="0"/>
          <a:chExt cx="0" cy="0"/>
        </a:xfrm>
      </p:grpSpPr>
      <p:pic>
        <p:nvPicPr>
          <p:cNvPr id="90" name="Google Shape;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20"/>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95"/>
        <p:cNvGrpSpPr/>
        <p:nvPr/>
      </p:nvGrpSpPr>
      <p:grpSpPr>
        <a:xfrm>
          <a:off x="0" y="0"/>
          <a:ext cx="0" cy="0"/>
          <a:chOff x="0" y="0"/>
          <a:chExt cx="0" cy="0"/>
        </a:xfrm>
      </p:grpSpPr>
      <p:pic>
        <p:nvPicPr>
          <p:cNvPr id="96" name="Google Shape;96;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97"/>
        <p:cNvGrpSpPr/>
        <p:nvPr/>
      </p:nvGrpSpPr>
      <p:grpSpPr>
        <a:xfrm>
          <a:off x="0" y="0"/>
          <a:ext cx="0" cy="0"/>
          <a:chOff x="0" y="0"/>
          <a:chExt cx="0" cy="0"/>
        </a:xfrm>
      </p:grpSpPr>
      <p:pic>
        <p:nvPicPr>
          <p:cNvPr id="98" name="Google Shape;98;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99"/>
        <p:cNvGrpSpPr/>
        <p:nvPr/>
      </p:nvGrpSpPr>
      <p:grpSpPr>
        <a:xfrm>
          <a:off x="0" y="0"/>
          <a:ext cx="0" cy="0"/>
          <a:chOff x="0" y="0"/>
          <a:chExt cx="0" cy="0"/>
        </a:xfrm>
      </p:grpSpPr>
      <p:pic>
        <p:nvPicPr>
          <p:cNvPr id="100" name="Google Shape;100;p2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3"/>
        <p:cNvGrpSpPr/>
        <p:nvPr/>
      </p:nvGrpSpPr>
      <p:grpSpPr>
        <a:xfrm>
          <a:off x="0" y="0"/>
          <a:ext cx="0" cy="0"/>
          <a:chOff x="0" y="0"/>
          <a:chExt cx="0" cy="0"/>
        </a:xfrm>
      </p:grpSpPr>
      <p:pic>
        <p:nvPicPr>
          <p:cNvPr id="104" name="Google Shape;104;p26"/>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05"/>
        <p:cNvGrpSpPr/>
        <p:nvPr/>
      </p:nvGrpSpPr>
      <p:grpSpPr>
        <a:xfrm>
          <a:off x="0" y="0"/>
          <a:ext cx="0" cy="0"/>
          <a:chOff x="0" y="0"/>
          <a:chExt cx="0" cy="0"/>
        </a:xfrm>
      </p:grpSpPr>
      <p:pic>
        <p:nvPicPr>
          <p:cNvPr id="106" name="Google Shape;106;p2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07"/>
        <p:cNvGrpSpPr/>
        <p:nvPr/>
      </p:nvGrpSpPr>
      <p:grpSpPr>
        <a:xfrm>
          <a:off x="0" y="0"/>
          <a:ext cx="0" cy="0"/>
          <a:chOff x="0" y="0"/>
          <a:chExt cx="0" cy="0"/>
        </a:xfrm>
      </p:grpSpPr>
      <p:pic>
        <p:nvPicPr>
          <p:cNvPr id="108" name="Google Shape;108;p2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13"/>
        <p:cNvGrpSpPr/>
        <p:nvPr/>
      </p:nvGrpSpPr>
      <p:grpSpPr>
        <a:xfrm>
          <a:off x="0" y="0"/>
          <a:ext cx="0" cy="0"/>
          <a:chOff x="0" y="0"/>
          <a:chExt cx="0" cy="0"/>
        </a:xfrm>
      </p:grpSpPr>
      <p:pic>
        <p:nvPicPr>
          <p:cNvPr id="114" name="Google Shape;114;p3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17"/>
        <p:cNvGrpSpPr/>
        <p:nvPr/>
      </p:nvGrpSpPr>
      <p:grpSpPr>
        <a:xfrm>
          <a:off x="0" y="0"/>
          <a:ext cx="0" cy="0"/>
          <a:chOff x="0" y="0"/>
          <a:chExt cx="0" cy="0"/>
        </a:xfrm>
      </p:grpSpPr>
      <p:pic>
        <p:nvPicPr>
          <p:cNvPr id="118" name="Google Shape;118;p3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19"/>
        <p:cNvGrpSpPr/>
        <p:nvPr/>
      </p:nvGrpSpPr>
      <p:grpSpPr>
        <a:xfrm>
          <a:off x="0" y="0"/>
          <a:ext cx="0" cy="0"/>
          <a:chOff x="0" y="0"/>
          <a:chExt cx="0" cy="0"/>
        </a:xfrm>
      </p:grpSpPr>
      <p:pic>
        <p:nvPicPr>
          <p:cNvPr id="120" name="Google Shape;120;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21"/>
        <p:cNvGrpSpPr/>
        <p:nvPr/>
      </p:nvGrpSpPr>
      <p:grpSpPr>
        <a:xfrm>
          <a:off x="0" y="0"/>
          <a:ext cx="0" cy="0"/>
          <a:chOff x="0" y="0"/>
          <a:chExt cx="0" cy="0"/>
        </a:xfrm>
      </p:grpSpPr>
      <p:pic>
        <p:nvPicPr>
          <p:cNvPr id="122" name="Google Shape;122;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24"/>
        <p:cNvGrpSpPr/>
        <p:nvPr/>
      </p:nvGrpSpPr>
      <p:grpSpPr>
        <a:xfrm>
          <a:off x="0" y="0"/>
          <a:ext cx="0" cy="0"/>
          <a:chOff x="0" y="0"/>
          <a:chExt cx="0" cy="0"/>
        </a:xfrm>
      </p:grpSpPr>
      <p:pic>
        <p:nvPicPr>
          <p:cNvPr id="125" name="Google Shape;125;p37"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6" name="Google Shape;126;p37"/>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7"/>
        <p:cNvGrpSpPr/>
        <p:nvPr/>
      </p:nvGrpSpPr>
      <p:grpSpPr>
        <a:xfrm>
          <a:off x="0" y="0"/>
          <a:ext cx="0" cy="0"/>
          <a:chOff x="0" y="0"/>
          <a:chExt cx="0" cy="0"/>
        </a:xfrm>
      </p:grpSpPr>
      <p:pic>
        <p:nvPicPr>
          <p:cNvPr id="128" name="Google Shape;128;p38"/>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29" name="Google Shape;129;p3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30" name="Google Shape;130;p3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3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3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34"/>
        <p:cNvGrpSpPr/>
        <p:nvPr/>
      </p:nvGrpSpPr>
      <p:grpSpPr>
        <a:xfrm>
          <a:off x="0" y="0"/>
          <a:ext cx="0" cy="0"/>
          <a:chOff x="0" y="0"/>
          <a:chExt cx="0" cy="0"/>
        </a:xfrm>
      </p:grpSpPr>
      <p:pic>
        <p:nvPicPr>
          <p:cNvPr id="135" name="Google Shape;135;p39"/>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36" name="Google Shape;136;p3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3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3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3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0" name="Google Shape;140;p3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41" name="Google Shape;141;p39"/>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42" name="Google Shape;142;p3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43"/>
        <p:cNvGrpSpPr/>
        <p:nvPr/>
      </p:nvGrpSpPr>
      <p:grpSpPr>
        <a:xfrm>
          <a:off x="0" y="0"/>
          <a:ext cx="0" cy="0"/>
          <a:chOff x="0" y="0"/>
          <a:chExt cx="0" cy="0"/>
        </a:xfrm>
      </p:grpSpPr>
      <p:pic>
        <p:nvPicPr>
          <p:cNvPr id="144" name="Google Shape;144;p40"/>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45" name="Google Shape;145;p4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4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4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9" name="Google Shape;149;p4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50" name="Google Shape;150;p4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51" name="Google Shape;151;p4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52"/>
        <p:cNvGrpSpPr/>
        <p:nvPr/>
      </p:nvGrpSpPr>
      <p:grpSpPr>
        <a:xfrm>
          <a:off x="0" y="0"/>
          <a:ext cx="0" cy="0"/>
          <a:chOff x="0" y="0"/>
          <a:chExt cx="0" cy="0"/>
        </a:xfrm>
      </p:grpSpPr>
      <p:pic>
        <p:nvPicPr>
          <p:cNvPr id="153" name="Google Shape;153;p41"/>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54" name="Google Shape;154;p4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55" name="Google Shape;155;p4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4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41"/>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41"/>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59"/>
        <p:cNvGrpSpPr/>
        <p:nvPr/>
      </p:nvGrpSpPr>
      <p:grpSpPr>
        <a:xfrm>
          <a:off x="0" y="0"/>
          <a:ext cx="0" cy="0"/>
          <a:chOff x="0" y="0"/>
          <a:chExt cx="0" cy="0"/>
        </a:xfrm>
      </p:grpSpPr>
      <p:pic>
        <p:nvPicPr>
          <p:cNvPr id="160" name="Google Shape;160;p4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1" name="Google Shape;161;p42"/>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62"/>
        <p:cNvGrpSpPr/>
        <p:nvPr/>
      </p:nvGrpSpPr>
      <p:grpSpPr>
        <a:xfrm>
          <a:off x="0" y="0"/>
          <a:ext cx="0" cy="0"/>
          <a:chOff x="0" y="0"/>
          <a:chExt cx="0" cy="0"/>
        </a:xfrm>
      </p:grpSpPr>
      <p:pic>
        <p:nvPicPr>
          <p:cNvPr id="163" name="Google Shape;163;p4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4" name="Google Shape;164;p43"/>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4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66"/>
        <p:cNvGrpSpPr/>
        <p:nvPr/>
      </p:nvGrpSpPr>
      <p:grpSpPr>
        <a:xfrm>
          <a:off x="0" y="0"/>
          <a:ext cx="0" cy="0"/>
          <a:chOff x="0" y="0"/>
          <a:chExt cx="0" cy="0"/>
        </a:xfrm>
      </p:grpSpPr>
      <p:pic>
        <p:nvPicPr>
          <p:cNvPr id="167" name="Google Shape;167;p4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68"/>
        <p:cNvGrpSpPr/>
        <p:nvPr/>
      </p:nvGrpSpPr>
      <p:grpSpPr>
        <a:xfrm>
          <a:off x="0" y="0"/>
          <a:ext cx="0" cy="0"/>
          <a:chOff x="0" y="0"/>
          <a:chExt cx="0" cy="0"/>
        </a:xfrm>
      </p:grpSpPr>
      <p:pic>
        <p:nvPicPr>
          <p:cNvPr id="169" name="Google Shape;169;p4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70"/>
        <p:cNvGrpSpPr/>
        <p:nvPr/>
      </p:nvGrpSpPr>
      <p:grpSpPr>
        <a:xfrm>
          <a:off x="0" y="0"/>
          <a:ext cx="0" cy="0"/>
          <a:chOff x="0" y="0"/>
          <a:chExt cx="0" cy="0"/>
        </a:xfrm>
      </p:grpSpPr>
      <p:pic>
        <p:nvPicPr>
          <p:cNvPr id="171" name="Google Shape;171;p4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72"/>
        <p:cNvGrpSpPr/>
        <p:nvPr/>
      </p:nvGrpSpPr>
      <p:grpSpPr>
        <a:xfrm>
          <a:off x="0" y="0"/>
          <a:ext cx="0" cy="0"/>
          <a:chOff x="0" y="0"/>
          <a:chExt cx="0" cy="0"/>
        </a:xfrm>
      </p:grpSpPr>
      <p:pic>
        <p:nvPicPr>
          <p:cNvPr id="173" name="Google Shape;173;p4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74"/>
        <p:cNvGrpSpPr/>
        <p:nvPr/>
      </p:nvGrpSpPr>
      <p:grpSpPr>
        <a:xfrm>
          <a:off x="0" y="0"/>
          <a:ext cx="0" cy="0"/>
          <a:chOff x="0" y="0"/>
          <a:chExt cx="0" cy="0"/>
        </a:xfrm>
      </p:grpSpPr>
      <p:pic>
        <p:nvPicPr>
          <p:cNvPr id="175" name="Google Shape;175;p4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76"/>
        <p:cNvGrpSpPr/>
        <p:nvPr/>
      </p:nvGrpSpPr>
      <p:grpSpPr>
        <a:xfrm>
          <a:off x="0" y="0"/>
          <a:ext cx="0" cy="0"/>
          <a:chOff x="0" y="0"/>
          <a:chExt cx="0" cy="0"/>
        </a:xfrm>
      </p:grpSpPr>
      <p:pic>
        <p:nvPicPr>
          <p:cNvPr id="177" name="Google Shape;177;p49"/>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78"/>
        <p:cNvGrpSpPr/>
        <p:nvPr/>
      </p:nvGrpSpPr>
      <p:grpSpPr>
        <a:xfrm>
          <a:off x="0" y="0"/>
          <a:ext cx="0" cy="0"/>
          <a:chOff x="0" y="0"/>
          <a:chExt cx="0" cy="0"/>
        </a:xfrm>
      </p:grpSpPr>
      <p:pic>
        <p:nvPicPr>
          <p:cNvPr id="179" name="Google Shape;179;p5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80"/>
        <p:cNvGrpSpPr/>
        <p:nvPr/>
      </p:nvGrpSpPr>
      <p:grpSpPr>
        <a:xfrm>
          <a:off x="0" y="0"/>
          <a:ext cx="0" cy="0"/>
          <a:chOff x="0" y="0"/>
          <a:chExt cx="0" cy="0"/>
        </a:xfrm>
      </p:grpSpPr>
      <p:pic>
        <p:nvPicPr>
          <p:cNvPr id="181" name="Google Shape;181;p51"/>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82"/>
        <p:cNvGrpSpPr/>
        <p:nvPr/>
      </p:nvGrpSpPr>
      <p:grpSpPr>
        <a:xfrm>
          <a:off x="0" y="0"/>
          <a:ext cx="0" cy="0"/>
          <a:chOff x="0" y="0"/>
          <a:chExt cx="0" cy="0"/>
        </a:xfrm>
      </p:grpSpPr>
      <p:pic>
        <p:nvPicPr>
          <p:cNvPr id="183" name="Google Shape;183;p52"/>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84"/>
        <p:cNvGrpSpPr/>
        <p:nvPr/>
      </p:nvGrpSpPr>
      <p:grpSpPr>
        <a:xfrm>
          <a:off x="0" y="0"/>
          <a:ext cx="0" cy="0"/>
          <a:chOff x="0" y="0"/>
          <a:chExt cx="0" cy="0"/>
        </a:xfrm>
      </p:grpSpPr>
      <p:pic>
        <p:nvPicPr>
          <p:cNvPr id="185" name="Google Shape;185;p53"/>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86"/>
        <p:cNvGrpSpPr/>
        <p:nvPr/>
      </p:nvGrpSpPr>
      <p:grpSpPr>
        <a:xfrm>
          <a:off x="0" y="0"/>
          <a:ext cx="0" cy="0"/>
          <a:chOff x="0" y="0"/>
          <a:chExt cx="0" cy="0"/>
        </a:xfrm>
      </p:grpSpPr>
      <p:pic>
        <p:nvPicPr>
          <p:cNvPr id="187" name="Google Shape;187;p5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88"/>
        <p:cNvGrpSpPr/>
        <p:nvPr/>
      </p:nvGrpSpPr>
      <p:grpSpPr>
        <a:xfrm>
          <a:off x="0" y="0"/>
          <a:ext cx="0" cy="0"/>
          <a:chOff x="0" y="0"/>
          <a:chExt cx="0" cy="0"/>
        </a:xfrm>
      </p:grpSpPr>
      <p:pic>
        <p:nvPicPr>
          <p:cNvPr id="189" name="Google Shape;189;p5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90"/>
        <p:cNvGrpSpPr/>
        <p:nvPr/>
      </p:nvGrpSpPr>
      <p:grpSpPr>
        <a:xfrm>
          <a:off x="0" y="0"/>
          <a:ext cx="0" cy="0"/>
          <a:chOff x="0" y="0"/>
          <a:chExt cx="0" cy="0"/>
        </a:xfrm>
      </p:grpSpPr>
      <p:pic>
        <p:nvPicPr>
          <p:cNvPr id="191" name="Google Shape;191;p5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92"/>
        <p:cNvGrpSpPr/>
        <p:nvPr/>
      </p:nvGrpSpPr>
      <p:grpSpPr>
        <a:xfrm>
          <a:off x="0" y="0"/>
          <a:ext cx="0" cy="0"/>
          <a:chOff x="0" y="0"/>
          <a:chExt cx="0" cy="0"/>
        </a:xfrm>
      </p:grpSpPr>
      <p:pic>
        <p:nvPicPr>
          <p:cNvPr id="193" name="Google Shape;193;p5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94"/>
        <p:cNvGrpSpPr/>
        <p:nvPr/>
      </p:nvGrpSpPr>
      <p:grpSpPr>
        <a:xfrm>
          <a:off x="0" y="0"/>
          <a:ext cx="0" cy="0"/>
          <a:chOff x="0" y="0"/>
          <a:chExt cx="0" cy="0"/>
        </a:xfrm>
      </p:grpSpPr>
      <p:pic>
        <p:nvPicPr>
          <p:cNvPr id="195" name="Google Shape;195;p5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7"/>
        <p:cNvGrpSpPr/>
        <p:nvPr/>
      </p:nvGrpSpPr>
      <p:grpSpPr>
        <a:xfrm>
          <a:off x="0" y="0"/>
          <a:ext cx="0" cy="0"/>
          <a:chOff x="0" y="0"/>
          <a:chExt cx="0" cy="0"/>
        </a:xfrm>
      </p:grpSpPr>
      <p:pic>
        <p:nvPicPr>
          <p:cNvPr id="198" name="Google Shape;198;p60"/>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99" name="Google Shape;199;p60"/>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00" name="Google Shape;200;p6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Google Shape;201;p6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6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3" name="Google Shape;203;p6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4"/>
        <p:cNvGrpSpPr/>
        <p:nvPr/>
      </p:nvGrpSpPr>
      <p:grpSpPr>
        <a:xfrm>
          <a:off x="0" y="0"/>
          <a:ext cx="0" cy="0"/>
          <a:chOff x="0" y="0"/>
          <a:chExt cx="0" cy="0"/>
        </a:xfrm>
      </p:grpSpPr>
      <p:pic>
        <p:nvPicPr>
          <p:cNvPr id="205" name="Google Shape;205;p6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06" name="Google Shape;206;p6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6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6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6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10" name="Google Shape;210;p6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11" name="Google Shape;211;p6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12" name="Google Shape;212;p6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13"/>
        <p:cNvGrpSpPr/>
        <p:nvPr/>
      </p:nvGrpSpPr>
      <p:grpSpPr>
        <a:xfrm>
          <a:off x="0" y="0"/>
          <a:ext cx="0" cy="0"/>
          <a:chOff x="0" y="0"/>
          <a:chExt cx="0" cy="0"/>
        </a:xfrm>
      </p:grpSpPr>
      <p:pic>
        <p:nvPicPr>
          <p:cNvPr id="214" name="Google Shape;214;p62"/>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15" name="Google Shape;215;p62"/>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16" name="Google Shape;216;p6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6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62"/>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62"/>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20"/>
        <p:cNvGrpSpPr/>
        <p:nvPr/>
      </p:nvGrpSpPr>
      <p:grpSpPr>
        <a:xfrm>
          <a:off x="0" y="0"/>
          <a:ext cx="0" cy="0"/>
          <a:chOff x="0" y="0"/>
          <a:chExt cx="0" cy="0"/>
        </a:xfrm>
      </p:grpSpPr>
      <p:pic>
        <p:nvPicPr>
          <p:cNvPr id="221" name="Google Shape;221;p6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2" name="Google Shape;222;p63"/>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6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224"/>
        <p:cNvGrpSpPr/>
        <p:nvPr/>
      </p:nvGrpSpPr>
      <p:grpSpPr>
        <a:xfrm>
          <a:off x="0" y="0"/>
          <a:ext cx="0" cy="0"/>
          <a:chOff x="0" y="0"/>
          <a:chExt cx="0" cy="0"/>
        </a:xfrm>
      </p:grpSpPr>
      <p:pic>
        <p:nvPicPr>
          <p:cNvPr id="225" name="Google Shape;225;p64"/>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26"/>
        <p:cNvGrpSpPr/>
        <p:nvPr/>
      </p:nvGrpSpPr>
      <p:grpSpPr>
        <a:xfrm>
          <a:off x="0" y="0"/>
          <a:ext cx="0" cy="0"/>
          <a:chOff x="0" y="0"/>
          <a:chExt cx="0" cy="0"/>
        </a:xfrm>
      </p:grpSpPr>
      <p:pic>
        <p:nvPicPr>
          <p:cNvPr id="227" name="Google Shape;227;p6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28"/>
        <p:cNvGrpSpPr/>
        <p:nvPr/>
      </p:nvGrpSpPr>
      <p:grpSpPr>
        <a:xfrm>
          <a:off x="0" y="0"/>
          <a:ext cx="0" cy="0"/>
          <a:chOff x="0" y="0"/>
          <a:chExt cx="0" cy="0"/>
        </a:xfrm>
      </p:grpSpPr>
      <p:pic>
        <p:nvPicPr>
          <p:cNvPr id="229" name="Google Shape;229;p6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30"/>
        <p:cNvGrpSpPr/>
        <p:nvPr/>
      </p:nvGrpSpPr>
      <p:grpSpPr>
        <a:xfrm>
          <a:off x="0" y="0"/>
          <a:ext cx="0" cy="0"/>
          <a:chOff x="0" y="0"/>
          <a:chExt cx="0" cy="0"/>
        </a:xfrm>
      </p:grpSpPr>
      <p:pic>
        <p:nvPicPr>
          <p:cNvPr id="231" name="Google Shape;231;p6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32"/>
        <p:cNvGrpSpPr/>
        <p:nvPr/>
      </p:nvGrpSpPr>
      <p:grpSpPr>
        <a:xfrm>
          <a:off x="0" y="0"/>
          <a:ext cx="0" cy="0"/>
          <a:chOff x="0" y="0"/>
          <a:chExt cx="0" cy="0"/>
        </a:xfrm>
      </p:grpSpPr>
      <p:pic>
        <p:nvPicPr>
          <p:cNvPr id="233" name="Google Shape;233;p6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34"/>
        <p:cNvGrpSpPr/>
        <p:nvPr/>
      </p:nvGrpSpPr>
      <p:grpSpPr>
        <a:xfrm>
          <a:off x="0" y="0"/>
          <a:ext cx="0" cy="0"/>
          <a:chOff x="0" y="0"/>
          <a:chExt cx="0" cy="0"/>
        </a:xfrm>
      </p:grpSpPr>
      <p:pic>
        <p:nvPicPr>
          <p:cNvPr id="235" name="Google Shape;235;p6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36"/>
        <p:cNvGrpSpPr/>
        <p:nvPr/>
      </p:nvGrpSpPr>
      <p:grpSpPr>
        <a:xfrm>
          <a:off x="0" y="0"/>
          <a:ext cx="0" cy="0"/>
          <a:chOff x="0" y="0"/>
          <a:chExt cx="0" cy="0"/>
        </a:xfrm>
      </p:grpSpPr>
      <p:pic>
        <p:nvPicPr>
          <p:cNvPr id="237" name="Google Shape;237;p70"/>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38"/>
        <p:cNvGrpSpPr/>
        <p:nvPr/>
      </p:nvGrpSpPr>
      <p:grpSpPr>
        <a:xfrm>
          <a:off x="0" y="0"/>
          <a:ext cx="0" cy="0"/>
          <a:chOff x="0" y="0"/>
          <a:chExt cx="0" cy="0"/>
        </a:xfrm>
      </p:grpSpPr>
      <p:pic>
        <p:nvPicPr>
          <p:cNvPr id="239" name="Google Shape;239;p7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40"/>
        <p:cNvGrpSpPr/>
        <p:nvPr/>
      </p:nvGrpSpPr>
      <p:grpSpPr>
        <a:xfrm>
          <a:off x="0" y="0"/>
          <a:ext cx="0" cy="0"/>
          <a:chOff x="0" y="0"/>
          <a:chExt cx="0" cy="0"/>
        </a:xfrm>
      </p:grpSpPr>
      <p:pic>
        <p:nvPicPr>
          <p:cNvPr id="241" name="Google Shape;241;p7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242" name="Google Shape;242;p7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43"/>
        <p:cNvGrpSpPr/>
        <p:nvPr/>
      </p:nvGrpSpPr>
      <p:grpSpPr>
        <a:xfrm>
          <a:off x="0" y="0"/>
          <a:ext cx="0" cy="0"/>
          <a:chOff x="0" y="0"/>
          <a:chExt cx="0" cy="0"/>
        </a:xfrm>
      </p:grpSpPr>
      <p:pic>
        <p:nvPicPr>
          <p:cNvPr id="244" name="Google Shape;244;p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5" name="Google Shape;245;p73"/>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46"/>
        <p:cNvGrpSpPr/>
        <p:nvPr/>
      </p:nvGrpSpPr>
      <p:grpSpPr>
        <a:xfrm>
          <a:off x="0" y="0"/>
          <a:ext cx="0" cy="0"/>
          <a:chOff x="0" y="0"/>
          <a:chExt cx="0" cy="0"/>
        </a:xfrm>
      </p:grpSpPr>
      <p:pic>
        <p:nvPicPr>
          <p:cNvPr id="247" name="Google Shape;247;p74"/>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48" name="Google Shape;248;p7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7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7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7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52" name="Google Shape;252;p7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53" name="Google Shape;253;p74"/>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54" name="Google Shape;254;p7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255"/>
        <p:cNvGrpSpPr/>
        <p:nvPr/>
      </p:nvGrpSpPr>
      <p:grpSpPr>
        <a:xfrm>
          <a:off x="0" y="0"/>
          <a:ext cx="0" cy="0"/>
          <a:chOff x="0" y="0"/>
          <a:chExt cx="0" cy="0"/>
        </a:xfrm>
      </p:grpSpPr>
      <p:pic>
        <p:nvPicPr>
          <p:cNvPr id="256" name="Google Shape;256;p7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257"/>
        <p:cNvGrpSpPr/>
        <p:nvPr/>
      </p:nvGrpSpPr>
      <p:grpSpPr>
        <a:xfrm>
          <a:off x="0" y="0"/>
          <a:ext cx="0" cy="0"/>
          <a:chOff x="0" y="0"/>
          <a:chExt cx="0" cy="0"/>
        </a:xfrm>
      </p:grpSpPr>
      <p:pic>
        <p:nvPicPr>
          <p:cNvPr id="258" name="Google Shape;258;p7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59"/>
        <p:cNvGrpSpPr/>
        <p:nvPr/>
      </p:nvGrpSpPr>
      <p:grpSpPr>
        <a:xfrm>
          <a:off x="0" y="0"/>
          <a:ext cx="0" cy="0"/>
          <a:chOff x="0" y="0"/>
          <a:chExt cx="0" cy="0"/>
        </a:xfrm>
      </p:grpSpPr>
      <p:pic>
        <p:nvPicPr>
          <p:cNvPr id="260" name="Google Shape;260;p77"/>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6"/>
        <p:cNvGrpSpPr/>
        <p:nvPr/>
      </p:nvGrpSpPr>
      <p:grpSpPr>
        <a:xfrm>
          <a:off x="0" y="0"/>
          <a:ext cx="0" cy="0"/>
          <a:chOff x="0" y="0"/>
          <a:chExt cx="0" cy="0"/>
        </a:xfrm>
      </p:grpSpPr>
      <p:sp>
        <p:nvSpPr>
          <p:cNvPr id="267" name="Google Shape;267;p7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8" name="Google Shape;268;p7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69" name="Google Shape;269;p7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0"/>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1"/>
        <p:cNvGrpSpPr/>
        <p:nvPr/>
      </p:nvGrpSpPr>
      <p:grpSpPr>
        <a:xfrm>
          <a:off x="0" y="0"/>
          <a:ext cx="0" cy="0"/>
          <a:chOff x="0" y="0"/>
          <a:chExt cx="0" cy="0"/>
        </a:xfrm>
      </p:grpSpPr>
      <p:sp>
        <p:nvSpPr>
          <p:cNvPr id="272" name="Google Shape;272;p8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8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Google Shape;274;p8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5" name="Google Shape;275;p8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6" name="Google Shape;276;p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7"/>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78"/>
        <p:cNvGrpSpPr/>
        <p:nvPr/>
      </p:nvGrpSpPr>
      <p:grpSpPr>
        <a:xfrm>
          <a:off x="0" y="0"/>
          <a:ext cx="0" cy="0"/>
          <a:chOff x="0" y="0"/>
          <a:chExt cx="0" cy="0"/>
        </a:xfrm>
      </p:grpSpPr>
      <p:sp>
        <p:nvSpPr>
          <p:cNvPr id="279" name="Google Shape;279;p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0" name="Google Shape;280;p8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Google Shape;281;p8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2" name="Google Shape;282;p8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8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4" name="Google Shape;284;p83"/>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9"/>
        <p:cNvGrpSpPr/>
        <p:nvPr/>
      </p:nvGrpSpPr>
      <p:grpSpPr>
        <a:xfrm>
          <a:off x="0" y="0"/>
          <a:ext cx="0" cy="0"/>
          <a:chOff x="0" y="0"/>
          <a:chExt cx="0" cy="0"/>
        </a:xfrm>
      </p:grpSpPr>
      <p:sp>
        <p:nvSpPr>
          <p:cNvPr id="290" name="Google Shape;290;p8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4400"/>
              <a:buFont typeface="Calibri"/>
              <a:buNone/>
              <a:defRPr sz="2800" i="0" u="none" strike="noStrike" cap="none">
                <a:latin typeface="Calibri"/>
                <a:ea typeface="Calibri"/>
                <a:cs typeface="Calibri"/>
                <a:sym typeface="Calibri"/>
              </a:defRPr>
            </a:lvl1pPr>
            <a:lvl2pPr lvl="1" rtl="0">
              <a:spcBef>
                <a:spcPts val="0"/>
              </a:spcBef>
              <a:spcAft>
                <a:spcPts val="0"/>
              </a:spcAft>
              <a:buSzPts val="1400"/>
              <a:buFont typeface="Calibri"/>
              <a:buNone/>
              <a:defRPr sz="1800">
                <a:latin typeface="Calibri"/>
                <a:ea typeface="Calibri"/>
                <a:cs typeface="Calibri"/>
                <a:sym typeface="Calibri"/>
              </a:defRPr>
            </a:lvl2pPr>
            <a:lvl3pPr lvl="2" rtl="0">
              <a:spcBef>
                <a:spcPts val="0"/>
              </a:spcBef>
              <a:spcAft>
                <a:spcPts val="0"/>
              </a:spcAft>
              <a:buSzPts val="1400"/>
              <a:buFont typeface="Calibri"/>
              <a:buNone/>
              <a:defRPr sz="1800">
                <a:latin typeface="Calibri"/>
                <a:ea typeface="Calibri"/>
                <a:cs typeface="Calibri"/>
                <a:sym typeface="Calibri"/>
              </a:defRPr>
            </a:lvl3pPr>
            <a:lvl4pPr lvl="3" rtl="0">
              <a:spcBef>
                <a:spcPts val="0"/>
              </a:spcBef>
              <a:spcAft>
                <a:spcPts val="0"/>
              </a:spcAft>
              <a:buSzPts val="1400"/>
              <a:buFont typeface="Calibri"/>
              <a:buNone/>
              <a:defRPr sz="1800">
                <a:latin typeface="Calibri"/>
                <a:ea typeface="Calibri"/>
                <a:cs typeface="Calibri"/>
                <a:sym typeface="Calibri"/>
              </a:defRPr>
            </a:lvl4pPr>
            <a:lvl5pPr lvl="4" rtl="0">
              <a:spcBef>
                <a:spcPts val="0"/>
              </a:spcBef>
              <a:spcAft>
                <a:spcPts val="0"/>
              </a:spcAft>
              <a:buSzPts val="1400"/>
              <a:buFont typeface="Calibri"/>
              <a:buNone/>
              <a:defRPr sz="1800">
                <a:latin typeface="Calibri"/>
                <a:ea typeface="Calibri"/>
                <a:cs typeface="Calibri"/>
                <a:sym typeface="Calibri"/>
              </a:defRPr>
            </a:lvl5pPr>
            <a:lvl6pPr lvl="5" rtl="0">
              <a:spcBef>
                <a:spcPts val="0"/>
              </a:spcBef>
              <a:spcAft>
                <a:spcPts val="0"/>
              </a:spcAft>
              <a:buSzPts val="1400"/>
              <a:buFont typeface="Calibri"/>
              <a:buNone/>
              <a:defRPr sz="1800">
                <a:latin typeface="Calibri"/>
                <a:ea typeface="Calibri"/>
                <a:cs typeface="Calibri"/>
                <a:sym typeface="Calibri"/>
              </a:defRPr>
            </a:lvl6pPr>
            <a:lvl7pPr lvl="6" rtl="0">
              <a:spcBef>
                <a:spcPts val="0"/>
              </a:spcBef>
              <a:spcAft>
                <a:spcPts val="0"/>
              </a:spcAft>
              <a:buSzPts val="1400"/>
              <a:buFont typeface="Calibri"/>
              <a:buNone/>
              <a:defRPr sz="1800">
                <a:latin typeface="Calibri"/>
                <a:ea typeface="Calibri"/>
                <a:cs typeface="Calibri"/>
                <a:sym typeface="Calibri"/>
              </a:defRPr>
            </a:lvl7pPr>
            <a:lvl8pPr lvl="7" rtl="0">
              <a:spcBef>
                <a:spcPts val="0"/>
              </a:spcBef>
              <a:spcAft>
                <a:spcPts val="0"/>
              </a:spcAft>
              <a:buSzPts val="1400"/>
              <a:buFont typeface="Calibri"/>
              <a:buNone/>
              <a:defRPr sz="1800">
                <a:latin typeface="Calibri"/>
                <a:ea typeface="Calibri"/>
                <a:cs typeface="Calibri"/>
                <a:sym typeface="Calibri"/>
              </a:defRPr>
            </a:lvl8pPr>
            <a:lvl9pPr lvl="8" rtl="0">
              <a:spcBef>
                <a:spcPts val="0"/>
              </a:spcBef>
              <a:spcAft>
                <a:spcPts val="0"/>
              </a:spcAft>
              <a:buSzPts val="1400"/>
              <a:buFont typeface="Calibri"/>
              <a:buNone/>
              <a:defRPr sz="1800">
                <a:latin typeface="Calibri"/>
                <a:ea typeface="Calibri"/>
                <a:cs typeface="Calibri"/>
                <a:sym typeface="Calibri"/>
              </a:defRPr>
            </a:lvl9pPr>
          </a:lstStyle>
          <a:p>
            <a:endParaRPr/>
          </a:p>
        </p:txBody>
      </p:sp>
      <p:sp>
        <p:nvSpPr>
          <p:cNvPr id="291" name="Google Shape;291;p8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92"/>
        <p:cNvGrpSpPr/>
        <p:nvPr/>
      </p:nvGrpSpPr>
      <p:grpSpPr>
        <a:xfrm>
          <a:off x="0" y="0"/>
          <a:ext cx="0" cy="0"/>
          <a:chOff x="0" y="0"/>
          <a:chExt cx="0" cy="0"/>
        </a:xfrm>
      </p:grpSpPr>
      <p:pic>
        <p:nvPicPr>
          <p:cNvPr id="293" name="Google Shape;293;p86"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294" name="Google Shape;294;p86"/>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SzPts val="44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6.xml"/><Relationship Id="rId7" Type="http://schemas.openxmlformats.org/officeDocument/2006/relationships/image" Target="../media/image28.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5.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29.png"/><Relationship Id="rId4"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pic>
        <p:nvPicPr>
          <p:cNvPr id="262" name="Google Shape;262;p7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63" name="Google Shape;263;p7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64" name="Google Shape;264;p7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Google Shape;265;p7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Google Shape;286;p84"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287" name="Google Shape;287;p84"/>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288" name="Google Shape;288;p8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resources/library/school-improvement"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11.xml"/><Relationship Id="rId1" Type="http://schemas.openxmlformats.org/officeDocument/2006/relationships/slideLayout" Target="../slideLayouts/slideLayout76.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louisianabelieves.com/docs/default-source/links-for-newsletters/ap-professional-development-and-support.pdf?sfvrsn=1c039d1f_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louisianabelieves.com/docs/default-source/links-for-newsletters/ap-professional-development-and-support.pdf?sfvrsn=1c039d1f_2"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87"/>
          <p:cNvSpPr txBox="1">
            <a:spLocks noGrp="1"/>
          </p:cNvSpPr>
          <p:nvPr>
            <p:ph type="title"/>
          </p:nvPr>
        </p:nvSpPr>
        <p:spPr>
          <a:xfrm>
            <a:off x="827575" y="1699350"/>
            <a:ext cx="7530300" cy="174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Advanced Placement Opportunities </a:t>
            </a:r>
            <a:r>
              <a:rPr lang="en" dirty="0" smtClean="0"/>
              <a:t/>
            </a:r>
            <a:br>
              <a:rPr lang="en" dirty="0" smtClean="0"/>
            </a:br>
            <a:r>
              <a:rPr lang="en" dirty="0" smtClean="0"/>
              <a:t>for </a:t>
            </a:r>
            <a:r>
              <a:rPr lang="en" dirty="0"/>
              <a:t>CIR Schools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Understanding the Advanced Placement Program</a:t>
            </a:r>
            <a:endParaRPr/>
          </a:p>
        </p:txBody>
      </p:sp>
      <p:sp>
        <p:nvSpPr>
          <p:cNvPr id="358" name="Google Shape;358;p96"/>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a:p>
            <a:pPr marL="0" lvl="0" indent="0" algn="l" rtl="0">
              <a:spcBef>
                <a:spcPts val="750"/>
              </a:spcBef>
              <a:spcAft>
                <a:spcPts val="0"/>
              </a:spcAft>
              <a:buNone/>
            </a:pPr>
            <a:r>
              <a:rPr lang="en" sz="2000"/>
              <a:t>Using brief statements on the sticky notes at your table, what have you learned about the Advanced Placement opportunity for your school?</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97"/>
          <p:cNvSpPr txBox="1">
            <a:spLocks noGrp="1"/>
          </p:cNvSpPr>
          <p:nvPr>
            <p:ph type="title"/>
          </p:nvPr>
        </p:nvSpPr>
        <p:spPr>
          <a:xfrm>
            <a:off x="457200" y="0"/>
            <a:ext cx="82296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Super App Support</a:t>
            </a:r>
            <a:endParaRPr sz="2800"/>
          </a:p>
        </p:txBody>
      </p:sp>
      <p:sp>
        <p:nvSpPr>
          <p:cNvPr id="364" name="Google Shape;364;p97"/>
          <p:cNvSpPr txBox="1">
            <a:spLocks noGrp="1"/>
          </p:cNvSpPr>
          <p:nvPr>
            <p:ph type="body" idx="1"/>
          </p:nvPr>
        </p:nvSpPr>
        <p:spPr>
          <a:xfrm>
            <a:off x="457200" y="1056450"/>
            <a:ext cx="8229600" cy="3538200"/>
          </a:xfrm>
          <a:prstGeom prst="rect">
            <a:avLst/>
          </a:prstGeom>
        </p:spPr>
        <p:txBody>
          <a:bodyPr spcFirstLastPara="1" wrap="square" lIns="91425" tIns="91425" rIns="91425" bIns="91425" anchor="t" anchorCtr="0">
            <a:noAutofit/>
          </a:bodyPr>
          <a:lstStyle/>
          <a:p>
            <a:pPr marL="76200" lvl="0" indent="0" algn="l" rtl="0">
              <a:spcBef>
                <a:spcPts val="345"/>
              </a:spcBef>
              <a:spcAft>
                <a:spcPts val="0"/>
              </a:spcAft>
              <a:buNone/>
            </a:pPr>
            <a:r>
              <a:rPr lang="en" sz="1800"/>
              <a:t>Support for completing the Super App will be provided through</a:t>
            </a:r>
            <a:endParaRPr sz="1800"/>
          </a:p>
          <a:p>
            <a:pPr marL="457200" lvl="0" indent="-342900" algn="l" rtl="0">
              <a:spcBef>
                <a:spcPts val="0"/>
              </a:spcBef>
              <a:spcAft>
                <a:spcPts val="0"/>
              </a:spcAft>
              <a:buSzPts val="1800"/>
              <a:buFont typeface="Calibri"/>
              <a:buChar char="●"/>
            </a:pPr>
            <a:r>
              <a:rPr lang="en" sz="1800" u="sng">
                <a:solidFill>
                  <a:srgbClr val="1155CC"/>
                </a:solidFill>
                <a:hlinkClick r:id="rId3"/>
              </a:rPr>
              <a:t>School Improvement Library</a:t>
            </a:r>
            <a:endParaRPr sz="1800"/>
          </a:p>
          <a:p>
            <a:pPr marL="457200" lvl="0" indent="-342900" algn="l" rtl="0">
              <a:spcBef>
                <a:spcPts val="0"/>
              </a:spcBef>
              <a:spcAft>
                <a:spcPts val="0"/>
              </a:spcAft>
              <a:buSzPts val="1800"/>
              <a:buFont typeface="Calibri"/>
              <a:buChar char="●"/>
            </a:pPr>
            <a:r>
              <a:rPr lang="en" sz="1800" u="sng">
                <a:solidFill>
                  <a:srgbClr val="1155CC"/>
                </a:solidFill>
                <a:hlinkClick r:id="rId4"/>
              </a:rPr>
              <a:t>LDOE Weekly Newsletters</a:t>
            </a:r>
            <a:endParaRPr sz="1800"/>
          </a:p>
          <a:p>
            <a:pPr marL="457200" lvl="0" indent="-342900" algn="l" rtl="0">
              <a:spcBef>
                <a:spcPts val="0"/>
              </a:spcBef>
              <a:spcAft>
                <a:spcPts val="0"/>
              </a:spcAft>
              <a:buSzPts val="1800"/>
              <a:buFont typeface="Calibri"/>
              <a:buChar char="●"/>
            </a:pPr>
            <a:r>
              <a:rPr lang="en" sz="1800" u="sng">
                <a:solidFill>
                  <a:srgbClr val="1155CC"/>
                </a:solidFill>
                <a:hlinkClick r:id="rId5"/>
              </a:rPr>
              <a:t>School System Planning and Superintendent Calls</a:t>
            </a:r>
            <a:endParaRPr sz="1800"/>
          </a:p>
          <a:p>
            <a:pPr marL="457200" lvl="0" indent="-342900" algn="l" rtl="0">
              <a:spcBef>
                <a:spcPts val="0"/>
              </a:spcBef>
              <a:spcAft>
                <a:spcPts val="0"/>
              </a:spcAft>
              <a:buSzPts val="1800"/>
              <a:buFont typeface="Calibri"/>
              <a:buChar char="●"/>
            </a:pPr>
            <a:r>
              <a:rPr lang="en" sz="1800" u="sng">
                <a:solidFill>
                  <a:srgbClr val="1155CC"/>
                </a:solidFill>
                <a:hlinkClick r:id="rId6"/>
              </a:rPr>
              <a:t>Network Teams</a:t>
            </a:r>
            <a:endParaRPr sz="1800"/>
          </a:p>
          <a:p>
            <a:pPr marL="457200" lvl="0" indent="-342900" algn="l" rtl="0">
              <a:spcBef>
                <a:spcPts val="0"/>
              </a:spcBef>
              <a:spcAft>
                <a:spcPts val="0"/>
              </a:spcAft>
              <a:buSzPts val="1800"/>
              <a:buFont typeface="Calibri"/>
              <a:buChar char="●"/>
            </a:pPr>
            <a:r>
              <a:rPr lang="en" sz="1800"/>
              <a:t>Office Hours on scheduled Mondays at 11:00 AM (details via LDOE Weekly Newsletter)</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Send all questions related to school system planning and Super App to </a:t>
            </a:r>
            <a:r>
              <a:rPr lang="en" sz="1800" b="1" u="sng">
                <a:solidFill>
                  <a:srgbClr val="00BED6"/>
                </a:solidFill>
                <a:hlinkClick r:id="rId7"/>
              </a:rPr>
              <a:t>LDOE.GrantsHelpDesk@la.gov</a:t>
            </a:r>
            <a:r>
              <a:rPr lang="en" sz="1800"/>
              <a:t> and include “Super App” in the subject line.</a:t>
            </a:r>
            <a:endParaRPr sz="18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9"/>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89"/>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In order to ensure </a:t>
            </a:r>
            <a:r>
              <a:rPr lang="en" b="1"/>
              <a:t>students </a:t>
            </a:r>
            <a:r>
              <a:rPr lang="en"/>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 b="1"/>
              <a:t>All teachers</a:t>
            </a:r>
            <a:r>
              <a:rPr lang="en"/>
              <a:t>—including special education, English language, and reading interventionists—are fully prepared to deliver high-quality lessons.</a:t>
            </a:r>
            <a:endParaRPr/>
          </a:p>
          <a:p>
            <a:pPr marL="457200" lvl="0" indent="-342900" algn="l" rtl="0">
              <a:lnSpc>
                <a:spcPct val="100000"/>
              </a:lnSpc>
              <a:spcBef>
                <a:spcPts val="1000"/>
              </a:spcBef>
              <a:spcAft>
                <a:spcPts val="0"/>
              </a:spcAft>
              <a:buSzPts val="1800"/>
              <a:buFont typeface="Calibri"/>
              <a:buAutoNum type="arabicPeriod"/>
            </a:pPr>
            <a:r>
              <a:rPr lang="en" b="1"/>
              <a:t>Principals</a:t>
            </a:r>
            <a:r>
              <a:rPr lang="en"/>
              <a:t>, </a:t>
            </a:r>
            <a:r>
              <a:rPr lang="en" b="1"/>
              <a:t>leadership teams</a:t>
            </a:r>
            <a:r>
              <a:rPr lang="en"/>
              <a:t>, </a:t>
            </a:r>
            <a:r>
              <a:rPr lang="en" b="1"/>
              <a:t>content leaders </a:t>
            </a:r>
            <a:r>
              <a:rPr lang="en"/>
              <a:t>and </a:t>
            </a:r>
            <a:r>
              <a:rPr lang="en" b="1"/>
              <a:t>mentor teachers </a:t>
            </a:r>
            <a:r>
              <a:rPr lang="en"/>
              <a:t>use classroom observation, common planning time, and one-on-one coaching to support each teacher in delivering high-quality lessons.</a:t>
            </a:r>
            <a:endParaRPr/>
          </a:p>
          <a:p>
            <a:pPr marL="457200" lvl="0" indent="-342900" algn="l" rtl="0">
              <a:lnSpc>
                <a:spcPct val="100000"/>
              </a:lnSpc>
              <a:spcBef>
                <a:spcPts val="1000"/>
              </a:spcBef>
              <a:spcAft>
                <a:spcPts val="0"/>
              </a:spcAft>
              <a:buSzPts val="1800"/>
              <a:buFont typeface="Calibri"/>
              <a:buAutoNum type="arabicPeriod"/>
            </a:pPr>
            <a:r>
              <a:rPr lang="en" b="1"/>
              <a:t>School systems </a:t>
            </a:r>
            <a:r>
              <a:rPr lang="en"/>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
              <a:t>The </a:t>
            </a:r>
            <a:r>
              <a:rPr lang="en" b="1"/>
              <a:t>Department </a:t>
            </a:r>
            <a:r>
              <a:rPr lang="en"/>
              <a:t>supports school systems as they execute their improvement plans.</a:t>
            </a:r>
            <a:endParaRPr/>
          </a:p>
        </p:txBody>
      </p:sp>
      <p:sp>
        <p:nvSpPr>
          <p:cNvPr id="313" name="Google Shape;313;p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Academic Focus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9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solidFill>
                  <a:srgbClr val="333333"/>
                </a:solidFill>
              </a:rPr>
              <a:t>Improvements to the 2020-2021 Strategy</a:t>
            </a:r>
            <a:endParaRPr/>
          </a:p>
        </p:txBody>
      </p:sp>
      <p:sp>
        <p:nvSpPr>
          <p:cNvPr id="320" name="Google Shape;320;p90"/>
          <p:cNvSpPr txBox="1">
            <a:spLocks noGrp="1"/>
          </p:cNvSpPr>
          <p:nvPr>
            <p:ph type="body" idx="1"/>
          </p:nvPr>
        </p:nvSpPr>
        <p:spPr>
          <a:xfrm>
            <a:off x="63000" y="971550"/>
            <a:ext cx="8954100" cy="38289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 sz="1600" b="1"/>
              <a:t>CIR and UIR Improvements</a:t>
            </a:r>
            <a:endParaRPr sz="1600" b="1"/>
          </a:p>
          <a:p>
            <a:pPr marL="457200" marR="59689" lvl="0" indent="-330200" algn="l" rtl="0">
              <a:lnSpc>
                <a:spcPct val="100000"/>
              </a:lnSpc>
              <a:spcBef>
                <a:spcPts val="0"/>
              </a:spcBef>
              <a:spcAft>
                <a:spcPts val="0"/>
              </a:spcAft>
              <a:buSzPts val="1600"/>
              <a:buFont typeface="Calibri"/>
              <a:buAutoNum type="arabicPeriod"/>
            </a:pPr>
            <a:r>
              <a:rPr lang="en" sz="1600" b="1"/>
              <a:t>Professional Development Plan</a:t>
            </a:r>
            <a:r>
              <a:rPr lang="en" sz="1600"/>
              <a:t>: School systems submit a plan that includes content module redelivery and unit unpacking for CIR schools.</a:t>
            </a:r>
            <a:endParaRPr sz="1600"/>
          </a:p>
          <a:p>
            <a:pPr marL="457200" marR="148590" lvl="0" indent="-330200" algn="l" rtl="0">
              <a:lnSpc>
                <a:spcPct val="100000"/>
              </a:lnSpc>
              <a:spcBef>
                <a:spcPts val="0"/>
              </a:spcBef>
              <a:spcAft>
                <a:spcPts val="0"/>
              </a:spcAft>
              <a:buSzPts val="1600"/>
              <a:buFont typeface="Calibri"/>
              <a:buAutoNum type="arabicPeriod"/>
            </a:pPr>
            <a:r>
              <a:rPr lang="en" sz="1600" b="1"/>
              <a:t>Post-secondary planning partner</a:t>
            </a:r>
            <a:r>
              <a:rPr lang="en" sz="1600"/>
              <a:t>: Schools will have at least one partner  to support Individual Graduation Plans (IGPs) at CIR high schools.</a:t>
            </a:r>
            <a:endParaRPr sz="1600"/>
          </a:p>
          <a:p>
            <a:pPr marL="457200" marR="148590" lvl="0" indent="-330200" algn="l" rtl="0">
              <a:lnSpc>
                <a:spcPct val="100000"/>
              </a:lnSpc>
              <a:spcBef>
                <a:spcPts val="0"/>
              </a:spcBef>
              <a:spcAft>
                <a:spcPts val="0"/>
              </a:spcAft>
              <a:buSzPts val="1600"/>
              <a:buFont typeface="Calibri"/>
              <a:buAutoNum type="arabicPeriod"/>
            </a:pPr>
            <a:r>
              <a:rPr lang="en" sz="1600" b="1"/>
              <a:t>District leader responsible for UIR-D schools</a:t>
            </a:r>
            <a:r>
              <a:rPr lang="en" sz="1600"/>
              <a:t>: School systems will have a leader to coordinate support and planning for UIR-D schools.</a:t>
            </a:r>
            <a:endParaRPr sz="1600"/>
          </a:p>
          <a:p>
            <a:pPr marL="0" marR="148590" lvl="0" indent="0" algn="l" rtl="0">
              <a:lnSpc>
                <a:spcPct val="100000"/>
              </a:lnSpc>
              <a:spcBef>
                <a:spcPts val="0"/>
              </a:spcBef>
              <a:spcAft>
                <a:spcPts val="0"/>
              </a:spcAft>
              <a:buNone/>
            </a:pPr>
            <a:endParaRPr sz="1600"/>
          </a:p>
          <a:p>
            <a:pPr marL="0" marR="148590" lvl="0" indent="0" algn="l" rtl="0">
              <a:lnSpc>
                <a:spcPct val="100000"/>
              </a:lnSpc>
              <a:spcBef>
                <a:spcPts val="0"/>
              </a:spcBef>
              <a:spcAft>
                <a:spcPts val="0"/>
              </a:spcAft>
              <a:buNone/>
            </a:pPr>
            <a:r>
              <a:rPr lang="en" sz="1600" b="1"/>
              <a:t>Other Strategy Improvements</a:t>
            </a:r>
            <a:endParaRPr sz="1600" b="1"/>
          </a:p>
          <a:p>
            <a:pPr marL="457200" lvl="0" indent="-330200" algn="l" rtl="0">
              <a:lnSpc>
                <a:spcPct val="100000"/>
              </a:lnSpc>
              <a:spcBef>
                <a:spcPts val="0"/>
              </a:spcBef>
              <a:spcAft>
                <a:spcPts val="0"/>
              </a:spcAft>
              <a:buClr>
                <a:schemeClr val="dk1"/>
              </a:buClr>
              <a:buSzPts val="1600"/>
              <a:buFont typeface="Calibri"/>
              <a:buAutoNum type="arabicPeriod"/>
            </a:pPr>
            <a:r>
              <a:rPr lang="en" sz="1600" b="1">
                <a:solidFill>
                  <a:schemeClr val="dk1"/>
                </a:solidFill>
              </a:rPr>
              <a:t>Science: </a:t>
            </a:r>
            <a:r>
              <a:rPr lang="en" sz="1600">
                <a:solidFill>
                  <a:schemeClr val="dk1"/>
                </a:solidFill>
              </a:rPr>
              <a:t>School systems can apply for funds to support the purchase of science curricula and the training of teachers on this curricula.</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 sz="1600" b="1">
                <a:solidFill>
                  <a:schemeClr val="dk1"/>
                </a:solidFill>
              </a:rPr>
              <a:t>Early Childhood</a:t>
            </a:r>
            <a:r>
              <a:rPr lang="en" sz="1600">
                <a:solidFill>
                  <a:schemeClr val="dk1"/>
                </a:solidFill>
              </a:rPr>
              <a:t>: The planning process for governance, access, and quality is now included in Super App.</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 sz="1600" b="1">
                <a:solidFill>
                  <a:schemeClr val="dk1"/>
                </a:solidFill>
              </a:rPr>
              <a:t>Special Education</a:t>
            </a:r>
            <a:r>
              <a:rPr lang="en" sz="1600">
                <a:solidFill>
                  <a:schemeClr val="dk1"/>
                </a:solidFill>
              </a:rPr>
              <a:t>: Funding for professional development on specialized supports is available for schools with a UIR label for the subgroup with students with disabilities.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Understanding the Advanced Placement Program</a:t>
            </a:r>
            <a:endParaRPr/>
          </a:p>
        </p:txBody>
      </p:sp>
      <p:sp>
        <p:nvSpPr>
          <p:cNvPr id="326" name="Google Shape;326;p91"/>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a:t>We will begin with a (K/W/L) exercise. What do you know, want to know, and what have you learned about the Advanced Placement program? How does it apply to the School System Planning process? We will revisit what we have learned later in the presentation. </a:t>
            </a:r>
            <a:endParaRPr/>
          </a:p>
          <a:p>
            <a:pPr marL="457200" lvl="0" indent="0" algn="l" rtl="0">
              <a:spcBef>
                <a:spcPts val="750"/>
              </a:spcBef>
              <a:spcAft>
                <a:spcPts val="0"/>
              </a:spcAft>
              <a:buNone/>
            </a:pPr>
            <a:endParaRPr/>
          </a:p>
          <a:p>
            <a:pPr marL="914400" lvl="0" indent="-342900" algn="l" rtl="0">
              <a:spcBef>
                <a:spcPts val="750"/>
              </a:spcBef>
              <a:spcAft>
                <a:spcPts val="0"/>
              </a:spcAft>
              <a:buSzPts val="1800"/>
              <a:buFont typeface="Calibri"/>
              <a:buAutoNum type="arabicPeriod"/>
            </a:pPr>
            <a:r>
              <a:rPr lang="en"/>
              <a:t>Use the sticky notes on your table to list, in brief statements, what you know about the Advanced Placement program.</a:t>
            </a:r>
            <a:endParaRPr/>
          </a:p>
          <a:p>
            <a:pPr marL="914400" lvl="0" indent="-342900" algn="l" rtl="0">
              <a:spcBef>
                <a:spcPts val="0"/>
              </a:spcBef>
              <a:spcAft>
                <a:spcPts val="0"/>
              </a:spcAft>
              <a:buSzPts val="1800"/>
              <a:buFont typeface="Calibri"/>
              <a:buAutoNum type="arabicPeriod"/>
            </a:pPr>
            <a:r>
              <a:rPr lang="en"/>
              <a:t>Use the sticky notes on your table to list, in brief questions, what you want to know about the Advanced Placement program and how it applies to the School System Planning process.</a:t>
            </a:r>
            <a:endParaRPr/>
          </a:p>
          <a:p>
            <a:pPr marL="0" lvl="0" indent="0" algn="l" rtl="0">
              <a:spcBef>
                <a:spcPts val="750"/>
              </a:spcBef>
              <a:spcAft>
                <a:spcPts val="0"/>
              </a:spcAft>
              <a:buNone/>
            </a:pPr>
            <a:endParaRPr/>
          </a:p>
          <a:p>
            <a:pPr marL="457200" lvl="0" indent="0" algn="l" rtl="0">
              <a:spcBef>
                <a:spcPts val="750"/>
              </a:spcBef>
              <a:spcAft>
                <a:spcPts val="0"/>
              </a:spcAft>
              <a:buNone/>
            </a:pPr>
            <a:endParaRPr/>
          </a:p>
          <a:p>
            <a:pPr marL="0" lvl="0" indent="0" algn="l" rtl="0">
              <a:spcBef>
                <a:spcPts val="750"/>
              </a:spcBef>
              <a:spcAft>
                <a:spcPts val="0"/>
              </a:spcAft>
              <a:buNone/>
            </a:pPr>
            <a:endParaRPr/>
          </a:p>
          <a:p>
            <a:pPr marL="457200" lvl="0" indent="0" algn="l" rtl="0">
              <a:spcBef>
                <a:spcPts val="75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92"/>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lnSpc>
                <a:spcPct val="100000"/>
              </a:lnSpc>
              <a:spcBef>
                <a:spcPts val="100"/>
              </a:spcBef>
              <a:spcAft>
                <a:spcPts val="0"/>
              </a:spcAft>
              <a:buNone/>
            </a:pPr>
            <a:r>
              <a:rPr lang="en">
                <a:solidFill>
                  <a:srgbClr val="000000"/>
                </a:solidFill>
              </a:rPr>
              <a:t>Louisiana students enrolled in Comprehensive Intervention Required (CIR) schools are in need of</a:t>
            </a:r>
            <a:r>
              <a:rPr lang="en" b="1">
                <a:solidFill>
                  <a:srgbClr val="000000"/>
                </a:solidFill>
              </a:rPr>
              <a:t> </a:t>
            </a:r>
            <a:r>
              <a:rPr lang="en">
                <a:solidFill>
                  <a:srgbClr val="000000"/>
                </a:solidFill>
              </a:rPr>
              <a:t>Advanced Placement resources and support.</a:t>
            </a:r>
            <a:endParaRPr>
              <a:solidFill>
                <a:srgbClr val="000000"/>
              </a:solidFill>
            </a:endParaRPr>
          </a:p>
          <a:p>
            <a:pPr marL="0" lvl="0" indent="0" algn="l" rtl="0">
              <a:lnSpc>
                <a:spcPct val="100000"/>
              </a:lnSpc>
              <a:spcBef>
                <a:spcPts val="100"/>
              </a:spcBef>
              <a:spcAft>
                <a:spcPts val="0"/>
              </a:spcAft>
              <a:buNone/>
            </a:pPr>
            <a:endParaRPr>
              <a:solidFill>
                <a:srgbClr val="000000"/>
              </a:solidFill>
            </a:endParaRPr>
          </a:p>
          <a:p>
            <a:pPr marL="0" lvl="0" indent="0" algn="l" rtl="0">
              <a:lnSpc>
                <a:spcPct val="100000"/>
              </a:lnSpc>
              <a:spcBef>
                <a:spcPts val="100"/>
              </a:spcBef>
              <a:spcAft>
                <a:spcPts val="0"/>
              </a:spcAft>
              <a:buNone/>
            </a:pPr>
            <a:r>
              <a:rPr lang="en">
                <a:solidFill>
                  <a:srgbClr val="000000"/>
                </a:solidFill>
              </a:rPr>
              <a:t>Bulletin 741 §2325.</a:t>
            </a:r>
            <a:r>
              <a:rPr lang="en" b="1">
                <a:solidFill>
                  <a:srgbClr val="000000"/>
                </a:solidFill>
              </a:rPr>
              <a:t>   </a:t>
            </a:r>
            <a:r>
              <a:rPr lang="en" i="1">
                <a:solidFill>
                  <a:srgbClr val="000000"/>
                </a:solidFill>
              </a:rPr>
              <a:t>Each high school shall provide students access to at least one Advanced Placement (AP) or International Baccalaureate (IB) courses in each of four content areas and one additional AP or IB course.</a:t>
            </a:r>
            <a:endParaRPr i="1">
              <a:solidFill>
                <a:srgbClr val="000000"/>
              </a:solidFill>
            </a:endParaRPr>
          </a:p>
          <a:p>
            <a:pPr marL="0" lvl="0" indent="0" algn="l" rtl="0">
              <a:lnSpc>
                <a:spcPct val="100000"/>
              </a:lnSpc>
              <a:spcBef>
                <a:spcPts val="100"/>
              </a:spcBef>
              <a:spcAft>
                <a:spcPts val="0"/>
              </a:spcAft>
              <a:buNone/>
            </a:pPr>
            <a:endParaRPr b="1" u="sng">
              <a:solidFill>
                <a:srgbClr val="000000"/>
              </a:solidFill>
            </a:endParaRPr>
          </a:p>
          <a:p>
            <a:pPr marL="0" lvl="0" indent="0" algn="l" rtl="0">
              <a:lnSpc>
                <a:spcPct val="100000"/>
              </a:lnSpc>
              <a:spcBef>
                <a:spcPts val="100"/>
              </a:spcBef>
              <a:spcAft>
                <a:spcPts val="0"/>
              </a:spcAft>
              <a:buNone/>
            </a:pPr>
            <a:r>
              <a:rPr lang="en" b="1" u="sng">
                <a:solidFill>
                  <a:srgbClr val="000000"/>
                </a:solidFill>
              </a:rPr>
              <a:t>2018-2019 AP Performance Data:</a:t>
            </a:r>
            <a:endParaRPr b="1" u="sng">
              <a:solidFill>
                <a:srgbClr val="000000"/>
              </a:solidFill>
            </a:endParaRPr>
          </a:p>
          <a:p>
            <a:pPr marL="0" lvl="0" indent="0" algn="l" rtl="0">
              <a:lnSpc>
                <a:spcPct val="100000"/>
              </a:lnSpc>
              <a:spcBef>
                <a:spcPts val="100"/>
              </a:spcBef>
              <a:spcAft>
                <a:spcPts val="0"/>
              </a:spcAft>
              <a:buNone/>
            </a:pPr>
            <a:endParaRPr b="1" u="sng">
              <a:solidFill>
                <a:srgbClr val="000000"/>
              </a:solidFill>
            </a:endParaRPr>
          </a:p>
          <a:p>
            <a:pPr marL="457200" lvl="0" indent="-342900" algn="l" rtl="0">
              <a:lnSpc>
                <a:spcPct val="100000"/>
              </a:lnSpc>
              <a:spcBef>
                <a:spcPts val="100"/>
              </a:spcBef>
              <a:spcAft>
                <a:spcPts val="0"/>
              </a:spcAft>
              <a:buClr>
                <a:srgbClr val="000000"/>
              </a:buClr>
              <a:buSzPts val="1800"/>
              <a:buChar char="•"/>
            </a:pPr>
            <a:r>
              <a:rPr lang="en">
                <a:solidFill>
                  <a:srgbClr val="000000"/>
                </a:solidFill>
              </a:rPr>
              <a:t>Of the more than 4.3 million exams taken nationally, 57 percent resulted in qualifying scores of 3 or higher compared to 37 percent statewide in Louisiana. </a:t>
            </a:r>
            <a:endParaRPr>
              <a:solidFill>
                <a:srgbClr val="000000"/>
              </a:solidFill>
            </a:endParaRPr>
          </a:p>
          <a:p>
            <a:pPr marL="457200" lvl="0" indent="-342900" algn="l" rtl="0">
              <a:lnSpc>
                <a:spcPct val="100000"/>
              </a:lnSpc>
              <a:spcBef>
                <a:spcPts val="100"/>
              </a:spcBef>
              <a:spcAft>
                <a:spcPts val="0"/>
              </a:spcAft>
              <a:buClr>
                <a:srgbClr val="000000"/>
              </a:buClr>
              <a:buSzPts val="1800"/>
              <a:buChar char="•"/>
            </a:pPr>
            <a:r>
              <a:rPr lang="en">
                <a:solidFill>
                  <a:srgbClr val="000000"/>
                </a:solidFill>
              </a:rPr>
              <a:t>Only 12 percent of the approximately 2,300 exams administered by the 26 designated CIR schools resulted in qualifying scores.</a:t>
            </a:r>
            <a:endParaRPr>
              <a:solidFill>
                <a:srgbClr val="000000"/>
              </a:solidFill>
            </a:endParaRPr>
          </a:p>
          <a:p>
            <a:pPr marL="171450" lvl="0" indent="-38100" algn="l" rtl="0">
              <a:spcBef>
                <a:spcPts val="750"/>
              </a:spcBef>
              <a:spcAft>
                <a:spcPts val="0"/>
              </a:spcAft>
              <a:buNone/>
            </a:pPr>
            <a:endParaRPr/>
          </a:p>
        </p:txBody>
      </p:sp>
      <p:sp>
        <p:nvSpPr>
          <p:cNvPr id="333" name="Google Shape;333;p9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Problem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Intervention Strategy </a:t>
            </a:r>
            <a:endParaRPr/>
          </a:p>
        </p:txBody>
      </p:sp>
      <p:sp>
        <p:nvSpPr>
          <p:cNvPr id="339" name="Google Shape;339;p93"/>
          <p:cNvSpPr txBox="1">
            <a:spLocks noGrp="1"/>
          </p:cNvSpPr>
          <p:nvPr>
            <p:ph type="body" idx="1"/>
          </p:nvPr>
        </p:nvSpPr>
        <p:spPr>
          <a:xfrm>
            <a:off x="0" y="1033475"/>
            <a:ext cx="89916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a:t>As a result, the Louisiana Department of Education is presenting 26 CIR schools with an opportunity to participate in an AP intervention and support pilot. The 26 candidate schools were selected based on the following criteria:</a:t>
            </a:r>
            <a:endParaRPr/>
          </a:p>
          <a:p>
            <a:pPr marL="0" lvl="0" indent="0" algn="l" rtl="0">
              <a:spcBef>
                <a:spcPts val="750"/>
              </a:spcBef>
              <a:spcAft>
                <a:spcPts val="0"/>
              </a:spcAft>
              <a:buNone/>
            </a:pPr>
            <a:endParaRPr/>
          </a:p>
          <a:p>
            <a:pPr marL="914400" lvl="0" indent="-342900" algn="l" rtl="0">
              <a:spcBef>
                <a:spcPts val="100"/>
              </a:spcBef>
              <a:spcAft>
                <a:spcPts val="0"/>
              </a:spcAft>
              <a:buSzPts val="1800"/>
              <a:buChar char="•"/>
            </a:pPr>
            <a:r>
              <a:rPr lang="en"/>
              <a:t>The candidate school must be a CIR designated school.</a:t>
            </a:r>
            <a:endParaRPr/>
          </a:p>
          <a:p>
            <a:pPr marL="914400" lvl="0" indent="-342900" algn="l" rtl="0">
              <a:spcBef>
                <a:spcPts val="100"/>
              </a:spcBef>
              <a:spcAft>
                <a:spcPts val="0"/>
              </a:spcAft>
              <a:buSzPts val="1800"/>
              <a:buChar char="•"/>
            </a:pPr>
            <a:r>
              <a:rPr lang="en"/>
              <a:t>The candidate school must have an existing AP program and a record of administering AP exams in two academic years prior to the start of the 2019-2020 academic year.</a:t>
            </a:r>
            <a:endParaRPr/>
          </a:p>
          <a:p>
            <a:pPr marL="45720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4"/>
          <p:cNvSpPr txBox="1">
            <a:spLocks noGrp="1"/>
          </p:cNvSpPr>
          <p:nvPr>
            <p:ph type="body" idx="1"/>
          </p:nvPr>
        </p:nvSpPr>
        <p:spPr>
          <a:xfrm>
            <a:off x="0" y="1058525"/>
            <a:ext cx="9144000" cy="4152900"/>
          </a:xfrm>
          <a:prstGeom prst="rect">
            <a:avLst/>
          </a:prstGeom>
        </p:spPr>
        <p:txBody>
          <a:bodyPr spcFirstLastPara="1" wrap="square" lIns="91425" tIns="91425" rIns="91425" bIns="91425" anchor="t" anchorCtr="0">
            <a:noAutofit/>
          </a:bodyPr>
          <a:lstStyle/>
          <a:p>
            <a:pPr marL="114300" lvl="0" indent="0" algn="l" rtl="0">
              <a:lnSpc>
                <a:spcPct val="100000"/>
              </a:lnSpc>
              <a:spcBef>
                <a:spcPts val="0"/>
              </a:spcBef>
              <a:spcAft>
                <a:spcPts val="0"/>
              </a:spcAft>
              <a:buNone/>
            </a:pPr>
            <a:r>
              <a:rPr lang="en" b="1">
                <a:solidFill>
                  <a:srgbClr val="000000"/>
                </a:solidFill>
              </a:rPr>
              <a:t>Professional learning for all AP teachers: </a:t>
            </a:r>
            <a:r>
              <a:rPr lang="en">
                <a:solidFill>
                  <a:srgbClr val="000000"/>
                </a:solidFill>
              </a:rPr>
              <a:t>Teachers serving students from designated schools will complete a one-week AP Summer Institute beginning on or after July 1 and supplemented by Higher Education in Louisiana. The institutes will focus on instructional enrichment dedicated to developing cultural competencies that support inclusive instructional practices and encourages the incorporation of contributions of underserved subgroups into curricula.</a:t>
            </a:r>
            <a:endParaRPr>
              <a:solidFill>
                <a:srgbClr val="000000"/>
              </a:solidFill>
            </a:endParaRPr>
          </a:p>
          <a:p>
            <a:pPr marL="114300" lvl="0" indent="0" algn="l" rtl="0">
              <a:lnSpc>
                <a:spcPct val="100000"/>
              </a:lnSpc>
              <a:spcBef>
                <a:spcPts val="0"/>
              </a:spcBef>
              <a:spcAft>
                <a:spcPts val="0"/>
              </a:spcAft>
              <a:buNone/>
            </a:pPr>
            <a:endParaRPr>
              <a:solidFill>
                <a:srgbClr val="000000"/>
              </a:solidFill>
            </a:endParaRPr>
          </a:p>
          <a:p>
            <a:pPr marL="114300" lvl="0" indent="0" algn="l" rtl="0">
              <a:lnSpc>
                <a:spcPct val="100000"/>
              </a:lnSpc>
              <a:spcBef>
                <a:spcPts val="0"/>
              </a:spcBef>
              <a:spcAft>
                <a:spcPts val="0"/>
              </a:spcAft>
              <a:buNone/>
            </a:pPr>
            <a:r>
              <a:rPr lang="en" b="1">
                <a:solidFill>
                  <a:srgbClr val="000000"/>
                </a:solidFill>
              </a:rPr>
              <a:t>Funding for AP exams:</a:t>
            </a:r>
            <a:r>
              <a:rPr lang="en">
                <a:solidFill>
                  <a:srgbClr val="000000"/>
                </a:solidFill>
              </a:rPr>
              <a:t> To eliminate financial barriers, exam fees for participating students will be fully funded.</a:t>
            </a:r>
            <a:endParaRPr>
              <a:solidFill>
                <a:srgbClr val="000000"/>
              </a:solidFill>
            </a:endParaRPr>
          </a:p>
          <a:p>
            <a:pPr marL="114300" lvl="0" indent="0" algn="l" rtl="0">
              <a:lnSpc>
                <a:spcPct val="100000"/>
              </a:lnSpc>
              <a:spcBef>
                <a:spcPts val="0"/>
              </a:spcBef>
              <a:spcAft>
                <a:spcPts val="0"/>
              </a:spcAft>
              <a:buNone/>
            </a:pPr>
            <a:endParaRPr>
              <a:solidFill>
                <a:srgbClr val="000000"/>
              </a:solidFill>
            </a:endParaRPr>
          </a:p>
          <a:p>
            <a:pPr marL="114300" lvl="0" indent="0" algn="l" rtl="0">
              <a:lnSpc>
                <a:spcPct val="100000"/>
              </a:lnSpc>
              <a:spcBef>
                <a:spcPts val="0"/>
              </a:spcBef>
              <a:spcAft>
                <a:spcPts val="0"/>
              </a:spcAft>
              <a:buNone/>
            </a:pPr>
            <a:r>
              <a:rPr lang="en" b="1">
                <a:solidFill>
                  <a:srgbClr val="000000"/>
                </a:solidFill>
              </a:rPr>
              <a:t>Intermediary Support:</a:t>
            </a:r>
            <a:r>
              <a:rPr lang="en">
                <a:solidFill>
                  <a:srgbClr val="000000"/>
                </a:solidFill>
              </a:rPr>
              <a:t> A list of LDOE approved AP intervention intermediaries will be available to schools through the</a:t>
            </a:r>
            <a:r>
              <a:rPr lang="en" b="1">
                <a:solidFill>
                  <a:srgbClr val="000000"/>
                </a:solidFill>
              </a:rPr>
              <a:t> </a:t>
            </a:r>
            <a:r>
              <a:rPr lang="en" u="sng">
                <a:solidFill>
                  <a:schemeClr val="hlink"/>
                </a:solidFill>
                <a:hlinkClick r:id="rId3"/>
              </a:rPr>
              <a:t>AP</a:t>
            </a:r>
            <a:r>
              <a:rPr lang="en" sz="1100" u="sng">
                <a:solidFill>
                  <a:schemeClr val="hlink"/>
                </a:solidFill>
                <a:hlinkClick r:id="rId3"/>
              </a:rPr>
              <a:t> </a:t>
            </a:r>
            <a:r>
              <a:rPr lang="en" u="sng">
                <a:solidFill>
                  <a:schemeClr val="hlink"/>
                </a:solidFill>
                <a:hlinkClick r:id="rId3"/>
              </a:rPr>
              <a:t>Professional Development and Support Guide</a:t>
            </a:r>
            <a:r>
              <a:rPr lang="en">
                <a:solidFill>
                  <a:srgbClr val="000000"/>
                </a:solidFill>
              </a:rPr>
              <a:t>.</a:t>
            </a:r>
            <a:endParaRPr>
              <a:solidFill>
                <a:srgbClr val="000000"/>
              </a:solidFill>
            </a:endParaRPr>
          </a:p>
          <a:p>
            <a:pPr marL="114300" lvl="0" indent="0" algn="l" rtl="0">
              <a:lnSpc>
                <a:spcPct val="100000"/>
              </a:lnSpc>
              <a:spcBef>
                <a:spcPts val="0"/>
              </a:spcBef>
              <a:spcAft>
                <a:spcPts val="0"/>
              </a:spcAft>
              <a:buNone/>
            </a:pPr>
            <a:r>
              <a:rPr lang="en" b="1">
                <a:solidFill>
                  <a:srgbClr val="000000"/>
                </a:solidFill>
              </a:rPr>
              <a:t> </a:t>
            </a:r>
            <a:endParaRPr>
              <a:solidFill>
                <a:srgbClr val="000000"/>
              </a:solidFill>
            </a:endParaRPr>
          </a:p>
        </p:txBody>
      </p:sp>
      <p:sp>
        <p:nvSpPr>
          <p:cNvPr id="346" name="Google Shape;346;p9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Intervention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9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 Steps</a:t>
            </a:r>
            <a:endParaRPr/>
          </a:p>
        </p:txBody>
      </p:sp>
      <p:sp>
        <p:nvSpPr>
          <p:cNvPr id="352" name="Google Shape;352;p95"/>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a:t>Approved and funded participants will agree to the interventions highlighted in the previous slide:</a:t>
            </a:r>
            <a:endParaRPr/>
          </a:p>
          <a:p>
            <a:pPr marL="914400" lvl="0" indent="-342900" algn="l" rtl="0">
              <a:spcBef>
                <a:spcPts val="750"/>
              </a:spcBef>
              <a:spcAft>
                <a:spcPts val="0"/>
              </a:spcAft>
              <a:buSzPts val="1800"/>
              <a:buChar char="•"/>
            </a:pPr>
            <a:r>
              <a:rPr lang="en"/>
              <a:t>All AP teachers will attend a subject specific College Board endorsed AP Summer Institute</a:t>
            </a:r>
            <a:endParaRPr/>
          </a:p>
          <a:p>
            <a:pPr marL="914400" lvl="0" indent="-342900" algn="l" rtl="0">
              <a:spcBef>
                <a:spcPts val="0"/>
              </a:spcBef>
              <a:spcAft>
                <a:spcPts val="0"/>
              </a:spcAft>
              <a:buSzPts val="1800"/>
              <a:buChar char="•"/>
            </a:pPr>
            <a:r>
              <a:rPr lang="en"/>
              <a:t>Fund the cost of AP exams for all students</a:t>
            </a:r>
            <a:endParaRPr/>
          </a:p>
          <a:p>
            <a:pPr marL="914400" lvl="0" indent="-342900" algn="l" rtl="0">
              <a:spcBef>
                <a:spcPts val="0"/>
              </a:spcBef>
              <a:spcAft>
                <a:spcPts val="0"/>
              </a:spcAft>
              <a:buSzPts val="1800"/>
              <a:buChar char="•"/>
            </a:pPr>
            <a:r>
              <a:rPr lang="en"/>
              <a:t>Partner with an approved intermediary from the </a:t>
            </a:r>
            <a:r>
              <a:rPr lang="en" u="sng">
                <a:solidFill>
                  <a:schemeClr val="hlink"/>
                </a:solidFill>
                <a:hlinkClick r:id="rId3"/>
              </a:rPr>
              <a:t>AP</a:t>
            </a:r>
            <a:r>
              <a:rPr lang="en" sz="1100" u="sng">
                <a:solidFill>
                  <a:schemeClr val="hlink"/>
                </a:solidFill>
                <a:hlinkClick r:id="rId3"/>
              </a:rPr>
              <a:t> </a:t>
            </a:r>
            <a:r>
              <a:rPr lang="en" u="sng">
                <a:solidFill>
                  <a:schemeClr val="hlink"/>
                </a:solidFill>
                <a:hlinkClick r:id="rId3"/>
              </a:rPr>
              <a:t>Professional Development and Support Guide</a:t>
            </a:r>
            <a:endParaRPr/>
          </a:p>
          <a:p>
            <a:pPr marL="457200" lvl="0" indent="0" algn="l" rtl="0">
              <a:spcBef>
                <a:spcPts val="750"/>
              </a:spcBef>
              <a:spcAft>
                <a:spcPts val="0"/>
              </a:spcAft>
              <a:buNone/>
            </a:pPr>
            <a:endParaRPr/>
          </a:p>
          <a:p>
            <a:pPr marL="0" lvl="0" indent="0" algn="l" rtl="0">
              <a:spcBef>
                <a:spcPts val="750"/>
              </a:spcBef>
              <a:spcAft>
                <a:spcPts val="0"/>
              </a:spcAft>
              <a:buNone/>
            </a:pPr>
            <a:r>
              <a:rPr lang="en"/>
              <a:t>The agreement will also include the following signatories:</a:t>
            </a:r>
            <a:endParaRPr/>
          </a:p>
          <a:p>
            <a:pPr marL="914400" lvl="0" indent="-342900" algn="l" rtl="0">
              <a:spcBef>
                <a:spcPts val="750"/>
              </a:spcBef>
              <a:spcAft>
                <a:spcPts val="0"/>
              </a:spcAft>
              <a:buSzPts val="1800"/>
              <a:buChar char="•"/>
            </a:pPr>
            <a:r>
              <a:rPr lang="en"/>
              <a:t>School level administrator</a:t>
            </a:r>
            <a:endParaRPr/>
          </a:p>
          <a:p>
            <a:pPr marL="914400" lvl="0" indent="-342900" algn="l" rtl="0">
              <a:spcBef>
                <a:spcPts val="0"/>
              </a:spcBef>
              <a:spcAft>
                <a:spcPts val="0"/>
              </a:spcAft>
              <a:buSzPts val="1800"/>
              <a:buChar char="•"/>
            </a:pPr>
            <a:r>
              <a:rPr lang="en"/>
              <a:t>District level administrator</a:t>
            </a:r>
            <a:endParaRPr/>
          </a:p>
          <a:p>
            <a:pPr marL="457200" lvl="0" indent="0" algn="l" rtl="0">
              <a:spcBef>
                <a:spcPts val="75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75</Paragraphs>
  <Slides>11</Slides>
  <Notes>11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11</vt:i4>
      </vt:variant>
    </vt:vector>
  </HeadingPairs>
  <TitlesOfParts>
    <vt:vector size="19" baseType="lpstr">
      <vt:lpstr>Arial</vt:lpstr>
      <vt:lpstr>Calibri</vt:lpstr>
      <vt:lpstr>Simple Light</vt:lpstr>
      <vt:lpstr>LA Believes</vt:lpstr>
      <vt:lpstr>LA Believes</vt:lpstr>
      <vt:lpstr>LA Believes</vt:lpstr>
      <vt:lpstr>Louisiana Believes</vt:lpstr>
      <vt:lpstr>Louisiana Believes</vt:lpstr>
      <vt:lpstr>Advanced Placement Opportunities  for CIR Schools </vt:lpstr>
      <vt:lpstr>PowerPoint Presentation</vt:lpstr>
      <vt:lpstr>Academic Focus</vt:lpstr>
      <vt:lpstr>Improvements to the 2020-2021 Strategy</vt:lpstr>
      <vt:lpstr>Understanding the Advanced Placement Program</vt:lpstr>
      <vt:lpstr>Problem</vt:lpstr>
      <vt:lpstr>Intervention Strategy </vt:lpstr>
      <vt:lpstr>Intervention Resources</vt:lpstr>
      <vt:lpstr>Next Steps</vt:lpstr>
      <vt:lpstr>Understanding the Advanced Placement Program</vt:lpstr>
      <vt:lpstr>Super App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Opportunities  for CIR Schools </dc:title>
  <dc:creator>Em Cooper</dc:creator>
  <cp:lastModifiedBy>Em Cooper</cp:lastModifiedBy>
  <cp:revision>1</cp:revision>
  <dcterms:modified xsi:type="dcterms:W3CDTF">2019-10-30T17:08:14Z</dcterms:modified>
</cp:coreProperties>
</file>