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ilGdDCTDrkZg19k/PDA9b9+ehs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CD2B48-1C20-4430-90A4-4027F199A1C4}">
  <a:tblStyle styleId="{61CD2B48-1C20-4430-90A4-4027F199A1C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628" autoAdjust="0"/>
  </p:normalViewPr>
  <p:slideViewPr>
    <p:cSldViewPr snapToGrid="0">
      <p:cViewPr varScale="1">
        <p:scale>
          <a:sx n="96" d="100"/>
          <a:sy n="96" d="100"/>
        </p:scale>
        <p:origin x="10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63d61f24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e63d61f24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93" name="Google Shape;93;ge63d61f24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63d61f245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ge63d61f245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63" name="Google Shape;163;ge63d61f245_0_6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e63d61f245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ge63d61f245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73" name="Google Shape;173;ge63d61f245_0_7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e63d61f245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ge63d61f245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88" name="Google Shape;188;ge63d61f245_0_8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e63d61f245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ge63d61f245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98" name="Google Shape;198;ge63d61f245_0_9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e63d61f245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ge63d61f245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209" name="Google Shape;209;ge63d61f245_0_10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e63d61f245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7" name="Google Shape;217;ge63d61f245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218" name="Google Shape;218;ge63d61f245_0_1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e63d61f245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ge63d61f245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225" name="Google Shape;225;ge63d61f245_0_1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e63d61f245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ge63d61f245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235" name="Google Shape;235;ge63d61f245_0_1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e63d61f245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ge63d61f245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246" name="Google Shape;246;ge63d61f245_0_1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e63d61f245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ge63d61f245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253" name="Google Shape;253;ge63d61f245_0_14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e63d61f24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e63d61f24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01" name="Google Shape;101;ge63d61f245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e63d61f245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ge63d61f245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263" name="Google Shape;263;ge63d61f245_0_15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63d61f24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ge63d61f24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10" name="Google Shape;110;ge63d61f245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e63d61f245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ge63d61f245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18" name="Google Shape;118;ge63d61f245_0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e63d61f245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e63d61f245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25" name="Google Shape;125;ge63d61f245_0_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e63d61f24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e63d61f245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32" name="Google Shape;132;ge63d61f245_0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63d61f245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ge63d61f245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40" name="Google Shape;140;ge63d61f245_0_4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e63d61f245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e63d61f245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48" name="Google Shape;148;ge63d61f245_0_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e63d61f245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e63d61f245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sz="1800"/>
              <a:t>Suggested Talking Points:</a:t>
            </a:r>
            <a:endParaRPr sz="1800"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US" sz="1800">
                <a:solidFill>
                  <a:srgbClr val="000000"/>
                </a:solidFill>
              </a:rPr>
              <a:t>We are focused on ensuring every student in our school is growing. 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US" sz="1800">
                <a:solidFill>
                  <a:srgbClr val="000000"/>
                </a:solidFill>
              </a:rPr>
              <a:t>To help us to do this, we review and analyze data to better understand what our students need from us and where we can focus our efforts. 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US" sz="1800">
                <a:solidFill>
                  <a:srgbClr val="000000"/>
                </a:solidFill>
              </a:rPr>
              <a:t>Let’s start by reviewing some of our school’s most recent data. </a:t>
            </a:r>
            <a:endParaRPr/>
          </a:p>
        </p:txBody>
      </p:sp>
      <p:sp>
        <p:nvSpPr>
          <p:cNvPr id="156" name="Google Shape;156;ge63d61f245_0_5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63d61f245_0_170"/>
          <p:cNvSpPr txBox="1">
            <a:spLocks noGrp="1"/>
          </p:cNvSpPr>
          <p:nvPr>
            <p:ph type="body" idx="1"/>
          </p:nvPr>
        </p:nvSpPr>
        <p:spPr>
          <a:xfrm>
            <a:off x="203200" y="1524000"/>
            <a:ext cx="117855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8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ge63d61f245_0_170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ge63d61f245_0_170"/>
          <p:cNvSpPr txBox="1"/>
          <p:nvPr/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 sz="9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900" b="0" i="0" u="none" strike="noStrike" cap="none">
              <a:solidFill>
                <a:srgbClr val="8A8A8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Title">
  <p:cSld name="Cover Titl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63d61f245_0_174"/>
          <p:cNvSpPr txBox="1">
            <a:spLocks noGrp="1"/>
          </p:cNvSpPr>
          <p:nvPr>
            <p:ph type="title"/>
          </p:nvPr>
        </p:nvSpPr>
        <p:spPr>
          <a:xfrm>
            <a:off x="1103433" y="2265800"/>
            <a:ext cx="10040400" cy="23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ge63d61f245_0_174"/>
          <p:cNvSpPr txBox="1">
            <a:spLocks noGrp="1"/>
          </p:cNvSpPr>
          <p:nvPr>
            <p:ph type="sldNum" idx="12"/>
          </p:nvPr>
        </p:nvSpPr>
        <p:spPr>
          <a:xfrm>
            <a:off x="11409046" y="6333134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Only">
  <p:cSld name="Section Title 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63d61f245_0_177"/>
          <p:cNvSpPr txBox="1">
            <a:spLocks noGrp="1"/>
          </p:cNvSpPr>
          <p:nvPr>
            <p:ph type="title"/>
          </p:nvPr>
        </p:nvSpPr>
        <p:spPr>
          <a:xfrm>
            <a:off x="0" y="2133600"/>
            <a:ext cx="12192000" cy="2210100"/>
          </a:xfrm>
          <a:prstGeom prst="rect">
            <a:avLst/>
          </a:prstGeom>
          <a:solidFill>
            <a:schemeClr val="lt1">
              <a:alpha val="4941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Calibri"/>
              <a:buNone/>
              <a:defRPr sz="28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ge63d61f245_0_177"/>
          <p:cNvSpPr txBox="1">
            <a:spLocks noGrp="1"/>
          </p:cNvSpPr>
          <p:nvPr>
            <p:ph type="sldNum" idx="12"/>
          </p:nvPr>
        </p:nvSpPr>
        <p:spPr>
          <a:xfrm>
            <a:off x="11409046" y="6333134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.Cooper@l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63d61f245_0_0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Background</a:t>
            </a:r>
            <a:endParaRPr sz="2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e63d61f245_0_0"/>
          <p:cNvSpPr txBox="1">
            <a:spLocks noGrp="1"/>
          </p:cNvSpPr>
          <p:nvPr>
            <p:ph type="body" idx="1"/>
          </p:nvPr>
        </p:nvSpPr>
        <p:spPr>
          <a:xfrm>
            <a:off x="203200" y="1448367"/>
            <a:ext cx="11785500" cy="50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i="1">
                <a:solidFill>
                  <a:srgbClr val="FF0000"/>
                </a:solidFill>
              </a:rPr>
              <a:t>This slide should be removed from the deck once the template is updated.</a:t>
            </a:r>
            <a:endParaRPr i="1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50"/>
              <a:buFont typeface="Arial"/>
              <a:buNone/>
            </a:pPr>
            <a:r>
              <a:rPr lang="en-US">
                <a:solidFill>
                  <a:srgbClr val="000000"/>
                </a:solidFill>
              </a:rPr>
              <a:t>During the 2019 Legislative Session, the Legislature updated a the law regarding </a:t>
            </a:r>
            <a:r>
              <a:rPr lang="en-US"/>
              <a:t>schools with state-approved school improvement plans, to present these plans within 60 days of the start of the school year to families at a school meeting.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50"/>
              <a:buFont typeface="Arial"/>
              <a:buNone/>
            </a:pPr>
            <a:r>
              <a:rPr lang="en-US"/>
              <a:t>Slides within this presentation can be used for these conversations.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50"/>
              <a:buFont typeface="Arial"/>
              <a:buNone/>
            </a:pPr>
            <a:r>
              <a:rPr lang="en-US"/>
              <a:t>The law requires that schools communicate the following to families in these meetings: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school and student performance data that caused the department to identify the school as being in need of improvement; 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detailed overview of the improvement plan; 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timelines for implementation of the plan and attainment of performance goals; and 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implications of the plan for students, families, and educators.</a:t>
            </a:r>
            <a:endParaRPr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000000"/>
                </a:solidFill>
              </a:rPr>
              <a:t>Families shall be notified at least one week prior to the date of the meeting.</a:t>
            </a:r>
            <a:endParaRPr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000000"/>
                </a:solidFill>
              </a:rPr>
              <a:t>Schools should document how and when they are communicating to families about this meeting. Meeting dates must be reported to the LDOE no later than December 1, </a:t>
            </a:r>
            <a:r>
              <a:rPr lang="en-US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202</a:t>
            </a:r>
            <a:r>
              <a:rPr lang="en-US">
                <a:solidFill>
                  <a:srgbClr val="000000"/>
                </a:solidFill>
              </a:rPr>
              <a:t>1.</a:t>
            </a:r>
            <a:endParaRPr>
              <a:solidFill>
                <a:srgbClr val="000000"/>
              </a:solidFill>
            </a:endParaRPr>
          </a:p>
          <a:p>
            <a:pPr marL="230187" marR="0" lvl="0" indent="-23018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Email </a:t>
            </a:r>
            <a:r>
              <a:rPr lang="en-US" u="sng">
                <a:solidFill>
                  <a:schemeClr val="hlink"/>
                </a:solidFill>
                <a:hlinkClick r:id="rId3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Em.Cooper@la.gov</a:t>
            </a:r>
            <a:r>
              <a:rPr lang="en-US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 with questions.</a:t>
            </a:r>
            <a:endParaRPr i="0" u="none" strike="noStrike" cap="none">
              <a:solidFill>
                <a:srgbClr val="000000"/>
              </a:solidFill>
            </a:endParaRPr>
          </a:p>
          <a:p>
            <a:pPr marL="230187" marR="0" lvl="0" indent="-2301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450"/>
              <a:buFont typeface="Arial"/>
              <a:buNone/>
            </a:pPr>
            <a:endParaRPr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e63d61f245_0_0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e63d61f245_0_61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School Performance: 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Three Year Trend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e63d61f245_0_61"/>
          <p:cNvSpPr txBox="1"/>
          <p:nvPr/>
        </p:nvSpPr>
        <p:spPr>
          <a:xfrm>
            <a:off x="247000" y="1514842"/>
            <a:ext cx="116979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have we performed over time? </a:t>
            </a: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[INSERT CHART REPRESENTING SCHOOL PERFORMANCE, SEE BELOW FOR </a:t>
            </a: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EXAMPLE</a:t>
            </a: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r>
              <a:rPr lang="en-US" sz="1400" b="0" i="0" u="none" strike="noStrike" cap="none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400" b="0" i="0" u="none" strike="noStrike" cap="none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0" i="0" u="none" strike="noStrike" cap="none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ge63d61f245_0_61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aphicFrame>
        <p:nvGraphicFramePr>
          <p:cNvPr id="168" name="Google Shape;168;ge63d61f245_0_61"/>
          <p:cNvGraphicFramePr/>
          <p:nvPr/>
        </p:nvGraphicFramePr>
        <p:xfrm>
          <a:off x="2557933" y="2686617"/>
          <a:ext cx="7076100" cy="2724625"/>
        </p:xfrm>
        <a:graphic>
          <a:graphicData uri="http://schemas.openxmlformats.org/drawingml/2006/table">
            <a:tbl>
              <a:tblPr>
                <a:noFill/>
                <a:tableStyleId>{61CD2B48-1C20-4430-90A4-4027F199A1C4}</a:tableStyleId>
              </a:tblPr>
              <a:tblGrid>
                <a:gridCol w="235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4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School Performance Scores</a:t>
                      </a:r>
                      <a:endParaRPr sz="18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SPS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Letter Grade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2018-2019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          </a:ext>
                          </a:extLst>
                        </a:rPr>
                        <a:t>2019-2020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          </a:ext>
                          </a:extLst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          </a:ext>
                          </a:extLst>
                        </a:rPr>
                        <a:t>2020-2021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9" name="Google Shape;169;ge63d61f245_0_61"/>
          <p:cNvSpPr txBox="1"/>
          <p:nvPr/>
        </p:nvSpPr>
        <p:spPr>
          <a:xfrm>
            <a:off x="33383" y="5627650"/>
            <a:ext cx="12125100" cy="10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lang="en-US" sz="1100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School Performance Scores and Letter Grades were not produced for the 2019-2020 school year.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e63d61f245_0_70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School Performance: 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Understanding LEAP 2025 Achievement Levels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ge63d61f245_0_70"/>
          <p:cNvSpPr txBox="1"/>
          <p:nvPr/>
        </p:nvSpPr>
        <p:spPr>
          <a:xfrm>
            <a:off x="816233" y="1569025"/>
            <a:ext cx="10769100" cy="10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LEAP 2025 is divided by five levels of achievement. Our goal is for every student to reach at least “Mastery” which signals readiness for the next grade level. 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e63d61f245_0_70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78" name="Google Shape;178;ge63d61f245_0_70"/>
          <p:cNvSpPr/>
          <p:nvPr/>
        </p:nvSpPr>
        <p:spPr>
          <a:xfrm>
            <a:off x="1475817" y="2879625"/>
            <a:ext cx="9450000" cy="222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ap="flat" cmpd="sng">
            <a:solidFill>
              <a:srgbClr val="8888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e63d61f245_0_70"/>
          <p:cNvSpPr/>
          <p:nvPr/>
        </p:nvSpPr>
        <p:spPr>
          <a:xfrm>
            <a:off x="2866851" y="3200100"/>
            <a:ext cx="289200" cy="224400"/>
          </a:xfrm>
          <a:prstGeom prst="ellipse">
            <a:avLst/>
          </a:prstGeom>
          <a:solidFill>
            <a:srgbClr val="4BACC6">
              <a:alpha val="61570"/>
            </a:srgbClr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e63d61f245_0_70"/>
          <p:cNvSpPr/>
          <p:nvPr/>
        </p:nvSpPr>
        <p:spPr>
          <a:xfrm>
            <a:off x="2874784" y="3525163"/>
            <a:ext cx="289200" cy="224400"/>
          </a:xfrm>
          <a:prstGeom prst="ellipse">
            <a:avLst/>
          </a:prstGeom>
          <a:solidFill>
            <a:srgbClr val="00FF00">
              <a:alpha val="40780"/>
            </a:srgbClr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e63d61f245_0_70"/>
          <p:cNvSpPr/>
          <p:nvPr/>
        </p:nvSpPr>
        <p:spPr>
          <a:xfrm>
            <a:off x="2874784" y="3854400"/>
            <a:ext cx="289200" cy="224400"/>
          </a:xfrm>
          <a:prstGeom prst="ellipse">
            <a:avLst/>
          </a:prstGeom>
          <a:solidFill>
            <a:srgbClr val="FFFF00">
              <a:alpha val="60780"/>
            </a:srgbClr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ge63d61f245_0_70"/>
          <p:cNvSpPr/>
          <p:nvPr/>
        </p:nvSpPr>
        <p:spPr>
          <a:xfrm>
            <a:off x="2874784" y="4183613"/>
            <a:ext cx="289200" cy="224400"/>
          </a:xfrm>
          <a:prstGeom prst="ellipse">
            <a:avLst/>
          </a:prstGeom>
          <a:solidFill>
            <a:srgbClr val="BF6F02">
              <a:alpha val="49410"/>
            </a:srgbClr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e63d61f245_0_70"/>
          <p:cNvSpPr/>
          <p:nvPr/>
        </p:nvSpPr>
        <p:spPr>
          <a:xfrm>
            <a:off x="2874784" y="4507500"/>
            <a:ext cx="289200" cy="224400"/>
          </a:xfrm>
          <a:prstGeom prst="ellipse">
            <a:avLst/>
          </a:prstGeom>
          <a:solidFill>
            <a:srgbClr val="FF0000">
              <a:alpha val="38040"/>
            </a:srgbClr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4" name="Google Shape;184;ge63d61f245_0_70"/>
          <p:cNvGraphicFramePr/>
          <p:nvPr/>
        </p:nvGraphicFramePr>
        <p:xfrm>
          <a:off x="1330259" y="3103650"/>
          <a:ext cx="9320975" cy="1706850"/>
        </p:xfrm>
        <a:graphic>
          <a:graphicData uri="http://schemas.openxmlformats.org/drawingml/2006/table">
            <a:tbl>
              <a:tblPr>
                <a:noFill/>
                <a:tableStyleId>{61CD2B48-1C20-4430-90A4-4027F199A1C4}</a:tableStyleId>
              </a:tblPr>
              <a:tblGrid>
                <a:gridCol w="272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2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7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 5</a:t>
                      </a:r>
                      <a:endParaRPr sz="1600" b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 4</a:t>
                      </a:r>
                      <a:endParaRPr sz="1600" b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 3</a:t>
                      </a:r>
                      <a:endParaRPr sz="1600" b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 2</a:t>
                      </a:r>
                      <a:endParaRPr sz="1600" b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 1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ADVANCED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MASTERY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BASIC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APPROACHING BASIC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UNSATISFACTORY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Exceeded Expectations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Met Expectations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Nearly Met </a:t>
                      </a: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Expectations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Partially Met Expectations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Expectations Not Yet Met</a:t>
                      </a:r>
                      <a:endParaRPr sz="1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e63d61f245_0_84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School Performance: 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LEAP 2025 Trends Over Time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1" name="Google Shape;191;ge63d61f245_0_84"/>
          <p:cNvGraphicFramePr/>
          <p:nvPr/>
        </p:nvGraphicFramePr>
        <p:xfrm>
          <a:off x="623600" y="2658917"/>
          <a:ext cx="10944800" cy="3129030"/>
        </p:xfrm>
        <a:graphic>
          <a:graphicData uri="http://schemas.openxmlformats.org/drawingml/2006/table">
            <a:tbl>
              <a:tblPr>
                <a:noFill/>
                <a:tableStyleId>{61CD2B48-1C20-4430-90A4-4027F199A1C4}</a:tableStyleId>
              </a:tblPr>
              <a:tblGrid>
                <a:gridCol w="273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Percent of Students Attaining Mastery and Above</a:t>
                      </a:r>
                      <a:endParaRPr sz="18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Subject 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          </a:ext>
                          </a:extLst>
                        </a:rPr>
                        <a:t>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            </a:ext>
                          </a:extLst>
                        </a:rPr>
                        <a:t>9</a:t>
                      </a: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            </a:ext>
                          </a:extLst>
                        </a:rPr>
                        <a:t>-20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          </a:ext>
                          </a:extLst>
                        </a:rPr>
                        <a:t>20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            </a:ext>
                          </a:extLst>
                        </a:rPr>
                        <a:t>2020-202</a:t>
                      </a:r>
                      <a:r>
                        <a:rPr lang="en-US" sz="18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          </a:ext>
                          </a:extLst>
                        </a:rPr>
                        <a:t>1</a:t>
                      </a:r>
                      <a:endParaRPr/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 Studies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2" name="Google Shape;192;ge63d61f245_0_84"/>
          <p:cNvSpPr txBox="1"/>
          <p:nvPr/>
        </p:nvSpPr>
        <p:spPr>
          <a:xfrm>
            <a:off x="247000" y="1508328"/>
            <a:ext cx="11697900" cy="9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have we prepared students to master grade-level content? 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[INSERT CHART OF AT LEAST THREE YEARS OF DATA AND ADD SLIDES AS </a:t>
            </a: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6"/>
                  </a:ext>
                </a:extLst>
              </a:rPr>
              <a:t>NECESSARY</a:t>
            </a: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ge63d61f245_0_84"/>
          <p:cNvSpPr txBox="1"/>
          <p:nvPr/>
        </p:nvSpPr>
        <p:spPr>
          <a:xfrm>
            <a:off x="781000" y="5915447"/>
            <a:ext cx="1062990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Interruptions throughout the 2020-21 school year due to the COVID-19 pandemic may have adversely impacted student results.  Such interruptions should be considered when comparing results across sites or when making comparisons to results from prior years.</a:t>
            </a:r>
            <a:endParaRPr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***FOR HIGH SCHOOLS, THIS SLIDE SHOULD BE ADJUSTED TO INCLUDE DATA B</a:t>
            </a:r>
            <a:r>
              <a:rPr lang="en-US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Y COURSES.</a:t>
            </a:r>
            <a:r>
              <a:rPr lang="en-US" sz="1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***</a:t>
            </a:r>
            <a:endParaRPr sz="12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ge63d61f245_0_84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" name="Google Shape;200;ge63d61f245_0_93"/>
          <p:cNvGraphicFramePr/>
          <p:nvPr/>
        </p:nvGraphicFramePr>
        <p:xfrm>
          <a:off x="623600" y="2887367"/>
          <a:ext cx="10944800" cy="1828680"/>
        </p:xfrm>
        <a:graphic>
          <a:graphicData uri="http://schemas.openxmlformats.org/drawingml/2006/table">
            <a:tbl>
              <a:tblPr>
                <a:noFill/>
                <a:tableStyleId>{61CD2B48-1C20-4430-90A4-4027F199A1C4}</a:tableStyleId>
              </a:tblPr>
              <a:tblGrid>
                <a:gridCol w="273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-20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2020-2021</a:t>
                      </a:r>
                      <a:endParaRPr/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 Average Composite Scores for Seniors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Graduation Rate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1" name="Google Shape;201;ge63d61f245_0_93"/>
          <p:cNvSpPr txBox="1"/>
          <p:nvPr/>
        </p:nvSpPr>
        <p:spPr>
          <a:xfrm>
            <a:off x="247000" y="1508267"/>
            <a:ext cx="11697900" cy="12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have we prepared students for success in college and career? </a:t>
            </a: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Note: The Graduation Rate data is from the previous school year, 2019-2020. The 2020-2021 graduation rate will be included in the 2021-2022 data.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[INSERT CHART OF AT LEAST THREE YEARS OF ACT AND GRAD RATE DATA AND ADD SLIDES AS NECESSARY]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ge63d61f245_0_93"/>
          <p:cNvSpPr txBox="1"/>
          <p:nvPr/>
        </p:nvSpPr>
        <p:spPr>
          <a:xfrm>
            <a:off x="11409046" y="8444179"/>
            <a:ext cx="731700" cy="6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ge63d61f245_0_93"/>
          <p:cNvSpPr txBox="1"/>
          <p:nvPr/>
        </p:nvSpPr>
        <p:spPr>
          <a:xfrm>
            <a:off x="1012800" y="6079644"/>
            <a:ext cx="10166400" cy="4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***FOR HIGH SCHOOL ONLY. DELETE SLIDE IF YOUR SCHOOL SERVES GRADE K-8.***</a:t>
            </a:r>
            <a:endParaRPr sz="14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ge63d61f245_0_93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205" name="Google Shape;205;ge63d61f245_0_93"/>
          <p:cNvSpPr txBox="1"/>
          <p:nvPr/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School Performance: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 and Graduation Rates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e63d61f245_0_103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School Performance: </a:t>
            </a:r>
            <a:b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LEAP 2025 Trends Over Time with Specific Groups of Students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ge63d61f245_0_103"/>
          <p:cNvSpPr txBox="1"/>
          <p:nvPr/>
        </p:nvSpPr>
        <p:spPr>
          <a:xfrm>
            <a:off x="246984" y="1508333"/>
            <a:ext cx="116979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have we prepared specific groups of students to master grade-level content? 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[INSERT CHART OF AT LEAST THREE YEARS OF LEAP 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r>
              <a:rPr lang="en-US" sz="1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DATA FOR SUBGROUPS: Economically Disadvantaged, Students with Disabilities, Minority (reflective of school demographics) and English learners (if applicable)]</a:t>
            </a:r>
            <a:endParaRPr sz="14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3" name="Google Shape;213;ge63d61f245_0_103"/>
          <p:cNvGraphicFramePr/>
          <p:nvPr/>
        </p:nvGraphicFramePr>
        <p:xfrm>
          <a:off x="246934" y="2644383"/>
          <a:ext cx="11698100" cy="3626840"/>
        </p:xfrm>
        <a:graphic>
          <a:graphicData uri="http://schemas.openxmlformats.org/drawingml/2006/table">
            <a:tbl>
              <a:tblPr>
                <a:noFill/>
                <a:tableStyleId>{61CD2B48-1C20-4430-90A4-4027F199A1C4}</a:tableStyleId>
              </a:tblPr>
              <a:tblGrid>
                <a:gridCol w="348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3175">
                <a:tc grid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Percent of Students Attaining Mastery and 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7"/>
                            </a:ext>
                          </a:extLst>
                        </a:rPr>
                        <a:t>Above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17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tudent Group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          </a:ext>
                          </a:extLst>
                        </a:rPr>
                        <a:t>201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9"/>
                            </a:ext>
                          </a:extLst>
                        </a:rPr>
                        <a:t>9</a:t>
                      </a: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0"/>
                            </a:ext>
                          </a:extLst>
                        </a:rPr>
                        <a:t>- </a:t>
                      </a: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r>
                        <a:rPr lang="en-US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1"/>
                            </a:ext>
                          </a:extLst>
                        </a:rPr>
                        <a:t>2020- </a:t>
                      </a:r>
                      <a:r>
                        <a:rPr lang="en-US" sz="18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/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Economically Disadvantaged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Minority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Students with Disabilities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 Learners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4" name="Google Shape;214;ge63d61f245_0_103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e63d61f245_0_111"/>
          <p:cNvSpPr txBox="1">
            <a:spLocks noGrp="1"/>
          </p:cNvSpPr>
          <p:nvPr>
            <p:ph type="title"/>
          </p:nvPr>
        </p:nvSpPr>
        <p:spPr>
          <a:xfrm>
            <a:off x="0" y="2133600"/>
            <a:ext cx="12192000" cy="2210100"/>
          </a:xfrm>
          <a:prstGeom prst="rect">
            <a:avLst/>
          </a:prstGeom>
          <a:solidFill>
            <a:schemeClr val="lt1">
              <a:alpha val="4941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000"/>
              <a:t>Our School Improvement Plan</a:t>
            </a:r>
            <a:endParaRPr sz="3000"/>
          </a:p>
        </p:txBody>
      </p:sp>
      <p:sp>
        <p:nvSpPr>
          <p:cNvPr id="221" name="Google Shape;221;ge63d61f245_0_111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r>
              <a:rPr lang="en-US" sz="900"/>
              <a:t>15</a:t>
            </a:r>
            <a:endParaRPr sz="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e63d61f245_0_117"/>
          <p:cNvSpPr txBox="1"/>
          <p:nvPr/>
        </p:nvSpPr>
        <p:spPr>
          <a:xfrm>
            <a:off x="531033" y="1541850"/>
            <a:ext cx="8271600" cy="32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"/>
              <a:buFont typeface="Calibri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Given the data we’ve shared, </a:t>
            </a: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[ENTER SCHOOL NAME]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is focused on the following priorities for the 20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21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-20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school year: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45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[ADD SCHOOL 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IMPROVEMENT</a:t>
            </a: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GOALS/PRIORITIES HERE]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45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[ADD SCHOOL IMPROVEMENT GOALS/PRIORITIES HERE]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45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[ADD SCHOOL IMPROVEMENT GOALS/PRIORITIES HERE]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8" name="Google Shape;228;ge63d61f245_0_1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86652">
            <a:off x="8482676" y="3458158"/>
            <a:ext cx="3291916" cy="2301235"/>
          </a:xfrm>
          <a:prstGeom prst="rect">
            <a:avLst/>
          </a:prstGeom>
          <a:noFill/>
          <a:ln>
            <a:noFill/>
          </a:ln>
          <a:effectLst>
            <a:outerShdw blurRad="50800" dist="50800" dir="660000" sx="98000" sy="98000" algn="ctr" rotWithShape="0">
              <a:srgbClr val="000000">
                <a:alpha val="15690"/>
              </a:srgbClr>
            </a:outerShdw>
          </a:effectLst>
        </p:spPr>
      </p:pic>
      <p:sp>
        <p:nvSpPr>
          <p:cNvPr id="229" name="Google Shape;229;ge63d61f245_0_117"/>
          <p:cNvSpPr txBox="1"/>
          <p:nvPr/>
        </p:nvSpPr>
        <p:spPr>
          <a:xfrm rot="670871">
            <a:off x="8715068" y="3963669"/>
            <a:ext cx="3063244" cy="1870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Calibri"/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Insert the goals and priorities outlined in your school improvement plan.</a:t>
            </a: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e63d61f245_0_117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21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-20</a:t>
            </a: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School Improvement Goals and Priorities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ge63d61f245_0_117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e63d61f245_0_126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School Improvement Plan Implementation Timeline 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e63d61f245_0_126"/>
          <p:cNvSpPr txBox="1"/>
          <p:nvPr/>
        </p:nvSpPr>
        <p:spPr>
          <a:xfrm>
            <a:off x="438867" y="1538775"/>
            <a:ext cx="11119200" cy="9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Here is our timeline for attaining the goals outlined in our school’s improvement plan.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9" name="Google Shape;239;ge63d61f245_0_126"/>
          <p:cNvGraphicFramePr/>
          <p:nvPr/>
        </p:nvGraphicFramePr>
        <p:xfrm>
          <a:off x="536467" y="2207667"/>
          <a:ext cx="11119025" cy="2621065"/>
        </p:xfrm>
        <a:graphic>
          <a:graphicData uri="http://schemas.openxmlformats.org/drawingml/2006/table">
            <a:tbl>
              <a:tblPr>
                <a:noFill/>
                <a:tableStyleId>{61CD2B48-1C20-4430-90A4-4027F199A1C4}</a:tableStyleId>
              </a:tblPr>
              <a:tblGrid>
                <a:gridCol w="291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Timeframe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Activity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Spring-Summer 20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[ENTER OVERVIEW OF PLAN’S ACTIVITIES]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Fall 20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[ENTER OVERVIEW OF PLAN’S ACTIVITIES]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Winter 20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[ENTER OVERVIEW OF PLAN’S ACTIVITIES]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Spring 20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[ENTER OVERVIEW OF PLAN’S ACTIVITIES]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121900" marB="121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40" name="Google Shape;240;ge63d61f245_0_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62523">
            <a:off x="8925013" y="4338730"/>
            <a:ext cx="2997408" cy="2154566"/>
          </a:xfrm>
          <a:prstGeom prst="rect">
            <a:avLst/>
          </a:prstGeom>
          <a:noFill/>
          <a:ln>
            <a:noFill/>
          </a:ln>
          <a:effectLst>
            <a:outerShdw blurRad="50800" dist="50800" dir="660000" sx="98000" sy="98000" algn="ctr" rotWithShape="0">
              <a:srgbClr val="000000">
                <a:alpha val="15690"/>
              </a:srgbClr>
            </a:outerShdw>
          </a:effectLst>
        </p:spPr>
      </p:pic>
      <p:sp>
        <p:nvSpPr>
          <p:cNvPr id="241" name="Google Shape;241;ge63d61f245_0_126"/>
          <p:cNvSpPr txBox="1"/>
          <p:nvPr/>
        </p:nvSpPr>
        <p:spPr>
          <a:xfrm rot="662509">
            <a:off x="9378194" y="4624443"/>
            <a:ext cx="2351125" cy="211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5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Insert the timeline for achieving the school or school system goals and priorities outlined in your  plan.</a:t>
            </a:r>
            <a:endParaRPr sz="15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e63d61f245_0_126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e63d61f245_0_136"/>
          <p:cNvSpPr txBox="1">
            <a:spLocks noGrp="1"/>
          </p:cNvSpPr>
          <p:nvPr>
            <p:ph type="title"/>
          </p:nvPr>
        </p:nvSpPr>
        <p:spPr>
          <a:xfrm>
            <a:off x="0" y="2133600"/>
            <a:ext cx="12192000" cy="2210100"/>
          </a:xfrm>
          <a:prstGeom prst="rect">
            <a:avLst/>
          </a:prstGeom>
          <a:solidFill>
            <a:schemeClr val="lt1">
              <a:alpha val="4941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000"/>
              <a:t>Next Steps</a:t>
            </a:r>
            <a:endParaRPr sz="3000"/>
          </a:p>
        </p:txBody>
      </p:sp>
      <p:sp>
        <p:nvSpPr>
          <p:cNvPr id="249" name="Google Shape;249;ge63d61f245_0_136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 sz="900"/>
              <a:t>18</a:t>
            </a:fld>
            <a:endParaRPr sz="9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e63d61f245_0_142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Working Together for School Improvement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ge63d61f245_0_142"/>
          <p:cNvSpPr txBox="1"/>
          <p:nvPr/>
        </p:nvSpPr>
        <p:spPr>
          <a:xfrm>
            <a:off x="563533" y="1460075"/>
            <a:ext cx="8899200" cy="41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are committed to providing families with meaningful, two-way communication about </a:t>
            </a: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[ENTER SCHOOL NAME]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’s plan and your child’s academic progress throughout the year.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Here are ways we can partner to meet our plan’s goals: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Communicate with us: 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Contact your child’s teacher or principal with questions about your child’s progress, learning needs, or school events/programs through the Remind app.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Support learning at home: 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Visit our Parent Center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7:00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 AM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-5:30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PM,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or attend an upcoming parent workshop to learn more about supporting your child’s learning at home.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[ADD ADDITIONAL BULLETS OR SLIDES AS APPROPRIATE]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7" name="Google Shape;257;ge63d61f245_0_1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38942">
            <a:off x="8885592" y="1969048"/>
            <a:ext cx="3195180" cy="2433229"/>
          </a:xfrm>
          <a:prstGeom prst="rect">
            <a:avLst/>
          </a:prstGeom>
          <a:noFill/>
          <a:ln>
            <a:noFill/>
          </a:ln>
          <a:effectLst>
            <a:outerShdw blurRad="50800" dist="50800" dir="660000" sx="98000" sy="98000" algn="ctr" rotWithShape="0">
              <a:srgbClr val="000000">
                <a:alpha val="15690"/>
              </a:srgbClr>
            </a:outerShdw>
          </a:effectLst>
        </p:spPr>
      </p:pic>
      <p:sp>
        <p:nvSpPr>
          <p:cNvPr id="258" name="Google Shape;258;ge63d61f245_0_142"/>
          <p:cNvSpPr txBox="1"/>
          <p:nvPr/>
        </p:nvSpPr>
        <p:spPr>
          <a:xfrm rot="471199">
            <a:off x="9455655" y="2380547"/>
            <a:ext cx="2423934" cy="1616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Use this slide to insert information about how parents should communicate with your school throughout the school year to help support the school’s goals.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ge63d61f245_0_142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e63d61f245_0_7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to Use this Presentation </a:t>
            </a:r>
            <a:endParaRPr sz="2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e63d61f245_0_7"/>
          <p:cNvSpPr txBox="1">
            <a:spLocks noGrp="1"/>
          </p:cNvSpPr>
          <p:nvPr>
            <p:ph type="body" idx="1"/>
          </p:nvPr>
        </p:nvSpPr>
        <p:spPr>
          <a:xfrm>
            <a:off x="203200" y="1448367"/>
            <a:ext cx="117855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i="1">
                <a:solidFill>
                  <a:srgbClr val="FF0000"/>
                </a:solidFill>
              </a:rPr>
              <a:t>This slide should be removed from the deck once the template is updated.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50"/>
              <a:buFont typeface="Arial"/>
              <a:buNone/>
            </a:pPr>
            <a:r>
              <a:rPr lang="en-US"/>
              <a:t>Instructions: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AutoNum type="arabicParenR"/>
            </a:pPr>
            <a:r>
              <a:rPr lang="en-US"/>
              <a:t>Populate all areas requesting school-specific information. They will look like this: </a:t>
            </a:r>
            <a:r>
              <a:rPr lang="en-US" b="1">
                <a:solidFill>
                  <a:srgbClr val="FF0000"/>
                </a:solidFill>
              </a:rPr>
              <a:t>[ENTER SCHOOL INFO]</a:t>
            </a:r>
            <a:r>
              <a:rPr lang="en-US">
                <a:solidFill>
                  <a:srgbClr val="000000"/>
                </a:solidFill>
              </a:rPr>
              <a:t>.</a:t>
            </a:r>
            <a:endParaRPr>
              <a:solidFill>
                <a:srgbClr val="000000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en-US">
                <a:solidFill>
                  <a:srgbClr val="000000"/>
                </a:solidFill>
              </a:rPr>
              <a:t>Add additional slides as necessary.</a:t>
            </a:r>
            <a:endParaRPr>
              <a:solidFill>
                <a:srgbClr val="000000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en-US">
                <a:solidFill>
                  <a:srgbClr val="000000"/>
                </a:solidFill>
              </a:rPr>
              <a:t>Remove any slides that don’t apply to your school. For example, if you are an elementary school, remove high school-specific slides.</a:t>
            </a:r>
            <a:endParaRPr>
              <a:solidFill>
                <a:srgbClr val="000000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en-US">
                <a:solidFill>
                  <a:srgbClr val="000000"/>
                </a:solidFill>
              </a:rPr>
              <a:t>If there are specific instructions for a particular slide, they will appear in an instruction bubble that looks like this:</a:t>
            </a:r>
            <a:endParaRPr>
              <a:solidFill>
                <a:srgbClr val="000000"/>
              </a:solidFill>
            </a:endParaRPr>
          </a:p>
          <a:p>
            <a:pPr marL="457200" marR="0" lvl="0" indent="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000000"/>
              </a:solidFill>
            </a:endParaRPr>
          </a:p>
          <a:p>
            <a:pPr marL="457200" marR="0" lvl="0" indent="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000000"/>
                </a:solidFill>
              </a:rPr>
              <a:t>Remove the instruction bubbles prior to your presentation. </a:t>
            </a:r>
            <a:endParaRPr>
              <a:solidFill>
                <a:srgbClr val="000000"/>
              </a:solidFill>
            </a:endParaRPr>
          </a:p>
          <a:p>
            <a:pPr marL="230187" marR="0" lvl="0" indent="-23018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i="0" u="none" strike="noStrike" cap="none">
              <a:solidFill>
                <a:srgbClr val="000000"/>
              </a:solidFill>
            </a:endParaRPr>
          </a:p>
          <a:p>
            <a:pPr marL="230187" marR="0" lvl="0" indent="-230187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450"/>
              <a:buFont typeface="Arial"/>
              <a:buNone/>
            </a:pPr>
            <a:endParaRPr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ge63d61f245_0_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776417">
            <a:off x="1276607" y="4644048"/>
            <a:ext cx="2254568" cy="1913305"/>
          </a:xfrm>
          <a:prstGeom prst="rect">
            <a:avLst/>
          </a:prstGeom>
          <a:noFill/>
          <a:ln>
            <a:noFill/>
          </a:ln>
          <a:effectLst>
            <a:outerShdw blurRad="50800" dist="50800" dir="660000" sx="98000" sy="98000" algn="ctr" rotWithShape="0">
              <a:srgbClr val="000000">
                <a:alpha val="15690"/>
              </a:srgbClr>
            </a:outerShdw>
          </a:effectLst>
        </p:spPr>
      </p:pic>
      <p:sp>
        <p:nvSpPr>
          <p:cNvPr id="106" name="Google Shape;106;ge63d61f245_0_7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e63d61f245_0_151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ge63d61f245_0_151"/>
          <p:cNvSpPr txBox="1"/>
          <p:nvPr/>
        </p:nvSpPr>
        <p:spPr>
          <a:xfrm>
            <a:off x="769800" y="1555100"/>
            <a:ext cx="10652400" cy="41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[ENTER KEY CONTACT INFORMATION HERE INCLUDING BUT NOT LIMITED TO PRINCIPAL PHONE/EMAIL, SCHOOL PHONE/WEBSITE]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ge63d61f245_0_151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e63d61f245_0_15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to Use this Presentation </a:t>
            </a:r>
            <a:endParaRPr sz="2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e63d61f245_0_15"/>
          <p:cNvSpPr txBox="1">
            <a:spLocks noGrp="1"/>
          </p:cNvSpPr>
          <p:nvPr>
            <p:ph type="body" idx="1"/>
          </p:nvPr>
        </p:nvSpPr>
        <p:spPr>
          <a:xfrm>
            <a:off x="203200" y="1448367"/>
            <a:ext cx="11785500" cy="50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i="1">
                <a:solidFill>
                  <a:srgbClr val="FF0000"/>
                </a:solidFill>
              </a:rPr>
              <a:t>This slide should be removed from the deck once the template is updated.</a:t>
            </a:r>
            <a:endParaRPr i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>
                <a:solidFill>
                  <a:srgbClr val="000000"/>
                </a:solidFill>
              </a:rPr>
              <a:t>Prior to holding your parent meeting, reflect on the following questions: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b="1">
                <a:solidFill>
                  <a:srgbClr val="000000"/>
                </a:solidFill>
              </a:rPr>
              <a:t>Data reflection:</a:t>
            </a:r>
            <a:endParaRPr b="1"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How did all of our students perform last year? </a:t>
            </a:r>
            <a:endParaRPr sz="1800"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In what subject areas are they excelling? Why?</a:t>
            </a:r>
            <a:endParaRPr sz="1800"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In what subject areas are they struggling? Why?</a:t>
            </a:r>
            <a:endParaRPr sz="1800"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Which students are struggling the most? Why?</a:t>
            </a:r>
            <a:endParaRPr sz="1800"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What questions might families have about these data?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b="1">
                <a:solidFill>
                  <a:srgbClr val="000000"/>
                </a:solidFill>
              </a:rPr>
              <a:t>Improvement strategies:</a:t>
            </a:r>
            <a:r>
              <a:rPr lang="en-U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What components of the academic plan for your school (e.g., high quality curriculum, professional development, building teacher capacity) did you provide that helped students achieve their learning goals?</a:t>
            </a:r>
            <a:endParaRPr sz="1800"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What will you do differently this year to sustain your success and address gaps?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b="1">
                <a:solidFill>
                  <a:srgbClr val="000000"/>
                </a:solidFill>
              </a:rPr>
              <a:t>Family engagement: </a:t>
            </a:r>
            <a:endParaRPr b="1"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How engaged were families in their child’s education this past year? </a:t>
            </a:r>
            <a:endParaRPr sz="1800"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What can you do to improve communication with families this year?</a:t>
            </a:r>
            <a:endParaRPr sz="1800">
              <a:solidFill>
                <a:srgbClr val="000000"/>
              </a:solidFill>
            </a:endParaRPr>
          </a:p>
          <a:p>
            <a:pPr marL="230187" marR="0" lvl="0" indent="-230187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450"/>
              <a:buFont typeface="Arial"/>
              <a:buNone/>
            </a:pPr>
            <a:endParaRPr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e63d61f245_0_15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e63d61f245_0_22"/>
          <p:cNvSpPr txBox="1">
            <a:spLocks noGrp="1"/>
          </p:cNvSpPr>
          <p:nvPr>
            <p:ph type="title"/>
          </p:nvPr>
        </p:nvSpPr>
        <p:spPr>
          <a:xfrm>
            <a:off x="1103433" y="2265800"/>
            <a:ext cx="10040400" cy="23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>
                <a:solidFill>
                  <a:srgbClr val="FF0000"/>
                </a:solidFill>
              </a:rPr>
              <a:t>[ENTER SCHOOL NAME]</a:t>
            </a:r>
            <a:endParaRPr sz="360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/>
              <a:t>SCHOOL IMPROVEMENT </a:t>
            </a:r>
            <a:br>
              <a:rPr lang="en-US" sz="3600"/>
            </a:br>
            <a:r>
              <a:rPr lang="en-US" sz="3600"/>
              <a:t>FAMILY MEETING</a:t>
            </a:r>
            <a:endParaRPr sz="36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>
                <a:solidFill>
                  <a:srgbClr val="FF0000"/>
                </a:solidFill>
              </a:rPr>
              <a:t>[ENTER DATE]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21" name="Google Shape;121;ge63d61f245_0_22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r>
              <a:rPr lang="en-US" sz="900"/>
              <a:t>4</a:t>
            </a:r>
            <a:endParaRPr sz="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e63d61f245_0_28"/>
          <p:cNvSpPr txBox="1">
            <a:spLocks noGrp="1"/>
          </p:cNvSpPr>
          <p:nvPr>
            <p:ph type="title"/>
          </p:nvPr>
        </p:nvSpPr>
        <p:spPr>
          <a:xfrm>
            <a:off x="0" y="2133600"/>
            <a:ext cx="12192000" cy="2210100"/>
          </a:xfrm>
          <a:prstGeom prst="rect">
            <a:avLst/>
          </a:prstGeom>
          <a:solidFill>
            <a:schemeClr val="lt1">
              <a:alpha val="4941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000"/>
              <a:t>WELCOME &amp; OVERVIEW</a:t>
            </a:r>
            <a:endParaRPr sz="3000"/>
          </a:p>
        </p:txBody>
      </p:sp>
      <p:sp>
        <p:nvSpPr>
          <p:cNvPr id="128" name="Google Shape;128;ge63d61f245_0_28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r>
              <a:rPr lang="en-US" sz="900"/>
              <a:t>5</a:t>
            </a:r>
            <a:endParaRPr sz="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e63d61f245_0_34"/>
          <p:cNvSpPr txBox="1">
            <a:spLocks noGrp="1"/>
          </p:cNvSpPr>
          <p:nvPr>
            <p:ph type="body" idx="1"/>
          </p:nvPr>
        </p:nvSpPr>
        <p:spPr>
          <a:xfrm>
            <a:off x="995400" y="1518800"/>
            <a:ext cx="102012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71450" lvl="0" indent="-381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r>
              <a:rPr lang="en-US"/>
              <a:t>Here at</a:t>
            </a:r>
            <a:r>
              <a:rPr lang="en-US">
                <a:solidFill>
                  <a:srgbClr val="FF0000"/>
                </a:solidFill>
              </a:rPr>
              <a:t> [ENTER SCHOOL NAME]</a:t>
            </a:r>
            <a:r>
              <a:rPr lang="en-US"/>
              <a:t>, our students are just as capable as any students across the US.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Every day, we are committed to ensuring that our students have the opportunity to grow and thrive so they can reach their potential.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To do this, we need a plan in place to ensure every teacher is prepared to provide every student what they need to be successful. </a:t>
            </a:r>
            <a:br>
              <a:rPr lang="en-US"/>
            </a:br>
            <a:endParaRPr/>
          </a:p>
        </p:txBody>
      </p:sp>
      <p:sp>
        <p:nvSpPr>
          <p:cNvPr id="135" name="Google Shape;135;ge63d61f245_0_34"/>
          <p:cNvSpPr txBox="1">
            <a:spLocks noGrp="1"/>
          </p:cNvSpPr>
          <p:nvPr>
            <p:ph type="title" idx="4294967295"/>
          </p:nvPr>
        </p:nvSpPr>
        <p:spPr>
          <a:xfrm>
            <a:off x="-133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Welcome, </a:t>
            </a: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[ENTER SCHOOL NAME]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Families!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e63d61f245_0_34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e63d61f245_0_41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Creating a Plan for School Improvement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ge63d61f245_0_41"/>
          <p:cNvSpPr txBox="1">
            <a:spLocks noGrp="1"/>
          </p:cNvSpPr>
          <p:nvPr>
            <p:ph type="body" idx="1"/>
          </p:nvPr>
        </p:nvSpPr>
        <p:spPr>
          <a:xfrm>
            <a:off x="559800" y="1249025"/>
            <a:ext cx="110724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Therefore, as required by state and federal laws and regulations, </a:t>
            </a:r>
            <a:r>
              <a:rPr lang="en-US" sz="1800"/>
              <a:t>we submitted a</a:t>
            </a:r>
            <a:r>
              <a:rPr lang="en-US"/>
              <a:t> </a:t>
            </a:r>
            <a:r>
              <a:rPr lang="en-US" sz="1800"/>
              <a:t>plan to the </a:t>
            </a:r>
            <a:r>
              <a:rPr lang="en-US"/>
              <a:t>Louisiana</a:t>
            </a:r>
            <a:r>
              <a:rPr lang="en-US" sz="1800"/>
              <a:t> Department of Education in the winter of 20</a:t>
            </a:r>
            <a:r>
              <a:rPr lang="en-US"/>
              <a:t>21 to support our school’s improvement.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We received approval of </a:t>
            </a:r>
            <a:r>
              <a:rPr lang="en-US"/>
              <a:t>this</a:t>
            </a:r>
            <a:r>
              <a:rPr lang="en-US" sz="1800"/>
              <a:t> plan </a:t>
            </a:r>
            <a:r>
              <a:rPr lang="en-US"/>
              <a:t>from the Department </a:t>
            </a:r>
            <a:r>
              <a:rPr lang="en-US" sz="1800"/>
              <a:t>in spring of 20</a:t>
            </a:r>
            <a:r>
              <a:rPr lang="en-US"/>
              <a:t>21</a:t>
            </a:r>
            <a:r>
              <a:rPr lang="en-US" sz="1800"/>
              <a:t>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The key components of our plan that will lead to school improvement include: 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>
                <a:solidFill>
                  <a:srgbClr val="000000"/>
                </a:solidFill>
              </a:rPr>
              <a:t>High quality curriculum and assessments in all grades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>
                <a:solidFill>
                  <a:srgbClr val="000000"/>
                </a:solidFill>
              </a:rPr>
              <a:t>High quality professional development for all teachers 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>
                <a:solidFill>
                  <a:srgbClr val="000000"/>
                </a:solidFill>
              </a:rPr>
              <a:t>A teacher preparation partner to address our schools’ greatest workforce needs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Building school-based expertise through </a:t>
            </a:r>
            <a:r>
              <a:rPr lang="en-US">
                <a:solidFill>
                  <a:srgbClr val="000000"/>
                </a:solidFill>
              </a:rPr>
              <a:t>leadership roles (Content Leaders, Literacy Coaches, Mentor Teachers)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>
                <a:solidFill>
                  <a:srgbClr val="000000"/>
                </a:solidFill>
              </a:rPr>
              <a:t>A Professional Development Plan to ensure teachers are preparing for units and building content knowledge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>
                <a:solidFill>
                  <a:srgbClr val="000000"/>
                </a:solidFill>
              </a:rPr>
              <a:t>A post-secondary planning partner to support the creation and implementation of Individual Graduation Plans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FF0000"/>
                </a:solidFill>
              </a:rPr>
              <a:t>[REMOVE ITEMS NOT RELEVANT </a:t>
            </a:r>
            <a:r>
              <a:rPr lang="en-US">
                <a:solidFill>
                  <a:srgbClr val="FF0000"/>
                </a:solidFill>
              </a:rPr>
              <a:t>FOR YOUR SCHOOL OR LABEL. </a:t>
            </a:r>
            <a:r>
              <a:rPr lang="en-US" sz="1800">
                <a:solidFill>
                  <a:srgbClr val="FF0000"/>
                </a:solidFill>
              </a:rPr>
              <a:t>ADD ADDITIONAL COMPONENTS OR SLIDES AS NECESSARY</a:t>
            </a:r>
            <a:r>
              <a:rPr lang="en-US">
                <a:solidFill>
                  <a:srgbClr val="FF0000"/>
                </a:solidFill>
              </a:rPr>
              <a:t>.</a:t>
            </a:r>
            <a:r>
              <a:rPr lang="en-US" sz="1800">
                <a:solidFill>
                  <a:srgbClr val="FF0000"/>
                </a:solidFill>
              </a:rPr>
              <a:t>]</a:t>
            </a:r>
            <a:r>
              <a:rPr lang="en-US" sz="1800"/>
              <a:t/>
            </a:r>
            <a:br>
              <a:rPr lang="en-US" sz="1800"/>
            </a:br>
            <a:endParaRPr sz="1800"/>
          </a:p>
        </p:txBody>
      </p:sp>
      <p:sp>
        <p:nvSpPr>
          <p:cNvPr id="144" name="Google Shape;144;ge63d61f245_0_41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e63d61f245_0_48"/>
          <p:cNvSpPr txBox="1">
            <a:spLocks noGrp="1"/>
          </p:cNvSpPr>
          <p:nvPr>
            <p:ph type="title" idx="4294967295"/>
          </p:nvPr>
        </p:nvSpPr>
        <p:spPr>
          <a:xfrm>
            <a:off x="5" y="-18833"/>
            <a:ext cx="12192000" cy="1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Commitment to </a:t>
            </a: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[ENTER SCHOOL NAME]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Families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e63d61f245_0_48"/>
          <p:cNvSpPr txBox="1">
            <a:spLocks noGrp="1"/>
          </p:cNvSpPr>
          <p:nvPr>
            <p:ph type="body" idx="1"/>
          </p:nvPr>
        </p:nvSpPr>
        <p:spPr>
          <a:xfrm>
            <a:off x="576000" y="1337350"/>
            <a:ext cx="110400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r>
              <a:rPr lang="en-US"/>
              <a:t>Our goal is to keep you informed, today and throughout the year, on the implementation of our school improvement plan.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Today, we’ll provide information on: 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our school and student performance data that caused the LDOE to identify our school as being in need of improvement; 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an overview of our plan; 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timelines for implementation of our plan and attainment of performance goals; and 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</a:pPr>
            <a:r>
              <a:rPr lang="en-US"/>
              <a:t>implications of our plan for students, families, and educators.</a:t>
            </a:r>
            <a:br>
              <a:rPr lang="en-US"/>
            </a:br>
            <a:endParaRPr/>
          </a:p>
        </p:txBody>
      </p:sp>
      <p:sp>
        <p:nvSpPr>
          <p:cNvPr id="152" name="Google Shape;152;ge63d61f245_0_48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e63d61f245_0_55"/>
          <p:cNvSpPr txBox="1">
            <a:spLocks noGrp="1"/>
          </p:cNvSpPr>
          <p:nvPr>
            <p:ph type="title"/>
          </p:nvPr>
        </p:nvSpPr>
        <p:spPr>
          <a:xfrm>
            <a:off x="0" y="2133600"/>
            <a:ext cx="12192000" cy="2210100"/>
          </a:xfrm>
          <a:prstGeom prst="rect">
            <a:avLst/>
          </a:prstGeom>
          <a:solidFill>
            <a:schemeClr val="lt1">
              <a:alpha val="4941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000"/>
              <a:t>School Performance Data</a:t>
            </a:r>
            <a:endParaRPr sz="3000"/>
          </a:p>
        </p:txBody>
      </p:sp>
      <p:sp>
        <p:nvSpPr>
          <p:cNvPr id="159" name="Google Shape;159;ge63d61f245_0_55"/>
          <p:cNvSpPr txBox="1">
            <a:spLocks noGrp="1"/>
          </p:cNvSpPr>
          <p:nvPr>
            <p:ph type="sldNum" idx="12"/>
          </p:nvPr>
        </p:nvSpPr>
        <p:spPr>
          <a:xfrm>
            <a:off x="9067800" y="6400800"/>
            <a:ext cx="2972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SzPts val="900"/>
              <a:buFont typeface="Calibri"/>
              <a:buNone/>
            </a:pPr>
            <a:r>
              <a:rPr lang="en-US" sz="900"/>
              <a:t>9</a:t>
            </a:r>
            <a:endParaRPr sz="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1552</Words>
  <Application>Microsoft Office PowerPoint</Application>
  <PresentationFormat>Widescreen</PresentationFormat>
  <Paragraphs>234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Background</vt:lpstr>
      <vt:lpstr>How to Use this Presentation </vt:lpstr>
      <vt:lpstr>How to Use this Presentation </vt:lpstr>
      <vt:lpstr>[ENTER SCHOOL NAME] SCHOOL IMPROVEMENT  FAMILY MEETING [ENTER DATE]</vt:lpstr>
      <vt:lpstr>WELCOME &amp; OVERVIEW</vt:lpstr>
      <vt:lpstr>Welcome, [ENTER SCHOOL NAME] Families!</vt:lpstr>
      <vt:lpstr>Creating a Plan for School Improvement</vt:lpstr>
      <vt:lpstr>Commitment to [ENTER SCHOOL NAME] Families</vt:lpstr>
      <vt:lpstr>School Performance Data</vt:lpstr>
      <vt:lpstr>School Performance:  Three Year Trend</vt:lpstr>
      <vt:lpstr>School Performance:  Understanding LEAP 2025 Achievement Levels</vt:lpstr>
      <vt:lpstr>School Performance:  LEAP 2025 Trends Over Time</vt:lpstr>
      <vt:lpstr>PowerPoint Presentation</vt:lpstr>
      <vt:lpstr>School Performance:  LEAP 2025 Trends Over Time with Specific Groups of Students</vt:lpstr>
      <vt:lpstr>Our School Improvement Plan</vt:lpstr>
      <vt:lpstr>2021-2022 School Improvement Goals and Priorities</vt:lpstr>
      <vt:lpstr>School Improvement Plan Implementation Timeline </vt:lpstr>
      <vt:lpstr>Next Steps</vt:lpstr>
      <vt:lpstr>Working Together for School Improvement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creator>Em Cooper</dc:creator>
  <cp:lastModifiedBy>Em Cooper</cp:lastModifiedBy>
  <cp:revision>2</cp:revision>
  <dcterms:created xsi:type="dcterms:W3CDTF">2021-02-02T21:54:40Z</dcterms:created>
  <dcterms:modified xsi:type="dcterms:W3CDTF">2021-08-03T16:48:30Z</dcterms:modified>
</cp:coreProperties>
</file>