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 id="2147483674" r:id="rId3"/>
    <p:sldMasterId id="2147483675" r:id="rId4"/>
    <p:sldMasterId id="2147483676" r:id="rId5"/>
    <p:sldMasterId id="2147483677" r:id="rId6"/>
    <p:sldMasterId id="2147483678" r:id="rId7"/>
  </p:sldMasterIdLst>
  <p:notesMasterIdLst>
    <p:notesMasterId r:id="rId65"/>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onymou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2278C1-DE15-4612-9899-2E4830E09EB4}">
  <a:tblStyle styleId="{822278C1-DE15-4612-9899-2E4830E09EB4}"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E536BDE-DE57-4997-AE57-8C25F1F6023D}" styleName="Table_1">
    <a:wholeTbl>
      <a:tcTxStyle>
        <a:font>
          <a:latin typeface="Calibri"/>
          <a:ea typeface="Calibri"/>
          <a:cs typeface="Calibri"/>
        </a:font>
        <a:srgbClr val="000000"/>
      </a:tcTxStyle>
      <a:tcStyle>
        <a:tcBdr>
          <a:left>
            <a:ln w="6350" cap="flat" cmpd="sng">
              <a:solidFill>
                <a:srgbClr val="000000"/>
              </a:solidFill>
              <a:prstDash val="solid"/>
              <a:round/>
              <a:headEnd type="none" w="med" len="med"/>
              <a:tailEnd type="none" w="med" len="med"/>
            </a:ln>
          </a:left>
          <a:right>
            <a:ln w="6350" cap="flat" cmpd="sng">
              <a:solidFill>
                <a:srgbClr val="000000"/>
              </a:solidFill>
              <a:prstDash val="solid"/>
              <a:round/>
              <a:headEnd type="none" w="med" len="med"/>
              <a:tailEnd type="none" w="med" len="med"/>
            </a:ln>
          </a:right>
          <a:top>
            <a:ln w="6350" cap="flat" cmpd="sng">
              <a:solidFill>
                <a:srgbClr val="000000"/>
              </a:solidFill>
              <a:prstDash val="solid"/>
              <a:round/>
              <a:headEnd type="none" w="med" len="med"/>
              <a:tailEnd type="none" w="med" len="med"/>
            </a:ln>
          </a:top>
          <a:bottom>
            <a:ln w="6350" cap="flat" cmpd="sng">
              <a:solidFill>
                <a:srgbClr val="000000"/>
              </a:solidFill>
              <a:prstDash val="solid"/>
              <a:round/>
              <a:headEnd type="none" w="med" len="med"/>
              <a:tailEnd type="none" w="med" len="med"/>
            </a:ln>
          </a:bottom>
          <a:insideH>
            <a:ln w="6350" cap="flat" cmpd="sng">
              <a:solidFill>
                <a:srgbClr val="000000"/>
              </a:solidFill>
              <a:prstDash val="solid"/>
              <a:round/>
              <a:headEnd type="none" w="med" len="med"/>
              <a:tailEnd type="none" w="med" len="med"/>
            </a:ln>
          </a:insideH>
          <a:insideV>
            <a:ln w="6350"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19AF9B-FBE2-47A9-BB43-EB5D2DA5B070}"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C9A98CF-C071-4A75-8256-0FCD37C94E1D}" styleName="Table_3">
    <a:wholeTbl>
      <a:tcTxStyle b="off" i="off">
        <a:font>
          <a:latin typeface="Calibri"/>
          <a:ea typeface="Calibri"/>
          <a:cs typeface="Calibri"/>
        </a:font>
        <a:srgbClr val="000000"/>
      </a:tcTxStyle>
      <a:tcStyle>
        <a:tcBdr>
          <a:left>
            <a:ln w="12700" cap="flat" cmpd="sng">
              <a:solidFill>
                <a:srgbClr val="4BACC6"/>
              </a:solidFill>
              <a:prstDash val="solid"/>
              <a:round/>
              <a:headEnd type="none" w="med" len="med"/>
              <a:tailEnd type="none" w="med" len="med"/>
            </a:ln>
          </a:left>
          <a:right>
            <a:ln w="12700" cap="flat" cmpd="sng">
              <a:solidFill>
                <a:srgbClr val="4BACC6"/>
              </a:solidFill>
              <a:prstDash val="solid"/>
              <a:round/>
              <a:headEnd type="none" w="med" len="med"/>
              <a:tailEnd type="none" w="med" len="med"/>
            </a:ln>
          </a:right>
          <a:top>
            <a:ln w="12700" cap="flat" cmpd="sng">
              <a:solidFill>
                <a:srgbClr val="4BACC6"/>
              </a:solidFill>
              <a:prstDash val="solid"/>
              <a:round/>
              <a:headEnd type="none" w="med" len="med"/>
              <a:tailEnd type="none" w="med" len="med"/>
            </a:ln>
          </a:top>
          <a:bottom>
            <a:ln w="12700" cap="flat" cmpd="sng">
              <a:solidFill>
                <a:srgbClr val="4BACC6"/>
              </a:solidFill>
              <a:prstDash val="solid"/>
              <a:round/>
              <a:headEnd type="none" w="med" len="med"/>
              <a:tailEnd type="none" w="med" len="med"/>
            </a:ln>
          </a:bottom>
          <a:insideH>
            <a:ln w="12700" cap="flat" cmpd="sng">
              <a:solidFill>
                <a:srgbClr val="4BACC6"/>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solidFill>
        </a:fill>
      </a:tcStyle>
    </a:wholeTbl>
    <a:band1H>
      <a:tcTxStyle/>
      <a:tcStyle>
        <a:tcBdr/>
        <a:fill>
          <a:solidFill>
            <a:srgbClr val="E8F1F5"/>
          </a:solidFill>
        </a:fill>
      </a:tcStyle>
    </a:band1H>
    <a:band2H>
      <a:tcTxStyle/>
      <a:tcStyle>
        <a:tcBdr/>
      </a:tcStyle>
    </a:band2H>
    <a:band1V>
      <a:tcTxStyle/>
      <a:tcStyle>
        <a:tcBdr/>
        <a:fill>
          <a:solidFill>
            <a:srgbClr val="E8F1F5"/>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rgbClr val="4BACC6"/>
              </a:solidFill>
              <a:prstDash val="solid"/>
              <a:round/>
              <a:headEnd type="none" w="med" len="med"/>
              <a:tailEnd type="none" w="med" len="med"/>
            </a:ln>
          </a:top>
        </a:tcBdr>
        <a:fill>
          <a:solidFill>
            <a:srgbClr val="FFFFFF"/>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fill>
          <a:solidFill>
            <a:srgbClr val="4BACC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28" autoAdjust="0"/>
  </p:normalViewPr>
  <p:slideViewPr>
    <p:cSldViewPr snapToGrid="0">
      <p:cViewPr varScale="1">
        <p:scale>
          <a:sx n="42" d="100"/>
          <a:sy n="42" d="100"/>
        </p:scale>
        <p:origin x="124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2595007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rgbClr val="000000"/>
                </a:solidFill>
                <a:latin typeface="Calibri"/>
                <a:ea typeface="Calibri"/>
                <a:cs typeface="Calibri"/>
                <a:sym typeface="Calibri"/>
              </a:rPr>
              <a:t>1</a:t>
            </a:fld>
            <a:endParaRPr lang="en"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88175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p:txBody>
      </p:sp>
      <p:sp>
        <p:nvSpPr>
          <p:cNvPr id="177" name="Shape 177"/>
          <p:cNvSpPr>
            <a:spLocks noGrp="1" noRot="1" noChangeAspect="1"/>
          </p:cNvSpPr>
          <p:nvPr>
            <p:ph type="sldImg" idx="2"/>
          </p:nvPr>
        </p:nvSpPr>
        <p:spPr>
          <a:xfrm>
            <a:off x="114299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5279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83" name="Shape 183"/>
          <p:cNvSpPr>
            <a:spLocks noGrp="1" noRot="1" noChangeAspect="1"/>
          </p:cNvSpPr>
          <p:nvPr>
            <p:ph type="sldImg" idx="2"/>
          </p:nvPr>
        </p:nvSpPr>
        <p:spPr>
          <a:xfrm>
            <a:off x="114299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3139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690628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13</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9792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84339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79595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7319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31092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2158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72210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23041"/>
            <a:ext cx="5486400" cy="40956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25" name="Shape 125"/>
          <p:cNvSpPr>
            <a:spLocks noGrp="1" noRot="1" noChangeAspect="1"/>
          </p:cNvSpPr>
          <p:nvPr>
            <p:ph type="sldImg" idx="2"/>
          </p:nvPr>
        </p:nvSpPr>
        <p:spPr>
          <a:xfrm>
            <a:off x="1154100" y="682625"/>
            <a:ext cx="4549800" cy="3413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2488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254" name="Shape 25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20</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7212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6246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2707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85126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260475" y="720725"/>
            <a:ext cx="4797300" cy="35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 sz="1200" b="0" i="0" u="none" strike="noStrike" cap="none" dirty="0">
              <a:solidFill>
                <a:schemeClr val="dk1"/>
              </a:solidFill>
              <a:latin typeface="Calibri"/>
              <a:ea typeface="Calibri"/>
              <a:cs typeface="Calibri"/>
              <a:sym typeface="Calibri"/>
            </a:endParaRPr>
          </a:p>
        </p:txBody>
      </p:sp>
      <p:sp>
        <p:nvSpPr>
          <p:cNvPr id="289" name="Shape 28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24</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3147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endParaRPr dirty="0"/>
          </a:p>
        </p:txBody>
      </p:sp>
      <p:sp>
        <p:nvSpPr>
          <p:cNvPr id="303" name="Shape 30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25</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7985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260475" y="720725"/>
            <a:ext cx="47974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 sz="1200" b="0" i="0" u="none" strike="noStrike" cap="none" dirty="0">
              <a:solidFill>
                <a:schemeClr val="dk1"/>
              </a:solidFill>
              <a:latin typeface="Calibri"/>
              <a:ea typeface="Calibri"/>
              <a:cs typeface="Calibri"/>
              <a:sym typeface="Calibri"/>
            </a:endParaRPr>
          </a:p>
        </p:txBody>
      </p:sp>
      <p:sp>
        <p:nvSpPr>
          <p:cNvPr id="313" name="Shape 31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26</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5174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326" name="Shape 326"/>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27</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4030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35" name="Shape 335"/>
          <p:cNvSpPr>
            <a:spLocks noGrp="1" noRot="1" noChangeAspect="1"/>
          </p:cNvSpPr>
          <p:nvPr>
            <p:ph type="sldImg" idx="2"/>
          </p:nvPr>
        </p:nvSpPr>
        <p:spPr>
          <a:xfrm>
            <a:off x="114299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02289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84070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23041"/>
            <a:ext cx="5486400" cy="40956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31" name="Shape 131"/>
          <p:cNvSpPr>
            <a:spLocks noGrp="1" noRot="1" noChangeAspect="1"/>
          </p:cNvSpPr>
          <p:nvPr>
            <p:ph type="sldImg" idx="2"/>
          </p:nvPr>
        </p:nvSpPr>
        <p:spPr>
          <a:xfrm>
            <a:off x="1154087" y="682625"/>
            <a:ext cx="4549800" cy="3413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07271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8833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31</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878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4376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937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090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844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875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513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7781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18" name="Shape 4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551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37" name="Shape 137"/>
          <p:cNvSpPr>
            <a:spLocks noGrp="1" noRot="1" noChangeAspect="1"/>
          </p:cNvSpPr>
          <p:nvPr>
            <p:ph type="sldImg" idx="2"/>
          </p:nvPr>
        </p:nvSpPr>
        <p:spPr>
          <a:xfrm>
            <a:off x="114299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50014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25" name="Shape 425"/>
          <p:cNvSpPr>
            <a:spLocks noGrp="1" noRot="1" noChangeAspect="1"/>
          </p:cNvSpPr>
          <p:nvPr>
            <p:ph type="sldImg" idx="2"/>
          </p:nvPr>
        </p:nvSpPr>
        <p:spPr>
          <a:xfrm>
            <a:off x="114299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6775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1" name="Shape 4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08458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136152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44" name="Shape 444"/>
          <p:cNvSpPr>
            <a:spLocks noGrp="1" noRot="1" noChangeAspect="1"/>
          </p:cNvSpPr>
          <p:nvPr>
            <p:ph type="sldImg" idx="2"/>
          </p:nvPr>
        </p:nvSpPr>
        <p:spPr>
          <a:xfrm>
            <a:off x="114299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56760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685800" y="4323041"/>
            <a:ext cx="5486400" cy="40956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lvl="0" rtl="0">
              <a:lnSpc>
                <a:spcPct val="115000"/>
              </a:lnSpc>
              <a:spcBef>
                <a:spcPts val="0"/>
              </a:spcBef>
              <a:buClr>
                <a:schemeClr val="dk1"/>
              </a:buClr>
              <a:buFont typeface="Arial"/>
              <a:buNone/>
            </a:pPr>
            <a:endParaRPr sz="1100" b="1">
              <a:solidFill>
                <a:schemeClr val="dk1"/>
              </a:solidFill>
              <a:latin typeface="Calibri"/>
              <a:ea typeface="Calibri"/>
              <a:cs typeface="Calibri"/>
              <a:sym typeface="Calibri"/>
            </a:endParaRPr>
          </a:p>
          <a:p>
            <a:pPr lvl="0" rtl="0">
              <a:lnSpc>
                <a:spcPct val="115000"/>
              </a:lnSpc>
              <a:spcBef>
                <a:spcPts val="0"/>
              </a:spcBef>
              <a:buNone/>
            </a:pPr>
            <a:endParaRPr sz="11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p:txBody>
      </p:sp>
      <p:sp>
        <p:nvSpPr>
          <p:cNvPr id="450" name="Shape 450"/>
          <p:cNvSpPr>
            <a:spLocks noGrp="1" noRot="1" noChangeAspect="1"/>
          </p:cNvSpPr>
          <p:nvPr>
            <p:ph type="sldImg" idx="2"/>
          </p:nvPr>
        </p:nvSpPr>
        <p:spPr>
          <a:xfrm>
            <a:off x="1154087" y="682625"/>
            <a:ext cx="4549800" cy="3413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749600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5901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23041"/>
            <a:ext cx="5486399" cy="4095512"/>
          </a:xfrm>
          <a:prstGeom prst="rect">
            <a:avLst/>
          </a:prstGeom>
          <a:noFill/>
          <a:ln>
            <a:noFill/>
          </a:ln>
        </p:spPr>
        <p:txBody>
          <a:bodyPr wrap="square" lIns="91425" tIns="91425" rIns="91425" bIns="91425" anchor="t" anchorCtr="0">
            <a:noAutofit/>
          </a:bodyPr>
          <a:lstStyle/>
          <a:p>
            <a:pPr lvl="0" rtl="0">
              <a:spcBef>
                <a:spcPts val="0"/>
              </a:spcBef>
              <a:buNone/>
            </a:pPr>
            <a:endParaRPr lang="en" sz="1100" dirty="0"/>
          </a:p>
        </p:txBody>
      </p:sp>
      <p:sp>
        <p:nvSpPr>
          <p:cNvPr id="464" name="Shape 464"/>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215653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4299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0" name="Shape 47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endParaRPr dirty="0"/>
          </a:p>
        </p:txBody>
      </p:sp>
      <p:sp>
        <p:nvSpPr>
          <p:cNvPr id="471" name="Shape 47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47</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3456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78" name="Shape 478"/>
          <p:cNvSpPr>
            <a:spLocks noGrp="1" noRot="1" noChangeAspect="1"/>
          </p:cNvSpPr>
          <p:nvPr>
            <p:ph type="sldImg" idx="2"/>
          </p:nvPr>
        </p:nvSpPr>
        <p:spPr>
          <a:xfrm>
            <a:off x="114299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15942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85800" y="4323041"/>
            <a:ext cx="5486400" cy="4095600"/>
          </a:xfrm>
          <a:prstGeom prst="rect">
            <a:avLst/>
          </a:prstGeom>
          <a:noFill/>
          <a:ln>
            <a:noFill/>
          </a:ln>
        </p:spPr>
        <p:txBody>
          <a:bodyPr wrap="square" lIns="91425" tIns="91425" rIns="91425" bIns="91425" anchor="t" anchorCtr="0">
            <a:noAutofit/>
          </a:bodyPr>
          <a:lstStyle/>
          <a:p>
            <a:pPr marL="457200" lvl="0" indent="-336550" rtl="0">
              <a:spcBef>
                <a:spcPts val="0"/>
              </a:spcBef>
              <a:buClr>
                <a:schemeClr val="dk1"/>
              </a:buClr>
              <a:buSzPct val="100000"/>
              <a:buChar char="•"/>
            </a:pPr>
            <a:endParaRPr lang="en" sz="1700" dirty="0">
              <a:solidFill>
                <a:schemeClr val="dk1"/>
              </a:solidFill>
              <a:latin typeface="Calibri"/>
              <a:ea typeface="Calibri"/>
              <a:cs typeface="Calibri"/>
              <a:sym typeface="Calibri"/>
            </a:endParaRPr>
          </a:p>
        </p:txBody>
      </p:sp>
      <p:sp>
        <p:nvSpPr>
          <p:cNvPr id="484" name="Shape 484"/>
          <p:cNvSpPr>
            <a:spLocks noGrp="1" noRot="1" noChangeAspect="1"/>
          </p:cNvSpPr>
          <p:nvPr>
            <p:ph type="sldImg" idx="2"/>
          </p:nvPr>
        </p:nvSpPr>
        <p:spPr>
          <a:xfrm>
            <a:off x="1154100" y="682625"/>
            <a:ext cx="4549800" cy="3413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6553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23041"/>
            <a:ext cx="5486400" cy="40956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43" name="Shape 143"/>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19964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0" name="Shape 4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40971686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8" name="Shape 49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457200" lvl="0" indent="-342900" rtl="0">
              <a:spcBef>
                <a:spcPts val="640"/>
              </a:spcBef>
              <a:buClr>
                <a:schemeClr val="dk1"/>
              </a:buClr>
              <a:buSzPct val="100000"/>
              <a:buFont typeface="Calibri"/>
              <a:buChar char="•"/>
            </a:pPr>
            <a:endParaRPr lang="en" sz="1800" dirty="0">
              <a:solidFill>
                <a:schemeClr val="dk1"/>
              </a:solidFill>
              <a:latin typeface="Calibri"/>
              <a:ea typeface="Calibri"/>
              <a:cs typeface="Calibri"/>
              <a:sym typeface="Calibri"/>
            </a:endParaRPr>
          </a:p>
        </p:txBody>
      </p:sp>
      <p:sp>
        <p:nvSpPr>
          <p:cNvPr id="499" name="Shape 49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51</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35003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5" name="Shape 50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506" name="Shape 506"/>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52</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38904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13" name="Shape 513"/>
          <p:cNvSpPr>
            <a:spLocks noGrp="1" noRot="1" noChangeAspect="1"/>
          </p:cNvSpPr>
          <p:nvPr>
            <p:ph type="sldImg" idx="2"/>
          </p:nvPr>
        </p:nvSpPr>
        <p:spPr>
          <a:xfrm>
            <a:off x="114299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20321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501682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5" name="Shape 5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108851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32" name="Shape 532"/>
          <p:cNvSpPr>
            <a:spLocks noGrp="1" noRot="1" noChangeAspect="1"/>
          </p:cNvSpPr>
          <p:nvPr>
            <p:ph type="sldImg" idx="2"/>
          </p:nvPr>
        </p:nvSpPr>
        <p:spPr>
          <a:xfrm>
            <a:off x="114299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17523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8" name="Shape 5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8894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800"/>
              </a:spcAft>
              <a:buClr>
                <a:schemeClr val="dk1"/>
              </a:buClr>
              <a:buSzPct val="100000"/>
              <a:buFont typeface="Arial"/>
              <a:buNone/>
            </a:pPr>
            <a:endParaRPr>
              <a:solidFill>
                <a:schemeClr val="dk1"/>
              </a:solidFill>
              <a:latin typeface="Calibri"/>
              <a:ea typeface="Calibri"/>
              <a:cs typeface="Calibri"/>
              <a:sym typeface="Calibri"/>
            </a:endParaRPr>
          </a:p>
          <a:p>
            <a:pPr lvl="0" algn="ctr" rtl="0">
              <a:lnSpc>
                <a:spcPct val="107000"/>
              </a:lnSpc>
              <a:spcBef>
                <a:spcPts val="0"/>
              </a:spcBef>
              <a:buClr>
                <a:schemeClr val="dk1"/>
              </a:buClr>
              <a:buSzPct val="55000"/>
              <a:buFont typeface="Arial"/>
              <a:buNone/>
            </a:pPr>
            <a:endParaRPr sz="2000" b="1">
              <a:solidFill>
                <a:schemeClr val="dk1"/>
              </a:solidFill>
              <a:latin typeface="Calibri"/>
              <a:ea typeface="Calibri"/>
              <a:cs typeface="Calibri"/>
              <a:sym typeface="Calibri"/>
            </a:endParaRPr>
          </a:p>
          <a:p>
            <a:pPr lvl="0" rtl="0">
              <a:lnSpc>
                <a:spcPct val="107000"/>
              </a:lnSpc>
              <a:spcBef>
                <a:spcPts val="0"/>
              </a:spcBef>
              <a:buClr>
                <a:schemeClr val="dk1"/>
              </a:buClr>
              <a:buSzPct val="61111"/>
              <a:buFont typeface="Arial"/>
              <a:buNone/>
            </a:pPr>
            <a:endParaRPr sz="1800">
              <a:solidFill>
                <a:schemeClr val="dk1"/>
              </a:solidFill>
              <a:latin typeface="Calibri"/>
              <a:ea typeface="Calibri"/>
              <a:cs typeface="Calibri"/>
              <a:sym typeface="Calibri"/>
            </a:endParaRPr>
          </a:p>
          <a:p>
            <a:pPr lvl="0" rtl="0">
              <a:lnSpc>
                <a:spcPct val="107000"/>
              </a:lnSpc>
              <a:spcBef>
                <a:spcPts val="0"/>
              </a:spcBef>
              <a:buClr>
                <a:schemeClr val="dk1"/>
              </a:buClr>
              <a:buSzPct val="100000"/>
              <a:buFont typeface="Arial"/>
              <a:buNone/>
            </a:pPr>
            <a:endParaRPr>
              <a:solidFill>
                <a:schemeClr val="dk1"/>
              </a:solidFill>
            </a:endParaRPr>
          </a:p>
          <a:p>
            <a:pPr lvl="0">
              <a:spcBef>
                <a:spcPts val="0"/>
              </a:spcBef>
              <a:buNone/>
            </a:pPr>
            <a:endParaRPr/>
          </a:p>
        </p:txBody>
      </p:sp>
    </p:spTree>
    <p:extLst>
      <p:ext uri="{BB962C8B-B14F-4D97-AF65-F5344CB8AC3E}">
        <p14:creationId xmlns:p14="http://schemas.microsoft.com/office/powerpoint/2010/main" val="132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4239865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299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endParaRPr dirty="0"/>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8</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083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endParaRPr dirty="0">
              <a:solidFill>
                <a:schemeClr val="dk1"/>
              </a:solidFill>
            </a:endParaRPr>
          </a:p>
        </p:txBody>
      </p:sp>
      <p:sp>
        <p:nvSpPr>
          <p:cNvPr id="171" name="Shape 17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9</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062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600" cy="27369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600" cy="17343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0" y="0"/>
            <a:ext cx="9144000" cy="12957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333333"/>
              </a:buClr>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9" name="Shape 59"/>
          <p:cNvSpPr txBox="1">
            <a:spLocks noGrp="1"/>
          </p:cNvSpPr>
          <p:nvPr>
            <p:ph type="sldNum" idx="12"/>
          </p:nvPr>
        </p:nvSpPr>
        <p:spPr>
          <a:xfrm>
            <a:off x="7010400" y="6553200"/>
            <a:ext cx="2133600" cy="342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 sz="1200" b="0" i="0" u="none" strike="noStrike" cap="none">
                <a:solidFill>
                  <a:srgbClr val="888888"/>
                </a:solidFill>
                <a:latin typeface="Arial"/>
                <a:ea typeface="Arial"/>
                <a:cs typeface="Arial"/>
                <a:sym typeface="Arial"/>
              </a:rPr>
              <a:t>‹#›</a:t>
            </a:fld>
            <a:endParaRPr lang="en" sz="1200" b="0" i="0" u="none" strike="noStrike" cap="none">
              <a:solidFill>
                <a:srgbClr val="888888"/>
              </a:solidFill>
              <a:latin typeface="Arial"/>
              <a:ea typeface="Arial"/>
              <a:cs typeface="Arial"/>
              <a:sym typeface="Arial"/>
            </a:endParaRPr>
          </a:p>
        </p:txBody>
      </p:sp>
      <p:sp>
        <p:nvSpPr>
          <p:cNvPr id="60" name="Shape 60"/>
          <p:cNvSpPr txBox="1">
            <a:spLocks noGrp="1"/>
          </p:cNvSpPr>
          <p:nvPr>
            <p:ph type="body" idx="1"/>
          </p:nvPr>
        </p:nvSpPr>
        <p:spPr>
          <a:xfrm>
            <a:off x="152400" y="1295400"/>
            <a:ext cx="8839200" cy="5105100"/>
          </a:xfrm>
          <a:prstGeom prst="rect">
            <a:avLst/>
          </a:prstGeom>
          <a:noFill/>
          <a:ln>
            <a:noFill/>
          </a:ln>
        </p:spPr>
        <p:txBody>
          <a:bodyPr wrap="square" lIns="91425" tIns="91425" rIns="91425" bIns="91425" anchor="t" anchorCtr="0"/>
          <a:lstStyle>
            <a:lvl1pPr marL="230187" marR="0" lvl="0" indent="366712"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461962" marR="0" lvl="1" indent="287337"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684212" marR="0" lvl="2" indent="217487"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6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67"/>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7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lstStyle>
            <a:lvl1pPr marL="0" marR="0" lvl="0" indent="0" algn="ctr" rtl="0">
              <a:spcBef>
                <a:spcPts val="0"/>
              </a:spcBef>
              <a:buClr>
                <a:srgbClr val="333333"/>
              </a:buClr>
              <a:buFont typeface="Calibri"/>
              <a:buNone/>
              <a:defRPr sz="4400" b="0" i="0" u="none" strike="noStrike" cap="none">
                <a:solidFill>
                  <a:srgbClr val="33333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sldNum" idx="12"/>
          </p:nvPr>
        </p:nvSpPr>
        <p:spPr>
          <a:xfrm>
            <a:off x="7010400" y="6553200"/>
            <a:ext cx="2133599" cy="342899"/>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 sz="1200" b="0" i="0" u="none" strike="noStrike" cap="none">
                <a:solidFill>
                  <a:srgbClr val="888888"/>
                </a:solidFill>
                <a:latin typeface="Arial"/>
                <a:ea typeface="Arial"/>
                <a:cs typeface="Arial"/>
                <a:sym typeface="Arial"/>
              </a:rPr>
              <a:t>‹#›</a:t>
            </a:fld>
            <a:endParaRPr lang="en" sz="1200" b="0" i="0" u="none" strike="noStrike" cap="none">
              <a:solidFill>
                <a:srgbClr val="888888"/>
              </a:solidFill>
              <a:latin typeface="Arial"/>
              <a:ea typeface="Arial"/>
              <a:cs typeface="Arial"/>
              <a:sym typeface="Arial"/>
            </a:endParaRPr>
          </a:p>
        </p:txBody>
      </p:sp>
      <p:sp>
        <p:nvSpPr>
          <p:cNvPr id="77" name="Shape 77"/>
          <p:cNvSpPr txBox="1">
            <a:spLocks noGrp="1"/>
          </p:cNvSpPr>
          <p:nvPr>
            <p:ph type="body" idx="1"/>
          </p:nvPr>
        </p:nvSpPr>
        <p:spPr>
          <a:xfrm>
            <a:off x="152400" y="1295400"/>
            <a:ext cx="8839199" cy="5105399"/>
          </a:xfrm>
          <a:prstGeom prst="rect">
            <a:avLst/>
          </a:prstGeom>
          <a:noFill/>
          <a:ln>
            <a:noFill/>
          </a:ln>
        </p:spPr>
        <p:txBody>
          <a:bodyPr wrap="square" lIns="91425" tIns="91425" rIns="91425" bIns="91425" anchor="t" anchorCtr="0"/>
          <a:lstStyle>
            <a:lvl1pPr marL="230188" marR="0" lvl="0" indent="-26988"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461963" marR="0" lvl="1" indent="-55562"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684213" marR="0" lvl="2" indent="-74612"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80" name="Shape 80"/>
          <p:cNvSpPr txBox="1">
            <a:spLocks noGrp="1"/>
          </p:cNvSpPr>
          <p:nvPr>
            <p:ph type="body" idx="1"/>
          </p:nvPr>
        </p:nvSpPr>
        <p:spPr>
          <a:xfrm>
            <a:off x="457200" y="1600200"/>
            <a:ext cx="8229600" cy="4526100"/>
          </a:xfrm>
          <a:prstGeom prst="rect">
            <a:avLst/>
          </a:prstGeom>
          <a:noFill/>
          <a:ln>
            <a:noFill/>
          </a:ln>
        </p:spPr>
        <p:txBody>
          <a:bodyPr wrap="square" lIns="91425" tIns="91425" rIns="91425" bIns="91425" anchor="t" anchorCtr="0"/>
          <a:lstStyle>
            <a:lvl1pPr marL="6096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90600" marR="0" lvl="1" indent="-762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3716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526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098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670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1242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814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386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8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333333"/>
              </a:buClr>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92" name="Shape 92"/>
          <p:cNvSpPr txBox="1">
            <a:spLocks noGrp="1"/>
          </p:cNvSpPr>
          <p:nvPr>
            <p:ph type="sldNum" idx="12"/>
          </p:nvPr>
        </p:nvSpPr>
        <p:spPr>
          <a:xfrm>
            <a:off x="7010400" y="6553200"/>
            <a:ext cx="2133600" cy="342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 sz="1200" b="0" i="0" u="none" strike="noStrike" cap="none">
                <a:solidFill>
                  <a:srgbClr val="888888"/>
                </a:solidFill>
                <a:latin typeface="Arial"/>
                <a:ea typeface="Arial"/>
                <a:cs typeface="Arial"/>
                <a:sym typeface="Arial"/>
              </a:rPr>
              <a:t>‹#›</a:t>
            </a:fld>
            <a:endParaRPr lang="en" sz="1200" b="0" i="0" u="none" strike="noStrike" cap="none">
              <a:solidFill>
                <a:srgbClr val="888888"/>
              </a:solidFill>
              <a:latin typeface="Arial"/>
              <a:ea typeface="Arial"/>
              <a:cs typeface="Arial"/>
              <a:sym typeface="Arial"/>
            </a:endParaRPr>
          </a:p>
        </p:txBody>
      </p:sp>
      <p:sp>
        <p:nvSpPr>
          <p:cNvPr id="93" name="Shape 93"/>
          <p:cNvSpPr txBox="1">
            <a:spLocks noGrp="1"/>
          </p:cNvSpPr>
          <p:nvPr>
            <p:ph type="body" idx="1"/>
          </p:nvPr>
        </p:nvSpPr>
        <p:spPr>
          <a:xfrm>
            <a:off x="152400" y="1295400"/>
            <a:ext cx="8839200" cy="5105400"/>
          </a:xfrm>
          <a:prstGeom prst="rect">
            <a:avLst/>
          </a:prstGeom>
          <a:noFill/>
          <a:ln>
            <a:noFill/>
          </a:ln>
        </p:spPr>
        <p:txBody>
          <a:bodyPr wrap="square" lIns="91425" tIns="91425" rIns="91425" bIns="91425" anchor="t" anchorCtr="0"/>
          <a:lstStyle>
            <a:lvl1pPr marL="230187" marR="0" lvl="0" indent="176212"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461962" marR="0" lvl="1" indent="122237"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684212" marR="0" lvl="2" indent="77787"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0" y="0"/>
            <a:ext cx="9144000" cy="12957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333333"/>
              </a:buClr>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01" name="Shape 101"/>
          <p:cNvSpPr txBox="1">
            <a:spLocks noGrp="1"/>
          </p:cNvSpPr>
          <p:nvPr>
            <p:ph type="sldNum" idx="12"/>
          </p:nvPr>
        </p:nvSpPr>
        <p:spPr>
          <a:xfrm>
            <a:off x="7010400" y="6553200"/>
            <a:ext cx="2133600" cy="342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 sz="1200" b="0" i="0" u="none" strike="noStrike" cap="none">
                <a:solidFill>
                  <a:srgbClr val="888888"/>
                </a:solidFill>
                <a:latin typeface="Arial"/>
                <a:ea typeface="Arial"/>
                <a:cs typeface="Arial"/>
                <a:sym typeface="Arial"/>
              </a:rPr>
              <a:t>‹#›</a:t>
            </a:fld>
            <a:endParaRPr lang="en" sz="1200" b="0" i="0" u="none" strike="noStrike" cap="none">
              <a:solidFill>
                <a:srgbClr val="888888"/>
              </a:solidFill>
              <a:latin typeface="Arial"/>
              <a:ea typeface="Arial"/>
              <a:cs typeface="Arial"/>
              <a:sym typeface="Arial"/>
            </a:endParaRPr>
          </a:p>
        </p:txBody>
      </p:sp>
      <p:sp>
        <p:nvSpPr>
          <p:cNvPr id="102" name="Shape 102"/>
          <p:cNvSpPr txBox="1">
            <a:spLocks noGrp="1"/>
          </p:cNvSpPr>
          <p:nvPr>
            <p:ph type="body" idx="1"/>
          </p:nvPr>
        </p:nvSpPr>
        <p:spPr>
          <a:xfrm>
            <a:off x="152400" y="1295400"/>
            <a:ext cx="8839200" cy="5105100"/>
          </a:xfrm>
          <a:prstGeom prst="rect">
            <a:avLst/>
          </a:prstGeom>
          <a:noFill/>
          <a:ln>
            <a:noFill/>
          </a:ln>
        </p:spPr>
        <p:txBody>
          <a:bodyPr wrap="square" lIns="91425" tIns="91425" rIns="91425" bIns="91425" anchor="t" anchorCtr="0"/>
          <a:lstStyle>
            <a:lvl1pPr marL="230187" marR="0" lvl="0" indent="976312"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461962" marR="0" lvl="1" indent="833437"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684212" marR="0" lvl="2" indent="687387"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03"/>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1433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06" name="Shape 106"/>
          <p:cNvSpPr txBox="1">
            <a:spLocks noGrp="1"/>
          </p:cNvSpPr>
          <p:nvPr>
            <p:ph type="body" idx="1"/>
          </p:nvPr>
        </p:nvSpPr>
        <p:spPr>
          <a:xfrm>
            <a:off x="457200" y="1600200"/>
            <a:ext cx="8229600" cy="4526100"/>
          </a:xfrm>
          <a:prstGeom prst="rect">
            <a:avLst/>
          </a:prstGeom>
          <a:noFill/>
          <a:ln>
            <a:noFill/>
          </a:ln>
        </p:spPr>
        <p:txBody>
          <a:bodyPr wrap="square" lIns="91425" tIns="91425" rIns="91425" bIns="91425" anchor="t" anchorCtr="0"/>
          <a:lstStyle>
            <a:lvl1pPr marL="342900" marR="0" lvl="0" indent="1282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136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990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787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787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787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787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787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787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1433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12" name="Shape 112"/>
          <p:cNvSpPr txBox="1">
            <a:spLocks noGrp="1"/>
          </p:cNvSpPr>
          <p:nvPr>
            <p:ph type="body" idx="1"/>
          </p:nvPr>
        </p:nvSpPr>
        <p:spPr>
          <a:xfrm>
            <a:off x="457200" y="1600200"/>
            <a:ext cx="8229600" cy="4526100"/>
          </a:xfrm>
          <a:prstGeom prst="rect">
            <a:avLst/>
          </a:prstGeom>
          <a:noFill/>
          <a:ln>
            <a:noFill/>
          </a:ln>
        </p:spPr>
        <p:txBody>
          <a:bodyPr wrap="square" lIns="91425" tIns="91425" rIns="91425" bIns="91425" anchor="t" anchorCtr="0"/>
          <a:lstStyle>
            <a:lvl1pPr marL="342900" marR="0" lvl="0" indent="1079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958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838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660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660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660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660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660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660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600" cy="763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Shape 53" descr="Louisiana Believes (PPT Footer)_Footer.png"/>
          <p:cNvPicPr preferRelativeResize="0"/>
          <p:nvPr/>
        </p:nvPicPr>
        <p:blipFill rotWithShape="1">
          <a:blip r:embed="rId4">
            <a:alphaModFix/>
          </a:blip>
          <a:srcRect/>
          <a:stretch/>
        </p:blipFill>
        <p:spPr>
          <a:xfrm>
            <a:off x="0" y="6320998"/>
            <a:ext cx="9144000" cy="557699"/>
          </a:xfrm>
          <a:prstGeom prst="rect">
            <a:avLst/>
          </a:prstGeom>
          <a:noFill/>
          <a:ln>
            <a:noFill/>
          </a:ln>
        </p:spPr>
      </p:pic>
      <p:pic>
        <p:nvPicPr>
          <p:cNvPr id="54" name="Shape 54"/>
          <p:cNvPicPr preferRelativeResize="0"/>
          <p:nvPr/>
        </p:nvPicPr>
        <p:blipFill rotWithShape="1">
          <a:blip r:embed="rId5">
            <a:alphaModFix/>
          </a:blip>
          <a:srcRect/>
          <a:stretch/>
        </p:blipFill>
        <p:spPr>
          <a:xfrm>
            <a:off x="0" y="0"/>
            <a:ext cx="9144000" cy="1371600"/>
          </a:xfrm>
          <a:prstGeom prst="rect">
            <a:avLst/>
          </a:prstGeom>
          <a:noFill/>
          <a:ln>
            <a:noFill/>
          </a:ln>
        </p:spPr>
      </p:pic>
      <p:sp>
        <p:nvSpPr>
          <p:cNvPr id="55" name="Shape 55"/>
          <p:cNvSpPr txBox="1">
            <a:spLocks noGrp="1"/>
          </p:cNvSpPr>
          <p:nvPr>
            <p:ph type="body" idx="1"/>
          </p:nvPr>
        </p:nvSpPr>
        <p:spPr>
          <a:xfrm>
            <a:off x="152400" y="1447800"/>
            <a:ext cx="8839200" cy="4953300"/>
          </a:xfrm>
          <a:prstGeom prst="rect">
            <a:avLst/>
          </a:prstGeom>
          <a:noFill/>
          <a:ln>
            <a:noFill/>
          </a:ln>
        </p:spPr>
        <p:txBody>
          <a:bodyPr wrap="square" lIns="91425" tIns="91425" rIns="91425" bIns="91425" anchor="t" anchorCtr="0"/>
          <a:lstStyle>
            <a:lvl1pPr marL="230187" marR="0" lvl="0" indent="366712"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461962" marR="0" lvl="1" indent="287337"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684212" marR="0" lvl="2" indent="217487"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7010400" y="6515101"/>
            <a:ext cx="2133600" cy="342899"/>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pic>
        <p:nvPicPr>
          <p:cNvPr id="63" name="Shape 63" descr="Louisiana Believes (PPT Footer)_Footer.png"/>
          <p:cNvPicPr preferRelativeResize="0"/>
          <p:nvPr/>
        </p:nvPicPr>
        <p:blipFill rotWithShape="1">
          <a:blip r:embed="rId3">
            <a:alphaModFix/>
          </a:blip>
          <a:srcRect/>
          <a:stretch/>
        </p:blipFill>
        <p:spPr>
          <a:xfrm>
            <a:off x="0" y="6320998"/>
            <a:ext cx="9144000" cy="557784"/>
          </a:xfrm>
          <a:prstGeom prst="rect">
            <a:avLst/>
          </a:prstGeom>
          <a:noFill/>
          <a:ln>
            <a:noFill/>
          </a:ln>
        </p:spPr>
      </p:pic>
      <p:pic>
        <p:nvPicPr>
          <p:cNvPr id="64" name="Shape 64"/>
          <p:cNvPicPr preferRelativeResize="0"/>
          <p:nvPr/>
        </p:nvPicPr>
        <p:blipFill rotWithShape="1">
          <a:blip r:embed="rId4">
            <a:alphaModFix/>
          </a:blip>
          <a:srcRect/>
          <a:stretch/>
        </p:blipFill>
        <p:spPr>
          <a:xfrm>
            <a:off x="0" y="0"/>
            <a:ext cx="9144000" cy="1371598"/>
          </a:xfrm>
          <a:prstGeom prst="rect">
            <a:avLst/>
          </a:prstGeom>
          <a:noFill/>
          <a:ln>
            <a:noFill/>
          </a:ln>
        </p:spPr>
      </p:pic>
      <p:sp>
        <p:nvSpPr>
          <p:cNvPr id="65" name="Shape 65"/>
          <p:cNvSpPr txBox="1">
            <a:spLocks noGrp="1"/>
          </p:cNvSpPr>
          <p:nvPr>
            <p:ph type="body" idx="1"/>
          </p:nvPr>
        </p:nvSpPr>
        <p:spPr>
          <a:xfrm>
            <a:off x="152400" y="1447800"/>
            <a:ext cx="8839199" cy="4953000"/>
          </a:xfrm>
          <a:prstGeom prst="rect">
            <a:avLst/>
          </a:prstGeom>
          <a:noFill/>
          <a:ln>
            <a:noFill/>
          </a:ln>
        </p:spPr>
        <p:txBody>
          <a:bodyPr wrap="square" lIns="91425" tIns="91425" rIns="91425" bIns="91425" anchor="t" anchorCtr="0"/>
          <a:lstStyle>
            <a:lvl1pPr marL="406399" marR="0" lvl="0" indent="254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584200" marR="0" lvl="1" indent="508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762000" marR="0" lvl="2" indent="635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256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828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7010400" y="6515101"/>
            <a:ext cx="2133598" cy="342899"/>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pic>
        <p:nvPicPr>
          <p:cNvPr id="69" name="Shape 69" descr="Louisiana Believes (PPT Footer)_Footer.png"/>
          <p:cNvPicPr preferRelativeResize="0"/>
          <p:nvPr/>
        </p:nvPicPr>
        <p:blipFill rotWithShape="1">
          <a:blip r:embed="rId5">
            <a:alphaModFix/>
          </a:blip>
          <a:srcRect/>
          <a:stretch/>
        </p:blipFill>
        <p:spPr>
          <a:xfrm>
            <a:off x="0" y="6320998"/>
            <a:ext cx="9144000" cy="557784"/>
          </a:xfrm>
          <a:prstGeom prst="rect">
            <a:avLst/>
          </a:prstGeom>
          <a:noFill/>
          <a:ln>
            <a:noFill/>
          </a:ln>
        </p:spPr>
      </p:pic>
      <p:pic>
        <p:nvPicPr>
          <p:cNvPr id="70" name="Shape 70"/>
          <p:cNvPicPr preferRelativeResize="0"/>
          <p:nvPr/>
        </p:nvPicPr>
        <p:blipFill rotWithShape="1">
          <a:blip r:embed="rId6">
            <a:alphaModFix/>
          </a:blip>
          <a:srcRect/>
          <a:stretch/>
        </p:blipFill>
        <p:spPr>
          <a:xfrm>
            <a:off x="0" y="0"/>
            <a:ext cx="9144000" cy="1371599"/>
          </a:xfrm>
          <a:prstGeom prst="rect">
            <a:avLst/>
          </a:prstGeom>
          <a:noFill/>
          <a:ln>
            <a:noFill/>
          </a:ln>
        </p:spPr>
      </p:pic>
      <p:sp>
        <p:nvSpPr>
          <p:cNvPr id="71" name="Shape 71"/>
          <p:cNvSpPr txBox="1">
            <a:spLocks noGrp="1"/>
          </p:cNvSpPr>
          <p:nvPr>
            <p:ph type="body" idx="1"/>
          </p:nvPr>
        </p:nvSpPr>
        <p:spPr>
          <a:xfrm>
            <a:off x="152400" y="1447800"/>
            <a:ext cx="8839199" cy="4953000"/>
          </a:xfrm>
          <a:prstGeom prst="rect">
            <a:avLst/>
          </a:prstGeom>
          <a:noFill/>
          <a:ln>
            <a:noFill/>
          </a:ln>
        </p:spPr>
        <p:txBody>
          <a:bodyPr wrap="square" lIns="91425" tIns="91425" rIns="91425" bIns="91425" anchor="t" anchorCtr="0"/>
          <a:lstStyle>
            <a:lvl1pPr marL="230188" marR="0" lvl="0" indent="-26988"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461963" marR="0" lvl="1" indent="-55562"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684213" marR="0" lvl="2" indent="-74612"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7010400" y="6515101"/>
            <a:ext cx="2133599" cy="342899"/>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85" name="Shape 85" descr="Louisiana Believes (PPT Footer)_Footer.png"/>
          <p:cNvPicPr preferRelativeResize="0"/>
          <p:nvPr/>
        </p:nvPicPr>
        <p:blipFill rotWithShape="1">
          <a:blip r:embed="rId4">
            <a:alphaModFix/>
          </a:blip>
          <a:srcRect/>
          <a:stretch/>
        </p:blipFill>
        <p:spPr>
          <a:xfrm>
            <a:off x="0" y="6320998"/>
            <a:ext cx="9144000" cy="557699"/>
          </a:xfrm>
          <a:prstGeom prst="rect">
            <a:avLst/>
          </a:prstGeom>
          <a:noFill/>
          <a:ln>
            <a:noFill/>
          </a:ln>
        </p:spPr>
      </p:pic>
      <p:pic>
        <p:nvPicPr>
          <p:cNvPr id="86" name="Shape 86"/>
          <p:cNvPicPr preferRelativeResize="0"/>
          <p:nvPr/>
        </p:nvPicPr>
        <p:blipFill rotWithShape="1">
          <a:blip r:embed="rId5">
            <a:alphaModFix/>
          </a:blip>
          <a:srcRect/>
          <a:stretch/>
        </p:blipFill>
        <p:spPr>
          <a:xfrm>
            <a:off x="0" y="0"/>
            <a:ext cx="9144000" cy="1371600"/>
          </a:xfrm>
          <a:prstGeom prst="rect">
            <a:avLst/>
          </a:prstGeom>
          <a:noFill/>
          <a:ln>
            <a:noFill/>
          </a:ln>
        </p:spPr>
      </p:pic>
      <p:sp>
        <p:nvSpPr>
          <p:cNvPr id="87" name="Shape 87"/>
          <p:cNvSpPr txBox="1">
            <a:spLocks noGrp="1"/>
          </p:cNvSpPr>
          <p:nvPr>
            <p:ph type="body" idx="1"/>
          </p:nvPr>
        </p:nvSpPr>
        <p:spPr>
          <a:xfrm>
            <a:off x="152400" y="1447800"/>
            <a:ext cx="8839200" cy="4953000"/>
          </a:xfrm>
          <a:prstGeom prst="rect">
            <a:avLst/>
          </a:prstGeom>
          <a:noFill/>
          <a:ln>
            <a:noFill/>
          </a:ln>
        </p:spPr>
        <p:txBody>
          <a:bodyPr wrap="square" lIns="91425" tIns="91425" rIns="91425" bIns="91425" anchor="t" anchorCtr="0"/>
          <a:lstStyle>
            <a:lvl1pPr marL="230187" marR="0" lvl="0" indent="176212"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461962" marR="0" lvl="1" indent="122237"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684212" marR="0" lvl="2" indent="77787"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7010400" y="6515101"/>
            <a:ext cx="2133600" cy="342899"/>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pic>
        <p:nvPicPr>
          <p:cNvPr id="95" name="Shape 95" descr="Louisiana Believes (PPT Footer)_Footer.png"/>
          <p:cNvPicPr preferRelativeResize="0"/>
          <p:nvPr/>
        </p:nvPicPr>
        <p:blipFill rotWithShape="1">
          <a:blip r:embed="rId6">
            <a:alphaModFix/>
          </a:blip>
          <a:srcRect/>
          <a:stretch/>
        </p:blipFill>
        <p:spPr>
          <a:xfrm>
            <a:off x="0" y="6320998"/>
            <a:ext cx="9144000" cy="557699"/>
          </a:xfrm>
          <a:prstGeom prst="rect">
            <a:avLst/>
          </a:prstGeom>
          <a:noFill/>
          <a:ln>
            <a:noFill/>
          </a:ln>
        </p:spPr>
      </p:pic>
      <p:pic>
        <p:nvPicPr>
          <p:cNvPr id="96" name="Shape 96"/>
          <p:cNvPicPr preferRelativeResize="0"/>
          <p:nvPr/>
        </p:nvPicPr>
        <p:blipFill rotWithShape="1">
          <a:blip r:embed="rId7">
            <a:alphaModFix/>
          </a:blip>
          <a:srcRect/>
          <a:stretch/>
        </p:blipFill>
        <p:spPr>
          <a:xfrm>
            <a:off x="0" y="0"/>
            <a:ext cx="9144000" cy="1371600"/>
          </a:xfrm>
          <a:prstGeom prst="rect">
            <a:avLst/>
          </a:prstGeom>
          <a:noFill/>
          <a:ln>
            <a:noFill/>
          </a:ln>
        </p:spPr>
      </p:pic>
      <p:sp>
        <p:nvSpPr>
          <p:cNvPr id="97" name="Shape 97"/>
          <p:cNvSpPr txBox="1">
            <a:spLocks noGrp="1"/>
          </p:cNvSpPr>
          <p:nvPr>
            <p:ph type="body" idx="1"/>
          </p:nvPr>
        </p:nvSpPr>
        <p:spPr>
          <a:xfrm>
            <a:off x="152400" y="1447800"/>
            <a:ext cx="8839200" cy="4953300"/>
          </a:xfrm>
          <a:prstGeom prst="rect">
            <a:avLst/>
          </a:prstGeom>
          <a:noFill/>
          <a:ln>
            <a:noFill/>
          </a:ln>
        </p:spPr>
        <p:txBody>
          <a:bodyPr wrap="square" lIns="91425" tIns="91425" rIns="91425" bIns="91425" anchor="t" anchorCtr="0"/>
          <a:lstStyle>
            <a:lvl1pPr marL="230187" marR="0" lvl="0" indent="976312"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461962" marR="0" lvl="1" indent="833437"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684212" marR="0" lvl="2" indent="687387"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7010400" y="6515101"/>
            <a:ext cx="2133600" cy="342899"/>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www.louisianabelieves.com/docs/default-source/students-with-disabilities/k-12-louisiana-connectors-for-students-with-significant-disabilities.pdf?sfvrsn=10"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hyperlink" Target="http://www.louisianabelieves.com/resources/library/academic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la.drcedirect.com/Documents/Unsecure/Doc.aspx?id=a96d16d1-2784-4677-8399-1e18c8cf7b61" TargetMode="External"/><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hyperlink" Target="http://elpa21.org/assessment-system/sample-items" TargetMode="External"/><Relationship Id="rId2" Type="http://schemas.openxmlformats.org/officeDocument/2006/relationships/notesSlide" Target="../notesSlides/notesSlide52.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www.louisianabelieves.com/academics/english-learners" TargetMode="External"/><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hyperlink" Target="http://www.louisianabelieves.com/resources/library/academic-standards" TargetMode="External"/><Relationship Id="rId2" Type="http://schemas.openxmlformats.org/officeDocument/2006/relationships/notesSlide" Target="../notesSlides/notesSlide55.xml"/><Relationship Id="rId1" Type="http://schemas.openxmlformats.org/officeDocument/2006/relationships/slideLayout" Target="../slideLayouts/slideLayout17.xml"/><Relationship Id="rId4" Type="http://schemas.openxmlformats.org/officeDocument/2006/relationships/hyperlink" Target="http://www.louisianabelieves.com/academics/english-learner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a:stretch/>
        </p:blipFill>
        <p:spPr>
          <a:xfrm>
            <a:off x="0" y="0"/>
            <a:ext cx="9802200" cy="6858000"/>
          </a:xfrm>
          <a:prstGeom prst="rect">
            <a:avLst/>
          </a:prstGeom>
          <a:noFill/>
          <a:ln>
            <a:noFill/>
          </a:ln>
        </p:spPr>
      </p:pic>
      <p:sp>
        <p:nvSpPr>
          <p:cNvPr id="122" name="Shape 122"/>
          <p:cNvSpPr/>
          <p:nvPr/>
        </p:nvSpPr>
        <p:spPr>
          <a:xfrm>
            <a:off x="329091" y="3734646"/>
            <a:ext cx="9144000" cy="181590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 sz="2800" b="1">
                <a:solidFill>
                  <a:schemeClr val="dk1"/>
                </a:solidFill>
                <a:latin typeface="Calibri"/>
                <a:ea typeface="Calibri"/>
                <a:cs typeface="Calibri"/>
                <a:sym typeface="Calibri"/>
              </a:rPr>
              <a:t>ELPT and LEAP Connect </a:t>
            </a:r>
          </a:p>
          <a:p>
            <a:pPr marL="0" marR="0" lvl="0" indent="0" algn="ctr" rtl="0">
              <a:spcBef>
                <a:spcPts val="0"/>
              </a:spcBef>
              <a:buSzPct val="25000"/>
              <a:buNone/>
            </a:pPr>
            <a:r>
              <a:rPr lang="en" sz="2800" b="1">
                <a:solidFill>
                  <a:schemeClr val="dk1"/>
                </a:solidFill>
                <a:latin typeface="Calibri"/>
                <a:ea typeface="Calibri"/>
                <a:cs typeface="Calibri"/>
                <a:sym typeface="Calibri"/>
              </a:rPr>
              <a:t>for District Test Coordinators</a:t>
            </a:r>
          </a:p>
          <a:p>
            <a:pPr marL="0" marR="0" lvl="0" indent="0" algn="ctr" rtl="0">
              <a:spcBef>
                <a:spcPts val="0"/>
              </a:spcBef>
              <a:buSzPct val="25000"/>
              <a:buNone/>
            </a:pPr>
            <a:r>
              <a:rPr lang="en" sz="2800" b="1" i="0" u="none" strike="noStrike" cap="none">
                <a:solidFill>
                  <a:schemeClr val="dk1"/>
                </a:solidFill>
                <a:latin typeface="Calibri"/>
                <a:ea typeface="Calibri"/>
                <a:cs typeface="Calibri"/>
                <a:sym typeface="Calibri"/>
              </a:rPr>
              <a:t>September Collaborative Meetings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4799"/>
            <a:ext cx="8229600" cy="1336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a:t>LEAP Connect Transition</a:t>
            </a:r>
          </a:p>
        </p:txBody>
      </p:sp>
      <p:sp>
        <p:nvSpPr>
          <p:cNvPr id="180" name="Shape 180"/>
          <p:cNvSpPr txBox="1">
            <a:spLocks noGrp="1"/>
          </p:cNvSpPr>
          <p:nvPr>
            <p:ph type="body" idx="1"/>
          </p:nvPr>
        </p:nvSpPr>
        <p:spPr>
          <a:xfrm>
            <a:off x="304200" y="1316233"/>
            <a:ext cx="8610300" cy="1419900"/>
          </a:xfrm>
          <a:prstGeom prst="rect">
            <a:avLst/>
          </a:prstGeom>
          <a:noFill/>
        </p:spPr>
        <p:txBody>
          <a:bodyPr wrap="square" lIns="91425" tIns="91425" rIns="91425" bIns="91425" anchor="t" anchorCtr="0">
            <a:noAutofit/>
          </a:bodyPr>
          <a:lstStyle/>
          <a:p>
            <a:pPr marL="0" lvl="0" indent="-69850" rtl="0">
              <a:spcBef>
                <a:spcPts val="0"/>
              </a:spcBef>
              <a:buClr>
                <a:schemeClr val="dk1"/>
              </a:buClr>
              <a:buSzPct val="61111"/>
              <a:buFont typeface="Arial"/>
              <a:buNone/>
            </a:pPr>
            <a:r>
              <a:rPr lang="en" sz="1800">
                <a:solidFill>
                  <a:srgbClr val="000000"/>
                </a:solidFill>
                <a:highlight>
                  <a:srgbClr val="FFFFFF"/>
                </a:highlight>
              </a:rPr>
              <a:t>Louisiana is transitioning the assessment for students with significant disabilities to align with the ELA and Math Louisiana Connector Standards. That means the following for each grade level: </a:t>
            </a:r>
          </a:p>
          <a:p>
            <a:pPr marL="457200" lvl="0" indent="-342900" rtl="0">
              <a:spcBef>
                <a:spcPts val="0"/>
              </a:spcBef>
              <a:buClr>
                <a:srgbClr val="000000"/>
              </a:buClr>
              <a:buSzPct val="100000"/>
            </a:pPr>
            <a:r>
              <a:rPr lang="en" sz="1800" b="1">
                <a:solidFill>
                  <a:srgbClr val="000000"/>
                </a:solidFill>
                <a:highlight>
                  <a:srgbClr val="FFFFFF"/>
                </a:highlight>
              </a:rPr>
              <a:t>Grades 3-8 ELA and math</a:t>
            </a:r>
            <a:r>
              <a:rPr lang="en" sz="1800">
                <a:solidFill>
                  <a:srgbClr val="000000"/>
                </a:solidFill>
                <a:highlight>
                  <a:srgbClr val="FFFFFF"/>
                </a:highlight>
              </a:rPr>
              <a:t>: Assessed with LEAP Connect assessment</a:t>
            </a:r>
          </a:p>
          <a:p>
            <a:pPr marL="457200" lvl="0" indent="-342900" rtl="0">
              <a:spcBef>
                <a:spcPts val="0"/>
              </a:spcBef>
              <a:buClr>
                <a:srgbClr val="000000"/>
              </a:buClr>
              <a:buSzPct val="100000"/>
            </a:pPr>
            <a:r>
              <a:rPr lang="en" sz="1800" b="1">
                <a:solidFill>
                  <a:srgbClr val="000000"/>
                </a:solidFill>
                <a:highlight>
                  <a:srgbClr val="FFFFFF"/>
                </a:highlight>
              </a:rPr>
              <a:t>Grades 4, 8, and 11 science</a:t>
            </a:r>
            <a:r>
              <a:rPr lang="en" sz="1800">
                <a:solidFill>
                  <a:srgbClr val="000000"/>
                </a:solidFill>
                <a:highlight>
                  <a:srgbClr val="FFFFFF"/>
                </a:highlight>
              </a:rPr>
              <a:t>: Assessed with current LAA 1 science assessment</a:t>
            </a:r>
          </a:p>
          <a:p>
            <a:pPr marL="457200" lvl="0" indent="-342900" rtl="0">
              <a:spcBef>
                <a:spcPts val="0"/>
              </a:spcBef>
              <a:buClr>
                <a:srgbClr val="000000"/>
              </a:buClr>
              <a:buSzPct val="100000"/>
            </a:pPr>
            <a:r>
              <a:rPr lang="en" sz="1800" b="1">
                <a:solidFill>
                  <a:srgbClr val="000000"/>
                </a:solidFill>
                <a:highlight>
                  <a:srgbClr val="FFFFFF"/>
                </a:highlight>
              </a:rPr>
              <a:t>High school ELA and math</a:t>
            </a:r>
            <a:r>
              <a:rPr lang="en" sz="1800">
                <a:solidFill>
                  <a:srgbClr val="000000"/>
                </a:solidFill>
                <a:highlight>
                  <a:srgbClr val="FFFFFF"/>
                </a:highlight>
              </a:rPr>
              <a:t>: The grade 10 assessment will transition to grade 11 in the 2018-2019 school year.  </a:t>
            </a:r>
            <a:r>
              <a:rPr lang="en" sz="1800" b="1" i="1">
                <a:solidFill>
                  <a:srgbClr val="000000"/>
                </a:solidFill>
                <a:highlight>
                  <a:srgbClr val="FFFFFF"/>
                </a:highlight>
              </a:rPr>
              <a:t>As a result, this is a transition year for high school.</a:t>
            </a:r>
            <a:r>
              <a:rPr lang="en" sz="1800" b="1">
                <a:solidFill>
                  <a:srgbClr val="000000"/>
                </a:solidFill>
                <a:highlight>
                  <a:srgbClr val="FFFFFF"/>
                </a:highlight>
              </a:rPr>
              <a:t> </a:t>
            </a:r>
          </a:p>
          <a:p>
            <a:pPr marL="914400" lvl="1" indent="-342900" rtl="0">
              <a:spcBef>
                <a:spcPts val="0"/>
              </a:spcBef>
              <a:buClr>
                <a:srgbClr val="000000"/>
              </a:buClr>
              <a:buSzPct val="100000"/>
            </a:pPr>
            <a:r>
              <a:rPr lang="en" sz="1800" b="1">
                <a:solidFill>
                  <a:srgbClr val="000000"/>
                </a:solidFill>
                <a:highlight>
                  <a:srgbClr val="FFFFFF"/>
                </a:highlight>
              </a:rPr>
              <a:t>Students in grade 10 last year (2016-2017) </a:t>
            </a:r>
            <a:r>
              <a:rPr lang="en" sz="1800">
                <a:solidFill>
                  <a:srgbClr val="000000"/>
                </a:solidFill>
                <a:highlight>
                  <a:srgbClr val="FFFFFF"/>
                </a:highlight>
              </a:rPr>
              <a:t>who took the</a:t>
            </a:r>
            <a:r>
              <a:rPr lang="en" sz="1800" b="1">
                <a:solidFill>
                  <a:srgbClr val="000000"/>
                </a:solidFill>
                <a:highlight>
                  <a:srgbClr val="FFFFFF"/>
                </a:highlight>
              </a:rPr>
              <a:t> </a:t>
            </a:r>
            <a:r>
              <a:rPr lang="en" sz="1800">
                <a:solidFill>
                  <a:srgbClr val="000000"/>
                </a:solidFill>
                <a:highlight>
                  <a:srgbClr val="FFFFFF"/>
                </a:highlight>
              </a:rPr>
              <a:t>LAA 1 ELA and math assessments and met the graduation requirement will </a:t>
            </a:r>
            <a:r>
              <a:rPr lang="en" sz="1800" b="1">
                <a:solidFill>
                  <a:srgbClr val="000000"/>
                </a:solidFill>
                <a:highlight>
                  <a:srgbClr val="FFFFFF"/>
                </a:highlight>
              </a:rPr>
              <a:t>not</a:t>
            </a:r>
            <a:r>
              <a:rPr lang="en" sz="1800">
                <a:solidFill>
                  <a:srgbClr val="000000"/>
                </a:solidFill>
                <a:highlight>
                  <a:srgbClr val="FFFFFF"/>
                </a:highlight>
              </a:rPr>
              <a:t> take the </a:t>
            </a:r>
            <a:r>
              <a:rPr lang="en" sz="1800"/>
              <a:t>ELA or mathematics </a:t>
            </a:r>
            <a:r>
              <a:rPr lang="en" sz="1800">
                <a:solidFill>
                  <a:srgbClr val="000000"/>
                </a:solidFill>
                <a:highlight>
                  <a:srgbClr val="FFFFFF"/>
                </a:highlight>
              </a:rPr>
              <a:t>LEAP Connect assessments in grade 11 (current year).</a:t>
            </a:r>
          </a:p>
          <a:p>
            <a:pPr marL="914400" lvl="1" indent="-342900" rtl="0">
              <a:spcBef>
                <a:spcPts val="0"/>
              </a:spcBef>
              <a:buClr>
                <a:srgbClr val="000000"/>
              </a:buClr>
              <a:buSzPct val="100000"/>
            </a:pPr>
            <a:r>
              <a:rPr lang="en" sz="1800" b="1">
                <a:solidFill>
                  <a:srgbClr val="000000"/>
                </a:solidFill>
                <a:highlight>
                  <a:srgbClr val="FFFFFF"/>
                </a:highlight>
              </a:rPr>
              <a:t>Current grade 10 students</a:t>
            </a:r>
            <a:r>
              <a:rPr lang="en" sz="1800">
                <a:solidFill>
                  <a:srgbClr val="000000"/>
                </a:solidFill>
                <a:highlight>
                  <a:srgbClr val="FFFFFF"/>
                </a:highlight>
              </a:rPr>
              <a:t> will not take the LAA 1 exam and will instead take LEAP Connect in 2018-2019 (grade 11).</a:t>
            </a:r>
          </a:p>
          <a:p>
            <a:pPr marL="914400" lvl="1" indent="-342900" rtl="0">
              <a:spcBef>
                <a:spcPts val="0"/>
              </a:spcBef>
              <a:buClr>
                <a:srgbClr val="000000"/>
              </a:buClr>
              <a:buSzPct val="100000"/>
            </a:pPr>
            <a:r>
              <a:rPr lang="en" sz="1800">
                <a:solidFill>
                  <a:srgbClr val="000000"/>
                </a:solidFill>
                <a:highlight>
                  <a:srgbClr val="FFFFFF"/>
                </a:highlight>
              </a:rPr>
              <a:t>Students who are part of the third year assessment cohort or who need to participate in LAA 1 ELA and math to meet specific requirements will take the LAA 1 ELA and math assessment.</a:t>
            </a:r>
          </a:p>
          <a:p>
            <a:pPr lvl="0" rtl="0">
              <a:spcBef>
                <a:spcPts val="0"/>
              </a:spcBef>
              <a:buNone/>
            </a:pPr>
            <a:endParaRPr sz="1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
            <a:ext cx="8229600" cy="1417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a:t>LEAP Connect Transition</a:t>
            </a:r>
          </a:p>
        </p:txBody>
      </p:sp>
      <p:sp>
        <p:nvSpPr>
          <p:cNvPr id="186" name="Shape 186"/>
          <p:cNvSpPr txBox="1">
            <a:spLocks noGrp="1"/>
          </p:cNvSpPr>
          <p:nvPr>
            <p:ph type="body" idx="1"/>
          </p:nvPr>
        </p:nvSpPr>
        <p:spPr>
          <a:xfrm>
            <a:off x="457200" y="1417833"/>
            <a:ext cx="8229600" cy="1016100"/>
          </a:xfrm>
          <a:prstGeom prst="rect">
            <a:avLst/>
          </a:prstGeom>
          <a:noFill/>
        </p:spPr>
        <p:txBody>
          <a:bodyPr wrap="square" lIns="91425" tIns="91425" rIns="91425" bIns="91425" anchor="t" anchorCtr="0">
            <a:noAutofit/>
          </a:bodyPr>
          <a:lstStyle/>
          <a:p>
            <a:pPr marL="0" lvl="0" indent="0" rtl="0">
              <a:spcBef>
                <a:spcPts val="0"/>
              </a:spcBef>
              <a:buNone/>
            </a:pPr>
            <a:r>
              <a:rPr lang="en" sz="1800">
                <a:solidFill>
                  <a:srgbClr val="333333"/>
                </a:solidFill>
                <a:highlight>
                  <a:srgbClr val="FFFFFF"/>
                </a:highlight>
              </a:rPr>
              <a:t>The assessments required for students with significant disabilities is outlined in the </a:t>
            </a:r>
            <a:r>
              <a:rPr lang="en" sz="1800">
                <a:solidFill>
                  <a:srgbClr val="333333"/>
                </a:solidFill>
              </a:rPr>
              <a:t>table below.</a:t>
            </a:r>
          </a:p>
        </p:txBody>
      </p:sp>
      <p:graphicFrame>
        <p:nvGraphicFramePr>
          <p:cNvPr id="187" name="Shape 187"/>
          <p:cNvGraphicFramePr/>
          <p:nvPr/>
        </p:nvGraphicFramePr>
        <p:xfrm>
          <a:off x="420925" y="2433925"/>
          <a:ext cx="8302150" cy="3672815"/>
        </p:xfrm>
        <a:graphic>
          <a:graphicData uri="http://schemas.openxmlformats.org/drawingml/2006/table">
            <a:tbl>
              <a:tblPr>
                <a:noFill/>
                <a:tableStyleId>{822278C1-DE15-4612-9899-2E4830E09EB4}</a:tableStyleId>
              </a:tblPr>
              <a:tblGrid>
                <a:gridCol w="2656250"/>
                <a:gridCol w="1655300"/>
                <a:gridCol w="2079000"/>
                <a:gridCol w="1911600"/>
              </a:tblGrid>
              <a:tr h="667900">
                <a:tc>
                  <a:txBody>
                    <a:bodyPr/>
                    <a:lstStyle/>
                    <a:p>
                      <a:pPr lvl="0" rtl="0">
                        <a:spcBef>
                          <a:spcPts val="0"/>
                        </a:spcBef>
                        <a:buNone/>
                      </a:pPr>
                      <a:endParaRPr sz="1900">
                        <a:latin typeface="Calibri"/>
                        <a:ea typeface="Calibri"/>
                        <a:cs typeface="Calibri"/>
                        <a:sym typeface="Calibri"/>
                      </a:endParaRPr>
                    </a:p>
                  </a:txBody>
                  <a:tcPr marL="91425" marR="91425" marT="121900" marB="121900" anchor="ctr">
                    <a:solidFill>
                      <a:srgbClr val="C9DAF8"/>
                    </a:solidFill>
                  </a:tcPr>
                </a:tc>
                <a:tc>
                  <a:txBody>
                    <a:bodyPr/>
                    <a:lstStyle/>
                    <a:p>
                      <a:pPr lvl="0" algn="ctr" rtl="0">
                        <a:spcBef>
                          <a:spcPts val="0"/>
                        </a:spcBef>
                        <a:buNone/>
                      </a:pPr>
                      <a:r>
                        <a:rPr lang="en" sz="1900" b="1">
                          <a:solidFill>
                            <a:schemeClr val="dk1"/>
                          </a:solidFill>
                          <a:latin typeface="Calibri"/>
                          <a:ea typeface="Calibri"/>
                          <a:cs typeface="Calibri"/>
                          <a:sym typeface="Calibri"/>
                        </a:rPr>
                        <a:t>2016-2017</a:t>
                      </a:r>
                    </a:p>
                  </a:txBody>
                  <a:tcPr marL="91425" marR="91425" marT="121900" marB="121900" anchor="ctr">
                    <a:solidFill>
                      <a:srgbClr val="C9DAF8"/>
                    </a:solidFill>
                  </a:tcPr>
                </a:tc>
                <a:tc>
                  <a:txBody>
                    <a:bodyPr/>
                    <a:lstStyle/>
                    <a:p>
                      <a:pPr lvl="0" algn="ctr" rtl="0">
                        <a:spcBef>
                          <a:spcPts val="0"/>
                        </a:spcBef>
                        <a:buNone/>
                      </a:pPr>
                      <a:r>
                        <a:rPr lang="en" sz="1900" b="1">
                          <a:solidFill>
                            <a:schemeClr val="dk1"/>
                          </a:solidFill>
                          <a:latin typeface="Calibri"/>
                          <a:ea typeface="Calibri"/>
                          <a:cs typeface="Calibri"/>
                          <a:sym typeface="Calibri"/>
                        </a:rPr>
                        <a:t>2017-2018</a:t>
                      </a:r>
                    </a:p>
                  </a:txBody>
                  <a:tcPr marL="91425" marR="91425" marT="121900" marB="121900" anchor="ctr">
                    <a:solidFill>
                      <a:srgbClr val="C9DAF8"/>
                    </a:solidFill>
                  </a:tcPr>
                </a:tc>
                <a:tc>
                  <a:txBody>
                    <a:bodyPr/>
                    <a:lstStyle/>
                    <a:p>
                      <a:pPr lvl="0" algn="ctr" rtl="0">
                        <a:spcBef>
                          <a:spcPts val="0"/>
                        </a:spcBef>
                        <a:buNone/>
                      </a:pPr>
                      <a:r>
                        <a:rPr lang="en" sz="1900" b="1">
                          <a:solidFill>
                            <a:schemeClr val="dk1"/>
                          </a:solidFill>
                          <a:latin typeface="Calibri"/>
                          <a:ea typeface="Calibri"/>
                          <a:cs typeface="Calibri"/>
                          <a:sym typeface="Calibri"/>
                        </a:rPr>
                        <a:t>2019 and beyond</a:t>
                      </a:r>
                    </a:p>
                  </a:txBody>
                  <a:tcPr marL="91425" marR="91425" marT="121900" marB="121900" anchor="ctr">
                    <a:solidFill>
                      <a:srgbClr val="C9DAF8"/>
                    </a:solidFill>
                  </a:tcPr>
                </a:tc>
              </a:tr>
              <a:tr h="581275">
                <a:tc>
                  <a:txBody>
                    <a:bodyPr/>
                    <a:lstStyle/>
                    <a:p>
                      <a:pPr lvl="0" rtl="0">
                        <a:spcBef>
                          <a:spcPts val="0"/>
                        </a:spcBef>
                        <a:buNone/>
                      </a:pPr>
                      <a:r>
                        <a:rPr lang="en" sz="1900" b="1">
                          <a:latin typeface="Calibri"/>
                          <a:ea typeface="Calibri"/>
                          <a:cs typeface="Calibri"/>
                          <a:sym typeface="Calibri"/>
                        </a:rPr>
                        <a:t>LAA1 Science</a:t>
                      </a:r>
                    </a:p>
                  </a:txBody>
                  <a:tcPr marL="91425" marR="91425" marT="121900" marB="121900" anchor="ctr">
                    <a:solidFill>
                      <a:srgbClr val="C9DAF8"/>
                    </a:solidFill>
                  </a:tcPr>
                </a:tc>
                <a:tc>
                  <a:txBody>
                    <a:bodyPr/>
                    <a:lstStyle/>
                    <a:p>
                      <a:pPr lvl="0" rtl="0">
                        <a:spcBef>
                          <a:spcPts val="0"/>
                        </a:spcBef>
                        <a:buNone/>
                      </a:pPr>
                      <a:r>
                        <a:rPr lang="en" sz="1900">
                          <a:solidFill>
                            <a:schemeClr val="dk1"/>
                          </a:solidFill>
                          <a:latin typeface="Calibri"/>
                          <a:ea typeface="Calibri"/>
                          <a:cs typeface="Calibri"/>
                          <a:sym typeface="Calibri"/>
                        </a:rPr>
                        <a:t>Grades 4, 8, 11</a:t>
                      </a:r>
                    </a:p>
                  </a:txBody>
                  <a:tcPr marL="91425" marR="91425" marT="121900" marB="121900" anchor="ctr"/>
                </a:tc>
                <a:tc>
                  <a:txBody>
                    <a:bodyPr/>
                    <a:lstStyle/>
                    <a:p>
                      <a:pPr lvl="0" rtl="0">
                        <a:spcBef>
                          <a:spcPts val="0"/>
                        </a:spcBef>
                        <a:buNone/>
                      </a:pPr>
                      <a:r>
                        <a:rPr lang="en" sz="1900">
                          <a:solidFill>
                            <a:schemeClr val="dk1"/>
                          </a:solidFill>
                          <a:latin typeface="Calibri"/>
                          <a:ea typeface="Calibri"/>
                          <a:cs typeface="Calibri"/>
                          <a:sym typeface="Calibri"/>
                        </a:rPr>
                        <a:t>Grades 4, 8, 11</a:t>
                      </a:r>
                    </a:p>
                  </a:txBody>
                  <a:tcPr marL="91425" marR="91425" marT="121900" marB="121900" anchor="ctr"/>
                </a:tc>
                <a:tc>
                  <a:txBody>
                    <a:bodyPr/>
                    <a:lstStyle/>
                    <a:p>
                      <a:pPr lvl="0" rtl="0">
                        <a:spcBef>
                          <a:spcPts val="0"/>
                        </a:spcBef>
                        <a:buNone/>
                      </a:pPr>
                      <a:r>
                        <a:rPr lang="en" sz="1900">
                          <a:latin typeface="Calibri"/>
                          <a:ea typeface="Calibri"/>
                          <a:cs typeface="Calibri"/>
                          <a:sym typeface="Calibri"/>
                        </a:rPr>
                        <a:t>TBD</a:t>
                      </a:r>
                    </a:p>
                  </a:txBody>
                  <a:tcPr marL="91425" marR="91425" marT="121900" marB="121900" anchor="ctr"/>
                </a:tc>
              </a:tr>
              <a:tr h="1445700">
                <a:tc>
                  <a:txBody>
                    <a:bodyPr/>
                    <a:lstStyle/>
                    <a:p>
                      <a:pPr lvl="0" rtl="0">
                        <a:spcBef>
                          <a:spcPts val="0"/>
                        </a:spcBef>
                        <a:buNone/>
                      </a:pPr>
                      <a:r>
                        <a:rPr lang="en" sz="1900" b="1">
                          <a:solidFill>
                            <a:schemeClr val="dk1"/>
                          </a:solidFill>
                          <a:latin typeface="Calibri"/>
                          <a:ea typeface="Calibri"/>
                          <a:cs typeface="Calibri"/>
                          <a:sym typeface="Calibri"/>
                        </a:rPr>
                        <a:t>LAA1 ELA/Math (old)</a:t>
                      </a:r>
                    </a:p>
                  </a:txBody>
                  <a:tcPr marL="91425" marR="91425" marT="121900" marB="121900" anchor="ctr">
                    <a:solidFill>
                      <a:srgbClr val="C9DAF8"/>
                    </a:solidFill>
                  </a:tcPr>
                </a:tc>
                <a:tc>
                  <a:txBody>
                    <a:bodyPr/>
                    <a:lstStyle/>
                    <a:p>
                      <a:pPr lvl="0" rtl="0">
                        <a:spcBef>
                          <a:spcPts val="0"/>
                        </a:spcBef>
                        <a:buNone/>
                      </a:pPr>
                      <a:r>
                        <a:rPr lang="en" sz="1900">
                          <a:solidFill>
                            <a:schemeClr val="dk1"/>
                          </a:solidFill>
                          <a:latin typeface="Calibri"/>
                          <a:ea typeface="Calibri"/>
                          <a:cs typeface="Calibri"/>
                          <a:sym typeface="Calibri"/>
                        </a:rPr>
                        <a:t>Grades 3-8, 10</a:t>
                      </a:r>
                    </a:p>
                  </a:txBody>
                  <a:tcPr marL="91425" marR="91425" marT="121900" marB="121900" anchor="ctr"/>
                </a:tc>
                <a:tc>
                  <a:txBody>
                    <a:bodyPr/>
                    <a:lstStyle/>
                    <a:p>
                      <a:pPr lvl="0" rtl="0">
                        <a:spcBef>
                          <a:spcPts val="0"/>
                        </a:spcBef>
                        <a:buNone/>
                      </a:pPr>
                      <a:r>
                        <a:rPr lang="en" sz="1900">
                          <a:solidFill>
                            <a:schemeClr val="dk1"/>
                          </a:solidFill>
                          <a:latin typeface="Calibri"/>
                          <a:ea typeface="Calibri"/>
                          <a:cs typeface="Calibri"/>
                          <a:sym typeface="Calibri"/>
                        </a:rPr>
                        <a:t>Students needing to take ELA/Math by 3</a:t>
                      </a:r>
                      <a:r>
                        <a:rPr lang="en" sz="1900" baseline="30000">
                          <a:solidFill>
                            <a:schemeClr val="dk1"/>
                          </a:solidFill>
                          <a:latin typeface="Calibri"/>
                          <a:ea typeface="Calibri"/>
                          <a:cs typeface="Calibri"/>
                          <a:sym typeface="Calibri"/>
                        </a:rPr>
                        <a:t>rd</a:t>
                      </a:r>
                      <a:r>
                        <a:rPr lang="en" sz="1900">
                          <a:solidFill>
                            <a:schemeClr val="dk1"/>
                          </a:solidFill>
                          <a:latin typeface="Calibri"/>
                          <a:ea typeface="Calibri"/>
                          <a:cs typeface="Calibri"/>
                          <a:sym typeface="Calibri"/>
                        </a:rPr>
                        <a:t> year of high school</a:t>
                      </a:r>
                    </a:p>
                  </a:txBody>
                  <a:tcPr marL="91425" marR="91425" marT="121900" marB="121900" anchor="ctr"/>
                </a:tc>
                <a:tc>
                  <a:txBody>
                    <a:bodyPr/>
                    <a:lstStyle/>
                    <a:p>
                      <a:pPr lvl="0" rtl="0">
                        <a:spcBef>
                          <a:spcPts val="0"/>
                        </a:spcBef>
                        <a:buNone/>
                      </a:pPr>
                      <a:r>
                        <a:rPr lang="en" sz="1900">
                          <a:latin typeface="Calibri"/>
                          <a:ea typeface="Calibri"/>
                          <a:cs typeface="Calibri"/>
                          <a:sym typeface="Calibri"/>
                        </a:rPr>
                        <a:t>n/a</a:t>
                      </a:r>
                    </a:p>
                  </a:txBody>
                  <a:tcPr marL="91425" marR="91425" marT="121900" marB="121900" anchor="ctr"/>
                </a:tc>
              </a:tr>
              <a:tr h="666625">
                <a:tc>
                  <a:txBody>
                    <a:bodyPr/>
                    <a:lstStyle/>
                    <a:p>
                      <a:pPr lvl="0" rtl="0">
                        <a:spcBef>
                          <a:spcPts val="0"/>
                        </a:spcBef>
                        <a:buNone/>
                      </a:pPr>
                      <a:r>
                        <a:rPr lang="en" sz="1900" b="1">
                          <a:solidFill>
                            <a:schemeClr val="dk1"/>
                          </a:solidFill>
                          <a:latin typeface="Calibri"/>
                          <a:ea typeface="Calibri"/>
                          <a:cs typeface="Calibri"/>
                          <a:sym typeface="Calibri"/>
                        </a:rPr>
                        <a:t>LEAP Connect ELA/Math (new)</a:t>
                      </a:r>
                    </a:p>
                  </a:txBody>
                  <a:tcPr marL="91425" marR="91425" marT="121900" marB="121900" anchor="ctr">
                    <a:solidFill>
                      <a:srgbClr val="C9DAF8"/>
                    </a:solidFill>
                  </a:tcPr>
                </a:tc>
                <a:tc>
                  <a:txBody>
                    <a:bodyPr/>
                    <a:lstStyle/>
                    <a:p>
                      <a:pPr lvl="0" rtl="0">
                        <a:spcBef>
                          <a:spcPts val="0"/>
                        </a:spcBef>
                        <a:buNone/>
                      </a:pPr>
                      <a:r>
                        <a:rPr lang="en" sz="1900">
                          <a:latin typeface="Calibri"/>
                          <a:ea typeface="Calibri"/>
                          <a:cs typeface="Calibri"/>
                          <a:sym typeface="Calibri"/>
                        </a:rPr>
                        <a:t>n/a</a:t>
                      </a:r>
                    </a:p>
                  </a:txBody>
                  <a:tcPr marL="91425" marR="91425" marT="121900" marB="121900" anchor="ctr"/>
                </a:tc>
                <a:tc>
                  <a:txBody>
                    <a:bodyPr/>
                    <a:lstStyle/>
                    <a:p>
                      <a:pPr lvl="0" rtl="0">
                        <a:spcBef>
                          <a:spcPts val="0"/>
                        </a:spcBef>
                        <a:buNone/>
                      </a:pPr>
                      <a:r>
                        <a:rPr lang="en" sz="1900">
                          <a:solidFill>
                            <a:schemeClr val="dk1"/>
                          </a:solidFill>
                          <a:latin typeface="Calibri"/>
                          <a:ea typeface="Calibri"/>
                          <a:cs typeface="Calibri"/>
                          <a:sym typeface="Calibri"/>
                        </a:rPr>
                        <a:t>Grades 3-8</a:t>
                      </a:r>
                    </a:p>
                  </a:txBody>
                  <a:tcPr marL="91425" marR="91425" marT="121900" marB="121900" anchor="ctr"/>
                </a:tc>
                <a:tc>
                  <a:txBody>
                    <a:bodyPr/>
                    <a:lstStyle/>
                    <a:p>
                      <a:pPr lvl="0" rtl="0">
                        <a:spcBef>
                          <a:spcPts val="0"/>
                        </a:spcBef>
                        <a:buNone/>
                      </a:pPr>
                      <a:r>
                        <a:rPr lang="en" sz="1900">
                          <a:solidFill>
                            <a:schemeClr val="dk1"/>
                          </a:solidFill>
                          <a:latin typeface="Calibri"/>
                          <a:ea typeface="Calibri"/>
                          <a:cs typeface="Calibri"/>
                          <a:sym typeface="Calibri"/>
                        </a:rPr>
                        <a:t>Grades 3-8, 11</a:t>
                      </a:r>
                    </a:p>
                  </a:txBody>
                  <a:tcPr marL="91425" marR="91425" marT="121900" marB="121900"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rtl="0">
              <a:spcBef>
                <a:spcPts val="0"/>
              </a:spcBef>
              <a:buNone/>
            </a:pPr>
            <a:r>
              <a:rPr lang="en" sz="3200"/>
              <a:t>Assessment Features</a:t>
            </a:r>
          </a:p>
        </p:txBody>
      </p:sp>
      <p:sp>
        <p:nvSpPr>
          <p:cNvPr id="193" name="Shape 193"/>
          <p:cNvSpPr txBox="1">
            <a:spLocks noGrp="1"/>
          </p:cNvSpPr>
          <p:nvPr>
            <p:ph type="body" idx="1"/>
          </p:nvPr>
        </p:nvSpPr>
        <p:spPr>
          <a:xfrm>
            <a:off x="152400" y="1452282"/>
            <a:ext cx="8839200" cy="4948218"/>
          </a:xfrm>
          <a:prstGeom prst="rect">
            <a:avLst/>
          </a:prstGeom>
        </p:spPr>
        <p:txBody>
          <a:bodyPr wrap="square" lIns="91425" tIns="91425" rIns="91425" bIns="91425" anchor="t" anchorCtr="0">
            <a:noAutofit/>
          </a:bodyPr>
          <a:lstStyle/>
          <a:p>
            <a:pPr marL="230187" lvl="0" indent="0" rtl="0">
              <a:spcBef>
                <a:spcPts val="0"/>
              </a:spcBef>
              <a:buNone/>
            </a:pPr>
            <a:r>
              <a:rPr lang="en" sz="1800" dirty="0"/>
              <a:t>LEAP Connect provides the following built-in supports:</a:t>
            </a:r>
          </a:p>
          <a:p>
            <a:pPr marL="230187" lvl="0" indent="0" rtl="0">
              <a:spcBef>
                <a:spcPts val="0"/>
              </a:spcBef>
              <a:buNone/>
            </a:pPr>
            <a:endParaRPr sz="1800" dirty="0"/>
          </a:p>
          <a:p>
            <a:pPr marL="914400" lvl="0" indent="-342900" rtl="0">
              <a:spcBef>
                <a:spcPts val="0"/>
              </a:spcBef>
              <a:buSzPct val="100000"/>
            </a:pPr>
            <a:r>
              <a:rPr lang="en" sz="1800" dirty="0"/>
              <a:t>Entire test can be read aloud</a:t>
            </a:r>
          </a:p>
          <a:p>
            <a:pPr marL="914400" lvl="0" indent="-342900" rtl="0">
              <a:spcBef>
                <a:spcPts val="0"/>
              </a:spcBef>
              <a:buSzPct val="100000"/>
            </a:pPr>
            <a:r>
              <a:rPr lang="en" sz="1800" dirty="0"/>
              <a:t>Reduced passage length</a:t>
            </a:r>
          </a:p>
          <a:p>
            <a:pPr marL="914400" lvl="0" indent="-342900" rtl="0">
              <a:spcBef>
                <a:spcPts val="0"/>
              </a:spcBef>
              <a:buSzPct val="100000"/>
            </a:pPr>
            <a:r>
              <a:rPr lang="en" sz="1800" dirty="0"/>
              <a:t>Manipulatives</a:t>
            </a:r>
          </a:p>
          <a:p>
            <a:pPr marL="914400" lvl="0" indent="-342900" rtl="0">
              <a:spcBef>
                <a:spcPts val="0"/>
              </a:spcBef>
              <a:buSzPct val="100000"/>
            </a:pPr>
            <a:r>
              <a:rPr lang="en" sz="1800" dirty="0"/>
              <a:t>Pictures and graphics to support what is read</a:t>
            </a:r>
          </a:p>
          <a:p>
            <a:pPr marL="914400" lvl="0" indent="-342900" rtl="0">
              <a:spcBef>
                <a:spcPts val="0"/>
              </a:spcBef>
              <a:buSzPct val="100000"/>
            </a:pPr>
            <a:r>
              <a:rPr lang="en" sz="1800" dirty="0"/>
              <a:t>Models and demonstrations</a:t>
            </a:r>
          </a:p>
          <a:p>
            <a:pPr marL="914400" lvl="0" indent="-342900" rtl="0">
              <a:spcBef>
                <a:spcPts val="0"/>
              </a:spcBef>
              <a:buSzPct val="100000"/>
            </a:pPr>
            <a:r>
              <a:rPr lang="en" sz="1800" dirty="0"/>
              <a:t>Common geometric shapes and smaller numbers in math test</a:t>
            </a:r>
          </a:p>
          <a:p>
            <a:pPr marL="914400" lvl="0" indent="-342900" rtl="0">
              <a:spcBef>
                <a:spcPts val="0"/>
              </a:spcBef>
              <a:buSzPct val="100000"/>
            </a:pPr>
            <a:r>
              <a:rPr lang="en" sz="1800" dirty="0"/>
              <a:t>Various levels of complexity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0" y="0"/>
            <a:ext cx="9144000" cy="12954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a:t>Levels of Complexity</a:t>
            </a:r>
          </a:p>
        </p:txBody>
      </p:sp>
      <p:sp>
        <p:nvSpPr>
          <p:cNvPr id="200" name="Shape 200"/>
          <p:cNvSpPr txBox="1">
            <a:spLocks noGrp="1"/>
          </p:cNvSpPr>
          <p:nvPr>
            <p:ph type="body" idx="1"/>
          </p:nvPr>
        </p:nvSpPr>
        <p:spPr>
          <a:xfrm>
            <a:off x="152400" y="1447800"/>
            <a:ext cx="8839200" cy="3420600"/>
          </a:xfrm>
          <a:prstGeom prst="rect">
            <a:avLst/>
          </a:prstGeom>
        </p:spPr>
        <p:txBody>
          <a:bodyPr wrap="square" lIns="91425" tIns="91425" rIns="91425" bIns="91425" anchor="t" anchorCtr="0">
            <a:noAutofit/>
          </a:bodyPr>
          <a:lstStyle/>
          <a:p>
            <a:pPr marL="0" lvl="0" indent="-69850" rtl="0">
              <a:lnSpc>
                <a:spcPct val="100000"/>
              </a:lnSpc>
              <a:spcBef>
                <a:spcPts val="0"/>
              </a:spcBef>
              <a:buClr>
                <a:schemeClr val="dk1"/>
              </a:buClr>
              <a:buSzPct val="61111"/>
              <a:buFont typeface="Arial"/>
              <a:buNone/>
            </a:pPr>
            <a:r>
              <a:rPr lang="en" sz="1800"/>
              <a:t>The least complex test items provide extensive adaptations, scaffolds, and supports. Other items for the same content are designed to include more complex content with fewer adaptations, scaffolds, and supports.</a:t>
            </a:r>
          </a:p>
          <a:p>
            <a:pPr marL="0" lvl="0" indent="0" rtl="0">
              <a:lnSpc>
                <a:spcPct val="115000"/>
              </a:lnSpc>
              <a:spcBef>
                <a:spcPts val="400"/>
              </a:spcBef>
              <a:buNone/>
            </a:pPr>
            <a:endParaRPr sz="1800"/>
          </a:p>
          <a:p>
            <a:pPr marL="0" lvl="0" indent="-69850" rtl="0">
              <a:lnSpc>
                <a:spcPct val="115000"/>
              </a:lnSpc>
              <a:spcBef>
                <a:spcPts val="400"/>
              </a:spcBef>
              <a:buClr>
                <a:schemeClr val="dk1"/>
              </a:buClr>
              <a:buSzPct val="61111"/>
              <a:buFont typeface="Arial"/>
              <a:buNone/>
            </a:pPr>
            <a:r>
              <a:rPr lang="en" sz="1800"/>
              <a:t>Each question includes scripted directions for test administrators to ensure the questions are given to students as intended. The directions also include specific ways a test administrator can adapt to the student’s mode of communication and unique needs.</a:t>
            </a:r>
          </a:p>
          <a:p>
            <a:pPr marL="0" lvl="0" indent="-69850" rtl="0">
              <a:lnSpc>
                <a:spcPct val="115000"/>
              </a:lnSpc>
              <a:spcBef>
                <a:spcPts val="500"/>
              </a:spcBef>
              <a:buClr>
                <a:schemeClr val="dk1"/>
              </a:buClr>
              <a:buSzPct val="61111"/>
              <a:buFont typeface="Arial"/>
              <a:buNone/>
            </a:pPr>
            <a:endParaRPr sz="1800"/>
          </a:p>
          <a:p>
            <a:pPr lvl="0" rtl="0">
              <a:spcBef>
                <a:spcPts val="0"/>
              </a:spcBef>
              <a:buNone/>
            </a:pP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
            <a:ext cx="8229600" cy="1417800"/>
          </a:xfrm>
          <a:prstGeom prst="rect">
            <a:avLst/>
          </a:prstGeom>
        </p:spPr>
        <p:txBody>
          <a:bodyPr wrap="square" lIns="91425" tIns="91425" rIns="91425" bIns="91425" anchor="ctr" anchorCtr="0">
            <a:noAutofit/>
          </a:bodyPr>
          <a:lstStyle/>
          <a:p>
            <a:pPr lvl="0">
              <a:spcBef>
                <a:spcPts val="0"/>
              </a:spcBef>
              <a:buNone/>
            </a:pPr>
            <a:r>
              <a:rPr lang="en" sz="3200"/>
              <a:t>ELA Design</a:t>
            </a:r>
          </a:p>
        </p:txBody>
      </p:sp>
      <p:sp>
        <p:nvSpPr>
          <p:cNvPr id="206" name="Shape 206"/>
          <p:cNvSpPr txBox="1">
            <a:spLocks noGrp="1"/>
          </p:cNvSpPr>
          <p:nvPr>
            <p:ph type="body" idx="1"/>
          </p:nvPr>
        </p:nvSpPr>
        <p:spPr>
          <a:xfrm>
            <a:off x="457200" y="1417925"/>
            <a:ext cx="8229600" cy="4708500"/>
          </a:xfrm>
          <a:prstGeom prst="rect">
            <a:avLst/>
          </a:prstGeom>
        </p:spPr>
        <p:txBody>
          <a:bodyPr wrap="square" lIns="91425" tIns="91425" rIns="91425" bIns="91425" anchor="t" anchorCtr="0">
            <a:noAutofit/>
          </a:bodyPr>
          <a:lstStyle/>
          <a:p>
            <a:pPr marL="0" lvl="0" indent="-69850" rtl="0">
              <a:lnSpc>
                <a:spcPct val="115000"/>
              </a:lnSpc>
              <a:spcBef>
                <a:spcPts val="400"/>
              </a:spcBef>
              <a:buClr>
                <a:schemeClr val="dk1"/>
              </a:buClr>
              <a:buSzPct val="61111"/>
              <a:buFont typeface="Arial"/>
              <a:buNone/>
            </a:pPr>
            <a:r>
              <a:rPr lang="en" sz="1800"/>
              <a:t>ELA content assessed by LEAP Connect includes:</a:t>
            </a:r>
          </a:p>
          <a:p>
            <a:pPr marL="457200" lvl="0" indent="-342900" rtl="0">
              <a:lnSpc>
                <a:spcPct val="115000"/>
              </a:lnSpc>
              <a:spcBef>
                <a:spcPts val="400"/>
              </a:spcBef>
              <a:buSzPct val="100000"/>
            </a:pPr>
            <a:r>
              <a:rPr lang="en" sz="1800"/>
              <a:t>Reading foundational skills,</a:t>
            </a:r>
          </a:p>
          <a:p>
            <a:pPr marL="457200" lvl="0" indent="-342900" rtl="0">
              <a:lnSpc>
                <a:spcPct val="115000"/>
              </a:lnSpc>
              <a:spcBef>
                <a:spcPts val="400"/>
              </a:spcBef>
              <a:buSzPct val="100000"/>
            </a:pPr>
            <a:r>
              <a:rPr lang="en" sz="1800"/>
              <a:t>Writing,</a:t>
            </a:r>
          </a:p>
          <a:p>
            <a:pPr marL="457200" lvl="0" indent="-342900" rtl="0">
              <a:lnSpc>
                <a:spcPct val="115000"/>
              </a:lnSpc>
              <a:spcBef>
                <a:spcPts val="400"/>
              </a:spcBef>
              <a:buSzPct val="100000"/>
            </a:pPr>
            <a:r>
              <a:rPr lang="en" sz="1800"/>
              <a:t>Vocabulary, and</a:t>
            </a:r>
          </a:p>
          <a:p>
            <a:pPr marL="457200" lvl="0" indent="-342900" rtl="0">
              <a:lnSpc>
                <a:spcPct val="115000"/>
              </a:lnSpc>
              <a:spcBef>
                <a:spcPts val="400"/>
              </a:spcBef>
              <a:buSzPct val="100000"/>
            </a:pPr>
            <a:r>
              <a:rPr lang="en" sz="1800"/>
              <a:t>Comprehension of varied text types.</a:t>
            </a:r>
          </a:p>
          <a:p>
            <a:pPr marL="0" lvl="0" indent="-69850" rtl="0">
              <a:lnSpc>
                <a:spcPct val="115000"/>
              </a:lnSpc>
              <a:spcBef>
                <a:spcPts val="400"/>
              </a:spcBef>
              <a:buClr>
                <a:schemeClr val="dk1"/>
              </a:buClr>
              <a:buSzPct val="61111"/>
              <a:buFont typeface="Arial"/>
              <a:buNone/>
            </a:pPr>
            <a:endParaRPr sz="1800">
              <a:latin typeface="Arial"/>
              <a:ea typeface="Arial"/>
              <a:cs typeface="Arial"/>
              <a:sym typeface="Arial"/>
            </a:endParaRPr>
          </a:p>
          <a:p>
            <a:pPr marL="0" lvl="0" indent="-69850" rtl="0">
              <a:lnSpc>
                <a:spcPct val="100000"/>
              </a:lnSpc>
              <a:spcBef>
                <a:spcPts val="0"/>
              </a:spcBef>
              <a:buClr>
                <a:schemeClr val="dk1"/>
              </a:buClr>
              <a:buSzPct val="61111"/>
              <a:buFont typeface="Arial"/>
              <a:buNone/>
            </a:pPr>
            <a:r>
              <a:rPr lang="en" sz="1800"/>
              <a:t>In grades 3 and 4, LEAP Connect</a:t>
            </a:r>
            <a:r>
              <a:rPr lang="en" sz="1800" b="1"/>
              <a:t> reading items </a:t>
            </a:r>
            <a:r>
              <a:rPr lang="en" sz="1800"/>
              <a:t>include the assessment of early decoding skills. These items allow both verbal and non-verbal responses.</a:t>
            </a:r>
          </a:p>
          <a:p>
            <a:pPr marL="0" lvl="0" indent="-69850" rtl="0">
              <a:lnSpc>
                <a:spcPct val="100000"/>
              </a:lnSpc>
              <a:spcBef>
                <a:spcPts val="400"/>
              </a:spcBef>
              <a:buClr>
                <a:schemeClr val="dk1"/>
              </a:buClr>
              <a:buSzPct val="61111"/>
              <a:buFont typeface="Arial"/>
              <a:buNone/>
            </a:pPr>
            <a:r>
              <a:rPr lang="en" sz="1800"/>
              <a:t>Words are presented from simple to more complex.</a:t>
            </a:r>
          </a:p>
          <a:p>
            <a:pPr marL="0" lvl="0" indent="-69850" rtl="0">
              <a:lnSpc>
                <a:spcPct val="115000"/>
              </a:lnSpc>
              <a:spcBef>
                <a:spcPts val="400"/>
              </a:spcBef>
              <a:buClr>
                <a:schemeClr val="dk1"/>
              </a:buClr>
              <a:buSzPct val="61111"/>
              <a:buFont typeface="Arial"/>
              <a:buNone/>
            </a:pPr>
            <a:endParaRPr sz="1800">
              <a:latin typeface="Arial"/>
              <a:ea typeface="Arial"/>
              <a:cs typeface="Arial"/>
              <a:sym typeface="Arial"/>
            </a:endParaRPr>
          </a:p>
          <a:p>
            <a:pPr marL="0" lvl="0" indent="0" rtl="0">
              <a:lnSpc>
                <a:spcPct val="115000"/>
              </a:lnSpc>
              <a:spcBef>
                <a:spcPts val="400"/>
              </a:spcBef>
              <a:buNone/>
            </a:pPr>
            <a:r>
              <a:rPr lang="en" sz="1800" b="1"/>
              <a:t>Writing items </a:t>
            </a:r>
            <a:r>
              <a:rPr lang="en" sz="1800"/>
              <a:t>focus on different types of writing—narrative, explanatory and argument—at different grade levels. The writing items included in each grade range in complexity, allowing for students to show what they know and can do.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
            <a:ext cx="8229600" cy="1417800"/>
          </a:xfrm>
          <a:prstGeom prst="rect">
            <a:avLst/>
          </a:prstGeom>
        </p:spPr>
        <p:txBody>
          <a:bodyPr wrap="square" lIns="91425" tIns="91425" rIns="91425" bIns="91425" anchor="ctr" anchorCtr="0">
            <a:noAutofit/>
          </a:bodyPr>
          <a:lstStyle/>
          <a:p>
            <a:pPr lvl="0" rtl="0">
              <a:spcBef>
                <a:spcPts val="0"/>
              </a:spcBef>
              <a:buNone/>
            </a:pPr>
            <a:r>
              <a:rPr lang="en" sz="3200"/>
              <a:t>ELA Design</a:t>
            </a:r>
          </a:p>
        </p:txBody>
      </p:sp>
      <p:sp>
        <p:nvSpPr>
          <p:cNvPr id="212" name="Shape 212"/>
          <p:cNvSpPr txBox="1">
            <a:spLocks noGrp="1"/>
          </p:cNvSpPr>
          <p:nvPr>
            <p:ph type="body" idx="1"/>
          </p:nvPr>
        </p:nvSpPr>
        <p:spPr>
          <a:xfrm>
            <a:off x="457200" y="1265525"/>
            <a:ext cx="8229600" cy="4708500"/>
          </a:xfrm>
          <a:prstGeom prst="rect">
            <a:avLst/>
          </a:prstGeom>
        </p:spPr>
        <p:txBody>
          <a:bodyPr wrap="square" lIns="91425" tIns="91425" rIns="91425" bIns="91425" anchor="t" anchorCtr="0">
            <a:noAutofit/>
          </a:bodyPr>
          <a:lstStyle/>
          <a:p>
            <a:pPr marL="0" lvl="0" indent="0" rtl="0">
              <a:lnSpc>
                <a:spcPct val="100000"/>
              </a:lnSpc>
              <a:spcBef>
                <a:spcPts val="400"/>
              </a:spcBef>
              <a:buNone/>
            </a:pPr>
            <a:r>
              <a:rPr lang="en" sz="1800" b="1"/>
              <a:t>Reading items </a:t>
            </a:r>
            <a:r>
              <a:rPr lang="en" sz="1800"/>
              <a:t>assess students’ developing use of vocabulary and reading skills using both literary and informational texts in grade-appropriate contexts.</a:t>
            </a:r>
          </a:p>
          <a:p>
            <a:pPr marL="457200" lvl="0" indent="-342900" rtl="0">
              <a:lnSpc>
                <a:spcPct val="100000"/>
              </a:lnSpc>
              <a:spcBef>
                <a:spcPts val="400"/>
              </a:spcBef>
              <a:buSzPct val="100000"/>
            </a:pPr>
            <a:r>
              <a:rPr lang="en" sz="1800"/>
              <a:t>The literature content focuses on beginning comprehension skills (for example, describing characters in a story) as well as more advanced comprehension skills (for example, analyzing the development of theme)</a:t>
            </a:r>
          </a:p>
          <a:p>
            <a:pPr marL="457200" lvl="0" indent="-342900" rtl="0">
              <a:lnSpc>
                <a:spcPct val="100000"/>
              </a:lnSpc>
              <a:spcBef>
                <a:spcPts val="400"/>
              </a:spcBef>
              <a:buSzPct val="100000"/>
            </a:pPr>
            <a:r>
              <a:rPr lang="en" sz="1800"/>
              <a:t>The informational content focuses on, for example, identifying the purpose of charts and diagrams as well as integrating information from multiple sources of information.</a:t>
            </a:r>
          </a:p>
          <a:p>
            <a:pPr marL="0" lvl="0" indent="0" rtl="0">
              <a:lnSpc>
                <a:spcPct val="100000"/>
              </a:lnSpc>
              <a:spcBef>
                <a:spcPts val="0"/>
              </a:spcBef>
              <a:buNone/>
            </a:pPr>
            <a:endParaRPr sz="1800">
              <a:latin typeface="Arial"/>
              <a:ea typeface="Arial"/>
              <a:cs typeface="Arial"/>
              <a:sym typeface="Arial"/>
            </a:endParaRPr>
          </a:p>
          <a:p>
            <a:pPr marL="0" lvl="0" indent="0" rtl="0">
              <a:lnSpc>
                <a:spcPct val="100000"/>
              </a:lnSpc>
              <a:spcBef>
                <a:spcPts val="0"/>
              </a:spcBef>
              <a:buNone/>
            </a:pPr>
            <a:r>
              <a:rPr lang="en" sz="1800"/>
              <a:t>The texts used in LEAP Connect are written across a range of complexity to provide an opportunity for students with different acquired reading skills to answer text-based questions.</a:t>
            </a:r>
          </a:p>
          <a:p>
            <a:pPr marL="457200" lvl="0" indent="-342900" rtl="0">
              <a:lnSpc>
                <a:spcPct val="100000"/>
              </a:lnSpc>
              <a:spcBef>
                <a:spcPts val="400"/>
              </a:spcBef>
              <a:buSzPct val="100000"/>
            </a:pPr>
            <a:r>
              <a:rPr lang="en" sz="1800"/>
              <a:t>The texts represent a range of complexity in the reading level, length, and vocabulary.</a:t>
            </a:r>
          </a:p>
          <a:p>
            <a:pPr marL="457200" lvl="0" indent="-342900" rtl="0">
              <a:lnSpc>
                <a:spcPct val="100000"/>
              </a:lnSpc>
              <a:spcBef>
                <a:spcPts val="400"/>
              </a:spcBef>
              <a:buSzPct val="100000"/>
            </a:pPr>
            <a:r>
              <a:rPr lang="en" sz="1800"/>
              <a:t>The questions also include a range of supports and scaffolds (for example, introduction to the text, rereading, pictures, prompts for what to listen for, and definitions).</a:t>
            </a:r>
          </a:p>
          <a:p>
            <a:pPr marL="0" lvl="0" indent="0" rtl="0">
              <a:lnSpc>
                <a:spcPct val="100000"/>
              </a:lnSpc>
              <a:spcBef>
                <a:spcPts val="40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a:spcBef>
                <a:spcPts val="0"/>
              </a:spcBef>
              <a:buClr>
                <a:schemeClr val="dk1"/>
              </a:buClr>
              <a:buSzPct val="34375"/>
              <a:buFont typeface="Arial"/>
              <a:buNone/>
            </a:pPr>
            <a:r>
              <a:rPr lang="en" sz="3200"/>
              <a:t>ELA Design</a:t>
            </a:r>
          </a:p>
        </p:txBody>
      </p:sp>
      <p:graphicFrame>
        <p:nvGraphicFramePr>
          <p:cNvPr id="218" name="Shape 218"/>
          <p:cNvGraphicFramePr/>
          <p:nvPr>
            <p:extLst>
              <p:ext uri="{D42A27DB-BD31-4B8C-83A1-F6EECF244321}">
                <p14:modId xmlns:p14="http://schemas.microsoft.com/office/powerpoint/2010/main" val="2281997038"/>
              </p:ext>
            </p:extLst>
          </p:nvPr>
        </p:nvGraphicFramePr>
        <p:xfrm>
          <a:off x="392400" y="1621987"/>
          <a:ext cx="8450600" cy="3973008"/>
        </p:xfrm>
        <a:graphic>
          <a:graphicData uri="http://schemas.openxmlformats.org/drawingml/2006/table">
            <a:tbl>
              <a:tblPr>
                <a:noFill/>
                <a:tableStyleId>{822278C1-DE15-4612-9899-2E4830E09EB4}</a:tableStyleId>
              </a:tblPr>
              <a:tblGrid>
                <a:gridCol w="2112650"/>
                <a:gridCol w="2112650"/>
                <a:gridCol w="2158350"/>
                <a:gridCol w="2066950"/>
              </a:tblGrid>
              <a:tr h="381000">
                <a:tc>
                  <a:txBody>
                    <a:bodyPr/>
                    <a:lstStyle/>
                    <a:p>
                      <a:pPr lvl="0" rtl="0">
                        <a:lnSpc>
                          <a:spcPct val="115000"/>
                        </a:lnSpc>
                        <a:spcBef>
                          <a:spcPts val="0"/>
                        </a:spcBef>
                        <a:buNone/>
                      </a:pPr>
                      <a:r>
                        <a:rPr lang="en" sz="1800" b="1" dirty="0">
                          <a:latin typeface="Calibri"/>
                          <a:ea typeface="Calibri"/>
                          <a:cs typeface="Calibri"/>
                          <a:sym typeface="Calibri"/>
                        </a:rPr>
                        <a:t>Session 1: Reading</a:t>
                      </a:r>
                    </a:p>
                  </a:txBody>
                  <a:tcPr marL="91425" marR="91425" marT="91425" marB="91425">
                    <a:solidFill>
                      <a:srgbClr val="A4C2F4"/>
                    </a:solidFill>
                  </a:tcPr>
                </a:tc>
                <a:tc>
                  <a:txBody>
                    <a:bodyPr/>
                    <a:lstStyle/>
                    <a:p>
                      <a:pPr lvl="0" rtl="0">
                        <a:lnSpc>
                          <a:spcPct val="115000"/>
                        </a:lnSpc>
                        <a:spcBef>
                          <a:spcPts val="0"/>
                        </a:spcBef>
                        <a:buNone/>
                      </a:pPr>
                      <a:r>
                        <a:rPr lang="en" sz="1800" b="1">
                          <a:latin typeface="Calibri"/>
                          <a:ea typeface="Calibri"/>
                          <a:cs typeface="Calibri"/>
                          <a:sym typeface="Calibri"/>
                        </a:rPr>
                        <a:t>Session 2: Reading</a:t>
                      </a:r>
                    </a:p>
                  </a:txBody>
                  <a:tcPr marL="91425" marR="91425" marT="91425" marB="91425">
                    <a:solidFill>
                      <a:srgbClr val="A4C2F4"/>
                    </a:solidFill>
                  </a:tcPr>
                </a:tc>
                <a:tc>
                  <a:txBody>
                    <a:bodyPr/>
                    <a:lstStyle/>
                    <a:p>
                      <a:pPr lvl="0" rtl="0">
                        <a:lnSpc>
                          <a:spcPct val="115000"/>
                        </a:lnSpc>
                        <a:spcBef>
                          <a:spcPts val="0"/>
                        </a:spcBef>
                        <a:buNone/>
                      </a:pPr>
                      <a:r>
                        <a:rPr lang="en" sz="1800" b="1">
                          <a:latin typeface="Calibri"/>
                          <a:ea typeface="Calibri"/>
                          <a:cs typeface="Calibri"/>
                          <a:sym typeface="Calibri"/>
                        </a:rPr>
                        <a:t>Session 3: Writing</a:t>
                      </a:r>
                    </a:p>
                  </a:txBody>
                  <a:tcPr marL="91425" marR="91425" marT="91425" marB="91425">
                    <a:solidFill>
                      <a:srgbClr val="A4C2F4"/>
                    </a:solidFill>
                  </a:tcPr>
                </a:tc>
                <a:tc>
                  <a:txBody>
                    <a:bodyPr/>
                    <a:lstStyle/>
                    <a:p>
                      <a:pPr lvl="0" rtl="0">
                        <a:lnSpc>
                          <a:spcPct val="115000"/>
                        </a:lnSpc>
                        <a:spcBef>
                          <a:spcPts val="0"/>
                        </a:spcBef>
                        <a:buNone/>
                      </a:pPr>
                      <a:r>
                        <a:rPr lang="en" sz="1800" b="1">
                          <a:latin typeface="Calibri"/>
                          <a:ea typeface="Calibri"/>
                          <a:cs typeface="Calibri"/>
                          <a:sym typeface="Calibri"/>
                        </a:rPr>
                        <a:t>Session 4: Writing</a:t>
                      </a:r>
                    </a:p>
                  </a:txBody>
                  <a:tcPr marL="91425" marR="91425" marT="91425" marB="91425">
                    <a:solidFill>
                      <a:srgbClr val="A4C2F4"/>
                    </a:solidFill>
                  </a:tcPr>
                </a:tc>
              </a:tr>
              <a:tr h="381000">
                <a:tc>
                  <a:txBody>
                    <a:bodyPr/>
                    <a:lstStyle/>
                    <a:p>
                      <a:pPr lvl="0" rtl="0">
                        <a:lnSpc>
                          <a:spcPct val="100000"/>
                        </a:lnSpc>
                        <a:spcBef>
                          <a:spcPts val="0"/>
                        </a:spcBef>
                        <a:buNone/>
                      </a:pPr>
                      <a:r>
                        <a:rPr lang="en" sz="1800" dirty="0">
                          <a:latin typeface="Calibri"/>
                          <a:ea typeface="Calibri"/>
                          <a:cs typeface="Calibri"/>
                          <a:sym typeface="Calibri"/>
                        </a:rPr>
                        <a:t>Literary and informational reading passages with selected-response reading items</a:t>
                      </a:r>
                    </a:p>
                    <a:p>
                      <a:pPr lvl="0" rtl="0">
                        <a:lnSpc>
                          <a:spcPct val="100000"/>
                        </a:lnSpc>
                        <a:spcBef>
                          <a:spcPts val="0"/>
                        </a:spcBef>
                        <a:buNone/>
                      </a:pPr>
                      <a:endParaRPr sz="1800" dirty="0">
                        <a:latin typeface="Calibri"/>
                        <a:ea typeface="Calibri"/>
                        <a:cs typeface="Calibri"/>
                        <a:sym typeface="Calibri"/>
                      </a:endParaRPr>
                    </a:p>
                    <a:p>
                      <a:pPr lvl="0" rtl="0">
                        <a:lnSpc>
                          <a:spcPct val="100000"/>
                        </a:lnSpc>
                        <a:spcBef>
                          <a:spcPts val="0"/>
                        </a:spcBef>
                        <a:buNone/>
                      </a:pPr>
                      <a:r>
                        <a:rPr lang="en" sz="1800" dirty="0">
                          <a:latin typeface="Calibri"/>
                          <a:ea typeface="Calibri"/>
                          <a:cs typeface="Calibri"/>
                          <a:sym typeface="Calibri"/>
                        </a:rPr>
                        <a:t>Open-response foundational reading items (grades 3 and 4 only)</a:t>
                      </a:r>
                    </a:p>
                  </a:txBody>
                  <a:tcPr marL="91425" marR="91425" marT="91425" marB="91425"/>
                </a:tc>
                <a:tc>
                  <a:txBody>
                    <a:bodyPr/>
                    <a:lstStyle/>
                    <a:p>
                      <a:pPr lvl="0" rtl="0">
                        <a:lnSpc>
                          <a:spcPct val="100000"/>
                        </a:lnSpc>
                        <a:spcBef>
                          <a:spcPts val="0"/>
                        </a:spcBef>
                        <a:buNone/>
                      </a:pPr>
                      <a:r>
                        <a:rPr lang="en" sz="1800" dirty="0">
                          <a:latin typeface="Calibri"/>
                          <a:ea typeface="Calibri"/>
                          <a:cs typeface="Calibri"/>
                          <a:sym typeface="Calibri"/>
                        </a:rPr>
                        <a:t>Literary and informational reading passages with selected-response reading items</a:t>
                      </a:r>
                    </a:p>
                    <a:p>
                      <a:pPr lvl="0" rtl="0">
                        <a:lnSpc>
                          <a:spcPct val="100000"/>
                        </a:lnSpc>
                        <a:spcBef>
                          <a:spcPts val="0"/>
                        </a:spcBef>
                        <a:buNone/>
                      </a:pPr>
                      <a:endParaRPr sz="1800" dirty="0">
                        <a:latin typeface="Calibri"/>
                        <a:ea typeface="Calibri"/>
                        <a:cs typeface="Calibri"/>
                        <a:sym typeface="Calibri"/>
                      </a:endParaRPr>
                    </a:p>
                    <a:p>
                      <a:pPr lvl="0" rtl="0">
                        <a:lnSpc>
                          <a:spcPct val="100000"/>
                        </a:lnSpc>
                        <a:spcBef>
                          <a:spcPts val="0"/>
                        </a:spcBef>
                        <a:buNone/>
                      </a:pPr>
                      <a:r>
                        <a:rPr lang="en" sz="1800" dirty="0">
                          <a:latin typeface="Calibri"/>
                          <a:ea typeface="Calibri"/>
                          <a:cs typeface="Calibri"/>
                          <a:sym typeface="Calibri"/>
                        </a:rPr>
                        <a:t>Open-response foundational reading items (grades 3 and 4 only)</a:t>
                      </a:r>
                    </a:p>
                  </a:txBody>
                  <a:tcPr marL="91425" marR="91425" marT="91425" marB="91425"/>
                </a:tc>
                <a:tc>
                  <a:txBody>
                    <a:bodyPr/>
                    <a:lstStyle/>
                    <a:p>
                      <a:pPr lvl="0" rtl="0">
                        <a:lnSpc>
                          <a:spcPct val="100000"/>
                        </a:lnSpc>
                        <a:spcBef>
                          <a:spcPts val="0"/>
                        </a:spcBef>
                        <a:buNone/>
                      </a:pPr>
                      <a:r>
                        <a:rPr lang="en" sz="1800" dirty="0">
                          <a:latin typeface="Calibri"/>
                          <a:ea typeface="Calibri"/>
                          <a:cs typeface="Calibri"/>
                          <a:sym typeface="Calibri"/>
                        </a:rPr>
                        <a:t>Selected-response writing items</a:t>
                      </a:r>
                    </a:p>
                  </a:txBody>
                  <a:tcPr marL="91425" marR="91425" marT="91425" marB="91425"/>
                </a:tc>
                <a:tc>
                  <a:txBody>
                    <a:bodyPr/>
                    <a:lstStyle/>
                    <a:p>
                      <a:pPr lvl="0" rtl="0">
                        <a:lnSpc>
                          <a:spcPct val="100000"/>
                        </a:lnSpc>
                        <a:spcBef>
                          <a:spcPts val="0"/>
                        </a:spcBef>
                        <a:buNone/>
                      </a:pPr>
                      <a:r>
                        <a:rPr lang="en" sz="1800" dirty="0">
                          <a:latin typeface="Calibri"/>
                          <a:ea typeface="Calibri"/>
                          <a:cs typeface="Calibri"/>
                          <a:sym typeface="Calibri"/>
                        </a:rPr>
                        <a:t>One constructed-response writing item</a:t>
                      </a:r>
                    </a:p>
                  </a:txBody>
                  <a:tcPr marL="91425" marR="91425" marT="91425" marB="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87923"/>
            <a:ext cx="8229600" cy="1329900"/>
          </a:xfrm>
          <a:prstGeom prst="rect">
            <a:avLst/>
          </a:prstGeom>
        </p:spPr>
        <p:txBody>
          <a:bodyPr wrap="square" lIns="91425" tIns="91425" rIns="91425" bIns="91425" anchor="ctr" anchorCtr="0">
            <a:noAutofit/>
          </a:bodyPr>
          <a:lstStyle/>
          <a:p>
            <a:pPr lvl="0" rtl="0">
              <a:spcBef>
                <a:spcPts val="0"/>
              </a:spcBef>
              <a:buNone/>
            </a:pPr>
            <a:r>
              <a:rPr lang="en" sz="3200"/>
              <a:t>ELA Design</a:t>
            </a:r>
          </a:p>
        </p:txBody>
      </p:sp>
      <p:sp>
        <p:nvSpPr>
          <p:cNvPr id="224" name="Shape 224"/>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lvl="0" rtl="0">
              <a:spcBef>
                <a:spcPts val="0"/>
              </a:spcBef>
              <a:buNone/>
            </a:pPr>
            <a:endParaRPr/>
          </a:p>
        </p:txBody>
      </p:sp>
      <p:pic>
        <p:nvPicPr>
          <p:cNvPr id="225" name="Shape 225"/>
          <p:cNvPicPr preferRelativeResize="0"/>
          <p:nvPr/>
        </p:nvPicPr>
        <p:blipFill rotWithShape="1">
          <a:blip r:embed="rId3">
            <a:alphaModFix/>
          </a:blip>
          <a:srcRect b="5374"/>
          <a:stretch/>
        </p:blipFill>
        <p:spPr>
          <a:xfrm>
            <a:off x="294450" y="1422437"/>
            <a:ext cx="8738450" cy="4881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74637"/>
            <a:ext cx="8229600" cy="1143300"/>
          </a:xfrm>
          <a:prstGeom prst="rect">
            <a:avLst/>
          </a:prstGeom>
        </p:spPr>
        <p:txBody>
          <a:bodyPr wrap="square" lIns="91425" tIns="91425" rIns="91425" bIns="91425" anchor="ctr" anchorCtr="0">
            <a:noAutofit/>
          </a:bodyPr>
          <a:lstStyle/>
          <a:p>
            <a:pPr lvl="0" rtl="0">
              <a:spcBef>
                <a:spcPts val="0"/>
              </a:spcBef>
              <a:buNone/>
            </a:pPr>
            <a:r>
              <a:rPr lang="en" sz="3200">
                <a:solidFill>
                  <a:srgbClr val="333333"/>
                </a:solidFill>
              </a:rPr>
              <a:t>Graduated Text Complexity of Reading Passages</a:t>
            </a:r>
          </a:p>
        </p:txBody>
      </p:sp>
      <p:sp>
        <p:nvSpPr>
          <p:cNvPr id="231" name="Shape 231"/>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lvl="0" rtl="0">
              <a:spcBef>
                <a:spcPts val="0"/>
              </a:spcBef>
              <a:buNone/>
            </a:pPr>
            <a:endParaRPr/>
          </a:p>
        </p:txBody>
      </p:sp>
      <p:pic>
        <p:nvPicPr>
          <p:cNvPr id="232" name="Shape 232"/>
          <p:cNvPicPr preferRelativeResize="0"/>
          <p:nvPr/>
        </p:nvPicPr>
        <p:blipFill>
          <a:blip r:embed="rId3">
            <a:alphaModFix/>
          </a:blip>
          <a:stretch>
            <a:fillRect/>
          </a:stretch>
        </p:blipFill>
        <p:spPr>
          <a:xfrm>
            <a:off x="271450" y="1670800"/>
            <a:ext cx="8534400" cy="3943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0" y="0"/>
            <a:ext cx="9144000" cy="1295400"/>
          </a:xfrm>
          <a:prstGeom prst="rect">
            <a:avLst/>
          </a:prstGeom>
        </p:spPr>
        <p:txBody>
          <a:bodyPr wrap="square" lIns="91425" tIns="91425" rIns="91425" bIns="91425" anchor="ctr" anchorCtr="0">
            <a:noAutofit/>
          </a:bodyPr>
          <a:lstStyle/>
          <a:p>
            <a:pPr lvl="0" rtl="0">
              <a:spcBef>
                <a:spcPts val="0"/>
              </a:spcBef>
              <a:buNone/>
            </a:pPr>
            <a:r>
              <a:rPr lang="en" sz="2800"/>
              <a:t>English Language Arts Sample Item </a:t>
            </a:r>
          </a:p>
          <a:p>
            <a:pPr lvl="0" rtl="0">
              <a:spcBef>
                <a:spcPts val="0"/>
              </a:spcBef>
              <a:buClr>
                <a:srgbClr val="333333"/>
              </a:buClr>
              <a:buSzPct val="25000"/>
              <a:buFont typeface="Calibri"/>
              <a:buNone/>
            </a:pPr>
            <a:r>
              <a:rPr lang="en" sz="2800"/>
              <a:t>Grade 4 </a:t>
            </a:r>
          </a:p>
        </p:txBody>
      </p:sp>
      <p:sp>
        <p:nvSpPr>
          <p:cNvPr id="238" name="Shape 238"/>
          <p:cNvSpPr txBox="1">
            <a:spLocks noGrp="1"/>
          </p:cNvSpPr>
          <p:nvPr>
            <p:ph type="body" idx="1"/>
          </p:nvPr>
        </p:nvSpPr>
        <p:spPr>
          <a:xfrm>
            <a:off x="152400" y="1295400"/>
            <a:ext cx="8839200" cy="5105400"/>
          </a:xfrm>
          <a:prstGeom prst="rect">
            <a:avLst/>
          </a:prstGeom>
        </p:spPr>
        <p:txBody>
          <a:bodyPr wrap="square" lIns="91425" tIns="91425" rIns="91425" bIns="91425" anchor="t" anchorCtr="0">
            <a:noAutofit/>
          </a:bodyPr>
          <a:lstStyle/>
          <a:p>
            <a:pPr lvl="0" rtl="0">
              <a:spcBef>
                <a:spcPts val="0"/>
              </a:spcBef>
              <a:buNone/>
            </a:pPr>
            <a:endParaRPr/>
          </a:p>
        </p:txBody>
      </p:sp>
      <p:grpSp>
        <p:nvGrpSpPr>
          <p:cNvPr id="239" name="Shape 239"/>
          <p:cNvGrpSpPr/>
          <p:nvPr/>
        </p:nvGrpSpPr>
        <p:grpSpPr>
          <a:xfrm>
            <a:off x="152400" y="1295400"/>
            <a:ext cx="8811336" cy="5205871"/>
            <a:chOff x="228600" y="1447800"/>
            <a:chExt cx="11748449" cy="5205871"/>
          </a:xfrm>
        </p:grpSpPr>
        <p:sp>
          <p:nvSpPr>
            <p:cNvPr id="240" name="Shape 240"/>
            <p:cNvSpPr txBox="1"/>
            <p:nvPr/>
          </p:nvSpPr>
          <p:spPr>
            <a:xfrm>
              <a:off x="228600" y="2590800"/>
              <a:ext cx="1389900" cy="1385100"/>
            </a:xfrm>
            <a:prstGeom prst="rect">
              <a:avLst/>
            </a:prstGeom>
            <a:gradFill>
              <a:gsLst>
                <a:gs pos="0">
                  <a:srgbClr val="29859E"/>
                </a:gs>
                <a:gs pos="80000">
                  <a:srgbClr val="36B0D0"/>
                </a:gs>
                <a:gs pos="100000">
                  <a:srgbClr val="33B3D5"/>
                </a:gs>
              </a:gsLst>
              <a:lin ang="16200038" scaled="0"/>
            </a:gradFill>
            <a:ln>
              <a:noFill/>
            </a:ln>
            <a:effectLst>
              <a:outerShdw blurRad="39999" dist="23000" dir="5400000" rotWithShape="0">
                <a:srgbClr val="000000">
                  <a:alpha val="34510"/>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400" b="0" i="0" u="none" strike="noStrike" cap="none">
                  <a:solidFill>
                    <a:schemeClr val="dk1"/>
                  </a:solidFill>
                  <a:latin typeface="Calibri"/>
                  <a:ea typeface="Calibri"/>
                  <a:cs typeface="Calibri"/>
                  <a:sym typeface="Calibri"/>
                </a:rPr>
                <a:t>Statement reminding students what the item is about </a:t>
              </a:r>
            </a:p>
          </p:txBody>
        </p:sp>
        <p:sp>
          <p:nvSpPr>
            <p:cNvPr id="241" name="Shape 241"/>
            <p:cNvSpPr txBox="1"/>
            <p:nvPr/>
          </p:nvSpPr>
          <p:spPr>
            <a:xfrm>
              <a:off x="3581400" y="6004935"/>
              <a:ext cx="2151900" cy="646200"/>
            </a:xfrm>
            <a:prstGeom prst="rect">
              <a:avLst/>
            </a:prstGeom>
            <a:gradFill>
              <a:gsLst>
                <a:gs pos="0">
                  <a:srgbClr val="29859E"/>
                </a:gs>
                <a:gs pos="80000">
                  <a:srgbClr val="36B0D0"/>
                </a:gs>
                <a:gs pos="100000">
                  <a:srgbClr val="33B3D5"/>
                </a:gs>
              </a:gsLst>
              <a:lin ang="16200038" scaled="0"/>
            </a:gradFill>
            <a:ln>
              <a:noFill/>
            </a:ln>
            <a:effectLst>
              <a:outerShdw blurRad="39999" dist="23000" dir="5400000" rotWithShape="0">
                <a:srgbClr val="000000">
                  <a:alpha val="34510"/>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Simple sentences</a:t>
              </a:r>
            </a:p>
          </p:txBody>
        </p:sp>
        <p:pic>
          <p:nvPicPr>
            <p:cNvPr id="242" name="Shape 242"/>
            <p:cNvPicPr preferRelativeResize="0"/>
            <p:nvPr/>
          </p:nvPicPr>
          <p:blipFill rotWithShape="1">
            <a:blip r:embed="rId3">
              <a:alphaModFix/>
            </a:blip>
            <a:srcRect/>
            <a:stretch/>
          </p:blipFill>
          <p:spPr>
            <a:xfrm>
              <a:off x="1676400" y="1484369"/>
              <a:ext cx="3231900" cy="4133700"/>
            </a:xfrm>
            <a:prstGeom prst="rect">
              <a:avLst/>
            </a:prstGeom>
            <a:noFill/>
            <a:ln>
              <a:noFill/>
            </a:ln>
            <a:effectLst>
              <a:outerShdw blurRad="292100" dist="139700" dir="2700000" algn="tl" rotWithShape="0">
                <a:srgbClr val="333333">
                  <a:alpha val="64310"/>
                </a:srgbClr>
              </a:outerShdw>
            </a:effectLst>
          </p:spPr>
        </p:pic>
        <p:cxnSp>
          <p:nvCxnSpPr>
            <p:cNvPr id="243" name="Shape 243"/>
            <p:cNvCxnSpPr/>
            <p:nvPr/>
          </p:nvCxnSpPr>
          <p:spPr>
            <a:xfrm rot="10800000" flipH="1">
              <a:off x="1212208" y="2133599"/>
              <a:ext cx="616499" cy="38100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pic>
          <p:nvPicPr>
            <p:cNvPr id="244" name="Shape 244"/>
            <p:cNvPicPr preferRelativeResize="0"/>
            <p:nvPr/>
          </p:nvPicPr>
          <p:blipFill rotWithShape="1">
            <a:blip r:embed="rId4">
              <a:alphaModFix/>
            </a:blip>
            <a:srcRect/>
            <a:stretch/>
          </p:blipFill>
          <p:spPr>
            <a:xfrm>
              <a:off x="8563949" y="1447800"/>
              <a:ext cx="3413100" cy="4118100"/>
            </a:xfrm>
            <a:prstGeom prst="rect">
              <a:avLst/>
            </a:prstGeom>
            <a:noFill/>
            <a:ln>
              <a:noFill/>
            </a:ln>
            <a:effectLst>
              <a:outerShdw blurRad="292100" dist="139700" dir="2700000" algn="tl" rotWithShape="0">
                <a:srgbClr val="333333">
                  <a:alpha val="64310"/>
                </a:srgbClr>
              </a:outerShdw>
            </a:effectLst>
          </p:spPr>
        </p:pic>
        <p:pic>
          <p:nvPicPr>
            <p:cNvPr id="245" name="Shape 245"/>
            <p:cNvPicPr preferRelativeResize="0"/>
            <p:nvPr/>
          </p:nvPicPr>
          <p:blipFill rotWithShape="1">
            <a:blip r:embed="rId5">
              <a:alphaModFix/>
            </a:blip>
            <a:srcRect/>
            <a:stretch/>
          </p:blipFill>
          <p:spPr>
            <a:xfrm>
              <a:off x="5014780" y="1484369"/>
              <a:ext cx="3354600" cy="4081500"/>
            </a:xfrm>
            <a:prstGeom prst="rect">
              <a:avLst/>
            </a:prstGeom>
            <a:noFill/>
            <a:ln>
              <a:noFill/>
            </a:ln>
            <a:effectLst>
              <a:outerShdw blurRad="292100" dist="139700" dir="2700000" algn="tl" rotWithShape="0">
                <a:srgbClr val="333333">
                  <a:alpha val="64310"/>
                </a:srgbClr>
              </a:outerShdw>
            </a:effectLst>
          </p:spPr>
        </p:pic>
        <p:cxnSp>
          <p:nvCxnSpPr>
            <p:cNvPr id="246" name="Shape 246"/>
            <p:cNvCxnSpPr/>
            <p:nvPr/>
          </p:nvCxnSpPr>
          <p:spPr>
            <a:xfrm rot="10800000" flipH="1">
              <a:off x="8045227" y="2489098"/>
              <a:ext cx="710700" cy="330210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cxnSp>
          <p:nvCxnSpPr>
            <p:cNvPr id="247" name="Shape 247"/>
            <p:cNvCxnSpPr/>
            <p:nvPr/>
          </p:nvCxnSpPr>
          <p:spPr>
            <a:xfrm rot="10800000">
              <a:off x="3581398" y="4738167"/>
              <a:ext cx="914400" cy="122970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sp>
          <p:nvSpPr>
            <p:cNvPr id="248" name="Shape 248"/>
            <p:cNvSpPr txBox="1"/>
            <p:nvPr/>
          </p:nvSpPr>
          <p:spPr>
            <a:xfrm>
              <a:off x="6604000" y="6007471"/>
              <a:ext cx="2151900" cy="646200"/>
            </a:xfrm>
            <a:prstGeom prst="rect">
              <a:avLst/>
            </a:prstGeom>
            <a:gradFill>
              <a:gsLst>
                <a:gs pos="0">
                  <a:srgbClr val="29859E"/>
                </a:gs>
                <a:gs pos="80000">
                  <a:srgbClr val="36B0D0"/>
                </a:gs>
                <a:gs pos="100000">
                  <a:srgbClr val="33B3D5"/>
                </a:gs>
              </a:gsLst>
              <a:lin ang="16200038" scaled="0"/>
            </a:gradFill>
            <a:ln>
              <a:noFill/>
            </a:ln>
            <a:effectLst>
              <a:outerShdw blurRad="39999" dist="23000" dir="5400000" rotWithShape="0">
                <a:srgbClr val="000000">
                  <a:alpha val="34510"/>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Visual Supports</a:t>
              </a:r>
            </a:p>
          </p:txBody>
        </p:sp>
        <p:cxnSp>
          <p:nvCxnSpPr>
            <p:cNvPr id="249" name="Shape 249"/>
            <p:cNvCxnSpPr/>
            <p:nvPr/>
          </p:nvCxnSpPr>
          <p:spPr>
            <a:xfrm rot="10800000" flipH="1">
              <a:off x="8045227" y="4952948"/>
              <a:ext cx="710700" cy="98880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cxnSp>
          <p:nvCxnSpPr>
            <p:cNvPr id="250" name="Shape 250"/>
            <p:cNvCxnSpPr/>
            <p:nvPr/>
          </p:nvCxnSpPr>
          <p:spPr>
            <a:xfrm rot="10800000" flipH="1">
              <a:off x="4657382" y="3962348"/>
              <a:ext cx="371700" cy="197940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0" y="292900"/>
            <a:ext cx="8991600" cy="712500"/>
          </a:xfrm>
          <a:prstGeom prst="rect">
            <a:avLst/>
          </a:prstGeom>
          <a:noFill/>
          <a:ln>
            <a:noFill/>
          </a:ln>
        </p:spPr>
        <p:txBody>
          <a:bodyPr wrap="square" lIns="91425" tIns="45700" rIns="91425" bIns="45700" anchor="b" anchorCtr="0">
            <a:noAutofit/>
          </a:bodyPr>
          <a:lstStyle/>
          <a:p>
            <a:pPr marL="0" marR="0" lvl="0" indent="0" rtl="0">
              <a:spcBef>
                <a:spcPts val="0"/>
              </a:spcBef>
              <a:buClr>
                <a:schemeClr val="dk2"/>
              </a:buClr>
              <a:buSzPct val="25000"/>
              <a:buFont typeface="Bookman Old Style"/>
              <a:buNone/>
            </a:pPr>
            <a:r>
              <a:rPr lang="en" sz="2800">
                <a:solidFill>
                  <a:schemeClr val="dk1"/>
                </a:solidFill>
              </a:rPr>
              <a:t>Session </a:t>
            </a:r>
            <a:r>
              <a:rPr lang="en" sz="2800" b="0" i="0" u="none" strike="noStrike" cap="none">
                <a:solidFill>
                  <a:schemeClr val="dk1"/>
                </a:solidFill>
                <a:latin typeface="Calibri"/>
                <a:ea typeface="Calibri"/>
                <a:cs typeface="Calibri"/>
                <a:sym typeface="Calibri"/>
              </a:rPr>
              <a:t>Objectives</a:t>
            </a:r>
          </a:p>
        </p:txBody>
      </p:sp>
      <p:sp>
        <p:nvSpPr>
          <p:cNvPr id="128" name="Shape 128"/>
          <p:cNvSpPr txBox="1"/>
          <p:nvPr/>
        </p:nvSpPr>
        <p:spPr>
          <a:xfrm>
            <a:off x="152400" y="1676400"/>
            <a:ext cx="8763000" cy="2554500"/>
          </a:xfrm>
          <a:prstGeom prst="rect">
            <a:avLst/>
          </a:prstGeom>
          <a:noFill/>
          <a:ln>
            <a:noFill/>
          </a:ln>
        </p:spPr>
        <p:txBody>
          <a:bodyPr wrap="square" lIns="91425" tIns="45700" rIns="91425" bIns="45700" anchor="t" anchorCtr="0">
            <a:noAutofit/>
          </a:bodyPr>
          <a:lstStyle/>
          <a:p>
            <a:pPr lvl="0" rtl="0">
              <a:spcBef>
                <a:spcPts val="0"/>
              </a:spcBef>
              <a:buClr>
                <a:schemeClr val="dk1"/>
              </a:buClr>
              <a:buSzPct val="25000"/>
              <a:buFont typeface="Arial"/>
              <a:buNone/>
            </a:pPr>
            <a:r>
              <a:rPr lang="en" sz="1800">
                <a:solidFill>
                  <a:schemeClr val="dk1"/>
                </a:solidFill>
                <a:latin typeface="Calibri"/>
                <a:ea typeface="Calibri"/>
                <a:cs typeface="Calibri"/>
                <a:sym typeface="Calibri"/>
              </a:rPr>
              <a:t>By the end of this session, participants will understand the: </a:t>
            </a:r>
          </a:p>
          <a:p>
            <a:pPr lvl="0" rtl="0">
              <a:spcBef>
                <a:spcPts val="0"/>
              </a:spcBef>
              <a:buClr>
                <a:schemeClr val="dk1"/>
              </a:buClr>
              <a:buFont typeface="Arial"/>
              <a:buNone/>
            </a:pPr>
            <a:endParaRPr sz="1800">
              <a:solidFill>
                <a:schemeClr val="dk1"/>
              </a:solidFill>
              <a:latin typeface="Calibri"/>
              <a:ea typeface="Calibri"/>
              <a:cs typeface="Calibri"/>
              <a:sym typeface="Calibri"/>
            </a:endParaRPr>
          </a:p>
          <a:p>
            <a:pPr marL="342900" lvl="0" indent="-330200" rtl="0">
              <a:spcBef>
                <a:spcPts val="360"/>
              </a:spcBef>
              <a:buClr>
                <a:schemeClr val="dk1"/>
              </a:buClr>
              <a:buSzPct val="100000"/>
              <a:buFont typeface="Calibri"/>
              <a:buChar char="•"/>
            </a:pPr>
            <a:r>
              <a:rPr lang="en" sz="1800">
                <a:solidFill>
                  <a:schemeClr val="dk1"/>
                </a:solidFill>
                <a:latin typeface="Calibri"/>
                <a:ea typeface="Calibri"/>
                <a:cs typeface="Calibri"/>
                <a:sym typeface="Calibri"/>
              </a:rPr>
              <a:t>Vision for teaching and assessing students with unique learning needs;</a:t>
            </a:r>
          </a:p>
          <a:p>
            <a:pPr marL="342900" lvl="0" indent="-330200" rtl="0">
              <a:spcBef>
                <a:spcPts val="360"/>
              </a:spcBef>
              <a:buClr>
                <a:schemeClr val="dk1"/>
              </a:buClr>
              <a:buSzPct val="100000"/>
              <a:buFont typeface="Calibri"/>
              <a:buChar char="•"/>
            </a:pPr>
            <a:r>
              <a:rPr lang="en" sz="1800">
                <a:solidFill>
                  <a:schemeClr val="dk1"/>
                </a:solidFill>
                <a:latin typeface="Calibri"/>
                <a:ea typeface="Calibri"/>
                <a:cs typeface="Calibri"/>
                <a:sym typeface="Calibri"/>
              </a:rPr>
              <a:t>Assessment administration logistics; and</a:t>
            </a:r>
          </a:p>
          <a:p>
            <a:pPr marL="342900" lvl="0" indent="-330200" rtl="0">
              <a:spcBef>
                <a:spcPts val="360"/>
              </a:spcBef>
              <a:buClr>
                <a:schemeClr val="dk1"/>
              </a:buClr>
              <a:buSzPct val="100000"/>
              <a:buFont typeface="Calibri"/>
              <a:buChar char="•"/>
            </a:pPr>
            <a:r>
              <a:rPr lang="en" sz="1800">
                <a:solidFill>
                  <a:schemeClr val="dk1"/>
                </a:solidFill>
                <a:latin typeface="Calibri"/>
                <a:ea typeface="Calibri"/>
                <a:cs typeface="Calibri"/>
                <a:sym typeface="Calibri"/>
              </a:rPr>
              <a:t>What resources are available now and in the future to help prepare for the new assessments.</a:t>
            </a:r>
          </a:p>
          <a:p>
            <a:pPr marL="342900" lvl="0" indent="-342900" rtl="0">
              <a:spcBef>
                <a:spcPts val="0"/>
              </a:spcBef>
              <a:buClr>
                <a:schemeClr val="dk1"/>
              </a:buClr>
              <a:buFont typeface="Arial"/>
              <a:buNone/>
            </a:pPr>
            <a:endParaRPr sz="1800">
              <a:solidFill>
                <a:schemeClr val="dk1"/>
              </a:solidFill>
              <a:latin typeface="Calibri"/>
              <a:ea typeface="Calibri"/>
              <a:cs typeface="Calibri"/>
              <a:sym typeface="Calibri"/>
            </a:endParaRPr>
          </a:p>
          <a:p>
            <a:pPr marL="342900" marR="0" lvl="0" indent="-342900" algn="l" rtl="0">
              <a:spcBef>
                <a:spcPts val="0"/>
              </a:spcBef>
              <a:buClr>
                <a:schemeClr val="dk1"/>
              </a:buClr>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0" y="0"/>
            <a:ext cx="9144000" cy="12954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2800" b="0" i="0" u="none" strike="noStrike" cap="none">
                <a:solidFill>
                  <a:srgbClr val="333333"/>
                </a:solidFill>
                <a:latin typeface="Calibri"/>
                <a:ea typeface="Calibri"/>
                <a:cs typeface="Calibri"/>
                <a:sym typeface="Calibri"/>
              </a:rPr>
              <a:t>English Language Arts </a:t>
            </a:r>
            <a:r>
              <a:rPr lang="en" sz="2800"/>
              <a:t>Sample Item </a:t>
            </a:r>
          </a:p>
          <a:p>
            <a:pPr marL="0" marR="0" lvl="0" indent="0" algn="ctr" rtl="0">
              <a:lnSpc>
                <a:spcPct val="100000"/>
              </a:lnSpc>
              <a:spcBef>
                <a:spcPts val="0"/>
              </a:spcBef>
              <a:spcAft>
                <a:spcPts val="0"/>
              </a:spcAft>
              <a:buClr>
                <a:srgbClr val="333333"/>
              </a:buClr>
              <a:buSzPct val="25000"/>
              <a:buFont typeface="Calibri"/>
              <a:buNone/>
            </a:pPr>
            <a:r>
              <a:rPr lang="en" sz="2800" b="0" i="0" u="none" strike="noStrike" cap="none">
                <a:solidFill>
                  <a:srgbClr val="333333"/>
                </a:solidFill>
                <a:latin typeface="Calibri"/>
                <a:ea typeface="Calibri"/>
                <a:cs typeface="Calibri"/>
                <a:sym typeface="Calibri"/>
              </a:rPr>
              <a:t>Grade 4  </a:t>
            </a:r>
          </a:p>
        </p:txBody>
      </p:sp>
      <p:grpSp>
        <p:nvGrpSpPr>
          <p:cNvPr id="257" name="Shape 257"/>
          <p:cNvGrpSpPr/>
          <p:nvPr/>
        </p:nvGrpSpPr>
        <p:grpSpPr>
          <a:xfrm>
            <a:off x="531295" y="2026398"/>
            <a:ext cx="3415284" cy="3910509"/>
            <a:chOff x="685800" y="1828800"/>
            <a:chExt cx="4572000" cy="4935020"/>
          </a:xfrm>
        </p:grpSpPr>
        <p:pic>
          <p:nvPicPr>
            <p:cNvPr id="258" name="Shape 258"/>
            <p:cNvPicPr preferRelativeResize="0"/>
            <p:nvPr/>
          </p:nvPicPr>
          <p:blipFill rotWithShape="1">
            <a:blip r:embed="rId3">
              <a:alphaModFix/>
            </a:blip>
            <a:srcRect/>
            <a:stretch/>
          </p:blipFill>
          <p:spPr>
            <a:xfrm>
              <a:off x="685800" y="1828800"/>
              <a:ext cx="4572000" cy="3954300"/>
            </a:xfrm>
            <a:prstGeom prst="rect">
              <a:avLst/>
            </a:prstGeom>
            <a:noFill/>
            <a:ln>
              <a:noFill/>
            </a:ln>
            <a:effectLst>
              <a:outerShdw blurRad="292100" dist="139700" dir="2700000" algn="tl" rotWithShape="0">
                <a:srgbClr val="333333">
                  <a:alpha val="64310"/>
                </a:srgbClr>
              </a:outerShdw>
            </a:effectLst>
          </p:spPr>
        </p:pic>
        <p:sp>
          <p:nvSpPr>
            <p:cNvPr id="259" name="Shape 259"/>
            <p:cNvSpPr txBox="1"/>
            <p:nvPr/>
          </p:nvSpPr>
          <p:spPr>
            <a:xfrm>
              <a:off x="2006556" y="5943620"/>
              <a:ext cx="2540100" cy="820200"/>
            </a:xfrm>
            <a:prstGeom prst="rect">
              <a:avLst/>
            </a:prstGeom>
            <a:gradFill>
              <a:gsLst>
                <a:gs pos="0">
                  <a:srgbClr val="29859E"/>
                </a:gs>
                <a:gs pos="80000">
                  <a:srgbClr val="36B0D0"/>
                </a:gs>
                <a:gs pos="100000">
                  <a:srgbClr val="33B3D5"/>
                </a:gs>
              </a:gsLst>
              <a:lin ang="16200038" scaled="0"/>
            </a:gradFill>
            <a:ln>
              <a:noFill/>
            </a:ln>
            <a:effectLst>
              <a:outerShdw blurRad="39999" dist="23000" dir="5400000" rotWithShape="0">
                <a:srgbClr val="000000">
                  <a:alpha val="34510"/>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Re-read passage or passage part</a:t>
              </a:r>
            </a:p>
          </p:txBody>
        </p:sp>
        <p:cxnSp>
          <p:nvCxnSpPr>
            <p:cNvPr id="260" name="Shape 260"/>
            <p:cNvCxnSpPr/>
            <p:nvPr/>
          </p:nvCxnSpPr>
          <p:spPr>
            <a:xfrm rot="10800000">
              <a:off x="3276600" y="5410198"/>
              <a:ext cx="0" cy="53340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grpSp>
      <p:grpSp>
        <p:nvGrpSpPr>
          <p:cNvPr id="261" name="Shape 261"/>
          <p:cNvGrpSpPr/>
          <p:nvPr/>
        </p:nvGrpSpPr>
        <p:grpSpPr>
          <a:xfrm>
            <a:off x="4572000" y="1219200"/>
            <a:ext cx="4408200" cy="5529900"/>
            <a:chOff x="6096000" y="1219200"/>
            <a:chExt cx="5877600" cy="5529900"/>
          </a:xfrm>
        </p:grpSpPr>
        <p:pic>
          <p:nvPicPr>
            <p:cNvPr id="262" name="Shape 262"/>
            <p:cNvPicPr preferRelativeResize="0"/>
            <p:nvPr/>
          </p:nvPicPr>
          <p:blipFill rotWithShape="1">
            <a:blip r:embed="rId4">
              <a:alphaModFix/>
            </a:blip>
            <a:srcRect/>
            <a:stretch/>
          </p:blipFill>
          <p:spPr>
            <a:xfrm>
              <a:off x="6096000" y="1219200"/>
              <a:ext cx="3657600" cy="3429000"/>
            </a:xfrm>
            <a:prstGeom prst="rect">
              <a:avLst/>
            </a:prstGeom>
            <a:noFill/>
            <a:ln>
              <a:noFill/>
            </a:ln>
          </p:spPr>
        </p:pic>
        <p:sp>
          <p:nvSpPr>
            <p:cNvPr id="263" name="Shape 263"/>
            <p:cNvSpPr txBox="1"/>
            <p:nvPr/>
          </p:nvSpPr>
          <p:spPr>
            <a:xfrm>
              <a:off x="10058400" y="4351482"/>
              <a:ext cx="1915200" cy="1200300"/>
            </a:xfrm>
            <a:prstGeom prst="rect">
              <a:avLst/>
            </a:prstGeom>
            <a:gradFill>
              <a:gsLst>
                <a:gs pos="0">
                  <a:srgbClr val="29859E"/>
                </a:gs>
                <a:gs pos="80000">
                  <a:srgbClr val="36B0D0"/>
                </a:gs>
                <a:gs pos="100000">
                  <a:srgbClr val="33B3D5"/>
                </a:gs>
              </a:gsLst>
              <a:lin ang="16200038" scaled="0"/>
            </a:gradFill>
            <a:ln>
              <a:noFill/>
            </a:ln>
            <a:effectLst>
              <a:outerShdw blurRad="39999" dist="23000" dir="5400000" rotWithShape="0">
                <a:srgbClr val="000000">
                  <a:alpha val="34510"/>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3 Answer Options with Visual Supports </a:t>
              </a:r>
            </a:p>
          </p:txBody>
        </p:sp>
        <p:pic>
          <p:nvPicPr>
            <p:cNvPr id="264" name="Shape 264"/>
            <p:cNvPicPr preferRelativeResize="0"/>
            <p:nvPr/>
          </p:nvPicPr>
          <p:blipFill rotWithShape="1">
            <a:blip r:embed="rId5">
              <a:alphaModFix/>
            </a:blip>
            <a:srcRect/>
            <a:stretch/>
          </p:blipFill>
          <p:spPr>
            <a:xfrm>
              <a:off x="6172200" y="4724400"/>
              <a:ext cx="3429000" cy="2024700"/>
            </a:xfrm>
            <a:prstGeom prst="rect">
              <a:avLst/>
            </a:prstGeom>
            <a:noFill/>
            <a:ln>
              <a:noFill/>
            </a:ln>
          </p:spPr>
        </p:pic>
        <p:cxnSp>
          <p:nvCxnSpPr>
            <p:cNvPr id="265" name="Shape 265"/>
            <p:cNvCxnSpPr/>
            <p:nvPr/>
          </p:nvCxnSpPr>
          <p:spPr>
            <a:xfrm flipH="1">
              <a:off x="8762999" y="4724400"/>
              <a:ext cx="1143000" cy="51810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cxnSp>
          <p:nvCxnSpPr>
            <p:cNvPr id="266" name="Shape 266"/>
            <p:cNvCxnSpPr/>
            <p:nvPr/>
          </p:nvCxnSpPr>
          <p:spPr>
            <a:xfrm rot="10800000">
              <a:off x="8762999" y="3428982"/>
              <a:ext cx="1143000" cy="92250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a:spcBef>
                <a:spcPts val="0"/>
              </a:spcBef>
              <a:buNone/>
            </a:pPr>
            <a:r>
              <a:rPr lang="en" sz="3200"/>
              <a:t>Mathematics Design</a:t>
            </a:r>
          </a:p>
        </p:txBody>
      </p:sp>
      <p:sp>
        <p:nvSpPr>
          <p:cNvPr id="272" name="Shape 272"/>
          <p:cNvSpPr txBox="1">
            <a:spLocks noGrp="1"/>
          </p:cNvSpPr>
          <p:nvPr>
            <p:ph type="body" idx="1"/>
          </p:nvPr>
        </p:nvSpPr>
        <p:spPr>
          <a:xfrm>
            <a:off x="152400" y="1295400"/>
            <a:ext cx="8839200" cy="5105100"/>
          </a:xfrm>
          <a:prstGeom prst="rect">
            <a:avLst/>
          </a:prstGeom>
        </p:spPr>
        <p:txBody>
          <a:bodyPr wrap="square" lIns="91425" tIns="91425" rIns="91425" bIns="91425" anchor="t" anchorCtr="0">
            <a:noAutofit/>
          </a:bodyPr>
          <a:lstStyle/>
          <a:p>
            <a:pPr marL="0" lvl="0" indent="-69850" rtl="0">
              <a:lnSpc>
                <a:spcPct val="115000"/>
              </a:lnSpc>
              <a:spcBef>
                <a:spcPts val="400"/>
              </a:spcBef>
              <a:buClr>
                <a:schemeClr val="dk1"/>
              </a:buClr>
              <a:buSzPct val="61111"/>
              <a:buFont typeface="Arial"/>
              <a:buNone/>
            </a:pPr>
            <a:r>
              <a:rPr lang="en" sz="1800"/>
              <a:t>LEAP Connect for mathematics focuses on the mathematical skills needed for post-secondary education, workplace success, community involvement, and lifelong learning.</a:t>
            </a:r>
          </a:p>
          <a:p>
            <a:pPr marL="457200" lvl="0" indent="-342900" rtl="0">
              <a:lnSpc>
                <a:spcPct val="115000"/>
              </a:lnSpc>
              <a:spcBef>
                <a:spcPts val="400"/>
              </a:spcBef>
              <a:buSzPct val="100000"/>
            </a:pPr>
            <a:r>
              <a:rPr lang="en" sz="1800"/>
              <a:t>Elementary grades concentrate on whole number operations and relations, spatial relations, and measurement.</a:t>
            </a:r>
          </a:p>
          <a:p>
            <a:pPr marL="457200" lvl="0" indent="-342900" rtl="0">
              <a:lnSpc>
                <a:spcPct val="115000"/>
              </a:lnSpc>
              <a:spcBef>
                <a:spcPts val="400"/>
              </a:spcBef>
              <a:buSzPct val="100000"/>
            </a:pPr>
            <a:r>
              <a:rPr lang="en" sz="1800"/>
              <a:t>Middle and high-school grades concentrate on problem solving and reasoning.</a:t>
            </a:r>
          </a:p>
          <a:p>
            <a:pPr marL="0" lvl="0" indent="-69850" rtl="0">
              <a:lnSpc>
                <a:spcPct val="115000"/>
              </a:lnSpc>
              <a:spcBef>
                <a:spcPts val="400"/>
              </a:spcBef>
              <a:buClr>
                <a:schemeClr val="dk1"/>
              </a:buClr>
              <a:buSzPct val="61111"/>
              <a:buFont typeface="Arial"/>
              <a:buNone/>
            </a:pPr>
            <a:endParaRPr sz="1800">
              <a:latin typeface="Arial"/>
              <a:ea typeface="Arial"/>
              <a:cs typeface="Arial"/>
              <a:sym typeface="Arial"/>
            </a:endParaRPr>
          </a:p>
          <a:p>
            <a:pPr marL="0" lvl="0" indent="-69850" rtl="0">
              <a:lnSpc>
                <a:spcPct val="115000"/>
              </a:lnSpc>
              <a:spcBef>
                <a:spcPts val="400"/>
              </a:spcBef>
              <a:buClr>
                <a:schemeClr val="dk1"/>
              </a:buClr>
              <a:buSzPct val="61111"/>
              <a:buFont typeface="Arial"/>
              <a:buNone/>
            </a:pPr>
            <a:r>
              <a:rPr lang="en" sz="1800"/>
              <a:t>Like ELA, a range of supports (for example, providing definitions, demonstrations, or graphic organizers) are provided within groups of items.</a:t>
            </a:r>
          </a:p>
          <a:p>
            <a:pPr marL="0" lvl="0" indent="-69850" rtl="0">
              <a:lnSpc>
                <a:spcPct val="115000"/>
              </a:lnSpc>
              <a:spcBef>
                <a:spcPts val="400"/>
              </a:spcBef>
              <a:buClr>
                <a:schemeClr val="dk1"/>
              </a:buClr>
              <a:buSzPct val="61111"/>
              <a:buFont typeface="Arial"/>
              <a:buNone/>
            </a:pPr>
            <a:endParaRPr sz="1800">
              <a:latin typeface="Arial"/>
              <a:ea typeface="Arial"/>
              <a:cs typeface="Arial"/>
              <a:sym typeface="Arial"/>
            </a:endParaRPr>
          </a:p>
          <a:p>
            <a:pPr marL="0" lvl="0" indent="-69850" rtl="0">
              <a:lnSpc>
                <a:spcPct val="115000"/>
              </a:lnSpc>
              <a:spcBef>
                <a:spcPts val="400"/>
              </a:spcBef>
              <a:buClr>
                <a:schemeClr val="dk1"/>
              </a:buClr>
              <a:buSzPct val="61111"/>
              <a:buFont typeface="Arial"/>
              <a:buNone/>
            </a:pPr>
            <a:r>
              <a:rPr lang="en" sz="1800"/>
              <a:t>A range of complexity with the items for a given Connector allows for a sampling of an appropriate range of questions for the test.</a:t>
            </a:r>
          </a:p>
          <a:p>
            <a:pPr lv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rtl="0">
              <a:spcBef>
                <a:spcPts val="0"/>
              </a:spcBef>
              <a:buNone/>
            </a:pPr>
            <a:r>
              <a:rPr lang="en" sz="3200"/>
              <a:t>Mathematics Design</a:t>
            </a:r>
          </a:p>
        </p:txBody>
      </p:sp>
      <p:sp>
        <p:nvSpPr>
          <p:cNvPr id="278" name="Shape 278"/>
          <p:cNvSpPr txBox="1">
            <a:spLocks noGrp="1"/>
          </p:cNvSpPr>
          <p:nvPr>
            <p:ph type="body" idx="1"/>
          </p:nvPr>
        </p:nvSpPr>
        <p:spPr>
          <a:xfrm>
            <a:off x="152400" y="1295400"/>
            <a:ext cx="8839200" cy="5105100"/>
          </a:xfrm>
          <a:prstGeom prst="rect">
            <a:avLst/>
          </a:prstGeom>
        </p:spPr>
        <p:txBody>
          <a:bodyPr wrap="square" lIns="91425" tIns="91425" rIns="91425" bIns="91425" anchor="t" anchorCtr="0">
            <a:noAutofit/>
          </a:bodyPr>
          <a:lstStyle/>
          <a:p>
            <a:pPr lvl="0" rtl="0">
              <a:spcBef>
                <a:spcPts val="0"/>
              </a:spcBef>
              <a:buNone/>
            </a:pPr>
            <a:endParaRPr sz="1800"/>
          </a:p>
        </p:txBody>
      </p:sp>
      <p:graphicFrame>
        <p:nvGraphicFramePr>
          <p:cNvPr id="279" name="Shape 279"/>
          <p:cNvGraphicFramePr/>
          <p:nvPr>
            <p:extLst>
              <p:ext uri="{D42A27DB-BD31-4B8C-83A1-F6EECF244321}">
                <p14:modId xmlns:p14="http://schemas.microsoft.com/office/powerpoint/2010/main" val="1612462036"/>
              </p:ext>
            </p:extLst>
          </p:nvPr>
        </p:nvGraphicFramePr>
        <p:xfrm>
          <a:off x="346700" y="1432225"/>
          <a:ext cx="8450600" cy="1778448"/>
        </p:xfrm>
        <a:graphic>
          <a:graphicData uri="http://schemas.openxmlformats.org/drawingml/2006/table">
            <a:tbl>
              <a:tblPr>
                <a:noFill/>
                <a:tableStyleId>{822278C1-DE15-4612-9899-2E4830E09EB4}</a:tableStyleId>
              </a:tblPr>
              <a:tblGrid>
                <a:gridCol w="2112650"/>
                <a:gridCol w="2112650"/>
                <a:gridCol w="2158350"/>
                <a:gridCol w="2066950"/>
              </a:tblGrid>
              <a:tr h="381000">
                <a:tc gridSpan="2">
                  <a:txBody>
                    <a:bodyPr/>
                    <a:lstStyle/>
                    <a:p>
                      <a:pPr lvl="0" rtl="0">
                        <a:lnSpc>
                          <a:spcPct val="115000"/>
                        </a:lnSpc>
                        <a:spcBef>
                          <a:spcPts val="0"/>
                        </a:spcBef>
                        <a:buNone/>
                      </a:pPr>
                      <a:r>
                        <a:rPr lang="en" sz="1800" b="1" dirty="0">
                          <a:latin typeface="Calibri"/>
                          <a:ea typeface="Calibri"/>
                          <a:cs typeface="Calibri"/>
                          <a:sym typeface="Calibri"/>
                        </a:rPr>
                        <a:t>Mathematics Session 1</a:t>
                      </a:r>
                    </a:p>
                  </a:txBody>
                  <a:tcPr marL="91425" marR="91425" marT="91425" marB="91425">
                    <a:solidFill>
                      <a:srgbClr val="A4C2F4"/>
                    </a:solidFill>
                  </a:tcPr>
                </a:tc>
                <a:tc hMerge="1">
                  <a:txBody>
                    <a:bodyPr/>
                    <a:lstStyle/>
                    <a:p>
                      <a:endParaRPr lang="en-US"/>
                    </a:p>
                  </a:txBody>
                  <a:tcPr/>
                </a:tc>
                <a:tc gridSpan="2">
                  <a:txBody>
                    <a:bodyPr/>
                    <a:lstStyle/>
                    <a:p>
                      <a:pPr lvl="0" rtl="0">
                        <a:lnSpc>
                          <a:spcPct val="115000"/>
                        </a:lnSpc>
                        <a:spcBef>
                          <a:spcPts val="0"/>
                        </a:spcBef>
                        <a:buNone/>
                      </a:pPr>
                      <a:r>
                        <a:rPr lang="en" sz="1800" b="1">
                          <a:latin typeface="Calibri"/>
                          <a:ea typeface="Calibri"/>
                          <a:cs typeface="Calibri"/>
                          <a:sym typeface="Calibri"/>
                        </a:rPr>
                        <a:t>Mathematics Session 2</a:t>
                      </a:r>
                    </a:p>
                  </a:txBody>
                  <a:tcPr marL="91425" marR="91425" marT="91425" marB="91425">
                    <a:solidFill>
                      <a:srgbClr val="A4C2F4"/>
                    </a:solidFill>
                  </a:tcPr>
                </a:tc>
                <a:tc hMerge="1">
                  <a:txBody>
                    <a:bodyPr/>
                    <a:lstStyle/>
                    <a:p>
                      <a:endParaRPr lang="en-US"/>
                    </a:p>
                  </a:txBody>
                  <a:tcPr/>
                </a:tc>
              </a:tr>
              <a:tr h="381000">
                <a:tc gridSpan="2">
                  <a:txBody>
                    <a:bodyPr/>
                    <a:lstStyle/>
                    <a:p>
                      <a:pPr lvl="0" rtl="0">
                        <a:lnSpc>
                          <a:spcPct val="100000"/>
                        </a:lnSpc>
                        <a:spcBef>
                          <a:spcPts val="0"/>
                        </a:spcBef>
                        <a:buNone/>
                      </a:pPr>
                      <a:r>
                        <a:rPr lang="en" sz="1800" dirty="0">
                          <a:solidFill>
                            <a:schemeClr val="dk1"/>
                          </a:solidFill>
                          <a:latin typeface="Calibri"/>
                          <a:ea typeface="Calibri"/>
                          <a:cs typeface="Calibri"/>
                          <a:sym typeface="Calibri"/>
                        </a:rPr>
                        <a:t>Selected-response mathematics items</a:t>
                      </a:r>
                    </a:p>
                    <a:p>
                      <a:pPr lvl="0" rtl="0">
                        <a:lnSpc>
                          <a:spcPct val="100000"/>
                        </a:lnSpc>
                        <a:spcBef>
                          <a:spcPts val="0"/>
                        </a:spcBef>
                        <a:buClr>
                          <a:schemeClr val="dk1"/>
                        </a:buClr>
                        <a:buSzPct val="61111"/>
                        <a:buFont typeface="Arial"/>
                        <a:buNone/>
                      </a:pPr>
                      <a:endParaRPr sz="1800" dirty="0">
                        <a:solidFill>
                          <a:schemeClr val="dk1"/>
                        </a:solidFill>
                        <a:latin typeface="Calibri"/>
                        <a:ea typeface="Calibri"/>
                        <a:cs typeface="Calibri"/>
                        <a:sym typeface="Calibri"/>
                      </a:endParaRPr>
                    </a:p>
                    <a:p>
                      <a:pPr lvl="0" rtl="0">
                        <a:lnSpc>
                          <a:spcPct val="100000"/>
                        </a:lnSpc>
                        <a:spcBef>
                          <a:spcPts val="0"/>
                        </a:spcBef>
                        <a:buClr>
                          <a:schemeClr val="dk1"/>
                        </a:buClr>
                        <a:buSzPct val="61111"/>
                        <a:buFont typeface="Arial"/>
                        <a:buNone/>
                      </a:pPr>
                      <a:r>
                        <a:rPr lang="en" sz="1800" dirty="0">
                          <a:solidFill>
                            <a:schemeClr val="dk1"/>
                          </a:solidFill>
                          <a:latin typeface="Calibri"/>
                          <a:ea typeface="Calibri"/>
                          <a:cs typeface="Calibri"/>
                          <a:sym typeface="Calibri"/>
                        </a:rPr>
                        <a:t>Constructed-response mathematics items in selected grades</a:t>
                      </a:r>
                    </a:p>
                  </a:txBody>
                  <a:tcPr marL="91425" marR="91425" marT="91425" marB="91425"/>
                </a:tc>
                <a:tc hMerge="1">
                  <a:txBody>
                    <a:bodyPr/>
                    <a:lstStyle/>
                    <a:p>
                      <a:endParaRPr lang="en-US"/>
                    </a:p>
                  </a:txBody>
                  <a:tcPr/>
                </a:tc>
                <a:tc gridSpan="2">
                  <a:txBody>
                    <a:bodyPr/>
                    <a:lstStyle/>
                    <a:p>
                      <a:pPr lvl="0" rtl="0">
                        <a:lnSpc>
                          <a:spcPct val="100000"/>
                        </a:lnSpc>
                        <a:spcBef>
                          <a:spcPts val="0"/>
                        </a:spcBef>
                        <a:buNone/>
                      </a:pPr>
                      <a:r>
                        <a:rPr lang="en" sz="1800" dirty="0">
                          <a:solidFill>
                            <a:schemeClr val="dk1"/>
                          </a:solidFill>
                          <a:latin typeface="Calibri"/>
                          <a:ea typeface="Calibri"/>
                          <a:cs typeface="Calibri"/>
                          <a:sym typeface="Calibri"/>
                        </a:rPr>
                        <a:t>Selected-response mathematics items</a:t>
                      </a:r>
                    </a:p>
                    <a:p>
                      <a:pPr lvl="0" rtl="0">
                        <a:lnSpc>
                          <a:spcPct val="100000"/>
                        </a:lnSpc>
                        <a:spcBef>
                          <a:spcPts val="0"/>
                        </a:spcBef>
                        <a:buClr>
                          <a:schemeClr val="dk1"/>
                        </a:buClr>
                        <a:buSzPct val="61111"/>
                        <a:buFont typeface="Arial"/>
                        <a:buNone/>
                      </a:pPr>
                      <a:endParaRPr sz="1800" dirty="0">
                        <a:solidFill>
                          <a:schemeClr val="dk1"/>
                        </a:solidFill>
                        <a:latin typeface="Calibri"/>
                        <a:ea typeface="Calibri"/>
                        <a:cs typeface="Calibri"/>
                        <a:sym typeface="Calibri"/>
                      </a:endParaRPr>
                    </a:p>
                    <a:p>
                      <a:pPr lvl="0" rtl="0">
                        <a:lnSpc>
                          <a:spcPct val="100000"/>
                        </a:lnSpc>
                        <a:spcBef>
                          <a:spcPts val="0"/>
                        </a:spcBef>
                        <a:buClr>
                          <a:schemeClr val="dk1"/>
                        </a:buClr>
                        <a:buSzPct val="61111"/>
                        <a:buFont typeface="Arial"/>
                        <a:buNone/>
                      </a:pPr>
                      <a:r>
                        <a:rPr lang="en" sz="1800" dirty="0">
                          <a:solidFill>
                            <a:schemeClr val="dk1"/>
                          </a:solidFill>
                          <a:latin typeface="Calibri"/>
                          <a:ea typeface="Calibri"/>
                          <a:cs typeface="Calibri"/>
                          <a:sym typeface="Calibri"/>
                        </a:rPr>
                        <a:t>Constructed-response mathematics items in selected grades</a:t>
                      </a:r>
                    </a:p>
                  </a:txBody>
                  <a:tcPr marL="91425" marR="91425" marT="91425" marB="91425"/>
                </a:tc>
                <a:tc hMerge="1">
                  <a:txBody>
                    <a:bodyPr/>
                    <a:lstStyle/>
                    <a:p>
                      <a:endParaRPr lang="en-US"/>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rtl="0">
              <a:spcBef>
                <a:spcPts val="0"/>
              </a:spcBef>
              <a:buNone/>
            </a:pPr>
            <a:r>
              <a:rPr lang="en" sz="3200"/>
              <a:t>Mathematics Design</a:t>
            </a:r>
          </a:p>
        </p:txBody>
      </p:sp>
      <p:pic>
        <p:nvPicPr>
          <p:cNvPr id="285" name="Shape 285"/>
          <p:cNvPicPr preferRelativeResize="0"/>
          <p:nvPr/>
        </p:nvPicPr>
        <p:blipFill rotWithShape="1">
          <a:blip r:embed="rId3">
            <a:alphaModFix/>
          </a:blip>
          <a:srcRect b="8357"/>
          <a:stretch/>
        </p:blipFill>
        <p:spPr>
          <a:xfrm>
            <a:off x="152400" y="1448100"/>
            <a:ext cx="8839200" cy="4687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pSp>
        <p:nvGrpSpPr>
          <p:cNvPr id="291" name="Shape 291"/>
          <p:cNvGrpSpPr/>
          <p:nvPr/>
        </p:nvGrpSpPr>
        <p:grpSpPr>
          <a:xfrm>
            <a:off x="1828775" y="1343226"/>
            <a:ext cx="4800525" cy="4781100"/>
            <a:chOff x="1092512" y="1295400"/>
            <a:chExt cx="5536937" cy="4781100"/>
          </a:xfrm>
        </p:grpSpPr>
        <p:pic>
          <p:nvPicPr>
            <p:cNvPr id="292" name="Shape 292"/>
            <p:cNvPicPr preferRelativeResize="0"/>
            <p:nvPr/>
          </p:nvPicPr>
          <p:blipFill rotWithShape="1">
            <a:blip r:embed="rId3">
              <a:alphaModFix/>
            </a:blip>
            <a:srcRect/>
            <a:stretch/>
          </p:blipFill>
          <p:spPr>
            <a:xfrm>
              <a:off x="3198650" y="1295400"/>
              <a:ext cx="3430800" cy="4781100"/>
            </a:xfrm>
            <a:prstGeom prst="rect">
              <a:avLst/>
            </a:prstGeom>
            <a:noFill/>
            <a:ln>
              <a:noFill/>
            </a:ln>
            <a:effectLst>
              <a:outerShdw blurRad="292100" dist="139700" dir="2700000" algn="tl" rotWithShape="0">
                <a:srgbClr val="333333">
                  <a:alpha val="64310"/>
                </a:srgbClr>
              </a:outerShdw>
            </a:effectLst>
          </p:spPr>
        </p:pic>
        <p:sp>
          <p:nvSpPr>
            <p:cNvPr id="293" name="Shape 293"/>
            <p:cNvSpPr txBox="1"/>
            <p:nvPr/>
          </p:nvSpPr>
          <p:spPr>
            <a:xfrm>
              <a:off x="1092512" y="4278867"/>
              <a:ext cx="2290800" cy="369300"/>
            </a:xfrm>
            <a:prstGeom prst="rect">
              <a:avLst/>
            </a:prstGeom>
            <a:gradFill>
              <a:gsLst>
                <a:gs pos="0">
                  <a:srgbClr val="29859E"/>
                </a:gs>
                <a:gs pos="80000">
                  <a:srgbClr val="36B0D0"/>
                </a:gs>
                <a:gs pos="100000">
                  <a:srgbClr val="33B3D5"/>
                </a:gs>
              </a:gsLst>
              <a:lin ang="16200038" scaled="0"/>
            </a:gradFill>
            <a:ln>
              <a:noFill/>
            </a:ln>
            <a:effectLst>
              <a:outerShdw blurRad="39999" dist="23000" dir="5400000" rotWithShape="0">
                <a:srgbClr val="000000">
                  <a:alpha val="34510"/>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Demonstration</a:t>
              </a:r>
            </a:p>
          </p:txBody>
        </p:sp>
        <p:cxnSp>
          <p:nvCxnSpPr>
            <p:cNvPr id="294" name="Shape 294"/>
            <p:cNvCxnSpPr/>
            <p:nvPr/>
          </p:nvCxnSpPr>
          <p:spPr>
            <a:xfrm rot="10800000" flipH="1">
              <a:off x="3016073" y="2057466"/>
              <a:ext cx="429900" cy="33930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sp>
          <p:nvSpPr>
            <p:cNvPr id="295" name="Shape 295"/>
            <p:cNvSpPr txBox="1"/>
            <p:nvPr/>
          </p:nvSpPr>
          <p:spPr>
            <a:xfrm>
              <a:off x="1734233" y="5105400"/>
              <a:ext cx="2151900" cy="646200"/>
            </a:xfrm>
            <a:prstGeom prst="rect">
              <a:avLst/>
            </a:prstGeom>
            <a:gradFill>
              <a:gsLst>
                <a:gs pos="0">
                  <a:srgbClr val="29859E"/>
                </a:gs>
                <a:gs pos="80000">
                  <a:srgbClr val="36B0D0"/>
                </a:gs>
                <a:gs pos="100000">
                  <a:srgbClr val="33B3D5"/>
                </a:gs>
              </a:gsLst>
              <a:lin ang="16200038" scaled="0"/>
            </a:gradFill>
            <a:ln>
              <a:noFill/>
            </a:ln>
            <a:effectLst>
              <a:outerShdw blurRad="39999" dist="23000" dir="5400000" rotWithShape="0">
                <a:srgbClr val="000000">
                  <a:alpha val="34510"/>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Simplified Language</a:t>
              </a:r>
            </a:p>
          </p:txBody>
        </p:sp>
        <p:cxnSp>
          <p:nvCxnSpPr>
            <p:cNvPr id="296" name="Shape 296"/>
            <p:cNvCxnSpPr/>
            <p:nvPr/>
          </p:nvCxnSpPr>
          <p:spPr>
            <a:xfrm rot="10800000" flipH="1">
              <a:off x="3405728" y="4093200"/>
              <a:ext cx="633000" cy="93600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sp>
          <p:nvSpPr>
            <p:cNvPr id="297" name="Shape 297"/>
            <p:cNvSpPr txBox="1"/>
            <p:nvPr/>
          </p:nvSpPr>
          <p:spPr>
            <a:xfrm>
              <a:off x="1810433" y="2488050"/>
              <a:ext cx="1389900" cy="1385100"/>
            </a:xfrm>
            <a:prstGeom prst="rect">
              <a:avLst/>
            </a:prstGeom>
            <a:gradFill>
              <a:gsLst>
                <a:gs pos="0">
                  <a:srgbClr val="29859E"/>
                </a:gs>
                <a:gs pos="80000">
                  <a:srgbClr val="36B0D0"/>
                </a:gs>
                <a:gs pos="100000">
                  <a:srgbClr val="33B3D5"/>
                </a:gs>
              </a:gsLst>
              <a:lin ang="16200038" scaled="0"/>
            </a:gradFill>
            <a:ln>
              <a:noFill/>
            </a:ln>
            <a:effectLst>
              <a:outerShdw blurRad="39999" dist="23000" dir="5400000" rotWithShape="0">
                <a:srgbClr val="000000">
                  <a:alpha val="34510"/>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400" b="0" i="0" u="none" strike="noStrike" cap="none">
                  <a:solidFill>
                    <a:schemeClr val="dk1"/>
                  </a:solidFill>
                  <a:latin typeface="Calibri"/>
                  <a:ea typeface="Calibri"/>
                  <a:cs typeface="Calibri"/>
                  <a:sym typeface="Calibri"/>
                </a:rPr>
                <a:t>Statement reminding students what the item is about </a:t>
              </a:r>
            </a:p>
          </p:txBody>
        </p:sp>
        <p:cxnSp>
          <p:nvCxnSpPr>
            <p:cNvPr id="298" name="Shape 298"/>
            <p:cNvCxnSpPr/>
            <p:nvPr/>
          </p:nvCxnSpPr>
          <p:spPr>
            <a:xfrm rot="10800000" flipH="1">
              <a:off x="2904783" y="3733767"/>
              <a:ext cx="501000" cy="54510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grpSp>
      <p:sp>
        <p:nvSpPr>
          <p:cNvPr id="299" name="Shape 299"/>
          <p:cNvSpPr txBox="1">
            <a:spLocks noGrp="1"/>
          </p:cNvSpPr>
          <p:nvPr>
            <p:ph type="title"/>
          </p:nvPr>
        </p:nvSpPr>
        <p:spPr>
          <a:xfrm>
            <a:off x="0" y="0"/>
            <a:ext cx="9144000" cy="12954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2800" b="0" i="0" u="none" strike="noStrike" cap="none">
                <a:solidFill>
                  <a:srgbClr val="333333"/>
                </a:solidFill>
                <a:latin typeface="Calibri"/>
                <a:ea typeface="Calibri"/>
                <a:cs typeface="Calibri"/>
                <a:sym typeface="Calibri"/>
              </a:rPr>
              <a:t>Mathematics Sample Item 1</a:t>
            </a:r>
          </a:p>
          <a:p>
            <a:pPr lvl="0" rtl="0">
              <a:spcBef>
                <a:spcPts val="0"/>
              </a:spcBef>
              <a:buClr>
                <a:srgbClr val="333333"/>
              </a:buClr>
              <a:buSzPct val="25000"/>
              <a:buFont typeface="Calibri"/>
              <a:buNone/>
            </a:pPr>
            <a:r>
              <a:rPr lang="en" sz="2800"/>
              <a:t>Grade 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0" y="0"/>
            <a:ext cx="9144000" cy="1295400"/>
          </a:xfrm>
          <a:prstGeom prst="rect">
            <a:avLst/>
          </a:prstGeom>
          <a:noFill/>
          <a:ln>
            <a:noFill/>
          </a:ln>
        </p:spPr>
        <p:txBody>
          <a:bodyPr wrap="square" lIns="91425" tIns="45700" rIns="91425" bIns="45700" anchor="ctr" anchorCtr="0">
            <a:noAutofit/>
          </a:bodyPr>
          <a:lstStyle/>
          <a:p>
            <a:pPr lvl="0" rtl="0">
              <a:spcBef>
                <a:spcPts val="0"/>
              </a:spcBef>
              <a:buClr>
                <a:srgbClr val="333333"/>
              </a:buClr>
              <a:buSzPct val="25000"/>
              <a:buFont typeface="Calibri"/>
              <a:buNone/>
            </a:pPr>
            <a:r>
              <a:rPr lang="en" sz="2800"/>
              <a:t>Mathematics Sample Item 1</a:t>
            </a:r>
          </a:p>
          <a:p>
            <a:pPr lvl="0" rtl="0">
              <a:spcBef>
                <a:spcPts val="0"/>
              </a:spcBef>
              <a:buClr>
                <a:srgbClr val="333333"/>
              </a:buClr>
              <a:buSzPct val="25000"/>
              <a:buFont typeface="Calibri"/>
              <a:buNone/>
            </a:pPr>
            <a:r>
              <a:rPr lang="en" sz="2800"/>
              <a:t>Grade 3</a:t>
            </a:r>
          </a:p>
        </p:txBody>
      </p:sp>
      <p:grpSp>
        <p:nvGrpSpPr>
          <p:cNvPr id="306" name="Shape 306"/>
          <p:cNvGrpSpPr/>
          <p:nvPr/>
        </p:nvGrpSpPr>
        <p:grpSpPr>
          <a:xfrm>
            <a:off x="3200399" y="1855324"/>
            <a:ext cx="2914554" cy="3459079"/>
            <a:chOff x="6744792" y="1854200"/>
            <a:chExt cx="3313500" cy="3074737"/>
          </a:xfrm>
        </p:grpSpPr>
        <p:pic>
          <p:nvPicPr>
            <p:cNvPr id="307" name="Shape 307"/>
            <p:cNvPicPr preferRelativeResize="0"/>
            <p:nvPr/>
          </p:nvPicPr>
          <p:blipFill rotWithShape="1">
            <a:blip r:embed="rId3">
              <a:alphaModFix/>
            </a:blip>
            <a:srcRect/>
            <a:stretch/>
          </p:blipFill>
          <p:spPr>
            <a:xfrm>
              <a:off x="6744792" y="1854200"/>
              <a:ext cx="3313500" cy="2615700"/>
            </a:xfrm>
            <a:prstGeom prst="rect">
              <a:avLst/>
            </a:prstGeom>
            <a:noFill/>
            <a:ln>
              <a:noFill/>
            </a:ln>
            <a:effectLst>
              <a:outerShdw blurRad="292100" dist="139700" dir="2700000" algn="tl" rotWithShape="0">
                <a:srgbClr val="333333">
                  <a:alpha val="64310"/>
                </a:srgbClr>
              </a:outerShdw>
            </a:effectLst>
          </p:spPr>
        </p:pic>
        <p:sp>
          <p:nvSpPr>
            <p:cNvPr id="308" name="Shape 308"/>
            <p:cNvSpPr txBox="1"/>
            <p:nvPr/>
          </p:nvSpPr>
          <p:spPr>
            <a:xfrm>
              <a:off x="7717807" y="4600737"/>
              <a:ext cx="2098500" cy="328200"/>
            </a:xfrm>
            <a:prstGeom prst="rect">
              <a:avLst/>
            </a:prstGeom>
            <a:gradFill>
              <a:gsLst>
                <a:gs pos="0">
                  <a:srgbClr val="29859E"/>
                </a:gs>
                <a:gs pos="80000">
                  <a:srgbClr val="36B0D0"/>
                </a:gs>
                <a:gs pos="100000">
                  <a:srgbClr val="33B3D5"/>
                </a:gs>
              </a:gsLst>
              <a:lin ang="16200038" scaled="0"/>
            </a:gradFill>
            <a:ln>
              <a:noFill/>
            </a:ln>
            <a:effectLst>
              <a:outerShdw blurRad="39999" dist="23000" dir="5400000" rotWithShape="0">
                <a:srgbClr val="000000">
                  <a:alpha val="34510"/>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3 Answer Options</a:t>
              </a:r>
            </a:p>
          </p:txBody>
        </p:sp>
        <p:cxnSp>
          <p:nvCxnSpPr>
            <p:cNvPr id="309" name="Shape 309"/>
            <p:cNvCxnSpPr/>
            <p:nvPr/>
          </p:nvCxnSpPr>
          <p:spPr>
            <a:xfrm rot="10800000">
              <a:off x="7403652" y="3687998"/>
              <a:ext cx="881100" cy="83850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0" y="0"/>
            <a:ext cx="9144000" cy="1295400"/>
          </a:xfrm>
          <a:prstGeom prst="rect">
            <a:avLst/>
          </a:prstGeom>
          <a:noFill/>
          <a:ln>
            <a:noFill/>
          </a:ln>
        </p:spPr>
        <p:txBody>
          <a:bodyPr wrap="square" lIns="91425" tIns="45700" rIns="91425" bIns="45700" anchor="ctr" anchorCtr="0">
            <a:noAutofit/>
          </a:bodyPr>
          <a:lstStyle/>
          <a:p>
            <a:pPr lvl="0" rtl="0">
              <a:spcBef>
                <a:spcPts val="0"/>
              </a:spcBef>
              <a:buClr>
                <a:srgbClr val="333333"/>
              </a:buClr>
              <a:buSzPct val="25000"/>
              <a:buFont typeface="Calibri"/>
              <a:buNone/>
            </a:pPr>
            <a:r>
              <a:rPr lang="en" sz="2800"/>
              <a:t>Mathematics Sample Item 2</a:t>
            </a:r>
          </a:p>
          <a:p>
            <a:pPr lvl="0" rtl="0">
              <a:spcBef>
                <a:spcPts val="0"/>
              </a:spcBef>
              <a:buClr>
                <a:srgbClr val="333333"/>
              </a:buClr>
              <a:buSzPct val="25000"/>
              <a:buFont typeface="Calibri"/>
              <a:buNone/>
            </a:pPr>
            <a:r>
              <a:rPr lang="en" sz="2800"/>
              <a:t>Grade 3</a:t>
            </a:r>
          </a:p>
        </p:txBody>
      </p:sp>
      <p:pic>
        <p:nvPicPr>
          <p:cNvPr id="316" name="Shape 316"/>
          <p:cNvPicPr preferRelativeResize="0">
            <a:picLocks noGrp="1"/>
          </p:cNvPicPr>
          <p:nvPr>
            <p:ph type="body" idx="1"/>
          </p:nvPr>
        </p:nvPicPr>
        <p:blipFill rotWithShape="1">
          <a:blip r:embed="rId3">
            <a:alphaModFix/>
          </a:blip>
          <a:srcRect/>
          <a:stretch/>
        </p:blipFill>
        <p:spPr>
          <a:xfrm>
            <a:off x="2971800" y="1295400"/>
            <a:ext cx="3429000" cy="4733100"/>
          </a:xfrm>
          <a:prstGeom prst="rect">
            <a:avLst/>
          </a:prstGeom>
          <a:noFill/>
          <a:ln>
            <a:noFill/>
          </a:ln>
          <a:effectLst>
            <a:outerShdw blurRad="292100" dist="139700" dir="2700000" algn="tl" rotWithShape="0">
              <a:srgbClr val="333333">
                <a:alpha val="64310"/>
              </a:srgbClr>
            </a:outerShdw>
          </a:effectLst>
        </p:spPr>
      </p:pic>
      <p:grpSp>
        <p:nvGrpSpPr>
          <p:cNvPr id="317" name="Shape 317"/>
          <p:cNvGrpSpPr/>
          <p:nvPr/>
        </p:nvGrpSpPr>
        <p:grpSpPr>
          <a:xfrm>
            <a:off x="1676430" y="2647285"/>
            <a:ext cx="2127502" cy="3905589"/>
            <a:chOff x="1734233" y="3009758"/>
            <a:chExt cx="2456700" cy="3667909"/>
          </a:xfrm>
        </p:grpSpPr>
        <p:sp>
          <p:nvSpPr>
            <p:cNvPr id="318" name="Shape 318"/>
            <p:cNvSpPr txBox="1"/>
            <p:nvPr/>
          </p:nvSpPr>
          <p:spPr>
            <a:xfrm>
              <a:off x="1734233" y="3097650"/>
              <a:ext cx="1389900" cy="1181723"/>
            </a:xfrm>
            <a:prstGeom prst="rect">
              <a:avLst/>
            </a:prstGeom>
            <a:gradFill>
              <a:gsLst>
                <a:gs pos="0">
                  <a:srgbClr val="29859E"/>
                </a:gs>
                <a:gs pos="80000">
                  <a:srgbClr val="36B0D0"/>
                </a:gs>
                <a:gs pos="100000">
                  <a:srgbClr val="33B3D5"/>
                </a:gs>
              </a:gsLst>
              <a:lin ang="16200038" scaled="0"/>
            </a:gradFill>
            <a:ln>
              <a:noFill/>
            </a:ln>
            <a:effectLst>
              <a:outerShdw blurRad="39999" dist="23000" dir="5400000" rotWithShape="0">
                <a:srgbClr val="000000">
                  <a:alpha val="34510"/>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400" b="0" i="0" u="none" strike="noStrike" cap="none" dirty="0">
                  <a:solidFill>
                    <a:schemeClr val="dk1"/>
                  </a:solidFill>
                  <a:latin typeface="Calibri"/>
                  <a:ea typeface="Calibri"/>
                  <a:cs typeface="Calibri"/>
                  <a:sym typeface="Calibri"/>
                </a:rPr>
                <a:t>Statement reminding students what the item is about </a:t>
              </a:r>
            </a:p>
          </p:txBody>
        </p:sp>
        <p:cxnSp>
          <p:nvCxnSpPr>
            <p:cNvPr id="319" name="Shape 319"/>
            <p:cNvCxnSpPr/>
            <p:nvPr/>
          </p:nvCxnSpPr>
          <p:spPr>
            <a:xfrm>
              <a:off x="2943789" y="3009758"/>
              <a:ext cx="550200" cy="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sp>
          <p:nvSpPr>
            <p:cNvPr id="320" name="Shape 320"/>
            <p:cNvSpPr txBox="1"/>
            <p:nvPr/>
          </p:nvSpPr>
          <p:spPr>
            <a:xfrm>
              <a:off x="2039033" y="6031467"/>
              <a:ext cx="2151900" cy="646200"/>
            </a:xfrm>
            <a:prstGeom prst="rect">
              <a:avLst/>
            </a:prstGeom>
            <a:gradFill>
              <a:gsLst>
                <a:gs pos="0">
                  <a:srgbClr val="29859E"/>
                </a:gs>
                <a:gs pos="80000">
                  <a:srgbClr val="36B0D0"/>
                </a:gs>
                <a:gs pos="100000">
                  <a:srgbClr val="33B3D5"/>
                </a:gs>
              </a:gsLst>
              <a:lin ang="16200038" scaled="0"/>
            </a:gradFill>
            <a:ln>
              <a:noFill/>
            </a:ln>
            <a:effectLst>
              <a:outerShdw blurRad="39999" dist="23000" dir="5400000" rotWithShape="0">
                <a:srgbClr val="000000">
                  <a:alpha val="34510"/>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Simplified Language</a:t>
              </a:r>
            </a:p>
          </p:txBody>
        </p:sp>
        <p:cxnSp>
          <p:nvCxnSpPr>
            <p:cNvPr id="321" name="Shape 321"/>
            <p:cNvCxnSpPr/>
            <p:nvPr/>
          </p:nvCxnSpPr>
          <p:spPr>
            <a:xfrm rot="10800000" flipH="1">
              <a:off x="3124200" y="5819067"/>
              <a:ext cx="369900" cy="13620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cxnSp>
          <p:nvCxnSpPr>
            <p:cNvPr id="322" name="Shape 322"/>
            <p:cNvCxnSpPr/>
            <p:nvPr/>
          </p:nvCxnSpPr>
          <p:spPr>
            <a:xfrm rot="10800000" flipH="1">
              <a:off x="2429216" y="3529167"/>
              <a:ext cx="1152899" cy="242610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514350" y="359032"/>
            <a:ext cx="8229600" cy="1143000"/>
          </a:xfrm>
          <a:prstGeom prst="rect">
            <a:avLst/>
          </a:prstGeom>
          <a:noFill/>
          <a:ln>
            <a:noFill/>
          </a:ln>
        </p:spPr>
        <p:txBody>
          <a:bodyPr wrap="square" lIns="91425" tIns="45700" rIns="91425" bIns="45700" anchor="ctr" anchorCtr="0">
            <a:noAutofit/>
          </a:bodyPr>
          <a:lstStyle/>
          <a:p>
            <a:pPr lvl="0" rtl="0">
              <a:spcBef>
                <a:spcPts val="0"/>
              </a:spcBef>
              <a:buClr>
                <a:srgbClr val="333333"/>
              </a:buClr>
              <a:buSzPct val="25000"/>
              <a:buFont typeface="Calibri"/>
              <a:buNone/>
            </a:pPr>
            <a:r>
              <a:rPr lang="en" sz="2800"/>
              <a:t>Mathematics Sample Item 2</a:t>
            </a:r>
          </a:p>
          <a:p>
            <a:pPr lvl="0" rtl="0">
              <a:spcBef>
                <a:spcPts val="0"/>
              </a:spcBef>
              <a:buClr>
                <a:srgbClr val="333333"/>
              </a:buClr>
              <a:buSzPct val="25000"/>
              <a:buFont typeface="Calibri"/>
              <a:buNone/>
            </a:pPr>
            <a:r>
              <a:rPr lang="en" sz="2800"/>
              <a:t>Grade 3</a:t>
            </a:r>
          </a:p>
          <a:p>
            <a:pPr marL="0" marR="0" lvl="0" indent="0" algn="ctr" rtl="0">
              <a:lnSpc>
                <a:spcPct val="100000"/>
              </a:lnSpc>
              <a:spcBef>
                <a:spcPts val="0"/>
              </a:spcBef>
              <a:spcAft>
                <a:spcPts val="0"/>
              </a:spcAft>
              <a:buClr>
                <a:srgbClr val="333333"/>
              </a:buClr>
              <a:buSzPct val="25000"/>
              <a:buFont typeface="Calibri"/>
              <a:buNone/>
            </a:pPr>
            <a:endParaRPr sz="2800"/>
          </a:p>
        </p:txBody>
      </p:sp>
      <p:grpSp>
        <p:nvGrpSpPr>
          <p:cNvPr id="329" name="Shape 329"/>
          <p:cNvGrpSpPr/>
          <p:nvPr/>
        </p:nvGrpSpPr>
        <p:grpSpPr>
          <a:xfrm>
            <a:off x="2904762" y="1766249"/>
            <a:ext cx="3334471" cy="3874271"/>
            <a:chOff x="7217857" y="1433572"/>
            <a:chExt cx="3469432" cy="3259799"/>
          </a:xfrm>
        </p:grpSpPr>
        <p:pic>
          <p:nvPicPr>
            <p:cNvPr id="330" name="Shape 330"/>
            <p:cNvPicPr preferRelativeResize="0"/>
            <p:nvPr/>
          </p:nvPicPr>
          <p:blipFill rotWithShape="1">
            <a:blip r:embed="rId3">
              <a:alphaModFix/>
            </a:blip>
            <a:srcRect t="8483"/>
            <a:stretch/>
          </p:blipFill>
          <p:spPr>
            <a:xfrm>
              <a:off x="7217857" y="1433572"/>
              <a:ext cx="2688000" cy="3133500"/>
            </a:xfrm>
            <a:prstGeom prst="rect">
              <a:avLst/>
            </a:prstGeom>
            <a:noFill/>
            <a:ln>
              <a:noFill/>
            </a:ln>
          </p:spPr>
        </p:pic>
        <p:sp>
          <p:nvSpPr>
            <p:cNvPr id="331" name="Shape 331"/>
            <p:cNvSpPr txBox="1"/>
            <p:nvPr/>
          </p:nvSpPr>
          <p:spPr>
            <a:xfrm>
              <a:off x="8518889" y="4382571"/>
              <a:ext cx="2168400" cy="310800"/>
            </a:xfrm>
            <a:prstGeom prst="rect">
              <a:avLst/>
            </a:prstGeom>
            <a:gradFill>
              <a:gsLst>
                <a:gs pos="0">
                  <a:srgbClr val="29859E"/>
                </a:gs>
                <a:gs pos="80000">
                  <a:srgbClr val="36B0D0"/>
                </a:gs>
                <a:gs pos="100000">
                  <a:srgbClr val="33B3D5"/>
                </a:gs>
              </a:gsLst>
              <a:lin ang="16200038" scaled="0"/>
            </a:gradFill>
            <a:ln>
              <a:noFill/>
            </a:ln>
            <a:effectLst>
              <a:outerShdw blurRad="39999" dist="23000" dir="5400000" rotWithShape="0">
                <a:srgbClr val="000000">
                  <a:alpha val="34510"/>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2 Answer Options</a:t>
              </a:r>
            </a:p>
          </p:txBody>
        </p:sp>
        <p:cxnSp>
          <p:nvCxnSpPr>
            <p:cNvPr id="332" name="Shape 332"/>
            <p:cNvCxnSpPr/>
            <p:nvPr/>
          </p:nvCxnSpPr>
          <p:spPr>
            <a:xfrm rot="10800000">
              <a:off x="8839199" y="3350691"/>
              <a:ext cx="838200" cy="936000"/>
            </a:xfrm>
            <a:prstGeom prst="straightConnector1">
              <a:avLst/>
            </a:prstGeom>
            <a:noFill/>
            <a:ln w="38100" cap="flat" cmpd="sng">
              <a:solidFill>
                <a:schemeClr val="accent5"/>
              </a:solidFill>
              <a:prstDash val="solid"/>
              <a:round/>
              <a:headEnd type="none" w="med" len="med"/>
              <a:tailEnd type="stealth" w="lg" len="lg"/>
            </a:ln>
            <a:effectLst>
              <a:outerShdw blurRad="39999" dist="23000" dir="5400000" rotWithShape="0">
                <a:srgbClr val="000000">
                  <a:alpha val="34510"/>
                </a:srgbClr>
              </a:outerShdw>
            </a:effectLst>
          </p:spPr>
        </p:cxn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Shape 337" descr="Louisiana Believes (PPT Transition Backgroun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8" name="Shape 338"/>
          <p:cNvSpPr txBox="1"/>
          <p:nvPr/>
        </p:nvSpPr>
        <p:spPr>
          <a:xfrm>
            <a:off x="0" y="2514600"/>
            <a:ext cx="9144000" cy="1828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a:solidFill>
                  <a:srgbClr val="333333"/>
                </a:solidFill>
                <a:latin typeface="Calibri"/>
                <a:ea typeface="Calibri"/>
                <a:cs typeface="Calibri"/>
                <a:sym typeface="Calibri"/>
              </a:rPr>
              <a:t>Test Administration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rtl="0">
              <a:spcBef>
                <a:spcPts val="0"/>
              </a:spcBef>
              <a:buNone/>
            </a:pPr>
            <a:r>
              <a:rPr lang="en" sz="3200"/>
              <a:t>Test Administration</a:t>
            </a:r>
          </a:p>
        </p:txBody>
      </p:sp>
      <p:sp>
        <p:nvSpPr>
          <p:cNvPr id="344" name="Shape 344"/>
          <p:cNvSpPr txBox="1">
            <a:spLocks noGrp="1"/>
          </p:cNvSpPr>
          <p:nvPr>
            <p:ph type="body" idx="1"/>
          </p:nvPr>
        </p:nvSpPr>
        <p:spPr>
          <a:xfrm>
            <a:off x="152400" y="1295400"/>
            <a:ext cx="8839200" cy="5105100"/>
          </a:xfrm>
          <a:prstGeom prst="rect">
            <a:avLst/>
          </a:prstGeom>
        </p:spPr>
        <p:txBody>
          <a:bodyPr wrap="square" lIns="91425" tIns="91425" rIns="91425" bIns="91425" anchor="t" anchorCtr="0">
            <a:noAutofit/>
          </a:bodyPr>
          <a:lstStyle/>
          <a:p>
            <a:pPr marL="0" lvl="0" indent="0" rtl="0">
              <a:spcBef>
                <a:spcPts val="0"/>
              </a:spcBef>
              <a:buNone/>
            </a:pPr>
            <a:r>
              <a:rPr lang="en" sz="1800"/>
              <a:t>District Test Coordinators will receive Test Coordinator Manuals and Test Administrator Manuals that will outline key dates, test setup, and administration logistics.</a:t>
            </a:r>
          </a:p>
          <a:p>
            <a:pPr marL="0" lvl="0" indent="0" rtl="0">
              <a:spcBef>
                <a:spcPts val="0"/>
              </a:spcBef>
              <a:buNone/>
            </a:pPr>
            <a:endParaRPr sz="1800"/>
          </a:p>
          <a:p>
            <a:pPr marL="0" lvl="0" indent="0">
              <a:spcBef>
                <a:spcPts val="0"/>
              </a:spcBef>
              <a:buNone/>
            </a:pPr>
            <a:r>
              <a:rPr lang="en" sz="1800"/>
              <a:t>Students will take the LEAP Connect in the INSIGHT platform, and test coordinators will use eDIRECT for test setup.</a:t>
            </a:r>
          </a:p>
          <a:p>
            <a:pPr lvl="0" rtl="0">
              <a:spcBef>
                <a:spcPts val="0"/>
              </a:spcBef>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0" y="-1"/>
            <a:ext cx="9109800" cy="1346700"/>
          </a:xfrm>
          <a:prstGeom prst="rect">
            <a:avLst/>
          </a:prstGeom>
          <a:noFill/>
          <a:ln>
            <a:noFill/>
          </a:ln>
        </p:spPr>
        <p:txBody>
          <a:bodyPr wrap="square" lIns="91425" tIns="45700" rIns="91425" bIns="45700" anchor="ctr" anchorCtr="0">
            <a:noAutofit/>
          </a:bodyPr>
          <a:lstStyle/>
          <a:p>
            <a:pPr marL="0" marR="0" lvl="0" indent="0" rtl="0">
              <a:spcBef>
                <a:spcPts val="0"/>
              </a:spcBef>
              <a:buClr>
                <a:schemeClr val="dk2"/>
              </a:buClr>
              <a:buSzPct val="25000"/>
              <a:buFont typeface="Bookman Old Style"/>
              <a:buNone/>
            </a:pPr>
            <a:r>
              <a:rPr lang="en" sz="2800">
                <a:solidFill>
                  <a:schemeClr val="dk1"/>
                </a:solidFill>
              </a:rPr>
              <a:t>Agenda</a:t>
            </a:r>
          </a:p>
        </p:txBody>
      </p:sp>
      <p:sp>
        <p:nvSpPr>
          <p:cNvPr id="134" name="Shape 134"/>
          <p:cNvSpPr txBox="1"/>
          <p:nvPr/>
        </p:nvSpPr>
        <p:spPr>
          <a:xfrm>
            <a:off x="349800" y="1417833"/>
            <a:ext cx="8569500" cy="4725600"/>
          </a:xfrm>
          <a:prstGeom prst="rect">
            <a:avLst/>
          </a:prstGeom>
          <a:noFill/>
          <a:ln>
            <a:noFill/>
          </a:ln>
        </p:spPr>
        <p:txBody>
          <a:bodyPr wrap="square" lIns="91425" tIns="45700" rIns="91425" bIns="45700" anchor="t" anchorCtr="0">
            <a:noAutofit/>
          </a:bodyPr>
          <a:lstStyle/>
          <a:p>
            <a:pPr lvl="0" rtl="0">
              <a:lnSpc>
                <a:spcPct val="100000"/>
              </a:lnSpc>
              <a:spcBef>
                <a:spcPts val="500"/>
              </a:spcBef>
              <a:buNone/>
            </a:pPr>
            <a:r>
              <a:rPr lang="en" sz="1800">
                <a:solidFill>
                  <a:schemeClr val="dk1"/>
                </a:solidFill>
                <a:latin typeface="Calibri"/>
                <a:ea typeface="Calibri"/>
                <a:cs typeface="Calibri"/>
                <a:sym typeface="Calibri"/>
              </a:rPr>
              <a:t>LEAP Connect</a:t>
            </a:r>
          </a:p>
          <a:p>
            <a:pPr marL="342900" lvl="0" indent="-330200" rtl="0">
              <a:lnSpc>
                <a:spcPct val="100000"/>
              </a:lnSpc>
              <a:spcBef>
                <a:spcPts val="500"/>
              </a:spcBef>
              <a:buClr>
                <a:schemeClr val="dk1"/>
              </a:buClr>
              <a:buSzPct val="100000"/>
              <a:buFont typeface="Calibri"/>
              <a:buChar char="•"/>
            </a:pPr>
            <a:r>
              <a:rPr lang="en" sz="1800">
                <a:solidFill>
                  <a:schemeClr val="dk1"/>
                </a:solidFill>
                <a:latin typeface="Calibri"/>
                <a:ea typeface="Calibri"/>
                <a:cs typeface="Calibri"/>
                <a:sym typeface="Calibri"/>
              </a:rPr>
              <a:t>Vision for Students with Significant Disabilities</a:t>
            </a:r>
          </a:p>
          <a:p>
            <a:pPr marL="342900" lvl="0" indent="-330200" rtl="0">
              <a:lnSpc>
                <a:spcPct val="100000"/>
              </a:lnSpc>
              <a:spcBef>
                <a:spcPts val="500"/>
              </a:spcBef>
              <a:buClr>
                <a:schemeClr val="dk1"/>
              </a:buClr>
              <a:buSzPct val="100000"/>
              <a:buFont typeface="Calibri"/>
              <a:buChar char="•"/>
            </a:pPr>
            <a:r>
              <a:rPr lang="en" sz="1800">
                <a:solidFill>
                  <a:schemeClr val="dk1"/>
                </a:solidFill>
                <a:latin typeface="Calibri"/>
                <a:ea typeface="Calibri"/>
                <a:cs typeface="Calibri"/>
                <a:sym typeface="Calibri"/>
              </a:rPr>
              <a:t>Test Design</a:t>
            </a:r>
          </a:p>
          <a:p>
            <a:pPr marL="342900" lvl="0" indent="-330200" rtl="0">
              <a:lnSpc>
                <a:spcPct val="100000"/>
              </a:lnSpc>
              <a:spcBef>
                <a:spcPts val="500"/>
              </a:spcBef>
              <a:buClr>
                <a:schemeClr val="dk1"/>
              </a:buClr>
              <a:buSzPct val="100000"/>
              <a:buFont typeface="Calibri"/>
              <a:buChar char="•"/>
            </a:pPr>
            <a:r>
              <a:rPr lang="en" sz="1800">
                <a:solidFill>
                  <a:schemeClr val="dk1"/>
                </a:solidFill>
                <a:latin typeface="Calibri"/>
                <a:ea typeface="Calibri"/>
                <a:cs typeface="Calibri"/>
                <a:sym typeface="Calibri"/>
              </a:rPr>
              <a:t>Administration logistics</a:t>
            </a:r>
          </a:p>
          <a:p>
            <a:pPr marL="342900" lvl="0" indent="-330200" rtl="0">
              <a:lnSpc>
                <a:spcPct val="100000"/>
              </a:lnSpc>
              <a:spcBef>
                <a:spcPts val="500"/>
              </a:spcBef>
              <a:buClr>
                <a:schemeClr val="dk1"/>
              </a:buClr>
              <a:buSzPct val="100000"/>
              <a:buFont typeface="Calibri"/>
              <a:buChar char="•"/>
            </a:pPr>
            <a:r>
              <a:rPr lang="en" sz="1800">
                <a:solidFill>
                  <a:schemeClr val="dk1"/>
                </a:solidFill>
                <a:latin typeface="Calibri"/>
                <a:ea typeface="Calibri"/>
                <a:cs typeface="Calibri"/>
                <a:sym typeface="Calibri"/>
              </a:rPr>
              <a:t>Resources</a:t>
            </a:r>
          </a:p>
          <a:p>
            <a:pPr marL="342900" lvl="0" indent="-330200" rtl="0">
              <a:lnSpc>
                <a:spcPct val="100000"/>
              </a:lnSpc>
              <a:spcBef>
                <a:spcPts val="500"/>
              </a:spcBef>
              <a:buClr>
                <a:schemeClr val="dk1"/>
              </a:buClr>
              <a:buSzPct val="100000"/>
              <a:buFont typeface="Calibri"/>
              <a:buChar char="•"/>
            </a:pPr>
            <a:r>
              <a:rPr lang="en" sz="1800">
                <a:solidFill>
                  <a:schemeClr val="dk1"/>
                </a:solidFill>
                <a:latin typeface="Calibri"/>
                <a:ea typeface="Calibri"/>
                <a:cs typeface="Calibri"/>
                <a:sym typeface="Calibri"/>
              </a:rPr>
              <a:t>Next Steps</a:t>
            </a:r>
          </a:p>
          <a:p>
            <a:pPr lvl="0" rtl="0">
              <a:lnSpc>
                <a:spcPct val="100000"/>
              </a:lnSpc>
              <a:spcBef>
                <a:spcPts val="500"/>
              </a:spcBef>
              <a:buClr>
                <a:schemeClr val="dk1"/>
              </a:buClr>
              <a:buFont typeface="Arial"/>
              <a:buNone/>
            </a:pPr>
            <a:endParaRPr sz="1800">
              <a:solidFill>
                <a:schemeClr val="dk1"/>
              </a:solidFill>
              <a:latin typeface="Calibri"/>
              <a:ea typeface="Calibri"/>
              <a:cs typeface="Calibri"/>
              <a:sym typeface="Calibri"/>
            </a:endParaRPr>
          </a:p>
          <a:p>
            <a:pPr lvl="0" rtl="0">
              <a:lnSpc>
                <a:spcPct val="100000"/>
              </a:lnSpc>
              <a:spcBef>
                <a:spcPts val="500"/>
              </a:spcBef>
              <a:buClr>
                <a:schemeClr val="dk1"/>
              </a:buClr>
              <a:buSzPct val="61111"/>
              <a:buFont typeface="Arial"/>
              <a:buNone/>
            </a:pPr>
            <a:r>
              <a:rPr lang="en" sz="1800">
                <a:solidFill>
                  <a:schemeClr val="dk1"/>
                </a:solidFill>
                <a:latin typeface="Calibri"/>
                <a:ea typeface="Calibri"/>
                <a:cs typeface="Calibri"/>
                <a:sym typeface="Calibri"/>
              </a:rPr>
              <a:t>ELPT</a:t>
            </a:r>
          </a:p>
          <a:p>
            <a:pPr marL="342900" lvl="0" indent="-330200" rtl="0">
              <a:lnSpc>
                <a:spcPct val="100000"/>
              </a:lnSpc>
              <a:spcBef>
                <a:spcPts val="500"/>
              </a:spcBef>
              <a:buClr>
                <a:schemeClr val="dk1"/>
              </a:buClr>
              <a:buSzPct val="100000"/>
              <a:buFont typeface="Calibri"/>
              <a:buChar char="•"/>
            </a:pPr>
            <a:r>
              <a:rPr lang="en" sz="1800">
                <a:solidFill>
                  <a:schemeClr val="dk1"/>
                </a:solidFill>
                <a:latin typeface="Calibri"/>
                <a:ea typeface="Calibri"/>
                <a:cs typeface="Calibri"/>
                <a:sym typeface="Calibri"/>
              </a:rPr>
              <a:t>Vision for English Learners</a:t>
            </a:r>
          </a:p>
          <a:p>
            <a:pPr marL="342900" lvl="0" indent="-330200" rtl="0">
              <a:lnSpc>
                <a:spcPct val="100000"/>
              </a:lnSpc>
              <a:spcBef>
                <a:spcPts val="500"/>
              </a:spcBef>
              <a:buClr>
                <a:schemeClr val="dk1"/>
              </a:buClr>
              <a:buSzPct val="100000"/>
              <a:buFont typeface="Calibri"/>
              <a:buChar char="•"/>
            </a:pPr>
            <a:r>
              <a:rPr lang="en" sz="1800">
                <a:solidFill>
                  <a:schemeClr val="dk1"/>
                </a:solidFill>
                <a:latin typeface="Calibri"/>
                <a:ea typeface="Calibri"/>
                <a:cs typeface="Calibri"/>
                <a:sym typeface="Calibri"/>
              </a:rPr>
              <a:t>Test Design</a:t>
            </a:r>
          </a:p>
          <a:p>
            <a:pPr marL="342900" lvl="0" indent="-330200" rtl="0">
              <a:lnSpc>
                <a:spcPct val="100000"/>
              </a:lnSpc>
              <a:spcBef>
                <a:spcPts val="500"/>
              </a:spcBef>
              <a:buClr>
                <a:schemeClr val="dk1"/>
              </a:buClr>
              <a:buSzPct val="100000"/>
              <a:buFont typeface="Calibri"/>
              <a:buChar char="•"/>
            </a:pPr>
            <a:r>
              <a:rPr lang="en" sz="1800">
                <a:solidFill>
                  <a:schemeClr val="dk1"/>
                </a:solidFill>
                <a:latin typeface="Calibri"/>
                <a:ea typeface="Calibri"/>
                <a:cs typeface="Calibri"/>
                <a:sym typeface="Calibri"/>
              </a:rPr>
              <a:t>Administration logistics</a:t>
            </a:r>
          </a:p>
          <a:p>
            <a:pPr marL="342900" lvl="0" indent="-330200" rtl="0">
              <a:lnSpc>
                <a:spcPct val="100000"/>
              </a:lnSpc>
              <a:spcBef>
                <a:spcPts val="500"/>
              </a:spcBef>
              <a:buClr>
                <a:schemeClr val="dk1"/>
              </a:buClr>
              <a:buSzPct val="100000"/>
              <a:buFont typeface="Calibri"/>
              <a:buChar char="•"/>
            </a:pPr>
            <a:r>
              <a:rPr lang="en" sz="1800">
                <a:solidFill>
                  <a:schemeClr val="dk1"/>
                </a:solidFill>
                <a:latin typeface="Calibri"/>
                <a:ea typeface="Calibri"/>
                <a:cs typeface="Calibri"/>
                <a:sym typeface="Calibri"/>
              </a:rPr>
              <a:t>Resources</a:t>
            </a:r>
          </a:p>
          <a:p>
            <a:pPr marL="342900" lvl="0" indent="-330200" rtl="0">
              <a:lnSpc>
                <a:spcPct val="100000"/>
              </a:lnSpc>
              <a:spcBef>
                <a:spcPts val="500"/>
              </a:spcBef>
              <a:buClr>
                <a:schemeClr val="dk1"/>
              </a:buClr>
              <a:buSzPct val="100000"/>
              <a:buFont typeface="Calibri"/>
              <a:buChar char="•"/>
            </a:pPr>
            <a:r>
              <a:rPr lang="en" sz="1800">
                <a:solidFill>
                  <a:schemeClr val="dk1"/>
                </a:solidFill>
                <a:latin typeface="Calibri"/>
                <a:ea typeface="Calibri"/>
                <a:cs typeface="Calibri"/>
                <a:sym typeface="Calibri"/>
              </a:rPr>
              <a:t>Next Steps</a:t>
            </a:r>
          </a:p>
          <a:p>
            <a:pPr marL="342900" lvl="0" indent="-342900" rtl="0">
              <a:lnSpc>
                <a:spcPct val="100000"/>
              </a:lnSpc>
              <a:spcBef>
                <a:spcPts val="0"/>
              </a:spcBef>
              <a:buClr>
                <a:schemeClr val="dk1"/>
              </a:buClr>
              <a:buFont typeface="Arial"/>
              <a:buNone/>
            </a:pPr>
            <a:endParaRPr sz="1800">
              <a:solidFill>
                <a:schemeClr val="dk1"/>
              </a:solidFill>
              <a:latin typeface="Calibri"/>
              <a:ea typeface="Calibri"/>
              <a:cs typeface="Calibri"/>
              <a:sym typeface="Calibri"/>
            </a:endParaRPr>
          </a:p>
          <a:p>
            <a:pPr marL="342900" marR="0" lvl="0" indent="-342900" algn="l" rtl="0">
              <a:lnSpc>
                <a:spcPct val="100000"/>
              </a:lnSpc>
              <a:spcBef>
                <a:spcPts val="0"/>
              </a:spcBef>
              <a:buClr>
                <a:schemeClr val="dk1"/>
              </a:buClr>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228600" y="228602"/>
            <a:ext cx="8686800" cy="6000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2800" b="0" i="0" u="none" strike="noStrike" cap="none">
                <a:solidFill>
                  <a:schemeClr val="dk1"/>
                </a:solidFill>
                <a:latin typeface="Calibri"/>
                <a:ea typeface="Calibri"/>
                <a:cs typeface="Calibri"/>
                <a:sym typeface="Calibri"/>
              </a:rPr>
              <a:t>Assigning User Permissions in eDIRECT</a:t>
            </a:r>
          </a:p>
        </p:txBody>
      </p:sp>
      <p:sp>
        <p:nvSpPr>
          <p:cNvPr id="350" name="Shape 350"/>
          <p:cNvSpPr txBox="1"/>
          <p:nvPr/>
        </p:nvSpPr>
        <p:spPr>
          <a:xfrm>
            <a:off x="152401" y="1417512"/>
            <a:ext cx="4755059" cy="463203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1800" b="0" i="0" u="none" strike="noStrike" cap="none">
                <a:solidFill>
                  <a:srgbClr val="000000"/>
                </a:solidFill>
                <a:latin typeface="Calibri"/>
                <a:ea typeface="Calibri"/>
                <a:cs typeface="Calibri"/>
                <a:sym typeface="Calibri"/>
              </a:rPr>
              <a:t>Permission sets will need to be assigned to eDIRECT users added through Upload Multiple Users.</a:t>
            </a:r>
          </a:p>
          <a:p>
            <a:pPr marL="342900" marR="0" lvl="0" indent="-342900" algn="l" rtl="0">
              <a:lnSpc>
                <a:spcPct val="100000"/>
              </a:lnSpc>
              <a:spcBef>
                <a:spcPts val="0"/>
              </a:spcBef>
              <a:spcAft>
                <a:spcPts val="0"/>
              </a:spcAft>
              <a:buClr>
                <a:srgbClr val="000000"/>
              </a:buClr>
              <a:buSzPct val="100000"/>
              <a:buFont typeface="Arial"/>
              <a:buAutoNum type="arabicPeriod"/>
            </a:pPr>
            <a:r>
              <a:rPr lang="en" sz="1800" b="0" i="0" u="none" strike="noStrike" cap="none">
                <a:solidFill>
                  <a:srgbClr val="000000"/>
                </a:solidFill>
                <a:latin typeface="Calibri"/>
                <a:ea typeface="Calibri"/>
                <a:cs typeface="Calibri"/>
                <a:sym typeface="Calibri"/>
              </a:rPr>
              <a:t>Select </a:t>
            </a:r>
            <a:r>
              <a:rPr lang="en" sz="1800" b="1" i="0" u="none" strike="noStrike" cap="none">
                <a:solidFill>
                  <a:srgbClr val="000000"/>
                </a:solidFill>
                <a:latin typeface="Calibri"/>
                <a:ea typeface="Calibri"/>
                <a:cs typeface="Calibri"/>
                <a:sym typeface="Calibri"/>
              </a:rPr>
              <a:t>User Management</a:t>
            </a:r>
          </a:p>
          <a:p>
            <a:pPr marL="342900" marR="0" lvl="0" indent="-342900" algn="l" rtl="0">
              <a:lnSpc>
                <a:spcPct val="100000"/>
              </a:lnSpc>
              <a:spcBef>
                <a:spcPts val="600"/>
              </a:spcBef>
              <a:spcAft>
                <a:spcPts val="0"/>
              </a:spcAft>
              <a:buClr>
                <a:srgbClr val="000000"/>
              </a:buClr>
              <a:buSzPct val="100000"/>
              <a:buFont typeface="Arial"/>
              <a:buAutoNum type="arabicPeriod"/>
            </a:pPr>
            <a:r>
              <a:rPr lang="en" sz="1800" b="0" i="0" u="none" strike="noStrike" cap="none">
                <a:solidFill>
                  <a:srgbClr val="000000"/>
                </a:solidFill>
                <a:latin typeface="Calibri"/>
                <a:ea typeface="Calibri"/>
                <a:cs typeface="Calibri"/>
                <a:sym typeface="Calibri"/>
              </a:rPr>
              <a:t>Click on the </a:t>
            </a:r>
            <a:r>
              <a:rPr lang="en" sz="1800" b="1" i="0" u="none" strike="noStrike" cap="none">
                <a:solidFill>
                  <a:srgbClr val="000000"/>
                </a:solidFill>
                <a:latin typeface="Calibri"/>
                <a:ea typeface="Calibri"/>
                <a:cs typeface="Calibri"/>
                <a:sym typeface="Calibri"/>
              </a:rPr>
              <a:t>Edit User tab</a:t>
            </a:r>
            <a:r>
              <a:rPr lang="en" sz="1800" b="0" i="0" u="none" strike="noStrike" cap="none">
                <a:solidFill>
                  <a:srgbClr val="000000"/>
                </a:solidFill>
                <a:latin typeface="Calibri"/>
                <a:ea typeface="Calibri"/>
                <a:cs typeface="Calibri"/>
                <a:sym typeface="Calibri"/>
              </a:rPr>
              <a:t>, enter search criteria, click </a:t>
            </a:r>
            <a:r>
              <a:rPr lang="en" sz="1800" b="1" i="0" u="none" strike="noStrike" cap="none">
                <a:solidFill>
                  <a:srgbClr val="000000"/>
                </a:solidFill>
                <a:latin typeface="Calibri"/>
                <a:ea typeface="Calibri"/>
                <a:cs typeface="Calibri"/>
                <a:sym typeface="Calibri"/>
              </a:rPr>
              <a:t>Find User </a:t>
            </a:r>
            <a:r>
              <a:rPr lang="en" sz="1800" b="0" i="0" u="none" strike="noStrike" cap="none">
                <a:solidFill>
                  <a:srgbClr val="000000"/>
                </a:solidFill>
                <a:latin typeface="Calibri"/>
                <a:ea typeface="Calibri"/>
                <a:cs typeface="Calibri"/>
                <a:sym typeface="Calibri"/>
              </a:rPr>
              <a:t>to display a list of users, and select the </a:t>
            </a:r>
            <a:r>
              <a:rPr lang="en" sz="1800" b="1" i="0" u="none" strike="noStrike" cap="none">
                <a:solidFill>
                  <a:srgbClr val="000000"/>
                </a:solidFill>
                <a:latin typeface="Calibri"/>
                <a:ea typeface="Calibri"/>
                <a:cs typeface="Calibri"/>
                <a:sym typeface="Calibri"/>
              </a:rPr>
              <a:t>Profiles tab</a:t>
            </a:r>
            <a:r>
              <a:rPr lang="en" sz="1800" b="0" i="0" u="none" strike="noStrike" cap="none">
                <a:solidFill>
                  <a:srgbClr val="000000"/>
                </a:solidFill>
                <a:latin typeface="Calibri"/>
                <a:ea typeface="Calibri"/>
                <a:cs typeface="Calibri"/>
                <a:sym typeface="Calibri"/>
              </a:rPr>
              <a:t>. </a:t>
            </a:r>
          </a:p>
          <a:p>
            <a:pPr marL="342900" marR="0" lvl="0" indent="-342900" algn="l" rtl="0">
              <a:lnSpc>
                <a:spcPct val="100000"/>
              </a:lnSpc>
              <a:spcBef>
                <a:spcPts val="600"/>
              </a:spcBef>
              <a:spcAft>
                <a:spcPts val="0"/>
              </a:spcAft>
              <a:buClr>
                <a:srgbClr val="000000"/>
              </a:buClr>
              <a:buSzPct val="100000"/>
              <a:buFont typeface="Arial"/>
              <a:buAutoNum type="arabicPeriod"/>
            </a:pPr>
            <a:r>
              <a:rPr lang="en" sz="1800" b="0" i="0" u="none" strike="noStrike" cap="none">
                <a:solidFill>
                  <a:srgbClr val="000000"/>
                </a:solidFill>
                <a:latin typeface="Calibri"/>
                <a:ea typeface="Calibri"/>
                <a:cs typeface="Calibri"/>
                <a:sym typeface="Calibri"/>
              </a:rPr>
              <a:t>Check the checkbox on the left hand column for each user profile you want to edit.</a:t>
            </a:r>
          </a:p>
          <a:p>
            <a:pPr marL="342900" marR="0" lvl="0" indent="-342900" algn="l" rtl="0">
              <a:lnSpc>
                <a:spcPct val="100000"/>
              </a:lnSpc>
              <a:spcBef>
                <a:spcPts val="600"/>
              </a:spcBef>
              <a:spcAft>
                <a:spcPts val="0"/>
              </a:spcAft>
              <a:buClr>
                <a:srgbClr val="000000"/>
              </a:buClr>
              <a:buSzPct val="100000"/>
              <a:buFont typeface="Arial"/>
              <a:buAutoNum type="arabicPeriod"/>
            </a:pPr>
            <a:r>
              <a:rPr lang="en" sz="1800" b="0" i="0" u="none" strike="noStrike" cap="none">
                <a:solidFill>
                  <a:srgbClr val="000000"/>
                </a:solidFill>
                <a:latin typeface="Calibri"/>
                <a:ea typeface="Calibri"/>
                <a:cs typeface="Calibri"/>
                <a:sym typeface="Calibri"/>
              </a:rPr>
              <a:t>Click on </a:t>
            </a:r>
            <a:r>
              <a:rPr lang="en" sz="1800" b="1" i="0" u="none" strike="noStrike" cap="none">
                <a:solidFill>
                  <a:srgbClr val="000000"/>
                </a:solidFill>
                <a:latin typeface="Calibri"/>
                <a:ea typeface="Calibri"/>
                <a:cs typeface="Calibri"/>
                <a:sym typeface="Calibri"/>
              </a:rPr>
              <a:t>Assign Permissions</a:t>
            </a:r>
          </a:p>
          <a:p>
            <a:pPr marL="342900" marR="0" lvl="0" indent="-342900" algn="l" rtl="0">
              <a:lnSpc>
                <a:spcPct val="100000"/>
              </a:lnSpc>
              <a:spcBef>
                <a:spcPts val="600"/>
              </a:spcBef>
              <a:spcAft>
                <a:spcPts val="0"/>
              </a:spcAft>
              <a:buClr>
                <a:srgbClr val="000000"/>
              </a:buClr>
              <a:buSzPct val="100000"/>
              <a:buFont typeface="Arial"/>
              <a:buAutoNum type="arabicPeriod"/>
            </a:pPr>
            <a:r>
              <a:rPr lang="en" sz="1800" b="0" i="0" u="none" strike="noStrike" cap="none">
                <a:solidFill>
                  <a:srgbClr val="000000"/>
                </a:solidFill>
                <a:latin typeface="Calibri"/>
                <a:ea typeface="Calibri"/>
                <a:cs typeface="Calibri"/>
                <a:sym typeface="Calibri"/>
              </a:rPr>
              <a:t>Select the user role from the </a:t>
            </a:r>
            <a:r>
              <a:rPr lang="en" sz="1800" b="1" i="0" u="none" strike="noStrike" cap="none">
                <a:solidFill>
                  <a:srgbClr val="000000"/>
                </a:solidFill>
                <a:latin typeface="Calibri"/>
                <a:ea typeface="Calibri"/>
                <a:cs typeface="Calibri"/>
                <a:sym typeface="Calibri"/>
              </a:rPr>
              <a:t>Permissions Set </a:t>
            </a:r>
            <a:r>
              <a:rPr lang="en" sz="1800" b="0" i="0" u="none" strike="noStrike" cap="none">
                <a:solidFill>
                  <a:srgbClr val="000000"/>
                </a:solidFill>
                <a:latin typeface="Calibri"/>
                <a:ea typeface="Calibri"/>
                <a:cs typeface="Calibri"/>
                <a:sym typeface="Calibri"/>
              </a:rPr>
              <a:t>dropdown.  This will automatically select the appropriate permissions for the user’s role.</a:t>
            </a:r>
          </a:p>
          <a:p>
            <a:pPr marL="342900" marR="0" lvl="0" indent="-342900" algn="l" rtl="0">
              <a:lnSpc>
                <a:spcPct val="100000"/>
              </a:lnSpc>
              <a:spcBef>
                <a:spcPts val="600"/>
              </a:spcBef>
              <a:spcAft>
                <a:spcPts val="0"/>
              </a:spcAft>
              <a:buClr>
                <a:srgbClr val="000000"/>
              </a:buClr>
              <a:buSzPct val="100000"/>
              <a:buFont typeface="Arial"/>
              <a:buAutoNum type="arabicPeriod"/>
            </a:pPr>
            <a:r>
              <a:rPr lang="en" sz="1800" b="0" i="0" u="none" strike="noStrike" cap="none">
                <a:solidFill>
                  <a:srgbClr val="000000"/>
                </a:solidFill>
                <a:latin typeface="Calibri"/>
                <a:ea typeface="Calibri"/>
                <a:cs typeface="Calibri"/>
                <a:sym typeface="Calibri"/>
              </a:rPr>
              <a:t>Click on the single arrow to add the permissions, click on Save.</a:t>
            </a:r>
          </a:p>
        </p:txBody>
      </p:sp>
      <p:pic>
        <p:nvPicPr>
          <p:cNvPr id="351" name="Shape 351" descr="DRC eDIRECT - Google Chrome"/>
          <p:cNvPicPr preferRelativeResize="0"/>
          <p:nvPr/>
        </p:nvPicPr>
        <p:blipFill rotWithShape="1">
          <a:blip r:embed="rId3">
            <a:alphaModFix/>
          </a:blip>
          <a:srcRect/>
          <a:stretch/>
        </p:blipFill>
        <p:spPr>
          <a:xfrm>
            <a:off x="4907460" y="1936550"/>
            <a:ext cx="4227014" cy="387096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p:nvPr/>
        </p:nvSpPr>
        <p:spPr>
          <a:xfrm>
            <a:off x="317500" y="366623"/>
            <a:ext cx="8686800" cy="6000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2800" b="0" i="0" u="none" strike="noStrike" cap="none">
                <a:solidFill>
                  <a:schemeClr val="dk1"/>
                </a:solidFill>
                <a:latin typeface="Calibri"/>
                <a:ea typeface="Calibri"/>
                <a:cs typeface="Calibri"/>
                <a:sym typeface="Calibri"/>
              </a:rPr>
              <a:t>Student Management</a:t>
            </a:r>
          </a:p>
        </p:txBody>
      </p:sp>
      <p:sp>
        <p:nvSpPr>
          <p:cNvPr id="358" name="Shape 358"/>
          <p:cNvSpPr txBox="1"/>
          <p:nvPr/>
        </p:nvSpPr>
        <p:spPr>
          <a:xfrm>
            <a:off x="317501" y="1656455"/>
            <a:ext cx="3731985" cy="3693318"/>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 sz="1800" b="0" i="0" u="none" strike="noStrike" cap="none">
                <a:solidFill>
                  <a:srgbClr val="000000"/>
                </a:solidFill>
                <a:latin typeface="Calibri"/>
                <a:ea typeface="Calibri"/>
                <a:cs typeface="Calibri"/>
                <a:sym typeface="Calibri"/>
              </a:rPr>
              <a:t>Students may either be added individually or in an upload for multiple users. </a:t>
            </a: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 sz="1800" b="0" i="0" u="none" strike="noStrike" cap="none">
                <a:solidFill>
                  <a:srgbClr val="000000"/>
                </a:solidFill>
                <a:latin typeface="Calibri"/>
                <a:ea typeface="Calibri"/>
                <a:cs typeface="Calibri"/>
                <a:sym typeface="Calibri"/>
              </a:rPr>
              <a:t>Test coordinators can edit certain fields (e.g., 504, LEP, Sped status).</a:t>
            </a: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 sz="1800" b="0" i="0" u="none" strike="noStrike" cap="none">
                <a:solidFill>
                  <a:srgbClr val="000000"/>
                </a:solidFill>
                <a:latin typeface="Calibri"/>
                <a:ea typeface="Calibri"/>
                <a:cs typeface="Calibri"/>
                <a:sym typeface="Calibri"/>
              </a:rPr>
              <a:t>Additionally test coordinators will need to document certain accommodations within the system.</a:t>
            </a:r>
          </a:p>
          <a:p>
            <a:pPr marL="342900" marR="0" lvl="0" indent="-34290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b="39722"/>
          <a:stretch/>
        </p:blipFill>
        <p:spPr>
          <a:xfrm>
            <a:off x="4133850" y="2411336"/>
            <a:ext cx="5010150" cy="305593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p:nvPr/>
        </p:nvSpPr>
        <p:spPr>
          <a:xfrm>
            <a:off x="161925" y="304800"/>
            <a:ext cx="8686800" cy="6000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2800" b="0" i="0" u="none" strike="noStrike" cap="none">
                <a:solidFill>
                  <a:schemeClr val="dk1"/>
                </a:solidFill>
                <a:latin typeface="Calibri"/>
                <a:ea typeface="Calibri"/>
                <a:cs typeface="Calibri"/>
                <a:sym typeface="Calibri"/>
              </a:rPr>
              <a:t>Uploading Students</a:t>
            </a:r>
          </a:p>
        </p:txBody>
      </p:sp>
      <p:sp>
        <p:nvSpPr>
          <p:cNvPr id="365" name="Shape 365"/>
          <p:cNvSpPr txBox="1"/>
          <p:nvPr/>
        </p:nvSpPr>
        <p:spPr>
          <a:xfrm>
            <a:off x="161925" y="3730671"/>
            <a:ext cx="8702042" cy="255454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2000" b="0" i="0" u="none" strike="noStrike" cap="none">
                <a:solidFill>
                  <a:schemeClr val="dk1"/>
                </a:solidFill>
                <a:latin typeface="Calibri"/>
                <a:ea typeface="Calibri"/>
                <a:cs typeface="Calibri"/>
                <a:sym typeface="Calibri"/>
              </a:rPr>
              <a:t>To upload multiple students from the </a:t>
            </a:r>
            <a:r>
              <a:rPr lang="en" sz="2000" b="1" i="0" u="none" strike="noStrike" cap="none">
                <a:solidFill>
                  <a:schemeClr val="dk1"/>
                </a:solidFill>
                <a:latin typeface="Calibri"/>
                <a:ea typeface="Calibri"/>
                <a:cs typeface="Calibri"/>
                <a:sym typeface="Calibri"/>
              </a:rPr>
              <a:t>Student Management </a:t>
            </a:r>
            <a:r>
              <a:rPr lang="en" sz="2000" b="0" i="0" u="none" strike="noStrike" cap="none">
                <a:solidFill>
                  <a:schemeClr val="dk1"/>
                </a:solidFill>
                <a:latin typeface="Calibri"/>
                <a:ea typeface="Calibri"/>
                <a:cs typeface="Calibri"/>
                <a:sym typeface="Calibri"/>
              </a:rPr>
              <a:t>menu:</a:t>
            </a:r>
          </a:p>
          <a:p>
            <a:pPr marL="457200" marR="0" lvl="0" indent="-457200" algn="l" rtl="0">
              <a:lnSpc>
                <a:spcPct val="100000"/>
              </a:lnSpc>
              <a:spcBef>
                <a:spcPts val="600"/>
              </a:spcBef>
              <a:spcAft>
                <a:spcPts val="0"/>
              </a:spcAft>
              <a:buClr>
                <a:schemeClr val="dk1"/>
              </a:buClr>
              <a:buSzPct val="100000"/>
              <a:buFont typeface="Calibri"/>
              <a:buAutoNum type="arabicPeriod"/>
            </a:pPr>
            <a:r>
              <a:rPr lang="en" sz="2000" b="0" i="0" u="none" strike="noStrike" cap="none">
                <a:solidFill>
                  <a:schemeClr val="dk1"/>
                </a:solidFill>
                <a:latin typeface="Calibri"/>
                <a:ea typeface="Calibri"/>
                <a:cs typeface="Calibri"/>
                <a:sym typeface="Calibri"/>
              </a:rPr>
              <a:t>Select </a:t>
            </a:r>
            <a:r>
              <a:rPr lang="en" sz="2000" b="1" i="0" u="none" strike="noStrike" cap="none">
                <a:solidFill>
                  <a:schemeClr val="dk1"/>
                </a:solidFill>
                <a:latin typeface="Calibri"/>
                <a:ea typeface="Calibri"/>
                <a:cs typeface="Calibri"/>
                <a:sym typeface="Calibri"/>
              </a:rPr>
              <a:t>Manage Students</a:t>
            </a:r>
            <a:r>
              <a:rPr lang="en" sz="2000" b="0" i="0" u="none" strike="noStrike" cap="none">
                <a:solidFill>
                  <a:schemeClr val="dk1"/>
                </a:solidFill>
                <a:latin typeface="Calibri"/>
                <a:ea typeface="Calibri"/>
                <a:cs typeface="Calibri"/>
                <a:sym typeface="Calibri"/>
              </a:rPr>
              <a:t> to display the Manage Students page</a:t>
            </a:r>
          </a:p>
          <a:p>
            <a:pPr marL="457200" marR="0" lvl="0" indent="-457200" algn="l" rtl="0">
              <a:lnSpc>
                <a:spcPct val="100000"/>
              </a:lnSpc>
              <a:spcBef>
                <a:spcPts val="600"/>
              </a:spcBef>
              <a:spcAft>
                <a:spcPts val="0"/>
              </a:spcAft>
              <a:buClr>
                <a:schemeClr val="dk1"/>
              </a:buClr>
              <a:buSzPct val="100000"/>
              <a:buFont typeface="Calibri"/>
              <a:buAutoNum type="arabicPeriod"/>
            </a:pPr>
            <a:r>
              <a:rPr lang="en" sz="2000" b="0" i="0" u="none" strike="noStrike" cap="none">
                <a:solidFill>
                  <a:schemeClr val="dk1"/>
                </a:solidFill>
                <a:latin typeface="Calibri"/>
                <a:ea typeface="Calibri"/>
                <a:cs typeface="Calibri"/>
                <a:sym typeface="Calibri"/>
              </a:rPr>
              <a:t>Select the </a:t>
            </a:r>
            <a:r>
              <a:rPr lang="en" sz="2000" b="1" i="0" u="none" strike="noStrike" cap="none">
                <a:solidFill>
                  <a:schemeClr val="dk1"/>
                </a:solidFill>
                <a:latin typeface="Calibri"/>
                <a:ea typeface="Calibri"/>
                <a:cs typeface="Calibri"/>
                <a:sym typeface="Calibri"/>
              </a:rPr>
              <a:t>Upload Multiple Students </a:t>
            </a:r>
            <a:r>
              <a:rPr lang="en" sz="2000" b="0" i="0" u="none" strike="noStrike" cap="none">
                <a:solidFill>
                  <a:schemeClr val="dk1"/>
                </a:solidFill>
                <a:latin typeface="Calibri"/>
                <a:ea typeface="Calibri"/>
                <a:cs typeface="Calibri"/>
                <a:sym typeface="Calibri"/>
              </a:rPr>
              <a:t>tab</a:t>
            </a:r>
            <a:r>
              <a:rPr lang="en" sz="2000" b="1" i="0" u="none" strike="noStrike" cap="none">
                <a:solidFill>
                  <a:schemeClr val="dk1"/>
                </a:solidFill>
                <a:latin typeface="Calibri"/>
                <a:ea typeface="Calibri"/>
                <a:cs typeface="Calibri"/>
                <a:sym typeface="Calibri"/>
              </a:rPr>
              <a:t>.</a:t>
            </a:r>
          </a:p>
          <a:p>
            <a:pPr marL="457200" marR="0" lvl="0" indent="-457200" algn="l" rtl="0">
              <a:lnSpc>
                <a:spcPct val="100000"/>
              </a:lnSpc>
              <a:spcBef>
                <a:spcPts val="600"/>
              </a:spcBef>
              <a:spcAft>
                <a:spcPts val="0"/>
              </a:spcAft>
              <a:buClr>
                <a:schemeClr val="dk1"/>
              </a:buClr>
              <a:buSzPct val="100000"/>
              <a:buFont typeface="Calibri"/>
              <a:buAutoNum type="arabicPeriod"/>
            </a:pPr>
            <a:r>
              <a:rPr lang="en" sz="2000" b="0" i="0" u="none" strike="noStrike" cap="none">
                <a:solidFill>
                  <a:schemeClr val="dk1"/>
                </a:solidFill>
                <a:latin typeface="Calibri"/>
                <a:ea typeface="Calibri"/>
                <a:cs typeface="Calibri"/>
                <a:sym typeface="Calibri"/>
              </a:rPr>
              <a:t>Review the required file layout .PDF with instructions for how to create and format the file.</a:t>
            </a:r>
          </a:p>
          <a:p>
            <a:pPr marL="457200" marR="0" lvl="0" indent="-457200" algn="l" rtl="0">
              <a:lnSpc>
                <a:spcPct val="100000"/>
              </a:lnSpc>
              <a:spcBef>
                <a:spcPts val="600"/>
              </a:spcBef>
              <a:spcAft>
                <a:spcPts val="0"/>
              </a:spcAft>
              <a:buClr>
                <a:schemeClr val="dk1"/>
              </a:buClr>
              <a:buSzPct val="100000"/>
              <a:buFont typeface="Calibri"/>
              <a:buAutoNum type="arabicPeriod"/>
            </a:pPr>
            <a:r>
              <a:rPr lang="en" sz="2000" b="0" i="0" u="none" strike="noStrike" cap="none">
                <a:solidFill>
                  <a:schemeClr val="dk1"/>
                </a:solidFill>
                <a:latin typeface="Calibri"/>
                <a:ea typeface="Calibri"/>
                <a:cs typeface="Calibri"/>
                <a:sym typeface="Calibri"/>
              </a:rPr>
              <a:t>Once the .csv file is ready, upload the file.  All students will automatically be placed into test sessions.</a:t>
            </a:r>
          </a:p>
        </p:txBody>
      </p:sp>
      <p:pic>
        <p:nvPicPr>
          <p:cNvPr id="366" name="Shape 366"/>
          <p:cNvPicPr preferRelativeResize="0"/>
          <p:nvPr/>
        </p:nvPicPr>
        <p:blipFill rotWithShape="1">
          <a:blip r:embed="rId3">
            <a:alphaModFix/>
          </a:blip>
          <a:srcRect l="57714" t="30547" r="14116" b="30991"/>
          <a:stretch/>
        </p:blipFill>
        <p:spPr>
          <a:xfrm>
            <a:off x="2560319" y="1416578"/>
            <a:ext cx="4386217" cy="2314094"/>
          </a:xfrm>
          <a:prstGeom prst="rect">
            <a:avLst/>
          </a:prstGeom>
          <a:noFill/>
          <a:ln w="9525" cap="flat" cmpd="sng">
            <a:solidFill>
              <a:srgbClr val="000000"/>
            </a:solidFill>
            <a:prstDash val="solid"/>
            <a:miter lim="800000"/>
            <a:headEnd type="none" w="med" len="med"/>
            <a:tailEnd type="none" w="med" len="med"/>
          </a:ln>
          <a:effectLst>
            <a:outerShdw blurRad="50799" dist="38100" dir="2700000" algn="tl" rotWithShape="0">
              <a:srgbClr val="000000">
                <a:alpha val="42745"/>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p:nvPr/>
        </p:nvSpPr>
        <p:spPr>
          <a:xfrm>
            <a:off x="279401" y="381000"/>
            <a:ext cx="8686800" cy="6000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2800" b="0" i="0" u="none" strike="noStrike" cap="none">
                <a:solidFill>
                  <a:schemeClr val="dk1"/>
                </a:solidFill>
                <a:latin typeface="Calibri"/>
                <a:ea typeface="Calibri"/>
                <a:cs typeface="Calibri"/>
                <a:sym typeface="Calibri"/>
              </a:rPr>
              <a:t>Managing Students</a:t>
            </a:r>
          </a:p>
        </p:txBody>
      </p:sp>
      <p:sp>
        <p:nvSpPr>
          <p:cNvPr id="372" name="Shape 372"/>
          <p:cNvSpPr txBox="1"/>
          <p:nvPr/>
        </p:nvSpPr>
        <p:spPr>
          <a:xfrm>
            <a:off x="296862" y="1143001"/>
            <a:ext cx="8040688" cy="46166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Narrow"/>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Narrow"/>
              <a:buNone/>
            </a:pPr>
            <a:endParaRPr sz="600" b="1" i="0" u="none" strike="noStrike" cap="none">
              <a:solidFill>
                <a:schemeClr val="dk1"/>
              </a:solidFill>
              <a:latin typeface="Arial"/>
              <a:ea typeface="Arial"/>
              <a:cs typeface="Arial"/>
              <a:sym typeface="Arial"/>
            </a:endParaRPr>
          </a:p>
        </p:txBody>
      </p:sp>
      <p:sp>
        <p:nvSpPr>
          <p:cNvPr id="373" name="Shape 373"/>
          <p:cNvSpPr/>
          <p:nvPr/>
        </p:nvSpPr>
        <p:spPr>
          <a:xfrm>
            <a:off x="160914" y="1489508"/>
            <a:ext cx="8847137" cy="10156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2000" b="1" i="0" u="none" strike="noStrike" cap="none">
                <a:solidFill>
                  <a:srgbClr val="000000"/>
                </a:solidFill>
                <a:latin typeface="Calibri"/>
                <a:ea typeface="Calibri"/>
                <a:cs typeface="Calibri"/>
                <a:sym typeface="Calibri"/>
              </a:rPr>
              <a:t>Student Management</a:t>
            </a:r>
          </a:p>
          <a:p>
            <a:pPr marL="0" marR="0" lvl="0" indent="0" algn="l" rtl="0">
              <a:lnSpc>
                <a:spcPct val="100000"/>
              </a:lnSpc>
              <a:spcBef>
                <a:spcPts val="0"/>
              </a:spcBef>
              <a:spcAft>
                <a:spcPts val="0"/>
              </a:spcAft>
              <a:buClr>
                <a:srgbClr val="000000"/>
              </a:buClr>
              <a:buSzPct val="25000"/>
              <a:buFont typeface="Calibri"/>
              <a:buNone/>
            </a:pPr>
            <a:r>
              <a:rPr lang="en" sz="2000" b="0" i="0" u="none" strike="noStrike" cap="none">
                <a:solidFill>
                  <a:srgbClr val="000000"/>
                </a:solidFill>
                <a:latin typeface="Calibri"/>
                <a:ea typeface="Calibri"/>
                <a:cs typeface="Calibri"/>
                <a:sym typeface="Calibri"/>
              </a:rPr>
              <a:t>Test Coordinators can search and view students by clicking </a:t>
            </a:r>
            <a:r>
              <a:rPr lang="en" sz="2000" b="1" i="0" u="none" strike="noStrike" cap="none">
                <a:solidFill>
                  <a:srgbClr val="000000"/>
                </a:solidFill>
                <a:latin typeface="Calibri"/>
                <a:ea typeface="Calibri"/>
                <a:cs typeface="Calibri"/>
                <a:sym typeface="Calibri"/>
              </a:rPr>
              <a:t>Student Status</a:t>
            </a:r>
            <a:r>
              <a:rPr lang="en" sz="2000" b="0" i="0" u="none" strike="noStrike" cap="none">
                <a:solidFill>
                  <a:srgbClr val="000000"/>
                </a:solidFill>
                <a:latin typeface="Calibri"/>
                <a:ea typeface="Calibri"/>
                <a:cs typeface="Calibri"/>
                <a:sym typeface="Calibri"/>
              </a:rPr>
              <a:t>.  This will show all students within their school, based on their search criteria.  </a:t>
            </a:r>
          </a:p>
        </p:txBody>
      </p:sp>
      <p:sp>
        <p:nvSpPr>
          <p:cNvPr id="374" name="Shape 374"/>
          <p:cNvSpPr txBox="1"/>
          <p:nvPr/>
        </p:nvSpPr>
        <p:spPr>
          <a:xfrm>
            <a:off x="160913" y="2531327"/>
            <a:ext cx="4423568" cy="170815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2000" b="0" i="0" u="none" strike="noStrike" cap="none">
                <a:solidFill>
                  <a:schemeClr val="dk1"/>
                </a:solidFill>
                <a:latin typeface="Calibri"/>
                <a:ea typeface="Calibri"/>
                <a:cs typeface="Calibri"/>
                <a:sym typeface="Calibri"/>
              </a:rPr>
              <a:t>Using Student Status coordinators can:</a:t>
            </a:r>
          </a:p>
          <a:p>
            <a:pPr marL="285750" marR="0" lvl="0" indent="-285750" algn="l" rtl="0">
              <a:lnSpc>
                <a:spcPct val="100000"/>
              </a:lnSpc>
              <a:spcBef>
                <a:spcPts val="600"/>
              </a:spcBef>
              <a:spcAft>
                <a:spcPts val="0"/>
              </a:spcAft>
              <a:buClr>
                <a:schemeClr val="dk1"/>
              </a:buClr>
              <a:buSzPct val="100000"/>
              <a:buFont typeface="Arial"/>
              <a:buChar char="•"/>
            </a:pPr>
            <a:r>
              <a:rPr lang="en" sz="2000" b="0" i="0" u="none" strike="noStrike" cap="none">
                <a:solidFill>
                  <a:schemeClr val="dk1"/>
                </a:solidFill>
                <a:latin typeface="Calibri"/>
                <a:ea typeface="Calibri"/>
                <a:cs typeface="Calibri"/>
                <a:sym typeface="Calibri"/>
              </a:rPr>
              <a:t>Search and View Students by clicking on </a:t>
            </a:r>
            <a:r>
              <a:rPr lang="en" sz="2000" b="1" i="0" u="none" strike="noStrike" cap="none">
                <a:solidFill>
                  <a:schemeClr val="dk1"/>
                </a:solidFill>
                <a:latin typeface="Calibri"/>
                <a:ea typeface="Calibri"/>
                <a:cs typeface="Calibri"/>
                <a:sym typeface="Calibri"/>
              </a:rPr>
              <a:t>Student Status</a:t>
            </a:r>
          </a:p>
          <a:p>
            <a:pPr marL="285750" marR="0" lvl="0" indent="-285750" algn="l" rtl="0">
              <a:lnSpc>
                <a:spcPct val="100000"/>
              </a:lnSpc>
              <a:spcBef>
                <a:spcPts val="0"/>
              </a:spcBef>
              <a:spcAft>
                <a:spcPts val="0"/>
              </a:spcAft>
              <a:buClr>
                <a:schemeClr val="dk1"/>
              </a:buClr>
              <a:buSzPct val="100000"/>
              <a:buFont typeface="Arial"/>
              <a:buChar char="•"/>
            </a:pPr>
            <a:r>
              <a:rPr lang="en" sz="2000" b="0" i="0" u="none" strike="noStrike" cap="none">
                <a:solidFill>
                  <a:schemeClr val="dk1"/>
                </a:solidFill>
                <a:latin typeface="Calibri"/>
                <a:ea typeface="Calibri"/>
                <a:cs typeface="Calibri"/>
                <a:sym typeface="Calibri"/>
              </a:rPr>
              <a:t>Edit students by clicking on the </a:t>
            </a:r>
            <a:r>
              <a:rPr lang="en" sz="2000" b="1" i="0" u="none" strike="noStrike" cap="none">
                <a:solidFill>
                  <a:schemeClr val="dk1"/>
                </a:solidFill>
                <a:latin typeface="Calibri"/>
                <a:ea typeface="Calibri"/>
                <a:cs typeface="Calibri"/>
                <a:sym typeface="Calibri"/>
              </a:rPr>
              <a:t>View/Edit</a:t>
            </a:r>
            <a:r>
              <a:rPr lang="en" sz="2000" b="0" i="0" u="none" strike="noStrike" cap="none">
                <a:solidFill>
                  <a:schemeClr val="dk1"/>
                </a:solidFill>
                <a:latin typeface="Calibri"/>
                <a:ea typeface="Calibri"/>
                <a:cs typeface="Calibri"/>
                <a:sym typeface="Calibri"/>
              </a:rPr>
              <a:t> icon</a:t>
            </a:r>
          </a:p>
        </p:txBody>
      </p:sp>
      <p:pic>
        <p:nvPicPr>
          <p:cNvPr id="375" name="Shape 375"/>
          <p:cNvPicPr preferRelativeResize="0"/>
          <p:nvPr/>
        </p:nvPicPr>
        <p:blipFill rotWithShape="1">
          <a:blip r:embed="rId3">
            <a:alphaModFix/>
          </a:blip>
          <a:srcRect/>
          <a:stretch/>
        </p:blipFill>
        <p:spPr>
          <a:xfrm>
            <a:off x="341313" y="5426076"/>
            <a:ext cx="8562975" cy="874712"/>
          </a:xfrm>
          <a:prstGeom prst="rect">
            <a:avLst/>
          </a:prstGeom>
          <a:noFill/>
          <a:ln>
            <a:noFill/>
          </a:ln>
        </p:spPr>
      </p:pic>
      <p:pic>
        <p:nvPicPr>
          <p:cNvPr id="376" name="Shape 376" descr="DRC eDIRECT - Google Chrome"/>
          <p:cNvPicPr preferRelativeResize="0"/>
          <p:nvPr/>
        </p:nvPicPr>
        <p:blipFill rotWithShape="1">
          <a:blip r:embed="rId4">
            <a:alphaModFix/>
          </a:blip>
          <a:srcRect/>
          <a:stretch/>
        </p:blipFill>
        <p:spPr>
          <a:xfrm>
            <a:off x="4824969" y="2490289"/>
            <a:ext cx="4195394" cy="293578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p:nvPr/>
        </p:nvSpPr>
        <p:spPr>
          <a:xfrm>
            <a:off x="228600" y="381000"/>
            <a:ext cx="8686800" cy="6000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2800" b="0" i="0" u="none" strike="noStrike" cap="none">
                <a:solidFill>
                  <a:schemeClr val="dk1"/>
                </a:solidFill>
                <a:latin typeface="Calibri"/>
                <a:ea typeface="Calibri"/>
                <a:cs typeface="Calibri"/>
                <a:sym typeface="Calibri"/>
              </a:rPr>
              <a:t>Managing Students</a:t>
            </a:r>
          </a:p>
        </p:txBody>
      </p:sp>
      <p:sp>
        <p:nvSpPr>
          <p:cNvPr id="382" name="Shape 382"/>
          <p:cNvSpPr txBox="1"/>
          <p:nvPr/>
        </p:nvSpPr>
        <p:spPr>
          <a:xfrm>
            <a:off x="296862" y="1143001"/>
            <a:ext cx="8040688" cy="46166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Narrow"/>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Narrow"/>
              <a:buNone/>
            </a:pPr>
            <a:endParaRPr sz="600" b="1" i="0" u="none" strike="noStrike" cap="none">
              <a:solidFill>
                <a:schemeClr val="dk1"/>
              </a:solidFill>
              <a:latin typeface="Arial"/>
              <a:ea typeface="Arial"/>
              <a:cs typeface="Arial"/>
              <a:sym typeface="Arial"/>
            </a:endParaRPr>
          </a:p>
        </p:txBody>
      </p:sp>
      <p:sp>
        <p:nvSpPr>
          <p:cNvPr id="383" name="Shape 383"/>
          <p:cNvSpPr/>
          <p:nvPr/>
        </p:nvSpPr>
        <p:spPr>
          <a:xfrm>
            <a:off x="141968" y="1474625"/>
            <a:ext cx="8915400" cy="10156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2000" b="1" i="0" u="none" strike="noStrike" cap="none">
                <a:solidFill>
                  <a:srgbClr val="000000"/>
                </a:solidFill>
                <a:latin typeface="Calibri"/>
                <a:ea typeface="Calibri"/>
                <a:cs typeface="Calibri"/>
                <a:sym typeface="Calibri"/>
              </a:rPr>
              <a:t>Student Management</a:t>
            </a:r>
          </a:p>
          <a:p>
            <a:pPr marL="0" marR="0" lvl="0" indent="0" algn="l" rtl="0">
              <a:lnSpc>
                <a:spcPct val="100000"/>
              </a:lnSpc>
              <a:spcBef>
                <a:spcPts val="0"/>
              </a:spcBef>
              <a:spcAft>
                <a:spcPts val="0"/>
              </a:spcAft>
              <a:buClr>
                <a:srgbClr val="000000"/>
              </a:buClr>
              <a:buSzPct val="25000"/>
              <a:buFont typeface="Calibri"/>
              <a:buNone/>
            </a:pPr>
            <a:r>
              <a:rPr lang="en" sz="2000" b="0" i="0" u="none" strike="noStrike" cap="none">
                <a:solidFill>
                  <a:srgbClr val="000000"/>
                </a:solidFill>
                <a:latin typeface="Calibri"/>
                <a:ea typeface="Calibri"/>
                <a:cs typeface="Calibri"/>
                <a:sym typeface="Calibri"/>
              </a:rPr>
              <a:t>Test Coordinators can add and delete students by clicking </a:t>
            </a:r>
            <a:r>
              <a:rPr lang="en" sz="2000" b="1" i="0" u="none" strike="noStrike" cap="none">
                <a:solidFill>
                  <a:srgbClr val="000000"/>
                </a:solidFill>
                <a:latin typeface="Calibri"/>
                <a:ea typeface="Calibri"/>
                <a:cs typeface="Calibri"/>
                <a:sym typeface="Calibri"/>
              </a:rPr>
              <a:t>Manage Student</a:t>
            </a:r>
            <a:r>
              <a:rPr lang="en" sz="2000" b="0" i="0" u="none" strike="noStrike" cap="none">
                <a:solidFill>
                  <a:srgbClr val="000000"/>
                </a:solidFill>
                <a:latin typeface="Calibri"/>
                <a:ea typeface="Calibri"/>
                <a:cs typeface="Calibri"/>
                <a:sym typeface="Calibri"/>
              </a:rPr>
              <a:t>.  This will show all students within their school, based on their search criteria.  </a:t>
            </a:r>
          </a:p>
        </p:txBody>
      </p:sp>
      <p:pic>
        <p:nvPicPr>
          <p:cNvPr id="384" name="Shape 384"/>
          <p:cNvPicPr preferRelativeResize="0"/>
          <p:nvPr/>
        </p:nvPicPr>
        <p:blipFill rotWithShape="1">
          <a:blip r:embed="rId3">
            <a:alphaModFix/>
          </a:blip>
          <a:srcRect/>
          <a:stretch/>
        </p:blipFill>
        <p:spPr>
          <a:xfrm>
            <a:off x="341313" y="5426076"/>
            <a:ext cx="8562975" cy="874712"/>
          </a:xfrm>
          <a:prstGeom prst="rect">
            <a:avLst/>
          </a:prstGeom>
          <a:noFill/>
          <a:ln>
            <a:noFill/>
          </a:ln>
        </p:spPr>
      </p:pic>
      <p:pic>
        <p:nvPicPr>
          <p:cNvPr id="385" name="Shape 385" descr="DRC eDIRECT - Google Chrome"/>
          <p:cNvPicPr preferRelativeResize="0"/>
          <p:nvPr/>
        </p:nvPicPr>
        <p:blipFill rotWithShape="1">
          <a:blip r:embed="rId4">
            <a:alphaModFix/>
          </a:blip>
          <a:srcRect/>
          <a:stretch/>
        </p:blipFill>
        <p:spPr>
          <a:xfrm>
            <a:off x="2219509" y="2490287"/>
            <a:ext cx="4195394" cy="293578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p:nvPr/>
        </p:nvSpPr>
        <p:spPr>
          <a:xfrm>
            <a:off x="257175" y="304803"/>
            <a:ext cx="8686800" cy="6000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2800" b="0" i="0" u="none" strike="noStrike" cap="none">
                <a:solidFill>
                  <a:schemeClr val="dk1"/>
                </a:solidFill>
                <a:latin typeface="Calibri"/>
                <a:ea typeface="Calibri"/>
                <a:cs typeface="Calibri"/>
                <a:sym typeface="Calibri"/>
              </a:rPr>
              <a:t>Adding Accommodations and Accessibility Features</a:t>
            </a:r>
          </a:p>
        </p:txBody>
      </p:sp>
      <p:pic>
        <p:nvPicPr>
          <p:cNvPr id="391" name="Shape 391"/>
          <p:cNvPicPr preferRelativeResize="0"/>
          <p:nvPr/>
        </p:nvPicPr>
        <p:blipFill rotWithShape="1">
          <a:blip r:embed="rId3">
            <a:alphaModFix/>
          </a:blip>
          <a:srcRect l="2714" t="3563" r="50555" b="78117"/>
          <a:stretch/>
        </p:blipFill>
        <p:spPr>
          <a:xfrm>
            <a:off x="1574075" y="4007669"/>
            <a:ext cx="5410200" cy="2361599"/>
          </a:xfrm>
          <a:prstGeom prst="rect">
            <a:avLst/>
          </a:prstGeom>
          <a:noFill/>
          <a:ln>
            <a:noFill/>
          </a:ln>
        </p:spPr>
      </p:pic>
      <p:sp>
        <p:nvSpPr>
          <p:cNvPr id="392" name="Shape 392"/>
          <p:cNvSpPr/>
          <p:nvPr/>
        </p:nvSpPr>
        <p:spPr>
          <a:xfrm>
            <a:off x="148431" y="1335265"/>
            <a:ext cx="8847137" cy="255454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2000" b="0" i="0" u="none" strike="noStrike" cap="none">
                <a:solidFill>
                  <a:srgbClr val="000000"/>
                </a:solidFill>
                <a:latin typeface="Calibri"/>
                <a:ea typeface="Calibri"/>
                <a:cs typeface="Calibri"/>
                <a:sym typeface="Calibri"/>
              </a:rPr>
              <a:t>After a student has been added to eDIRECT, some accommodations and accessibility features will need to be entered into eDIRECT for planning and reporting purposes.</a:t>
            </a:r>
          </a:p>
          <a:p>
            <a:pPr marL="342900" marR="0" lvl="0" indent="-342900" algn="l" rtl="0">
              <a:lnSpc>
                <a:spcPct val="100000"/>
              </a:lnSpc>
              <a:spcBef>
                <a:spcPts val="0"/>
              </a:spcBef>
              <a:spcAft>
                <a:spcPts val="0"/>
              </a:spcAft>
              <a:buClr>
                <a:srgbClr val="000000"/>
              </a:buClr>
              <a:buSzPct val="100000"/>
              <a:buFont typeface="Arial"/>
              <a:buChar char="•"/>
            </a:pPr>
            <a:r>
              <a:rPr lang="en" sz="2000" b="0" i="0" u="none" strike="noStrike" cap="none">
                <a:solidFill>
                  <a:srgbClr val="000000"/>
                </a:solidFill>
                <a:latin typeface="Calibri"/>
                <a:ea typeface="Calibri"/>
                <a:cs typeface="Calibri"/>
                <a:sym typeface="Calibri"/>
              </a:rPr>
              <a:t>To add accommodations to a student’s profile, select the student, then click on Edit Student</a:t>
            </a:r>
          </a:p>
          <a:p>
            <a:pPr marL="342900" marR="0" lvl="0" indent="-342900" algn="l" rtl="0">
              <a:lnSpc>
                <a:spcPct val="100000"/>
              </a:lnSpc>
              <a:spcBef>
                <a:spcPts val="0"/>
              </a:spcBef>
              <a:spcAft>
                <a:spcPts val="0"/>
              </a:spcAft>
              <a:buClr>
                <a:srgbClr val="000000"/>
              </a:buClr>
              <a:buSzPct val="100000"/>
              <a:buFont typeface="Arial"/>
              <a:buChar char="•"/>
            </a:pPr>
            <a:r>
              <a:rPr lang="en" sz="2000" b="0" i="0" u="none" strike="noStrike" cap="none">
                <a:solidFill>
                  <a:srgbClr val="000000"/>
                </a:solidFill>
                <a:latin typeface="Calibri"/>
                <a:ea typeface="Calibri"/>
                <a:cs typeface="Calibri"/>
                <a:sym typeface="Calibri"/>
              </a:rPr>
              <a:t>Click on the Accommodations tab within Edit Student.</a:t>
            </a:r>
          </a:p>
          <a:p>
            <a:pPr marL="342900" marR="0" lvl="0" indent="-342900" algn="l" rtl="0">
              <a:lnSpc>
                <a:spcPct val="100000"/>
              </a:lnSpc>
              <a:spcBef>
                <a:spcPts val="0"/>
              </a:spcBef>
              <a:spcAft>
                <a:spcPts val="0"/>
              </a:spcAft>
              <a:buClr>
                <a:srgbClr val="000000"/>
              </a:buClr>
              <a:buSzPct val="100000"/>
              <a:buFont typeface="Arial"/>
              <a:buChar char="•"/>
            </a:pPr>
            <a:r>
              <a:rPr lang="en" sz="2000" b="0" i="0" u="none" strike="noStrike" cap="none">
                <a:solidFill>
                  <a:srgbClr val="000000"/>
                </a:solidFill>
                <a:latin typeface="Calibri"/>
                <a:ea typeface="Calibri"/>
                <a:cs typeface="Calibri"/>
                <a:sym typeface="Calibri"/>
              </a:rPr>
              <a:t>Select the required accommodation (s), then click on Save</a:t>
            </a:r>
          </a:p>
          <a:p>
            <a:pPr marL="342900" marR="0" lvl="0" indent="-342900" algn="l" rtl="0">
              <a:lnSpc>
                <a:spcPct val="100000"/>
              </a:lnSpc>
              <a:spcBef>
                <a:spcPts val="0"/>
              </a:spcBef>
              <a:spcAft>
                <a:spcPts val="0"/>
              </a:spcAft>
              <a:buClr>
                <a:srgbClr val="000000"/>
              </a:buClr>
              <a:buSzPct val="100000"/>
              <a:buFont typeface="Arial"/>
              <a:buChar char="•"/>
            </a:pPr>
            <a:r>
              <a:rPr lang="en" sz="2000" b="0" i="0" u="none" strike="noStrike" cap="none">
                <a:solidFill>
                  <a:srgbClr val="000000"/>
                </a:solidFill>
                <a:latin typeface="Calibri"/>
                <a:ea typeface="Calibri"/>
                <a:cs typeface="Calibri"/>
                <a:sym typeface="Calibri"/>
              </a:rPr>
              <a:t>Set accommodations will be indicated on test tickets.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p:nvPr/>
        </p:nvSpPr>
        <p:spPr>
          <a:xfrm>
            <a:off x="228600" y="391887"/>
            <a:ext cx="8686800" cy="6000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2800" b="0" i="0" u="none" strike="noStrike" cap="none">
                <a:solidFill>
                  <a:schemeClr val="dk1"/>
                </a:solidFill>
                <a:latin typeface="Calibri"/>
                <a:ea typeface="Calibri"/>
                <a:cs typeface="Calibri"/>
                <a:sym typeface="Calibri"/>
              </a:rPr>
              <a:t>Test Session Management</a:t>
            </a:r>
          </a:p>
        </p:txBody>
      </p:sp>
      <p:sp>
        <p:nvSpPr>
          <p:cNvPr id="398" name="Shape 398"/>
          <p:cNvSpPr txBox="1"/>
          <p:nvPr/>
        </p:nvSpPr>
        <p:spPr>
          <a:xfrm>
            <a:off x="342900" y="1507671"/>
            <a:ext cx="3657600" cy="341631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4F91CD"/>
              </a:buClr>
              <a:buSzPct val="25000"/>
              <a:buFont typeface="Calibri"/>
              <a:buNone/>
            </a:pPr>
            <a:r>
              <a:rPr lang="en" sz="1800" b="0" i="0" u="none" strike="noStrike" cap="none">
                <a:solidFill>
                  <a:schemeClr val="dk1"/>
                </a:solidFill>
                <a:latin typeface="Calibri"/>
                <a:ea typeface="Calibri"/>
                <a:cs typeface="Calibri"/>
                <a:sym typeface="Calibri"/>
              </a:rPr>
              <a:t>Once all students are uploaded to eDIRECT, test sessions must be created.  One test session is created within the system for each group of students taking a test. </a:t>
            </a:r>
          </a:p>
          <a:p>
            <a:pPr marL="0" marR="0" lvl="0" indent="0" algn="l" rtl="0">
              <a:lnSpc>
                <a:spcPct val="100000"/>
              </a:lnSpc>
              <a:spcBef>
                <a:spcPts val="0"/>
              </a:spcBef>
              <a:spcAft>
                <a:spcPts val="0"/>
              </a:spcAft>
              <a:buClr>
                <a:srgbClr val="4F91CD"/>
              </a:buClr>
              <a:buFont typeface="Arial Narrow"/>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4F91CD"/>
              </a:buClr>
              <a:buSzPct val="25000"/>
              <a:buFont typeface="Calibri"/>
              <a:buNone/>
            </a:pPr>
            <a:r>
              <a:rPr lang="en" sz="1800">
                <a:solidFill>
                  <a:schemeClr val="dk1"/>
                </a:solidFill>
                <a:latin typeface="Calibri"/>
                <a:ea typeface="Calibri"/>
                <a:cs typeface="Calibri"/>
                <a:sym typeface="Calibri"/>
              </a:rPr>
              <a:t>T</a:t>
            </a:r>
            <a:r>
              <a:rPr lang="en" sz="1800" b="0" i="0" u="none" strike="noStrike" cap="none">
                <a:solidFill>
                  <a:schemeClr val="dk1"/>
                </a:solidFill>
                <a:latin typeface="Calibri"/>
                <a:ea typeface="Calibri"/>
                <a:cs typeface="Calibri"/>
                <a:sym typeface="Calibri"/>
              </a:rPr>
              <a:t>est tickets will be generated for each student for each part of the test.</a:t>
            </a:r>
          </a:p>
          <a:p>
            <a:pPr marL="0" marR="0" lvl="0" indent="0" algn="l" rtl="0">
              <a:lnSpc>
                <a:spcPct val="100000"/>
              </a:lnSpc>
              <a:spcBef>
                <a:spcPts val="0"/>
              </a:spcBef>
              <a:spcAft>
                <a:spcPts val="0"/>
              </a:spcAft>
              <a:buClr>
                <a:srgbClr val="4F91CD"/>
              </a:buClr>
              <a:buFont typeface="Arial Narrow"/>
              <a:buNone/>
            </a:pPr>
            <a:endParaRPr sz="1800" b="0" i="0" u="none" strike="noStrike" cap="none">
              <a:solidFill>
                <a:schemeClr val="dk1"/>
              </a:solidFill>
              <a:latin typeface="Calibri"/>
              <a:ea typeface="Calibri"/>
              <a:cs typeface="Calibri"/>
              <a:sym typeface="Calibri"/>
            </a:endParaRPr>
          </a:p>
        </p:txBody>
      </p:sp>
      <p:pic>
        <p:nvPicPr>
          <p:cNvPr id="399" name="Shape 399"/>
          <p:cNvPicPr preferRelativeResize="0"/>
          <p:nvPr/>
        </p:nvPicPr>
        <p:blipFill rotWithShape="1">
          <a:blip r:embed="rId3">
            <a:alphaModFix/>
          </a:blip>
          <a:srcRect/>
          <a:stretch/>
        </p:blipFill>
        <p:spPr>
          <a:xfrm>
            <a:off x="4261757" y="1507670"/>
            <a:ext cx="4495800" cy="468092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p:nvPr/>
        </p:nvSpPr>
        <p:spPr>
          <a:xfrm>
            <a:off x="228600" y="228602"/>
            <a:ext cx="8686800" cy="6000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2800" b="0" i="0" u="none" strike="noStrike" cap="none">
                <a:solidFill>
                  <a:schemeClr val="dk1"/>
                </a:solidFill>
                <a:latin typeface="Calibri"/>
                <a:ea typeface="Calibri"/>
                <a:cs typeface="Calibri"/>
                <a:sym typeface="Calibri"/>
              </a:rPr>
              <a:t>Viewing Test Sessions</a:t>
            </a:r>
          </a:p>
        </p:txBody>
      </p:sp>
      <p:pic>
        <p:nvPicPr>
          <p:cNvPr id="405" name="Shape 405"/>
          <p:cNvPicPr preferRelativeResize="0"/>
          <p:nvPr/>
        </p:nvPicPr>
        <p:blipFill rotWithShape="1">
          <a:blip r:embed="rId3">
            <a:alphaModFix/>
          </a:blip>
          <a:srcRect r="6345" b="35983"/>
          <a:stretch/>
        </p:blipFill>
        <p:spPr>
          <a:xfrm>
            <a:off x="4325144" y="1688683"/>
            <a:ext cx="4514850" cy="3213100"/>
          </a:xfrm>
          <a:prstGeom prst="rect">
            <a:avLst/>
          </a:prstGeom>
          <a:noFill/>
          <a:ln w="9525" cap="flat" cmpd="sng">
            <a:solidFill>
              <a:srgbClr val="000000"/>
            </a:solidFill>
            <a:prstDash val="solid"/>
            <a:miter lim="800000"/>
            <a:headEnd type="none" w="med" len="med"/>
            <a:tailEnd type="none" w="med" len="med"/>
          </a:ln>
          <a:effectLst>
            <a:outerShdw blurRad="50799" dist="38100" dir="2700000" algn="tl" rotWithShape="0">
              <a:srgbClr val="000000">
                <a:alpha val="42745"/>
              </a:srgbClr>
            </a:outerShdw>
          </a:effectLst>
        </p:spPr>
      </p:pic>
      <p:pic>
        <p:nvPicPr>
          <p:cNvPr id="406" name="Shape 406"/>
          <p:cNvPicPr preferRelativeResize="0"/>
          <p:nvPr/>
        </p:nvPicPr>
        <p:blipFill rotWithShape="1">
          <a:blip r:embed="rId3">
            <a:alphaModFix/>
          </a:blip>
          <a:srcRect t="50000" r="4691" b="26852"/>
          <a:stretch/>
        </p:blipFill>
        <p:spPr>
          <a:xfrm>
            <a:off x="596735" y="4539342"/>
            <a:ext cx="6278562" cy="1587499"/>
          </a:xfrm>
          <a:prstGeom prst="rect">
            <a:avLst/>
          </a:prstGeom>
          <a:noFill/>
          <a:ln w="9525" cap="flat" cmpd="sng">
            <a:solidFill>
              <a:srgbClr val="000000"/>
            </a:solidFill>
            <a:prstDash val="solid"/>
            <a:miter lim="800000"/>
            <a:headEnd type="none" w="med" len="med"/>
            <a:tailEnd type="none" w="med" len="med"/>
          </a:ln>
          <a:effectLst>
            <a:outerShdw blurRad="50799" dist="38100" dir="2700000" algn="tl" rotWithShape="0">
              <a:srgbClr val="000000">
                <a:alpha val="42745"/>
              </a:srgbClr>
            </a:outerShdw>
          </a:effectLst>
        </p:spPr>
      </p:pic>
      <p:sp>
        <p:nvSpPr>
          <p:cNvPr id="407" name="Shape 407"/>
          <p:cNvSpPr txBox="1"/>
          <p:nvPr/>
        </p:nvSpPr>
        <p:spPr>
          <a:xfrm>
            <a:off x="401637" y="1650926"/>
            <a:ext cx="3124199" cy="1015662"/>
          </a:xfrm>
          <a:prstGeom prst="rect">
            <a:avLst/>
          </a:prstGeom>
          <a:solidFill>
            <a:schemeClr val="lt1"/>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2000" b="0" i="0" u="none" strike="noStrike" cap="none">
                <a:solidFill>
                  <a:srgbClr val="000000"/>
                </a:solidFill>
                <a:latin typeface="Calibri"/>
                <a:ea typeface="Calibri"/>
                <a:cs typeface="Calibri"/>
                <a:sym typeface="Calibri"/>
              </a:rPr>
              <a:t>Search and view Test Sessions by clicking on Show Sessions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p:nvPr/>
        </p:nvSpPr>
        <p:spPr>
          <a:xfrm>
            <a:off x="228600" y="228602"/>
            <a:ext cx="8686800" cy="6000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2800" b="0" i="0" u="none" strike="noStrike" cap="none">
                <a:solidFill>
                  <a:schemeClr val="dk1"/>
                </a:solidFill>
                <a:latin typeface="Calibri"/>
                <a:ea typeface="Calibri"/>
                <a:cs typeface="Calibri"/>
                <a:sym typeface="Calibri"/>
              </a:rPr>
              <a:t>Creating and Editing Test Sessions</a:t>
            </a:r>
          </a:p>
        </p:txBody>
      </p:sp>
      <p:sp>
        <p:nvSpPr>
          <p:cNvPr id="413" name="Shape 413"/>
          <p:cNvSpPr txBox="1"/>
          <p:nvPr/>
        </p:nvSpPr>
        <p:spPr>
          <a:xfrm>
            <a:off x="228600" y="1619445"/>
            <a:ext cx="4616531" cy="4401204"/>
          </a:xfrm>
          <a:prstGeom prst="rect">
            <a:avLst/>
          </a:prstGeom>
          <a:solidFill>
            <a:schemeClr val="lt1"/>
          </a:solid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Arial"/>
              <a:buChar char="•"/>
            </a:pPr>
            <a:r>
              <a:rPr lang="en" sz="2000" b="0" i="0" u="none" strike="noStrike" cap="none">
                <a:solidFill>
                  <a:srgbClr val="000000"/>
                </a:solidFill>
                <a:latin typeface="Calibri"/>
                <a:ea typeface="Calibri"/>
                <a:cs typeface="Calibri"/>
                <a:sym typeface="Calibri"/>
              </a:rPr>
              <a:t>To create a Test Session, click on Add Session from the Test Session screen. </a:t>
            </a:r>
          </a:p>
          <a:p>
            <a:pPr marL="342900" marR="0" lvl="0" indent="-342900" algn="l" rtl="0">
              <a:lnSpc>
                <a:spcPct val="100000"/>
              </a:lnSpc>
              <a:spcBef>
                <a:spcPts val="600"/>
              </a:spcBef>
              <a:spcAft>
                <a:spcPts val="0"/>
              </a:spcAft>
              <a:buClr>
                <a:srgbClr val="000000"/>
              </a:buClr>
              <a:buSzPct val="100000"/>
              <a:buFont typeface="Arial"/>
              <a:buChar char="•"/>
            </a:pPr>
            <a:r>
              <a:rPr lang="en" sz="2000" b="0" i="0" u="none" strike="noStrike" cap="none">
                <a:solidFill>
                  <a:srgbClr val="000000"/>
                </a:solidFill>
                <a:latin typeface="Calibri"/>
                <a:ea typeface="Calibri"/>
                <a:cs typeface="Calibri"/>
                <a:sym typeface="Calibri"/>
              </a:rPr>
              <a:t>Populate the session details, then click on Find Students.  This will display all the available students for the test session, by grade and content area.  </a:t>
            </a:r>
          </a:p>
          <a:p>
            <a:pPr marL="342900" marR="0" lvl="0" indent="-342900" algn="l" rtl="0">
              <a:lnSpc>
                <a:spcPct val="100000"/>
              </a:lnSpc>
              <a:spcBef>
                <a:spcPts val="600"/>
              </a:spcBef>
              <a:spcAft>
                <a:spcPts val="0"/>
              </a:spcAft>
              <a:buClr>
                <a:srgbClr val="000000"/>
              </a:buClr>
              <a:buSzPct val="100000"/>
              <a:buFont typeface="Arial"/>
              <a:buChar char="•"/>
            </a:pPr>
            <a:r>
              <a:rPr lang="en" sz="2000" b="0" i="0" u="none" strike="noStrike" cap="none">
                <a:solidFill>
                  <a:srgbClr val="000000"/>
                </a:solidFill>
                <a:latin typeface="Calibri"/>
                <a:ea typeface="Calibri"/>
                <a:cs typeface="Calibri"/>
                <a:sym typeface="Calibri"/>
              </a:rPr>
              <a:t>To add the students to the test session, select the student, then click on the right facing arrow to add the students to the session.</a:t>
            </a:r>
          </a:p>
          <a:p>
            <a:pPr marL="342900" marR="0" lvl="0" indent="-342900" algn="l" rtl="0">
              <a:lnSpc>
                <a:spcPct val="100000"/>
              </a:lnSpc>
              <a:spcBef>
                <a:spcPts val="600"/>
              </a:spcBef>
              <a:spcAft>
                <a:spcPts val="0"/>
              </a:spcAft>
              <a:buClr>
                <a:srgbClr val="000000"/>
              </a:buClr>
              <a:buSzPct val="100000"/>
              <a:buFont typeface="Arial"/>
              <a:buChar char="•"/>
            </a:pPr>
            <a:r>
              <a:rPr lang="en" sz="2000" b="0" i="0" u="none" strike="noStrike" cap="none">
                <a:solidFill>
                  <a:srgbClr val="000000"/>
                </a:solidFill>
                <a:latin typeface="Calibri"/>
                <a:ea typeface="Calibri"/>
                <a:cs typeface="Calibri"/>
                <a:sym typeface="Calibri"/>
              </a:rPr>
              <a:t>Complete the above steps until all students are added to test sessions.  </a:t>
            </a:r>
          </a:p>
          <a:p>
            <a:pPr marL="0" marR="0" lvl="0" indent="0" algn="l" rtl="0">
              <a:lnSpc>
                <a:spcPct val="100000"/>
              </a:lnSpc>
              <a:spcBef>
                <a:spcPts val="600"/>
              </a:spcBef>
              <a:spcAft>
                <a:spcPts val="0"/>
              </a:spcAft>
              <a:buClr>
                <a:srgbClr val="000000"/>
              </a:buClr>
              <a:buFont typeface="Arial"/>
              <a:buNone/>
            </a:pPr>
            <a:endParaRPr sz="2000" b="0" i="0" u="none" strike="noStrike" cap="none">
              <a:solidFill>
                <a:srgbClr val="000000"/>
              </a:solidFill>
              <a:latin typeface="Calibri"/>
              <a:ea typeface="Calibri"/>
              <a:cs typeface="Calibri"/>
              <a:sym typeface="Calibri"/>
            </a:endParaRPr>
          </a:p>
        </p:txBody>
      </p:sp>
      <p:pic>
        <p:nvPicPr>
          <p:cNvPr id="414" name="Shape 414"/>
          <p:cNvPicPr preferRelativeResize="0"/>
          <p:nvPr/>
        </p:nvPicPr>
        <p:blipFill rotWithShape="1">
          <a:blip r:embed="rId3">
            <a:alphaModFix/>
          </a:blip>
          <a:srcRect/>
          <a:stretch/>
        </p:blipFill>
        <p:spPr>
          <a:xfrm>
            <a:off x="4953000" y="1714446"/>
            <a:ext cx="3894139" cy="3487794"/>
          </a:xfrm>
          <a:prstGeom prst="rect">
            <a:avLst/>
          </a:prstGeom>
          <a:noFill/>
          <a:ln>
            <a:noFill/>
          </a:ln>
        </p:spPr>
      </p:pic>
      <p:sp>
        <p:nvSpPr>
          <p:cNvPr id="415" name="Shape 415"/>
          <p:cNvSpPr txBox="1"/>
          <p:nvPr/>
        </p:nvSpPr>
        <p:spPr>
          <a:xfrm>
            <a:off x="381000" y="5684326"/>
            <a:ext cx="8267699" cy="70788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2000" b="0" i="1" u="none" strike="noStrike" cap="none">
                <a:solidFill>
                  <a:schemeClr val="dk1"/>
                </a:solidFill>
                <a:latin typeface="Calibri"/>
                <a:ea typeface="Calibri"/>
                <a:cs typeface="Calibri"/>
                <a:sym typeface="Calibri"/>
              </a:rPr>
              <a:t>Note:  For the operational tests, an </a:t>
            </a:r>
            <a:r>
              <a:rPr lang="en" sz="2000" b="1" i="1" u="none" strike="noStrike" cap="none">
                <a:solidFill>
                  <a:schemeClr val="dk1"/>
                </a:solidFill>
                <a:latin typeface="Calibri"/>
                <a:ea typeface="Calibri"/>
                <a:cs typeface="Calibri"/>
                <a:sym typeface="Calibri"/>
              </a:rPr>
              <a:t>Upload Multiple Test Sessions</a:t>
            </a:r>
            <a:r>
              <a:rPr lang="en" sz="2000" b="0" i="1" u="none" strike="noStrike" cap="none">
                <a:solidFill>
                  <a:schemeClr val="dk1"/>
                </a:solidFill>
                <a:latin typeface="Calibri"/>
                <a:ea typeface="Calibri"/>
                <a:cs typeface="Calibri"/>
                <a:sym typeface="Calibri"/>
              </a:rPr>
              <a:t> option will be available, in additional to creating individual test sessions.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p:nvPr/>
        </p:nvSpPr>
        <p:spPr>
          <a:xfrm>
            <a:off x="304800" y="404893"/>
            <a:ext cx="8686800" cy="6000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2800" b="0" i="0" u="none" strike="noStrike" cap="none">
                <a:solidFill>
                  <a:schemeClr val="dk1"/>
                </a:solidFill>
                <a:latin typeface="Calibri"/>
                <a:ea typeface="Calibri"/>
                <a:cs typeface="Calibri"/>
                <a:sym typeface="Calibri"/>
              </a:rPr>
              <a:t>Printing Test Tickets and Rosters</a:t>
            </a:r>
          </a:p>
        </p:txBody>
      </p:sp>
      <p:pic>
        <p:nvPicPr>
          <p:cNvPr id="421" name="Shape 421"/>
          <p:cNvPicPr preferRelativeResize="0"/>
          <p:nvPr/>
        </p:nvPicPr>
        <p:blipFill rotWithShape="1">
          <a:blip r:embed="rId3">
            <a:alphaModFix/>
          </a:blip>
          <a:srcRect t="8883" b="22149"/>
          <a:stretch/>
        </p:blipFill>
        <p:spPr>
          <a:xfrm>
            <a:off x="304800" y="4452669"/>
            <a:ext cx="8366125" cy="1465943"/>
          </a:xfrm>
          <a:prstGeom prst="rect">
            <a:avLst/>
          </a:prstGeom>
          <a:noFill/>
          <a:ln>
            <a:noFill/>
          </a:ln>
        </p:spPr>
      </p:pic>
      <p:sp>
        <p:nvSpPr>
          <p:cNvPr id="422" name="Shape 422"/>
          <p:cNvSpPr txBox="1"/>
          <p:nvPr/>
        </p:nvSpPr>
        <p:spPr>
          <a:xfrm>
            <a:off x="317500" y="1826655"/>
            <a:ext cx="8353425" cy="2308323"/>
          </a:xfrm>
          <a:prstGeom prst="rect">
            <a:avLst/>
          </a:prstGeom>
          <a:noFill/>
          <a:ln>
            <a:noFill/>
          </a:ln>
        </p:spPr>
        <p:txBody>
          <a:bodyPr wrap="square" lIns="91425" tIns="45700" rIns="91425" bIns="45700" anchor="t" anchorCtr="0">
            <a:noAutofit/>
          </a:bodyPr>
          <a:lstStyle/>
          <a:p>
            <a:pPr marL="171450" marR="0" lvl="0" indent="-171450" algn="l" rtl="0">
              <a:lnSpc>
                <a:spcPct val="100000"/>
              </a:lnSpc>
              <a:spcBef>
                <a:spcPts val="0"/>
              </a:spcBef>
              <a:spcAft>
                <a:spcPts val="0"/>
              </a:spcAft>
              <a:buClr>
                <a:srgbClr val="022F65"/>
              </a:buClr>
              <a:buSzPct val="100000"/>
              <a:buFont typeface="Arial"/>
              <a:buChar char="•"/>
            </a:pPr>
            <a:r>
              <a:rPr lang="en" sz="1800" b="0" i="0" u="none" strike="noStrike" cap="none">
                <a:solidFill>
                  <a:schemeClr val="dk1"/>
                </a:solidFill>
                <a:latin typeface="Calibri"/>
                <a:ea typeface="Calibri"/>
                <a:cs typeface="Calibri"/>
                <a:sym typeface="Calibri"/>
              </a:rPr>
              <a:t>School Test Coordinators or Test Administrators must print Test Tickets and Rosters prior to testing session. </a:t>
            </a:r>
          </a:p>
          <a:p>
            <a:pPr marL="171450" marR="0" lvl="0" indent="-171450" algn="l" rtl="0">
              <a:lnSpc>
                <a:spcPct val="100000"/>
              </a:lnSpc>
              <a:spcBef>
                <a:spcPts val="0"/>
              </a:spcBef>
              <a:spcAft>
                <a:spcPts val="0"/>
              </a:spcAft>
              <a:buClr>
                <a:srgbClr val="022F65"/>
              </a:buClr>
              <a:buSzPct val="100000"/>
              <a:buFont typeface="Arial"/>
              <a:buChar char="•"/>
            </a:pPr>
            <a:r>
              <a:rPr lang="en" sz="1800" b="0" i="0" u="none" strike="noStrike" cap="none">
                <a:solidFill>
                  <a:schemeClr val="dk1"/>
                </a:solidFill>
                <a:latin typeface="Calibri"/>
                <a:ea typeface="Calibri"/>
                <a:cs typeface="Calibri"/>
                <a:sym typeface="Calibri"/>
              </a:rPr>
              <a:t>Test Tickets contain test login information; tests are activated once a student logs in with username and password provided on Test Ticket.</a:t>
            </a:r>
          </a:p>
          <a:p>
            <a:pPr marL="171450" marR="0" lvl="0" indent="-171450" algn="l" rtl="0">
              <a:lnSpc>
                <a:spcPct val="100000"/>
              </a:lnSpc>
              <a:spcBef>
                <a:spcPts val="0"/>
              </a:spcBef>
              <a:spcAft>
                <a:spcPts val="0"/>
              </a:spcAft>
              <a:buClr>
                <a:srgbClr val="022F65"/>
              </a:buClr>
              <a:buSzPct val="100000"/>
              <a:buFont typeface="Arial"/>
              <a:buChar char="•"/>
            </a:pPr>
            <a:r>
              <a:rPr lang="en" sz="1800" b="0" i="0" u="none" strike="noStrike" cap="none">
                <a:solidFill>
                  <a:schemeClr val="dk1"/>
                </a:solidFill>
                <a:latin typeface="Calibri"/>
                <a:ea typeface="Calibri"/>
                <a:cs typeface="Calibri"/>
                <a:sym typeface="Calibri"/>
              </a:rPr>
              <a:t>Test Administrators must verify that each student has their correct Test Ticket (one ticket needed per content area).</a:t>
            </a:r>
          </a:p>
          <a:p>
            <a:pPr marL="171450" marR="0" lvl="0" indent="-171450" algn="l" rtl="0">
              <a:lnSpc>
                <a:spcPct val="100000"/>
              </a:lnSpc>
              <a:spcBef>
                <a:spcPts val="0"/>
              </a:spcBef>
              <a:spcAft>
                <a:spcPts val="0"/>
              </a:spcAft>
              <a:buClr>
                <a:srgbClr val="022F65"/>
              </a:buClr>
              <a:buSzPct val="100000"/>
              <a:buFont typeface="Arial"/>
              <a:buChar char="•"/>
            </a:pPr>
            <a:r>
              <a:rPr lang="en" sz="1800" b="0" i="0" u="none" strike="noStrike" cap="none">
                <a:solidFill>
                  <a:schemeClr val="dk1"/>
                </a:solidFill>
                <a:latin typeface="Calibri"/>
                <a:ea typeface="Calibri"/>
                <a:cs typeface="Calibri"/>
                <a:sym typeface="Calibri"/>
              </a:rPr>
              <a:t>Student Test Tickets and Rosters are secure materials. They must be distributed, collected and accounted for, and securely destroyed following testing.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Louisiana Believes (PPT Transition Backgroun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0" name="Shape 140"/>
          <p:cNvSpPr txBox="1"/>
          <p:nvPr/>
        </p:nvSpPr>
        <p:spPr>
          <a:xfrm>
            <a:off x="0" y="2514600"/>
            <a:ext cx="9144000" cy="1828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a:solidFill>
                  <a:srgbClr val="333333"/>
                </a:solidFill>
                <a:latin typeface="Calibri"/>
                <a:ea typeface="Calibri"/>
                <a:cs typeface="Calibri"/>
                <a:sym typeface="Calibri"/>
              </a:rPr>
              <a:t>Students with Significant Disabilities</a:t>
            </a:r>
          </a:p>
          <a:p>
            <a:pPr marL="0" marR="0" lvl="0" indent="0" algn="ctr" rtl="0">
              <a:lnSpc>
                <a:spcPct val="100000"/>
              </a:lnSpc>
              <a:spcBef>
                <a:spcPts val="0"/>
              </a:spcBef>
              <a:spcAft>
                <a:spcPts val="0"/>
              </a:spcAft>
              <a:buClr>
                <a:srgbClr val="333333"/>
              </a:buClr>
              <a:buFont typeface="Calibri"/>
              <a:buNone/>
            </a:pPr>
            <a:endParaRPr sz="3200">
              <a:solidFill>
                <a:srgbClr val="333333"/>
              </a:solidFill>
              <a:latin typeface="Calibri"/>
              <a:ea typeface="Calibri"/>
              <a:cs typeface="Calibri"/>
              <a:sym typeface="Calibri"/>
            </a:endParaRPr>
          </a:p>
          <a:p>
            <a:pPr marL="0" marR="0" lvl="0" indent="0" algn="ctr" rtl="0">
              <a:lnSpc>
                <a:spcPct val="100000"/>
              </a:lnSpc>
              <a:spcBef>
                <a:spcPts val="0"/>
              </a:spcBef>
              <a:spcAft>
                <a:spcPts val="0"/>
              </a:spcAft>
              <a:buClr>
                <a:srgbClr val="333333"/>
              </a:buClr>
              <a:buSzPct val="25000"/>
              <a:buFont typeface="Calibri"/>
              <a:buNone/>
            </a:pPr>
            <a:r>
              <a:rPr lang="en" sz="3200">
                <a:solidFill>
                  <a:srgbClr val="333333"/>
                </a:solidFill>
                <a:latin typeface="Calibri"/>
                <a:ea typeface="Calibri"/>
                <a:cs typeface="Calibri"/>
                <a:sym typeface="Calibri"/>
              </a:rPr>
              <a:t>LEAP Connect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Shape 427" descr="Louisiana Believes (PPT Transition Backgroun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28" name="Shape 428"/>
          <p:cNvSpPr txBox="1"/>
          <p:nvPr/>
        </p:nvSpPr>
        <p:spPr>
          <a:xfrm>
            <a:off x="0" y="2514600"/>
            <a:ext cx="9144000" cy="1828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a:solidFill>
                  <a:srgbClr val="333333"/>
                </a:solidFill>
                <a:latin typeface="Calibri"/>
                <a:ea typeface="Calibri"/>
                <a:cs typeface="Calibri"/>
                <a:sym typeface="Calibri"/>
              </a:rPr>
              <a:t>LEAP Connect Resources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rtl="0">
              <a:spcBef>
                <a:spcPts val="0"/>
              </a:spcBef>
              <a:buNone/>
            </a:pPr>
            <a:r>
              <a:rPr lang="en" sz="3200"/>
              <a:t>Instructional Resources</a:t>
            </a:r>
          </a:p>
        </p:txBody>
      </p:sp>
      <p:sp>
        <p:nvSpPr>
          <p:cNvPr id="434" name="Shape 434"/>
          <p:cNvSpPr txBox="1">
            <a:spLocks noGrp="1"/>
          </p:cNvSpPr>
          <p:nvPr>
            <p:ph type="body" idx="1"/>
          </p:nvPr>
        </p:nvSpPr>
        <p:spPr>
          <a:xfrm>
            <a:off x="152400" y="1295400"/>
            <a:ext cx="8839200" cy="5105100"/>
          </a:xfrm>
          <a:prstGeom prst="rect">
            <a:avLst/>
          </a:prstGeom>
        </p:spPr>
        <p:txBody>
          <a:bodyPr wrap="square" lIns="91425" tIns="91425" rIns="91425" bIns="91425" anchor="t" anchorCtr="0">
            <a:noAutofit/>
          </a:bodyPr>
          <a:lstStyle/>
          <a:p>
            <a:pPr marL="0" lvl="0" indent="0" rtl="0">
              <a:lnSpc>
                <a:spcPct val="100000"/>
              </a:lnSpc>
              <a:spcBef>
                <a:spcPts val="0"/>
              </a:spcBef>
              <a:buNone/>
            </a:pPr>
            <a:endParaRPr sz="1800" dirty="0">
              <a:latin typeface="Arial"/>
              <a:ea typeface="Arial"/>
              <a:cs typeface="Arial"/>
              <a:sym typeface="Arial"/>
            </a:endParaRPr>
          </a:p>
          <a:p>
            <a:pPr marL="0" lvl="0" indent="-69850" rtl="0">
              <a:lnSpc>
                <a:spcPct val="100000"/>
              </a:lnSpc>
              <a:spcBef>
                <a:spcPts val="0"/>
              </a:spcBef>
              <a:buClr>
                <a:schemeClr val="dk1"/>
              </a:buClr>
              <a:buSzPct val="61111"/>
              <a:buFont typeface="Arial"/>
              <a:buNone/>
            </a:pPr>
            <a:r>
              <a:rPr lang="en" sz="1800" dirty="0"/>
              <a:t>The LDOE has developed resources and other supports to assist planning for and providing standards-based instruction for students with significant disabilities.  These resources can facilitate teacher planning and implementation with regard to curriculum, assessment and instruction.  The resources include:</a:t>
            </a:r>
          </a:p>
          <a:p>
            <a:pPr marL="0" lvl="0" indent="0" rtl="0">
              <a:lnSpc>
                <a:spcPct val="100000"/>
              </a:lnSpc>
              <a:spcBef>
                <a:spcPts val="0"/>
              </a:spcBef>
              <a:buNone/>
            </a:pPr>
            <a:endParaRPr sz="1800" dirty="0"/>
          </a:p>
          <a:p>
            <a:pPr marL="0" lvl="0" indent="-342900" rtl="0">
              <a:spcBef>
                <a:spcPts val="0"/>
              </a:spcBef>
              <a:buSzPct val="100000"/>
            </a:pPr>
            <a:r>
              <a:rPr lang="en" sz="1800" u="sng" dirty="0">
                <a:solidFill>
                  <a:schemeClr val="hlink"/>
                </a:solidFill>
                <a:hlinkClick r:id="rId3"/>
              </a:rPr>
              <a:t>LEAP Connectors </a:t>
            </a:r>
          </a:p>
          <a:p>
            <a:pPr marL="0" lvl="0" indent="-342900" rtl="0">
              <a:spcBef>
                <a:spcPts val="0"/>
              </a:spcBef>
              <a:buSzPct val="100000"/>
            </a:pPr>
            <a:r>
              <a:rPr lang="en" sz="1800" u="sng" dirty="0">
                <a:solidFill>
                  <a:schemeClr val="hlink"/>
                </a:solidFill>
                <a:hlinkClick r:id="rId4"/>
              </a:rPr>
              <a:t>Louisiana Connectors Essential Elements Cards</a:t>
            </a:r>
          </a:p>
          <a:p>
            <a:pPr marL="0" lvl="0" indent="-342900" rtl="0">
              <a:lnSpc>
                <a:spcPct val="100000"/>
              </a:lnSpc>
              <a:spcBef>
                <a:spcPts val="0"/>
              </a:spcBef>
              <a:buSzPct val="100000"/>
            </a:pPr>
            <a:r>
              <a:rPr lang="en" sz="1800" u="sng" dirty="0">
                <a:solidFill>
                  <a:schemeClr val="hlink"/>
                </a:solidFill>
                <a:hlinkClick r:id="rId4"/>
              </a:rPr>
              <a:t>Student Response Modes</a:t>
            </a:r>
          </a:p>
          <a:p>
            <a:pPr marL="0" lvl="0" indent="-342900" rtl="0">
              <a:lnSpc>
                <a:spcPct val="100000"/>
              </a:lnSpc>
              <a:spcBef>
                <a:spcPts val="0"/>
              </a:spcBef>
              <a:buSzPct val="100000"/>
            </a:pPr>
            <a:r>
              <a:rPr lang="en" sz="1800" u="sng" dirty="0">
                <a:solidFill>
                  <a:schemeClr val="hlink"/>
                </a:solidFill>
                <a:hlinkClick r:id="rId4"/>
              </a:rPr>
              <a:t>Lesson Plan Adaptation</a:t>
            </a:r>
          </a:p>
          <a:p>
            <a:pPr marL="0" lvl="0" indent="-342900" rtl="0">
              <a:lnSpc>
                <a:spcPct val="100000"/>
              </a:lnSpc>
              <a:spcBef>
                <a:spcPts val="0"/>
              </a:spcBef>
              <a:buSzPct val="100000"/>
            </a:pPr>
            <a:r>
              <a:rPr lang="en" sz="1800" u="sng" dirty="0">
                <a:solidFill>
                  <a:schemeClr val="hlink"/>
                </a:solidFill>
                <a:hlinkClick r:id="rId4"/>
              </a:rPr>
              <a:t>Case Studies for Exemplary Instruction</a:t>
            </a:r>
          </a:p>
          <a:p>
            <a:pPr marL="0" lvl="0" rtl="0">
              <a:spcBef>
                <a:spcPts val="0"/>
              </a:spcBef>
              <a:buNone/>
            </a:pP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rtl="0">
              <a:spcBef>
                <a:spcPts val="0"/>
              </a:spcBef>
              <a:buNone/>
            </a:pPr>
            <a:r>
              <a:rPr lang="en" sz="2800"/>
              <a:t>LEAP Connect Resources</a:t>
            </a:r>
          </a:p>
        </p:txBody>
      </p:sp>
      <p:sp>
        <p:nvSpPr>
          <p:cNvPr id="440" name="Shape 440"/>
          <p:cNvSpPr txBox="1">
            <a:spLocks noGrp="1"/>
          </p:cNvSpPr>
          <p:nvPr>
            <p:ph type="body" idx="1"/>
          </p:nvPr>
        </p:nvSpPr>
        <p:spPr>
          <a:xfrm>
            <a:off x="152400" y="5445808"/>
            <a:ext cx="8839200" cy="954692"/>
          </a:xfrm>
          <a:prstGeom prst="rect">
            <a:avLst/>
          </a:prstGeom>
        </p:spPr>
        <p:txBody>
          <a:bodyPr wrap="square" lIns="91425" tIns="91425" rIns="91425" bIns="91425" anchor="t" anchorCtr="0">
            <a:noAutofit/>
          </a:bodyPr>
          <a:lstStyle/>
          <a:p>
            <a:pPr marL="0" lvl="0" indent="-69850" rtl="0">
              <a:spcBef>
                <a:spcPts val="0"/>
              </a:spcBef>
              <a:buClr>
                <a:schemeClr val="dk1"/>
              </a:buClr>
              <a:buSzPct val="61111"/>
              <a:buFont typeface="Arial"/>
              <a:buNone/>
            </a:pPr>
            <a:r>
              <a:rPr lang="en" sz="1800" dirty="0" smtClean="0"/>
              <a:t>Resources </a:t>
            </a:r>
            <a:r>
              <a:rPr lang="en" sz="1800" dirty="0"/>
              <a:t>for the LEAP Connect administration will be provided this fall. The Department will continue to host trainings at the November collaborations to review the assessment design in-depth. </a:t>
            </a:r>
          </a:p>
        </p:txBody>
      </p:sp>
      <p:graphicFrame>
        <p:nvGraphicFramePr>
          <p:cNvPr id="441" name="Shape 441"/>
          <p:cNvGraphicFramePr/>
          <p:nvPr>
            <p:extLst>
              <p:ext uri="{D42A27DB-BD31-4B8C-83A1-F6EECF244321}">
                <p14:modId xmlns:p14="http://schemas.microsoft.com/office/powerpoint/2010/main" val="3218707550"/>
              </p:ext>
            </p:extLst>
          </p:nvPr>
        </p:nvGraphicFramePr>
        <p:xfrm>
          <a:off x="245300" y="1450000"/>
          <a:ext cx="8653400" cy="3995808"/>
        </p:xfrm>
        <a:graphic>
          <a:graphicData uri="http://schemas.openxmlformats.org/drawingml/2006/table">
            <a:tbl>
              <a:tblPr>
                <a:noFill/>
                <a:tableStyleId>{822278C1-DE15-4612-9899-2E4830E09EB4}</a:tableStyleId>
              </a:tblPr>
              <a:tblGrid>
                <a:gridCol w="1587725"/>
                <a:gridCol w="2738975"/>
                <a:gridCol w="382850"/>
                <a:gridCol w="3943850"/>
              </a:tblGrid>
              <a:tr h="358400">
                <a:tc>
                  <a:txBody>
                    <a:bodyPr/>
                    <a:lstStyle/>
                    <a:p>
                      <a:pPr lvl="0" algn="ctr" rtl="0">
                        <a:spcBef>
                          <a:spcPts val="0"/>
                        </a:spcBef>
                        <a:buNone/>
                      </a:pPr>
                      <a:endParaRPr sz="1400" dirty="0">
                        <a:latin typeface="Calibri"/>
                        <a:ea typeface="Calibri"/>
                        <a:cs typeface="Calibri"/>
                        <a:sym typeface="Calibri"/>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C9DAF8"/>
                    </a:solidFill>
                  </a:tcPr>
                </a:tc>
                <a:tc gridSpan="2">
                  <a:txBody>
                    <a:bodyPr/>
                    <a:lstStyle/>
                    <a:p>
                      <a:pPr lvl="0" algn="ctr" rtl="0">
                        <a:spcBef>
                          <a:spcPts val="0"/>
                        </a:spcBef>
                        <a:buNone/>
                      </a:pPr>
                      <a:r>
                        <a:rPr lang="en" sz="1400" b="1">
                          <a:latin typeface="Calibri"/>
                          <a:ea typeface="Calibri"/>
                          <a:cs typeface="Calibri"/>
                          <a:sym typeface="Calibri"/>
                        </a:rPr>
                        <a:t>Available Now</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C9DAF8"/>
                    </a:solidFill>
                  </a:tcPr>
                </a:tc>
                <a:tc hMerge="1">
                  <a:txBody>
                    <a:bodyPr/>
                    <a:lstStyle/>
                    <a:p>
                      <a:endParaRPr lang="en-US"/>
                    </a:p>
                  </a:txBody>
                  <a:tcPr/>
                </a:tc>
                <a:tc>
                  <a:txBody>
                    <a:bodyPr/>
                    <a:lstStyle/>
                    <a:p>
                      <a:pPr lvl="0" algn="ctr" rtl="0">
                        <a:spcBef>
                          <a:spcPts val="0"/>
                        </a:spcBef>
                        <a:buNone/>
                      </a:pPr>
                      <a:r>
                        <a:rPr lang="en" sz="1400" b="1">
                          <a:latin typeface="Calibri"/>
                          <a:ea typeface="Calibri"/>
                          <a:cs typeface="Calibri"/>
                          <a:sym typeface="Calibri"/>
                        </a:rPr>
                        <a:t>Coming Soon</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C9DAF8"/>
                    </a:solidFill>
                  </a:tcPr>
                </a:tc>
              </a:tr>
              <a:tr h="564575">
                <a:tc>
                  <a:txBody>
                    <a:bodyPr/>
                    <a:lstStyle/>
                    <a:p>
                      <a:pPr lvl="0" rtl="0">
                        <a:spcBef>
                          <a:spcPts val="0"/>
                        </a:spcBef>
                        <a:buNone/>
                      </a:pPr>
                      <a:r>
                        <a:rPr lang="en" sz="1400" b="1" dirty="0">
                          <a:latin typeface="Calibri"/>
                          <a:ea typeface="Calibri"/>
                          <a:cs typeface="Calibri"/>
                          <a:sym typeface="Calibri"/>
                        </a:rPr>
                        <a:t>Standards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A4C2F4"/>
                    </a:solidFill>
                  </a:tcPr>
                </a:tc>
                <a:tc gridSpan="2">
                  <a:txBody>
                    <a:bodyPr/>
                    <a:lstStyle/>
                    <a:p>
                      <a:pPr marL="457200" lvl="0" indent="-304800" algn="l" rtl="0">
                        <a:spcBef>
                          <a:spcPts val="0"/>
                        </a:spcBef>
                        <a:buClr>
                          <a:srgbClr val="000000"/>
                        </a:buClr>
                        <a:buSzPct val="100000"/>
                        <a:buFont typeface="Calibri"/>
                        <a:buChar char="●"/>
                      </a:pPr>
                      <a:r>
                        <a:rPr lang="en" sz="1400" dirty="0">
                          <a:solidFill>
                            <a:srgbClr val="000000"/>
                          </a:solidFill>
                          <a:latin typeface="Calibri"/>
                          <a:ea typeface="Calibri"/>
                          <a:cs typeface="Calibri"/>
                          <a:sym typeface="Calibri"/>
                        </a:rPr>
                        <a:t>K-12 Louisiana Connectors in ELA and Math</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A4C2F4"/>
                    </a:solidFill>
                  </a:tcPr>
                </a:tc>
                <a:tc hMerge="1">
                  <a:txBody>
                    <a:bodyPr/>
                    <a:lstStyle/>
                    <a:p>
                      <a:endParaRPr lang="en-US"/>
                    </a:p>
                  </a:txBody>
                  <a:tcPr/>
                </a:tc>
                <a:tc>
                  <a:txBody>
                    <a:bodyPr/>
                    <a:lstStyle/>
                    <a:p>
                      <a:pPr marL="457200" lvl="0" indent="-304800" algn="l" rtl="0">
                        <a:spcBef>
                          <a:spcPts val="0"/>
                        </a:spcBef>
                        <a:buClr>
                          <a:srgbClr val="000000"/>
                        </a:buClr>
                        <a:buSzPct val="100000"/>
                        <a:buFont typeface="Calibri"/>
                        <a:buChar char="●"/>
                      </a:pPr>
                      <a:r>
                        <a:rPr lang="en" sz="1400">
                          <a:solidFill>
                            <a:srgbClr val="000000"/>
                          </a:solidFill>
                          <a:latin typeface="Calibri"/>
                          <a:ea typeface="Calibri"/>
                          <a:cs typeface="Calibri"/>
                          <a:sym typeface="Calibri"/>
                        </a:rPr>
                        <a:t>K-12 Louisiana Connectors in Science (2017-2018)</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A4C2F4"/>
                    </a:solidFill>
                  </a:tcPr>
                </a:tc>
              </a:tr>
              <a:tr h="1315175">
                <a:tc>
                  <a:txBody>
                    <a:bodyPr/>
                    <a:lstStyle/>
                    <a:p>
                      <a:pPr lvl="0" rtl="0">
                        <a:spcBef>
                          <a:spcPts val="0"/>
                        </a:spcBef>
                        <a:buNone/>
                      </a:pPr>
                      <a:r>
                        <a:rPr lang="en" sz="1400" b="1" dirty="0">
                          <a:latin typeface="Calibri"/>
                          <a:ea typeface="Calibri"/>
                          <a:cs typeface="Calibri"/>
                          <a:sym typeface="Calibri"/>
                        </a:rPr>
                        <a:t>Assessment Resources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C9DAF8"/>
                    </a:solidFill>
                  </a:tcPr>
                </a:tc>
                <a:tc gridSpan="2">
                  <a:txBody>
                    <a:bodyPr/>
                    <a:lstStyle/>
                    <a:p>
                      <a:pPr lvl="0" algn="l" rtl="0">
                        <a:spcBef>
                          <a:spcPts val="0"/>
                        </a:spcBef>
                        <a:buNone/>
                      </a:pPr>
                      <a:endParaRPr sz="1400" dirty="0">
                        <a:solidFill>
                          <a:srgbClr val="000000"/>
                        </a:solidFill>
                        <a:latin typeface="Calibri"/>
                        <a:ea typeface="Calibri"/>
                        <a:cs typeface="Calibri"/>
                        <a:sym typeface="Calibri"/>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C9DAF8"/>
                    </a:solidFill>
                  </a:tcPr>
                </a:tc>
                <a:tc hMerge="1">
                  <a:txBody>
                    <a:bodyPr/>
                    <a:lstStyle/>
                    <a:p>
                      <a:endParaRPr lang="en-US"/>
                    </a:p>
                  </a:txBody>
                  <a:tcPr/>
                </a:tc>
                <a:tc>
                  <a:txBody>
                    <a:bodyPr/>
                    <a:lstStyle/>
                    <a:p>
                      <a:pPr marL="457200" lvl="0" indent="-304800" algn="l" rtl="0">
                        <a:spcBef>
                          <a:spcPts val="0"/>
                        </a:spcBef>
                        <a:buClr>
                          <a:srgbClr val="000000"/>
                        </a:buClr>
                        <a:buSzPct val="100000"/>
                        <a:buChar char="●"/>
                      </a:pPr>
                      <a:r>
                        <a:rPr lang="en" sz="1400" b="1">
                          <a:solidFill>
                            <a:srgbClr val="000000"/>
                          </a:solidFill>
                          <a:latin typeface="Calibri"/>
                          <a:ea typeface="Calibri"/>
                          <a:cs typeface="Calibri"/>
                          <a:sym typeface="Calibri"/>
                        </a:rPr>
                        <a:t>Assessment Guide </a:t>
                      </a:r>
                      <a:r>
                        <a:rPr lang="en" sz="1400">
                          <a:solidFill>
                            <a:srgbClr val="000000"/>
                          </a:solidFill>
                          <a:latin typeface="Calibri"/>
                          <a:ea typeface="Calibri"/>
                          <a:cs typeface="Calibri"/>
                          <a:sym typeface="Calibri"/>
                        </a:rPr>
                        <a:t>(available late September) provides in-depth information about the test design.</a:t>
                      </a:r>
                    </a:p>
                    <a:p>
                      <a:pPr marL="457200" lvl="0" indent="-304800" algn="l" rtl="0">
                        <a:spcBef>
                          <a:spcPts val="0"/>
                        </a:spcBef>
                        <a:buClr>
                          <a:srgbClr val="000000"/>
                        </a:buClr>
                        <a:buSzPct val="100000"/>
                        <a:buChar char="●"/>
                      </a:pPr>
                      <a:r>
                        <a:rPr lang="en" sz="1400" b="1">
                          <a:solidFill>
                            <a:srgbClr val="000000"/>
                          </a:solidFill>
                          <a:latin typeface="Calibri"/>
                          <a:ea typeface="Calibri"/>
                          <a:cs typeface="Calibri"/>
                          <a:sym typeface="Calibri"/>
                        </a:rPr>
                        <a:t>Online Tools Training (OTT) </a:t>
                      </a:r>
                      <a:r>
                        <a:rPr lang="en" sz="1400">
                          <a:solidFill>
                            <a:srgbClr val="000000"/>
                          </a:solidFill>
                          <a:latin typeface="Calibri"/>
                          <a:ea typeface="Calibri"/>
                          <a:cs typeface="Calibri"/>
                          <a:sym typeface="Calibri"/>
                        </a:rPr>
                        <a:t>(available fall 2017) provides teachers and students sample items so they can become familiar with the computer-based testing format.</a:t>
                      </a:r>
                    </a:p>
                    <a:p>
                      <a:pPr marL="457200" lvl="0" indent="-304800" algn="l" rtl="0">
                        <a:spcBef>
                          <a:spcPts val="0"/>
                        </a:spcBef>
                        <a:buClr>
                          <a:srgbClr val="000000"/>
                        </a:buClr>
                        <a:buSzPct val="100000"/>
                        <a:buFont typeface="Calibri"/>
                        <a:buChar char="●"/>
                      </a:pPr>
                      <a:r>
                        <a:rPr lang="en" sz="1400" u="sng">
                          <a:solidFill>
                            <a:schemeClr val="hlink"/>
                          </a:solidFill>
                          <a:latin typeface="Calibri"/>
                          <a:ea typeface="Calibri"/>
                          <a:cs typeface="Calibri"/>
                          <a:sym typeface="Calibri"/>
                          <a:hlinkClick r:id="rId3"/>
                        </a:rPr>
                        <a:t>eDIRECT User Guide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C9DAF8"/>
                    </a:solidFill>
                  </a:tcPr>
                </a:tc>
              </a:tr>
              <a:tr h="952000">
                <a:tc>
                  <a:txBody>
                    <a:bodyPr/>
                    <a:lstStyle/>
                    <a:p>
                      <a:pPr lvl="0" rtl="0">
                        <a:spcBef>
                          <a:spcPts val="0"/>
                        </a:spcBef>
                        <a:buNone/>
                      </a:pPr>
                      <a:r>
                        <a:rPr lang="en" sz="1400" b="1" dirty="0">
                          <a:latin typeface="Calibri"/>
                          <a:ea typeface="Calibri"/>
                          <a:cs typeface="Calibri"/>
                          <a:sym typeface="Calibri"/>
                        </a:rPr>
                        <a:t>Professional Development</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A4C2F4"/>
                    </a:solidFill>
                  </a:tcPr>
                </a:tc>
                <a:tc gridSpan="2">
                  <a:txBody>
                    <a:bodyPr/>
                    <a:lstStyle/>
                    <a:p>
                      <a:pPr marL="179388" lvl="0" indent="-26988" algn="l" rtl="0">
                        <a:lnSpc>
                          <a:spcPct val="115000"/>
                        </a:lnSpc>
                        <a:spcBef>
                          <a:spcPts val="0"/>
                        </a:spcBef>
                        <a:buClr>
                          <a:srgbClr val="000000"/>
                        </a:buClr>
                        <a:buSzPct val="100000"/>
                        <a:buFont typeface="Calibri"/>
                      </a:pPr>
                      <a:r>
                        <a:rPr lang="en" sz="1400" dirty="0">
                          <a:solidFill>
                            <a:srgbClr val="000000"/>
                          </a:solidFill>
                          <a:latin typeface="Calibri"/>
                          <a:ea typeface="Calibri"/>
                          <a:cs typeface="Calibri"/>
                          <a:sym typeface="Calibri"/>
                        </a:rPr>
                        <a:t>2016-2017 </a:t>
                      </a:r>
                      <a:r>
                        <a:rPr lang="en" sz="1400" dirty="0" smtClean="0">
                          <a:solidFill>
                            <a:srgbClr val="000000"/>
                          </a:solidFill>
                          <a:latin typeface="Calibri"/>
                          <a:ea typeface="Calibri"/>
                          <a:cs typeface="Calibri"/>
                          <a:sym typeface="Calibri"/>
                        </a:rPr>
                        <a:t>Collaboratives</a:t>
                      </a:r>
                      <a:r>
                        <a:rPr lang="en" sz="1400" baseline="0" dirty="0" smtClean="0">
                          <a:solidFill>
                            <a:srgbClr val="000000"/>
                          </a:solidFill>
                          <a:latin typeface="Calibri"/>
                          <a:ea typeface="Calibri"/>
                          <a:cs typeface="Calibri"/>
                          <a:sym typeface="Calibri"/>
                        </a:rPr>
                        <a:t> – </a:t>
                      </a:r>
                      <a:r>
                        <a:rPr lang="en" sz="1400" dirty="0" smtClean="0">
                          <a:solidFill>
                            <a:srgbClr val="000000"/>
                          </a:solidFill>
                          <a:latin typeface="Calibri"/>
                          <a:ea typeface="Calibri"/>
                          <a:cs typeface="Calibri"/>
                          <a:sym typeface="Calibri"/>
                        </a:rPr>
                        <a:t>introductory </a:t>
                      </a:r>
                      <a:r>
                        <a:rPr lang="en" sz="1400" dirty="0">
                          <a:solidFill>
                            <a:srgbClr val="000000"/>
                          </a:solidFill>
                          <a:latin typeface="Calibri"/>
                          <a:ea typeface="Calibri"/>
                          <a:cs typeface="Calibri"/>
                          <a:sym typeface="Calibri"/>
                        </a:rPr>
                        <a:t>trainings</a:t>
                      </a:r>
                    </a:p>
                    <a:p>
                      <a:pPr marL="179388" lvl="0" indent="-26988" algn="l" rtl="0">
                        <a:spcBef>
                          <a:spcPts val="0"/>
                        </a:spcBef>
                        <a:buClr>
                          <a:srgbClr val="000000"/>
                        </a:buClr>
                        <a:buSzPct val="100000"/>
                        <a:buFont typeface="Calibri"/>
                      </a:pPr>
                      <a:r>
                        <a:rPr lang="en" sz="1400" dirty="0">
                          <a:solidFill>
                            <a:srgbClr val="000000"/>
                          </a:solidFill>
                          <a:latin typeface="Calibri"/>
                          <a:ea typeface="Calibri"/>
                          <a:cs typeface="Calibri"/>
                          <a:sym typeface="Calibri"/>
                        </a:rPr>
                        <a:t>2017 Teacher Leader Summit – turnkey trainings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A4C2F4"/>
                    </a:solidFill>
                  </a:tcPr>
                </a:tc>
                <a:tc hMerge="1">
                  <a:txBody>
                    <a:bodyPr/>
                    <a:lstStyle/>
                    <a:p>
                      <a:endParaRPr lang="en-US"/>
                    </a:p>
                  </a:txBody>
                  <a:tcPr/>
                </a:tc>
                <a:tc>
                  <a:txBody>
                    <a:bodyPr/>
                    <a:lstStyle/>
                    <a:p>
                      <a:pPr marL="457200" lvl="0" indent="-304800" algn="l" rtl="0">
                        <a:lnSpc>
                          <a:spcPct val="115000"/>
                        </a:lnSpc>
                        <a:spcBef>
                          <a:spcPts val="0"/>
                        </a:spcBef>
                        <a:buClr>
                          <a:srgbClr val="000000"/>
                        </a:buClr>
                        <a:buSzPct val="100000"/>
                        <a:buFont typeface="Calibri"/>
                      </a:pPr>
                      <a:r>
                        <a:rPr lang="en" sz="1400" dirty="0">
                          <a:solidFill>
                            <a:srgbClr val="000000"/>
                          </a:solidFill>
                          <a:latin typeface="Calibri"/>
                          <a:ea typeface="Calibri"/>
                          <a:cs typeface="Calibri"/>
                          <a:sym typeface="Calibri"/>
                        </a:rPr>
                        <a:t>2017-2018 Collaboratives – supervisor and teacher leader trainings on assessment implications and aligned instruction</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A4C2F4"/>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Shape 446" descr="Louisiana Believes (PPT Transition Backgroun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47" name="Shape 447"/>
          <p:cNvSpPr txBox="1"/>
          <p:nvPr/>
        </p:nvSpPr>
        <p:spPr>
          <a:xfrm>
            <a:off x="0" y="2514600"/>
            <a:ext cx="9144000" cy="1828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a:solidFill>
                  <a:srgbClr val="333333"/>
                </a:solidFill>
                <a:latin typeface="Calibri"/>
                <a:ea typeface="Calibri"/>
                <a:cs typeface="Calibri"/>
                <a:sym typeface="Calibri"/>
              </a:rPr>
              <a:t>English Learners </a:t>
            </a:r>
          </a:p>
          <a:p>
            <a:pPr marL="0" marR="0" lvl="0" indent="0" algn="ctr" rtl="0">
              <a:lnSpc>
                <a:spcPct val="100000"/>
              </a:lnSpc>
              <a:spcBef>
                <a:spcPts val="0"/>
              </a:spcBef>
              <a:spcAft>
                <a:spcPts val="0"/>
              </a:spcAft>
              <a:buClr>
                <a:srgbClr val="333333"/>
              </a:buClr>
              <a:buFont typeface="Calibri"/>
              <a:buNone/>
            </a:pPr>
            <a:endParaRPr sz="3200">
              <a:solidFill>
                <a:srgbClr val="333333"/>
              </a:solidFill>
              <a:latin typeface="Calibri"/>
              <a:ea typeface="Calibri"/>
              <a:cs typeface="Calibri"/>
              <a:sym typeface="Calibri"/>
            </a:endParaRPr>
          </a:p>
          <a:p>
            <a:pPr marL="0" marR="0" lvl="0" indent="0" algn="ctr" rtl="0">
              <a:lnSpc>
                <a:spcPct val="100000"/>
              </a:lnSpc>
              <a:spcBef>
                <a:spcPts val="0"/>
              </a:spcBef>
              <a:spcAft>
                <a:spcPts val="0"/>
              </a:spcAft>
              <a:buClr>
                <a:srgbClr val="333333"/>
              </a:buClr>
              <a:buSzPct val="25000"/>
              <a:buFont typeface="Calibri"/>
              <a:buNone/>
            </a:pPr>
            <a:r>
              <a:rPr lang="en" sz="3200">
                <a:solidFill>
                  <a:srgbClr val="333333"/>
                </a:solidFill>
                <a:latin typeface="Calibri"/>
                <a:ea typeface="Calibri"/>
                <a:cs typeface="Calibri"/>
                <a:sym typeface="Calibri"/>
              </a:rPr>
              <a:t>English Language Proficiency Test</a:t>
            </a:r>
          </a:p>
          <a:p>
            <a:pPr marL="0" marR="0" lvl="0" indent="0" algn="ctr" rtl="0">
              <a:lnSpc>
                <a:spcPct val="100000"/>
              </a:lnSpc>
              <a:spcBef>
                <a:spcPts val="0"/>
              </a:spcBef>
              <a:spcAft>
                <a:spcPts val="0"/>
              </a:spcAft>
              <a:buClr>
                <a:srgbClr val="333333"/>
              </a:buClr>
              <a:buSzPct val="25000"/>
              <a:buFont typeface="Calibri"/>
              <a:buNone/>
            </a:pPr>
            <a:r>
              <a:rPr lang="en" sz="3200">
                <a:solidFill>
                  <a:srgbClr val="333333"/>
                </a:solidFill>
                <a:latin typeface="Calibri"/>
                <a:ea typeface="Calibri"/>
                <a:cs typeface="Calibri"/>
                <a:sym typeface="Calibri"/>
              </a:rPr>
              <a:t>(ELPT)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0" y="46833"/>
            <a:ext cx="8991600" cy="1299900"/>
          </a:xfrm>
          <a:prstGeom prst="rect">
            <a:avLst/>
          </a:prstGeom>
          <a:noFill/>
          <a:ln>
            <a:noFill/>
          </a:ln>
        </p:spPr>
        <p:txBody>
          <a:bodyPr wrap="square" lIns="91425" tIns="45700" rIns="91425" bIns="45700" anchor="ctr" anchorCtr="0">
            <a:noAutofit/>
          </a:bodyPr>
          <a:lstStyle/>
          <a:p>
            <a:pPr marL="0" marR="0" lvl="0" indent="0" rtl="0">
              <a:spcBef>
                <a:spcPts val="0"/>
              </a:spcBef>
              <a:buClr>
                <a:schemeClr val="dk2"/>
              </a:buClr>
              <a:buSzPct val="25000"/>
              <a:buFont typeface="Bookman Old Style"/>
              <a:buNone/>
            </a:pPr>
            <a:r>
              <a:rPr lang="en" sz="2800">
                <a:solidFill>
                  <a:schemeClr val="dk1"/>
                </a:solidFill>
              </a:rPr>
              <a:t>Vision for English Learners</a:t>
            </a:r>
          </a:p>
        </p:txBody>
      </p:sp>
      <p:sp>
        <p:nvSpPr>
          <p:cNvPr id="453" name="Shape 453"/>
          <p:cNvSpPr txBox="1"/>
          <p:nvPr/>
        </p:nvSpPr>
        <p:spPr>
          <a:xfrm>
            <a:off x="117575" y="1449975"/>
            <a:ext cx="8991600" cy="4957500"/>
          </a:xfrm>
          <a:prstGeom prst="rect">
            <a:avLst/>
          </a:prstGeom>
          <a:noFill/>
          <a:ln>
            <a:noFill/>
          </a:ln>
        </p:spPr>
        <p:txBody>
          <a:bodyPr wrap="square" lIns="91425" tIns="45700" rIns="91425" bIns="45700" anchor="t" anchorCtr="0">
            <a:noAutofit/>
          </a:bodyPr>
          <a:lstStyle/>
          <a:p>
            <a:pPr marR="0" lvl="0" algn="l" rtl="0">
              <a:spcBef>
                <a:spcPts val="0"/>
              </a:spcBef>
              <a:buNone/>
            </a:pPr>
            <a:endParaRPr sz="1800">
              <a:solidFill>
                <a:schemeClr val="dk1"/>
              </a:solidFill>
              <a:latin typeface="Calibri"/>
              <a:ea typeface="Calibri"/>
              <a:cs typeface="Calibri"/>
              <a:sym typeface="Calibri"/>
            </a:endParaRPr>
          </a:p>
          <a:p>
            <a:pPr marL="457200" lvl="0" indent="-342900" rtl="0">
              <a:spcBef>
                <a:spcPts val="0"/>
              </a:spcBef>
              <a:buClr>
                <a:schemeClr val="dk1"/>
              </a:buClr>
              <a:buSzPct val="100000"/>
              <a:buFont typeface="Calibri"/>
              <a:buChar char="●"/>
            </a:pPr>
            <a:r>
              <a:rPr lang="en" sz="1800">
                <a:solidFill>
                  <a:schemeClr val="dk1"/>
                </a:solidFill>
                <a:latin typeface="Calibri"/>
                <a:ea typeface="Calibri"/>
                <a:cs typeface="Calibri"/>
                <a:sym typeface="Calibri"/>
              </a:rPr>
              <a:t>Louisiana believes that all students, including English Learners, deserve an education that prepares them to be independent and successful in life after high school.</a:t>
            </a:r>
          </a:p>
          <a:p>
            <a:pPr marR="0" lvl="0" algn="l" rtl="0">
              <a:spcBef>
                <a:spcPts val="0"/>
              </a:spcBef>
              <a:buNone/>
            </a:pPr>
            <a:endParaRPr sz="1800" b="1">
              <a:solidFill>
                <a:schemeClr val="dk1"/>
              </a:solidFill>
              <a:latin typeface="Calibri"/>
              <a:ea typeface="Calibri"/>
              <a:cs typeface="Calibri"/>
              <a:sym typeface="Calibri"/>
            </a:endParaRPr>
          </a:p>
          <a:p>
            <a:pPr marL="457200" lvl="0" indent="-342900" rtl="0">
              <a:lnSpc>
                <a:spcPct val="100000"/>
              </a:lnSpc>
              <a:spcBef>
                <a:spcPts val="0"/>
              </a:spcBef>
              <a:buClr>
                <a:schemeClr val="dk1"/>
              </a:buClr>
              <a:buSzPct val="100000"/>
              <a:buFont typeface="Calibri"/>
              <a:buChar char="●"/>
            </a:pPr>
            <a:r>
              <a:rPr lang="en" sz="1800">
                <a:solidFill>
                  <a:schemeClr val="dk1"/>
                </a:solidFill>
                <a:latin typeface="Calibri"/>
                <a:ea typeface="Calibri"/>
                <a:cs typeface="Calibri"/>
                <a:sym typeface="Calibri"/>
              </a:rPr>
              <a:t>Acknowledging the diverse and rich language experiences they bring to school, English learners can achieve academic success through a clear and concise alignment of standards, instructional resources</a:t>
            </a:r>
            <a:r>
              <a:rPr lang="en" sz="1800" b="1">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and quality assessments. </a:t>
            </a:r>
          </a:p>
          <a:p>
            <a:pPr lvl="0" rtl="0">
              <a:lnSpc>
                <a:spcPct val="115000"/>
              </a:lnSpc>
              <a:spcBef>
                <a:spcPts val="0"/>
              </a:spcBef>
              <a:buNone/>
            </a:pPr>
            <a:endParaRPr sz="1800">
              <a:solidFill>
                <a:schemeClr val="dk1"/>
              </a:solidFill>
              <a:latin typeface="Calibri"/>
              <a:ea typeface="Calibri"/>
              <a:cs typeface="Calibri"/>
              <a:sym typeface="Calibri"/>
            </a:endParaRPr>
          </a:p>
          <a:p>
            <a:pPr marL="457200" lvl="0" indent="-342900" rtl="0">
              <a:spcBef>
                <a:spcPts val="0"/>
              </a:spcBef>
              <a:buClr>
                <a:schemeClr val="dk1"/>
              </a:buClr>
              <a:buSzPct val="100000"/>
              <a:buChar char="●"/>
            </a:pPr>
            <a:r>
              <a:rPr lang="en" sz="1800">
                <a:solidFill>
                  <a:schemeClr val="dk1"/>
                </a:solidFill>
                <a:latin typeface="Calibri"/>
                <a:ea typeface="Calibri"/>
                <a:cs typeface="Calibri"/>
                <a:sym typeface="Calibri"/>
              </a:rPr>
              <a:t>This Spring, BESE adopted the Louisiana Connectors for English Learners that replace the formerly known English Language Development Standards.  In 2017-18 The English Language Proficiency Test (ELPT) will replace the former English Language Development Test (ELDA).</a:t>
            </a:r>
          </a:p>
          <a:p>
            <a:pPr lvl="0" rtl="0">
              <a:spcBef>
                <a:spcPts val="0"/>
              </a:spcBef>
              <a:buClr>
                <a:srgbClr val="000000"/>
              </a:buClr>
              <a:buFont typeface="Arial"/>
              <a:buNone/>
            </a:pPr>
            <a:endParaRPr sz="1800">
              <a:solidFill>
                <a:schemeClr val="dk1"/>
              </a:solidFill>
              <a:latin typeface="Calibri"/>
              <a:ea typeface="Calibri"/>
              <a:cs typeface="Calibri"/>
              <a:sym typeface="Calibri"/>
            </a:endParaRPr>
          </a:p>
          <a:p>
            <a:pPr lvl="0" rtl="0">
              <a:lnSpc>
                <a:spcPct val="115000"/>
              </a:lnSpc>
              <a:spcBef>
                <a:spcPts val="0"/>
              </a:spcBef>
              <a:buNone/>
            </a:pPr>
            <a:endParaRPr sz="1800">
              <a:solidFill>
                <a:schemeClr val="dk1"/>
              </a:solidFill>
              <a:latin typeface="Calibri"/>
              <a:ea typeface="Calibri"/>
              <a:cs typeface="Calibri"/>
              <a:sym typeface="Calibri"/>
            </a:endParaRPr>
          </a:p>
          <a:p>
            <a:pPr lvl="0" rtl="0">
              <a:lnSpc>
                <a:spcPct val="115000"/>
              </a:lnSpc>
              <a:spcBef>
                <a:spcPts val="0"/>
              </a:spcBef>
              <a:buNone/>
            </a:pPr>
            <a:endParaRPr sz="1800">
              <a:solidFill>
                <a:schemeClr val="dk1"/>
              </a:solidFill>
              <a:latin typeface="Calibri"/>
              <a:ea typeface="Calibri"/>
              <a:cs typeface="Calibri"/>
              <a:sym typeface="Calibri"/>
            </a:endParaRPr>
          </a:p>
          <a:p>
            <a:pPr lvl="0" rtl="0">
              <a:spcBef>
                <a:spcPts val="0"/>
              </a:spcBef>
              <a:buNone/>
            </a:pPr>
            <a:endParaRPr sz="1800">
              <a:solidFill>
                <a:schemeClr val="dk1"/>
              </a:solidFill>
              <a:latin typeface="Calibri"/>
              <a:ea typeface="Calibri"/>
              <a:cs typeface="Calibri"/>
              <a:sym typeface="Calibri"/>
            </a:endParaRPr>
          </a:p>
          <a:p>
            <a:pPr lvl="0" rtl="0">
              <a:lnSpc>
                <a:spcPct val="115000"/>
              </a:lnSpc>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0" y="0"/>
            <a:ext cx="9144000" cy="1295400"/>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333333"/>
              </a:buClr>
              <a:buSzPct val="25000"/>
              <a:buFont typeface="Calibri"/>
              <a:buNone/>
            </a:pPr>
            <a:r>
              <a:rPr lang="en" sz="3000"/>
              <a:t>Higher Expectations </a:t>
            </a:r>
          </a:p>
        </p:txBody>
      </p:sp>
      <p:sp>
        <p:nvSpPr>
          <p:cNvPr id="459" name="Shape 459"/>
          <p:cNvSpPr txBox="1">
            <a:spLocks noGrp="1"/>
          </p:cNvSpPr>
          <p:nvPr>
            <p:ph type="body" idx="1"/>
          </p:nvPr>
        </p:nvSpPr>
        <p:spPr>
          <a:xfrm>
            <a:off x="231225" y="1462375"/>
            <a:ext cx="8637300" cy="4784400"/>
          </a:xfrm>
          <a:prstGeom prst="rect">
            <a:avLst/>
          </a:prstGeom>
          <a:noFill/>
          <a:ln>
            <a:noFill/>
          </a:ln>
        </p:spPr>
        <p:txBody>
          <a:bodyPr wrap="square" lIns="91425" tIns="45700" rIns="91425" bIns="45700" anchor="t" anchorCtr="0">
            <a:noAutofit/>
          </a:bodyPr>
          <a:lstStyle/>
          <a:p>
            <a:pPr marL="457200" lvl="0" indent="-342900" rtl="0">
              <a:spcBef>
                <a:spcPts val="0"/>
              </a:spcBef>
              <a:buSzPct val="100000"/>
            </a:pPr>
            <a:r>
              <a:rPr lang="en" sz="1800" dirty="0"/>
              <a:t>Increasing the expectations for the academic content that students must master in school requires a parallel increase in expectations for English language learners. </a:t>
            </a:r>
          </a:p>
          <a:p>
            <a:pPr marL="0" lvl="0" indent="0" rtl="0">
              <a:spcBef>
                <a:spcPts val="0"/>
              </a:spcBef>
              <a:buNone/>
            </a:pPr>
            <a:endParaRPr sz="1800" dirty="0"/>
          </a:p>
          <a:p>
            <a:pPr marL="457200" lvl="0" indent="-342900" rtl="0">
              <a:spcBef>
                <a:spcPts val="0"/>
              </a:spcBef>
              <a:buSzPct val="100000"/>
            </a:pPr>
            <a:r>
              <a:rPr lang="en" sz="1800" dirty="0"/>
              <a:t>The standards describe how language is used to meet the rigorous content demands in each grade and how students progress, by grade and grade band, toward English language proficiency.</a:t>
            </a:r>
          </a:p>
          <a:p>
            <a:pPr marL="0" lvl="0" indent="0" rtl="0">
              <a:spcBef>
                <a:spcPts val="0"/>
              </a:spcBef>
              <a:buNone/>
            </a:pPr>
            <a:endParaRPr sz="2000" dirty="0"/>
          </a:p>
          <a:p>
            <a:pPr marL="0" lvl="0" indent="0" rtl="0">
              <a:spcBef>
                <a:spcPts val="0"/>
              </a:spcBef>
              <a:buNone/>
            </a:pPr>
            <a:r>
              <a:rPr lang="en" sz="2000" dirty="0"/>
              <a:t>     </a:t>
            </a:r>
            <a:r>
              <a:rPr lang="en" sz="1800" dirty="0"/>
              <a:t>    </a:t>
            </a:r>
            <a:r>
              <a:rPr lang="en" sz="1800" b="1" dirty="0"/>
              <a:t>FROM   </a:t>
            </a:r>
            <a:r>
              <a:rPr lang="en" sz="2000" b="1" dirty="0"/>
              <a:t>                                                                </a:t>
            </a:r>
            <a:r>
              <a:rPr lang="en" sz="1800" b="1" dirty="0"/>
              <a:t> TO</a:t>
            </a:r>
          </a:p>
          <a:p>
            <a:pPr marL="230187" marR="0" lvl="0" indent="-230187" algn="l" rtl="0">
              <a:spcBef>
                <a:spcPts val="4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230187" marR="0" lvl="0" indent="-173037" algn="l" rtl="0">
              <a:spcBef>
                <a:spcPts val="400"/>
              </a:spcBef>
              <a:spcAft>
                <a:spcPts val="0"/>
              </a:spcAft>
              <a:buClr>
                <a:schemeClr val="dk1"/>
              </a:buClr>
              <a:buSzPct val="100000"/>
              <a:buFont typeface="Arial"/>
              <a:buNone/>
            </a:pPr>
            <a:endParaRPr sz="1100" i="1" dirty="0">
              <a:latin typeface="Arial"/>
              <a:ea typeface="Arial"/>
              <a:cs typeface="Arial"/>
              <a:sym typeface="Arial"/>
            </a:endParaRPr>
          </a:p>
          <a:p>
            <a:pPr marL="230187" marR="0" lvl="0" indent="-230187" algn="l" rtl="0">
              <a:spcBef>
                <a:spcPts val="400"/>
              </a:spcBef>
              <a:spcAft>
                <a:spcPts val="0"/>
              </a:spcAft>
              <a:buClr>
                <a:schemeClr val="dk1"/>
              </a:buClr>
              <a:buSzPct val="100000"/>
              <a:buFont typeface="Arial"/>
              <a:buNone/>
            </a:pPr>
            <a:endParaRPr sz="2000" dirty="0"/>
          </a:p>
          <a:p>
            <a:pPr marL="0" lvl="0" indent="-69850" rtl="0">
              <a:spcBef>
                <a:spcPts val="0"/>
              </a:spcBef>
              <a:buClr>
                <a:schemeClr val="dk1"/>
              </a:buClr>
              <a:buSzPct val="61111"/>
              <a:buFont typeface="Arial"/>
              <a:buNone/>
            </a:pPr>
            <a:endParaRPr sz="1800" b="1" dirty="0"/>
          </a:p>
          <a:p>
            <a:pPr marL="0" lvl="0" indent="-69850" rtl="0">
              <a:spcBef>
                <a:spcPts val="0"/>
              </a:spcBef>
              <a:buClr>
                <a:schemeClr val="dk1"/>
              </a:buClr>
              <a:buSzPct val="55000"/>
              <a:buFont typeface="Arial"/>
              <a:buNone/>
            </a:pPr>
            <a:endParaRPr sz="2000" dirty="0"/>
          </a:p>
          <a:p>
            <a:pPr marL="230187" marR="0" lvl="0" indent="-230187" algn="l" rtl="0">
              <a:spcBef>
                <a:spcPts val="4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spcBef>
                <a:spcPts val="400"/>
              </a:spcBef>
              <a:buClr>
                <a:schemeClr val="dk1"/>
              </a:buClr>
              <a:buSzPct val="25000"/>
              <a:buFont typeface="Arial"/>
              <a:buNone/>
            </a:pPr>
            <a:endParaRPr sz="2000" b="0" i="0" u="none" strike="noStrike" cap="none" dirty="0">
              <a:solidFill>
                <a:schemeClr val="dk1"/>
              </a:solidFill>
              <a:latin typeface="Calibri"/>
              <a:ea typeface="Calibri"/>
              <a:cs typeface="Calibri"/>
              <a:sym typeface="Calibri"/>
            </a:endParaRPr>
          </a:p>
        </p:txBody>
      </p:sp>
      <p:sp>
        <p:nvSpPr>
          <p:cNvPr id="460" name="Shape 460"/>
          <p:cNvSpPr/>
          <p:nvPr/>
        </p:nvSpPr>
        <p:spPr>
          <a:xfrm>
            <a:off x="5190175" y="3988850"/>
            <a:ext cx="3234600" cy="1477500"/>
          </a:xfrm>
          <a:prstGeom prst="chevron">
            <a:avLst>
              <a:gd name="adj"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 sz="1800" dirty="0" smtClean="0">
                <a:latin typeface="Calibri"/>
                <a:ea typeface="Calibri"/>
                <a:cs typeface="Calibri"/>
                <a:sym typeface="Calibri"/>
              </a:rPr>
              <a:t>What </a:t>
            </a:r>
            <a:r>
              <a:rPr lang="en" sz="1800" dirty="0">
                <a:latin typeface="Calibri"/>
                <a:ea typeface="Calibri"/>
                <a:cs typeface="Calibri"/>
                <a:sym typeface="Calibri"/>
              </a:rPr>
              <a:t>is a student able to do with language within content areas?</a:t>
            </a:r>
          </a:p>
        </p:txBody>
      </p:sp>
      <p:sp>
        <p:nvSpPr>
          <p:cNvPr id="461" name="Shape 461"/>
          <p:cNvSpPr/>
          <p:nvPr/>
        </p:nvSpPr>
        <p:spPr>
          <a:xfrm>
            <a:off x="819077" y="4034450"/>
            <a:ext cx="3234600" cy="1386300"/>
          </a:xfrm>
          <a:prstGeom prst="chevron">
            <a:avLst>
              <a:gd name="adj"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Clr>
                <a:schemeClr val="dk1"/>
              </a:buClr>
              <a:buSzPct val="61111"/>
              <a:buFont typeface="Arial"/>
              <a:buNone/>
            </a:pPr>
            <a:r>
              <a:rPr lang="en" sz="1800" dirty="0">
                <a:solidFill>
                  <a:schemeClr val="dk1"/>
                </a:solidFill>
                <a:latin typeface="Calibri"/>
                <a:ea typeface="Calibri"/>
                <a:cs typeface="Calibri"/>
                <a:sym typeface="Calibri"/>
              </a:rPr>
              <a:t>What language does a student have?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0" y="25"/>
            <a:ext cx="9144000" cy="13644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2"/>
              </a:buClr>
              <a:buSzPct val="25000"/>
              <a:buFont typeface="Bookman Old Style"/>
              <a:buNone/>
            </a:pPr>
            <a:r>
              <a:rPr lang="en" sz="3000" b="0" i="0" u="none" strike="noStrike" cap="none">
                <a:solidFill>
                  <a:schemeClr val="dk1"/>
                </a:solidFill>
                <a:latin typeface="Calibri"/>
                <a:ea typeface="Calibri"/>
                <a:cs typeface="Calibri"/>
                <a:sym typeface="Calibri"/>
              </a:rPr>
              <a:t> </a:t>
            </a:r>
            <a:r>
              <a:rPr lang="en" sz="3000">
                <a:solidFill>
                  <a:schemeClr val="dk1"/>
                </a:solidFill>
              </a:rPr>
              <a:t>Shifts to Instruction and Program Models  </a:t>
            </a:r>
          </a:p>
        </p:txBody>
      </p:sp>
      <p:sp>
        <p:nvSpPr>
          <p:cNvPr id="467" name="Shape 467"/>
          <p:cNvSpPr txBox="1"/>
          <p:nvPr/>
        </p:nvSpPr>
        <p:spPr>
          <a:xfrm>
            <a:off x="252250" y="1504400"/>
            <a:ext cx="8651400" cy="4812600"/>
          </a:xfrm>
          <a:prstGeom prst="rect">
            <a:avLst/>
          </a:prstGeom>
          <a:noFill/>
          <a:ln>
            <a:noFill/>
          </a:ln>
        </p:spPr>
        <p:txBody>
          <a:bodyPr wrap="square" lIns="91425" tIns="45700" rIns="91425" bIns="45700" anchor="t" anchorCtr="0">
            <a:noAutofit/>
          </a:bodyPr>
          <a:lstStyle/>
          <a:p>
            <a:pPr marR="0" lvl="0" rtl="0">
              <a:spcBef>
                <a:spcPts val="0"/>
              </a:spcBef>
              <a:buNone/>
            </a:pPr>
            <a:endParaRPr sz="1800" dirty="0">
              <a:solidFill>
                <a:schemeClr val="dk1"/>
              </a:solidFill>
              <a:latin typeface="Calibri"/>
              <a:ea typeface="Calibri"/>
              <a:cs typeface="Calibri"/>
              <a:sym typeface="Calibri"/>
            </a:endParaRPr>
          </a:p>
          <a:p>
            <a:pPr marL="342900" marR="0" lvl="0" indent="-330200" rtl="0">
              <a:spcBef>
                <a:spcPts val="0"/>
              </a:spcBef>
              <a:buClr>
                <a:schemeClr val="dk1"/>
              </a:buClr>
              <a:buSzPct val="100000"/>
              <a:buFont typeface="Calibri"/>
              <a:buChar char="•"/>
            </a:pPr>
            <a:r>
              <a:rPr lang="en" sz="1800" b="1" dirty="0">
                <a:solidFill>
                  <a:schemeClr val="dk1"/>
                </a:solidFill>
                <a:latin typeface="Calibri"/>
                <a:ea typeface="Calibri"/>
                <a:cs typeface="Calibri"/>
                <a:sym typeface="Calibri"/>
              </a:rPr>
              <a:t>Opportunity for ELs</a:t>
            </a:r>
            <a:r>
              <a:rPr lang="en" sz="1800" dirty="0">
                <a:solidFill>
                  <a:schemeClr val="dk1"/>
                </a:solidFill>
                <a:latin typeface="Calibri"/>
                <a:ea typeface="Calibri"/>
                <a:cs typeface="Calibri"/>
                <a:sym typeface="Calibri"/>
              </a:rPr>
              <a:t>:  Greater access to rigorous instruction and high expectations</a:t>
            </a:r>
          </a:p>
          <a:p>
            <a:pPr marR="0" lvl="0" rtl="0">
              <a:spcBef>
                <a:spcPts val="0"/>
              </a:spcBef>
              <a:buNone/>
            </a:pPr>
            <a:r>
              <a:rPr lang="en" sz="1800" dirty="0">
                <a:solidFill>
                  <a:schemeClr val="dk1"/>
                </a:solidFill>
                <a:latin typeface="Calibri"/>
                <a:ea typeface="Calibri"/>
                <a:cs typeface="Calibri"/>
                <a:sym typeface="Calibri"/>
              </a:rPr>
              <a:t> </a:t>
            </a:r>
          </a:p>
          <a:p>
            <a:pPr marL="342900" marR="0" lvl="0" indent="-330200" rtl="0">
              <a:spcBef>
                <a:spcPts val="0"/>
              </a:spcBef>
              <a:buClr>
                <a:schemeClr val="dk1"/>
              </a:buClr>
              <a:buSzPct val="100000"/>
              <a:buFont typeface="Calibri"/>
              <a:buChar char="•"/>
            </a:pPr>
            <a:r>
              <a:rPr lang="en" sz="1800" b="1" dirty="0">
                <a:solidFill>
                  <a:schemeClr val="dk1"/>
                </a:solidFill>
                <a:latin typeface="Calibri"/>
                <a:ea typeface="Calibri"/>
                <a:cs typeface="Calibri"/>
                <a:sym typeface="Calibri"/>
              </a:rPr>
              <a:t>New Challenge</a:t>
            </a:r>
            <a:r>
              <a:rPr lang="en" sz="1800" dirty="0">
                <a:solidFill>
                  <a:schemeClr val="dk1"/>
                </a:solidFill>
                <a:latin typeface="Calibri"/>
                <a:ea typeface="Calibri"/>
                <a:cs typeface="Calibri"/>
                <a:sym typeface="Calibri"/>
              </a:rPr>
              <a:t>:  To change how EL instruction has been approached and </a:t>
            </a:r>
            <a:r>
              <a:rPr lang="en" sz="1800" dirty="0" smtClean="0">
                <a:solidFill>
                  <a:schemeClr val="dk1"/>
                </a:solidFill>
                <a:latin typeface="Calibri"/>
                <a:ea typeface="Calibri"/>
                <a:cs typeface="Calibri"/>
                <a:sym typeface="Calibri"/>
              </a:rPr>
              <a:t>delivered</a:t>
            </a:r>
          </a:p>
          <a:p>
            <a:pPr marL="520700" lvl="7" indent="-233363">
              <a:buClr>
                <a:schemeClr val="dk1"/>
              </a:buClr>
              <a:buSzPct val="100000"/>
              <a:buFont typeface="Arial" panose="020B0604020202020204" pitchFamily="34" charset="0"/>
              <a:buChar char="•"/>
            </a:pPr>
            <a:r>
              <a:rPr lang="en" sz="1800" dirty="0" smtClean="0">
                <a:solidFill>
                  <a:schemeClr val="dk1"/>
                </a:solidFill>
                <a:latin typeface="Calibri"/>
                <a:ea typeface="Calibri"/>
                <a:cs typeface="Calibri"/>
                <a:sym typeface="Calibri"/>
              </a:rPr>
              <a:t>Emphasis </a:t>
            </a:r>
            <a:r>
              <a:rPr lang="en" sz="1800" dirty="0">
                <a:solidFill>
                  <a:schemeClr val="dk1"/>
                </a:solidFill>
                <a:latin typeface="Calibri"/>
                <a:ea typeface="Calibri"/>
                <a:cs typeface="Calibri"/>
                <a:sym typeface="Calibri"/>
              </a:rPr>
              <a:t>on academic language</a:t>
            </a:r>
          </a:p>
          <a:p>
            <a:pPr marL="520700" lvl="1" indent="-233363">
              <a:buFont typeface="Arial" panose="020B0604020202020204" pitchFamily="34" charset="0"/>
              <a:buChar char="•"/>
            </a:pPr>
            <a:r>
              <a:rPr lang="en" sz="1800" dirty="0" smtClean="0">
                <a:solidFill>
                  <a:schemeClr val="dk1"/>
                </a:solidFill>
                <a:latin typeface="Calibri"/>
                <a:ea typeface="Calibri"/>
                <a:cs typeface="Calibri"/>
                <a:sym typeface="Calibri"/>
              </a:rPr>
              <a:t>Amplification </a:t>
            </a:r>
            <a:r>
              <a:rPr lang="en" sz="1800" dirty="0">
                <a:solidFill>
                  <a:schemeClr val="dk1"/>
                </a:solidFill>
                <a:latin typeface="Calibri"/>
                <a:ea typeface="Calibri"/>
                <a:cs typeface="Calibri"/>
                <a:sym typeface="Calibri"/>
              </a:rPr>
              <a:t>instead of </a:t>
            </a:r>
            <a:r>
              <a:rPr lang="en" sz="1800" dirty="0" smtClean="0">
                <a:solidFill>
                  <a:schemeClr val="dk1"/>
                </a:solidFill>
                <a:latin typeface="Calibri"/>
                <a:ea typeface="Calibri"/>
                <a:cs typeface="Calibri"/>
                <a:sym typeface="Calibri"/>
              </a:rPr>
              <a:t>simplification</a:t>
            </a:r>
          </a:p>
          <a:p>
            <a:pPr marL="520700" lvl="1" indent="-233363">
              <a:buFont typeface="Arial" panose="020B0604020202020204" pitchFamily="34" charset="0"/>
              <a:buChar char="•"/>
            </a:pPr>
            <a:r>
              <a:rPr lang="en" sz="1800" dirty="0" smtClean="0">
                <a:solidFill>
                  <a:schemeClr val="dk1"/>
                </a:solidFill>
                <a:latin typeface="Calibri"/>
                <a:ea typeface="Calibri"/>
                <a:cs typeface="Calibri"/>
                <a:sym typeface="Calibri"/>
              </a:rPr>
              <a:t>Integration </a:t>
            </a:r>
            <a:r>
              <a:rPr lang="en" sz="1800" dirty="0">
                <a:solidFill>
                  <a:schemeClr val="dk1"/>
                </a:solidFill>
                <a:latin typeface="Calibri"/>
                <a:ea typeface="Calibri"/>
                <a:cs typeface="Calibri"/>
                <a:sym typeface="Calibri"/>
              </a:rPr>
              <a:t>of academic language and content       </a:t>
            </a:r>
          </a:p>
          <a:p>
            <a:pPr lvl="0" rtl="0">
              <a:spcBef>
                <a:spcPts val="400"/>
              </a:spcBef>
              <a:buClr>
                <a:srgbClr val="000000"/>
              </a:buClr>
              <a:buFont typeface="Arial"/>
              <a:buNone/>
            </a:pPr>
            <a:endParaRPr sz="1800" dirty="0">
              <a:solidFill>
                <a:schemeClr val="dk1"/>
              </a:solidFill>
              <a:latin typeface="Calibri"/>
              <a:ea typeface="Calibri"/>
              <a:cs typeface="Calibri"/>
              <a:sym typeface="Calibri"/>
            </a:endParaRPr>
          </a:p>
          <a:p>
            <a:pPr marL="342900" lvl="0" indent="-330200" rtl="0">
              <a:spcBef>
                <a:spcPts val="400"/>
              </a:spcBef>
              <a:buClr>
                <a:schemeClr val="dk1"/>
              </a:buClr>
              <a:buSzPct val="100000"/>
              <a:buFont typeface="Arial"/>
              <a:buChar char="•"/>
            </a:pPr>
            <a:r>
              <a:rPr lang="en" sz="1800" dirty="0">
                <a:solidFill>
                  <a:schemeClr val="dk1"/>
                </a:solidFill>
                <a:latin typeface="Calibri"/>
                <a:ea typeface="Calibri"/>
                <a:cs typeface="Calibri"/>
                <a:sym typeface="Calibri"/>
              </a:rPr>
              <a:t>The 10 EL Connectors are designed to be used in </a:t>
            </a:r>
            <a:r>
              <a:rPr lang="en" sz="1800" b="1" dirty="0">
                <a:solidFill>
                  <a:schemeClr val="dk1"/>
                </a:solidFill>
                <a:latin typeface="Calibri"/>
                <a:ea typeface="Calibri"/>
                <a:cs typeface="Calibri"/>
                <a:sym typeface="Calibri"/>
              </a:rPr>
              <a:t>collaboration</a:t>
            </a:r>
            <a:r>
              <a:rPr lang="en" sz="1800" dirty="0">
                <a:solidFill>
                  <a:schemeClr val="dk1"/>
                </a:solidFill>
                <a:latin typeface="Calibri"/>
                <a:ea typeface="Calibri"/>
                <a:cs typeface="Calibri"/>
                <a:sym typeface="Calibri"/>
              </a:rPr>
              <a:t> with the ESL/ELD specialist and content area teachers with the explicit recognition that language acquisition takes place across all content areas. </a:t>
            </a:r>
          </a:p>
          <a:p>
            <a:pPr lvl="0" rtl="0">
              <a:spcBef>
                <a:spcPts val="400"/>
              </a:spcBef>
              <a:buClr>
                <a:srgbClr val="000000"/>
              </a:buClr>
              <a:buFont typeface="Arial"/>
              <a:buNone/>
            </a:pPr>
            <a:endParaRPr sz="1800" dirty="0">
              <a:solidFill>
                <a:schemeClr val="dk1"/>
              </a:solidFill>
              <a:latin typeface="Calibri"/>
              <a:ea typeface="Calibri"/>
              <a:cs typeface="Calibri"/>
              <a:sym typeface="Calibri"/>
            </a:endParaRPr>
          </a:p>
          <a:p>
            <a:pPr marL="342900" marR="0" lvl="0" indent="-342900" rtl="0">
              <a:spcBef>
                <a:spcPts val="0"/>
              </a:spcBef>
              <a:buClr>
                <a:schemeClr val="dk1"/>
              </a:buClr>
              <a:buFont typeface="Arial"/>
              <a:buNone/>
            </a:pPr>
            <a:endParaRPr sz="2000" dirty="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rtl="0">
              <a:spcBef>
                <a:spcPts val="0"/>
              </a:spcBef>
              <a:buNone/>
            </a:pPr>
            <a:r>
              <a:rPr lang="en" sz="3000">
                <a:solidFill>
                  <a:schemeClr val="dk1"/>
                </a:solidFill>
              </a:rPr>
              <a:t>Louisiana Connectors </a:t>
            </a:r>
          </a:p>
          <a:p>
            <a:pPr lvl="0" rtl="0">
              <a:spcBef>
                <a:spcPts val="0"/>
              </a:spcBef>
              <a:buNone/>
            </a:pPr>
            <a:r>
              <a:rPr lang="en" sz="3000">
                <a:solidFill>
                  <a:schemeClr val="dk1"/>
                </a:solidFill>
              </a:rPr>
              <a:t>for English Language Learners</a:t>
            </a:r>
          </a:p>
        </p:txBody>
      </p:sp>
      <p:sp>
        <p:nvSpPr>
          <p:cNvPr id="474" name="Shape 474"/>
          <p:cNvSpPr txBox="1">
            <a:spLocks noGrp="1"/>
          </p:cNvSpPr>
          <p:nvPr>
            <p:ph type="body" idx="1"/>
          </p:nvPr>
        </p:nvSpPr>
        <p:spPr>
          <a:xfrm>
            <a:off x="152400" y="1550275"/>
            <a:ext cx="8839200" cy="2162100"/>
          </a:xfrm>
          <a:prstGeom prst="rect">
            <a:avLst/>
          </a:prstGeom>
        </p:spPr>
        <p:txBody>
          <a:bodyPr wrap="square" lIns="91425" tIns="91425" rIns="91425" bIns="91425" anchor="t" anchorCtr="0">
            <a:noAutofit/>
          </a:bodyPr>
          <a:lstStyle/>
          <a:p>
            <a:pPr marL="0" lvl="0" indent="-69850" rtl="0">
              <a:lnSpc>
                <a:spcPct val="100000"/>
              </a:lnSpc>
              <a:spcBef>
                <a:spcPts val="0"/>
              </a:spcBef>
              <a:buClr>
                <a:schemeClr val="dk1"/>
              </a:buClr>
              <a:buSzPct val="61111"/>
              <a:buFont typeface="Arial"/>
              <a:buNone/>
            </a:pPr>
            <a:r>
              <a:rPr lang="en" sz="1800"/>
              <a:t>LDOE’s academic expectations for all students are articulated in the Louisiana Student Standards, approved by BESE in spring 2016. In winter 2016, BESE approved aligned standards for English Learners known as the Louisiana COnnectors for English Learners.</a:t>
            </a:r>
          </a:p>
          <a:p>
            <a:pPr marL="0" lvl="0" indent="-69850" rtl="0">
              <a:lnSpc>
                <a:spcPct val="100000"/>
              </a:lnSpc>
              <a:spcBef>
                <a:spcPts val="0"/>
              </a:spcBef>
              <a:buClr>
                <a:schemeClr val="dk1"/>
              </a:buClr>
              <a:buSzPct val="61111"/>
              <a:buFont typeface="Arial"/>
              <a:buNone/>
            </a:pPr>
            <a:endParaRPr sz="1800"/>
          </a:p>
          <a:p>
            <a:pPr marL="0" lvl="0" indent="-69850" rtl="0">
              <a:lnSpc>
                <a:spcPct val="100000"/>
              </a:lnSpc>
              <a:spcBef>
                <a:spcPts val="0"/>
              </a:spcBef>
              <a:buClr>
                <a:schemeClr val="dk1"/>
              </a:buClr>
              <a:buSzPct val="61111"/>
              <a:buFont typeface="Arial"/>
              <a:buNone/>
            </a:pPr>
            <a:r>
              <a:rPr lang="en" sz="1800"/>
              <a:t>The Louisiana Connectors For English Learners replace the Language Development Standards. In 2017-18 the ELPT will replace the ELDA.</a:t>
            </a:r>
          </a:p>
          <a:p>
            <a:pPr marL="0" lvl="0" indent="-69850" rtl="0">
              <a:lnSpc>
                <a:spcPct val="110000"/>
              </a:lnSpc>
              <a:spcBef>
                <a:spcPts val="0"/>
              </a:spcBef>
              <a:buClr>
                <a:schemeClr val="dk1"/>
              </a:buClr>
              <a:buSzPct val="61111"/>
              <a:buFont typeface="Arial"/>
              <a:buNone/>
            </a:pPr>
            <a:endParaRPr sz="1800"/>
          </a:p>
          <a:p>
            <a:pPr marL="0" lvl="0" indent="-69850" rtl="0">
              <a:lnSpc>
                <a:spcPct val="110000"/>
              </a:lnSpc>
              <a:spcBef>
                <a:spcPts val="0"/>
              </a:spcBef>
              <a:buClr>
                <a:schemeClr val="dk1"/>
              </a:buClr>
              <a:buSzPct val="61111"/>
              <a:buFont typeface="Arial"/>
              <a:buNone/>
            </a:pPr>
            <a:r>
              <a:rPr lang="en" sz="1800"/>
              <a:t>	</a:t>
            </a:r>
          </a:p>
          <a:p>
            <a:pPr marL="0" lvl="0" indent="-69850" rtl="0">
              <a:lnSpc>
                <a:spcPct val="110000"/>
              </a:lnSpc>
              <a:spcBef>
                <a:spcPts val="0"/>
              </a:spcBef>
              <a:buClr>
                <a:schemeClr val="dk1"/>
              </a:buClr>
              <a:buSzPct val="61111"/>
              <a:buFont typeface="Arial"/>
              <a:buNone/>
            </a:pPr>
            <a:endParaRPr sz="1800"/>
          </a:p>
          <a:p>
            <a:pPr marL="0" lvl="0" indent="-69850" rtl="0">
              <a:lnSpc>
                <a:spcPct val="110000"/>
              </a:lnSpc>
              <a:spcBef>
                <a:spcPts val="0"/>
              </a:spcBef>
              <a:buClr>
                <a:schemeClr val="dk1"/>
              </a:buClr>
              <a:buSzPct val="61111"/>
              <a:buFont typeface="Arial"/>
              <a:buNone/>
            </a:pPr>
            <a:endParaRPr sz="1800"/>
          </a:p>
          <a:p>
            <a:pPr marL="0" lvl="0" indent="-69850" rtl="0">
              <a:spcBef>
                <a:spcPts val="0"/>
              </a:spcBef>
              <a:buClr>
                <a:schemeClr val="dk1"/>
              </a:buClr>
              <a:buSzPct val="61111"/>
              <a:buFont typeface="Arial"/>
              <a:buNone/>
            </a:pPr>
            <a:endParaRPr sz="1800"/>
          </a:p>
          <a:p>
            <a:pPr lvl="0" rtl="0">
              <a:spcBef>
                <a:spcPts val="0"/>
              </a:spcBef>
              <a:buNone/>
            </a:pPr>
            <a:endParaRPr sz="1800"/>
          </a:p>
        </p:txBody>
      </p:sp>
      <p:graphicFrame>
        <p:nvGraphicFramePr>
          <p:cNvPr id="475" name="Shape 475"/>
          <p:cNvGraphicFramePr/>
          <p:nvPr/>
        </p:nvGraphicFramePr>
        <p:xfrm>
          <a:off x="509000" y="3791425"/>
          <a:ext cx="8247650" cy="2204705"/>
        </p:xfrm>
        <a:graphic>
          <a:graphicData uri="http://schemas.openxmlformats.org/drawingml/2006/table">
            <a:tbl>
              <a:tblPr>
                <a:noFill/>
                <a:tableStyleId>{822278C1-DE15-4612-9899-2E4830E09EB4}</a:tableStyleId>
              </a:tblPr>
              <a:tblGrid>
                <a:gridCol w="1730900"/>
                <a:gridCol w="3439350"/>
                <a:gridCol w="3077400"/>
              </a:tblGrid>
              <a:tr h="472400">
                <a:tc>
                  <a:txBody>
                    <a:bodyPr/>
                    <a:lstStyle/>
                    <a:p>
                      <a:pPr lvl="0" algn="ctr" rtl="0">
                        <a:spcBef>
                          <a:spcPts val="0"/>
                        </a:spcBef>
                        <a:buNone/>
                      </a:pPr>
                      <a:endParaRPr sz="1900">
                        <a:latin typeface="Calibri"/>
                        <a:ea typeface="Calibri"/>
                        <a:cs typeface="Calibri"/>
                        <a:sym typeface="Calibri"/>
                      </a:endParaRPr>
                    </a:p>
                  </a:txBody>
                  <a:tcPr marL="91425" marR="91425" marT="91425" marB="91425" anchor="ctr">
                    <a:solidFill>
                      <a:srgbClr val="92CCDC"/>
                    </a:solidFill>
                  </a:tcPr>
                </a:tc>
                <a:tc>
                  <a:txBody>
                    <a:bodyPr/>
                    <a:lstStyle/>
                    <a:p>
                      <a:pPr lvl="0" algn="ctr" rtl="0">
                        <a:spcBef>
                          <a:spcPts val="0"/>
                        </a:spcBef>
                        <a:buNone/>
                      </a:pPr>
                      <a:r>
                        <a:rPr lang="en" sz="1900" b="1">
                          <a:latin typeface="Calibri"/>
                          <a:ea typeface="Calibri"/>
                          <a:cs typeface="Calibri"/>
                          <a:sym typeface="Calibri"/>
                        </a:rPr>
                        <a:t>Old</a:t>
                      </a:r>
                    </a:p>
                  </a:txBody>
                  <a:tcPr marL="91425" marR="91425" marT="91425" marB="91425" anchor="ctr">
                    <a:solidFill>
                      <a:srgbClr val="92CCDC"/>
                    </a:solidFill>
                  </a:tcPr>
                </a:tc>
                <a:tc>
                  <a:txBody>
                    <a:bodyPr/>
                    <a:lstStyle/>
                    <a:p>
                      <a:pPr lvl="0" algn="ctr" rtl="0">
                        <a:spcBef>
                          <a:spcPts val="0"/>
                        </a:spcBef>
                        <a:buNone/>
                      </a:pPr>
                      <a:r>
                        <a:rPr lang="en" sz="1900" b="1">
                          <a:latin typeface="Calibri"/>
                          <a:ea typeface="Calibri"/>
                          <a:cs typeface="Calibri"/>
                          <a:sym typeface="Calibri"/>
                        </a:rPr>
                        <a:t>New</a:t>
                      </a:r>
                    </a:p>
                  </a:txBody>
                  <a:tcPr marL="91425" marR="91425" marT="91425" marB="91425" anchor="ctr">
                    <a:solidFill>
                      <a:srgbClr val="92CCDC"/>
                    </a:solidFill>
                  </a:tcPr>
                </a:tc>
              </a:tr>
              <a:tr h="692825">
                <a:tc>
                  <a:txBody>
                    <a:bodyPr/>
                    <a:lstStyle/>
                    <a:p>
                      <a:pPr lvl="0" algn="ctr" rtl="0">
                        <a:spcBef>
                          <a:spcPts val="0"/>
                        </a:spcBef>
                        <a:buNone/>
                      </a:pPr>
                      <a:r>
                        <a:rPr lang="en" sz="1900" b="1">
                          <a:latin typeface="Calibri"/>
                          <a:ea typeface="Calibri"/>
                          <a:cs typeface="Calibri"/>
                          <a:sym typeface="Calibri"/>
                        </a:rPr>
                        <a:t>Standards</a:t>
                      </a:r>
                    </a:p>
                  </a:txBody>
                  <a:tcPr marL="91425" marR="91425" marT="91425" marB="91425" anchor="ctr"/>
                </a:tc>
                <a:tc>
                  <a:txBody>
                    <a:bodyPr/>
                    <a:lstStyle/>
                    <a:p>
                      <a:pPr lvl="0" rtl="0">
                        <a:spcBef>
                          <a:spcPts val="0"/>
                        </a:spcBef>
                        <a:buNone/>
                      </a:pPr>
                      <a:r>
                        <a:rPr lang="en" sz="1900">
                          <a:latin typeface="Calibri"/>
                          <a:ea typeface="Calibri"/>
                          <a:cs typeface="Calibri"/>
                          <a:sym typeface="Calibri"/>
                        </a:rPr>
                        <a:t>English Language Development Standards</a:t>
                      </a:r>
                    </a:p>
                  </a:txBody>
                  <a:tcPr marL="91425" marR="91425" marT="91425" marB="91425" anchor="ctr"/>
                </a:tc>
                <a:tc>
                  <a:txBody>
                    <a:bodyPr/>
                    <a:lstStyle/>
                    <a:p>
                      <a:pPr lvl="0" rtl="0">
                        <a:spcBef>
                          <a:spcPts val="0"/>
                        </a:spcBef>
                        <a:buNone/>
                      </a:pPr>
                      <a:r>
                        <a:rPr lang="en" sz="1900">
                          <a:latin typeface="Calibri"/>
                          <a:ea typeface="Calibri"/>
                          <a:cs typeface="Calibri"/>
                          <a:sym typeface="Calibri"/>
                        </a:rPr>
                        <a:t>Louisiana Connectors for English Learners</a:t>
                      </a:r>
                    </a:p>
                  </a:txBody>
                  <a:tcPr marL="91425" marR="91425" marT="91425" marB="91425" anchor="ctr"/>
                </a:tc>
              </a:tr>
              <a:tr h="970325">
                <a:tc>
                  <a:txBody>
                    <a:bodyPr/>
                    <a:lstStyle/>
                    <a:p>
                      <a:pPr lvl="0" algn="ctr" rtl="0">
                        <a:spcBef>
                          <a:spcPts val="0"/>
                        </a:spcBef>
                        <a:buNone/>
                      </a:pPr>
                      <a:r>
                        <a:rPr lang="en" sz="1900" b="1">
                          <a:latin typeface="Calibri"/>
                          <a:ea typeface="Calibri"/>
                          <a:cs typeface="Calibri"/>
                          <a:sym typeface="Calibri"/>
                        </a:rPr>
                        <a:t>Assessment</a:t>
                      </a:r>
                    </a:p>
                  </a:txBody>
                  <a:tcPr marL="91425" marR="91425" marT="91425" marB="91425" anchor="ctr"/>
                </a:tc>
                <a:tc>
                  <a:txBody>
                    <a:bodyPr/>
                    <a:lstStyle/>
                    <a:p>
                      <a:pPr lvl="0" rtl="0">
                        <a:spcBef>
                          <a:spcPts val="0"/>
                        </a:spcBef>
                        <a:buNone/>
                      </a:pPr>
                      <a:r>
                        <a:rPr lang="en" sz="1900">
                          <a:latin typeface="Calibri"/>
                          <a:ea typeface="Calibri"/>
                          <a:cs typeface="Calibri"/>
                          <a:sym typeface="Calibri"/>
                        </a:rPr>
                        <a:t>English Language Development Assessment (ELDA)</a:t>
                      </a:r>
                    </a:p>
                  </a:txBody>
                  <a:tcPr marL="91425" marR="91425" marT="91425" marB="91425" anchor="ctr"/>
                </a:tc>
                <a:tc>
                  <a:txBody>
                    <a:bodyPr/>
                    <a:lstStyle/>
                    <a:p>
                      <a:pPr lvl="0" rtl="0">
                        <a:spcBef>
                          <a:spcPts val="0"/>
                        </a:spcBef>
                        <a:buNone/>
                      </a:pPr>
                      <a:r>
                        <a:rPr lang="en" sz="1900">
                          <a:latin typeface="Calibri"/>
                          <a:ea typeface="Calibri"/>
                          <a:cs typeface="Calibri"/>
                          <a:sym typeface="Calibri"/>
                        </a:rPr>
                        <a:t>English Language Proficiency Test (ELPT)</a:t>
                      </a:r>
                    </a:p>
                  </a:txBody>
                  <a:tcPr marL="91425" marR="91425" marT="91425" marB="91425" anchor="ct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Shape 480" descr="Louisiana Believes (PPT Transition Backgroun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81" name="Shape 481"/>
          <p:cNvSpPr txBox="1"/>
          <p:nvPr/>
        </p:nvSpPr>
        <p:spPr>
          <a:xfrm>
            <a:off x="0" y="2514600"/>
            <a:ext cx="9144000" cy="1828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a:solidFill>
                  <a:srgbClr val="333333"/>
                </a:solidFill>
                <a:latin typeface="Calibri"/>
                <a:ea typeface="Calibri"/>
                <a:cs typeface="Calibri"/>
                <a:sym typeface="Calibri"/>
              </a:rPr>
              <a:t>ELPT Test Administration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0" y="460125"/>
            <a:ext cx="9144000" cy="531900"/>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dk2"/>
              </a:buClr>
              <a:buSzPct val="25000"/>
              <a:buFont typeface="Calibri"/>
              <a:buNone/>
            </a:pPr>
            <a:r>
              <a:rPr lang="en" sz="3200" b="0" i="0" u="none" strike="noStrike" cap="none">
                <a:solidFill>
                  <a:schemeClr val="dk1"/>
                </a:solidFill>
                <a:latin typeface="Calibri"/>
                <a:ea typeface="Calibri"/>
                <a:cs typeface="Calibri"/>
                <a:sym typeface="Calibri"/>
              </a:rPr>
              <a:t/>
            </a:r>
            <a:br>
              <a:rPr lang="en" sz="3200" b="0" i="0" u="none" strike="noStrike" cap="none">
                <a:solidFill>
                  <a:schemeClr val="dk1"/>
                </a:solidFill>
                <a:latin typeface="Calibri"/>
                <a:ea typeface="Calibri"/>
                <a:cs typeface="Calibri"/>
                <a:sym typeface="Calibri"/>
              </a:rPr>
            </a:br>
            <a:r>
              <a:rPr lang="en" sz="3200" b="0" i="0" u="none" strike="noStrike" cap="none">
                <a:solidFill>
                  <a:schemeClr val="dk1"/>
                </a:solidFill>
                <a:latin typeface="Calibri"/>
                <a:ea typeface="Calibri"/>
                <a:cs typeface="Calibri"/>
                <a:sym typeface="Calibri"/>
              </a:rPr>
              <a:t>English Language Proficiency Tes</a:t>
            </a:r>
            <a:r>
              <a:rPr lang="en" sz="3200">
                <a:solidFill>
                  <a:schemeClr val="dk1"/>
                </a:solidFill>
              </a:rPr>
              <a:t>t</a:t>
            </a:r>
          </a:p>
        </p:txBody>
      </p:sp>
      <p:sp>
        <p:nvSpPr>
          <p:cNvPr id="487" name="Shape 487"/>
          <p:cNvSpPr txBox="1">
            <a:spLocks noGrp="1"/>
          </p:cNvSpPr>
          <p:nvPr>
            <p:ph type="body" idx="1"/>
          </p:nvPr>
        </p:nvSpPr>
        <p:spPr>
          <a:xfrm>
            <a:off x="114300" y="1556075"/>
            <a:ext cx="8839200" cy="4921200"/>
          </a:xfrm>
          <a:prstGeom prst="rect">
            <a:avLst/>
          </a:prstGeom>
          <a:noFill/>
          <a:ln>
            <a:noFill/>
          </a:ln>
        </p:spPr>
        <p:txBody>
          <a:bodyPr wrap="square" lIns="91425" tIns="45700" rIns="91425" bIns="45700" anchor="t" anchorCtr="0">
            <a:noAutofit/>
          </a:bodyPr>
          <a:lstStyle/>
          <a:p>
            <a:pPr marL="0" marR="0" lvl="0" indent="0" algn="l" rtl="0">
              <a:spcBef>
                <a:spcPts val="400"/>
              </a:spcBef>
              <a:spcAft>
                <a:spcPts val="0"/>
              </a:spcAft>
              <a:buNone/>
            </a:pPr>
            <a:r>
              <a:rPr lang="en" sz="1700" i="0" u="none" strike="noStrike" cap="none">
                <a:solidFill>
                  <a:schemeClr val="dk1"/>
                </a:solidFill>
              </a:rPr>
              <a:t>The English Language Proficiency Test (ELPT) is a test of English language proficiency. </a:t>
            </a:r>
            <a:r>
              <a:rPr lang="en" sz="1700"/>
              <a:t>It  measures English Learners; ability to meet the increased language expectations required by grade level core content as specified by the Louisiana Student Standards. Specifically the new assessment will:</a:t>
            </a:r>
          </a:p>
          <a:p>
            <a:pPr marL="0" marR="0" lvl="0" indent="0" algn="l" rtl="0">
              <a:lnSpc>
                <a:spcPct val="100000"/>
              </a:lnSpc>
              <a:spcBef>
                <a:spcPts val="400"/>
              </a:spcBef>
              <a:spcAft>
                <a:spcPts val="0"/>
              </a:spcAft>
              <a:buNone/>
            </a:pPr>
            <a:endParaRPr sz="1700"/>
          </a:p>
          <a:p>
            <a:pPr marL="457200" lvl="0" indent="-336550" rtl="0">
              <a:lnSpc>
                <a:spcPct val="100000"/>
              </a:lnSpc>
              <a:spcBef>
                <a:spcPts val="0"/>
              </a:spcBef>
              <a:buSzPct val="100000"/>
            </a:pPr>
            <a:r>
              <a:rPr lang="en" sz="1700"/>
              <a:t>Be administered February 5 - March 16, 2018.</a:t>
            </a:r>
          </a:p>
          <a:p>
            <a:pPr marL="457200" lvl="0" indent="-336550" rtl="0">
              <a:lnSpc>
                <a:spcPct val="100000"/>
              </a:lnSpc>
              <a:spcBef>
                <a:spcPts val="0"/>
              </a:spcBef>
              <a:buSzPct val="100000"/>
            </a:pPr>
            <a:r>
              <a:rPr lang="en" sz="1700"/>
              <a:t>Assess speaking, listening, reading, and writing on six grade bands (K, 1, 2-3, 4-5, 6-8, 9-12)</a:t>
            </a:r>
          </a:p>
          <a:p>
            <a:pPr marL="457200" lvl="0" indent="-336550" rtl="0">
              <a:lnSpc>
                <a:spcPct val="100000"/>
              </a:lnSpc>
              <a:spcBef>
                <a:spcPts val="0"/>
              </a:spcBef>
              <a:buSzPct val="100000"/>
            </a:pPr>
            <a:r>
              <a:rPr lang="en" sz="1700"/>
              <a:t>Report on five performance levels (Beginning, Early Intermediate, Intermediate, Early Advanced, and Advanced) in each domain and 3 overall proficiency determinations (proficient, progressing, or emerging).</a:t>
            </a:r>
          </a:p>
          <a:p>
            <a:pPr marL="457200" lvl="0" indent="-336550" rtl="0">
              <a:lnSpc>
                <a:spcPct val="100000"/>
              </a:lnSpc>
              <a:spcBef>
                <a:spcPts val="0"/>
              </a:spcBef>
              <a:buSzPct val="100000"/>
            </a:pPr>
            <a:r>
              <a:rPr lang="en" sz="1700"/>
              <a:t>Be administered in a separate online testing platform (technical specifications to be released soon); therefore, pursuant to R.S. 17:3914, LEAs and charters must have a contract or data sharing agreement in place with private vendors that deliver services in order to share personally identifiable student data. </a:t>
            </a:r>
          </a:p>
          <a:p>
            <a:pPr marL="457200" lvl="0" indent="-336550" rtl="0">
              <a:lnSpc>
                <a:spcPct val="100000"/>
              </a:lnSpc>
              <a:spcBef>
                <a:spcPts val="0"/>
              </a:spcBef>
              <a:buSzPct val="100000"/>
            </a:pPr>
            <a:r>
              <a:rPr lang="en" sz="1700"/>
              <a:t>Have an administrative portal for test coordinators to complete test setup.</a:t>
            </a:r>
          </a:p>
          <a:p>
            <a:pPr marL="457200" lvl="0" indent="-336550" rtl="0">
              <a:lnSpc>
                <a:spcPct val="100000"/>
              </a:lnSpc>
              <a:spcBef>
                <a:spcPts val="0"/>
              </a:spcBef>
              <a:buSzPct val="100000"/>
            </a:pPr>
            <a:r>
              <a:rPr lang="en" sz="1700"/>
              <a:t>Require the use of headsets (specifications to be released soon) for the speaking session.</a:t>
            </a:r>
          </a:p>
          <a:p>
            <a:pPr marL="457200" lvl="0" indent="-336550" rtl="0">
              <a:lnSpc>
                <a:spcPct val="100000"/>
              </a:lnSpc>
              <a:spcBef>
                <a:spcPts val="0"/>
              </a:spcBef>
              <a:buSzPct val="100000"/>
            </a:pPr>
            <a:r>
              <a:rPr lang="en" sz="1700"/>
              <a:t>Include a screener to use for incoming students.</a:t>
            </a:r>
          </a:p>
          <a:p>
            <a:pPr marL="0" marR="0" lvl="0" indent="0" algn="l" rtl="0">
              <a:spcBef>
                <a:spcPts val="0"/>
              </a:spcBef>
              <a:spcAft>
                <a:spcPts val="0"/>
              </a:spcAft>
              <a:buNone/>
            </a:pPr>
            <a:endParaRPr sz="1700"/>
          </a:p>
          <a:p>
            <a:pPr marL="0" lvl="0" indent="-69850" rtl="0">
              <a:spcBef>
                <a:spcPts val="400"/>
              </a:spcBef>
              <a:buClr>
                <a:schemeClr val="dk1"/>
              </a:buClr>
              <a:buSzPct val="64705"/>
              <a:buFont typeface="Arial"/>
              <a:buNone/>
            </a:pPr>
            <a:endParaRPr sz="1700"/>
          </a:p>
          <a:p>
            <a:pPr marL="0" marR="0" lvl="0" indent="0" algn="l" rtl="0">
              <a:spcBef>
                <a:spcPts val="400"/>
              </a:spcBef>
              <a:spcAft>
                <a:spcPts val="0"/>
              </a:spcAft>
              <a:buNone/>
            </a:pPr>
            <a:endParaRPr sz="1700"/>
          </a:p>
          <a:p>
            <a:pPr marL="0" marR="0" lvl="0" indent="0" algn="l" rtl="0">
              <a:spcBef>
                <a:spcPts val="400"/>
              </a:spcBef>
              <a:buClr>
                <a:schemeClr val="dk1"/>
              </a:buClr>
              <a:buSzPct val="25000"/>
              <a:buFont typeface="Arial"/>
              <a:buNone/>
            </a:pPr>
            <a:endParaRPr sz="1700" i="0" u="none" strike="noStrike" cap="none">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0" y="152787"/>
            <a:ext cx="8991600" cy="975300"/>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Calibri"/>
              <a:buNone/>
            </a:pPr>
            <a:r>
              <a:rPr lang="en" sz="2800" b="0" i="0" u="none" strike="noStrike" cap="none">
                <a:solidFill>
                  <a:schemeClr val="dk1"/>
                </a:solidFill>
                <a:latin typeface="Calibri"/>
                <a:ea typeface="Calibri"/>
                <a:cs typeface="Calibri"/>
                <a:sym typeface="Calibri"/>
              </a:rPr>
              <a:t>Vision for</a:t>
            </a:r>
          </a:p>
          <a:p>
            <a:pPr marL="0" marR="0" lvl="0" indent="0" algn="ctr" rtl="0">
              <a:lnSpc>
                <a:spcPct val="100000"/>
              </a:lnSpc>
              <a:spcBef>
                <a:spcPts val="0"/>
              </a:spcBef>
              <a:spcAft>
                <a:spcPts val="0"/>
              </a:spcAft>
              <a:buClr>
                <a:schemeClr val="dk2"/>
              </a:buClr>
              <a:buSzPct val="25000"/>
              <a:buFont typeface="Calibri"/>
              <a:buNone/>
            </a:pPr>
            <a:r>
              <a:rPr lang="en" sz="2800" b="0" i="0" u="none" strike="noStrike" cap="none">
                <a:solidFill>
                  <a:schemeClr val="dk1"/>
                </a:solidFill>
                <a:latin typeface="Calibri"/>
                <a:ea typeface="Calibri"/>
                <a:cs typeface="Calibri"/>
                <a:sym typeface="Calibri"/>
              </a:rPr>
              <a:t>Students with Significant Disabilities</a:t>
            </a:r>
          </a:p>
        </p:txBody>
      </p:sp>
      <p:sp>
        <p:nvSpPr>
          <p:cNvPr id="146" name="Shape 146"/>
          <p:cNvSpPr txBox="1"/>
          <p:nvPr/>
        </p:nvSpPr>
        <p:spPr>
          <a:xfrm>
            <a:off x="195150" y="1535723"/>
            <a:ext cx="8601300" cy="4242600"/>
          </a:xfrm>
          <a:prstGeom prst="rect">
            <a:avLst/>
          </a:prstGeom>
          <a:noFill/>
          <a:ln>
            <a:noFill/>
          </a:ln>
        </p:spPr>
        <p:txBody>
          <a:bodyPr wrap="square" lIns="91425" tIns="45700" rIns="91425" bIns="45700" anchor="t" anchorCtr="0">
            <a:noAutofit/>
          </a:bodyPr>
          <a:lstStyle/>
          <a:p>
            <a:pPr lvl="0" rtl="0">
              <a:spcBef>
                <a:spcPts val="0"/>
              </a:spcBef>
              <a:buClr>
                <a:schemeClr val="dk1"/>
              </a:buClr>
              <a:buSzPct val="100000"/>
              <a:buFont typeface="Calibri"/>
            </a:pPr>
            <a:r>
              <a:rPr lang="en" sz="1800" dirty="0">
                <a:solidFill>
                  <a:schemeClr val="dk1"/>
                </a:solidFill>
                <a:latin typeface="Calibri"/>
                <a:ea typeface="Calibri"/>
                <a:cs typeface="Calibri"/>
                <a:sym typeface="Calibri"/>
              </a:rPr>
              <a:t>Louisiana believes that all students, including those with the most significant </a:t>
            </a:r>
            <a:r>
              <a:rPr lang="en" sz="1800" dirty="0" smtClean="0">
                <a:solidFill>
                  <a:schemeClr val="dk1"/>
                </a:solidFill>
                <a:latin typeface="Calibri"/>
                <a:ea typeface="Calibri"/>
                <a:cs typeface="Calibri"/>
                <a:sym typeface="Calibri"/>
              </a:rPr>
              <a:t>cognitive disabilities</a:t>
            </a:r>
            <a:r>
              <a:rPr lang="en" sz="1800" dirty="0">
                <a:solidFill>
                  <a:schemeClr val="dk1"/>
                </a:solidFill>
                <a:latin typeface="Calibri"/>
                <a:ea typeface="Calibri"/>
                <a:cs typeface="Calibri"/>
                <a:sym typeface="Calibri"/>
              </a:rPr>
              <a:t>, deserve an education that prepares them to be independent and successful in life after high school.</a:t>
            </a:r>
          </a:p>
          <a:p>
            <a:pPr lvl="0" rtl="0">
              <a:spcBef>
                <a:spcPts val="0"/>
              </a:spcBef>
              <a:buClr>
                <a:schemeClr val="dk1"/>
              </a:buClr>
              <a:buFont typeface="Arial"/>
              <a:buNone/>
            </a:pPr>
            <a:endParaRPr sz="1800" dirty="0">
              <a:solidFill>
                <a:schemeClr val="dk1"/>
              </a:solidFill>
              <a:latin typeface="Calibri"/>
              <a:ea typeface="Calibri"/>
              <a:cs typeface="Calibri"/>
              <a:sym typeface="Calibri"/>
            </a:endParaRPr>
          </a:p>
          <a:p>
            <a:pPr lvl="0" rtl="0">
              <a:spcBef>
                <a:spcPts val="0"/>
              </a:spcBef>
              <a:buClr>
                <a:schemeClr val="dk1"/>
              </a:buClr>
              <a:buSzPct val="100000"/>
              <a:buFont typeface="Calibri"/>
            </a:pPr>
            <a:r>
              <a:rPr lang="en" sz="1800" dirty="0">
                <a:solidFill>
                  <a:schemeClr val="dk1"/>
                </a:solidFill>
                <a:latin typeface="Calibri"/>
                <a:ea typeface="Calibri"/>
                <a:cs typeface="Calibri"/>
                <a:sym typeface="Calibri"/>
              </a:rPr>
              <a:t>Through quality and clear alignment of standards, instructional resources, and assessments, our students can achieve academically and leave high school with the skills for lifelong success.</a:t>
            </a:r>
          </a:p>
          <a:p>
            <a:pPr lvl="0" rtl="0">
              <a:spcBef>
                <a:spcPts val="0"/>
              </a:spcBef>
              <a:buClr>
                <a:schemeClr val="dk1"/>
              </a:buClr>
              <a:buFont typeface="Arial"/>
              <a:buNone/>
            </a:pPr>
            <a:endParaRPr sz="1800" dirty="0">
              <a:solidFill>
                <a:schemeClr val="dk1"/>
              </a:solidFill>
              <a:latin typeface="Calibri"/>
              <a:ea typeface="Calibri"/>
              <a:cs typeface="Calibri"/>
              <a:sym typeface="Calibri"/>
            </a:endParaRPr>
          </a:p>
          <a:p>
            <a:pPr lvl="0" rtl="0">
              <a:spcBef>
                <a:spcPts val="0"/>
              </a:spcBef>
              <a:buClr>
                <a:schemeClr val="dk1"/>
              </a:buClr>
              <a:buSzPct val="100000"/>
              <a:buFont typeface="Calibri"/>
            </a:pPr>
            <a:r>
              <a:rPr lang="en" sz="1800" dirty="0">
                <a:solidFill>
                  <a:schemeClr val="dk1"/>
                </a:solidFill>
                <a:latin typeface="Calibri"/>
                <a:ea typeface="Calibri"/>
                <a:cs typeface="Calibri"/>
                <a:sym typeface="Calibri"/>
              </a:rPr>
              <a:t>This spring, BESE adopted the new Louisiana Connectors for students with significant cognitive disabilities that replace what were formerly known as the Extended Standards. In 2017-2018 the LEAP Connect will replace what was formerly referred to as LAA1 for ELA and Math.</a:t>
            </a:r>
          </a:p>
          <a:p>
            <a:pPr lvl="0" rtl="0">
              <a:spcBef>
                <a:spcPts val="0"/>
              </a:spcBef>
              <a:buClr>
                <a:schemeClr val="dk1"/>
              </a:buClr>
              <a:buFont typeface="Arial"/>
              <a:buNone/>
            </a:pPr>
            <a:endParaRPr sz="1800" dirty="0">
              <a:solidFill>
                <a:schemeClr val="dk1"/>
              </a:solidFill>
              <a:latin typeface="Calibri"/>
              <a:ea typeface="Calibri"/>
              <a:cs typeface="Calibri"/>
              <a:sym typeface="Calibri"/>
            </a:endParaRPr>
          </a:p>
          <a:p>
            <a:pPr lvl="0" rtl="0">
              <a:spcBef>
                <a:spcPts val="0"/>
              </a:spcBef>
              <a:buNone/>
            </a:pPr>
            <a:endParaRPr sz="1800" dirty="0">
              <a:solidFill>
                <a:schemeClr val="dk1"/>
              </a:solidFill>
              <a:latin typeface="Calibri"/>
              <a:ea typeface="Calibri"/>
              <a:cs typeface="Calibri"/>
              <a:sym typeface="Calibri"/>
            </a:endParaRPr>
          </a:p>
          <a:p>
            <a:pPr lvl="0" rtl="0">
              <a:spcBef>
                <a:spcPts val="0"/>
              </a:spcBef>
              <a:buClr>
                <a:schemeClr val="dk1"/>
              </a:buClr>
              <a:buFont typeface="Arial"/>
              <a:buNone/>
            </a:pPr>
            <a:endParaRPr sz="1800" dirty="0">
              <a:solidFill>
                <a:schemeClr val="dk1"/>
              </a:solidFill>
              <a:latin typeface="Calibri"/>
              <a:ea typeface="Calibri"/>
              <a:cs typeface="Calibri"/>
              <a:sym typeface="Calibri"/>
            </a:endParaRPr>
          </a:p>
          <a:p>
            <a:pPr lvl="0" rtl="0">
              <a:spcBef>
                <a:spcPts val="0"/>
              </a:spcBef>
              <a:buClr>
                <a:schemeClr val="dk1"/>
              </a:buClr>
              <a:buFont typeface="Arial"/>
              <a:buNone/>
            </a:pPr>
            <a:endParaRPr sz="1200" dirty="0">
              <a:solidFill>
                <a:schemeClr val="dk1"/>
              </a:solidFill>
              <a:latin typeface="Calibri"/>
              <a:ea typeface="Calibri"/>
              <a:cs typeface="Calibri"/>
              <a:sym typeface="Calibri"/>
            </a:endParaRPr>
          </a:p>
          <a:p>
            <a:pPr marR="0" lvl="0" algn="l" rtl="0">
              <a:spcBef>
                <a:spcPts val="0"/>
              </a:spcBef>
              <a:spcAft>
                <a:spcPts val="0"/>
              </a:spcAft>
              <a:buClr>
                <a:srgbClr val="000000"/>
              </a:buClr>
              <a:buFont typeface="Arial"/>
              <a:buNone/>
            </a:pPr>
            <a:endParaRPr sz="1800" dirty="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a:spcBef>
                <a:spcPts val="0"/>
              </a:spcBef>
              <a:buNone/>
            </a:pPr>
            <a:r>
              <a:rPr lang="en" sz="3200"/>
              <a:t>Test Design</a:t>
            </a:r>
          </a:p>
        </p:txBody>
      </p:sp>
      <p:sp>
        <p:nvSpPr>
          <p:cNvPr id="493" name="Shape 493"/>
          <p:cNvSpPr txBox="1">
            <a:spLocks noGrp="1"/>
          </p:cNvSpPr>
          <p:nvPr>
            <p:ph type="body" idx="1"/>
          </p:nvPr>
        </p:nvSpPr>
        <p:spPr>
          <a:xfrm>
            <a:off x="152400" y="1295400"/>
            <a:ext cx="8801400" cy="1762800"/>
          </a:xfrm>
          <a:prstGeom prst="rect">
            <a:avLst/>
          </a:prstGeom>
        </p:spPr>
        <p:txBody>
          <a:bodyPr wrap="square" lIns="91425" tIns="91425" rIns="91425" bIns="91425" anchor="t" anchorCtr="0">
            <a:noAutofit/>
          </a:bodyPr>
          <a:lstStyle/>
          <a:p>
            <a:pPr marL="0" lvl="0" indent="0" rtl="0">
              <a:spcBef>
                <a:spcPts val="0"/>
              </a:spcBef>
              <a:buNone/>
            </a:pPr>
            <a:r>
              <a:rPr lang="en" sz="1800">
                <a:highlight>
                  <a:srgbClr val="FFFFFF"/>
                </a:highlight>
              </a:rPr>
              <a:t>The charts below outline the number of tasks and points for each domain by grade band. </a:t>
            </a:r>
          </a:p>
          <a:p>
            <a:pPr marL="0" lvl="0" indent="0" rtl="0">
              <a:spcBef>
                <a:spcPts val="0"/>
              </a:spcBef>
              <a:buNone/>
            </a:pPr>
            <a:endParaRPr sz="1800">
              <a:highlight>
                <a:srgbClr val="FFFFFF"/>
              </a:highlight>
            </a:endParaRPr>
          </a:p>
          <a:p>
            <a:pPr marL="0" lvl="0" indent="0" rtl="0">
              <a:spcBef>
                <a:spcPts val="0"/>
              </a:spcBef>
              <a:buNone/>
            </a:pPr>
            <a:endParaRPr sz="1800"/>
          </a:p>
        </p:txBody>
      </p:sp>
      <p:graphicFrame>
        <p:nvGraphicFramePr>
          <p:cNvPr id="494" name="Shape 494"/>
          <p:cNvGraphicFramePr/>
          <p:nvPr/>
        </p:nvGraphicFramePr>
        <p:xfrm>
          <a:off x="378175" y="2232300"/>
          <a:ext cx="3998050" cy="3584395"/>
        </p:xfrm>
        <a:graphic>
          <a:graphicData uri="http://schemas.openxmlformats.org/drawingml/2006/table">
            <a:tbl>
              <a:tblPr bandRow="1">
                <a:noFill/>
                <a:tableStyleId>{1E536BDE-DE57-4997-AE57-8C25F1F6023D}</a:tableStyleId>
              </a:tblPr>
              <a:tblGrid>
                <a:gridCol w="1091900"/>
                <a:gridCol w="1255850"/>
                <a:gridCol w="804125"/>
                <a:gridCol w="846175"/>
              </a:tblGrid>
              <a:tr h="475375">
                <a:tc>
                  <a:txBody>
                    <a:bodyPr/>
                    <a:lstStyle/>
                    <a:p>
                      <a:pPr lvl="0" algn="ctr" rtl="0">
                        <a:spcBef>
                          <a:spcPts val="0"/>
                        </a:spcBef>
                        <a:buNone/>
                      </a:pPr>
                      <a:r>
                        <a:rPr lang="en" b="1"/>
                        <a:t>Grade Band</a:t>
                      </a:r>
                    </a:p>
                  </a:txBody>
                  <a:tcPr marL="73025" marR="73025" marT="91450" marB="91450"/>
                </a:tc>
                <a:tc>
                  <a:txBody>
                    <a:bodyPr/>
                    <a:lstStyle/>
                    <a:p>
                      <a:pPr lvl="0" algn="ctr" rtl="0">
                        <a:spcBef>
                          <a:spcPts val="0"/>
                        </a:spcBef>
                        <a:buNone/>
                      </a:pPr>
                      <a:r>
                        <a:rPr lang="en" b="1"/>
                        <a:t>Domain</a:t>
                      </a:r>
                    </a:p>
                  </a:txBody>
                  <a:tcPr marL="73025" marR="73025" marT="91450" marB="91450"/>
                </a:tc>
                <a:tc>
                  <a:txBody>
                    <a:bodyPr/>
                    <a:lstStyle/>
                    <a:p>
                      <a:pPr lvl="0" algn="ctr" rtl="0">
                        <a:spcBef>
                          <a:spcPts val="0"/>
                        </a:spcBef>
                        <a:buNone/>
                      </a:pPr>
                      <a:r>
                        <a:rPr lang="en" b="1"/>
                        <a:t>Tasks</a:t>
                      </a:r>
                    </a:p>
                  </a:txBody>
                  <a:tcPr marL="73025" marR="73025" marT="91450" marB="91450"/>
                </a:tc>
                <a:tc>
                  <a:txBody>
                    <a:bodyPr/>
                    <a:lstStyle/>
                    <a:p>
                      <a:pPr lvl="0" algn="ctr" rtl="0">
                        <a:spcBef>
                          <a:spcPts val="0"/>
                        </a:spcBef>
                        <a:buNone/>
                      </a:pPr>
                      <a:r>
                        <a:rPr lang="en" b="1"/>
                        <a:t>Points</a:t>
                      </a:r>
                    </a:p>
                  </a:txBody>
                  <a:tcPr marL="73025" marR="73025" marT="91450" marB="91450"/>
                </a:tc>
              </a:tr>
              <a:tr h="732975">
                <a:tc>
                  <a:txBody>
                    <a:bodyPr/>
                    <a:lstStyle/>
                    <a:p>
                      <a:pPr lvl="0" algn="ctr" rtl="0">
                        <a:spcBef>
                          <a:spcPts val="0"/>
                        </a:spcBef>
                        <a:buNone/>
                      </a:pPr>
                      <a:r>
                        <a:rPr lang="en" b="1"/>
                        <a:t>K</a:t>
                      </a:r>
                    </a:p>
                  </a:txBody>
                  <a:tcPr marL="73025" marR="73025" marT="91450" marB="91450" anchor="ctr"/>
                </a:tc>
                <a:tc>
                  <a:txBody>
                    <a:bodyPr/>
                    <a:lstStyle/>
                    <a:p>
                      <a:pPr lvl="0" rtl="0">
                        <a:spcBef>
                          <a:spcPts val="0"/>
                        </a:spcBef>
                        <a:buNone/>
                      </a:pPr>
                      <a:r>
                        <a:rPr lang="en">
                          <a:latin typeface="Calibri"/>
                          <a:ea typeface="Calibri"/>
                          <a:cs typeface="Calibri"/>
                          <a:sym typeface="Calibri"/>
                        </a:rPr>
                        <a:t>Listening</a:t>
                      </a:r>
                    </a:p>
                    <a:p>
                      <a:pPr lvl="0" rtl="0">
                        <a:spcBef>
                          <a:spcPts val="0"/>
                        </a:spcBef>
                        <a:buNone/>
                      </a:pPr>
                      <a:r>
                        <a:rPr lang="en">
                          <a:latin typeface="Calibri"/>
                          <a:ea typeface="Calibri"/>
                          <a:cs typeface="Calibri"/>
                          <a:sym typeface="Calibri"/>
                        </a:rPr>
                        <a:t>Reading</a:t>
                      </a:r>
                    </a:p>
                    <a:p>
                      <a:pPr lvl="0" rtl="0">
                        <a:spcBef>
                          <a:spcPts val="0"/>
                        </a:spcBef>
                        <a:buNone/>
                      </a:pPr>
                      <a:r>
                        <a:rPr lang="en">
                          <a:latin typeface="Calibri"/>
                          <a:ea typeface="Calibri"/>
                          <a:cs typeface="Calibri"/>
                          <a:sym typeface="Calibri"/>
                        </a:rPr>
                        <a:t>Speaking</a:t>
                      </a:r>
                    </a:p>
                    <a:p>
                      <a:pPr lvl="0" rtl="0">
                        <a:spcBef>
                          <a:spcPts val="0"/>
                        </a:spcBef>
                        <a:buNone/>
                      </a:pPr>
                      <a:r>
                        <a:rPr lang="en">
                          <a:latin typeface="Calibri"/>
                          <a:ea typeface="Calibri"/>
                          <a:cs typeface="Calibri"/>
                          <a:sym typeface="Calibri"/>
                        </a:rPr>
                        <a:t>Writing</a:t>
                      </a:r>
                    </a:p>
                  </a:txBody>
                  <a:tcPr marL="73025" marR="73025" marT="91450" marB="91450"/>
                </a:tc>
                <a:tc>
                  <a:txBody>
                    <a:bodyPr/>
                    <a:lstStyle/>
                    <a:p>
                      <a:pPr lvl="0" rtl="0">
                        <a:spcBef>
                          <a:spcPts val="0"/>
                        </a:spcBef>
                        <a:buNone/>
                      </a:pPr>
                      <a:r>
                        <a:rPr lang="en">
                          <a:latin typeface="Calibri"/>
                          <a:ea typeface="Calibri"/>
                          <a:cs typeface="Calibri"/>
                          <a:sym typeface="Calibri"/>
                        </a:rPr>
                        <a:t>15</a:t>
                      </a:r>
                    </a:p>
                    <a:p>
                      <a:pPr lvl="0" rtl="0">
                        <a:spcBef>
                          <a:spcPts val="0"/>
                        </a:spcBef>
                        <a:buNone/>
                      </a:pPr>
                      <a:r>
                        <a:rPr lang="en">
                          <a:latin typeface="Calibri"/>
                          <a:ea typeface="Calibri"/>
                          <a:cs typeface="Calibri"/>
                          <a:sym typeface="Calibri"/>
                        </a:rPr>
                        <a:t>13</a:t>
                      </a:r>
                    </a:p>
                    <a:p>
                      <a:pPr lvl="0" rtl="0">
                        <a:spcBef>
                          <a:spcPts val="0"/>
                        </a:spcBef>
                        <a:buNone/>
                      </a:pPr>
                      <a:r>
                        <a:rPr lang="en">
                          <a:latin typeface="Calibri"/>
                          <a:ea typeface="Calibri"/>
                          <a:cs typeface="Calibri"/>
                          <a:sym typeface="Calibri"/>
                        </a:rPr>
                        <a:t>6</a:t>
                      </a:r>
                    </a:p>
                    <a:p>
                      <a:pPr lvl="0" rtl="0">
                        <a:spcBef>
                          <a:spcPts val="0"/>
                        </a:spcBef>
                        <a:buNone/>
                      </a:pPr>
                      <a:r>
                        <a:rPr lang="en">
                          <a:latin typeface="Calibri"/>
                          <a:ea typeface="Calibri"/>
                          <a:cs typeface="Calibri"/>
                          <a:sym typeface="Calibri"/>
                        </a:rPr>
                        <a:t>13</a:t>
                      </a:r>
                    </a:p>
                  </a:txBody>
                  <a:tcPr marL="73025" marR="73025" marT="91450" marB="91450"/>
                </a:tc>
                <a:tc>
                  <a:txBody>
                    <a:bodyPr/>
                    <a:lstStyle/>
                    <a:p>
                      <a:pPr lvl="0" rtl="0">
                        <a:spcBef>
                          <a:spcPts val="0"/>
                        </a:spcBef>
                        <a:buNone/>
                      </a:pPr>
                      <a:r>
                        <a:rPr lang="en">
                          <a:latin typeface="Calibri"/>
                          <a:ea typeface="Calibri"/>
                          <a:cs typeface="Calibri"/>
                          <a:sym typeface="Calibri"/>
                        </a:rPr>
                        <a:t>28</a:t>
                      </a:r>
                    </a:p>
                    <a:p>
                      <a:pPr lvl="0" rtl="0">
                        <a:spcBef>
                          <a:spcPts val="0"/>
                        </a:spcBef>
                        <a:buNone/>
                      </a:pPr>
                      <a:r>
                        <a:rPr lang="en">
                          <a:latin typeface="Calibri"/>
                          <a:ea typeface="Calibri"/>
                          <a:cs typeface="Calibri"/>
                          <a:sym typeface="Calibri"/>
                        </a:rPr>
                        <a:t>23</a:t>
                      </a:r>
                    </a:p>
                    <a:p>
                      <a:pPr lvl="0" rtl="0">
                        <a:spcBef>
                          <a:spcPts val="0"/>
                        </a:spcBef>
                        <a:buNone/>
                      </a:pPr>
                      <a:r>
                        <a:rPr lang="en">
                          <a:latin typeface="Calibri"/>
                          <a:ea typeface="Calibri"/>
                          <a:cs typeface="Calibri"/>
                          <a:sym typeface="Calibri"/>
                        </a:rPr>
                        <a:t>27</a:t>
                      </a:r>
                    </a:p>
                    <a:p>
                      <a:pPr lvl="0" rtl="0">
                        <a:spcBef>
                          <a:spcPts val="0"/>
                        </a:spcBef>
                        <a:buNone/>
                      </a:pPr>
                      <a:r>
                        <a:rPr lang="en">
                          <a:latin typeface="Calibri"/>
                          <a:ea typeface="Calibri"/>
                          <a:cs typeface="Calibri"/>
                          <a:sym typeface="Calibri"/>
                        </a:rPr>
                        <a:t>21</a:t>
                      </a:r>
                    </a:p>
                  </a:txBody>
                  <a:tcPr marL="73025" marR="73025" marT="91450" marB="91450"/>
                </a:tc>
              </a:tr>
              <a:tr h="732975">
                <a:tc>
                  <a:txBody>
                    <a:bodyPr/>
                    <a:lstStyle/>
                    <a:p>
                      <a:pPr lvl="0" algn="ctr" rtl="0">
                        <a:spcBef>
                          <a:spcPts val="0"/>
                        </a:spcBef>
                        <a:buNone/>
                      </a:pPr>
                      <a:r>
                        <a:rPr lang="en" b="1"/>
                        <a:t>1</a:t>
                      </a:r>
                    </a:p>
                  </a:txBody>
                  <a:tcPr marL="73025" marR="73025" marT="91450" marB="91450" anchor="ctr"/>
                </a:tc>
                <a:tc>
                  <a:txBody>
                    <a:bodyPr/>
                    <a:lstStyle/>
                    <a:p>
                      <a:pPr lvl="0" rtl="0">
                        <a:spcBef>
                          <a:spcPts val="0"/>
                        </a:spcBef>
                        <a:buNone/>
                      </a:pPr>
                      <a:r>
                        <a:rPr lang="en">
                          <a:latin typeface="Calibri"/>
                          <a:ea typeface="Calibri"/>
                          <a:cs typeface="Calibri"/>
                          <a:sym typeface="Calibri"/>
                        </a:rPr>
                        <a:t>Listening</a:t>
                      </a:r>
                    </a:p>
                    <a:p>
                      <a:pPr lvl="0" rtl="0">
                        <a:spcBef>
                          <a:spcPts val="0"/>
                        </a:spcBef>
                        <a:buNone/>
                      </a:pPr>
                      <a:r>
                        <a:rPr lang="en">
                          <a:latin typeface="Calibri"/>
                          <a:ea typeface="Calibri"/>
                          <a:cs typeface="Calibri"/>
                          <a:sym typeface="Calibri"/>
                        </a:rPr>
                        <a:t>Reading</a:t>
                      </a:r>
                    </a:p>
                    <a:p>
                      <a:pPr lvl="0" rtl="0">
                        <a:spcBef>
                          <a:spcPts val="0"/>
                        </a:spcBef>
                        <a:buNone/>
                      </a:pPr>
                      <a:r>
                        <a:rPr lang="en">
                          <a:latin typeface="Calibri"/>
                          <a:ea typeface="Calibri"/>
                          <a:cs typeface="Calibri"/>
                          <a:sym typeface="Calibri"/>
                        </a:rPr>
                        <a:t>Speaking</a:t>
                      </a:r>
                    </a:p>
                    <a:p>
                      <a:pPr lvl="0" rtl="0">
                        <a:spcBef>
                          <a:spcPts val="0"/>
                        </a:spcBef>
                        <a:buNone/>
                      </a:pPr>
                      <a:r>
                        <a:rPr lang="en">
                          <a:latin typeface="Calibri"/>
                          <a:ea typeface="Calibri"/>
                          <a:cs typeface="Calibri"/>
                          <a:sym typeface="Calibri"/>
                        </a:rPr>
                        <a:t>Writing</a:t>
                      </a:r>
                    </a:p>
                  </a:txBody>
                  <a:tcPr marL="73025" marR="73025" marT="91450" marB="91450"/>
                </a:tc>
                <a:tc>
                  <a:txBody>
                    <a:bodyPr/>
                    <a:lstStyle/>
                    <a:p>
                      <a:pPr lvl="0" rtl="0">
                        <a:spcBef>
                          <a:spcPts val="0"/>
                        </a:spcBef>
                        <a:buNone/>
                      </a:pPr>
                      <a:r>
                        <a:rPr lang="en">
                          <a:latin typeface="Calibri"/>
                          <a:ea typeface="Calibri"/>
                          <a:cs typeface="Calibri"/>
                          <a:sym typeface="Calibri"/>
                        </a:rPr>
                        <a:t>14</a:t>
                      </a:r>
                    </a:p>
                    <a:p>
                      <a:pPr lvl="0" rtl="0">
                        <a:spcBef>
                          <a:spcPts val="0"/>
                        </a:spcBef>
                        <a:buNone/>
                      </a:pPr>
                      <a:r>
                        <a:rPr lang="en">
                          <a:latin typeface="Calibri"/>
                          <a:ea typeface="Calibri"/>
                          <a:cs typeface="Calibri"/>
                          <a:sym typeface="Calibri"/>
                        </a:rPr>
                        <a:t>21</a:t>
                      </a:r>
                    </a:p>
                    <a:p>
                      <a:pPr lvl="0" rtl="0">
                        <a:spcBef>
                          <a:spcPts val="0"/>
                        </a:spcBef>
                        <a:buNone/>
                      </a:pPr>
                      <a:r>
                        <a:rPr lang="en">
                          <a:latin typeface="Calibri"/>
                          <a:ea typeface="Calibri"/>
                          <a:cs typeface="Calibri"/>
                          <a:sym typeface="Calibri"/>
                        </a:rPr>
                        <a:t>5</a:t>
                      </a:r>
                    </a:p>
                    <a:p>
                      <a:pPr lvl="0" rtl="0">
                        <a:spcBef>
                          <a:spcPts val="0"/>
                        </a:spcBef>
                        <a:buNone/>
                      </a:pPr>
                      <a:r>
                        <a:rPr lang="en">
                          <a:latin typeface="Calibri"/>
                          <a:ea typeface="Calibri"/>
                          <a:cs typeface="Calibri"/>
                          <a:sym typeface="Calibri"/>
                        </a:rPr>
                        <a:t>14</a:t>
                      </a:r>
                    </a:p>
                  </a:txBody>
                  <a:tcPr marL="73025" marR="73025" marT="91450" marB="91450"/>
                </a:tc>
                <a:tc>
                  <a:txBody>
                    <a:bodyPr/>
                    <a:lstStyle/>
                    <a:p>
                      <a:pPr lvl="0" rtl="0">
                        <a:spcBef>
                          <a:spcPts val="0"/>
                        </a:spcBef>
                        <a:buNone/>
                      </a:pPr>
                      <a:r>
                        <a:rPr lang="en">
                          <a:latin typeface="Calibri"/>
                          <a:ea typeface="Calibri"/>
                          <a:cs typeface="Calibri"/>
                          <a:sym typeface="Calibri"/>
                        </a:rPr>
                        <a:t>24</a:t>
                      </a:r>
                    </a:p>
                    <a:p>
                      <a:pPr lvl="0" rtl="0">
                        <a:spcBef>
                          <a:spcPts val="0"/>
                        </a:spcBef>
                        <a:buNone/>
                      </a:pPr>
                      <a:r>
                        <a:rPr lang="en">
                          <a:latin typeface="Calibri"/>
                          <a:ea typeface="Calibri"/>
                          <a:cs typeface="Calibri"/>
                          <a:sym typeface="Calibri"/>
                        </a:rPr>
                        <a:t>29</a:t>
                      </a:r>
                    </a:p>
                    <a:p>
                      <a:pPr lvl="0" rtl="0">
                        <a:spcBef>
                          <a:spcPts val="0"/>
                        </a:spcBef>
                        <a:buNone/>
                      </a:pPr>
                      <a:r>
                        <a:rPr lang="en">
                          <a:latin typeface="Calibri"/>
                          <a:ea typeface="Calibri"/>
                          <a:cs typeface="Calibri"/>
                          <a:sym typeface="Calibri"/>
                        </a:rPr>
                        <a:t>25</a:t>
                      </a:r>
                    </a:p>
                    <a:p>
                      <a:pPr lvl="0" rtl="0">
                        <a:spcBef>
                          <a:spcPts val="0"/>
                        </a:spcBef>
                        <a:buNone/>
                      </a:pPr>
                      <a:r>
                        <a:rPr lang="en">
                          <a:latin typeface="Calibri"/>
                          <a:ea typeface="Calibri"/>
                          <a:cs typeface="Calibri"/>
                          <a:sym typeface="Calibri"/>
                        </a:rPr>
                        <a:t>21</a:t>
                      </a:r>
                    </a:p>
                  </a:txBody>
                  <a:tcPr marL="73025" marR="73025" marT="91450" marB="91450"/>
                </a:tc>
              </a:tr>
              <a:tr h="732975">
                <a:tc>
                  <a:txBody>
                    <a:bodyPr/>
                    <a:lstStyle/>
                    <a:p>
                      <a:pPr lvl="0" algn="ctr" rtl="0">
                        <a:spcBef>
                          <a:spcPts val="0"/>
                        </a:spcBef>
                        <a:buNone/>
                      </a:pPr>
                      <a:r>
                        <a:rPr lang="en" b="1"/>
                        <a:t>2-3</a:t>
                      </a:r>
                    </a:p>
                  </a:txBody>
                  <a:tcPr marL="73025" marR="73025" marT="91450" marB="91450" anchor="ctr"/>
                </a:tc>
                <a:tc>
                  <a:txBody>
                    <a:bodyPr/>
                    <a:lstStyle/>
                    <a:p>
                      <a:pPr lvl="0" rtl="0">
                        <a:spcBef>
                          <a:spcPts val="0"/>
                        </a:spcBef>
                        <a:buNone/>
                      </a:pPr>
                      <a:r>
                        <a:rPr lang="en">
                          <a:latin typeface="Calibri"/>
                          <a:ea typeface="Calibri"/>
                          <a:cs typeface="Calibri"/>
                          <a:sym typeface="Calibri"/>
                        </a:rPr>
                        <a:t>Listening</a:t>
                      </a:r>
                    </a:p>
                    <a:p>
                      <a:pPr lvl="0" rtl="0">
                        <a:spcBef>
                          <a:spcPts val="0"/>
                        </a:spcBef>
                        <a:buNone/>
                      </a:pPr>
                      <a:r>
                        <a:rPr lang="en">
                          <a:latin typeface="Calibri"/>
                          <a:ea typeface="Calibri"/>
                          <a:cs typeface="Calibri"/>
                          <a:sym typeface="Calibri"/>
                        </a:rPr>
                        <a:t>Reading</a:t>
                      </a:r>
                    </a:p>
                    <a:p>
                      <a:pPr lvl="0" rtl="0">
                        <a:spcBef>
                          <a:spcPts val="0"/>
                        </a:spcBef>
                        <a:buNone/>
                      </a:pPr>
                      <a:r>
                        <a:rPr lang="en">
                          <a:latin typeface="Calibri"/>
                          <a:ea typeface="Calibri"/>
                          <a:cs typeface="Calibri"/>
                          <a:sym typeface="Calibri"/>
                        </a:rPr>
                        <a:t>Speaking</a:t>
                      </a:r>
                    </a:p>
                    <a:p>
                      <a:pPr lvl="0" rtl="0">
                        <a:spcBef>
                          <a:spcPts val="0"/>
                        </a:spcBef>
                        <a:buNone/>
                      </a:pPr>
                      <a:r>
                        <a:rPr lang="en">
                          <a:latin typeface="Calibri"/>
                          <a:ea typeface="Calibri"/>
                          <a:cs typeface="Calibri"/>
                          <a:sym typeface="Calibri"/>
                        </a:rPr>
                        <a:t>Writing</a:t>
                      </a:r>
                    </a:p>
                  </a:txBody>
                  <a:tcPr marL="73025" marR="73025" marT="91450" marB="91450"/>
                </a:tc>
                <a:tc>
                  <a:txBody>
                    <a:bodyPr/>
                    <a:lstStyle/>
                    <a:p>
                      <a:pPr lvl="0" rtl="0">
                        <a:spcBef>
                          <a:spcPts val="0"/>
                        </a:spcBef>
                        <a:buNone/>
                      </a:pPr>
                      <a:r>
                        <a:rPr lang="en">
                          <a:latin typeface="Calibri"/>
                          <a:ea typeface="Calibri"/>
                          <a:cs typeface="Calibri"/>
                          <a:sym typeface="Calibri"/>
                        </a:rPr>
                        <a:t>14</a:t>
                      </a:r>
                    </a:p>
                    <a:p>
                      <a:pPr lvl="0" rtl="0">
                        <a:spcBef>
                          <a:spcPts val="0"/>
                        </a:spcBef>
                        <a:buNone/>
                      </a:pPr>
                      <a:r>
                        <a:rPr lang="en">
                          <a:latin typeface="Calibri"/>
                          <a:ea typeface="Calibri"/>
                          <a:cs typeface="Calibri"/>
                          <a:sym typeface="Calibri"/>
                        </a:rPr>
                        <a:t>16</a:t>
                      </a:r>
                    </a:p>
                    <a:p>
                      <a:pPr lvl="0" rtl="0">
                        <a:spcBef>
                          <a:spcPts val="0"/>
                        </a:spcBef>
                        <a:buNone/>
                      </a:pPr>
                      <a:r>
                        <a:rPr lang="en">
                          <a:latin typeface="Calibri"/>
                          <a:ea typeface="Calibri"/>
                          <a:cs typeface="Calibri"/>
                          <a:sym typeface="Calibri"/>
                        </a:rPr>
                        <a:t>5</a:t>
                      </a:r>
                    </a:p>
                    <a:p>
                      <a:pPr lvl="0" rtl="0">
                        <a:spcBef>
                          <a:spcPts val="0"/>
                        </a:spcBef>
                        <a:buNone/>
                      </a:pPr>
                      <a:r>
                        <a:rPr lang="en">
                          <a:latin typeface="Calibri"/>
                          <a:ea typeface="Calibri"/>
                          <a:cs typeface="Calibri"/>
                          <a:sym typeface="Calibri"/>
                        </a:rPr>
                        <a:t>14</a:t>
                      </a:r>
                    </a:p>
                  </a:txBody>
                  <a:tcPr marL="73025" marR="73025" marT="91450" marB="91450"/>
                </a:tc>
                <a:tc>
                  <a:txBody>
                    <a:bodyPr/>
                    <a:lstStyle/>
                    <a:p>
                      <a:pPr lvl="0" rtl="0">
                        <a:spcBef>
                          <a:spcPts val="0"/>
                        </a:spcBef>
                        <a:buNone/>
                      </a:pPr>
                      <a:r>
                        <a:rPr lang="en">
                          <a:latin typeface="Calibri"/>
                          <a:ea typeface="Calibri"/>
                          <a:cs typeface="Calibri"/>
                          <a:sym typeface="Calibri"/>
                        </a:rPr>
                        <a:t>24</a:t>
                      </a:r>
                    </a:p>
                    <a:p>
                      <a:pPr lvl="0" rtl="0">
                        <a:spcBef>
                          <a:spcPts val="0"/>
                        </a:spcBef>
                        <a:buNone/>
                      </a:pPr>
                      <a:r>
                        <a:rPr lang="en">
                          <a:latin typeface="Calibri"/>
                          <a:ea typeface="Calibri"/>
                          <a:cs typeface="Calibri"/>
                          <a:sym typeface="Calibri"/>
                        </a:rPr>
                        <a:t>34</a:t>
                      </a:r>
                    </a:p>
                    <a:p>
                      <a:pPr lvl="0" rtl="0">
                        <a:spcBef>
                          <a:spcPts val="0"/>
                        </a:spcBef>
                        <a:buNone/>
                      </a:pPr>
                      <a:r>
                        <a:rPr lang="en">
                          <a:latin typeface="Calibri"/>
                          <a:ea typeface="Calibri"/>
                          <a:cs typeface="Calibri"/>
                          <a:sym typeface="Calibri"/>
                        </a:rPr>
                        <a:t>25</a:t>
                      </a:r>
                    </a:p>
                    <a:p>
                      <a:pPr lvl="0" rtl="0">
                        <a:spcBef>
                          <a:spcPts val="0"/>
                        </a:spcBef>
                        <a:buNone/>
                      </a:pPr>
                      <a:r>
                        <a:rPr lang="en">
                          <a:latin typeface="Calibri"/>
                          <a:ea typeface="Calibri"/>
                          <a:cs typeface="Calibri"/>
                          <a:sym typeface="Calibri"/>
                        </a:rPr>
                        <a:t>24</a:t>
                      </a:r>
                    </a:p>
                  </a:txBody>
                  <a:tcPr marL="73025" marR="73025" marT="91450" marB="91450"/>
                </a:tc>
              </a:tr>
            </a:tbl>
          </a:graphicData>
        </a:graphic>
      </p:graphicFrame>
      <p:graphicFrame>
        <p:nvGraphicFramePr>
          <p:cNvPr id="495" name="Shape 495"/>
          <p:cNvGraphicFramePr/>
          <p:nvPr/>
        </p:nvGraphicFramePr>
        <p:xfrm>
          <a:off x="4791825" y="2233187"/>
          <a:ext cx="3998050" cy="3582620"/>
        </p:xfrm>
        <a:graphic>
          <a:graphicData uri="http://schemas.openxmlformats.org/drawingml/2006/table">
            <a:tbl>
              <a:tblPr bandRow="1">
                <a:noFill/>
                <a:tableStyleId>{1E536BDE-DE57-4997-AE57-8C25F1F6023D}</a:tableStyleId>
              </a:tblPr>
              <a:tblGrid>
                <a:gridCol w="1091900"/>
                <a:gridCol w="1255850"/>
                <a:gridCol w="804125"/>
                <a:gridCol w="846175"/>
              </a:tblGrid>
              <a:tr h="473600">
                <a:tc>
                  <a:txBody>
                    <a:bodyPr/>
                    <a:lstStyle/>
                    <a:p>
                      <a:pPr lvl="0" algn="ctr" rtl="0">
                        <a:spcBef>
                          <a:spcPts val="0"/>
                        </a:spcBef>
                        <a:buNone/>
                      </a:pPr>
                      <a:r>
                        <a:rPr lang="en" b="1"/>
                        <a:t>Grade Band</a:t>
                      </a:r>
                    </a:p>
                  </a:txBody>
                  <a:tcPr marL="73025" marR="73025" marT="91450" marB="91450">
                    <a:lnL w="6350" cap="flat" cmpd="sng">
                      <a:solidFill>
                        <a:srgbClr val="000000"/>
                      </a:solidFill>
                      <a:prstDash val="solid"/>
                      <a:round/>
                      <a:headEnd type="none" w="med" len="med"/>
                      <a:tailEnd type="none" w="med" len="med"/>
                    </a:lnL>
                    <a:lnR w="6350" cap="flat" cmpd="sng">
                      <a:solidFill>
                        <a:srgbClr val="000000"/>
                      </a:solidFill>
                      <a:prstDash val="solid"/>
                      <a:round/>
                      <a:headEnd type="none" w="med" len="med"/>
                      <a:tailEnd type="none" w="med" len="med"/>
                    </a:lnR>
                    <a:lnT w="6350" cap="flat" cmpd="sng">
                      <a:solidFill>
                        <a:srgbClr val="000000"/>
                      </a:solidFill>
                      <a:prstDash val="solid"/>
                      <a:round/>
                      <a:headEnd type="none" w="med" len="med"/>
                      <a:tailEnd type="none" w="med" len="med"/>
                    </a:lnT>
                    <a:lnB w="6350" cap="flat" cmpd="sng">
                      <a:solidFill>
                        <a:srgbClr val="000000"/>
                      </a:solidFill>
                      <a:prstDash val="solid"/>
                      <a:round/>
                      <a:headEnd type="none" w="med" len="med"/>
                      <a:tailEnd type="none" w="med" len="med"/>
                    </a:lnB>
                  </a:tcPr>
                </a:tc>
                <a:tc>
                  <a:txBody>
                    <a:bodyPr/>
                    <a:lstStyle/>
                    <a:p>
                      <a:pPr lvl="0" algn="ctr" rtl="0">
                        <a:spcBef>
                          <a:spcPts val="0"/>
                        </a:spcBef>
                        <a:buNone/>
                      </a:pPr>
                      <a:r>
                        <a:rPr lang="en" b="1"/>
                        <a:t>Domain</a:t>
                      </a:r>
                    </a:p>
                  </a:txBody>
                  <a:tcPr marL="73025" marR="73025" marT="91450" marB="91450">
                    <a:lnL w="6350" cap="flat" cmpd="sng">
                      <a:solidFill>
                        <a:srgbClr val="000000"/>
                      </a:solidFill>
                      <a:prstDash val="solid"/>
                      <a:round/>
                      <a:headEnd type="none" w="med" len="med"/>
                      <a:tailEnd type="none" w="med" len="med"/>
                    </a:lnL>
                    <a:lnR w="6350" cap="flat" cmpd="sng">
                      <a:solidFill>
                        <a:srgbClr val="000000"/>
                      </a:solidFill>
                      <a:prstDash val="solid"/>
                      <a:round/>
                      <a:headEnd type="none" w="med" len="med"/>
                      <a:tailEnd type="none" w="med" len="med"/>
                    </a:lnR>
                    <a:lnT w="6350" cap="flat" cmpd="sng">
                      <a:solidFill>
                        <a:srgbClr val="000000"/>
                      </a:solidFill>
                      <a:prstDash val="solid"/>
                      <a:round/>
                      <a:headEnd type="none" w="med" len="med"/>
                      <a:tailEnd type="none" w="med" len="med"/>
                    </a:lnT>
                    <a:lnB w="6350" cap="flat" cmpd="sng">
                      <a:solidFill>
                        <a:srgbClr val="000000"/>
                      </a:solidFill>
                      <a:prstDash val="solid"/>
                      <a:round/>
                      <a:headEnd type="none" w="med" len="med"/>
                      <a:tailEnd type="none" w="med" len="med"/>
                    </a:lnB>
                  </a:tcPr>
                </a:tc>
                <a:tc>
                  <a:txBody>
                    <a:bodyPr/>
                    <a:lstStyle/>
                    <a:p>
                      <a:pPr lvl="0" algn="ctr" rtl="0">
                        <a:spcBef>
                          <a:spcPts val="0"/>
                        </a:spcBef>
                        <a:buNone/>
                      </a:pPr>
                      <a:r>
                        <a:rPr lang="en" b="1"/>
                        <a:t>Tasks</a:t>
                      </a:r>
                    </a:p>
                  </a:txBody>
                  <a:tcPr marL="73025" marR="73025" marT="91450" marB="91450">
                    <a:lnL w="6350" cap="flat" cmpd="sng">
                      <a:solidFill>
                        <a:srgbClr val="000000"/>
                      </a:solidFill>
                      <a:prstDash val="solid"/>
                      <a:round/>
                      <a:headEnd type="none" w="med" len="med"/>
                      <a:tailEnd type="none" w="med" len="med"/>
                    </a:lnL>
                    <a:lnR w="6350" cap="flat" cmpd="sng">
                      <a:solidFill>
                        <a:srgbClr val="000000"/>
                      </a:solidFill>
                      <a:prstDash val="solid"/>
                      <a:round/>
                      <a:headEnd type="none" w="med" len="med"/>
                      <a:tailEnd type="none" w="med" len="med"/>
                    </a:lnR>
                    <a:lnT w="6350" cap="flat" cmpd="sng">
                      <a:solidFill>
                        <a:srgbClr val="000000"/>
                      </a:solidFill>
                      <a:prstDash val="solid"/>
                      <a:round/>
                      <a:headEnd type="none" w="med" len="med"/>
                      <a:tailEnd type="none" w="med" len="med"/>
                    </a:lnT>
                    <a:lnB w="6350" cap="flat" cmpd="sng">
                      <a:solidFill>
                        <a:srgbClr val="000000"/>
                      </a:solidFill>
                      <a:prstDash val="solid"/>
                      <a:round/>
                      <a:headEnd type="none" w="med" len="med"/>
                      <a:tailEnd type="none" w="med" len="med"/>
                    </a:lnB>
                  </a:tcPr>
                </a:tc>
                <a:tc>
                  <a:txBody>
                    <a:bodyPr/>
                    <a:lstStyle/>
                    <a:p>
                      <a:pPr lvl="0" algn="ctr" rtl="0">
                        <a:spcBef>
                          <a:spcPts val="0"/>
                        </a:spcBef>
                        <a:buNone/>
                      </a:pPr>
                      <a:r>
                        <a:rPr lang="en" b="1"/>
                        <a:t>Points</a:t>
                      </a:r>
                    </a:p>
                  </a:txBody>
                  <a:tcPr marL="73025" marR="73025" marT="91450" marB="91450">
                    <a:lnL w="6350" cap="flat" cmpd="sng">
                      <a:solidFill>
                        <a:srgbClr val="000000"/>
                      </a:solidFill>
                      <a:prstDash val="solid"/>
                      <a:round/>
                      <a:headEnd type="none" w="med" len="med"/>
                      <a:tailEnd type="none" w="med" len="med"/>
                    </a:lnL>
                    <a:lnR w="6350" cap="flat" cmpd="sng">
                      <a:solidFill>
                        <a:srgbClr val="000000"/>
                      </a:solidFill>
                      <a:prstDash val="solid"/>
                      <a:round/>
                      <a:headEnd type="none" w="med" len="med"/>
                      <a:tailEnd type="none" w="med" len="med"/>
                    </a:lnR>
                    <a:lnT w="6350" cap="flat" cmpd="sng">
                      <a:solidFill>
                        <a:srgbClr val="000000"/>
                      </a:solidFill>
                      <a:prstDash val="solid"/>
                      <a:round/>
                      <a:headEnd type="none" w="med" len="med"/>
                      <a:tailEnd type="none" w="med" len="med"/>
                    </a:lnT>
                    <a:lnB w="6350" cap="flat" cmpd="sng">
                      <a:solidFill>
                        <a:srgbClr val="000000"/>
                      </a:solidFill>
                      <a:prstDash val="solid"/>
                      <a:round/>
                      <a:headEnd type="none" w="med" len="med"/>
                      <a:tailEnd type="none" w="med" len="med"/>
                    </a:lnB>
                  </a:tcPr>
                </a:tc>
              </a:tr>
              <a:tr h="732975">
                <a:tc>
                  <a:txBody>
                    <a:bodyPr/>
                    <a:lstStyle/>
                    <a:p>
                      <a:pPr lvl="0" algn="ctr" rtl="0">
                        <a:spcBef>
                          <a:spcPts val="0"/>
                        </a:spcBef>
                        <a:buNone/>
                      </a:pPr>
                      <a:r>
                        <a:rPr lang="en" b="1"/>
                        <a:t>4-5</a:t>
                      </a:r>
                    </a:p>
                  </a:txBody>
                  <a:tcPr marL="73025" marR="73025" marT="91450" marB="91450" anchor="ctr">
                    <a:lnT w="6350" cap="flat" cmpd="sng">
                      <a:solidFill>
                        <a:srgbClr val="000000"/>
                      </a:solidFill>
                      <a:prstDash val="solid"/>
                      <a:round/>
                      <a:headEnd type="none" w="med" len="med"/>
                      <a:tailEnd type="none" w="med" len="med"/>
                    </a:lnT>
                  </a:tcPr>
                </a:tc>
                <a:tc>
                  <a:txBody>
                    <a:bodyPr/>
                    <a:lstStyle/>
                    <a:p>
                      <a:pPr lvl="0" rtl="0">
                        <a:spcBef>
                          <a:spcPts val="0"/>
                        </a:spcBef>
                        <a:buNone/>
                      </a:pPr>
                      <a:r>
                        <a:rPr lang="en">
                          <a:latin typeface="Calibri"/>
                          <a:ea typeface="Calibri"/>
                          <a:cs typeface="Calibri"/>
                          <a:sym typeface="Calibri"/>
                        </a:rPr>
                        <a:t>Listening</a:t>
                      </a:r>
                    </a:p>
                    <a:p>
                      <a:pPr lvl="0" rtl="0">
                        <a:spcBef>
                          <a:spcPts val="0"/>
                        </a:spcBef>
                        <a:buNone/>
                      </a:pPr>
                      <a:r>
                        <a:rPr lang="en">
                          <a:latin typeface="Calibri"/>
                          <a:ea typeface="Calibri"/>
                          <a:cs typeface="Calibri"/>
                          <a:sym typeface="Calibri"/>
                        </a:rPr>
                        <a:t>Reading</a:t>
                      </a:r>
                    </a:p>
                    <a:p>
                      <a:pPr lvl="0" rtl="0">
                        <a:spcBef>
                          <a:spcPts val="0"/>
                        </a:spcBef>
                        <a:buNone/>
                      </a:pPr>
                      <a:r>
                        <a:rPr lang="en">
                          <a:latin typeface="Calibri"/>
                          <a:ea typeface="Calibri"/>
                          <a:cs typeface="Calibri"/>
                          <a:sym typeface="Calibri"/>
                        </a:rPr>
                        <a:t>Speaking</a:t>
                      </a:r>
                    </a:p>
                    <a:p>
                      <a:pPr lvl="0" rtl="0">
                        <a:spcBef>
                          <a:spcPts val="0"/>
                        </a:spcBef>
                        <a:buNone/>
                      </a:pPr>
                      <a:r>
                        <a:rPr lang="en">
                          <a:latin typeface="Calibri"/>
                          <a:ea typeface="Calibri"/>
                          <a:cs typeface="Calibri"/>
                          <a:sym typeface="Calibri"/>
                        </a:rPr>
                        <a:t>Writing</a:t>
                      </a:r>
                    </a:p>
                  </a:txBody>
                  <a:tcPr marL="73025" marR="73025" marT="91450" marB="91450">
                    <a:lnT w="6350" cap="flat" cmpd="sng">
                      <a:solidFill>
                        <a:srgbClr val="000000"/>
                      </a:solidFill>
                      <a:prstDash val="solid"/>
                      <a:round/>
                      <a:headEnd type="none" w="med" len="med"/>
                      <a:tailEnd type="none" w="med" len="med"/>
                    </a:lnT>
                  </a:tcPr>
                </a:tc>
                <a:tc>
                  <a:txBody>
                    <a:bodyPr/>
                    <a:lstStyle/>
                    <a:p>
                      <a:pPr lvl="0" rtl="0">
                        <a:spcBef>
                          <a:spcPts val="0"/>
                        </a:spcBef>
                        <a:buNone/>
                      </a:pPr>
                      <a:r>
                        <a:rPr lang="en">
                          <a:latin typeface="Calibri"/>
                          <a:ea typeface="Calibri"/>
                          <a:cs typeface="Calibri"/>
                          <a:sym typeface="Calibri"/>
                        </a:rPr>
                        <a:t>16</a:t>
                      </a:r>
                    </a:p>
                    <a:p>
                      <a:pPr lvl="0" rtl="0">
                        <a:spcBef>
                          <a:spcPts val="0"/>
                        </a:spcBef>
                        <a:buNone/>
                      </a:pPr>
                      <a:r>
                        <a:rPr lang="en">
                          <a:latin typeface="Calibri"/>
                          <a:ea typeface="Calibri"/>
                          <a:cs typeface="Calibri"/>
                          <a:sym typeface="Calibri"/>
                        </a:rPr>
                        <a:t>11</a:t>
                      </a:r>
                    </a:p>
                    <a:p>
                      <a:pPr lvl="0" rtl="0">
                        <a:spcBef>
                          <a:spcPts val="0"/>
                        </a:spcBef>
                        <a:buNone/>
                      </a:pPr>
                      <a:r>
                        <a:rPr lang="en">
                          <a:latin typeface="Calibri"/>
                          <a:ea typeface="Calibri"/>
                          <a:cs typeface="Calibri"/>
                          <a:sym typeface="Calibri"/>
                        </a:rPr>
                        <a:t>5</a:t>
                      </a:r>
                    </a:p>
                    <a:p>
                      <a:pPr lvl="0" rtl="0">
                        <a:spcBef>
                          <a:spcPts val="0"/>
                        </a:spcBef>
                        <a:buNone/>
                      </a:pPr>
                      <a:r>
                        <a:rPr lang="en">
                          <a:latin typeface="Calibri"/>
                          <a:ea typeface="Calibri"/>
                          <a:cs typeface="Calibri"/>
                          <a:sym typeface="Calibri"/>
                        </a:rPr>
                        <a:t>11</a:t>
                      </a:r>
                    </a:p>
                  </a:txBody>
                  <a:tcPr marL="73025" marR="73025" marT="91450" marB="91450">
                    <a:lnT w="6350" cap="flat" cmpd="sng">
                      <a:solidFill>
                        <a:srgbClr val="000000"/>
                      </a:solidFill>
                      <a:prstDash val="solid"/>
                      <a:round/>
                      <a:headEnd type="none" w="med" len="med"/>
                      <a:tailEnd type="none" w="med" len="med"/>
                    </a:lnT>
                  </a:tcPr>
                </a:tc>
                <a:tc>
                  <a:txBody>
                    <a:bodyPr/>
                    <a:lstStyle/>
                    <a:p>
                      <a:pPr lvl="0" rtl="0">
                        <a:spcBef>
                          <a:spcPts val="0"/>
                        </a:spcBef>
                        <a:buNone/>
                      </a:pPr>
                      <a:r>
                        <a:rPr lang="en">
                          <a:latin typeface="Calibri"/>
                          <a:ea typeface="Calibri"/>
                          <a:cs typeface="Calibri"/>
                          <a:sym typeface="Calibri"/>
                        </a:rPr>
                        <a:t>33</a:t>
                      </a:r>
                    </a:p>
                    <a:p>
                      <a:pPr lvl="0" rtl="0">
                        <a:spcBef>
                          <a:spcPts val="0"/>
                        </a:spcBef>
                        <a:buNone/>
                      </a:pPr>
                      <a:r>
                        <a:rPr lang="en">
                          <a:latin typeface="Calibri"/>
                          <a:ea typeface="Calibri"/>
                          <a:cs typeface="Calibri"/>
                          <a:sym typeface="Calibri"/>
                        </a:rPr>
                        <a:t>28</a:t>
                      </a:r>
                    </a:p>
                    <a:p>
                      <a:pPr lvl="0" rtl="0">
                        <a:spcBef>
                          <a:spcPts val="0"/>
                        </a:spcBef>
                        <a:buNone/>
                      </a:pPr>
                      <a:r>
                        <a:rPr lang="en">
                          <a:latin typeface="Calibri"/>
                          <a:ea typeface="Calibri"/>
                          <a:cs typeface="Calibri"/>
                          <a:sym typeface="Calibri"/>
                        </a:rPr>
                        <a:t>30</a:t>
                      </a:r>
                    </a:p>
                    <a:p>
                      <a:pPr lvl="0" rtl="0">
                        <a:spcBef>
                          <a:spcPts val="0"/>
                        </a:spcBef>
                        <a:buNone/>
                      </a:pPr>
                      <a:r>
                        <a:rPr lang="en">
                          <a:latin typeface="Calibri"/>
                          <a:ea typeface="Calibri"/>
                          <a:cs typeface="Calibri"/>
                          <a:sym typeface="Calibri"/>
                        </a:rPr>
                        <a:t>30</a:t>
                      </a:r>
                    </a:p>
                  </a:txBody>
                  <a:tcPr marL="73025" marR="73025" marT="91450" marB="91450">
                    <a:lnT w="6350" cap="flat" cmpd="sng">
                      <a:solidFill>
                        <a:srgbClr val="000000"/>
                      </a:solidFill>
                      <a:prstDash val="solid"/>
                      <a:round/>
                      <a:headEnd type="none" w="med" len="med"/>
                      <a:tailEnd type="none" w="med" len="med"/>
                    </a:lnT>
                  </a:tcPr>
                </a:tc>
              </a:tr>
              <a:tr h="732975">
                <a:tc>
                  <a:txBody>
                    <a:bodyPr/>
                    <a:lstStyle/>
                    <a:p>
                      <a:pPr lvl="0" algn="ctr" rtl="0">
                        <a:spcBef>
                          <a:spcPts val="0"/>
                        </a:spcBef>
                        <a:buNone/>
                      </a:pPr>
                      <a:r>
                        <a:rPr lang="en" b="1"/>
                        <a:t>6-8</a:t>
                      </a:r>
                    </a:p>
                  </a:txBody>
                  <a:tcPr marL="73025" marR="73025" marT="91450" marB="91450" anchor="ctr"/>
                </a:tc>
                <a:tc>
                  <a:txBody>
                    <a:bodyPr/>
                    <a:lstStyle/>
                    <a:p>
                      <a:pPr lvl="0" rtl="0">
                        <a:spcBef>
                          <a:spcPts val="0"/>
                        </a:spcBef>
                        <a:buNone/>
                      </a:pPr>
                      <a:r>
                        <a:rPr lang="en">
                          <a:latin typeface="Calibri"/>
                          <a:ea typeface="Calibri"/>
                          <a:cs typeface="Calibri"/>
                          <a:sym typeface="Calibri"/>
                        </a:rPr>
                        <a:t>Listening</a:t>
                      </a:r>
                    </a:p>
                    <a:p>
                      <a:pPr lvl="0" rtl="0">
                        <a:spcBef>
                          <a:spcPts val="0"/>
                        </a:spcBef>
                        <a:buNone/>
                      </a:pPr>
                      <a:r>
                        <a:rPr lang="en">
                          <a:latin typeface="Calibri"/>
                          <a:ea typeface="Calibri"/>
                          <a:cs typeface="Calibri"/>
                          <a:sym typeface="Calibri"/>
                        </a:rPr>
                        <a:t>Reading</a:t>
                      </a:r>
                    </a:p>
                    <a:p>
                      <a:pPr lvl="0" rtl="0">
                        <a:spcBef>
                          <a:spcPts val="0"/>
                        </a:spcBef>
                        <a:buNone/>
                      </a:pPr>
                      <a:r>
                        <a:rPr lang="en">
                          <a:latin typeface="Calibri"/>
                          <a:ea typeface="Calibri"/>
                          <a:cs typeface="Calibri"/>
                          <a:sym typeface="Calibri"/>
                        </a:rPr>
                        <a:t>Speaking</a:t>
                      </a:r>
                    </a:p>
                    <a:p>
                      <a:pPr lvl="0" rtl="0">
                        <a:spcBef>
                          <a:spcPts val="0"/>
                        </a:spcBef>
                        <a:buNone/>
                      </a:pPr>
                      <a:r>
                        <a:rPr lang="en">
                          <a:latin typeface="Calibri"/>
                          <a:ea typeface="Calibri"/>
                          <a:cs typeface="Calibri"/>
                          <a:sym typeface="Calibri"/>
                        </a:rPr>
                        <a:t>Writing</a:t>
                      </a:r>
                    </a:p>
                  </a:txBody>
                  <a:tcPr marL="73025" marR="73025" marT="91450" marB="91450"/>
                </a:tc>
                <a:tc>
                  <a:txBody>
                    <a:bodyPr/>
                    <a:lstStyle/>
                    <a:p>
                      <a:pPr lvl="0" rtl="0">
                        <a:spcBef>
                          <a:spcPts val="0"/>
                        </a:spcBef>
                        <a:buNone/>
                      </a:pPr>
                      <a:r>
                        <a:rPr lang="en">
                          <a:latin typeface="Calibri"/>
                          <a:ea typeface="Calibri"/>
                          <a:cs typeface="Calibri"/>
                          <a:sym typeface="Calibri"/>
                        </a:rPr>
                        <a:t>19</a:t>
                      </a:r>
                    </a:p>
                    <a:p>
                      <a:pPr lvl="0" rtl="0">
                        <a:spcBef>
                          <a:spcPts val="0"/>
                        </a:spcBef>
                        <a:buNone/>
                      </a:pPr>
                      <a:r>
                        <a:rPr lang="en">
                          <a:latin typeface="Calibri"/>
                          <a:ea typeface="Calibri"/>
                          <a:cs typeface="Calibri"/>
                          <a:sym typeface="Calibri"/>
                        </a:rPr>
                        <a:t>8</a:t>
                      </a:r>
                    </a:p>
                    <a:p>
                      <a:pPr lvl="0" rtl="0">
                        <a:spcBef>
                          <a:spcPts val="0"/>
                        </a:spcBef>
                        <a:buNone/>
                      </a:pPr>
                      <a:r>
                        <a:rPr lang="en">
                          <a:latin typeface="Calibri"/>
                          <a:ea typeface="Calibri"/>
                          <a:cs typeface="Calibri"/>
                          <a:sym typeface="Calibri"/>
                        </a:rPr>
                        <a:t>4</a:t>
                      </a:r>
                    </a:p>
                    <a:p>
                      <a:pPr lvl="0" rtl="0">
                        <a:spcBef>
                          <a:spcPts val="0"/>
                        </a:spcBef>
                        <a:buNone/>
                      </a:pPr>
                      <a:r>
                        <a:rPr lang="en">
                          <a:latin typeface="Calibri"/>
                          <a:ea typeface="Calibri"/>
                          <a:cs typeface="Calibri"/>
                          <a:sym typeface="Calibri"/>
                        </a:rPr>
                        <a:t>6</a:t>
                      </a:r>
                    </a:p>
                  </a:txBody>
                  <a:tcPr marL="73025" marR="73025" marT="91450" marB="91450"/>
                </a:tc>
                <a:tc>
                  <a:txBody>
                    <a:bodyPr/>
                    <a:lstStyle/>
                    <a:p>
                      <a:pPr lvl="0" rtl="0">
                        <a:spcBef>
                          <a:spcPts val="0"/>
                        </a:spcBef>
                        <a:buNone/>
                      </a:pPr>
                      <a:r>
                        <a:rPr lang="en">
                          <a:latin typeface="Calibri"/>
                          <a:ea typeface="Calibri"/>
                          <a:cs typeface="Calibri"/>
                          <a:sym typeface="Calibri"/>
                        </a:rPr>
                        <a:t>34</a:t>
                      </a:r>
                    </a:p>
                    <a:p>
                      <a:pPr lvl="0" rtl="0">
                        <a:spcBef>
                          <a:spcPts val="0"/>
                        </a:spcBef>
                        <a:buNone/>
                      </a:pPr>
                      <a:r>
                        <a:rPr lang="en">
                          <a:latin typeface="Calibri"/>
                          <a:ea typeface="Calibri"/>
                          <a:cs typeface="Calibri"/>
                          <a:sym typeface="Calibri"/>
                        </a:rPr>
                        <a:t>33</a:t>
                      </a:r>
                    </a:p>
                    <a:p>
                      <a:pPr lvl="0" rtl="0">
                        <a:spcBef>
                          <a:spcPts val="0"/>
                        </a:spcBef>
                        <a:buNone/>
                      </a:pPr>
                      <a:r>
                        <a:rPr lang="en">
                          <a:latin typeface="Calibri"/>
                          <a:ea typeface="Calibri"/>
                          <a:cs typeface="Calibri"/>
                          <a:sym typeface="Calibri"/>
                        </a:rPr>
                        <a:t>27</a:t>
                      </a:r>
                    </a:p>
                    <a:p>
                      <a:pPr lvl="0" rtl="0">
                        <a:spcBef>
                          <a:spcPts val="0"/>
                        </a:spcBef>
                        <a:buNone/>
                      </a:pPr>
                      <a:r>
                        <a:rPr lang="en">
                          <a:latin typeface="Calibri"/>
                          <a:ea typeface="Calibri"/>
                          <a:cs typeface="Calibri"/>
                          <a:sym typeface="Calibri"/>
                        </a:rPr>
                        <a:t>28</a:t>
                      </a:r>
                    </a:p>
                  </a:txBody>
                  <a:tcPr marL="73025" marR="73025" marT="91450" marB="91450"/>
                </a:tc>
              </a:tr>
              <a:tr h="732975">
                <a:tc>
                  <a:txBody>
                    <a:bodyPr/>
                    <a:lstStyle/>
                    <a:p>
                      <a:pPr lvl="0" algn="ctr" rtl="0">
                        <a:spcBef>
                          <a:spcPts val="0"/>
                        </a:spcBef>
                        <a:buNone/>
                      </a:pPr>
                      <a:r>
                        <a:rPr lang="en" b="1"/>
                        <a:t>9-12</a:t>
                      </a:r>
                    </a:p>
                  </a:txBody>
                  <a:tcPr marL="73025" marR="73025" marT="91450" marB="91450" anchor="ctr"/>
                </a:tc>
                <a:tc>
                  <a:txBody>
                    <a:bodyPr/>
                    <a:lstStyle/>
                    <a:p>
                      <a:pPr lvl="0" rtl="0">
                        <a:spcBef>
                          <a:spcPts val="0"/>
                        </a:spcBef>
                        <a:buNone/>
                      </a:pPr>
                      <a:r>
                        <a:rPr lang="en">
                          <a:latin typeface="Calibri"/>
                          <a:ea typeface="Calibri"/>
                          <a:cs typeface="Calibri"/>
                          <a:sym typeface="Calibri"/>
                        </a:rPr>
                        <a:t>Listening</a:t>
                      </a:r>
                    </a:p>
                    <a:p>
                      <a:pPr lvl="0" rtl="0">
                        <a:spcBef>
                          <a:spcPts val="0"/>
                        </a:spcBef>
                        <a:buNone/>
                      </a:pPr>
                      <a:r>
                        <a:rPr lang="en">
                          <a:latin typeface="Calibri"/>
                          <a:ea typeface="Calibri"/>
                          <a:cs typeface="Calibri"/>
                          <a:sym typeface="Calibri"/>
                        </a:rPr>
                        <a:t>Reading</a:t>
                      </a:r>
                    </a:p>
                    <a:p>
                      <a:pPr lvl="0" rtl="0">
                        <a:spcBef>
                          <a:spcPts val="0"/>
                        </a:spcBef>
                        <a:buNone/>
                      </a:pPr>
                      <a:r>
                        <a:rPr lang="en">
                          <a:latin typeface="Calibri"/>
                          <a:ea typeface="Calibri"/>
                          <a:cs typeface="Calibri"/>
                          <a:sym typeface="Calibri"/>
                        </a:rPr>
                        <a:t>Speaking</a:t>
                      </a:r>
                    </a:p>
                    <a:p>
                      <a:pPr lvl="0" rtl="0">
                        <a:spcBef>
                          <a:spcPts val="0"/>
                        </a:spcBef>
                        <a:buNone/>
                      </a:pPr>
                      <a:r>
                        <a:rPr lang="en">
                          <a:latin typeface="Calibri"/>
                          <a:ea typeface="Calibri"/>
                          <a:cs typeface="Calibri"/>
                          <a:sym typeface="Calibri"/>
                        </a:rPr>
                        <a:t>Writing</a:t>
                      </a:r>
                    </a:p>
                  </a:txBody>
                  <a:tcPr marL="73025" marR="73025" marT="91450" marB="91450"/>
                </a:tc>
                <a:tc>
                  <a:txBody>
                    <a:bodyPr/>
                    <a:lstStyle/>
                    <a:p>
                      <a:pPr lvl="0" rtl="0">
                        <a:spcBef>
                          <a:spcPts val="0"/>
                        </a:spcBef>
                        <a:buNone/>
                      </a:pPr>
                      <a:r>
                        <a:rPr lang="en">
                          <a:latin typeface="Calibri"/>
                          <a:ea typeface="Calibri"/>
                          <a:cs typeface="Calibri"/>
                          <a:sym typeface="Calibri"/>
                        </a:rPr>
                        <a:t>12</a:t>
                      </a:r>
                    </a:p>
                    <a:p>
                      <a:pPr lvl="0" rtl="0">
                        <a:spcBef>
                          <a:spcPts val="0"/>
                        </a:spcBef>
                        <a:buNone/>
                      </a:pPr>
                      <a:r>
                        <a:rPr lang="en">
                          <a:latin typeface="Calibri"/>
                          <a:ea typeface="Calibri"/>
                          <a:cs typeface="Calibri"/>
                          <a:sym typeface="Calibri"/>
                        </a:rPr>
                        <a:t>9</a:t>
                      </a:r>
                    </a:p>
                    <a:p>
                      <a:pPr lvl="0" rtl="0">
                        <a:spcBef>
                          <a:spcPts val="0"/>
                        </a:spcBef>
                        <a:buNone/>
                      </a:pPr>
                      <a:r>
                        <a:rPr lang="en">
                          <a:latin typeface="Calibri"/>
                          <a:ea typeface="Calibri"/>
                          <a:cs typeface="Calibri"/>
                          <a:sym typeface="Calibri"/>
                        </a:rPr>
                        <a:t>4</a:t>
                      </a:r>
                    </a:p>
                    <a:p>
                      <a:pPr lvl="0" rtl="0">
                        <a:spcBef>
                          <a:spcPts val="0"/>
                        </a:spcBef>
                        <a:buNone/>
                      </a:pPr>
                      <a:r>
                        <a:rPr lang="en">
                          <a:latin typeface="Calibri"/>
                          <a:ea typeface="Calibri"/>
                          <a:cs typeface="Calibri"/>
                          <a:sym typeface="Calibri"/>
                        </a:rPr>
                        <a:t>6</a:t>
                      </a:r>
                    </a:p>
                  </a:txBody>
                  <a:tcPr marL="73025" marR="73025" marT="91450" marB="91450"/>
                </a:tc>
                <a:tc>
                  <a:txBody>
                    <a:bodyPr/>
                    <a:lstStyle/>
                    <a:p>
                      <a:pPr lvl="0" rtl="0">
                        <a:spcBef>
                          <a:spcPts val="0"/>
                        </a:spcBef>
                        <a:buNone/>
                      </a:pPr>
                      <a:r>
                        <a:rPr lang="en">
                          <a:latin typeface="Calibri"/>
                          <a:ea typeface="Calibri"/>
                          <a:cs typeface="Calibri"/>
                          <a:sym typeface="Calibri"/>
                        </a:rPr>
                        <a:t>26</a:t>
                      </a:r>
                    </a:p>
                    <a:p>
                      <a:pPr lvl="0" rtl="0">
                        <a:spcBef>
                          <a:spcPts val="0"/>
                        </a:spcBef>
                        <a:buNone/>
                      </a:pPr>
                      <a:r>
                        <a:rPr lang="en">
                          <a:latin typeface="Calibri"/>
                          <a:ea typeface="Calibri"/>
                          <a:cs typeface="Calibri"/>
                          <a:sym typeface="Calibri"/>
                        </a:rPr>
                        <a:t>35</a:t>
                      </a:r>
                    </a:p>
                    <a:p>
                      <a:pPr lvl="0" rtl="0">
                        <a:spcBef>
                          <a:spcPts val="0"/>
                        </a:spcBef>
                        <a:buNone/>
                      </a:pPr>
                      <a:r>
                        <a:rPr lang="en">
                          <a:latin typeface="Calibri"/>
                          <a:ea typeface="Calibri"/>
                          <a:cs typeface="Calibri"/>
                          <a:sym typeface="Calibri"/>
                        </a:rPr>
                        <a:t>27</a:t>
                      </a:r>
                    </a:p>
                    <a:p>
                      <a:pPr lvl="0" rtl="0">
                        <a:spcBef>
                          <a:spcPts val="0"/>
                        </a:spcBef>
                        <a:buNone/>
                      </a:pPr>
                      <a:r>
                        <a:rPr lang="en">
                          <a:latin typeface="Calibri"/>
                          <a:ea typeface="Calibri"/>
                          <a:cs typeface="Calibri"/>
                          <a:sym typeface="Calibri"/>
                        </a:rPr>
                        <a:t>28</a:t>
                      </a:r>
                    </a:p>
                  </a:txBody>
                  <a:tcPr marL="73025" marR="73025" marT="91450" marB="91450"/>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0" y="0"/>
            <a:ext cx="9144000" cy="1295400"/>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333333"/>
              </a:buClr>
              <a:buSzPct val="25000"/>
              <a:buFont typeface="Calibri"/>
              <a:buNone/>
            </a:pPr>
            <a:r>
              <a:rPr lang="en" sz="3200" b="0" i="0" u="none" strike="noStrike" cap="none">
                <a:solidFill>
                  <a:srgbClr val="333333"/>
                </a:solidFill>
                <a:latin typeface="Calibri"/>
                <a:ea typeface="Calibri"/>
                <a:cs typeface="Calibri"/>
                <a:sym typeface="Calibri"/>
              </a:rPr>
              <a:t>  S</a:t>
            </a:r>
            <a:r>
              <a:rPr lang="en" sz="3200"/>
              <a:t>ample Task Types</a:t>
            </a:r>
          </a:p>
        </p:txBody>
      </p:sp>
      <p:graphicFrame>
        <p:nvGraphicFramePr>
          <p:cNvPr id="502" name="Shape 502"/>
          <p:cNvGraphicFramePr/>
          <p:nvPr>
            <p:extLst>
              <p:ext uri="{D42A27DB-BD31-4B8C-83A1-F6EECF244321}">
                <p14:modId xmlns:p14="http://schemas.microsoft.com/office/powerpoint/2010/main" val="1816383900"/>
              </p:ext>
            </p:extLst>
          </p:nvPr>
        </p:nvGraphicFramePr>
        <p:xfrm>
          <a:off x="194441" y="1463358"/>
          <a:ext cx="8755125" cy="4876800"/>
        </p:xfrm>
        <a:graphic>
          <a:graphicData uri="http://schemas.openxmlformats.org/drawingml/2006/table">
            <a:tbl>
              <a:tblPr>
                <a:noFill/>
                <a:tableStyleId>{3619AF9B-FBE2-47A9-BB43-EB5D2DA5B070}</a:tableStyleId>
              </a:tblPr>
              <a:tblGrid>
                <a:gridCol w="2125725"/>
                <a:gridCol w="2209800"/>
                <a:gridCol w="2209800"/>
                <a:gridCol w="2209800"/>
              </a:tblGrid>
              <a:tr h="228600">
                <a:tc>
                  <a:txBody>
                    <a:bodyPr/>
                    <a:lstStyle/>
                    <a:p>
                      <a:pPr marL="0" marR="0" lvl="0" indent="0" algn="ctr" rtl="0">
                        <a:lnSpc>
                          <a:spcPct val="100000"/>
                        </a:lnSpc>
                        <a:spcBef>
                          <a:spcPts val="0"/>
                        </a:spcBef>
                        <a:spcAft>
                          <a:spcPts val="0"/>
                        </a:spcAft>
                        <a:buSzPct val="25000"/>
                        <a:buNone/>
                      </a:pPr>
                      <a:r>
                        <a:rPr lang="en" sz="1600" b="1" dirty="0">
                          <a:solidFill>
                            <a:schemeClr val="dk1"/>
                          </a:solidFill>
                          <a:latin typeface="Calibri"/>
                          <a:ea typeface="Calibri"/>
                          <a:cs typeface="Calibri"/>
                          <a:sym typeface="Calibri"/>
                        </a:rPr>
                        <a:t>Listening</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8CB3E3"/>
                    </a:solidFill>
                  </a:tcPr>
                </a:tc>
                <a:tc>
                  <a:txBody>
                    <a:bodyPr/>
                    <a:lstStyle/>
                    <a:p>
                      <a:pPr marL="0" marR="0" lvl="0" indent="0" algn="ctr" rtl="0">
                        <a:lnSpc>
                          <a:spcPct val="100000"/>
                        </a:lnSpc>
                        <a:spcBef>
                          <a:spcPts val="0"/>
                        </a:spcBef>
                        <a:spcAft>
                          <a:spcPts val="0"/>
                        </a:spcAft>
                        <a:buSzPct val="25000"/>
                        <a:buNone/>
                      </a:pPr>
                      <a:r>
                        <a:rPr lang="en" sz="1600" b="1">
                          <a:solidFill>
                            <a:schemeClr val="dk1"/>
                          </a:solidFill>
                          <a:latin typeface="Calibri"/>
                          <a:ea typeface="Calibri"/>
                          <a:cs typeface="Calibri"/>
                          <a:sym typeface="Calibri"/>
                        </a:rPr>
                        <a:t>Reading</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8CB3E3"/>
                    </a:solidFill>
                  </a:tcPr>
                </a:tc>
                <a:tc>
                  <a:txBody>
                    <a:bodyPr/>
                    <a:lstStyle/>
                    <a:p>
                      <a:pPr marL="0" marR="0" lvl="0" indent="0" algn="ctr" rtl="0">
                        <a:lnSpc>
                          <a:spcPct val="100000"/>
                        </a:lnSpc>
                        <a:spcBef>
                          <a:spcPts val="0"/>
                        </a:spcBef>
                        <a:spcAft>
                          <a:spcPts val="0"/>
                        </a:spcAft>
                        <a:buSzPct val="25000"/>
                        <a:buNone/>
                      </a:pPr>
                      <a:r>
                        <a:rPr lang="en" sz="1600" b="1">
                          <a:solidFill>
                            <a:schemeClr val="dk1"/>
                          </a:solidFill>
                          <a:latin typeface="Calibri"/>
                          <a:ea typeface="Calibri"/>
                          <a:cs typeface="Calibri"/>
                          <a:sym typeface="Calibri"/>
                        </a:rPr>
                        <a:t>Speaking</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8CB3E3"/>
                    </a:solidFill>
                  </a:tcPr>
                </a:tc>
                <a:tc>
                  <a:txBody>
                    <a:bodyPr/>
                    <a:lstStyle/>
                    <a:p>
                      <a:pPr marL="0" marR="0" lvl="0" indent="0" algn="ctr" rtl="0">
                        <a:lnSpc>
                          <a:spcPct val="100000"/>
                        </a:lnSpc>
                        <a:spcBef>
                          <a:spcPts val="0"/>
                        </a:spcBef>
                        <a:spcAft>
                          <a:spcPts val="0"/>
                        </a:spcAft>
                        <a:buSzPct val="25000"/>
                        <a:buNone/>
                      </a:pPr>
                      <a:r>
                        <a:rPr lang="en" sz="1600" b="1" dirty="0">
                          <a:solidFill>
                            <a:schemeClr val="dk1"/>
                          </a:solidFill>
                          <a:latin typeface="Calibri"/>
                          <a:ea typeface="Calibri"/>
                          <a:cs typeface="Calibri"/>
                          <a:sym typeface="Calibri"/>
                        </a:rPr>
                        <a:t>Writing</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8CB3E3"/>
                    </a:solidFill>
                  </a:tcPr>
                </a:tc>
              </a:tr>
              <a:tr h="3952575">
                <a:tc>
                  <a:txBody>
                    <a:bodyPr/>
                    <a:lstStyle/>
                    <a:p>
                      <a:pPr marL="114300" marR="0" lvl="0" indent="0" algn="l" rtl="0">
                        <a:lnSpc>
                          <a:spcPct val="100000"/>
                        </a:lnSpc>
                        <a:spcBef>
                          <a:spcPts val="0"/>
                        </a:spcBef>
                        <a:spcAft>
                          <a:spcPts val="0"/>
                        </a:spcAft>
                        <a:buSzPct val="100000"/>
                        <a:buFontTx/>
                        <a:buNone/>
                      </a:pPr>
                      <a:r>
                        <a:rPr lang="en" sz="1600" dirty="0" smtClean="0">
                          <a:latin typeface="Calibri"/>
                          <a:ea typeface="Calibri"/>
                          <a:cs typeface="Calibri"/>
                          <a:sym typeface="Calibri"/>
                        </a:rPr>
                        <a:t>Read-Aloud </a:t>
                      </a:r>
                      <a:r>
                        <a:rPr lang="en" sz="1600" dirty="0">
                          <a:latin typeface="Calibri"/>
                          <a:ea typeface="Calibri"/>
                          <a:cs typeface="Calibri"/>
                          <a:sym typeface="Calibri"/>
                        </a:rPr>
                        <a:t>Story </a:t>
                      </a:r>
                      <a:endParaRPr lang="en" sz="1600" dirty="0" smtClean="0">
                        <a:latin typeface="Calibri"/>
                        <a:ea typeface="Calibri"/>
                        <a:cs typeface="Calibri"/>
                        <a:sym typeface="Calibri"/>
                      </a:endParaRPr>
                    </a:p>
                    <a:p>
                      <a:pPr marL="114300" marR="0" lvl="0" indent="0" algn="l" rtl="0">
                        <a:lnSpc>
                          <a:spcPct val="100000"/>
                        </a:lnSpc>
                        <a:spcBef>
                          <a:spcPts val="0"/>
                        </a:spcBef>
                        <a:spcAft>
                          <a:spcPts val="0"/>
                        </a:spcAft>
                        <a:buSzPct val="100000"/>
                        <a:buFontTx/>
                        <a:buNone/>
                      </a:pPr>
                      <a:endParaRPr lang="en" sz="1600" dirty="0">
                        <a:latin typeface="Calibri"/>
                        <a:ea typeface="Calibri"/>
                        <a:cs typeface="Calibri"/>
                        <a:sym typeface="Calibri"/>
                      </a:endParaRPr>
                    </a:p>
                    <a:p>
                      <a:pPr marL="114300" marR="0" lvl="0" indent="0" algn="l" rtl="0">
                        <a:lnSpc>
                          <a:spcPct val="100000"/>
                        </a:lnSpc>
                        <a:spcBef>
                          <a:spcPts val="0"/>
                        </a:spcBef>
                        <a:spcAft>
                          <a:spcPts val="0"/>
                        </a:spcAft>
                        <a:buSzPct val="100000"/>
                        <a:buFontTx/>
                        <a:buNone/>
                      </a:pPr>
                      <a:r>
                        <a:rPr lang="en" sz="1600" dirty="0">
                          <a:latin typeface="Calibri"/>
                          <a:ea typeface="Calibri"/>
                          <a:cs typeface="Calibri"/>
                          <a:sym typeface="Calibri"/>
                        </a:rPr>
                        <a:t>Short Conversations </a:t>
                      </a:r>
                    </a:p>
                    <a:p>
                      <a:pPr marL="114300" marR="0" lvl="0" indent="0" algn="l" rtl="0">
                        <a:lnSpc>
                          <a:spcPct val="100000"/>
                        </a:lnSpc>
                        <a:spcBef>
                          <a:spcPts val="0"/>
                        </a:spcBef>
                        <a:spcAft>
                          <a:spcPts val="0"/>
                        </a:spcAft>
                        <a:buSzPct val="100000"/>
                        <a:buFontTx/>
                        <a:buNone/>
                      </a:pPr>
                      <a:endParaRPr lang="en" sz="1600" dirty="0" smtClean="0">
                        <a:latin typeface="Calibri"/>
                        <a:ea typeface="Calibri"/>
                        <a:cs typeface="Calibri"/>
                        <a:sym typeface="Calibri"/>
                      </a:endParaRPr>
                    </a:p>
                    <a:p>
                      <a:pPr marL="114300" marR="0" lvl="0" indent="0" algn="l" rtl="0">
                        <a:lnSpc>
                          <a:spcPct val="100000"/>
                        </a:lnSpc>
                        <a:spcBef>
                          <a:spcPts val="0"/>
                        </a:spcBef>
                        <a:spcAft>
                          <a:spcPts val="0"/>
                        </a:spcAft>
                        <a:buSzPct val="100000"/>
                        <a:buFontTx/>
                        <a:buNone/>
                      </a:pPr>
                      <a:r>
                        <a:rPr lang="en" sz="1600" dirty="0" smtClean="0">
                          <a:latin typeface="Calibri"/>
                          <a:ea typeface="Calibri"/>
                          <a:cs typeface="Calibri"/>
                          <a:sym typeface="Calibri"/>
                        </a:rPr>
                        <a:t>Student </a:t>
                      </a:r>
                      <a:r>
                        <a:rPr lang="en" sz="1600" dirty="0">
                          <a:latin typeface="Calibri"/>
                          <a:ea typeface="Calibri"/>
                          <a:cs typeface="Calibri"/>
                          <a:sym typeface="Calibri"/>
                        </a:rPr>
                        <a:t>Discussion</a:t>
                      </a:r>
                    </a:p>
                    <a:p>
                      <a:pPr marL="114300" marR="0" lvl="0" indent="0" algn="l" rtl="0">
                        <a:lnSpc>
                          <a:spcPct val="100000"/>
                        </a:lnSpc>
                        <a:spcBef>
                          <a:spcPts val="0"/>
                        </a:spcBef>
                        <a:spcAft>
                          <a:spcPts val="0"/>
                        </a:spcAft>
                        <a:buSzPct val="100000"/>
                        <a:buFontTx/>
                        <a:buNone/>
                      </a:pPr>
                      <a:endParaRPr lang="en" sz="1600" dirty="0" smtClean="0">
                        <a:latin typeface="Calibri"/>
                        <a:ea typeface="Calibri"/>
                        <a:cs typeface="Calibri"/>
                        <a:sym typeface="Calibri"/>
                      </a:endParaRPr>
                    </a:p>
                    <a:p>
                      <a:pPr marL="114300" marR="0" lvl="0" indent="0" algn="l" rtl="0">
                        <a:lnSpc>
                          <a:spcPct val="100000"/>
                        </a:lnSpc>
                        <a:spcBef>
                          <a:spcPts val="0"/>
                        </a:spcBef>
                        <a:spcAft>
                          <a:spcPts val="0"/>
                        </a:spcAft>
                        <a:buSzPct val="100000"/>
                        <a:buFontTx/>
                        <a:buNone/>
                      </a:pPr>
                      <a:r>
                        <a:rPr lang="en" sz="1600" dirty="0" smtClean="0">
                          <a:latin typeface="Calibri"/>
                          <a:ea typeface="Calibri"/>
                          <a:cs typeface="Calibri"/>
                          <a:sym typeface="Calibri"/>
                        </a:rPr>
                        <a:t>Listen </a:t>
                      </a:r>
                      <a:r>
                        <a:rPr lang="en" sz="1600" dirty="0">
                          <a:latin typeface="Calibri"/>
                          <a:ea typeface="Calibri"/>
                          <a:cs typeface="Calibri"/>
                          <a:sym typeface="Calibri"/>
                        </a:rPr>
                        <a:t>for Information</a:t>
                      </a:r>
                    </a:p>
                    <a:p>
                      <a:pPr marL="114300" marR="0" lvl="0" indent="0" algn="l" rtl="0">
                        <a:lnSpc>
                          <a:spcPct val="100000"/>
                        </a:lnSpc>
                        <a:spcBef>
                          <a:spcPts val="0"/>
                        </a:spcBef>
                        <a:spcAft>
                          <a:spcPts val="0"/>
                        </a:spcAft>
                        <a:buSzPct val="100000"/>
                        <a:buFontTx/>
                        <a:buNone/>
                      </a:pPr>
                      <a:endParaRPr lang="en" sz="1600" dirty="0" smtClean="0">
                        <a:latin typeface="Calibri"/>
                        <a:ea typeface="Calibri"/>
                        <a:cs typeface="Calibri"/>
                        <a:sym typeface="Calibri"/>
                      </a:endParaRPr>
                    </a:p>
                    <a:p>
                      <a:pPr marL="114300" marR="0" lvl="0" indent="0" algn="l" rtl="0">
                        <a:lnSpc>
                          <a:spcPct val="100000"/>
                        </a:lnSpc>
                        <a:spcBef>
                          <a:spcPts val="0"/>
                        </a:spcBef>
                        <a:spcAft>
                          <a:spcPts val="0"/>
                        </a:spcAft>
                        <a:buSzPct val="100000"/>
                        <a:buFontTx/>
                        <a:buNone/>
                      </a:pPr>
                      <a:r>
                        <a:rPr lang="en" sz="1600" dirty="0" smtClean="0">
                          <a:latin typeface="Calibri"/>
                          <a:ea typeface="Calibri"/>
                          <a:cs typeface="Calibri"/>
                          <a:sym typeface="Calibri"/>
                        </a:rPr>
                        <a:t>Academic </a:t>
                      </a:r>
                      <a:r>
                        <a:rPr lang="en" sz="1600" dirty="0">
                          <a:latin typeface="Calibri"/>
                          <a:ea typeface="Calibri"/>
                          <a:cs typeface="Calibri"/>
                          <a:sym typeface="Calibri"/>
                        </a:rPr>
                        <a:t>Debate </a:t>
                      </a:r>
                    </a:p>
                    <a:p>
                      <a:pPr marL="114300" marR="0" lvl="0" indent="0" algn="l" rtl="0">
                        <a:lnSpc>
                          <a:spcPct val="100000"/>
                        </a:lnSpc>
                        <a:spcBef>
                          <a:spcPts val="0"/>
                        </a:spcBef>
                        <a:spcAft>
                          <a:spcPts val="0"/>
                        </a:spcAft>
                        <a:buSzPct val="100000"/>
                        <a:buFontTx/>
                        <a:buNone/>
                      </a:pPr>
                      <a:endParaRPr lang="en" sz="1600" dirty="0" smtClean="0">
                        <a:latin typeface="Calibri"/>
                        <a:ea typeface="Calibri"/>
                        <a:cs typeface="Calibri"/>
                        <a:sym typeface="Calibri"/>
                      </a:endParaRPr>
                    </a:p>
                    <a:p>
                      <a:pPr marL="114300" marR="0" lvl="0" indent="0" algn="l" rtl="0">
                        <a:lnSpc>
                          <a:spcPct val="100000"/>
                        </a:lnSpc>
                        <a:spcBef>
                          <a:spcPts val="0"/>
                        </a:spcBef>
                        <a:spcAft>
                          <a:spcPts val="0"/>
                        </a:spcAft>
                        <a:buSzPct val="100000"/>
                        <a:buFontTx/>
                        <a:buNone/>
                      </a:pPr>
                      <a:r>
                        <a:rPr lang="en" sz="1600" dirty="0" smtClean="0">
                          <a:latin typeface="Calibri"/>
                          <a:ea typeface="Calibri"/>
                          <a:cs typeface="Calibri"/>
                          <a:sym typeface="Calibri"/>
                        </a:rPr>
                        <a:t>Academic </a:t>
                      </a:r>
                      <a:r>
                        <a:rPr lang="en" sz="1600" dirty="0">
                          <a:latin typeface="Calibri"/>
                          <a:ea typeface="Calibri"/>
                          <a:cs typeface="Calibri"/>
                          <a:sym typeface="Calibri"/>
                        </a:rPr>
                        <a:t>Lecture and Discussion</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FontTx/>
                        <a:buNone/>
                      </a:pPr>
                      <a:r>
                        <a:rPr lang="en" sz="1600" dirty="0">
                          <a:latin typeface="Calibri"/>
                          <a:ea typeface="Calibri"/>
                          <a:cs typeface="Calibri"/>
                          <a:sym typeface="Calibri"/>
                        </a:rPr>
                        <a:t>Argument and Support Essay Set </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Discrete </a:t>
                      </a:r>
                      <a:r>
                        <a:rPr lang="en" sz="1600" dirty="0">
                          <a:latin typeface="Calibri"/>
                          <a:ea typeface="Calibri"/>
                          <a:cs typeface="Calibri"/>
                          <a:sym typeface="Calibri"/>
                        </a:rPr>
                        <a:t>Items </a:t>
                      </a: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endParaRPr lang="en" sz="1600" dirty="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Informational </a:t>
                      </a:r>
                      <a:r>
                        <a:rPr lang="en" sz="1600" dirty="0">
                          <a:latin typeface="Calibri"/>
                          <a:ea typeface="Calibri"/>
                          <a:cs typeface="Calibri"/>
                          <a:sym typeface="Calibri"/>
                        </a:rPr>
                        <a:t>Set </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Extended </a:t>
                      </a:r>
                      <a:r>
                        <a:rPr lang="en" sz="1600" dirty="0">
                          <a:latin typeface="Calibri"/>
                          <a:ea typeface="Calibri"/>
                          <a:cs typeface="Calibri"/>
                          <a:sym typeface="Calibri"/>
                        </a:rPr>
                        <a:t>Informational Set </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Literary </a:t>
                      </a:r>
                      <a:r>
                        <a:rPr lang="en" sz="1600" dirty="0">
                          <a:latin typeface="Calibri"/>
                          <a:ea typeface="Calibri"/>
                          <a:cs typeface="Calibri"/>
                          <a:sym typeface="Calibri"/>
                        </a:rPr>
                        <a:t>Set </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Read </a:t>
                      </a:r>
                      <a:r>
                        <a:rPr lang="en" sz="1600" dirty="0">
                          <a:latin typeface="Calibri"/>
                          <a:ea typeface="Calibri"/>
                          <a:cs typeface="Calibri"/>
                          <a:sym typeface="Calibri"/>
                        </a:rPr>
                        <a:t>for Details</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Procedural </a:t>
                      </a:r>
                      <a:r>
                        <a:rPr lang="en" sz="1600" dirty="0">
                          <a:latin typeface="Calibri"/>
                          <a:ea typeface="Calibri"/>
                          <a:cs typeface="Calibri"/>
                          <a:sym typeface="Calibri"/>
                        </a:rPr>
                        <a:t>Text</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Academic </a:t>
                      </a:r>
                      <a:r>
                        <a:rPr lang="en" sz="1600" dirty="0">
                          <a:latin typeface="Calibri"/>
                          <a:ea typeface="Calibri"/>
                          <a:cs typeface="Calibri"/>
                          <a:sym typeface="Calibri"/>
                        </a:rPr>
                        <a:t>Debate </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Analyze </a:t>
                      </a:r>
                      <a:r>
                        <a:rPr lang="en" sz="1600" dirty="0">
                          <a:latin typeface="Calibri"/>
                          <a:ea typeface="Calibri"/>
                          <a:cs typeface="Calibri"/>
                          <a:sym typeface="Calibri"/>
                        </a:rPr>
                        <a:t>a Visual and a Claim </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Classroom </a:t>
                      </a:r>
                      <a:r>
                        <a:rPr lang="en" sz="1600" dirty="0">
                          <a:latin typeface="Calibri"/>
                          <a:ea typeface="Calibri"/>
                          <a:cs typeface="Calibri"/>
                          <a:sym typeface="Calibri"/>
                        </a:rPr>
                        <a:t>Tableau </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Conversation </a:t>
                      </a:r>
                      <a:endParaRPr lang="en" sz="1600" dirty="0">
                        <a:latin typeface="Calibri"/>
                        <a:ea typeface="Calibri"/>
                        <a:cs typeface="Calibri"/>
                        <a:sym typeface="Calibri"/>
                      </a:endParaRP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Language </a:t>
                      </a:r>
                      <a:r>
                        <a:rPr lang="en" sz="1600" dirty="0">
                          <a:latin typeface="Calibri"/>
                          <a:ea typeface="Calibri"/>
                          <a:cs typeface="Calibri"/>
                          <a:sym typeface="Calibri"/>
                        </a:rPr>
                        <a:t>Arts Presentation </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Observe </a:t>
                      </a:r>
                      <a:r>
                        <a:rPr lang="en" sz="1600" dirty="0">
                          <a:latin typeface="Calibri"/>
                          <a:ea typeface="Calibri"/>
                          <a:cs typeface="Calibri"/>
                          <a:sym typeface="Calibri"/>
                        </a:rPr>
                        <a:t>and Report </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Opinion </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Picture </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Description/Compare</a:t>
                      </a:r>
                      <a:endParaRPr lang="en" sz="1600" dirty="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Complete </a:t>
                      </a:r>
                      <a:r>
                        <a:rPr lang="en" sz="1600" dirty="0">
                          <a:latin typeface="Calibri"/>
                          <a:ea typeface="Calibri"/>
                          <a:cs typeface="Calibri"/>
                          <a:sym typeface="Calibri"/>
                        </a:rPr>
                        <a:t>a Word </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Construct </a:t>
                      </a:r>
                      <a:r>
                        <a:rPr lang="en" sz="1600" dirty="0">
                          <a:latin typeface="Calibri"/>
                          <a:ea typeface="Calibri"/>
                          <a:cs typeface="Calibri"/>
                          <a:sym typeface="Calibri"/>
                        </a:rPr>
                        <a:t>a Claim </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Opinion </a:t>
                      </a:r>
                      <a:endParaRPr lang="en" sz="1600" dirty="0">
                        <a:latin typeface="Calibri"/>
                        <a:ea typeface="Calibri"/>
                        <a:cs typeface="Calibri"/>
                        <a:sym typeface="Calibri"/>
                      </a:endParaRP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Picture </a:t>
                      </a:r>
                      <a:r>
                        <a:rPr lang="en" sz="1600" dirty="0">
                          <a:latin typeface="Calibri"/>
                          <a:ea typeface="Calibri"/>
                          <a:cs typeface="Calibri"/>
                          <a:sym typeface="Calibri"/>
                        </a:rPr>
                        <a:t>Caption </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Respond </a:t>
                      </a:r>
                      <a:r>
                        <a:rPr lang="en" sz="1600" dirty="0">
                          <a:latin typeface="Calibri"/>
                          <a:ea typeface="Calibri"/>
                          <a:cs typeface="Calibri"/>
                          <a:sym typeface="Calibri"/>
                        </a:rPr>
                        <a:t>to Peer Email </a:t>
                      </a:r>
                    </a:p>
                    <a:p>
                      <a:pPr marL="0" marR="0" lvl="0" indent="0" algn="l" rtl="0">
                        <a:lnSpc>
                          <a:spcPct val="100000"/>
                        </a:lnSpc>
                        <a:spcBef>
                          <a:spcPts val="0"/>
                        </a:spcBef>
                        <a:spcAft>
                          <a:spcPts val="0"/>
                        </a:spcAft>
                        <a:buSzPct val="25000"/>
                        <a:buFontTx/>
                        <a:buNone/>
                      </a:pPr>
                      <a:endParaRPr lang="en" sz="1600" dirty="0" smtClean="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smtClean="0">
                          <a:latin typeface="Calibri"/>
                          <a:ea typeface="Calibri"/>
                          <a:cs typeface="Calibri"/>
                          <a:sym typeface="Calibri"/>
                        </a:rPr>
                        <a:t>Storyboard </a:t>
                      </a:r>
                      <a:endParaRPr lang="en" sz="1600" dirty="0">
                        <a:latin typeface="Calibri"/>
                        <a:ea typeface="Calibri"/>
                        <a:cs typeface="Calibri"/>
                        <a:sym typeface="Calibri"/>
                      </a:endParaRPr>
                    </a:p>
                    <a:p>
                      <a:pPr marL="0" marR="0" lvl="0" indent="0" algn="l" rtl="0">
                        <a:lnSpc>
                          <a:spcPct val="100000"/>
                        </a:lnSpc>
                        <a:spcBef>
                          <a:spcPts val="0"/>
                        </a:spcBef>
                        <a:spcAft>
                          <a:spcPts val="0"/>
                        </a:spcAft>
                        <a:buSzPct val="25000"/>
                        <a:buFontTx/>
                        <a:buNone/>
                      </a:pPr>
                      <a:r>
                        <a:rPr lang="en" sz="1600" dirty="0">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0" y="0"/>
            <a:ext cx="9144000" cy="1295400"/>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333333"/>
              </a:buClr>
              <a:buSzPct val="25000"/>
              <a:buFont typeface="Calibri"/>
              <a:buNone/>
            </a:pPr>
            <a:r>
              <a:rPr lang="en" sz="3000"/>
              <a:t>Sample Items</a:t>
            </a:r>
          </a:p>
        </p:txBody>
      </p:sp>
      <p:sp>
        <p:nvSpPr>
          <p:cNvPr id="509" name="Shape 509"/>
          <p:cNvSpPr txBox="1">
            <a:spLocks noGrp="1"/>
          </p:cNvSpPr>
          <p:nvPr>
            <p:ph type="body" idx="1"/>
          </p:nvPr>
        </p:nvSpPr>
        <p:spPr>
          <a:xfrm>
            <a:off x="280250" y="1434350"/>
            <a:ext cx="8559000" cy="2043900"/>
          </a:xfrm>
          <a:prstGeom prst="rect">
            <a:avLst/>
          </a:prstGeom>
          <a:noFill/>
          <a:ln>
            <a:noFill/>
          </a:ln>
        </p:spPr>
        <p:txBody>
          <a:bodyPr wrap="square" lIns="91425" tIns="45700" rIns="91425" bIns="45700" anchor="t" anchorCtr="0">
            <a:noAutofit/>
          </a:bodyPr>
          <a:lstStyle/>
          <a:p>
            <a:pPr marL="0" marR="0" lvl="0" indent="0" algn="l" rtl="0">
              <a:spcBef>
                <a:spcPts val="400"/>
              </a:spcBef>
              <a:spcAft>
                <a:spcPts val="0"/>
              </a:spcAft>
              <a:buNone/>
            </a:pPr>
            <a:r>
              <a:rPr lang="en" sz="1800">
                <a:highlight>
                  <a:srgbClr val="FFFFFF"/>
                </a:highlight>
              </a:rPr>
              <a:t>Sample items are available to show some of the presentation, interaction, and response actions that will appear on the English Language Proficiency Test. </a:t>
            </a:r>
          </a:p>
          <a:p>
            <a:pPr marL="0" marR="0" lvl="0" indent="0" algn="l" rtl="0">
              <a:spcBef>
                <a:spcPts val="400"/>
              </a:spcBef>
              <a:spcAft>
                <a:spcPts val="0"/>
              </a:spcAft>
              <a:buNone/>
            </a:pPr>
            <a:endParaRPr sz="1350">
              <a:highlight>
                <a:srgbClr val="FFFFFF"/>
              </a:highlight>
              <a:latin typeface="Verdana"/>
              <a:ea typeface="Verdana"/>
              <a:cs typeface="Verdana"/>
              <a:sym typeface="Verdana"/>
            </a:endParaRPr>
          </a:p>
          <a:p>
            <a:pPr marL="0" marR="0" lvl="0" indent="0" algn="l" rtl="0">
              <a:spcBef>
                <a:spcPts val="400"/>
              </a:spcBef>
              <a:spcAft>
                <a:spcPts val="0"/>
              </a:spcAft>
              <a:buNone/>
            </a:pPr>
            <a:r>
              <a:rPr lang="en" sz="1800">
                <a:highlight>
                  <a:srgbClr val="FFFFFF"/>
                </a:highlight>
              </a:rPr>
              <a:t>The domain and grade level are indicated in the blue strip at the bottom of the screen. </a:t>
            </a:r>
          </a:p>
          <a:p>
            <a:pPr marL="0" marR="0" lvl="0" indent="0" algn="l" rtl="0">
              <a:spcBef>
                <a:spcPts val="400"/>
              </a:spcBef>
              <a:buClr>
                <a:schemeClr val="dk1"/>
              </a:buClr>
              <a:buSzPct val="25000"/>
              <a:buFont typeface="Arial"/>
              <a:buNone/>
            </a:pPr>
            <a:r>
              <a:rPr lang="en" sz="2000" b="1"/>
              <a:t>                                            </a:t>
            </a:r>
          </a:p>
          <a:p>
            <a:pPr marL="0" marR="0" lvl="0" indent="0" algn="l" rtl="0">
              <a:spcBef>
                <a:spcPts val="400"/>
              </a:spcBef>
              <a:buClr>
                <a:schemeClr val="dk1"/>
              </a:buClr>
              <a:buSzPct val="25000"/>
              <a:buFont typeface="Arial"/>
              <a:buNone/>
            </a:pPr>
            <a:r>
              <a:rPr lang="en" sz="1800" b="1"/>
              <a:t>Sample Items found </a:t>
            </a:r>
            <a:r>
              <a:rPr lang="en" sz="1800" b="1" u="sng">
                <a:solidFill>
                  <a:schemeClr val="hlink"/>
                </a:solidFill>
                <a:hlinkClick r:id="rId3"/>
              </a:rPr>
              <a:t>here.</a:t>
            </a:r>
          </a:p>
        </p:txBody>
      </p:sp>
      <p:pic>
        <p:nvPicPr>
          <p:cNvPr id="510" name="Shape 510"/>
          <p:cNvPicPr preferRelativeResize="0"/>
          <p:nvPr/>
        </p:nvPicPr>
        <p:blipFill>
          <a:blip r:embed="rId4">
            <a:alphaModFix/>
          </a:blip>
          <a:stretch>
            <a:fillRect/>
          </a:stretch>
        </p:blipFill>
        <p:spPr>
          <a:xfrm>
            <a:off x="1637475" y="3478275"/>
            <a:ext cx="6248400" cy="273312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Shape 515" descr="Louisiana Believes (PPT Transition Backgroun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16" name="Shape 516"/>
          <p:cNvSpPr txBox="1"/>
          <p:nvPr/>
        </p:nvSpPr>
        <p:spPr>
          <a:xfrm>
            <a:off x="0" y="2514600"/>
            <a:ext cx="9144000" cy="1828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a:solidFill>
                  <a:srgbClr val="333333"/>
                </a:solidFill>
                <a:latin typeface="Calibri"/>
                <a:ea typeface="Calibri"/>
                <a:cs typeface="Calibri"/>
                <a:sym typeface="Calibri"/>
              </a:rPr>
              <a:t>ELPT Resources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rtl="0">
              <a:spcBef>
                <a:spcPts val="0"/>
              </a:spcBef>
              <a:buNone/>
            </a:pPr>
            <a:r>
              <a:rPr lang="en" sz="2800"/>
              <a:t>ELPT Resources</a:t>
            </a:r>
          </a:p>
        </p:txBody>
      </p:sp>
      <p:sp>
        <p:nvSpPr>
          <p:cNvPr id="522" name="Shape 522"/>
          <p:cNvSpPr txBox="1">
            <a:spLocks noGrp="1"/>
          </p:cNvSpPr>
          <p:nvPr>
            <p:ph type="body" idx="1"/>
          </p:nvPr>
        </p:nvSpPr>
        <p:spPr>
          <a:xfrm>
            <a:off x="152400" y="1295400"/>
            <a:ext cx="8839200" cy="5105100"/>
          </a:xfrm>
          <a:prstGeom prst="rect">
            <a:avLst/>
          </a:prstGeom>
        </p:spPr>
        <p:txBody>
          <a:bodyPr wrap="square" lIns="91425" tIns="91425" rIns="91425" bIns="91425" anchor="t" anchorCtr="0">
            <a:noAutofit/>
          </a:bodyPr>
          <a:lstStyle/>
          <a:p>
            <a:pPr marL="0" lvl="0" indent="0" rtl="0">
              <a:spcBef>
                <a:spcPts val="600"/>
              </a:spcBef>
              <a:buNone/>
            </a:pPr>
            <a:endParaRPr sz="1800"/>
          </a:p>
          <a:p>
            <a:pPr marL="0" lvl="0" indent="0" rtl="0">
              <a:spcBef>
                <a:spcPts val="600"/>
              </a:spcBef>
              <a:buNone/>
            </a:pPr>
            <a:r>
              <a:rPr lang="en" sz="1800"/>
              <a:t>The LDOE has developed resources and other supports to assist planning for and providing standards-based instruction for English learners..  These resources can facilitate teacher planning and implementation with regard to curriculum, assessment and instruction. </a:t>
            </a:r>
          </a:p>
          <a:p>
            <a:pPr marL="0" lvl="0" indent="0" rtl="0">
              <a:spcBef>
                <a:spcPts val="600"/>
              </a:spcBef>
              <a:buNone/>
            </a:pPr>
            <a:r>
              <a:rPr lang="en" sz="1800"/>
              <a:t>Resources can be found </a:t>
            </a:r>
            <a:r>
              <a:rPr lang="en" sz="1800" u="sng">
                <a:solidFill>
                  <a:schemeClr val="hlink"/>
                </a:solidFill>
                <a:hlinkClick r:id="rId3"/>
              </a:rPr>
              <a:t>here</a:t>
            </a:r>
            <a:r>
              <a:rPr lang="en" sz="1800"/>
              <a:t> and they include:</a:t>
            </a:r>
          </a:p>
          <a:p>
            <a:pPr marL="0" lvl="0" indent="0" rtl="0">
              <a:spcBef>
                <a:spcPts val="600"/>
              </a:spcBef>
              <a:buNone/>
            </a:pPr>
            <a:endParaRPr sz="1800"/>
          </a:p>
          <a:p>
            <a:pPr marL="457200" lvl="0" indent="-342900" rtl="0">
              <a:spcBef>
                <a:spcPts val="600"/>
              </a:spcBef>
              <a:buSzPct val="100000"/>
            </a:pPr>
            <a:r>
              <a:rPr lang="en" sz="1800"/>
              <a:t>Louisiana Connectors for English Learners</a:t>
            </a:r>
          </a:p>
          <a:p>
            <a:pPr marL="457200" lvl="0" indent="-342900" rtl="0">
              <a:spcBef>
                <a:spcPts val="600"/>
              </a:spcBef>
              <a:buSzPct val="100000"/>
            </a:pPr>
            <a:r>
              <a:rPr lang="en" sz="1800"/>
              <a:t>ELA-Connector crosswalk document</a:t>
            </a:r>
          </a:p>
          <a:p>
            <a:pPr marL="457200" lvl="0" indent="-342900" rtl="0">
              <a:spcBef>
                <a:spcPts val="600"/>
              </a:spcBef>
              <a:buSzPct val="100000"/>
            </a:pPr>
            <a:r>
              <a:rPr lang="en" sz="1800"/>
              <a:t>Task Analysis Tool</a:t>
            </a:r>
          </a:p>
          <a:p>
            <a:pPr marL="0" lvl="0" indent="0" rtl="0">
              <a:spcBef>
                <a:spcPts val="600"/>
              </a:spcBef>
              <a:buNone/>
            </a:pPr>
            <a:endParaRPr sz="1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rtl="0">
              <a:spcBef>
                <a:spcPts val="0"/>
              </a:spcBef>
              <a:buNone/>
            </a:pPr>
            <a:r>
              <a:rPr lang="en" sz="2800"/>
              <a:t>ELPT Resources</a:t>
            </a:r>
          </a:p>
        </p:txBody>
      </p:sp>
      <p:sp>
        <p:nvSpPr>
          <p:cNvPr id="528" name="Shape 528"/>
          <p:cNvSpPr txBox="1">
            <a:spLocks noGrp="1"/>
          </p:cNvSpPr>
          <p:nvPr>
            <p:ph type="body" idx="1"/>
          </p:nvPr>
        </p:nvSpPr>
        <p:spPr>
          <a:xfrm>
            <a:off x="152400" y="1295400"/>
            <a:ext cx="8839200" cy="5105100"/>
          </a:xfrm>
          <a:prstGeom prst="rect">
            <a:avLst/>
          </a:prstGeom>
        </p:spPr>
        <p:txBody>
          <a:bodyPr wrap="square" lIns="91425" tIns="91425" rIns="91425" bIns="91425" anchor="t" anchorCtr="0">
            <a:noAutofit/>
          </a:bodyPr>
          <a:lstStyle/>
          <a:p>
            <a:pPr lvl="0" rtl="0">
              <a:spcBef>
                <a:spcPts val="0"/>
              </a:spcBef>
              <a:buNone/>
            </a:pPr>
            <a:endParaRPr/>
          </a:p>
        </p:txBody>
      </p:sp>
      <p:graphicFrame>
        <p:nvGraphicFramePr>
          <p:cNvPr id="529" name="Shape 529"/>
          <p:cNvGraphicFramePr/>
          <p:nvPr>
            <p:extLst>
              <p:ext uri="{D42A27DB-BD31-4B8C-83A1-F6EECF244321}">
                <p14:modId xmlns:p14="http://schemas.microsoft.com/office/powerpoint/2010/main" val="3485162370"/>
              </p:ext>
            </p:extLst>
          </p:nvPr>
        </p:nvGraphicFramePr>
        <p:xfrm>
          <a:off x="245300" y="1450000"/>
          <a:ext cx="8653400" cy="4846200"/>
        </p:xfrm>
        <a:graphic>
          <a:graphicData uri="http://schemas.openxmlformats.org/drawingml/2006/table">
            <a:tbl>
              <a:tblPr>
                <a:noFill/>
                <a:tableStyleId>{822278C1-DE15-4612-9899-2E4830E09EB4}</a:tableStyleId>
              </a:tblPr>
              <a:tblGrid>
                <a:gridCol w="1587725"/>
                <a:gridCol w="2738975"/>
                <a:gridCol w="382850"/>
                <a:gridCol w="3943850"/>
              </a:tblGrid>
              <a:tr h="381000">
                <a:tc>
                  <a:txBody>
                    <a:bodyPr/>
                    <a:lstStyle/>
                    <a:p>
                      <a:pPr lvl="0" algn="ctr" rtl="0">
                        <a:lnSpc>
                          <a:spcPct val="100000"/>
                        </a:lnSpc>
                        <a:spcBef>
                          <a:spcPts val="0"/>
                        </a:spcBef>
                        <a:buNone/>
                      </a:pPr>
                      <a:endParaRPr sz="1800" dirty="0">
                        <a:latin typeface="Calibri"/>
                        <a:ea typeface="Calibri"/>
                        <a:cs typeface="Calibri"/>
                        <a:sym typeface="Calibri"/>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C9DAF8"/>
                    </a:solidFill>
                  </a:tcPr>
                </a:tc>
                <a:tc gridSpan="2">
                  <a:txBody>
                    <a:bodyPr/>
                    <a:lstStyle/>
                    <a:p>
                      <a:pPr lvl="0" algn="ctr" rtl="0">
                        <a:lnSpc>
                          <a:spcPct val="100000"/>
                        </a:lnSpc>
                        <a:spcBef>
                          <a:spcPts val="0"/>
                        </a:spcBef>
                        <a:buNone/>
                      </a:pPr>
                      <a:r>
                        <a:rPr lang="en" sz="1800" b="1">
                          <a:latin typeface="Calibri"/>
                          <a:ea typeface="Calibri"/>
                          <a:cs typeface="Calibri"/>
                          <a:sym typeface="Calibri"/>
                        </a:rPr>
                        <a:t>Available Now</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C9DAF8"/>
                    </a:solidFill>
                  </a:tcPr>
                </a:tc>
                <a:tc hMerge="1">
                  <a:txBody>
                    <a:bodyPr/>
                    <a:lstStyle/>
                    <a:p>
                      <a:endParaRPr lang="en-US"/>
                    </a:p>
                  </a:txBody>
                  <a:tcPr/>
                </a:tc>
                <a:tc>
                  <a:txBody>
                    <a:bodyPr/>
                    <a:lstStyle/>
                    <a:p>
                      <a:pPr lvl="0" algn="ctr" rtl="0">
                        <a:lnSpc>
                          <a:spcPct val="100000"/>
                        </a:lnSpc>
                        <a:spcBef>
                          <a:spcPts val="0"/>
                        </a:spcBef>
                        <a:buNone/>
                      </a:pPr>
                      <a:r>
                        <a:rPr lang="en" sz="1800" b="1">
                          <a:latin typeface="Calibri"/>
                          <a:ea typeface="Calibri"/>
                          <a:cs typeface="Calibri"/>
                          <a:sym typeface="Calibri"/>
                        </a:rPr>
                        <a:t>Coming Soon</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C9DAF8"/>
                    </a:solidFill>
                  </a:tcPr>
                </a:tc>
              </a:tr>
              <a:tr h="381000">
                <a:tc>
                  <a:txBody>
                    <a:bodyPr/>
                    <a:lstStyle/>
                    <a:p>
                      <a:pPr lvl="0" rtl="0">
                        <a:lnSpc>
                          <a:spcPct val="100000"/>
                        </a:lnSpc>
                        <a:spcBef>
                          <a:spcPts val="0"/>
                        </a:spcBef>
                        <a:buNone/>
                      </a:pPr>
                      <a:r>
                        <a:rPr lang="en" sz="1800" b="1">
                          <a:latin typeface="Calibri"/>
                          <a:ea typeface="Calibri"/>
                          <a:cs typeface="Calibri"/>
                          <a:sym typeface="Calibri"/>
                        </a:rPr>
                        <a:t>Standards</a:t>
                      </a:r>
                    </a:p>
                  </a:txBody>
                  <a:tcPr marL="91425" marR="91425" marT="91425" marB="91425" anchor="ctr">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A4C2F4"/>
                    </a:solidFill>
                  </a:tcPr>
                </a:tc>
                <a:tc gridSpan="2">
                  <a:txBody>
                    <a:bodyPr/>
                    <a:lstStyle/>
                    <a:p>
                      <a:pPr lvl="0" rtl="0">
                        <a:lnSpc>
                          <a:spcPct val="100000"/>
                        </a:lnSpc>
                        <a:spcBef>
                          <a:spcPts val="0"/>
                        </a:spcBef>
                        <a:buNone/>
                      </a:pPr>
                      <a:r>
                        <a:rPr lang="en" sz="1800" u="sng">
                          <a:solidFill>
                            <a:schemeClr val="hlink"/>
                          </a:solidFill>
                          <a:latin typeface="Calibri"/>
                          <a:ea typeface="Calibri"/>
                          <a:cs typeface="Calibri"/>
                          <a:sym typeface="Calibri"/>
                          <a:hlinkClick r:id="rId3"/>
                        </a:rPr>
                        <a:t>Connectors for English Learners </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A4C2F4"/>
                    </a:solidFill>
                  </a:tcPr>
                </a:tc>
                <a:tc hMerge="1">
                  <a:txBody>
                    <a:bodyPr/>
                    <a:lstStyle/>
                    <a:p>
                      <a:endParaRPr lang="en-US"/>
                    </a:p>
                  </a:txBody>
                  <a:tcPr/>
                </a:tc>
                <a:tc>
                  <a:txBody>
                    <a:bodyPr/>
                    <a:lstStyle/>
                    <a:p>
                      <a:pPr lvl="0" rtl="0">
                        <a:lnSpc>
                          <a:spcPct val="100000"/>
                        </a:lnSpc>
                        <a:spcBef>
                          <a:spcPts val="0"/>
                        </a:spcBef>
                        <a:buNone/>
                      </a:pP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A4C2F4"/>
                    </a:solidFill>
                  </a:tcPr>
                </a:tc>
              </a:tr>
              <a:tr h="381000">
                <a:tc>
                  <a:txBody>
                    <a:bodyPr/>
                    <a:lstStyle/>
                    <a:p>
                      <a:pPr lvl="0">
                        <a:lnSpc>
                          <a:spcPct val="100000"/>
                        </a:lnSpc>
                        <a:spcBef>
                          <a:spcPts val="0"/>
                        </a:spcBef>
                        <a:buNone/>
                      </a:pPr>
                      <a:r>
                        <a:rPr lang="en" sz="1800" b="1">
                          <a:latin typeface="Calibri"/>
                          <a:ea typeface="Calibri"/>
                          <a:cs typeface="Calibri"/>
                          <a:sym typeface="Calibri"/>
                        </a:rPr>
                        <a:t>Assessment</a:t>
                      </a:r>
                    </a:p>
                    <a:p>
                      <a:pPr lvl="0" rtl="0">
                        <a:lnSpc>
                          <a:spcPct val="100000"/>
                        </a:lnSpc>
                        <a:spcBef>
                          <a:spcPts val="0"/>
                        </a:spcBef>
                        <a:buNone/>
                      </a:pPr>
                      <a:r>
                        <a:rPr lang="en" sz="1800" b="1">
                          <a:latin typeface="Calibri"/>
                          <a:ea typeface="Calibri"/>
                          <a:cs typeface="Calibri"/>
                          <a:sym typeface="Calibri"/>
                        </a:rPr>
                        <a:t>Resources</a:t>
                      </a:r>
                    </a:p>
                  </a:txBody>
                  <a:tcPr marL="91425" marR="91425" marT="91425" marB="91425" anchor="ctr">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C9DAF8"/>
                    </a:solidFill>
                  </a:tcPr>
                </a:tc>
                <a:tc gridSpan="2">
                  <a:txBody>
                    <a:bodyPr/>
                    <a:lstStyle/>
                    <a:p>
                      <a:pPr lvl="0" rtl="0">
                        <a:lnSpc>
                          <a:spcPct val="100000"/>
                        </a:lnSpc>
                        <a:spcBef>
                          <a:spcPts val="0"/>
                        </a:spcBef>
                        <a:buNone/>
                      </a:pPr>
                      <a:endParaRPr sz="1800" dirty="0">
                        <a:solidFill>
                          <a:srgbClr val="000000"/>
                        </a:solidFill>
                        <a:latin typeface="Calibri"/>
                        <a:ea typeface="Calibri"/>
                        <a:cs typeface="Calibri"/>
                        <a:sym typeface="Calibri"/>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C9DAF8"/>
                    </a:solidFill>
                  </a:tcPr>
                </a:tc>
                <a:tc hMerge="1">
                  <a:txBody>
                    <a:bodyPr/>
                    <a:lstStyle/>
                    <a:p>
                      <a:endParaRPr lang="en-US"/>
                    </a:p>
                  </a:txBody>
                  <a:tcPr/>
                </a:tc>
                <a:tc>
                  <a:txBody>
                    <a:bodyPr/>
                    <a:lstStyle/>
                    <a:p>
                      <a:pPr lvl="0" rtl="0">
                        <a:lnSpc>
                          <a:spcPct val="100000"/>
                        </a:lnSpc>
                        <a:spcBef>
                          <a:spcPts val="0"/>
                        </a:spcBef>
                        <a:buNone/>
                      </a:pPr>
                      <a:r>
                        <a:rPr lang="en" sz="1800" b="1">
                          <a:solidFill>
                            <a:srgbClr val="000000"/>
                          </a:solidFill>
                          <a:latin typeface="Calibri"/>
                          <a:ea typeface="Calibri"/>
                          <a:cs typeface="Calibri"/>
                          <a:sym typeface="Calibri"/>
                        </a:rPr>
                        <a:t>Assessment Guide </a:t>
                      </a:r>
                      <a:r>
                        <a:rPr lang="en" sz="1800">
                          <a:solidFill>
                            <a:srgbClr val="000000"/>
                          </a:solidFill>
                          <a:latin typeface="Calibri"/>
                          <a:ea typeface="Calibri"/>
                          <a:cs typeface="Calibri"/>
                          <a:sym typeface="Calibri"/>
                        </a:rPr>
                        <a:t>(available late September) provides in-depth information about the test design.</a:t>
                      </a:r>
                    </a:p>
                    <a:p>
                      <a:pPr lvl="0" rtl="0">
                        <a:lnSpc>
                          <a:spcPct val="100000"/>
                        </a:lnSpc>
                        <a:spcBef>
                          <a:spcPts val="0"/>
                        </a:spcBef>
                        <a:buNone/>
                      </a:pPr>
                      <a:endParaRPr sz="1800" b="1">
                        <a:latin typeface="Calibri"/>
                        <a:ea typeface="Calibri"/>
                        <a:cs typeface="Calibri"/>
                        <a:sym typeface="Calibri"/>
                      </a:endParaRPr>
                    </a:p>
                    <a:p>
                      <a:pPr lvl="0" rtl="0">
                        <a:lnSpc>
                          <a:spcPct val="100000"/>
                        </a:lnSpc>
                        <a:spcBef>
                          <a:spcPts val="0"/>
                        </a:spcBef>
                        <a:buNone/>
                      </a:pPr>
                      <a:r>
                        <a:rPr lang="en" sz="1800" b="1">
                          <a:solidFill>
                            <a:srgbClr val="000000"/>
                          </a:solidFill>
                          <a:latin typeface="Calibri"/>
                          <a:ea typeface="Calibri"/>
                          <a:cs typeface="Calibri"/>
                          <a:sym typeface="Calibri"/>
                        </a:rPr>
                        <a:t>Online Tools Training (OTT) </a:t>
                      </a:r>
                    </a:p>
                    <a:p>
                      <a:pPr lvl="0" rtl="0">
                        <a:lnSpc>
                          <a:spcPct val="100000"/>
                        </a:lnSpc>
                        <a:spcBef>
                          <a:spcPts val="0"/>
                        </a:spcBef>
                        <a:buNone/>
                      </a:pPr>
                      <a:endParaRPr sz="1800" b="1">
                        <a:latin typeface="Calibri"/>
                        <a:ea typeface="Calibri"/>
                        <a:cs typeface="Calibri"/>
                        <a:sym typeface="Calibri"/>
                      </a:endParaRPr>
                    </a:p>
                    <a:p>
                      <a:pPr lvl="0" rtl="0">
                        <a:lnSpc>
                          <a:spcPct val="100000"/>
                        </a:lnSpc>
                        <a:spcBef>
                          <a:spcPts val="0"/>
                        </a:spcBef>
                        <a:buNone/>
                      </a:pPr>
                      <a:r>
                        <a:rPr lang="en" sz="1800" b="1">
                          <a:latin typeface="Calibri"/>
                          <a:ea typeface="Calibri"/>
                          <a:cs typeface="Calibri"/>
                          <a:sym typeface="Calibri"/>
                        </a:rPr>
                        <a:t>Test Coordinator and Administrator Manuals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C9DAF8"/>
                    </a:solidFill>
                  </a:tcPr>
                </a:tc>
              </a:tr>
              <a:tr h="381000">
                <a:tc>
                  <a:txBody>
                    <a:bodyPr/>
                    <a:lstStyle/>
                    <a:p>
                      <a:pPr lvl="0" rtl="0">
                        <a:lnSpc>
                          <a:spcPct val="100000"/>
                        </a:lnSpc>
                        <a:spcBef>
                          <a:spcPts val="0"/>
                        </a:spcBef>
                        <a:buNone/>
                      </a:pPr>
                      <a:r>
                        <a:rPr lang="en" sz="1800" b="1">
                          <a:latin typeface="Calibri"/>
                          <a:ea typeface="Calibri"/>
                          <a:cs typeface="Calibri"/>
                          <a:sym typeface="Calibri"/>
                        </a:rPr>
                        <a:t>Professional Development</a:t>
                      </a:r>
                    </a:p>
                  </a:txBody>
                  <a:tcPr marL="91425" marR="91425" marT="91425" marB="91425" anchor="ctr">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A4C2F4"/>
                    </a:solidFill>
                  </a:tcPr>
                </a:tc>
                <a:tc gridSpan="2">
                  <a:txBody>
                    <a:bodyPr/>
                    <a:lstStyle/>
                    <a:p>
                      <a:pPr lvl="0" rtl="0">
                        <a:lnSpc>
                          <a:spcPct val="100000"/>
                        </a:lnSpc>
                        <a:spcBef>
                          <a:spcPts val="0"/>
                        </a:spcBef>
                        <a:buNone/>
                      </a:pPr>
                      <a:r>
                        <a:rPr lang="en" sz="1800" u="sng">
                          <a:solidFill>
                            <a:schemeClr val="hlink"/>
                          </a:solidFill>
                          <a:latin typeface="Calibri"/>
                          <a:ea typeface="Calibri"/>
                          <a:cs typeface="Calibri"/>
                          <a:sym typeface="Calibri"/>
                          <a:hlinkClick r:id="rId4"/>
                        </a:rPr>
                        <a:t>2016-2017 Teacher Leader and Summit Sessions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A4C2F4"/>
                    </a:solidFill>
                  </a:tcPr>
                </a:tc>
                <a:tc hMerge="1">
                  <a:txBody>
                    <a:bodyPr/>
                    <a:lstStyle/>
                    <a:p>
                      <a:endParaRPr lang="en-US"/>
                    </a:p>
                  </a:txBody>
                  <a:tcPr/>
                </a:tc>
                <a:tc>
                  <a:txBody>
                    <a:bodyPr/>
                    <a:lstStyle/>
                    <a:p>
                      <a:pPr lvl="0" rtl="0">
                        <a:lnSpc>
                          <a:spcPct val="100000"/>
                        </a:lnSpc>
                        <a:spcBef>
                          <a:spcPts val="0"/>
                        </a:spcBef>
                        <a:buNone/>
                      </a:pPr>
                      <a:r>
                        <a:rPr lang="en" sz="1800" dirty="0">
                          <a:latin typeface="Calibri"/>
                          <a:ea typeface="Calibri"/>
                          <a:cs typeface="Calibri"/>
                          <a:sym typeface="Calibri"/>
                        </a:rPr>
                        <a:t>2017-18 Collaborative Sessions</a:t>
                      </a:r>
                    </a:p>
                    <a:p>
                      <a:pPr lvl="0" rtl="0">
                        <a:lnSpc>
                          <a:spcPct val="100000"/>
                        </a:lnSpc>
                        <a:spcBef>
                          <a:spcPts val="0"/>
                        </a:spcBef>
                        <a:buNone/>
                      </a:pPr>
                      <a:endParaRPr sz="1800" dirty="0">
                        <a:latin typeface="Calibri"/>
                        <a:ea typeface="Calibri"/>
                        <a:cs typeface="Calibri"/>
                        <a:sym typeface="Calibri"/>
                      </a:endParaRPr>
                    </a:p>
                    <a:p>
                      <a:pPr lvl="0" rtl="0">
                        <a:lnSpc>
                          <a:spcPct val="100000"/>
                        </a:lnSpc>
                        <a:spcBef>
                          <a:spcPts val="0"/>
                        </a:spcBef>
                        <a:buNone/>
                      </a:pPr>
                      <a:r>
                        <a:rPr lang="en" sz="1800" dirty="0">
                          <a:latin typeface="Calibri"/>
                          <a:ea typeface="Calibri"/>
                          <a:cs typeface="Calibri"/>
                          <a:sym typeface="Calibri"/>
                        </a:rPr>
                        <a:t>Follow-up Summit Cohort trainings (Fall 2017 and Spring 2018)</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A4C2F4"/>
                    </a:solid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Shape 534" descr="Louisiana Believes (PPT Transition Backgroun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35" name="Shape 535"/>
          <p:cNvSpPr txBox="1"/>
          <p:nvPr/>
        </p:nvSpPr>
        <p:spPr>
          <a:xfrm>
            <a:off x="0" y="2514600"/>
            <a:ext cx="9144000" cy="1828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a:solidFill>
                  <a:srgbClr val="333333"/>
                </a:solidFill>
                <a:latin typeface="Calibri"/>
                <a:ea typeface="Calibri"/>
                <a:cs typeface="Calibri"/>
                <a:sym typeface="Calibri"/>
              </a:rPr>
              <a:t>Next Steps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rtl="0">
              <a:spcBef>
                <a:spcPts val="0"/>
              </a:spcBef>
              <a:buNone/>
            </a:pPr>
            <a:r>
              <a:rPr lang="en" sz="3200">
                <a:solidFill>
                  <a:schemeClr val="dk1"/>
                </a:solidFill>
              </a:rPr>
              <a:t>Next Steps</a:t>
            </a:r>
          </a:p>
        </p:txBody>
      </p:sp>
      <p:graphicFrame>
        <p:nvGraphicFramePr>
          <p:cNvPr id="541" name="Shape 541"/>
          <p:cNvGraphicFramePr/>
          <p:nvPr/>
        </p:nvGraphicFramePr>
        <p:xfrm>
          <a:off x="576800" y="1597600"/>
          <a:ext cx="7747200" cy="2971840"/>
        </p:xfrm>
        <a:graphic>
          <a:graphicData uri="http://schemas.openxmlformats.org/drawingml/2006/table">
            <a:tbl>
              <a:tblPr firstRow="1" bandRow="1">
                <a:noFill/>
                <a:tableStyleId>{7C9A98CF-C071-4A75-8256-0FCD37C94E1D}</a:tableStyleId>
              </a:tblPr>
              <a:tblGrid>
                <a:gridCol w="2985975"/>
                <a:gridCol w="4761225"/>
              </a:tblGrid>
              <a:tr h="155300">
                <a:tc>
                  <a:txBody>
                    <a:bodyPr/>
                    <a:lstStyle/>
                    <a:p>
                      <a:pPr marL="0" marR="0" lvl="0" indent="0" algn="l" rtl="0">
                        <a:lnSpc>
                          <a:spcPct val="100000"/>
                        </a:lnSpc>
                        <a:spcBef>
                          <a:spcPts val="0"/>
                        </a:spcBef>
                        <a:spcAft>
                          <a:spcPts val="0"/>
                        </a:spcAft>
                        <a:buClr>
                          <a:srgbClr val="FFFFFF"/>
                        </a:buClr>
                        <a:buSzPct val="25000"/>
                        <a:buFont typeface="Calibri"/>
                        <a:buNone/>
                      </a:pPr>
                      <a:r>
                        <a:rPr lang="en" sz="1900" u="none" strike="noStrike" cap="none"/>
                        <a:t>Key Dates</a:t>
                      </a:r>
                    </a:p>
                  </a:txBody>
                  <a:tcPr marL="91450" marR="91450" marT="45725" marB="45725" anchor="b">
                    <a:lnL w="12700"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FFFFFF"/>
                        </a:buClr>
                        <a:buSzPct val="25000"/>
                        <a:buFont typeface="Calibri"/>
                        <a:buNone/>
                      </a:pPr>
                      <a:r>
                        <a:rPr lang="en" sz="1900" u="none" strike="noStrike" cap="none"/>
                        <a:t>Action</a:t>
                      </a:r>
                    </a:p>
                  </a:txBody>
                  <a:tcPr marL="91450" marR="91450" marT="45725" marB="45725" anchor="b">
                    <a:lnL w="952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16475">
                <a:tc>
                  <a:txBody>
                    <a:bodyPr/>
                    <a:lstStyle/>
                    <a:p>
                      <a:pPr marL="0" marR="0" lvl="0" indent="0" algn="l" rtl="0">
                        <a:lnSpc>
                          <a:spcPct val="100000"/>
                        </a:lnSpc>
                        <a:spcBef>
                          <a:spcPts val="0"/>
                        </a:spcBef>
                        <a:spcAft>
                          <a:spcPts val="0"/>
                        </a:spcAft>
                        <a:buNone/>
                      </a:pPr>
                      <a:r>
                        <a:rPr lang="en" sz="1900" b="1"/>
                        <a:t>Now</a:t>
                      </a:r>
                    </a:p>
                  </a:txBody>
                  <a:tcPr marL="91450" marR="91450" marT="45725" marB="45725" anchor="ctr">
                    <a:lnL w="12700"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en" sz="1900"/>
                        <a:t>Redeliver training to district and school staff</a:t>
                      </a:r>
                    </a:p>
                    <a:p>
                      <a:pPr marL="0" marR="0" lvl="0" indent="0" algn="l" rtl="0">
                        <a:lnSpc>
                          <a:spcPct val="100000"/>
                        </a:lnSpc>
                        <a:spcBef>
                          <a:spcPts val="0"/>
                        </a:spcBef>
                        <a:spcAft>
                          <a:spcPts val="0"/>
                        </a:spcAft>
                        <a:buNone/>
                      </a:pPr>
                      <a:endParaRPr sz="1900"/>
                    </a:p>
                    <a:p>
                      <a:pPr marL="0" marR="0" lvl="0" indent="0" algn="l" rtl="0">
                        <a:lnSpc>
                          <a:spcPct val="100000"/>
                        </a:lnSpc>
                        <a:spcBef>
                          <a:spcPts val="0"/>
                        </a:spcBef>
                        <a:spcAft>
                          <a:spcPts val="0"/>
                        </a:spcAft>
                        <a:buNone/>
                      </a:pPr>
                      <a:r>
                        <a:rPr lang="en" sz="1900"/>
                        <a:t>Access the </a:t>
                      </a:r>
                      <a:r>
                        <a:rPr lang="en" sz="1900">
                          <a:solidFill>
                            <a:schemeClr val="dk1"/>
                          </a:solidFill>
                        </a:rPr>
                        <a:t>resources for </a:t>
                      </a:r>
                      <a:r>
                        <a:rPr lang="en" sz="1900"/>
                        <a:t>Louisiana Connectors </a:t>
                      </a:r>
                    </a:p>
                  </a:txBody>
                  <a:tcPr marL="91450" marR="91450" marT="45725" marB="45725" anchor="ctr">
                    <a:lnL w="952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16475">
                <a:tc>
                  <a:txBody>
                    <a:bodyPr/>
                    <a:lstStyle/>
                    <a:p>
                      <a:pPr marL="0" marR="0" lvl="0" indent="0" algn="l" rtl="0">
                        <a:lnSpc>
                          <a:spcPct val="100000"/>
                        </a:lnSpc>
                        <a:spcBef>
                          <a:spcPts val="0"/>
                        </a:spcBef>
                        <a:spcAft>
                          <a:spcPts val="0"/>
                        </a:spcAft>
                        <a:buClr>
                          <a:srgbClr val="000000"/>
                        </a:buClr>
                        <a:buSzPct val="25000"/>
                        <a:buFont typeface="Calibri"/>
                        <a:buNone/>
                      </a:pPr>
                      <a:r>
                        <a:rPr lang="en" sz="1900" b="1"/>
                        <a:t>October 23</a:t>
                      </a:r>
                    </a:p>
                  </a:txBody>
                  <a:tcPr marL="91450" marR="91450" marT="45725" marB="45725" anchor="ctr">
                    <a:lnL w="12700"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 sz="1900"/>
                        <a:t>Plan to have teachers of students with significant disabilities attend the October webinar</a:t>
                      </a:r>
                    </a:p>
                  </a:txBody>
                  <a:tcPr marL="91450" marR="91450" marT="45725" marB="45725" anchor="ctr">
                    <a:lnL w="952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16475">
                <a:tc>
                  <a:txBody>
                    <a:bodyPr/>
                    <a:lstStyle/>
                    <a:p>
                      <a:pPr lvl="0" rtl="0">
                        <a:spcBef>
                          <a:spcPts val="0"/>
                        </a:spcBef>
                        <a:buClr>
                          <a:schemeClr val="dk1"/>
                        </a:buClr>
                        <a:buSzPct val="25000"/>
                        <a:buFont typeface="Calibri"/>
                        <a:buNone/>
                      </a:pPr>
                      <a:r>
                        <a:rPr lang="en" sz="1900" b="1">
                          <a:solidFill>
                            <a:schemeClr val="dk1"/>
                          </a:solidFill>
                        </a:rPr>
                        <a:t>November 9, 10, 14, and 16</a:t>
                      </a:r>
                    </a:p>
                  </a:txBody>
                  <a:tcPr marL="91450" marR="91450" marT="45725" marB="45725" anchor="ctr">
                    <a:lnL w="12700"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Arial"/>
                        <a:buNone/>
                      </a:pPr>
                      <a:r>
                        <a:rPr lang="en" sz="1900">
                          <a:solidFill>
                            <a:schemeClr val="dk1"/>
                          </a:solidFill>
                        </a:rPr>
                        <a:t>Plan to attend the November Supervisor Collaboration</a:t>
                      </a:r>
                    </a:p>
                  </a:txBody>
                  <a:tcPr marL="91450" marR="91450" marT="45725" marB="45725" anchor="ctr">
                    <a:lnL w="952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a:spcBef>
                <a:spcPts val="0"/>
              </a:spcBef>
              <a:buNone/>
            </a:pPr>
            <a:r>
              <a:rPr lang="en" sz="3200"/>
              <a:t>Louisiana Connectors:  Instructional Shifts</a:t>
            </a:r>
          </a:p>
        </p:txBody>
      </p:sp>
      <p:sp>
        <p:nvSpPr>
          <p:cNvPr id="152" name="Shape 152"/>
          <p:cNvSpPr txBox="1">
            <a:spLocks noGrp="1"/>
          </p:cNvSpPr>
          <p:nvPr>
            <p:ph type="body" idx="1"/>
          </p:nvPr>
        </p:nvSpPr>
        <p:spPr>
          <a:xfrm>
            <a:off x="152400" y="1295400"/>
            <a:ext cx="8839200" cy="5105100"/>
          </a:xfrm>
          <a:prstGeom prst="rect">
            <a:avLst/>
          </a:prstGeom>
        </p:spPr>
        <p:txBody>
          <a:bodyPr wrap="square" lIns="91425" tIns="91425" rIns="91425" bIns="91425" anchor="t" anchorCtr="0">
            <a:noAutofit/>
          </a:bodyPr>
          <a:lstStyle/>
          <a:p>
            <a:pPr marL="0" lvl="0" indent="0" rtl="0">
              <a:spcBef>
                <a:spcPts val="0"/>
              </a:spcBef>
              <a:buNone/>
            </a:pPr>
            <a:endParaRPr sz="1800" dirty="0"/>
          </a:p>
          <a:p>
            <a:pPr marL="457200" lvl="0" indent="-342900" rtl="0">
              <a:spcBef>
                <a:spcPts val="0"/>
              </a:spcBef>
              <a:buSzPct val="100000"/>
            </a:pPr>
            <a:r>
              <a:rPr lang="en" sz="1800" b="1" dirty="0"/>
              <a:t>Access</a:t>
            </a:r>
            <a:r>
              <a:rPr lang="en" sz="1800" dirty="0"/>
              <a:t>: The Connectors are fully-aligned to the Louisiana Student Standards and do not exist separate and apart from the expectations for all students.  Teachers of students with significant disabilities provide inclusion opportunities whenever possible and help students access grade-level content and skills.</a:t>
            </a:r>
          </a:p>
          <a:p>
            <a:pPr marL="0" lvl="0" indent="0" rtl="0">
              <a:spcBef>
                <a:spcPts val="0"/>
              </a:spcBef>
              <a:buNone/>
            </a:pPr>
            <a:endParaRPr sz="1800" dirty="0"/>
          </a:p>
          <a:p>
            <a:pPr marL="457200" lvl="0" indent="-342900" rtl="0">
              <a:spcBef>
                <a:spcPts val="0"/>
              </a:spcBef>
              <a:buSzPct val="100000"/>
            </a:pPr>
            <a:r>
              <a:rPr lang="en" sz="1800" b="1" dirty="0"/>
              <a:t>Focus</a:t>
            </a:r>
            <a:r>
              <a:rPr lang="en" sz="1800" dirty="0"/>
              <a:t>: The Connectors represent the “big ideas” of the content and skills found in the Louisiana Student Standards.  Teachers of students with significant disabilities focus instruction where the Connectors focus.</a:t>
            </a:r>
          </a:p>
          <a:p>
            <a:pPr marL="0" lvl="0" indent="0" rtl="0">
              <a:spcBef>
                <a:spcPts val="0"/>
              </a:spcBef>
              <a:buNone/>
            </a:pPr>
            <a:endParaRPr sz="1800" dirty="0"/>
          </a:p>
          <a:p>
            <a:pPr marL="457200" lvl="0" indent="-342900" rtl="0">
              <a:spcBef>
                <a:spcPts val="0"/>
              </a:spcBef>
              <a:buSzPct val="100000"/>
            </a:pPr>
            <a:r>
              <a:rPr lang="en" sz="1800" b="1" dirty="0"/>
              <a:t>Pathways</a:t>
            </a:r>
            <a:r>
              <a:rPr lang="en" sz="1800" dirty="0"/>
              <a:t>: The Connectors provide developmentally-appropriate benchmarks on the path to meeting the expectations of the Louisiana Student Standards. Teachers know where students are and take the right steps to help them succeed.</a:t>
            </a:r>
          </a:p>
          <a:p>
            <a:pPr marL="0" lvl="0" indent="-69850" rtl="0">
              <a:spcBef>
                <a:spcPts val="0"/>
              </a:spcBef>
              <a:buClr>
                <a:schemeClr val="dk1"/>
              </a:buClr>
              <a:buSzPct val="61111"/>
              <a:buFont typeface="Arial"/>
              <a:buNone/>
            </a:pPr>
            <a:endParaRPr sz="1800" dirty="0"/>
          </a:p>
          <a:p>
            <a:pPr marL="0" lvl="0" indent="0" rtl="0">
              <a:spcBef>
                <a:spcPts val="0"/>
              </a:spcBef>
              <a:buNone/>
            </a:pP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rtl="0">
              <a:spcBef>
                <a:spcPts val="0"/>
              </a:spcBef>
              <a:buNone/>
            </a:pPr>
            <a:r>
              <a:rPr lang="en" sz="3200"/>
              <a:t>Louisiana Connectors:  Instructional Shifts</a:t>
            </a:r>
          </a:p>
        </p:txBody>
      </p:sp>
      <p:sp>
        <p:nvSpPr>
          <p:cNvPr id="158" name="Shape 158"/>
          <p:cNvSpPr txBox="1">
            <a:spLocks noGrp="1"/>
          </p:cNvSpPr>
          <p:nvPr>
            <p:ph type="body" idx="1"/>
          </p:nvPr>
        </p:nvSpPr>
        <p:spPr>
          <a:xfrm>
            <a:off x="152400" y="1295400"/>
            <a:ext cx="8839200" cy="5105100"/>
          </a:xfrm>
          <a:prstGeom prst="rect">
            <a:avLst/>
          </a:prstGeom>
        </p:spPr>
        <p:txBody>
          <a:bodyPr wrap="square" lIns="91425" tIns="91425" rIns="91425" bIns="91425" anchor="t" anchorCtr="0">
            <a:noAutofit/>
          </a:bodyPr>
          <a:lstStyle/>
          <a:p>
            <a:pPr marL="0" lvl="0" indent="0" rtl="0">
              <a:lnSpc>
                <a:spcPct val="100000"/>
              </a:lnSpc>
              <a:spcBef>
                <a:spcPts val="0"/>
              </a:spcBef>
              <a:buNone/>
            </a:pPr>
            <a:r>
              <a:rPr lang="en" sz="1800" dirty="0"/>
              <a:t>The Louisiana Connectors are fully-aligned pathways that capture the “big ideas” of the Louisiana State Standards for students with significant disabilities. The Connectors are not learning standards that exist separate and apart from the common expectations we have for all students. Instead, the Connectors are designed to provide developmentally-appropriate content benchmarks toward the standards across all grade levels in English language arts and mathematics.</a:t>
            </a:r>
          </a:p>
          <a:p>
            <a:pPr marL="0" lvl="0" indent="0" rtl="0">
              <a:lnSpc>
                <a:spcPct val="100000"/>
              </a:lnSpc>
              <a:spcBef>
                <a:spcPts val="0"/>
              </a:spcBef>
              <a:buNone/>
            </a:pPr>
            <a:endParaRPr sz="1400" dirty="0"/>
          </a:p>
          <a:p>
            <a:pPr marL="0" lvl="0" indent="0" rtl="0">
              <a:lnSpc>
                <a:spcPct val="100000"/>
              </a:lnSpc>
              <a:spcBef>
                <a:spcPts val="0"/>
              </a:spcBef>
              <a:buNone/>
            </a:pPr>
            <a:r>
              <a:rPr lang="en" sz="1800" dirty="0"/>
              <a:t>For the individual standards found in ELA and math, there are accompanying Connectors that represent the major benchmarks along the pathway to achieving the expectations of each standard.</a:t>
            </a:r>
          </a:p>
        </p:txBody>
      </p:sp>
      <p:graphicFrame>
        <p:nvGraphicFramePr>
          <p:cNvPr id="159" name="Shape 159"/>
          <p:cNvGraphicFramePr/>
          <p:nvPr>
            <p:extLst>
              <p:ext uri="{D42A27DB-BD31-4B8C-83A1-F6EECF244321}">
                <p14:modId xmlns:p14="http://schemas.microsoft.com/office/powerpoint/2010/main" val="248749243"/>
              </p:ext>
            </p:extLst>
          </p:nvPr>
        </p:nvGraphicFramePr>
        <p:xfrm>
          <a:off x="299325" y="4189192"/>
          <a:ext cx="8470700" cy="2166878"/>
        </p:xfrm>
        <a:graphic>
          <a:graphicData uri="http://schemas.openxmlformats.org/drawingml/2006/table">
            <a:tbl>
              <a:tblPr>
                <a:noFill/>
                <a:tableStyleId>{822278C1-DE15-4612-9899-2E4830E09EB4}</a:tableStyleId>
              </a:tblPr>
              <a:tblGrid>
                <a:gridCol w="4235350"/>
                <a:gridCol w="4235350"/>
              </a:tblGrid>
              <a:tr h="381000">
                <a:tc>
                  <a:txBody>
                    <a:bodyPr/>
                    <a:lstStyle/>
                    <a:p>
                      <a:pPr lvl="0" algn="ctr" rtl="0">
                        <a:lnSpc>
                          <a:spcPct val="107000"/>
                        </a:lnSpc>
                        <a:spcBef>
                          <a:spcPts val="0"/>
                        </a:spcBef>
                        <a:buClr>
                          <a:schemeClr val="dk1"/>
                        </a:buClr>
                        <a:buSzPct val="78571"/>
                        <a:buFont typeface="Arial"/>
                        <a:buNone/>
                      </a:pPr>
                      <a:r>
                        <a:rPr lang="en" b="1" dirty="0">
                          <a:solidFill>
                            <a:schemeClr val="dk1"/>
                          </a:solidFill>
                          <a:latin typeface="Calibri"/>
                          <a:ea typeface="Calibri"/>
                          <a:cs typeface="Calibri"/>
                          <a:sym typeface="Calibri"/>
                        </a:rPr>
                        <a:t>Louisiana Student Standards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2CCDC"/>
                    </a:solidFill>
                  </a:tcPr>
                </a:tc>
                <a:tc>
                  <a:txBody>
                    <a:bodyPr/>
                    <a:lstStyle/>
                    <a:p>
                      <a:pPr lvl="0" algn="ctr" rtl="0">
                        <a:lnSpc>
                          <a:spcPct val="107000"/>
                        </a:lnSpc>
                        <a:spcBef>
                          <a:spcPts val="0"/>
                        </a:spcBef>
                        <a:buClr>
                          <a:schemeClr val="dk1"/>
                        </a:buClr>
                        <a:buSzPct val="78571"/>
                        <a:buFont typeface="Arial"/>
                        <a:buNone/>
                      </a:pPr>
                      <a:r>
                        <a:rPr lang="en" b="1">
                          <a:solidFill>
                            <a:schemeClr val="dk1"/>
                          </a:solidFill>
                          <a:latin typeface="Calibri"/>
                          <a:ea typeface="Calibri"/>
                          <a:cs typeface="Calibri"/>
                          <a:sym typeface="Calibri"/>
                        </a:rPr>
                        <a:t>Louisiana Connectors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2CCDC"/>
                    </a:solidFill>
                  </a:tcPr>
                </a:tc>
              </a:tr>
              <a:tr h="381000">
                <a:tc>
                  <a:txBody>
                    <a:bodyPr/>
                    <a:lstStyle/>
                    <a:p>
                      <a:pPr lvl="0" rtl="0">
                        <a:lnSpc>
                          <a:spcPct val="107000"/>
                        </a:lnSpc>
                        <a:spcBef>
                          <a:spcPts val="0"/>
                        </a:spcBef>
                        <a:buClr>
                          <a:schemeClr val="dk1"/>
                        </a:buClr>
                        <a:buSzPct val="78571"/>
                        <a:buFont typeface="Arial"/>
                        <a:buNone/>
                      </a:pPr>
                      <a:r>
                        <a:rPr lang="en" b="1" dirty="0">
                          <a:solidFill>
                            <a:schemeClr val="dk1"/>
                          </a:solidFill>
                          <a:latin typeface="Calibri"/>
                          <a:ea typeface="Calibri"/>
                          <a:cs typeface="Calibri"/>
                          <a:sym typeface="Calibri"/>
                        </a:rPr>
                        <a:t>3.NBT.A.2  </a:t>
                      </a:r>
                      <a:r>
                        <a:rPr lang="en" dirty="0">
                          <a:solidFill>
                            <a:schemeClr val="dk1"/>
                          </a:solidFill>
                          <a:latin typeface="Calibri"/>
                          <a:ea typeface="Calibri"/>
                          <a:cs typeface="Calibri"/>
                          <a:sym typeface="Calibri"/>
                        </a:rPr>
                        <a:t>Fluently add and subtract within 1000 using strategies and algorithms based on place value, properties of operations, and/or the relationship between addition and subtraction.</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lnSpc>
                          <a:spcPct val="107000"/>
                        </a:lnSpc>
                        <a:spcBef>
                          <a:spcPts val="0"/>
                        </a:spcBef>
                        <a:spcAft>
                          <a:spcPts val="800"/>
                        </a:spcAft>
                        <a:buClr>
                          <a:schemeClr val="dk1"/>
                        </a:buClr>
                        <a:buSzPct val="78571"/>
                        <a:buFont typeface="Arial"/>
                        <a:buNone/>
                      </a:pPr>
                      <a:r>
                        <a:rPr lang="en" b="1" dirty="0">
                          <a:solidFill>
                            <a:schemeClr val="dk1"/>
                          </a:solidFill>
                          <a:latin typeface="Calibri"/>
                          <a:ea typeface="Calibri"/>
                          <a:cs typeface="Calibri"/>
                          <a:sym typeface="Calibri"/>
                        </a:rPr>
                        <a:t>LC.3.NBT.A.2a </a:t>
                      </a:r>
                      <a:r>
                        <a:rPr lang="en" dirty="0">
                          <a:solidFill>
                            <a:schemeClr val="dk1"/>
                          </a:solidFill>
                          <a:latin typeface="Calibri"/>
                          <a:ea typeface="Calibri"/>
                          <a:cs typeface="Calibri"/>
                          <a:sym typeface="Calibri"/>
                        </a:rPr>
                        <a:t>Use the relationships between addition and subtraction to solve problems.</a:t>
                      </a:r>
                    </a:p>
                    <a:p>
                      <a:pPr lvl="0" rtl="0">
                        <a:lnSpc>
                          <a:spcPct val="107000"/>
                        </a:lnSpc>
                        <a:spcBef>
                          <a:spcPts val="0"/>
                        </a:spcBef>
                        <a:spcAft>
                          <a:spcPts val="800"/>
                        </a:spcAft>
                        <a:buClr>
                          <a:schemeClr val="dk1"/>
                        </a:buClr>
                        <a:buSzPct val="78571"/>
                        <a:buFont typeface="Arial"/>
                        <a:buNone/>
                      </a:pPr>
                      <a:r>
                        <a:rPr lang="en" b="1" dirty="0">
                          <a:solidFill>
                            <a:schemeClr val="dk1"/>
                          </a:solidFill>
                          <a:latin typeface="Calibri"/>
                          <a:ea typeface="Calibri"/>
                          <a:cs typeface="Calibri"/>
                          <a:sym typeface="Calibri"/>
                        </a:rPr>
                        <a:t>LC.3.NBT.A.2b  </a:t>
                      </a:r>
                      <a:r>
                        <a:rPr lang="en" dirty="0">
                          <a:solidFill>
                            <a:schemeClr val="dk1"/>
                          </a:solidFill>
                          <a:latin typeface="Calibri"/>
                          <a:ea typeface="Calibri"/>
                          <a:cs typeface="Calibri"/>
                          <a:sym typeface="Calibri"/>
                        </a:rPr>
                        <a:t>Solve multi-step addition and subtraction problems up to 100.</a:t>
                      </a:r>
                    </a:p>
                    <a:p>
                      <a:pPr lvl="0" rtl="0">
                        <a:lnSpc>
                          <a:spcPct val="107000"/>
                        </a:lnSpc>
                        <a:spcBef>
                          <a:spcPts val="0"/>
                        </a:spcBef>
                        <a:buClr>
                          <a:schemeClr val="dk1"/>
                        </a:buClr>
                        <a:buSzPct val="78571"/>
                        <a:buFont typeface="Arial"/>
                        <a:buNone/>
                      </a:pPr>
                      <a:r>
                        <a:rPr lang="en" b="1" dirty="0">
                          <a:solidFill>
                            <a:schemeClr val="dk1"/>
                          </a:solidFill>
                          <a:latin typeface="Calibri"/>
                          <a:ea typeface="Calibri"/>
                          <a:cs typeface="Calibri"/>
                          <a:sym typeface="Calibri"/>
                        </a:rPr>
                        <a:t>LC.3.NBT.A.2c  </a:t>
                      </a:r>
                      <a:r>
                        <a:rPr lang="en" dirty="0">
                          <a:solidFill>
                            <a:schemeClr val="dk1"/>
                          </a:solidFill>
                          <a:latin typeface="Calibri"/>
                          <a:ea typeface="Calibri"/>
                          <a:cs typeface="Calibri"/>
                          <a:sym typeface="Calibri"/>
                        </a:rPr>
                        <a:t>Solve multi-digit addition and subtraction problems up to 1000.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0" y="0"/>
            <a:ext cx="9144000" cy="1295700"/>
          </a:xfrm>
          <a:prstGeom prst="rect">
            <a:avLst/>
          </a:prstGeom>
        </p:spPr>
        <p:txBody>
          <a:bodyPr wrap="square" lIns="91425" tIns="91425" rIns="91425" bIns="91425" anchor="ctr" anchorCtr="0">
            <a:noAutofit/>
          </a:bodyPr>
          <a:lstStyle/>
          <a:p>
            <a:pPr lvl="0" rtl="0">
              <a:spcBef>
                <a:spcPts val="0"/>
              </a:spcBef>
              <a:buNone/>
            </a:pPr>
            <a:r>
              <a:rPr lang="en" sz="2800">
                <a:solidFill>
                  <a:schemeClr val="dk1"/>
                </a:solidFill>
              </a:rPr>
              <a:t>Louisiana Connectors </a:t>
            </a:r>
          </a:p>
          <a:p>
            <a:pPr lvl="0" rtl="0">
              <a:spcBef>
                <a:spcPts val="0"/>
              </a:spcBef>
              <a:buNone/>
            </a:pPr>
            <a:r>
              <a:rPr lang="en" sz="2800">
                <a:solidFill>
                  <a:schemeClr val="dk1"/>
                </a:solidFill>
              </a:rPr>
              <a:t>for Students with Significant Disabilities</a:t>
            </a:r>
          </a:p>
        </p:txBody>
      </p:sp>
      <p:sp>
        <p:nvSpPr>
          <p:cNvPr id="166" name="Shape 166"/>
          <p:cNvSpPr txBox="1">
            <a:spLocks noGrp="1"/>
          </p:cNvSpPr>
          <p:nvPr>
            <p:ph type="body" idx="1"/>
          </p:nvPr>
        </p:nvSpPr>
        <p:spPr>
          <a:xfrm>
            <a:off x="243312" y="1295583"/>
            <a:ext cx="8690100" cy="2528100"/>
          </a:xfrm>
          <a:prstGeom prst="rect">
            <a:avLst/>
          </a:prstGeom>
        </p:spPr>
        <p:txBody>
          <a:bodyPr wrap="square" lIns="91425" tIns="91425" rIns="91425" bIns="91425" anchor="t" anchorCtr="0">
            <a:noAutofit/>
          </a:bodyPr>
          <a:lstStyle/>
          <a:p>
            <a:pPr marL="0" lvl="0" indent="0" rtl="0">
              <a:lnSpc>
                <a:spcPct val="110000"/>
              </a:lnSpc>
              <a:spcBef>
                <a:spcPts val="0"/>
              </a:spcBef>
              <a:buNone/>
            </a:pPr>
            <a:r>
              <a:rPr lang="en" sz="1800"/>
              <a:t>LDOE’s academic expectations for all students are articulated in the ELA and math Louisiana Student Standards, approved by BESE in spring 2016. In winter 2016, BESE approved aligned standards for students with significant disabilities known as the Louisiana Connectors.  </a:t>
            </a:r>
          </a:p>
          <a:p>
            <a:pPr marL="0" lvl="0" indent="0" rtl="0">
              <a:lnSpc>
                <a:spcPct val="100000"/>
              </a:lnSpc>
              <a:spcBef>
                <a:spcPts val="0"/>
              </a:spcBef>
              <a:buNone/>
            </a:pPr>
            <a:endParaRPr sz="1800"/>
          </a:p>
          <a:p>
            <a:pPr marL="0" lvl="0" indent="0" rtl="0">
              <a:lnSpc>
                <a:spcPct val="110000"/>
              </a:lnSpc>
              <a:spcBef>
                <a:spcPts val="0"/>
              </a:spcBef>
              <a:buNone/>
            </a:pPr>
            <a:r>
              <a:rPr lang="en" sz="1800"/>
              <a:t>The Louisiana Connectors replace the Extended Standards. In 2017-2018 the LEAP Connect will replace the LAA1 assessment for ELA and math.</a:t>
            </a:r>
          </a:p>
        </p:txBody>
      </p:sp>
      <p:graphicFrame>
        <p:nvGraphicFramePr>
          <p:cNvPr id="167" name="Shape 167"/>
          <p:cNvGraphicFramePr/>
          <p:nvPr/>
        </p:nvGraphicFramePr>
        <p:xfrm>
          <a:off x="661675" y="3746841"/>
          <a:ext cx="7853375" cy="2042050"/>
        </p:xfrm>
        <a:graphic>
          <a:graphicData uri="http://schemas.openxmlformats.org/drawingml/2006/table">
            <a:tbl>
              <a:tblPr>
                <a:noFill/>
                <a:tableStyleId>{822278C1-DE15-4612-9899-2E4830E09EB4}</a:tableStyleId>
              </a:tblPr>
              <a:tblGrid>
                <a:gridCol w="1614200"/>
                <a:gridCol w="2727225"/>
                <a:gridCol w="3511950"/>
              </a:tblGrid>
              <a:tr h="487275">
                <a:tc>
                  <a:txBody>
                    <a:bodyPr/>
                    <a:lstStyle/>
                    <a:p>
                      <a:pPr lvl="0" algn="ctr" rtl="0">
                        <a:spcBef>
                          <a:spcPts val="0"/>
                        </a:spcBef>
                        <a:buNone/>
                      </a:pPr>
                      <a:endParaRPr sz="1800" b="1">
                        <a:latin typeface="Calibri"/>
                        <a:ea typeface="Calibri"/>
                        <a:cs typeface="Calibri"/>
                        <a:sym typeface="Calibri"/>
                      </a:endParaRPr>
                    </a:p>
                  </a:txBody>
                  <a:tcPr marL="91425" marR="91425" marT="121900" marB="121900">
                    <a:solidFill>
                      <a:srgbClr val="92CCDC"/>
                    </a:solidFill>
                  </a:tcPr>
                </a:tc>
                <a:tc>
                  <a:txBody>
                    <a:bodyPr/>
                    <a:lstStyle/>
                    <a:p>
                      <a:pPr lvl="0" algn="ctr" rtl="0">
                        <a:spcBef>
                          <a:spcPts val="0"/>
                        </a:spcBef>
                        <a:buNone/>
                      </a:pPr>
                      <a:r>
                        <a:rPr lang="en" sz="1800" b="1">
                          <a:latin typeface="Calibri"/>
                          <a:ea typeface="Calibri"/>
                          <a:cs typeface="Calibri"/>
                          <a:sym typeface="Calibri"/>
                        </a:rPr>
                        <a:t>2016-2017</a:t>
                      </a:r>
                    </a:p>
                  </a:txBody>
                  <a:tcPr marL="91425" marR="91425" marT="121900" marB="121900">
                    <a:solidFill>
                      <a:srgbClr val="92CCDC"/>
                    </a:solidFill>
                  </a:tcPr>
                </a:tc>
                <a:tc>
                  <a:txBody>
                    <a:bodyPr/>
                    <a:lstStyle/>
                    <a:p>
                      <a:pPr lvl="0" algn="ctr" rtl="0">
                        <a:spcBef>
                          <a:spcPts val="0"/>
                        </a:spcBef>
                        <a:buNone/>
                      </a:pPr>
                      <a:r>
                        <a:rPr lang="en" sz="1800" b="1">
                          <a:latin typeface="Calibri"/>
                          <a:ea typeface="Calibri"/>
                          <a:cs typeface="Calibri"/>
                          <a:sym typeface="Calibri"/>
                        </a:rPr>
                        <a:t>2017-2018</a:t>
                      </a:r>
                    </a:p>
                  </a:txBody>
                  <a:tcPr marL="91425" marR="91425" marT="121900" marB="121900">
                    <a:solidFill>
                      <a:srgbClr val="92CCDC"/>
                    </a:solidFill>
                  </a:tcPr>
                </a:tc>
              </a:tr>
              <a:tr h="740300">
                <a:tc>
                  <a:txBody>
                    <a:bodyPr/>
                    <a:lstStyle/>
                    <a:p>
                      <a:pPr lvl="0" algn="ctr" rtl="0">
                        <a:spcBef>
                          <a:spcPts val="0"/>
                        </a:spcBef>
                        <a:buNone/>
                      </a:pPr>
                      <a:r>
                        <a:rPr lang="en" sz="1800" b="1">
                          <a:latin typeface="Calibri"/>
                          <a:ea typeface="Calibri"/>
                          <a:cs typeface="Calibri"/>
                          <a:sym typeface="Calibri"/>
                        </a:rPr>
                        <a:t>Standards</a:t>
                      </a:r>
                    </a:p>
                  </a:txBody>
                  <a:tcPr marL="91425" marR="91425" marT="121900" marB="121900" anchor="ctr">
                    <a:lnB w="952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alibri"/>
                          <a:ea typeface="Calibri"/>
                          <a:cs typeface="Calibri"/>
                          <a:sym typeface="Calibri"/>
                        </a:rPr>
                        <a:t>Extended Standards</a:t>
                      </a:r>
                    </a:p>
                  </a:txBody>
                  <a:tcPr marL="91425" marR="91425" marT="121900" marB="121900" anchor="ctr">
                    <a:lnB w="952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alibri"/>
                          <a:ea typeface="Calibri"/>
                          <a:cs typeface="Calibri"/>
                          <a:sym typeface="Calibri"/>
                        </a:rPr>
                        <a:t>Louisiana Connectors for Students with Significant Disabilities</a:t>
                      </a:r>
                    </a:p>
                  </a:txBody>
                  <a:tcPr marL="91425" marR="91425" marT="121900" marB="121900" anchor="ctr">
                    <a:lnB w="9525" cap="flat" cmpd="sng">
                      <a:solidFill>
                        <a:srgbClr val="9E9E9E"/>
                      </a:solidFill>
                      <a:prstDash val="solid"/>
                      <a:round/>
                      <a:headEnd type="none" w="med" len="med"/>
                      <a:tailEnd type="none" w="med" len="med"/>
                    </a:lnB>
                  </a:tcPr>
                </a:tc>
              </a:tr>
              <a:tr h="684100">
                <a:tc>
                  <a:txBody>
                    <a:bodyPr/>
                    <a:lstStyle/>
                    <a:p>
                      <a:pPr lvl="0" algn="ctr" rtl="0">
                        <a:spcBef>
                          <a:spcPts val="0"/>
                        </a:spcBef>
                        <a:buNone/>
                      </a:pPr>
                      <a:r>
                        <a:rPr lang="en" sz="1800" b="1">
                          <a:latin typeface="Calibri"/>
                          <a:ea typeface="Calibri"/>
                          <a:cs typeface="Calibri"/>
                          <a:sym typeface="Calibri"/>
                        </a:rPr>
                        <a:t>Assessment</a:t>
                      </a:r>
                    </a:p>
                  </a:txBody>
                  <a:tcPr marL="91425" marR="91425" marT="91425" marB="91425" anchor="ctr">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alibri"/>
                          <a:ea typeface="Calibri"/>
                          <a:cs typeface="Calibri"/>
                          <a:sym typeface="Calibri"/>
                        </a:rPr>
                        <a:t>Louisiana Alternative Assessment (LAA1)</a:t>
                      </a:r>
                    </a:p>
                  </a:txBody>
                  <a:tcPr marL="91425" marR="91425" marT="91425" marB="91425" anchor="ctr">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alibri"/>
                          <a:ea typeface="Calibri"/>
                          <a:cs typeface="Calibri"/>
                          <a:sym typeface="Calibri"/>
                        </a:rPr>
                        <a:t>LEAP Connect (ELA &amp; math)</a:t>
                      </a:r>
                    </a:p>
                    <a:p>
                      <a:pPr lvl="0" rtl="0">
                        <a:spcBef>
                          <a:spcPts val="0"/>
                        </a:spcBef>
                        <a:buNone/>
                      </a:pPr>
                      <a:r>
                        <a:rPr lang="en" sz="1800">
                          <a:latin typeface="Calibri"/>
                          <a:ea typeface="Calibri"/>
                          <a:cs typeface="Calibri"/>
                          <a:sym typeface="Calibri"/>
                        </a:rPr>
                        <a:t>LAA 1 (science)</a:t>
                      </a:r>
                    </a:p>
                  </a:txBody>
                  <a:tcPr marL="91425" marR="91425" marT="91425" marB="91425" anchor="ctr">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0" y="0"/>
            <a:ext cx="9144000" cy="1302300"/>
          </a:xfrm>
          <a:prstGeom prst="rect">
            <a:avLst/>
          </a:prstGeom>
        </p:spPr>
        <p:txBody>
          <a:bodyPr wrap="square" lIns="91425" tIns="91425" rIns="91425" bIns="91425" anchor="ctr" anchorCtr="0">
            <a:noAutofit/>
          </a:bodyPr>
          <a:lstStyle/>
          <a:p>
            <a:pPr lvl="0" rtl="0">
              <a:spcBef>
                <a:spcPts val="0"/>
              </a:spcBef>
              <a:buNone/>
            </a:pPr>
            <a:endParaRPr sz="3200">
              <a:solidFill>
                <a:schemeClr val="dk1"/>
              </a:solidFill>
            </a:endParaRPr>
          </a:p>
          <a:p>
            <a:pPr lvl="0" rtl="0">
              <a:spcBef>
                <a:spcPts val="0"/>
              </a:spcBef>
              <a:buClr>
                <a:schemeClr val="dk1"/>
              </a:buClr>
              <a:buSzPct val="34375"/>
              <a:buFont typeface="Arial"/>
              <a:buNone/>
            </a:pPr>
            <a:r>
              <a:rPr lang="en" sz="3200">
                <a:solidFill>
                  <a:schemeClr val="dk1"/>
                </a:solidFill>
              </a:rPr>
              <a:t>LEAP Connect Overview</a:t>
            </a:r>
          </a:p>
          <a:p>
            <a:pPr lvl="0" rtl="0">
              <a:spcBef>
                <a:spcPts val="0"/>
              </a:spcBef>
              <a:buNone/>
            </a:pPr>
            <a:endParaRPr sz="3200">
              <a:solidFill>
                <a:schemeClr val="dk1"/>
              </a:solidFill>
            </a:endParaRPr>
          </a:p>
        </p:txBody>
      </p:sp>
      <p:sp>
        <p:nvSpPr>
          <p:cNvPr id="174" name="Shape 174"/>
          <p:cNvSpPr txBox="1">
            <a:spLocks noGrp="1"/>
          </p:cNvSpPr>
          <p:nvPr>
            <p:ph type="body" idx="1"/>
          </p:nvPr>
        </p:nvSpPr>
        <p:spPr>
          <a:xfrm>
            <a:off x="125250" y="1302300"/>
            <a:ext cx="8924700" cy="5190600"/>
          </a:xfrm>
          <a:prstGeom prst="rect">
            <a:avLst/>
          </a:prstGeom>
        </p:spPr>
        <p:txBody>
          <a:bodyPr wrap="square" lIns="91425" tIns="91425" rIns="91425" bIns="91425" anchor="t" anchorCtr="0">
            <a:noAutofit/>
          </a:bodyPr>
          <a:lstStyle/>
          <a:p>
            <a:pPr marL="0" lvl="0" indent="-69850" rtl="0">
              <a:spcBef>
                <a:spcPts val="400"/>
              </a:spcBef>
              <a:buClr>
                <a:schemeClr val="dk1"/>
              </a:buClr>
              <a:buSzPct val="61111"/>
              <a:buFont typeface="Arial"/>
              <a:buNone/>
            </a:pPr>
            <a:r>
              <a:rPr lang="en" sz="1800" b="1" dirty="0"/>
              <a:t>Content</a:t>
            </a:r>
          </a:p>
          <a:p>
            <a:pPr marL="457200" lvl="0" indent="-342900" rtl="0">
              <a:spcBef>
                <a:spcPts val="400"/>
              </a:spcBef>
              <a:buSzPct val="100000"/>
              <a:buFont typeface="Arial"/>
              <a:buChar char="●"/>
            </a:pPr>
            <a:r>
              <a:rPr lang="en" sz="1800" dirty="0"/>
              <a:t>Students can independently show what they know at varying levels of understanding</a:t>
            </a:r>
          </a:p>
          <a:p>
            <a:pPr marL="457200" lvl="0" indent="-342900" rtl="0">
              <a:spcBef>
                <a:spcPts val="0"/>
              </a:spcBef>
              <a:buSzPct val="100000"/>
              <a:buFont typeface="Arial"/>
              <a:buChar char="●"/>
            </a:pPr>
            <a:r>
              <a:rPr lang="en" sz="1800" dirty="0"/>
              <a:t>There are four performance levels (1-4) with accompanying scaled-score ranges </a:t>
            </a:r>
          </a:p>
          <a:p>
            <a:pPr marL="457200" lvl="0" indent="-342900" rtl="0">
              <a:spcBef>
                <a:spcPts val="0"/>
              </a:spcBef>
              <a:buSzPct val="100000"/>
              <a:buFont typeface="Arial"/>
              <a:buChar char="●"/>
            </a:pPr>
            <a:r>
              <a:rPr lang="en" sz="1800" dirty="0"/>
              <a:t>Approximately 30-40 items per subject, mostly selected response, scripted directions </a:t>
            </a:r>
          </a:p>
          <a:p>
            <a:pPr marL="0" lvl="0" indent="-69850" rtl="0">
              <a:spcBef>
                <a:spcPts val="400"/>
              </a:spcBef>
              <a:buClr>
                <a:schemeClr val="dk1"/>
              </a:buClr>
              <a:buSzPct val="61111"/>
              <a:buFont typeface="Arial"/>
              <a:buNone/>
            </a:pPr>
            <a:endParaRPr sz="1800" b="1" dirty="0"/>
          </a:p>
          <a:p>
            <a:pPr marL="0" lvl="0" indent="-69850" rtl="0">
              <a:spcBef>
                <a:spcPts val="400"/>
              </a:spcBef>
              <a:buClr>
                <a:schemeClr val="dk1"/>
              </a:buClr>
              <a:buSzPct val="61111"/>
              <a:buFont typeface="Arial"/>
              <a:buNone/>
            </a:pPr>
            <a:r>
              <a:rPr lang="en" sz="1800" b="1" dirty="0"/>
              <a:t>Administration</a:t>
            </a:r>
          </a:p>
          <a:p>
            <a:pPr marL="457200" lvl="0" indent="-342900" rtl="0">
              <a:spcBef>
                <a:spcPts val="0"/>
              </a:spcBef>
              <a:buSzPct val="100000"/>
              <a:buFont typeface="Arial"/>
              <a:buChar char="●"/>
            </a:pPr>
            <a:r>
              <a:rPr lang="en" sz="1800" dirty="0"/>
              <a:t>Administration window is </a:t>
            </a:r>
            <a:r>
              <a:rPr lang="en" sz="1800"/>
              <a:t>February </a:t>
            </a:r>
            <a:r>
              <a:rPr lang="en" sz="1800" smtClean="0"/>
              <a:t>5 </a:t>
            </a:r>
            <a:r>
              <a:rPr lang="en" sz="1800" dirty="0"/>
              <a:t>- March 16, 2018</a:t>
            </a:r>
          </a:p>
          <a:p>
            <a:pPr marL="457200" lvl="0" indent="-342900" rtl="0">
              <a:spcBef>
                <a:spcPts val="400"/>
              </a:spcBef>
              <a:buSzPct val="100000"/>
              <a:buFont typeface="Arial"/>
              <a:buChar char="●"/>
            </a:pPr>
            <a:r>
              <a:rPr lang="en" sz="1800" dirty="0"/>
              <a:t>Computer-based items allow students with significant cognitive disabilities to show what they know </a:t>
            </a:r>
          </a:p>
          <a:p>
            <a:pPr marL="457200" lvl="0" indent="-342900" rtl="0">
              <a:spcBef>
                <a:spcPts val="400"/>
              </a:spcBef>
              <a:buSzPct val="100000"/>
              <a:buFont typeface="Arial"/>
              <a:buChar char="●"/>
            </a:pPr>
            <a:r>
              <a:rPr lang="en" sz="1800" dirty="0"/>
              <a:t>Testing times vary for each student</a:t>
            </a:r>
          </a:p>
          <a:p>
            <a:pPr marL="457200" lvl="0" indent="-342900" rtl="0">
              <a:spcBef>
                <a:spcPts val="400"/>
              </a:spcBef>
              <a:buSzPct val="100000"/>
              <a:buFont typeface="Arial"/>
              <a:buChar char="●"/>
            </a:pPr>
            <a:r>
              <a:rPr lang="en" sz="1800" dirty="0"/>
              <a:t>Testing may pause and resume, based on student needs</a:t>
            </a:r>
          </a:p>
          <a:p>
            <a:pPr marL="0" lvl="0" indent="0" rtl="0">
              <a:spcBef>
                <a:spcPts val="0"/>
              </a:spcBef>
              <a:buNone/>
            </a:pPr>
            <a:endParaRPr sz="1800" dirty="0"/>
          </a:p>
          <a:p>
            <a:pPr marL="0" lvl="0" indent="-69850" rtl="0">
              <a:spcBef>
                <a:spcPts val="400"/>
              </a:spcBef>
              <a:buClr>
                <a:schemeClr val="dk1"/>
              </a:buClr>
              <a:buSzPct val="61111"/>
              <a:buFont typeface="Arial"/>
              <a:buNone/>
            </a:pPr>
            <a:r>
              <a:rPr lang="en" sz="1800" b="1" dirty="0"/>
              <a:t>Support</a:t>
            </a:r>
          </a:p>
          <a:p>
            <a:pPr marL="457200" lvl="0" indent="-342900" rtl="0">
              <a:spcBef>
                <a:spcPts val="0"/>
              </a:spcBef>
              <a:buSzPct val="100000"/>
              <a:buFont typeface="Arial"/>
              <a:buChar char="●"/>
            </a:pPr>
            <a:r>
              <a:rPr lang="en" sz="1800" dirty="0"/>
              <a:t>Resources for the LEAP Connect administration will be provided this fall</a:t>
            </a:r>
          </a:p>
          <a:p>
            <a:pPr marL="457200" lvl="0" indent="-342900" rtl="0">
              <a:spcBef>
                <a:spcPts val="0"/>
              </a:spcBef>
              <a:buSzPct val="100000"/>
              <a:buFont typeface="Arial"/>
              <a:buChar char="●"/>
            </a:pPr>
            <a:r>
              <a:rPr lang="en" sz="1800" dirty="0"/>
              <a:t>Additional trainings will occur at the November collaborations </a:t>
            </a:r>
          </a:p>
          <a:p>
            <a:pPr marL="0" lvl="0" indent="-69850" rtl="0">
              <a:spcBef>
                <a:spcPts val="400"/>
              </a:spcBef>
              <a:buClr>
                <a:schemeClr val="dk1"/>
              </a:buClr>
              <a:buSzPct val="61111"/>
              <a:buFont typeface="Arial"/>
              <a:buNone/>
            </a:pPr>
            <a:r>
              <a:rPr lang="en" sz="1800" dirty="0"/>
              <a:t> </a:t>
            </a:r>
          </a:p>
          <a:p>
            <a:pPr marL="0" lvl="0" indent="-69850" rtl="0">
              <a:spcBef>
                <a:spcPts val="400"/>
              </a:spcBef>
              <a:buClr>
                <a:schemeClr val="dk1"/>
              </a:buClr>
              <a:buSzPct val="61111"/>
              <a:buFont typeface="Arial"/>
              <a:buNone/>
            </a:pPr>
            <a:r>
              <a:rPr lang="en" sz="1800" dirty="0"/>
              <a:t> </a:t>
            </a:r>
          </a:p>
          <a:p>
            <a:pPr marL="0" lvl="0" indent="-69850" rtl="0">
              <a:spcBef>
                <a:spcPts val="400"/>
              </a:spcBef>
              <a:buClr>
                <a:schemeClr val="dk1"/>
              </a:buClr>
              <a:buSzPct val="61111"/>
              <a:buFont typeface="Arial"/>
              <a:buNone/>
            </a:pPr>
            <a:r>
              <a:rPr lang="en" sz="1800" dirty="0"/>
              <a:t> </a:t>
            </a:r>
          </a:p>
          <a:p>
            <a:pPr marL="0" lvl="0" indent="-69850" rtl="0">
              <a:spcBef>
                <a:spcPts val="0"/>
              </a:spcBef>
              <a:buClr>
                <a:schemeClr val="dk1"/>
              </a:buClr>
              <a:buSzPct val="61111"/>
              <a:buFont typeface="Arial"/>
              <a:buNone/>
            </a:pPr>
            <a:r>
              <a:rPr lang="en" sz="1800" dirty="0"/>
              <a:t> </a:t>
            </a:r>
          </a:p>
          <a:p>
            <a:pPr marL="0" lvl="0" indent="-69850" rtl="0">
              <a:spcBef>
                <a:spcPts val="0"/>
              </a:spcBef>
              <a:buClr>
                <a:schemeClr val="dk1"/>
              </a:buClr>
              <a:buSzPct val="61111"/>
              <a:buFont typeface="Arial"/>
              <a:buNone/>
            </a:pPr>
            <a:r>
              <a:rPr lang="en" sz="1800" dirty="0"/>
              <a:t> </a:t>
            </a:r>
          </a:p>
          <a:p>
            <a:pPr marL="0" lvl="0" indent="-69850" rtl="0">
              <a:spcBef>
                <a:spcPts val="0"/>
              </a:spcBef>
              <a:spcAft>
                <a:spcPts val="800"/>
              </a:spcAft>
              <a:buClr>
                <a:schemeClr val="dk1"/>
              </a:buClr>
              <a:buSzPct val="61111"/>
              <a:buFont typeface="Arial"/>
              <a:buNone/>
            </a:pPr>
            <a:r>
              <a:rPr lang="en" sz="1800" dirty="0"/>
              <a:t> </a:t>
            </a:r>
          </a:p>
          <a:p>
            <a:pPr marL="0" lvl="0" indent="-69850" rtl="0">
              <a:spcBef>
                <a:spcPts val="0"/>
              </a:spcBef>
              <a:spcAft>
                <a:spcPts val="800"/>
              </a:spcAft>
              <a:buClr>
                <a:schemeClr val="dk1"/>
              </a:buClr>
              <a:buSzPct val="61111"/>
              <a:buFont typeface="Arial"/>
              <a:buNone/>
            </a:pPr>
            <a:r>
              <a:rPr lang="en" sz="1800" dirty="0"/>
              <a:t> </a:t>
            </a:r>
          </a:p>
          <a:p>
            <a:pPr marL="0" lvl="0" indent="-69850" rtl="0">
              <a:spcBef>
                <a:spcPts val="0"/>
              </a:spcBef>
              <a:buClr>
                <a:schemeClr val="dk1"/>
              </a:buClr>
              <a:buSzPct val="61111"/>
              <a:buFont typeface="Arial"/>
              <a:buNone/>
            </a:pPr>
            <a:endParaRPr sz="1800" dirty="0"/>
          </a:p>
          <a:p>
            <a:pPr marL="0" lvl="0" indent="0" rtl="0">
              <a:spcBef>
                <a:spcPts val="400"/>
              </a:spcBef>
              <a:buNone/>
            </a:pPr>
            <a:endParaRPr sz="1800" dirty="0"/>
          </a:p>
          <a:p>
            <a:pPr marL="0" lvl="0" indent="0" rtl="0">
              <a:spcBef>
                <a:spcPts val="0"/>
              </a:spcBef>
              <a:buNone/>
            </a:pPr>
            <a:endParaRPr sz="1800" dirty="0"/>
          </a:p>
          <a:p>
            <a:pPr marL="0" lvl="0" indent="0" rtl="0">
              <a:spcBef>
                <a:spcPts val="0"/>
              </a:spcBef>
              <a:buNone/>
            </a:pPr>
            <a:endParaRPr sz="18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3558</Words>
  <Application>Microsoft Office PowerPoint</Application>
  <PresentationFormat>On-screen Show (4:3)</PresentationFormat>
  <Paragraphs>568</Paragraphs>
  <Slides>57</Slides>
  <Notes>57</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57</vt:i4>
      </vt:variant>
    </vt:vector>
  </HeadingPairs>
  <TitlesOfParts>
    <vt:vector size="69" baseType="lpstr">
      <vt:lpstr>Arial</vt:lpstr>
      <vt:lpstr>Arial Narrow</vt:lpstr>
      <vt:lpstr>Bookman Old Style</vt:lpstr>
      <vt:lpstr>Calibri</vt:lpstr>
      <vt:lpstr>Verdana</vt:lpstr>
      <vt:lpstr>Simple Light</vt:lpstr>
      <vt:lpstr>Section</vt:lpstr>
      <vt:lpstr>Louisiana Believes</vt:lpstr>
      <vt:lpstr>Louisiana Believes</vt:lpstr>
      <vt:lpstr>Louisiana Believes</vt:lpstr>
      <vt:lpstr>Louisiana Believes</vt:lpstr>
      <vt:lpstr>Louisiana Believes</vt:lpstr>
      <vt:lpstr>PowerPoint Presentation</vt:lpstr>
      <vt:lpstr>Session Objectives</vt:lpstr>
      <vt:lpstr>Agenda</vt:lpstr>
      <vt:lpstr>PowerPoint Presentation</vt:lpstr>
      <vt:lpstr>Vision for Students with Significant Disabilities</vt:lpstr>
      <vt:lpstr>Louisiana Connectors:  Instructional Shifts</vt:lpstr>
      <vt:lpstr>Louisiana Connectors:  Instructional Shifts</vt:lpstr>
      <vt:lpstr>Louisiana Connectors  for Students with Significant Disabilities</vt:lpstr>
      <vt:lpstr> LEAP Connect Overview </vt:lpstr>
      <vt:lpstr>LEAP Connect Transition</vt:lpstr>
      <vt:lpstr>LEAP Connect Transition</vt:lpstr>
      <vt:lpstr>Assessment Features</vt:lpstr>
      <vt:lpstr>Levels of Complexity</vt:lpstr>
      <vt:lpstr>ELA Design</vt:lpstr>
      <vt:lpstr>ELA Design</vt:lpstr>
      <vt:lpstr>ELA Design</vt:lpstr>
      <vt:lpstr>ELA Design</vt:lpstr>
      <vt:lpstr>Graduated Text Complexity of Reading Passages</vt:lpstr>
      <vt:lpstr>English Language Arts Sample Item  Grade 4 </vt:lpstr>
      <vt:lpstr>English Language Arts Sample Item  Grade 4  </vt:lpstr>
      <vt:lpstr>Mathematics Design</vt:lpstr>
      <vt:lpstr>Mathematics Design</vt:lpstr>
      <vt:lpstr>Mathematics Design</vt:lpstr>
      <vt:lpstr>Mathematics Sample Item 1 Grade 3</vt:lpstr>
      <vt:lpstr>Mathematics Sample Item 1 Grade 3</vt:lpstr>
      <vt:lpstr>Mathematics Sample Item 2 Grade 3</vt:lpstr>
      <vt:lpstr>Mathematics Sample Item 2 Grade 3 </vt:lpstr>
      <vt:lpstr>PowerPoint Presentation</vt:lpstr>
      <vt:lpstr>Test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Instructional Resources</vt:lpstr>
      <vt:lpstr>LEAP Connect Resources</vt:lpstr>
      <vt:lpstr>PowerPoint Presentation</vt:lpstr>
      <vt:lpstr>Vision for English Learners</vt:lpstr>
      <vt:lpstr>Higher Expectations </vt:lpstr>
      <vt:lpstr> Shifts to Instruction and Program Models  </vt:lpstr>
      <vt:lpstr>Louisiana Connectors  for English Language Learners</vt:lpstr>
      <vt:lpstr>PowerPoint Presentation</vt:lpstr>
      <vt:lpstr> English Language Proficiency Test</vt:lpstr>
      <vt:lpstr>Test Design</vt:lpstr>
      <vt:lpstr>  Sample Task Types</vt:lpstr>
      <vt:lpstr>Sample Items</vt:lpstr>
      <vt:lpstr>PowerPoint Presentation</vt:lpstr>
      <vt:lpstr>ELPT Resources</vt:lpstr>
      <vt:lpstr>ELPT Resources</vt:lpstr>
      <vt:lpstr>PowerPoint Presentation</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5</cp:revision>
  <dcterms:modified xsi:type="dcterms:W3CDTF">2017-09-15T22:02:35Z</dcterms:modified>
</cp:coreProperties>
</file>