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674" r:id="rId2"/>
  </p:sldMasterIdLst>
  <p:notesMasterIdLst>
    <p:notesMasterId r:id="rId4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8D7CB5-EB38-4DBF-BF7B-FA2B9C5DF303}">
  <a:tblStyle styleId="{AC8D7CB5-EB38-4DBF-BF7B-FA2B9C5DF30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E8EEA73-EDDA-4917-9EAD-D2945D7E1B47}"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761" autoAdjust="0"/>
  </p:normalViewPr>
  <p:slideViewPr>
    <p:cSldViewPr snapToGrid="0">
      <p:cViewPr varScale="1">
        <p:scale>
          <a:sx n="91" d="100"/>
          <a:sy n="91" d="100"/>
        </p:scale>
        <p:origin x="69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342900" marR="0" lvl="1"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L="685800" marR="0" lvl="2"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L="1028700" marR="0" lvl="3"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L="1371600" marR="0" lvl="4"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L="1714500" marR="0" lvl="5"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L="2057400" marR="0" lvl="6"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L="2400300" marR="0" lvl="7"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L="2743200" marR="0" lvl="8" indent="0"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a:p>
        </p:txBody>
      </p:sp>
      <p:sp>
        <p:nvSpPr>
          <p:cNvPr id="111" name="Google Shape;11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650968bcbf_9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650968bcbf_9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4" name="Google Shape;184;g650968bcbf_9_1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64e9dadf0e_1_2:notes"/>
          <p:cNvSpPr>
            <a:spLocks noGrp="1" noRot="1" noChangeAspect="1"/>
          </p:cNvSpPr>
          <p:nvPr>
            <p:ph type="sldImg" idx="2"/>
          </p:nvPr>
        </p:nvSpPr>
        <p:spPr>
          <a:xfrm>
            <a:off x="398397" y="686112"/>
            <a:ext cx="6061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64e9dadf0e_1_2: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400" dirty="0"/>
          </a:p>
        </p:txBody>
      </p:sp>
      <p:sp>
        <p:nvSpPr>
          <p:cNvPr id="190" name="Google Shape;190;g64e9dadf0e_1_2:notes"/>
          <p:cNvSpPr txBox="1">
            <a:spLocks noGrp="1"/>
          </p:cNvSpPr>
          <p:nvPr>
            <p:ph type="sldNum" idx="12"/>
          </p:nvPr>
        </p:nvSpPr>
        <p:spPr>
          <a:xfrm>
            <a:off x="3884614"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64e9dadf0e_1_9:notes"/>
          <p:cNvSpPr>
            <a:spLocks noGrp="1" noRot="1" noChangeAspect="1"/>
          </p:cNvSpPr>
          <p:nvPr>
            <p:ph type="sldImg" idx="2"/>
          </p:nvPr>
        </p:nvSpPr>
        <p:spPr>
          <a:xfrm>
            <a:off x="398397" y="686112"/>
            <a:ext cx="60612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64e9dadf0e_1_9:notes"/>
          <p:cNvSpPr txBox="1">
            <a:spLocks noGrp="1"/>
          </p:cNvSpPr>
          <p:nvPr>
            <p:ph type="body" idx="1"/>
          </p:nvPr>
        </p:nvSpPr>
        <p:spPr>
          <a:xfrm>
            <a:off x="685800" y="4343401"/>
            <a:ext cx="5486400" cy="4114800"/>
          </a:xfrm>
          <a:prstGeom prst="rect">
            <a:avLst/>
          </a:prstGeom>
          <a:noFill/>
          <a:ln>
            <a:noFill/>
          </a:ln>
        </p:spPr>
        <p:txBody>
          <a:bodyPr spcFirstLastPara="1" wrap="square" lIns="89450" tIns="89450" rIns="89450" bIns="89450" anchor="ctr" anchorCtr="0">
            <a:noAutofit/>
          </a:bodyPr>
          <a:lstStyle/>
          <a:p>
            <a:pPr marL="0" lvl="0" indent="0" algn="l" rtl="0">
              <a:spcBef>
                <a:spcPts val="0"/>
              </a:spcBef>
              <a:spcAft>
                <a:spcPts val="0"/>
              </a:spcAft>
              <a:buNone/>
            </a:pPr>
            <a:endParaRPr sz="1100" dirty="0"/>
          </a:p>
        </p:txBody>
      </p:sp>
      <p:sp>
        <p:nvSpPr>
          <p:cNvPr id="198" name="Google Shape;198;g64e9dadf0e_1_9:notes"/>
          <p:cNvSpPr txBox="1">
            <a:spLocks noGrp="1"/>
          </p:cNvSpPr>
          <p:nvPr>
            <p:ph type="sldNum" idx="12"/>
          </p:nvPr>
        </p:nvSpPr>
        <p:spPr>
          <a:xfrm>
            <a:off x="3884614"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e27db0c6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3e27db0c6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g3e27db0c63_0_1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8f3041288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28f3041288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g28f3041288_0_1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50968bcbf_9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50968bcbf_9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g650968bcbf_9_1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28fcdbf7b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28fcdbf7b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g28fcdbf7b7_0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64df6b5b7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64df6b5b7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g64df6b5b7c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64e9dadf0e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64e9dadf0e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g64e9dadf0e_0_59: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6f6ff994a9_4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6f6ff994a9_4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6f6ff994a9_4_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650968bcbf_9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650968bcbf_9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7" name="Google Shape;117;g650968bcbf_9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650968bcbf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650968bcbf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g650968bcbf_0_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c25bbd027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8" name="Google Shape;268;g2c25bbd027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2c25bbd027_0_6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64e9dadf0e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64e9dadf0e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g64e9dadf0e_0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650968bcbf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650968bcbf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g650968bcbf_2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64df6b5b7c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64df6b5b7c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64df6b5b7c_0_7: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650968bcbf_4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650968bcbf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0" name="Google Shape;300;g650968bcbf_4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650968bcbf_2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5" name="Google Shape;305;g650968bcbf_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6" name="Google Shape;306;g650968bcbf_2_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64e9dadf0e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64e9dadf0e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g64e9dadf0e_0_2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64e9dadf0e_0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64e9dadf0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g64e9dadf0e_0_4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50968bcbf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50968bcbf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2" name="Google Shape;332;g650968bcbf_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f6ab6562c_1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f6ab6562c_1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2 minutes</a:t>
            </a:r>
            <a:endParaRPr/>
          </a:p>
        </p:txBody>
      </p:sp>
      <p:sp>
        <p:nvSpPr>
          <p:cNvPr id="124" name="Google Shape;124;g6f6ab6562c_18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650968bcbf_12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650968bcbf_12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2" name="Google Shape;342;g650968bcbf_12_2: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650968bcbf_12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650968bcbf_12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g650968bcbf_12_2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64e9dadf0e_1_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9" name="Google Shape;359;g64e9dadf0e_1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0" name="Google Shape;360;g64e9dadf0e_1_8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64e9dadf0e_1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64e9dadf0e_1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6" name="Google Shape;366;g64e9dadf0e_1_8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652f180fe6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652f180fe6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652f180fe6_6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652f180fe6_6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652f180fe6_6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g652f180fe6_6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64e9dadf0e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64e9dadf0e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0" name="Google Shape;390;g64e9dadf0e_1_9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64e9dadf0e_1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64e9dadf0e_1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9" name="Google Shape;399;g64e9dadf0e_1_1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64e9dadf0e_1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64e9dadf0e_1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g64e9dadf0e_1_123: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650968bcbf_4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650968bcbf_4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g650968bcbf_4_5: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6f6ab6562c_18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g6f6ab6562c_18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1000">
                <a:latin typeface="Calibri"/>
                <a:ea typeface="Calibri"/>
                <a:cs typeface="Calibri"/>
                <a:sym typeface="Calibri"/>
              </a:rPr>
              <a:t>2 minutes</a:t>
            </a:r>
            <a:endParaRPr sz="1000">
              <a:latin typeface="Calibri"/>
              <a:ea typeface="Calibri"/>
              <a:cs typeface="Calibri"/>
              <a:sym typeface="Calibri"/>
            </a:endParaRPr>
          </a:p>
        </p:txBody>
      </p:sp>
      <p:sp>
        <p:nvSpPr>
          <p:cNvPr id="129" name="Google Shape;129;g6f6ab6562c_18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4e9dadf0e_1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64e9dadf0e_1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3" name="Google Shape;423;g64e9dadf0e_1_5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64df6b5b7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64df6b5b7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g64df6b5b7c_0_3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650968bcbf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650968bcbf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8" name="Google Shape;438;g650968bcbf_3_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64df6b5b7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64df6b5b7c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5" name="Google Shape;445;g64df6b5b7c_0_4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50968bcbf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50968bcbf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2" name="Google Shape;452;g650968bcbf_4_10: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6f6ab6562c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 name="Google Shape;457;g6f6ab6562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g6f6ab6562c_0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6f6ab6562c_18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6f6ab6562c_18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g6f6ab6562c_18_14: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6f6ab6562c_18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6f6ab6562c_18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f6ab6562c_18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f6ab6562c_18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0" name="Google Shape;160;g6f6ab6562c_18_36: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6f6ab6562c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6f6ab6562c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8" name="Google Shape;168;g6f6ab6562c_0_21: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6f6ab6562c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6f6ab6562c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g6f6ab6562c_0_28:notes"/>
          <p:cNvSpPr txBox="1">
            <a:spLocks noGrp="1"/>
          </p:cNvSpPr>
          <p:nvPr>
            <p:ph type="sldNum" idx="12"/>
          </p:nvPr>
        </p:nvSpPr>
        <p:spPr>
          <a:xfrm>
            <a:off x="3884613" y="8685213"/>
            <a:ext cx="2971800" cy="457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0" y="0"/>
            <a:ext cx="9144000" cy="5143473"/>
          </a:xfrm>
          <a:prstGeom prst="rect">
            <a:avLst/>
          </a:prstGeom>
          <a:noFill/>
          <a:ln>
            <a:noFill/>
          </a:ln>
        </p:spPr>
      </p:pic>
      <p:sp>
        <p:nvSpPr>
          <p:cNvPr id="12" name="Google Shape;12;p2"/>
          <p:cNvSpPr txBox="1">
            <a:spLocks noGrp="1"/>
          </p:cNvSpPr>
          <p:nvPr>
            <p:ph type="title"/>
          </p:nvPr>
        </p:nvSpPr>
        <p:spPr>
          <a:xfrm>
            <a:off x="3410400" y="1631875"/>
            <a:ext cx="5733600" cy="20322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 Picture v7">
  <p:cSld name="Content and Picture_1_1_1_1_1_1">
    <p:spTree>
      <p:nvGrpSpPr>
        <p:cNvPr id="1" name="Shape 48"/>
        <p:cNvGrpSpPr/>
        <p:nvPr/>
      </p:nvGrpSpPr>
      <p:grpSpPr>
        <a:xfrm>
          <a:off x="0" y="0"/>
          <a:ext cx="0" cy="0"/>
          <a:chOff x="0" y="0"/>
          <a:chExt cx="0" cy="0"/>
        </a:xfrm>
      </p:grpSpPr>
      <p:pic>
        <p:nvPicPr>
          <p:cNvPr id="49" name="Google Shape;49;p11"/>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0" name="Google Shape;50;p11"/>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1" name="Google Shape;51;p11"/>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Section Title + Picture v8">
  <p:cSld name="Content and Picture_1_1_1_1_1_1_1">
    <p:spTree>
      <p:nvGrpSpPr>
        <p:cNvPr id="1" name="Shape 52"/>
        <p:cNvGrpSpPr/>
        <p:nvPr/>
      </p:nvGrpSpPr>
      <p:grpSpPr>
        <a:xfrm>
          <a:off x="0" y="0"/>
          <a:ext cx="0" cy="0"/>
          <a:chOff x="0" y="0"/>
          <a:chExt cx="0" cy="0"/>
        </a:xfrm>
      </p:grpSpPr>
      <p:pic>
        <p:nvPicPr>
          <p:cNvPr id="53" name="Google Shape;53;p12"/>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54" name="Google Shape;54;p12"/>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55" name="Google Shape;55;p12"/>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56"/>
        <p:cNvGrpSpPr/>
        <p:nvPr/>
      </p:nvGrpSpPr>
      <p:grpSpPr>
        <a:xfrm>
          <a:off x="0" y="0"/>
          <a:ext cx="0" cy="0"/>
          <a:chOff x="0" y="0"/>
          <a:chExt cx="0" cy="0"/>
        </a:xfrm>
      </p:grpSpPr>
      <p:pic>
        <p:nvPicPr>
          <p:cNvPr id="57" name="Google Shape;57;p13"/>
          <p:cNvPicPr preferRelativeResize="0"/>
          <p:nvPr/>
        </p:nvPicPr>
        <p:blipFill>
          <a:blip r:embed="rId2">
            <a:alphaModFix/>
          </a:blip>
          <a:stretch>
            <a:fillRect/>
          </a:stretch>
        </p:blipFill>
        <p:spPr>
          <a:xfrm>
            <a:off x="0" y="0"/>
            <a:ext cx="9144000" cy="5143500"/>
          </a:xfrm>
          <a:prstGeom prst="rect">
            <a:avLst/>
          </a:prstGeom>
          <a:noFill/>
          <a:ln>
            <a:noFill/>
          </a:ln>
        </p:spPr>
      </p:pic>
      <p:sp>
        <p:nvSpPr>
          <p:cNvPr id="58" name="Google Shape;58;p13"/>
          <p:cNvSpPr txBox="1">
            <a:spLocks noGrp="1"/>
          </p:cNvSpPr>
          <p:nvPr>
            <p:ph type="body" idx="1"/>
          </p:nvPr>
        </p:nvSpPr>
        <p:spPr>
          <a:xfrm>
            <a:off x="3958600" y="0"/>
            <a:ext cx="5185500" cy="480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75"/>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59" name="Google Shape;59;p13"/>
          <p:cNvSpPr txBox="1">
            <a:spLocks noGrp="1"/>
          </p:cNvSpPr>
          <p:nvPr>
            <p:ph type="title"/>
          </p:nvPr>
        </p:nvSpPr>
        <p:spPr>
          <a:xfrm>
            <a:off x="388500" y="1018925"/>
            <a:ext cx="3109500" cy="3109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60" name="Google Shape;60;p1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434343"/>
                </a:solidFill>
                <a:latin typeface="Calibri"/>
                <a:ea typeface="Calibri"/>
                <a:cs typeface="Calibri"/>
                <a:sym typeface="Calibri"/>
              </a:rPr>
              <a:t>‹#›</a:t>
            </a:fld>
            <a:endParaRPr sz="1100" b="0" i="0" u="none" strike="noStrike" cap="none">
              <a:solidFill>
                <a:srgbClr val="434343"/>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Only">
  <p:cSld name="Section Title Only">
    <p:spTree>
      <p:nvGrpSpPr>
        <p:cNvPr id="1" name="Shape 61"/>
        <p:cNvGrpSpPr/>
        <p:nvPr/>
      </p:nvGrpSpPr>
      <p:grpSpPr>
        <a:xfrm>
          <a:off x="0" y="0"/>
          <a:ext cx="0" cy="0"/>
          <a:chOff x="0" y="0"/>
          <a:chExt cx="0" cy="0"/>
        </a:xfrm>
      </p:grpSpPr>
      <p:pic>
        <p:nvPicPr>
          <p:cNvPr id="62" name="Google Shape;62;p14"/>
          <p:cNvPicPr preferRelativeResize="0"/>
          <p:nvPr/>
        </p:nvPicPr>
        <p:blipFill>
          <a:blip r:embed="rId2">
            <a:alphaModFix/>
          </a:blip>
          <a:stretch>
            <a:fillRect/>
          </a:stretch>
        </p:blipFill>
        <p:spPr>
          <a:xfrm>
            <a:off x="0" y="0"/>
            <a:ext cx="9144000" cy="5143500"/>
          </a:xfrm>
          <a:prstGeom prst="rect">
            <a:avLst/>
          </a:prstGeom>
          <a:noFill/>
          <a:ln>
            <a:noFill/>
          </a:ln>
        </p:spPr>
      </p:pic>
      <p:sp>
        <p:nvSpPr>
          <p:cNvPr id="63" name="Google Shape;63;p14"/>
          <p:cNvSpPr txBox="1">
            <a:spLocks noGrp="1"/>
          </p:cNvSpPr>
          <p:nvPr>
            <p:ph type="title"/>
          </p:nvPr>
        </p:nvSpPr>
        <p:spPr>
          <a:xfrm>
            <a:off x="0" y="304200"/>
            <a:ext cx="9144000" cy="4545000"/>
          </a:xfrm>
          <a:prstGeom prst="rect">
            <a:avLst/>
          </a:prstGeom>
          <a:noFill/>
          <a:ln>
            <a:noFill/>
          </a:ln>
        </p:spPr>
        <p:txBody>
          <a:bodyPr spcFirstLastPara="1" wrap="square" lIns="91425" tIns="91425" rIns="91425" bIns="91425" anchor="ctr" anchorCtr="0">
            <a:noAutofit/>
          </a:bodyPr>
          <a:lstStyle>
            <a:lvl1pPr marL="0" marR="0" lvl="0" indent="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64" name="Google Shape;64;p1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Unified Early Childhood Systems">
  <p:cSld name="CUSTOM">
    <p:spTree>
      <p:nvGrpSpPr>
        <p:cNvPr id="1" name="Shape 65"/>
        <p:cNvGrpSpPr/>
        <p:nvPr/>
      </p:nvGrpSpPr>
      <p:grpSpPr>
        <a:xfrm>
          <a:off x="0" y="0"/>
          <a:ext cx="0" cy="0"/>
          <a:chOff x="0" y="0"/>
          <a:chExt cx="0" cy="0"/>
        </a:xfrm>
      </p:grpSpPr>
      <p:pic>
        <p:nvPicPr>
          <p:cNvPr id="66" name="Google Shape;66;p15"/>
          <p:cNvPicPr preferRelativeResize="0"/>
          <p:nvPr/>
        </p:nvPicPr>
        <p:blipFill rotWithShape="1">
          <a:blip r:embed="rId2">
            <a:alphaModFix/>
          </a:blip>
          <a:srcRect/>
          <a:stretch/>
        </p:blipFill>
        <p:spPr>
          <a:xfrm>
            <a:off x="0" y="0"/>
            <a:ext cx="9143997" cy="514349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Unified Early Childhood Systems 2">
  <p:cSld name="CUSTOM_2">
    <p:spTree>
      <p:nvGrpSpPr>
        <p:cNvPr id="1" name="Shape 67"/>
        <p:cNvGrpSpPr/>
        <p:nvPr/>
      </p:nvGrpSpPr>
      <p:grpSpPr>
        <a:xfrm>
          <a:off x="0" y="0"/>
          <a:ext cx="0" cy="0"/>
          <a:chOff x="0" y="0"/>
          <a:chExt cx="0" cy="0"/>
        </a:xfrm>
      </p:grpSpPr>
      <p:pic>
        <p:nvPicPr>
          <p:cNvPr id="68" name="Google Shape;68;p16"/>
          <p:cNvPicPr preferRelativeResize="0"/>
          <p:nvPr/>
        </p:nvPicPr>
        <p:blipFill rotWithShape="1">
          <a:blip r:embed="rId2">
            <a:alphaModFix/>
          </a:blip>
          <a:srcRect/>
          <a:stretch/>
        </p:blipFill>
        <p:spPr>
          <a:xfrm>
            <a:off x="0" y="0"/>
            <a:ext cx="9143997" cy="514349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_3">
    <p:spTree>
      <p:nvGrpSpPr>
        <p:cNvPr id="1" name="Shape 69"/>
        <p:cNvGrpSpPr/>
        <p:nvPr/>
      </p:nvGrpSpPr>
      <p:grpSpPr>
        <a:xfrm>
          <a:off x="0" y="0"/>
          <a:ext cx="0" cy="0"/>
          <a:chOff x="0" y="0"/>
          <a:chExt cx="0" cy="0"/>
        </a:xfrm>
      </p:grpSpPr>
      <p:pic>
        <p:nvPicPr>
          <p:cNvPr id="70" name="Google Shape;70;p17"/>
          <p:cNvPicPr preferRelativeResize="0"/>
          <p:nvPr/>
        </p:nvPicPr>
        <p:blipFill>
          <a:blip r:embed="rId2">
            <a:alphaModFix/>
          </a:blip>
          <a:stretch>
            <a:fillRect/>
          </a:stretch>
        </p:blipFill>
        <p:spPr>
          <a:xfrm>
            <a:off x="0" y="0"/>
            <a:ext cx="9144003" cy="514349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Unified Early Childhood Systems 1">
  <p:cSld name="CUSTOM_1">
    <p:spTree>
      <p:nvGrpSpPr>
        <p:cNvPr id="1" name="Shape 71"/>
        <p:cNvGrpSpPr/>
        <p:nvPr/>
      </p:nvGrpSpPr>
      <p:grpSpPr>
        <a:xfrm>
          <a:off x="0" y="0"/>
          <a:ext cx="0" cy="0"/>
          <a:chOff x="0" y="0"/>
          <a:chExt cx="0" cy="0"/>
        </a:xfrm>
      </p:grpSpPr>
      <p:pic>
        <p:nvPicPr>
          <p:cNvPr id="72" name="Google Shape;72;p18"/>
          <p:cNvPicPr preferRelativeResize="0"/>
          <p:nvPr/>
        </p:nvPicPr>
        <p:blipFill rotWithShape="1">
          <a:blip r:embed="rId2">
            <a:alphaModFix/>
          </a:blip>
          <a:srcRect/>
          <a:stretch/>
        </p:blipFill>
        <p:spPr>
          <a:xfrm>
            <a:off x="0" y="0"/>
            <a:ext cx="9143997" cy="514349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Unified Early Childhood Systems 1 1">
  <p:cSld name="CUSTOM_1_1">
    <p:spTree>
      <p:nvGrpSpPr>
        <p:cNvPr id="1" name="Shape 73"/>
        <p:cNvGrpSpPr/>
        <p:nvPr/>
      </p:nvGrpSpPr>
      <p:grpSpPr>
        <a:xfrm>
          <a:off x="0" y="0"/>
          <a:ext cx="0" cy="0"/>
          <a:chOff x="0" y="0"/>
          <a:chExt cx="0" cy="0"/>
        </a:xfrm>
      </p:grpSpPr>
      <p:pic>
        <p:nvPicPr>
          <p:cNvPr id="74" name="Google Shape;74;p19"/>
          <p:cNvPicPr preferRelativeResize="0"/>
          <p:nvPr/>
        </p:nvPicPr>
        <p:blipFill rotWithShape="1">
          <a:blip r:embed="rId2">
            <a:alphaModFix/>
          </a:blip>
          <a:srcRect/>
          <a:stretch/>
        </p:blipFill>
        <p:spPr>
          <a:xfrm>
            <a:off x="0" y="0"/>
            <a:ext cx="9143997" cy="514349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9pPr>
          </a:lstStyle>
          <a:p>
            <a:endParaRPr/>
          </a:p>
        </p:txBody>
      </p:sp>
      <p:sp>
        <p:nvSpPr>
          <p:cNvPr id="77" name="Google Shape;77;p2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8" name="Google Shape;78;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0" name="Google Shape;80;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
        <p:cNvGrpSpPr/>
        <p:nvPr/>
      </p:nvGrpSpPr>
      <p:grpSpPr>
        <a:xfrm>
          <a:off x="0" y="0"/>
          <a:ext cx="0" cy="0"/>
          <a:chOff x="0" y="0"/>
          <a:chExt cx="0" cy="0"/>
        </a:xfrm>
      </p:grpSpPr>
      <p:pic>
        <p:nvPicPr>
          <p:cNvPr id="14" name="Google Shape;14;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5" name="Google Shape;15;p3"/>
          <p:cNvSpPr txBox="1">
            <a:spLocks noGrp="1"/>
          </p:cNvSpPr>
          <p:nvPr>
            <p:ph type="title"/>
          </p:nvPr>
        </p:nvSpPr>
        <p:spPr>
          <a:xfrm>
            <a:off x="4" y="0"/>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a:spcBef>
                <a:spcPts val="0"/>
              </a:spcBef>
              <a:spcAft>
                <a:spcPts val="0"/>
              </a:spcAft>
              <a:buSzPts val="1400"/>
              <a:buNone/>
              <a:defRPr sz="1800"/>
            </a:lvl2pPr>
            <a:lvl3pPr lvl="2" indent="0">
              <a:spcBef>
                <a:spcPts val="0"/>
              </a:spcBef>
              <a:spcAft>
                <a:spcPts val="0"/>
              </a:spcAft>
              <a:buSzPts val="1400"/>
              <a:buNone/>
              <a:defRPr sz="1800"/>
            </a:lvl3pPr>
            <a:lvl4pPr lvl="3" indent="0">
              <a:spcBef>
                <a:spcPts val="0"/>
              </a:spcBef>
              <a:spcAft>
                <a:spcPts val="0"/>
              </a:spcAft>
              <a:buSzPts val="1400"/>
              <a:buNone/>
              <a:defRPr sz="1800"/>
            </a:lvl4pPr>
            <a:lvl5pPr lvl="4" indent="0">
              <a:spcBef>
                <a:spcPts val="0"/>
              </a:spcBef>
              <a:spcAft>
                <a:spcPts val="0"/>
              </a:spcAft>
              <a:buSzPts val="1400"/>
              <a:buNone/>
              <a:defRPr sz="1800"/>
            </a:lvl5pPr>
            <a:lvl6pPr lvl="5" indent="0">
              <a:spcBef>
                <a:spcPts val="0"/>
              </a:spcBef>
              <a:spcAft>
                <a:spcPts val="0"/>
              </a:spcAft>
              <a:buSzPts val="1400"/>
              <a:buNone/>
              <a:defRPr sz="1800"/>
            </a:lvl6pPr>
            <a:lvl7pPr lvl="6" indent="0">
              <a:spcBef>
                <a:spcPts val="0"/>
              </a:spcBef>
              <a:spcAft>
                <a:spcPts val="0"/>
              </a:spcAft>
              <a:buSzPts val="1400"/>
              <a:buNone/>
              <a:defRPr sz="1800"/>
            </a:lvl7pPr>
            <a:lvl8pPr lvl="7" indent="0">
              <a:spcBef>
                <a:spcPts val="0"/>
              </a:spcBef>
              <a:spcAft>
                <a:spcPts val="0"/>
              </a:spcAft>
              <a:buSzPts val="1400"/>
              <a:buNone/>
              <a:defRPr sz="1800"/>
            </a:lvl8pPr>
            <a:lvl9pPr lvl="8" indent="0">
              <a:spcBef>
                <a:spcPts val="0"/>
              </a:spcBef>
              <a:spcAft>
                <a:spcPts val="0"/>
              </a:spcAft>
              <a:buSzPts val="1400"/>
              <a:buNone/>
              <a:defRPr sz="1800"/>
            </a:lvl9pPr>
          </a:lstStyle>
          <a:p>
            <a:endParaRPr/>
          </a:p>
        </p:txBody>
      </p:sp>
      <p:sp>
        <p:nvSpPr>
          <p:cNvPr id="16" name="Google Shape;16;p3"/>
          <p:cNvSpPr txBox="1">
            <a:spLocks noGrp="1"/>
          </p:cNvSpPr>
          <p:nvPr>
            <p:ph type="body" idx="1"/>
          </p:nvPr>
        </p:nvSpPr>
        <p:spPr>
          <a:xfrm>
            <a:off x="152400" y="1143000"/>
            <a:ext cx="8839200" cy="354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75"/>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7" name="Google Shape;17;p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434343"/>
                </a:solidFill>
                <a:latin typeface="Calibri"/>
                <a:ea typeface="Calibri"/>
                <a:cs typeface="Calibri"/>
                <a:sym typeface="Calibri"/>
              </a:rPr>
              <a:t>‹#›</a:t>
            </a:fld>
            <a:endParaRPr sz="1100" b="0" i="0" u="none" strike="noStrike" cap="none">
              <a:solidFill>
                <a:srgbClr val="434343"/>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ver Title">
  <p:cSld name="Cover Title">
    <p:spTree>
      <p:nvGrpSpPr>
        <p:cNvPr id="1" name="Shape 82"/>
        <p:cNvGrpSpPr/>
        <p:nvPr/>
      </p:nvGrpSpPr>
      <p:grpSpPr>
        <a:xfrm>
          <a:off x="0" y="0"/>
          <a:ext cx="0" cy="0"/>
          <a:chOff x="0" y="0"/>
          <a:chExt cx="0" cy="0"/>
        </a:xfrm>
      </p:grpSpPr>
      <p:pic>
        <p:nvPicPr>
          <p:cNvPr id="83" name="Google Shape;83;p22"/>
          <p:cNvPicPr preferRelativeResize="0"/>
          <p:nvPr/>
        </p:nvPicPr>
        <p:blipFill rotWithShape="1">
          <a:blip r:embed="rId2">
            <a:alphaModFix/>
          </a:blip>
          <a:srcRect/>
          <a:stretch/>
        </p:blipFill>
        <p:spPr>
          <a:xfrm>
            <a:off x="0" y="0"/>
            <a:ext cx="9144000" cy="5143471"/>
          </a:xfrm>
          <a:prstGeom prst="rect">
            <a:avLst/>
          </a:prstGeom>
          <a:noFill/>
          <a:ln>
            <a:noFill/>
          </a:ln>
        </p:spPr>
      </p:pic>
      <p:sp>
        <p:nvSpPr>
          <p:cNvPr id="84" name="Google Shape;84;p22"/>
          <p:cNvSpPr txBox="1">
            <a:spLocks noGrp="1"/>
          </p:cNvSpPr>
          <p:nvPr>
            <p:ph type="title"/>
          </p:nvPr>
        </p:nvSpPr>
        <p:spPr>
          <a:xfrm>
            <a:off x="3410400" y="1631875"/>
            <a:ext cx="5733600" cy="2032200"/>
          </a:xfrm>
          <a:prstGeom prst="rect">
            <a:avLst/>
          </a:prstGeom>
          <a:noFill/>
          <a:ln>
            <a:noFill/>
          </a:ln>
        </p:spPr>
        <p:txBody>
          <a:bodyPr spcFirstLastPara="1" wrap="square" lIns="91425" tIns="91425" rIns="91425" bIns="91425" anchor="ctr" anchorCtr="0">
            <a:noAutofit/>
          </a:bodyPr>
          <a:lstStyle>
            <a:lvl1pPr marR="0" lvl="0" algn="ctr"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Title + Picture v6">
  <p:cSld name="Content and Picture_1_1_1_1_1">
    <p:spTree>
      <p:nvGrpSpPr>
        <p:cNvPr id="1" name="Shape 85"/>
        <p:cNvGrpSpPr/>
        <p:nvPr/>
      </p:nvGrpSpPr>
      <p:grpSpPr>
        <a:xfrm>
          <a:off x="0" y="0"/>
          <a:ext cx="0" cy="0"/>
          <a:chOff x="0" y="0"/>
          <a:chExt cx="0" cy="0"/>
        </a:xfrm>
      </p:grpSpPr>
      <p:pic>
        <p:nvPicPr>
          <p:cNvPr id="86" name="Google Shape;86;p2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87" name="Google Shape;87;p23"/>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88" name="Google Shape;88;p23"/>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1100"/>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Content with Blue Box">
  <p:cSld name="Title and Content_1">
    <p:spTree>
      <p:nvGrpSpPr>
        <p:cNvPr id="1" name="Shape 89"/>
        <p:cNvGrpSpPr/>
        <p:nvPr/>
      </p:nvGrpSpPr>
      <p:grpSpPr>
        <a:xfrm>
          <a:off x="0" y="0"/>
          <a:ext cx="0" cy="0"/>
          <a:chOff x="0" y="0"/>
          <a:chExt cx="0" cy="0"/>
        </a:xfrm>
      </p:grpSpPr>
      <p:pic>
        <p:nvPicPr>
          <p:cNvPr id="90" name="Google Shape;90;p2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1" name="Google Shape;91;p24"/>
          <p:cNvSpPr txBox="1">
            <a:spLocks noGrp="1"/>
          </p:cNvSpPr>
          <p:nvPr>
            <p:ph type="title"/>
          </p:nvPr>
        </p:nvSpPr>
        <p:spPr>
          <a:xfrm>
            <a:off x="4" y="0"/>
            <a:ext cx="9144000" cy="1047600"/>
          </a:xfrm>
          <a:prstGeom prst="rect">
            <a:avLst/>
          </a:prstGeom>
          <a:noFill/>
          <a:ln>
            <a:noFill/>
          </a:ln>
        </p:spPr>
        <p:txBody>
          <a:bodyPr spcFirstLastPara="1" wrap="square" lIns="91425" tIns="91425" rIns="91425" bIns="91425" anchor="ctr" anchorCtr="0">
            <a:noAutofit/>
          </a:bodyPr>
          <a:lstStyle>
            <a:lvl1pPr marR="0" lvl="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2" name="Google Shape;92;p24"/>
          <p:cNvSpPr txBox="1">
            <a:spLocks noGrp="1"/>
          </p:cNvSpPr>
          <p:nvPr>
            <p:ph type="body" idx="1"/>
          </p:nvPr>
        </p:nvSpPr>
        <p:spPr>
          <a:xfrm>
            <a:off x="152400" y="1938738"/>
            <a:ext cx="8839200" cy="2747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93" name="Google Shape;93;p2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1100"/>
              <a:buFont typeface="Calibri"/>
              <a:buNone/>
            </a:pPr>
            <a:fld id="{00000000-1234-1234-1234-123412341234}" type="slidenum">
              <a:rPr lang="en-US" sz="1100" b="0" i="0" u="none" strike="noStrike" cap="none">
                <a:solidFill>
                  <a:srgbClr val="434343"/>
                </a:solidFill>
                <a:latin typeface="Calibri"/>
                <a:ea typeface="Calibri"/>
                <a:cs typeface="Calibri"/>
                <a:sym typeface="Calibri"/>
              </a:rPr>
              <a:t>‹#›</a:t>
            </a:fld>
            <a:endParaRPr sz="1100" b="0" i="0" u="none" strike="noStrike" cap="none">
              <a:solidFill>
                <a:srgbClr val="434343"/>
              </a:solidFill>
              <a:latin typeface="Calibri"/>
              <a:ea typeface="Calibri"/>
              <a:cs typeface="Calibri"/>
              <a:sym typeface="Calibri"/>
            </a:endParaRPr>
          </a:p>
        </p:txBody>
      </p:sp>
      <p:sp>
        <p:nvSpPr>
          <p:cNvPr id="94" name="Google Shape;94;p24"/>
          <p:cNvSpPr txBox="1">
            <a:spLocks noGrp="1"/>
          </p:cNvSpPr>
          <p:nvPr>
            <p:ph type="body" idx="2"/>
          </p:nvPr>
        </p:nvSpPr>
        <p:spPr>
          <a:xfrm>
            <a:off x="155250" y="1198575"/>
            <a:ext cx="8839200" cy="589200"/>
          </a:xfrm>
          <a:prstGeom prst="rect">
            <a:avLst/>
          </a:prstGeom>
          <a:solidFill>
            <a:schemeClr val="accent1"/>
          </a:solidFill>
          <a:ln>
            <a:noFill/>
          </a:ln>
          <a:effectLst>
            <a:outerShdw blurRad="57150" dist="19050" dir="5400000" algn="bl" rotWithShape="0">
              <a:srgbClr val="000000">
                <a:alpha val="3920"/>
              </a:srgbClr>
            </a:outerShdw>
          </a:effectLst>
        </p:spPr>
        <p:txBody>
          <a:bodyPr spcFirstLastPara="1" wrap="square" lIns="91425" tIns="91425" rIns="91425" bIns="91425" anchor="ctr" anchorCtr="0">
            <a:noAutofit/>
          </a:bodyPr>
          <a:lstStyle>
            <a:lvl1pPr marL="457200" marR="0" lvl="0" indent="-330200" algn="ctr" rtl="0">
              <a:lnSpc>
                <a:spcPct val="100000"/>
              </a:lnSpc>
              <a:spcBef>
                <a:spcPts val="0"/>
              </a:spcBef>
              <a:spcAft>
                <a:spcPts val="0"/>
              </a:spcAft>
              <a:buClr>
                <a:srgbClr val="434343"/>
              </a:buClr>
              <a:buSzPts val="1600"/>
              <a:buFont typeface="Calibri"/>
              <a:buChar char="●"/>
              <a:defRPr sz="1600" b="0" i="1" u="none" strike="noStrike" cap="none">
                <a:solidFill>
                  <a:srgbClr val="434343"/>
                </a:solidFill>
                <a:latin typeface="Calibri"/>
                <a:ea typeface="Calibri"/>
                <a:cs typeface="Calibri"/>
                <a:sym typeface="Calibri"/>
              </a:defRPr>
            </a:lvl1pPr>
            <a:lvl2pPr marL="914400" marR="0" lvl="1" indent="-330200" algn="ctr" rtl="0">
              <a:lnSpc>
                <a:spcPct val="100000"/>
              </a:lnSpc>
              <a:spcBef>
                <a:spcPts val="0"/>
              </a:spcBef>
              <a:spcAft>
                <a:spcPts val="0"/>
              </a:spcAft>
              <a:buClr>
                <a:srgbClr val="434343"/>
              </a:buClr>
              <a:buSzPts val="1600"/>
              <a:buFont typeface="Calibri"/>
              <a:buChar char="○"/>
              <a:defRPr sz="1600" b="0" i="1" u="none" strike="noStrike" cap="none">
                <a:solidFill>
                  <a:srgbClr val="434343"/>
                </a:solidFill>
                <a:latin typeface="Calibri"/>
                <a:ea typeface="Calibri"/>
                <a:cs typeface="Calibri"/>
                <a:sym typeface="Calibri"/>
              </a:defRPr>
            </a:lvl2pPr>
            <a:lvl3pPr marL="1371600" marR="0" lvl="2" indent="-330200" algn="ctr" rtl="0">
              <a:lnSpc>
                <a:spcPct val="100000"/>
              </a:lnSpc>
              <a:spcBef>
                <a:spcPts val="0"/>
              </a:spcBef>
              <a:spcAft>
                <a:spcPts val="0"/>
              </a:spcAft>
              <a:buClr>
                <a:srgbClr val="434343"/>
              </a:buClr>
              <a:buSzPts val="1600"/>
              <a:buFont typeface="Calibri"/>
              <a:buChar char="■"/>
              <a:defRPr sz="1600" b="0" i="1" u="none" strike="noStrike" cap="none">
                <a:solidFill>
                  <a:srgbClr val="434343"/>
                </a:solidFill>
                <a:latin typeface="Calibri"/>
                <a:ea typeface="Calibri"/>
                <a:cs typeface="Calibri"/>
                <a:sym typeface="Calibri"/>
              </a:defRPr>
            </a:lvl3pPr>
            <a:lvl4pPr marL="1828800" marR="0" lvl="3" indent="-330200" algn="ctr" rtl="0">
              <a:lnSpc>
                <a:spcPct val="100000"/>
              </a:lnSpc>
              <a:spcBef>
                <a:spcPts val="0"/>
              </a:spcBef>
              <a:spcAft>
                <a:spcPts val="0"/>
              </a:spcAft>
              <a:buClr>
                <a:srgbClr val="434343"/>
              </a:buClr>
              <a:buSzPts val="1600"/>
              <a:buFont typeface="Calibri"/>
              <a:buChar char="●"/>
              <a:defRPr sz="1600" b="0" i="1" u="none" strike="noStrike" cap="none">
                <a:solidFill>
                  <a:srgbClr val="434343"/>
                </a:solidFill>
                <a:latin typeface="Calibri"/>
                <a:ea typeface="Calibri"/>
                <a:cs typeface="Calibri"/>
                <a:sym typeface="Calibri"/>
              </a:defRPr>
            </a:lvl4pPr>
            <a:lvl5pPr marL="2286000" marR="0" lvl="4" indent="-330200" algn="ctr" rtl="0">
              <a:lnSpc>
                <a:spcPct val="100000"/>
              </a:lnSpc>
              <a:spcBef>
                <a:spcPts val="0"/>
              </a:spcBef>
              <a:spcAft>
                <a:spcPts val="0"/>
              </a:spcAft>
              <a:buClr>
                <a:srgbClr val="434343"/>
              </a:buClr>
              <a:buSzPts val="1600"/>
              <a:buFont typeface="Calibri"/>
              <a:buChar char="○"/>
              <a:defRPr sz="1600" b="0" i="1" u="none" strike="noStrike" cap="none">
                <a:solidFill>
                  <a:srgbClr val="434343"/>
                </a:solidFill>
                <a:latin typeface="Calibri"/>
                <a:ea typeface="Calibri"/>
                <a:cs typeface="Calibri"/>
                <a:sym typeface="Calibri"/>
              </a:defRPr>
            </a:lvl5pPr>
            <a:lvl6pPr marL="2743200" marR="0" lvl="5" indent="-330200" algn="ctr" rtl="0">
              <a:lnSpc>
                <a:spcPct val="100000"/>
              </a:lnSpc>
              <a:spcBef>
                <a:spcPts val="0"/>
              </a:spcBef>
              <a:spcAft>
                <a:spcPts val="0"/>
              </a:spcAft>
              <a:buClr>
                <a:srgbClr val="434343"/>
              </a:buClr>
              <a:buSzPts val="1600"/>
              <a:buFont typeface="Calibri"/>
              <a:buChar char="■"/>
              <a:defRPr sz="1600" b="0" i="1" u="none" strike="noStrike" cap="none">
                <a:solidFill>
                  <a:srgbClr val="434343"/>
                </a:solidFill>
                <a:latin typeface="Calibri"/>
                <a:ea typeface="Calibri"/>
                <a:cs typeface="Calibri"/>
                <a:sym typeface="Calibri"/>
              </a:defRPr>
            </a:lvl6pPr>
            <a:lvl7pPr marL="3200400" marR="0" lvl="6" indent="-330200" algn="ctr" rtl="0">
              <a:lnSpc>
                <a:spcPct val="100000"/>
              </a:lnSpc>
              <a:spcBef>
                <a:spcPts val="0"/>
              </a:spcBef>
              <a:spcAft>
                <a:spcPts val="0"/>
              </a:spcAft>
              <a:buClr>
                <a:srgbClr val="434343"/>
              </a:buClr>
              <a:buSzPts val="1600"/>
              <a:buFont typeface="Calibri"/>
              <a:buChar char="●"/>
              <a:defRPr sz="1600" b="0" i="1" u="none" strike="noStrike" cap="none">
                <a:solidFill>
                  <a:srgbClr val="434343"/>
                </a:solidFill>
                <a:latin typeface="Calibri"/>
                <a:ea typeface="Calibri"/>
                <a:cs typeface="Calibri"/>
                <a:sym typeface="Calibri"/>
              </a:defRPr>
            </a:lvl7pPr>
            <a:lvl8pPr marL="3657600" marR="0" lvl="7" indent="-330200" algn="ctr" rtl="0">
              <a:lnSpc>
                <a:spcPct val="100000"/>
              </a:lnSpc>
              <a:spcBef>
                <a:spcPts val="0"/>
              </a:spcBef>
              <a:spcAft>
                <a:spcPts val="0"/>
              </a:spcAft>
              <a:buClr>
                <a:srgbClr val="434343"/>
              </a:buClr>
              <a:buSzPts val="1600"/>
              <a:buFont typeface="Calibri"/>
              <a:buChar char="○"/>
              <a:defRPr sz="1600" b="0" i="1" u="none" strike="noStrike" cap="none">
                <a:solidFill>
                  <a:srgbClr val="434343"/>
                </a:solidFill>
                <a:latin typeface="Calibri"/>
                <a:ea typeface="Calibri"/>
                <a:cs typeface="Calibri"/>
                <a:sym typeface="Calibri"/>
              </a:defRPr>
            </a:lvl8pPr>
            <a:lvl9pPr marL="4114800" marR="0" lvl="8" indent="-330200" algn="ctr" rtl="0">
              <a:lnSpc>
                <a:spcPct val="100000"/>
              </a:lnSpc>
              <a:spcBef>
                <a:spcPts val="0"/>
              </a:spcBef>
              <a:spcAft>
                <a:spcPts val="0"/>
              </a:spcAft>
              <a:buClr>
                <a:srgbClr val="434343"/>
              </a:buClr>
              <a:buSzPts val="1600"/>
              <a:buFont typeface="Calibri"/>
              <a:buChar char="■"/>
              <a:defRPr sz="1600" b="0" i="1" u="none" strike="noStrike" cap="none">
                <a:solidFill>
                  <a:srgbClr val="434343"/>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 Picture v1">
  <p:cSld name="Content and Picture">
    <p:spTree>
      <p:nvGrpSpPr>
        <p:cNvPr id="1" name="Shape 95"/>
        <p:cNvGrpSpPr/>
        <p:nvPr/>
      </p:nvGrpSpPr>
      <p:grpSpPr>
        <a:xfrm>
          <a:off x="0" y="0"/>
          <a:ext cx="0" cy="0"/>
          <a:chOff x="0" y="0"/>
          <a:chExt cx="0" cy="0"/>
        </a:xfrm>
      </p:grpSpPr>
      <p:pic>
        <p:nvPicPr>
          <p:cNvPr id="96" name="Google Shape;96;p25"/>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97" name="Google Shape;97;p25"/>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1100"/>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Title + Picture v2">
  <p:cSld name="Content and Picture_1">
    <p:spTree>
      <p:nvGrpSpPr>
        <p:cNvPr id="1" name="Shape 99"/>
        <p:cNvGrpSpPr/>
        <p:nvPr/>
      </p:nvGrpSpPr>
      <p:grpSpPr>
        <a:xfrm>
          <a:off x="0" y="0"/>
          <a:ext cx="0" cy="0"/>
          <a:chOff x="0" y="0"/>
          <a:chExt cx="0" cy="0"/>
        </a:xfrm>
      </p:grpSpPr>
      <p:pic>
        <p:nvPicPr>
          <p:cNvPr id="100" name="Google Shape;100;p2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1" name="Google Shape;101;p26"/>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2" name="Google Shape;102;p2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1100"/>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and Call out box">
  <p:cSld name="Content and Call out box">
    <p:spTree>
      <p:nvGrpSpPr>
        <p:cNvPr id="1" name="Shape 103"/>
        <p:cNvGrpSpPr/>
        <p:nvPr/>
      </p:nvGrpSpPr>
      <p:grpSpPr>
        <a:xfrm>
          <a:off x="0" y="0"/>
          <a:ext cx="0" cy="0"/>
          <a:chOff x="0" y="0"/>
          <a:chExt cx="0" cy="0"/>
        </a:xfrm>
      </p:grpSpPr>
      <p:pic>
        <p:nvPicPr>
          <p:cNvPr id="104" name="Google Shape;104;p27"/>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5" name="Google Shape;105;p27"/>
          <p:cNvSpPr txBox="1">
            <a:spLocks noGrp="1"/>
          </p:cNvSpPr>
          <p:nvPr>
            <p:ph type="body" idx="1"/>
          </p:nvPr>
        </p:nvSpPr>
        <p:spPr>
          <a:xfrm>
            <a:off x="3958600" y="0"/>
            <a:ext cx="5185500" cy="48033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106" name="Google Shape;106;p27"/>
          <p:cNvSpPr txBox="1">
            <a:spLocks noGrp="1"/>
          </p:cNvSpPr>
          <p:nvPr>
            <p:ph type="title"/>
          </p:nvPr>
        </p:nvSpPr>
        <p:spPr>
          <a:xfrm>
            <a:off x="388500" y="1018925"/>
            <a:ext cx="3109500" cy="31092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000000"/>
              </a:buClr>
              <a:buSzPts val="2800"/>
              <a:buFont typeface="Arial"/>
              <a:buNone/>
              <a:defRPr sz="2800" b="0" i="0" u="none" strike="noStrike" cap="none">
                <a:solidFill>
                  <a:srgbClr val="434343"/>
                </a:solidFill>
                <a:latin typeface="Arial"/>
                <a:ea typeface="Arial"/>
                <a:cs typeface="Arial"/>
                <a:sym typeface="Arial"/>
              </a:defRPr>
            </a:lvl1pPr>
            <a:lvl2pPr marR="0" lvl="1"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7" name="Google Shape;107;p2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SzPts val="1100"/>
              <a:buFont typeface="Calibri"/>
              <a:buNone/>
            </a:pPr>
            <a:fld id="{00000000-1234-1234-1234-123412341234}" type="slidenum">
              <a:rPr lang="en-US" sz="1100" b="0" i="0" u="none" strike="noStrike" cap="none">
                <a:solidFill>
                  <a:srgbClr val="434343"/>
                </a:solidFill>
                <a:latin typeface="Calibri"/>
                <a:ea typeface="Calibri"/>
                <a:cs typeface="Calibri"/>
                <a:sym typeface="Calibri"/>
              </a:rPr>
              <a:t>‹#›</a:t>
            </a:fld>
            <a:endParaRPr sz="1100" b="0" i="0" u="none" strike="noStrike" cap="none">
              <a:solidFill>
                <a:srgbClr val="434343"/>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with Blue Box">
  <p:cSld name="Title and Content_1">
    <p:spTree>
      <p:nvGrpSpPr>
        <p:cNvPr id="1" name="Shape 18"/>
        <p:cNvGrpSpPr/>
        <p:nvPr/>
      </p:nvGrpSpPr>
      <p:grpSpPr>
        <a:xfrm>
          <a:off x="0" y="0"/>
          <a:ext cx="0" cy="0"/>
          <a:chOff x="0" y="0"/>
          <a:chExt cx="0" cy="0"/>
        </a:xfrm>
      </p:grpSpPr>
      <p:pic>
        <p:nvPicPr>
          <p:cNvPr id="19" name="Google Shape;19;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20" name="Google Shape;20;p4"/>
          <p:cNvSpPr txBox="1">
            <a:spLocks noGrp="1"/>
          </p:cNvSpPr>
          <p:nvPr>
            <p:ph type="title"/>
          </p:nvPr>
        </p:nvSpPr>
        <p:spPr>
          <a:xfrm>
            <a:off x="4" y="0"/>
            <a:ext cx="9144000" cy="1047600"/>
          </a:xfrm>
          <a:prstGeom prst="rect">
            <a:avLst/>
          </a:prstGeom>
          <a:noFill/>
          <a:ln>
            <a:noFill/>
          </a:ln>
        </p:spPr>
        <p:txBody>
          <a:bodyPr spcFirstLastPara="1" wrap="square" lIns="91425" tIns="91425" rIns="91425" bIns="91425" anchor="ctr" anchorCtr="0">
            <a:noAutofit/>
          </a:bodyPr>
          <a:lstStyle>
            <a:lvl1pPr marL="0" marR="0" lvl="0" indent="0" algn="l" rtl="0">
              <a:lnSpc>
                <a:spcPct val="90000"/>
              </a:lnSpc>
              <a:spcBef>
                <a:spcPts val="0"/>
              </a:spcBef>
              <a:spcAft>
                <a:spcPts val="0"/>
              </a:spcAft>
              <a:buClr>
                <a:srgbClr val="434343"/>
              </a:buClr>
              <a:buSzPts val="2800"/>
              <a:buFont typeface="Calibri"/>
              <a:buNone/>
              <a:defRPr sz="2800" b="0" i="0" u="none" strike="noStrike" cap="none">
                <a:solidFill>
                  <a:srgbClr val="434343"/>
                </a:solidFill>
                <a:latin typeface="Calibri"/>
                <a:ea typeface="Calibri"/>
                <a:cs typeface="Calibri"/>
                <a:sym typeface="Calibri"/>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21" name="Google Shape;21;p4"/>
          <p:cNvSpPr txBox="1">
            <a:spLocks noGrp="1"/>
          </p:cNvSpPr>
          <p:nvPr>
            <p:ph type="body" idx="1"/>
          </p:nvPr>
        </p:nvSpPr>
        <p:spPr>
          <a:xfrm>
            <a:off x="152400" y="1938738"/>
            <a:ext cx="8839200" cy="2747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90000"/>
              </a:lnSpc>
              <a:spcBef>
                <a:spcPts val="75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1pPr>
            <a:lvl2pPr marL="914400" marR="0" lvl="1" indent="-330200" algn="l" rtl="0">
              <a:lnSpc>
                <a:spcPct val="90000"/>
              </a:lnSpc>
              <a:spcBef>
                <a:spcPts val="375"/>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2pPr>
            <a:lvl3pPr marL="1371600" marR="0" lvl="2" indent="-317500" algn="l" rtl="0">
              <a:lnSpc>
                <a:spcPct val="90000"/>
              </a:lnSpc>
              <a:spcBef>
                <a:spcPts val="375"/>
              </a:spcBef>
              <a:spcAft>
                <a:spcPts val="0"/>
              </a:spcAft>
              <a:buClr>
                <a:schemeClr val="dk1"/>
              </a:buClr>
              <a:buSzPts val="1400"/>
              <a:buFont typeface="Arial"/>
              <a:buChar char="•"/>
              <a:defRPr b="0" i="0" u="none" strike="noStrike" cap="none">
                <a:solidFill>
                  <a:schemeClr val="dk1"/>
                </a:solidFill>
                <a:latin typeface="Calibri"/>
                <a:ea typeface="Calibri"/>
                <a:cs typeface="Calibri"/>
                <a:sym typeface="Calibri"/>
              </a:defRPr>
            </a:lvl3pPr>
            <a:lvl4pPr marL="1828800" marR="0" lvl="3"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4pPr>
            <a:lvl5pPr marL="2286000" marR="0" lvl="4"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5pPr>
            <a:lvl6pPr marL="2743200" marR="0" lvl="5"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6pPr>
            <a:lvl7pPr marL="3200400" marR="0" lvl="6"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7pPr>
            <a:lvl8pPr marL="3657600" marR="0" lvl="7"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8pPr>
            <a:lvl9pPr marL="4114800" marR="0" lvl="8" indent="-304800" algn="l" rtl="0">
              <a:lnSpc>
                <a:spcPct val="90000"/>
              </a:lnSpc>
              <a:spcBef>
                <a:spcPts val="375"/>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9pPr>
          </a:lstStyle>
          <a:p>
            <a:endParaRPr/>
          </a:p>
        </p:txBody>
      </p:sp>
      <p:sp>
        <p:nvSpPr>
          <p:cNvPr id="22" name="Google Shape;22;p4"/>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434343"/>
                </a:solidFill>
                <a:latin typeface="Calibri"/>
                <a:ea typeface="Calibri"/>
                <a:cs typeface="Calibri"/>
                <a:sym typeface="Calibri"/>
              </a:rPr>
              <a:t>‹#›</a:t>
            </a:fld>
            <a:endParaRPr sz="1100" b="0" i="0" u="none" strike="noStrike" cap="none">
              <a:solidFill>
                <a:srgbClr val="434343"/>
              </a:solidFill>
              <a:latin typeface="Calibri"/>
              <a:ea typeface="Calibri"/>
              <a:cs typeface="Calibri"/>
              <a:sym typeface="Calibri"/>
            </a:endParaRPr>
          </a:p>
        </p:txBody>
      </p:sp>
      <p:sp>
        <p:nvSpPr>
          <p:cNvPr id="23" name="Google Shape;23;p4"/>
          <p:cNvSpPr txBox="1">
            <a:spLocks noGrp="1"/>
          </p:cNvSpPr>
          <p:nvPr>
            <p:ph type="body" idx="2"/>
          </p:nvPr>
        </p:nvSpPr>
        <p:spPr>
          <a:xfrm>
            <a:off x="155250" y="1198575"/>
            <a:ext cx="8839200" cy="589200"/>
          </a:xfrm>
          <a:prstGeom prst="rect">
            <a:avLst/>
          </a:prstGeom>
          <a:solidFill>
            <a:schemeClr val="accent1"/>
          </a:solidFill>
          <a:ln>
            <a:noFill/>
          </a:ln>
          <a:effectLst>
            <a:outerShdw blurRad="57150" dist="19050" dir="5400000" algn="bl" rotWithShape="0">
              <a:srgbClr val="000000">
                <a:alpha val="5000"/>
              </a:srgbClr>
            </a:outerShdw>
          </a:effectLst>
        </p:spPr>
        <p:txBody>
          <a:bodyPr spcFirstLastPara="1" wrap="square" lIns="91425" tIns="91425" rIns="91425" bIns="91425" anchor="ctr" anchorCtr="0">
            <a:noAutofit/>
          </a:bodyPr>
          <a:lstStyle>
            <a:lvl1pPr marL="457200" lvl="0" indent="-330200" algn="ctr">
              <a:spcBef>
                <a:spcPts val="0"/>
              </a:spcBef>
              <a:spcAft>
                <a:spcPts val="0"/>
              </a:spcAft>
              <a:buClr>
                <a:srgbClr val="434343"/>
              </a:buClr>
              <a:buSzPts val="1600"/>
              <a:buFont typeface="Calibri"/>
              <a:buChar char="●"/>
              <a:defRPr sz="1600" i="1">
                <a:solidFill>
                  <a:srgbClr val="434343"/>
                </a:solidFill>
                <a:latin typeface="Calibri"/>
                <a:ea typeface="Calibri"/>
                <a:cs typeface="Calibri"/>
                <a:sym typeface="Calibri"/>
              </a:defRPr>
            </a:lvl1pPr>
            <a:lvl2pPr marL="914400" lvl="1" indent="-330200" algn="ctr">
              <a:spcBef>
                <a:spcPts val="0"/>
              </a:spcBef>
              <a:spcAft>
                <a:spcPts val="0"/>
              </a:spcAft>
              <a:buClr>
                <a:srgbClr val="434343"/>
              </a:buClr>
              <a:buSzPts val="1600"/>
              <a:buFont typeface="Calibri"/>
              <a:buChar char="○"/>
              <a:defRPr sz="1600" i="1">
                <a:solidFill>
                  <a:srgbClr val="434343"/>
                </a:solidFill>
                <a:latin typeface="Calibri"/>
                <a:ea typeface="Calibri"/>
                <a:cs typeface="Calibri"/>
                <a:sym typeface="Calibri"/>
              </a:defRPr>
            </a:lvl2pPr>
            <a:lvl3pPr marL="1371600" lvl="2" indent="-330200" algn="ctr">
              <a:spcBef>
                <a:spcPts val="0"/>
              </a:spcBef>
              <a:spcAft>
                <a:spcPts val="0"/>
              </a:spcAft>
              <a:buClr>
                <a:srgbClr val="434343"/>
              </a:buClr>
              <a:buSzPts val="1600"/>
              <a:buFont typeface="Calibri"/>
              <a:buChar char="■"/>
              <a:defRPr sz="1600" i="1">
                <a:solidFill>
                  <a:srgbClr val="434343"/>
                </a:solidFill>
                <a:latin typeface="Calibri"/>
                <a:ea typeface="Calibri"/>
                <a:cs typeface="Calibri"/>
                <a:sym typeface="Calibri"/>
              </a:defRPr>
            </a:lvl3pPr>
            <a:lvl4pPr marL="1828800" lvl="3" indent="-330200" algn="ctr">
              <a:spcBef>
                <a:spcPts val="0"/>
              </a:spcBef>
              <a:spcAft>
                <a:spcPts val="0"/>
              </a:spcAft>
              <a:buClr>
                <a:srgbClr val="434343"/>
              </a:buClr>
              <a:buSzPts val="1600"/>
              <a:buFont typeface="Calibri"/>
              <a:buChar char="●"/>
              <a:defRPr sz="1600" i="1">
                <a:solidFill>
                  <a:srgbClr val="434343"/>
                </a:solidFill>
                <a:latin typeface="Calibri"/>
                <a:ea typeface="Calibri"/>
                <a:cs typeface="Calibri"/>
                <a:sym typeface="Calibri"/>
              </a:defRPr>
            </a:lvl4pPr>
            <a:lvl5pPr marL="2286000" lvl="4" indent="-330200" algn="ctr">
              <a:spcBef>
                <a:spcPts val="0"/>
              </a:spcBef>
              <a:spcAft>
                <a:spcPts val="0"/>
              </a:spcAft>
              <a:buClr>
                <a:srgbClr val="434343"/>
              </a:buClr>
              <a:buSzPts val="1600"/>
              <a:buFont typeface="Calibri"/>
              <a:buChar char="○"/>
              <a:defRPr sz="1600" i="1">
                <a:solidFill>
                  <a:srgbClr val="434343"/>
                </a:solidFill>
                <a:latin typeface="Calibri"/>
                <a:ea typeface="Calibri"/>
                <a:cs typeface="Calibri"/>
                <a:sym typeface="Calibri"/>
              </a:defRPr>
            </a:lvl5pPr>
            <a:lvl6pPr marL="2743200" lvl="5" indent="-330200" algn="ctr">
              <a:spcBef>
                <a:spcPts val="0"/>
              </a:spcBef>
              <a:spcAft>
                <a:spcPts val="0"/>
              </a:spcAft>
              <a:buClr>
                <a:srgbClr val="434343"/>
              </a:buClr>
              <a:buSzPts val="1600"/>
              <a:buFont typeface="Calibri"/>
              <a:buChar char="■"/>
              <a:defRPr sz="1600" i="1">
                <a:solidFill>
                  <a:srgbClr val="434343"/>
                </a:solidFill>
                <a:latin typeface="Calibri"/>
                <a:ea typeface="Calibri"/>
                <a:cs typeface="Calibri"/>
                <a:sym typeface="Calibri"/>
              </a:defRPr>
            </a:lvl6pPr>
            <a:lvl7pPr marL="3200400" lvl="6" indent="-330200" algn="ctr">
              <a:spcBef>
                <a:spcPts val="0"/>
              </a:spcBef>
              <a:spcAft>
                <a:spcPts val="0"/>
              </a:spcAft>
              <a:buClr>
                <a:srgbClr val="434343"/>
              </a:buClr>
              <a:buSzPts val="1600"/>
              <a:buFont typeface="Calibri"/>
              <a:buChar char="●"/>
              <a:defRPr sz="1600" i="1">
                <a:solidFill>
                  <a:srgbClr val="434343"/>
                </a:solidFill>
                <a:latin typeface="Calibri"/>
                <a:ea typeface="Calibri"/>
                <a:cs typeface="Calibri"/>
                <a:sym typeface="Calibri"/>
              </a:defRPr>
            </a:lvl7pPr>
            <a:lvl8pPr marL="3657600" lvl="7" indent="-330200" algn="ctr">
              <a:spcBef>
                <a:spcPts val="0"/>
              </a:spcBef>
              <a:spcAft>
                <a:spcPts val="0"/>
              </a:spcAft>
              <a:buClr>
                <a:srgbClr val="434343"/>
              </a:buClr>
              <a:buSzPts val="1600"/>
              <a:buFont typeface="Calibri"/>
              <a:buChar char="○"/>
              <a:defRPr sz="1600" i="1">
                <a:solidFill>
                  <a:srgbClr val="434343"/>
                </a:solidFill>
                <a:latin typeface="Calibri"/>
                <a:ea typeface="Calibri"/>
                <a:cs typeface="Calibri"/>
                <a:sym typeface="Calibri"/>
              </a:defRPr>
            </a:lvl8pPr>
            <a:lvl9pPr marL="4114800" lvl="8" indent="-330200" algn="ctr">
              <a:spcBef>
                <a:spcPts val="0"/>
              </a:spcBef>
              <a:spcAft>
                <a:spcPts val="0"/>
              </a:spcAft>
              <a:buClr>
                <a:srgbClr val="434343"/>
              </a:buClr>
              <a:buSzPts val="1600"/>
              <a:buFont typeface="Calibri"/>
              <a:buChar char="■"/>
              <a:defRPr sz="1600" i="1">
                <a:solidFill>
                  <a:srgbClr val="434343"/>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 Picture v1">
  <p:cSld name="Content and Picture">
    <p:spTree>
      <p:nvGrpSpPr>
        <p:cNvPr id="1" name="Shape 24"/>
        <p:cNvGrpSpPr/>
        <p:nvPr/>
      </p:nvGrpSpPr>
      <p:grpSpPr>
        <a:xfrm>
          <a:off x="0" y="0"/>
          <a:ext cx="0" cy="0"/>
          <a:chOff x="0" y="0"/>
          <a:chExt cx="0" cy="0"/>
        </a:xfrm>
      </p:grpSpPr>
      <p:pic>
        <p:nvPicPr>
          <p:cNvPr id="25" name="Google Shape;25;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6" name="Google Shape;26;p5"/>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None/>
              <a:defRPr sz="2800">
                <a:solidFill>
                  <a:srgbClr val="434343"/>
                </a:solidFill>
              </a:defRPr>
            </a:lvl1pPr>
            <a:lvl2pPr lvl="1" algn="ctr">
              <a:spcBef>
                <a:spcPts val="0"/>
              </a:spcBef>
              <a:spcAft>
                <a:spcPts val="0"/>
              </a:spcAft>
              <a:buNone/>
              <a:defRPr/>
            </a:lvl2pPr>
            <a:lvl3pPr lvl="2" algn="ctr">
              <a:spcBef>
                <a:spcPts val="0"/>
              </a:spcBef>
              <a:spcAft>
                <a:spcPts val="0"/>
              </a:spcAft>
              <a:buNone/>
              <a:defRPr/>
            </a:lvl3pPr>
            <a:lvl4pPr lvl="3" algn="ctr">
              <a:spcBef>
                <a:spcPts val="0"/>
              </a:spcBef>
              <a:spcAft>
                <a:spcPts val="0"/>
              </a:spcAft>
              <a:buNone/>
              <a:defRPr/>
            </a:lvl4pPr>
            <a:lvl5pPr lvl="4" algn="ctr">
              <a:spcBef>
                <a:spcPts val="0"/>
              </a:spcBef>
              <a:spcAft>
                <a:spcPts val="0"/>
              </a:spcAft>
              <a:buNone/>
              <a:defRPr/>
            </a:lvl5pPr>
            <a:lvl6pPr lvl="5" algn="ctr">
              <a:spcBef>
                <a:spcPts val="0"/>
              </a:spcBef>
              <a:spcAft>
                <a:spcPts val="0"/>
              </a:spcAft>
              <a:buNone/>
              <a:defRPr/>
            </a:lvl6pPr>
            <a:lvl7pPr lvl="6" algn="ctr">
              <a:spcBef>
                <a:spcPts val="0"/>
              </a:spcBef>
              <a:spcAft>
                <a:spcPts val="0"/>
              </a:spcAft>
              <a:buNone/>
              <a:defRPr/>
            </a:lvl7pPr>
            <a:lvl8pPr lvl="7" algn="ctr">
              <a:spcBef>
                <a:spcPts val="0"/>
              </a:spcBef>
              <a:spcAft>
                <a:spcPts val="0"/>
              </a:spcAft>
              <a:buNone/>
              <a:defRPr/>
            </a:lvl8pPr>
            <a:lvl9pPr lvl="8" algn="ctr">
              <a:spcBef>
                <a:spcPts val="0"/>
              </a:spcBef>
              <a:spcAft>
                <a:spcPts val="0"/>
              </a:spcAft>
              <a:buNone/>
              <a:defRPr/>
            </a:lvl9pPr>
          </a:lstStyle>
          <a:p>
            <a:endParaRPr/>
          </a:p>
        </p:txBody>
      </p:sp>
      <p:sp>
        <p:nvSpPr>
          <p:cNvPr id="27" name="Google Shape;27;p5"/>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 Picture v2">
  <p:cSld name="Content and Picture_1">
    <p:spTree>
      <p:nvGrpSpPr>
        <p:cNvPr id="1" name="Shape 28"/>
        <p:cNvGrpSpPr/>
        <p:nvPr/>
      </p:nvGrpSpPr>
      <p:grpSpPr>
        <a:xfrm>
          <a:off x="0" y="0"/>
          <a:ext cx="0" cy="0"/>
          <a:chOff x="0" y="0"/>
          <a:chExt cx="0" cy="0"/>
        </a:xfrm>
      </p:grpSpPr>
      <p:pic>
        <p:nvPicPr>
          <p:cNvPr id="29" name="Google Shape;29;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30" name="Google Shape;30;p6"/>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1" name="Google Shape;31;p6"/>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 Picture v3">
  <p:cSld name="Content and Picture_1_1">
    <p:spTree>
      <p:nvGrpSpPr>
        <p:cNvPr id="1"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5" name="Google Shape;35;p7"/>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 Picture v4">
  <p:cSld name="Content and Picture_1_1_1">
    <p:spTree>
      <p:nvGrpSpPr>
        <p:cNvPr id="1" name="Shape 36"/>
        <p:cNvGrpSpPr/>
        <p:nvPr/>
      </p:nvGrpSpPr>
      <p:grpSpPr>
        <a:xfrm>
          <a:off x="0" y="0"/>
          <a:ext cx="0" cy="0"/>
          <a:chOff x="0" y="0"/>
          <a:chExt cx="0" cy="0"/>
        </a:xfrm>
      </p:grpSpPr>
      <p:pic>
        <p:nvPicPr>
          <p:cNvPr id="37" name="Google Shape;37;p8"/>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38" name="Google Shape;38;p8"/>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39" name="Google Shape;39;p8"/>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 Picture v5">
  <p:cSld name="Content and Picture_1_1_1_1">
    <p:spTree>
      <p:nvGrpSpPr>
        <p:cNvPr id="1" name="Shape 40"/>
        <p:cNvGrpSpPr/>
        <p:nvPr/>
      </p:nvGrpSpPr>
      <p:grpSpPr>
        <a:xfrm>
          <a:off x="0" y="0"/>
          <a:ext cx="0" cy="0"/>
          <a:chOff x="0" y="0"/>
          <a:chExt cx="0" cy="0"/>
        </a:xfrm>
      </p:grpSpPr>
      <p:pic>
        <p:nvPicPr>
          <p:cNvPr id="41" name="Google Shape;41;p9"/>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2" name="Google Shape;42;p9"/>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43" name="Google Shape;43;p9"/>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 Picture v6">
  <p:cSld name="Content and Picture_1_1_1_1_1">
    <p:spTree>
      <p:nvGrpSpPr>
        <p:cNvPr id="1" name="Shape 44"/>
        <p:cNvGrpSpPr/>
        <p:nvPr/>
      </p:nvGrpSpPr>
      <p:grpSpPr>
        <a:xfrm>
          <a:off x="0" y="0"/>
          <a:ext cx="0" cy="0"/>
          <a:chOff x="0" y="0"/>
          <a:chExt cx="0" cy="0"/>
        </a:xfrm>
      </p:grpSpPr>
      <p:pic>
        <p:nvPicPr>
          <p:cNvPr id="45" name="Google Shape;45;p10"/>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46" name="Google Shape;46;p10"/>
          <p:cNvSpPr txBox="1">
            <a:spLocks noGrp="1"/>
          </p:cNvSpPr>
          <p:nvPr>
            <p:ph type="title"/>
          </p:nvPr>
        </p:nvSpPr>
        <p:spPr>
          <a:xfrm>
            <a:off x="209275" y="847875"/>
            <a:ext cx="3495300" cy="34698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None/>
              <a:defRPr sz="2800">
                <a:solidFill>
                  <a:srgbClr val="434343"/>
                </a:solidFill>
              </a:defRPr>
            </a:lvl1pPr>
            <a:lvl2pPr lvl="1" algn="ctr" rtl="0">
              <a:spcBef>
                <a:spcPts val="0"/>
              </a:spcBef>
              <a:spcAft>
                <a:spcPts val="0"/>
              </a:spcAft>
              <a:buNone/>
              <a:defRPr/>
            </a:lvl2pPr>
            <a:lvl3pPr lvl="2" algn="ctr" rtl="0">
              <a:spcBef>
                <a:spcPts val="0"/>
              </a:spcBef>
              <a:spcAft>
                <a:spcPts val="0"/>
              </a:spcAft>
              <a:buNone/>
              <a:defRPr/>
            </a:lvl3pPr>
            <a:lvl4pPr lvl="3" algn="ctr" rtl="0">
              <a:spcBef>
                <a:spcPts val="0"/>
              </a:spcBef>
              <a:spcAft>
                <a:spcPts val="0"/>
              </a:spcAft>
              <a:buNone/>
              <a:defRPr/>
            </a:lvl4pPr>
            <a:lvl5pPr lvl="4" algn="ctr" rtl="0">
              <a:spcBef>
                <a:spcPts val="0"/>
              </a:spcBef>
              <a:spcAft>
                <a:spcPts val="0"/>
              </a:spcAft>
              <a:buNone/>
              <a:defRPr/>
            </a:lvl5pPr>
            <a:lvl6pPr lvl="5" algn="ctr" rtl="0">
              <a:spcBef>
                <a:spcPts val="0"/>
              </a:spcBef>
              <a:spcAft>
                <a:spcPts val="0"/>
              </a:spcAft>
              <a:buNone/>
              <a:defRPr/>
            </a:lvl6pPr>
            <a:lvl7pPr lvl="6" algn="ctr" rtl="0">
              <a:spcBef>
                <a:spcPts val="0"/>
              </a:spcBef>
              <a:spcAft>
                <a:spcPts val="0"/>
              </a:spcAft>
              <a:buNone/>
              <a:defRPr/>
            </a:lvl7pPr>
            <a:lvl8pPr lvl="7" algn="ctr" rtl="0">
              <a:spcBef>
                <a:spcPts val="0"/>
              </a:spcBef>
              <a:spcAft>
                <a:spcPts val="0"/>
              </a:spcAft>
              <a:buNone/>
              <a:defRPr/>
            </a:lvl8pPr>
            <a:lvl9pPr lvl="8" algn="ctr" rtl="0">
              <a:spcBef>
                <a:spcPts val="0"/>
              </a:spcBef>
              <a:spcAft>
                <a:spcPts val="0"/>
              </a:spcAft>
              <a:buNone/>
              <a:defRPr/>
            </a:lvl9pPr>
          </a:lstStyle>
          <a:p>
            <a:endParaRPr/>
          </a:p>
        </p:txBody>
      </p:sp>
      <p:sp>
        <p:nvSpPr>
          <p:cNvPr id="47" name="Google Shape;47;p10"/>
          <p:cNvSpPr txBox="1"/>
          <p:nvPr/>
        </p:nvSpPr>
        <p:spPr>
          <a:xfrm>
            <a:off x="6800850" y="4800600"/>
            <a:ext cx="2229000" cy="3429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A8A8A"/>
              </a:buClr>
              <a:buFont typeface="Calibri"/>
              <a:buNone/>
            </a:pPr>
            <a:fld id="{00000000-1234-1234-1234-123412341234}" type="slidenum">
              <a:rPr lang="en-US" sz="1100" b="0" i="0" u="none" strike="noStrike" cap="none">
                <a:solidFill>
                  <a:srgbClr val="CCCCCC"/>
                </a:solidFill>
                <a:latin typeface="Calibri"/>
                <a:ea typeface="Calibri"/>
                <a:cs typeface="Calibri"/>
                <a:sym typeface="Calibri"/>
              </a:rPr>
              <a:t>‹#›</a:t>
            </a:fld>
            <a:endParaRPr sz="1100" b="0" i="0" u="none" strike="noStrike" cap="none">
              <a:solidFill>
                <a:srgbClr val="CCCCCC"/>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theme" Target="../theme/theme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developingchild.harvard.edu/science/key-concepts/brain-architecture/"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www.aft.org/sites/default/files/periodicals/TheEarlyCatastrophe.pdf" TargetMode="External"/><Relationship Id="rId2" Type="http://schemas.openxmlformats.org/officeDocument/2006/relationships/notesSlide" Target="../notesSlides/notesSlide12.xml"/><Relationship Id="rId1" Type="http://schemas.openxmlformats.org/officeDocument/2006/relationships/slideLayout" Target="../slideLayouts/slideLayout22.xml"/><Relationship Id="rId5" Type="http://schemas.openxmlformats.org/officeDocument/2006/relationships/image" Target="../media/image20.png"/><Relationship Id="rId4" Type="http://schemas.openxmlformats.org/officeDocument/2006/relationships/hyperlink" Target="http://jenni.uchicago.edu/home_page/vita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www.louisianabelieves.com/docs/default-source/early-childhood/2020-2021-coordinated-funding-request-template.xlsx?sfvrsn=33309d1f_4"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https://www.louisianabelieves.com/docs/default-source/district-support/louisianas-school-system-planning-guide.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louisianabelieves.com/docs/default-source/early-childhood/early-childhood-community-network-lead-agency-list.pdf?sfvrsn=bd448e1f_26"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mailto:lizzie.cosse@la.gov" TargetMode="External"/><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www.louisianabelieves.com/docs/default-source/early-childhood/early-childhood-care-and-education-commission-legislative-report.pdf?sfvrsn=9a099e1f_4"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s://www.louisianabelieves.com/docs/default-source/teacher-toolbox-resources/pd-vendor-guide.pdf" TargetMode="External"/><Relationship Id="rId2" Type="http://schemas.openxmlformats.org/officeDocument/2006/relationships/notesSlide" Target="../notesSlides/notesSlide37.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hyperlink" Target="https://www.louisianabelieves.com/docs/default-source/teacher-toolbox-resources/pd-vendor-guide.pdf" TargetMode="External"/><Relationship Id="rId2" Type="http://schemas.openxmlformats.org/officeDocument/2006/relationships/notesSlide" Target="../notesSlides/notesSlide38.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w.louisianabelieves.com/docs/default-source/early-childhood/2020-2021-coordinated-funding-request-template.xlsx?sfvrsn=33309d1f_4"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hyperlink" Target="https://www.louisianabelieves.com/resources/library/school-improvement" TargetMode="External"/><Relationship Id="rId7" Type="http://schemas.openxmlformats.org/officeDocument/2006/relationships/hyperlink" Target="mailto:LDOE.GrantsHelpDesk@la.gov" TargetMode="External"/><Relationship Id="rId2" Type="http://schemas.openxmlformats.org/officeDocument/2006/relationships/notesSlide" Target="../notesSlides/notesSlide45.xml"/><Relationship Id="rId1" Type="http://schemas.openxmlformats.org/officeDocument/2006/relationships/slideLayout" Target="../slideLayouts/slideLayout3.xml"/><Relationship Id="rId6" Type="http://schemas.openxmlformats.org/officeDocument/2006/relationships/hyperlink" Target="https://www.louisianabelieves.com/docs/default-source/teacher-toolbox-resources/network-structure-map.pdf" TargetMode="External"/><Relationship Id="rId5" Type="http://schemas.openxmlformats.org/officeDocument/2006/relationships/hyperlink" Target="https://www.louisianabelieves.com/docs/default-source/teacher-toolbox-resources/school-system-support-calendar.pdf?sfvrsn=3b1d8d1f_205" TargetMode="External"/><Relationship Id="rId4" Type="http://schemas.openxmlformats.org/officeDocument/2006/relationships/hyperlink" Target="https://www.louisianabelieves.com/newsroom/newsletters"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louisianabelieves.com/docs/default-source/early-childhood/early-childhood-blueprint---guidance---super-app-docx.pdf?sfvrsn=b1279d1f_2"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8"/>
          <p:cNvSpPr txBox="1">
            <a:spLocks noGrp="1"/>
          </p:cNvSpPr>
          <p:nvPr>
            <p:ph type="title"/>
          </p:nvPr>
        </p:nvSpPr>
        <p:spPr>
          <a:xfrm>
            <a:off x="3410400" y="1631875"/>
            <a:ext cx="5733600" cy="203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Improving Early Childhood Access and Quality</a:t>
            </a:r>
            <a:endParaRPr b="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7"/>
          <p:cNvSpPr txBox="1">
            <a:spLocks noGrp="1"/>
          </p:cNvSpPr>
          <p:nvPr>
            <p:ph type="title"/>
          </p:nvPr>
        </p:nvSpPr>
        <p:spPr>
          <a:xfrm>
            <a:off x="209275" y="847875"/>
            <a:ext cx="3495300" cy="34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Why Early Childhood Matters</a:t>
            </a:r>
            <a:endParaRPr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8"/>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Why Early Childhood Matters</a:t>
            </a:r>
            <a:endParaRPr b="1"/>
          </a:p>
          <a:p>
            <a:pPr marL="0" lvl="0" indent="0" algn="l" rtl="0">
              <a:spcBef>
                <a:spcPts val="0"/>
              </a:spcBef>
              <a:spcAft>
                <a:spcPts val="0"/>
              </a:spcAft>
              <a:buNone/>
            </a:pPr>
            <a:r>
              <a:rPr lang="en-US"/>
              <a:t>Brain Development</a:t>
            </a:r>
            <a:endParaRPr/>
          </a:p>
        </p:txBody>
      </p:sp>
      <p:sp>
        <p:nvSpPr>
          <p:cNvPr id="193" name="Google Shape;193;p38"/>
          <p:cNvSpPr txBox="1">
            <a:spLocks noGrp="1"/>
          </p:cNvSpPr>
          <p:nvPr>
            <p:ph type="body" idx="2"/>
          </p:nvPr>
        </p:nvSpPr>
        <p:spPr>
          <a:xfrm>
            <a:off x="155250" y="1198575"/>
            <a:ext cx="3171000" cy="3293400"/>
          </a:xfrm>
          <a:prstGeom prst="rect">
            <a:avLst/>
          </a:prstGeom>
          <a:solidFill>
            <a:srgbClr val="073763"/>
          </a:solidFill>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rgbClr val="FFFFFF"/>
                </a:solidFill>
              </a:rPr>
              <a:t>The first five years are the most critical in the development of a child’s brain. </a:t>
            </a:r>
            <a:r>
              <a:rPr lang="en-US" i="0">
                <a:solidFill>
                  <a:srgbClr val="FFFFFF"/>
                </a:solidFill>
              </a:rPr>
              <a:t>From birth to age three, children grow and learn at the most intense rate, forming more than a million neural connections every second; these are the years when children are learning how to learn.  90% of a child’s brain development happens before age 5. </a:t>
            </a:r>
            <a:r>
              <a:rPr lang="en-US" i="0" u="sng">
                <a:solidFill>
                  <a:schemeClr val="hlink"/>
                </a:solidFill>
                <a:hlinkClick r:id="rId3"/>
              </a:rPr>
              <a:t>[1]</a:t>
            </a:r>
            <a:endParaRPr/>
          </a:p>
        </p:txBody>
      </p:sp>
      <p:pic>
        <p:nvPicPr>
          <p:cNvPr id="194" name="Google Shape;194;p38"/>
          <p:cNvPicPr preferRelativeResize="0"/>
          <p:nvPr/>
        </p:nvPicPr>
        <p:blipFill>
          <a:blip r:embed="rId4">
            <a:alphaModFix/>
          </a:blip>
          <a:stretch>
            <a:fillRect/>
          </a:stretch>
        </p:blipFill>
        <p:spPr>
          <a:xfrm>
            <a:off x="3480325" y="1198550"/>
            <a:ext cx="5390650" cy="32934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9"/>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Why Early Childhood Matters</a:t>
            </a:r>
            <a:endParaRPr b="1"/>
          </a:p>
          <a:p>
            <a:pPr marL="0" lvl="0" indent="0" algn="l" rtl="0">
              <a:spcBef>
                <a:spcPts val="0"/>
              </a:spcBef>
              <a:spcAft>
                <a:spcPts val="0"/>
              </a:spcAft>
              <a:buNone/>
            </a:pPr>
            <a:r>
              <a:rPr lang="en-US"/>
              <a:t>Achievement Gaps</a:t>
            </a:r>
            <a:endParaRPr/>
          </a:p>
        </p:txBody>
      </p:sp>
      <p:sp>
        <p:nvSpPr>
          <p:cNvPr id="201" name="Google Shape;201;p39"/>
          <p:cNvSpPr txBox="1">
            <a:spLocks noGrp="1"/>
          </p:cNvSpPr>
          <p:nvPr>
            <p:ph type="body" idx="2"/>
          </p:nvPr>
        </p:nvSpPr>
        <p:spPr>
          <a:xfrm>
            <a:off x="155250" y="1198575"/>
            <a:ext cx="3171000" cy="3293400"/>
          </a:xfrm>
          <a:prstGeom prst="rect">
            <a:avLst/>
          </a:prstGeom>
          <a:solidFill>
            <a:srgbClr val="073763"/>
          </a:solidFill>
        </p:spPr>
        <p:txBody>
          <a:bodyPr spcFirstLastPara="1" wrap="square" lIns="91425" tIns="91425" rIns="91425" bIns="91425" anchor="ctr" anchorCtr="0">
            <a:noAutofit/>
          </a:bodyPr>
          <a:lstStyle/>
          <a:p>
            <a:pPr marL="0" lvl="0" indent="0" algn="l" rtl="0">
              <a:spcBef>
                <a:spcPts val="0"/>
              </a:spcBef>
              <a:spcAft>
                <a:spcPts val="0"/>
              </a:spcAft>
              <a:buNone/>
            </a:pPr>
            <a:r>
              <a:rPr lang="en-US">
                <a:solidFill>
                  <a:srgbClr val="FFFFFF"/>
                </a:solidFill>
              </a:rPr>
              <a:t>Achievement gaps develop well before children begin kindergarten.</a:t>
            </a:r>
            <a:endParaRPr>
              <a:solidFill>
                <a:srgbClr val="FFFFFF"/>
              </a:solidFill>
            </a:endParaRPr>
          </a:p>
          <a:p>
            <a:pPr marL="0" lvl="0" indent="0" algn="l" rtl="0">
              <a:spcBef>
                <a:spcPts val="0"/>
              </a:spcBef>
              <a:spcAft>
                <a:spcPts val="0"/>
              </a:spcAft>
              <a:buNone/>
            </a:pPr>
            <a:r>
              <a:rPr lang="en-US" i="0">
                <a:solidFill>
                  <a:srgbClr val="FFFFFF"/>
                </a:solidFill>
              </a:rPr>
              <a:t>Unfortunately, many children who do not participate in high-quality early childhood programs are not fully prepared to begin school. Those most likely to begin kindergarten at an academic disadvantage are low-income and minority children. Children from disadvantaged families have less than 50% of the vocabulary their more affluent peers do. </a:t>
            </a:r>
            <a:r>
              <a:rPr lang="en-US" i="0" u="sng">
                <a:solidFill>
                  <a:schemeClr val="hlink"/>
                </a:solidFill>
                <a:hlinkClick r:id="rId3"/>
              </a:rPr>
              <a:t>[2]</a:t>
            </a:r>
            <a:r>
              <a:rPr lang="en-US" i="0" u="sng">
                <a:solidFill>
                  <a:schemeClr val="hlink"/>
                </a:solidFill>
                <a:hlinkClick r:id="rId4"/>
              </a:rPr>
              <a:t>[3]</a:t>
            </a:r>
            <a:endParaRPr>
              <a:solidFill>
                <a:srgbClr val="FFFFFF"/>
              </a:solidFill>
            </a:endParaRPr>
          </a:p>
        </p:txBody>
      </p:sp>
      <p:pic>
        <p:nvPicPr>
          <p:cNvPr id="202" name="Google Shape;202;p39"/>
          <p:cNvPicPr preferRelativeResize="0"/>
          <p:nvPr/>
        </p:nvPicPr>
        <p:blipFill>
          <a:blip r:embed="rId5">
            <a:alphaModFix/>
          </a:blip>
          <a:stretch>
            <a:fillRect/>
          </a:stretch>
        </p:blipFill>
        <p:spPr>
          <a:xfrm>
            <a:off x="3478650" y="1200000"/>
            <a:ext cx="5512951" cy="3288869"/>
          </a:xfrm>
          <a:prstGeom prst="rect">
            <a:avLst/>
          </a:prstGeom>
          <a:noFill/>
          <a:ln>
            <a:noFill/>
          </a:ln>
          <a:effectLst>
            <a:outerShdw blurRad="57150" dist="19050" dir="5400000" algn="bl" rotWithShape="0">
              <a:srgbClr val="000000">
                <a:alpha val="50000"/>
              </a:srgbClr>
            </a:outerShdw>
          </a:effectLst>
        </p:spPr>
      </p:pic>
      <p:sp>
        <p:nvSpPr>
          <p:cNvPr id="203" name="Google Shape;203;p39"/>
          <p:cNvSpPr txBox="1"/>
          <p:nvPr/>
        </p:nvSpPr>
        <p:spPr>
          <a:xfrm>
            <a:off x="7310700" y="3045850"/>
            <a:ext cx="1437000" cy="326700"/>
          </a:xfrm>
          <a:prstGeom prst="rect">
            <a:avLst/>
          </a:prstGeom>
          <a:solidFill>
            <a:srgbClr val="FFFFFF"/>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000">
                <a:solidFill>
                  <a:srgbClr val="990000"/>
                </a:solidFill>
                <a:highlight>
                  <a:schemeClr val="lt1"/>
                </a:highlight>
              </a:rPr>
              <a:t>(Children in  low-income families)</a:t>
            </a:r>
            <a:endParaRPr sz="1000">
              <a:solidFill>
                <a:srgbClr val="990000"/>
              </a:solidFill>
              <a:highlight>
                <a:schemeClr val="lt1"/>
              </a:highligh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0"/>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Why Early Childhood Matters</a:t>
            </a:r>
            <a:endParaRPr b="1"/>
          </a:p>
          <a:p>
            <a:pPr marL="0" lvl="0" indent="0" algn="l" rtl="0">
              <a:spcBef>
                <a:spcPts val="0"/>
              </a:spcBef>
              <a:spcAft>
                <a:spcPts val="0"/>
              </a:spcAft>
              <a:buNone/>
            </a:pPr>
            <a:r>
              <a:rPr lang="en-US"/>
              <a:t>Statewide Access to Quality</a:t>
            </a:r>
            <a:endParaRPr/>
          </a:p>
        </p:txBody>
      </p:sp>
      <p:sp>
        <p:nvSpPr>
          <p:cNvPr id="210" name="Google Shape;210;p40"/>
          <p:cNvSpPr txBox="1">
            <a:spLocks noGrp="1"/>
          </p:cNvSpPr>
          <p:nvPr>
            <p:ph type="body" idx="2"/>
          </p:nvPr>
        </p:nvSpPr>
        <p:spPr>
          <a:xfrm>
            <a:off x="155250" y="1143000"/>
            <a:ext cx="8839200" cy="58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Based on results from fall 2018 and the Oct. 1 child count, the majority of 4 year olds are receiving high-quality, publicly-funded care and education, but far fewer 0-3 year olds are.</a:t>
            </a:r>
            <a:endParaRPr/>
          </a:p>
        </p:txBody>
      </p:sp>
      <p:pic>
        <p:nvPicPr>
          <p:cNvPr id="211" name="Google Shape;211;p40"/>
          <p:cNvPicPr preferRelativeResize="0"/>
          <p:nvPr/>
        </p:nvPicPr>
        <p:blipFill>
          <a:blip r:embed="rId3">
            <a:alphaModFix/>
          </a:blip>
          <a:stretch>
            <a:fillRect/>
          </a:stretch>
        </p:blipFill>
        <p:spPr>
          <a:xfrm>
            <a:off x="152400" y="1884600"/>
            <a:ext cx="8839202" cy="276183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41"/>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Why Early Childhood Matters</a:t>
            </a:r>
            <a:endParaRPr b="1"/>
          </a:p>
          <a:p>
            <a:pPr marL="0" lvl="0" indent="0" algn="l" rtl="0">
              <a:spcBef>
                <a:spcPts val="0"/>
              </a:spcBef>
              <a:spcAft>
                <a:spcPts val="0"/>
              </a:spcAft>
              <a:buNone/>
            </a:pPr>
            <a:r>
              <a:rPr lang="en-US"/>
              <a:t>Early Childhood Opportunity</a:t>
            </a:r>
            <a:endParaRPr/>
          </a:p>
        </p:txBody>
      </p:sp>
      <p:sp>
        <p:nvSpPr>
          <p:cNvPr id="218" name="Google Shape;218;p41"/>
          <p:cNvSpPr txBox="1">
            <a:spLocks noGrp="1"/>
          </p:cNvSpPr>
          <p:nvPr>
            <p:ph type="body" idx="1"/>
          </p:nvPr>
        </p:nvSpPr>
        <p:spPr>
          <a:xfrm>
            <a:off x="648050" y="1565500"/>
            <a:ext cx="3171000" cy="2599500"/>
          </a:xfrm>
          <a:prstGeom prst="rect">
            <a:avLst/>
          </a:prstGeom>
          <a:solidFill>
            <a:srgbClr val="073763"/>
          </a:solidFill>
          <a:ln>
            <a:noFill/>
          </a:ln>
        </p:spPr>
        <p:txBody>
          <a:bodyPr spcFirstLastPara="1" wrap="square" lIns="91425" tIns="91425" rIns="91425" bIns="91425" anchor="ctr" anchorCtr="0">
            <a:noAutofit/>
          </a:bodyPr>
          <a:lstStyle/>
          <a:p>
            <a:pPr marL="0" lvl="0" indent="0" algn="ctr" rtl="0">
              <a:lnSpc>
                <a:spcPct val="100000"/>
              </a:lnSpc>
              <a:spcBef>
                <a:spcPts val="1200"/>
              </a:spcBef>
              <a:spcAft>
                <a:spcPts val="0"/>
              </a:spcAft>
              <a:buNone/>
            </a:pPr>
            <a:r>
              <a:rPr lang="en-US" sz="2600" b="1">
                <a:solidFill>
                  <a:srgbClr val="FFFFFF"/>
                </a:solidFill>
                <a:latin typeface="Calibri"/>
                <a:ea typeface="Calibri"/>
                <a:cs typeface="Calibri"/>
                <a:sym typeface="Calibri"/>
              </a:rPr>
              <a:t>PROBLEM</a:t>
            </a:r>
            <a:endParaRPr sz="2600" b="1">
              <a:solidFill>
                <a:srgbClr val="FFFFFF"/>
              </a:solidFill>
              <a:latin typeface="Calibri"/>
              <a:ea typeface="Calibri"/>
              <a:cs typeface="Calibri"/>
              <a:sym typeface="Calibri"/>
            </a:endParaRPr>
          </a:p>
          <a:p>
            <a:pPr marL="0" lvl="0" indent="0" algn="l" rtl="0">
              <a:lnSpc>
                <a:spcPct val="100000"/>
              </a:lnSpc>
              <a:spcBef>
                <a:spcPts val="1200"/>
              </a:spcBef>
              <a:spcAft>
                <a:spcPts val="0"/>
              </a:spcAft>
              <a:buNone/>
            </a:pPr>
            <a:r>
              <a:rPr lang="en-US" sz="2600">
                <a:solidFill>
                  <a:srgbClr val="FFFFFF"/>
                </a:solidFill>
                <a:latin typeface="Calibri"/>
                <a:ea typeface="Calibri"/>
                <a:cs typeface="Calibri"/>
                <a:sym typeface="Calibri"/>
              </a:rPr>
              <a:t>Too few children in need can access high-quality, affordable seats.</a:t>
            </a:r>
            <a:endParaRPr>
              <a:solidFill>
                <a:srgbClr val="FFFFFF"/>
              </a:solidFill>
            </a:endParaRPr>
          </a:p>
          <a:p>
            <a:pPr marL="0" lvl="0" indent="0" algn="l" rtl="0">
              <a:spcBef>
                <a:spcPts val="1200"/>
              </a:spcBef>
              <a:spcAft>
                <a:spcPts val="0"/>
              </a:spcAft>
              <a:buNone/>
            </a:pPr>
            <a:endParaRPr>
              <a:solidFill>
                <a:srgbClr val="FFFFFF"/>
              </a:solidFill>
            </a:endParaRPr>
          </a:p>
        </p:txBody>
      </p:sp>
      <p:pic>
        <p:nvPicPr>
          <p:cNvPr id="219" name="Google Shape;219;p41"/>
          <p:cNvPicPr preferRelativeResize="0"/>
          <p:nvPr/>
        </p:nvPicPr>
        <p:blipFill>
          <a:blip r:embed="rId3">
            <a:alphaModFix/>
          </a:blip>
          <a:stretch>
            <a:fillRect/>
          </a:stretch>
        </p:blipFill>
        <p:spPr>
          <a:xfrm>
            <a:off x="6472087" y="1448425"/>
            <a:ext cx="1449250" cy="1194650"/>
          </a:xfrm>
          <a:prstGeom prst="rect">
            <a:avLst/>
          </a:prstGeom>
          <a:noFill/>
          <a:ln>
            <a:noFill/>
          </a:ln>
        </p:spPr>
      </p:pic>
      <p:pic>
        <p:nvPicPr>
          <p:cNvPr id="220" name="Google Shape;220;p41"/>
          <p:cNvPicPr preferRelativeResize="0"/>
          <p:nvPr/>
        </p:nvPicPr>
        <p:blipFill rotWithShape="1">
          <a:blip r:embed="rId4">
            <a:alphaModFix/>
          </a:blip>
          <a:srcRect/>
          <a:stretch/>
        </p:blipFill>
        <p:spPr>
          <a:xfrm>
            <a:off x="6200775" y="2871375"/>
            <a:ext cx="1991875" cy="1404850"/>
          </a:xfrm>
          <a:prstGeom prst="rect">
            <a:avLst/>
          </a:prstGeom>
          <a:noFill/>
          <a:ln>
            <a:noFill/>
          </a:ln>
        </p:spPr>
      </p:pic>
      <p:cxnSp>
        <p:nvCxnSpPr>
          <p:cNvPr id="221" name="Google Shape;221;p41"/>
          <p:cNvCxnSpPr/>
          <p:nvPr/>
        </p:nvCxnSpPr>
        <p:spPr>
          <a:xfrm>
            <a:off x="4219525" y="2857600"/>
            <a:ext cx="1647900" cy="15300"/>
          </a:xfrm>
          <a:prstGeom prst="straightConnector1">
            <a:avLst/>
          </a:prstGeom>
          <a:noFill/>
          <a:ln w="152400" cap="flat" cmpd="sng">
            <a:solidFill>
              <a:srgbClr val="073763"/>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42"/>
          <p:cNvSpPr txBox="1">
            <a:spLocks noGrp="1"/>
          </p:cNvSpPr>
          <p:nvPr>
            <p:ph type="title"/>
          </p:nvPr>
        </p:nvSpPr>
        <p:spPr>
          <a:xfrm>
            <a:off x="209275" y="847875"/>
            <a:ext cx="3495300" cy="34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Early Childhood and Super App</a:t>
            </a:r>
            <a:endParaRPr b="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3"/>
          <p:cNvSpPr txBox="1">
            <a:spLocks noGrp="1"/>
          </p:cNvSpPr>
          <p:nvPr>
            <p:ph type="body" idx="2"/>
          </p:nvPr>
        </p:nvSpPr>
        <p:spPr>
          <a:xfrm>
            <a:off x="155250" y="1143000"/>
            <a:ext cx="8839200" cy="58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For the first time, communities will submit additional information related to early childhood, such as the community’s blueprint and its Coordinated Funding Request, through the Super App process.</a:t>
            </a:r>
            <a:endParaRPr/>
          </a:p>
        </p:txBody>
      </p:sp>
      <p:sp>
        <p:nvSpPr>
          <p:cNvPr id="234" name="Google Shape;234;p43"/>
          <p:cNvSpPr txBox="1"/>
          <p:nvPr/>
        </p:nvSpPr>
        <p:spPr>
          <a:xfrm>
            <a:off x="2854" y="0"/>
            <a:ext cx="9144000" cy="1047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sz="2800" b="1">
                <a:solidFill>
                  <a:srgbClr val="434343"/>
                </a:solidFill>
                <a:latin typeface="Calibri"/>
                <a:ea typeface="Calibri"/>
                <a:cs typeface="Calibri"/>
                <a:sym typeface="Calibri"/>
              </a:rPr>
              <a:t>Early Childhood and Super App</a:t>
            </a:r>
            <a:endParaRPr sz="2800" b="1">
              <a:solidFill>
                <a:srgbClr val="434343"/>
              </a:solidFill>
              <a:latin typeface="Calibri"/>
              <a:ea typeface="Calibri"/>
              <a:cs typeface="Calibri"/>
              <a:sym typeface="Calibri"/>
            </a:endParaRPr>
          </a:p>
          <a:p>
            <a:pPr marL="0" lvl="0" indent="0" algn="l" rtl="0">
              <a:lnSpc>
                <a:spcPct val="90000"/>
              </a:lnSpc>
              <a:spcBef>
                <a:spcPts val="0"/>
              </a:spcBef>
              <a:spcAft>
                <a:spcPts val="0"/>
              </a:spcAft>
              <a:buNone/>
            </a:pPr>
            <a:r>
              <a:rPr lang="en-US" sz="2800">
                <a:solidFill>
                  <a:srgbClr val="434343"/>
                </a:solidFill>
                <a:latin typeface="Calibri"/>
                <a:ea typeface="Calibri"/>
                <a:cs typeface="Calibri"/>
                <a:sym typeface="Calibri"/>
              </a:rPr>
              <a:t>Overview</a:t>
            </a:r>
            <a:endParaRPr sz="2800">
              <a:solidFill>
                <a:srgbClr val="434343"/>
              </a:solidFill>
              <a:latin typeface="Calibri"/>
              <a:ea typeface="Calibri"/>
              <a:cs typeface="Calibri"/>
              <a:sym typeface="Calibri"/>
            </a:endParaRPr>
          </a:p>
        </p:txBody>
      </p:sp>
      <p:sp>
        <p:nvSpPr>
          <p:cNvPr id="235" name="Google Shape;235;p43"/>
          <p:cNvSpPr txBox="1"/>
          <p:nvPr/>
        </p:nvSpPr>
        <p:spPr>
          <a:xfrm>
            <a:off x="155250" y="1787775"/>
            <a:ext cx="8988900" cy="28836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r>
              <a:rPr lang="en-US" sz="1600">
                <a:solidFill>
                  <a:srgbClr val="212121"/>
                </a:solidFill>
                <a:latin typeface="Calibri"/>
                <a:ea typeface="Calibri"/>
                <a:cs typeface="Calibri"/>
                <a:sym typeface="Calibri"/>
              </a:rPr>
              <a:t>The Early Childhood strategy sits in the LEA Structures domain.</a:t>
            </a:r>
            <a:endParaRPr sz="1600">
              <a:solidFill>
                <a:srgbClr val="212121"/>
              </a:solidFill>
              <a:latin typeface="Calibri"/>
              <a:ea typeface="Calibri"/>
              <a:cs typeface="Calibri"/>
              <a:sym typeface="Calibri"/>
            </a:endParaRPr>
          </a:p>
          <a:p>
            <a:pPr marL="0" lvl="0" indent="0" algn="l" rtl="0">
              <a:lnSpc>
                <a:spcPct val="90000"/>
              </a:lnSpc>
              <a:spcBef>
                <a:spcPts val="600"/>
              </a:spcBef>
              <a:spcAft>
                <a:spcPts val="0"/>
              </a:spcAft>
              <a:buNone/>
            </a:pPr>
            <a:r>
              <a:rPr lang="en-US" sz="1600" b="1">
                <a:solidFill>
                  <a:srgbClr val="212121"/>
                </a:solidFill>
                <a:latin typeface="Calibri"/>
                <a:ea typeface="Calibri"/>
                <a:cs typeface="Calibri"/>
                <a:sym typeface="Calibri"/>
              </a:rPr>
              <a:t>Strategies communities will address through Super App for 2020-2021:</a:t>
            </a:r>
            <a:endParaRPr sz="1600" b="1">
              <a:solidFill>
                <a:srgbClr val="212121"/>
              </a:solidFill>
              <a:latin typeface="Calibri"/>
              <a:ea typeface="Calibri"/>
              <a:cs typeface="Calibri"/>
              <a:sym typeface="Calibri"/>
            </a:endParaRPr>
          </a:p>
          <a:p>
            <a:pPr marL="457200" lvl="0" indent="-330200" algn="l" rtl="0">
              <a:lnSpc>
                <a:spcPct val="90000"/>
              </a:lnSpc>
              <a:spcBef>
                <a:spcPts val="600"/>
              </a:spcBef>
              <a:spcAft>
                <a:spcPts val="0"/>
              </a:spcAft>
              <a:buClr>
                <a:srgbClr val="212121"/>
              </a:buClr>
              <a:buSzPts val="1600"/>
              <a:buFont typeface="Calibri"/>
              <a:buChar char="•"/>
            </a:pPr>
            <a:r>
              <a:rPr lang="en-US" sz="1600" b="1">
                <a:solidFill>
                  <a:srgbClr val="212121"/>
                </a:solidFill>
                <a:latin typeface="Calibri"/>
                <a:ea typeface="Calibri"/>
                <a:cs typeface="Calibri"/>
                <a:sym typeface="Calibri"/>
              </a:rPr>
              <a:t>Blueprint</a:t>
            </a:r>
            <a:r>
              <a:rPr lang="en-US" sz="1600">
                <a:solidFill>
                  <a:srgbClr val="212121"/>
                </a:solidFill>
                <a:latin typeface="Calibri"/>
                <a:ea typeface="Calibri"/>
                <a:cs typeface="Calibri"/>
                <a:sym typeface="Calibri"/>
              </a:rPr>
              <a:t>: How will communities design a plan to expand access to quality early childhood programs?</a:t>
            </a:r>
            <a:endParaRPr sz="1600">
              <a:solidFill>
                <a:srgbClr val="212121"/>
              </a:solidFill>
              <a:latin typeface="Calibri"/>
              <a:ea typeface="Calibri"/>
              <a:cs typeface="Calibri"/>
              <a:sym typeface="Calibri"/>
            </a:endParaRPr>
          </a:p>
          <a:p>
            <a:pPr marL="457200" lvl="0" indent="-330200" algn="l" rtl="0">
              <a:lnSpc>
                <a:spcPct val="90000"/>
              </a:lnSpc>
              <a:spcBef>
                <a:spcPts val="600"/>
              </a:spcBef>
              <a:spcAft>
                <a:spcPts val="0"/>
              </a:spcAft>
              <a:buClr>
                <a:srgbClr val="212121"/>
              </a:buClr>
              <a:buSzPts val="1600"/>
              <a:buFont typeface="Calibri"/>
              <a:buChar char="•"/>
            </a:pPr>
            <a:r>
              <a:rPr lang="en-US" sz="1600" b="1">
                <a:solidFill>
                  <a:srgbClr val="212121"/>
                </a:solidFill>
                <a:latin typeface="Calibri"/>
                <a:ea typeface="Calibri"/>
                <a:cs typeface="Calibri"/>
                <a:sym typeface="Calibri"/>
              </a:rPr>
              <a:t>Access</a:t>
            </a:r>
            <a:r>
              <a:rPr lang="en-US" sz="1600">
                <a:solidFill>
                  <a:srgbClr val="212121"/>
                </a:solidFill>
                <a:latin typeface="Calibri"/>
                <a:ea typeface="Calibri"/>
                <a:cs typeface="Calibri"/>
                <a:sym typeface="Calibri"/>
              </a:rPr>
              <a:t>: How can communities maximize existing funding to serve in-need children? </a:t>
            </a:r>
            <a:endParaRPr sz="1600">
              <a:solidFill>
                <a:srgbClr val="212121"/>
              </a:solidFill>
              <a:latin typeface="Calibri"/>
              <a:ea typeface="Calibri"/>
              <a:cs typeface="Calibri"/>
              <a:sym typeface="Calibri"/>
            </a:endParaRPr>
          </a:p>
          <a:p>
            <a:pPr marL="800100" lvl="1" indent="-215900" algn="l" rtl="0">
              <a:lnSpc>
                <a:spcPct val="90000"/>
              </a:lnSpc>
              <a:spcBef>
                <a:spcPts val="600"/>
              </a:spcBef>
              <a:spcAft>
                <a:spcPts val="0"/>
              </a:spcAft>
              <a:buClr>
                <a:srgbClr val="212121"/>
              </a:buClr>
              <a:buSzPts val="1600"/>
              <a:buFont typeface="Calibri"/>
              <a:buChar char="•"/>
            </a:pPr>
            <a:r>
              <a:rPr lang="en-US" sz="1600">
                <a:solidFill>
                  <a:srgbClr val="212121"/>
                </a:solidFill>
                <a:latin typeface="Calibri"/>
                <a:ea typeface="Calibri"/>
                <a:cs typeface="Calibri"/>
                <a:sym typeface="Calibri"/>
              </a:rPr>
              <a:t>Communities will indicate what strategies they plan to use to expand access</a:t>
            </a:r>
            <a:endParaRPr sz="1600">
              <a:solidFill>
                <a:srgbClr val="212121"/>
              </a:solidFill>
              <a:latin typeface="Calibri"/>
              <a:ea typeface="Calibri"/>
              <a:cs typeface="Calibri"/>
              <a:sym typeface="Calibri"/>
            </a:endParaRPr>
          </a:p>
          <a:p>
            <a:pPr marL="800100" lvl="1" indent="-215900" algn="l" rtl="0">
              <a:lnSpc>
                <a:spcPct val="90000"/>
              </a:lnSpc>
              <a:spcBef>
                <a:spcPts val="600"/>
              </a:spcBef>
              <a:spcAft>
                <a:spcPts val="0"/>
              </a:spcAft>
              <a:buClr>
                <a:srgbClr val="212121"/>
              </a:buClr>
              <a:buSzPts val="1600"/>
              <a:buFont typeface="Calibri"/>
              <a:buChar char="•"/>
            </a:pPr>
            <a:r>
              <a:rPr lang="en-US" sz="1600">
                <a:solidFill>
                  <a:srgbClr val="212121"/>
                </a:solidFill>
                <a:latin typeface="Calibri"/>
                <a:ea typeface="Calibri"/>
                <a:cs typeface="Calibri"/>
                <a:sym typeface="Calibri"/>
              </a:rPr>
              <a:t>Communities will submit their </a:t>
            </a:r>
            <a:r>
              <a:rPr lang="en-US" sz="1600" u="sng">
                <a:solidFill>
                  <a:srgbClr val="3D9BBA"/>
                </a:solidFill>
                <a:latin typeface="Calibri"/>
                <a:ea typeface="Calibri"/>
                <a:cs typeface="Calibri"/>
                <a:sym typeface="Calibri"/>
                <a:hlinkClick r:id="rId3"/>
              </a:rPr>
              <a:t>coordinated funding request</a:t>
            </a:r>
            <a:r>
              <a:rPr lang="en-US" sz="1600">
                <a:solidFill>
                  <a:srgbClr val="212121"/>
                </a:solidFill>
                <a:latin typeface="Calibri"/>
                <a:ea typeface="Calibri"/>
                <a:cs typeface="Calibri"/>
                <a:sym typeface="Calibri"/>
              </a:rPr>
              <a:t> through this process</a:t>
            </a:r>
            <a:endParaRPr sz="1600">
              <a:solidFill>
                <a:srgbClr val="212121"/>
              </a:solidFill>
              <a:latin typeface="Calibri"/>
              <a:ea typeface="Calibri"/>
              <a:cs typeface="Calibri"/>
              <a:sym typeface="Calibri"/>
            </a:endParaRPr>
          </a:p>
          <a:p>
            <a:pPr marL="457200" lvl="0" indent="-330200" algn="l" rtl="0">
              <a:lnSpc>
                <a:spcPct val="90000"/>
              </a:lnSpc>
              <a:spcBef>
                <a:spcPts val="600"/>
              </a:spcBef>
              <a:spcAft>
                <a:spcPts val="0"/>
              </a:spcAft>
              <a:buClr>
                <a:srgbClr val="212121"/>
              </a:buClr>
              <a:buSzPts val="1600"/>
              <a:buFont typeface="Calibri"/>
              <a:buChar char="•"/>
            </a:pPr>
            <a:r>
              <a:rPr lang="en-US" sz="1600" b="1">
                <a:solidFill>
                  <a:srgbClr val="212121"/>
                </a:solidFill>
                <a:latin typeface="Calibri"/>
                <a:ea typeface="Calibri"/>
                <a:cs typeface="Calibri"/>
                <a:sym typeface="Calibri"/>
              </a:rPr>
              <a:t>Quality</a:t>
            </a:r>
            <a:r>
              <a:rPr lang="en-US" sz="1600">
                <a:solidFill>
                  <a:srgbClr val="212121"/>
                </a:solidFill>
                <a:latin typeface="Calibri"/>
                <a:ea typeface="Calibri"/>
                <a:cs typeface="Calibri"/>
                <a:sym typeface="Calibri"/>
              </a:rPr>
              <a:t>: How can communities continue to improve the quality of Birth to 5 seats through high quality curriculum, professional development, and assessments?</a:t>
            </a:r>
            <a:endParaRPr sz="1600">
              <a:solidFill>
                <a:srgbClr val="212121"/>
              </a:solidFill>
              <a:latin typeface="Calibri"/>
              <a:ea typeface="Calibri"/>
              <a:cs typeface="Calibri"/>
              <a:sym typeface="Calibri"/>
            </a:endParaRPr>
          </a:p>
          <a:p>
            <a:pPr marL="0" lvl="0" indent="0" algn="l" rtl="0">
              <a:lnSpc>
                <a:spcPct val="90000"/>
              </a:lnSpc>
              <a:spcBef>
                <a:spcPts val="600"/>
              </a:spcBef>
              <a:spcAft>
                <a:spcPts val="600"/>
              </a:spcAft>
              <a:buNone/>
            </a:pPr>
            <a:r>
              <a:rPr lang="en-US" sz="1600">
                <a:solidFill>
                  <a:srgbClr val="212121"/>
                </a:solidFill>
                <a:latin typeface="Calibri"/>
                <a:ea typeface="Calibri"/>
                <a:cs typeface="Calibri"/>
                <a:sym typeface="Calibri"/>
              </a:rPr>
              <a:t>Guidance for completing the Early Childhood components of Super App can be found </a:t>
            </a:r>
            <a:r>
              <a:rPr lang="en-US" sz="1600" u="sng">
                <a:solidFill>
                  <a:srgbClr val="3D9BBA"/>
                </a:solidFill>
                <a:latin typeface="Calibri"/>
                <a:ea typeface="Calibri"/>
                <a:cs typeface="Calibri"/>
                <a:sym typeface="Calibri"/>
                <a:hlinkClick r:id="rId4"/>
              </a:rPr>
              <a:t>here</a:t>
            </a:r>
            <a:r>
              <a:rPr lang="en-US" sz="1600">
                <a:solidFill>
                  <a:srgbClr val="212121"/>
                </a:solidFill>
                <a:latin typeface="Calibri"/>
                <a:ea typeface="Calibri"/>
                <a:cs typeface="Calibri"/>
                <a:sym typeface="Calibri"/>
              </a:rPr>
              <a:t>.</a:t>
            </a:r>
            <a:endParaRPr sz="1600">
              <a:solidFill>
                <a:srgbClr val="21212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44"/>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and Super App</a:t>
            </a:r>
            <a:endParaRPr b="1"/>
          </a:p>
          <a:p>
            <a:pPr marL="0" lvl="0" indent="0" algn="l" rtl="0">
              <a:spcBef>
                <a:spcPts val="0"/>
              </a:spcBef>
              <a:spcAft>
                <a:spcPts val="0"/>
              </a:spcAft>
              <a:buNone/>
            </a:pPr>
            <a:r>
              <a:rPr lang="en-US"/>
              <a:t>Guidance</a:t>
            </a:r>
            <a:endParaRPr/>
          </a:p>
        </p:txBody>
      </p:sp>
      <p:sp>
        <p:nvSpPr>
          <p:cNvPr id="242" name="Google Shape;242;p44"/>
          <p:cNvSpPr txBox="1">
            <a:spLocks noGrp="1"/>
          </p:cNvSpPr>
          <p:nvPr>
            <p:ph type="body" idx="1"/>
          </p:nvPr>
        </p:nvSpPr>
        <p:spPr>
          <a:xfrm>
            <a:off x="152400" y="1946138"/>
            <a:ext cx="8839200" cy="2747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The guidance contains three key components: </a:t>
            </a:r>
            <a:endParaRPr/>
          </a:p>
          <a:p>
            <a:pPr marL="0" lvl="0" indent="0" algn="l" rtl="0">
              <a:spcBef>
                <a:spcPts val="750"/>
              </a:spcBef>
              <a:spcAft>
                <a:spcPts val="0"/>
              </a:spcAft>
              <a:buNone/>
            </a:pPr>
            <a:endParaRPr/>
          </a:p>
          <a:p>
            <a:pPr marL="0" lvl="0" indent="0" algn="l" rtl="0">
              <a:spcBef>
                <a:spcPts val="750"/>
              </a:spcBef>
              <a:spcAft>
                <a:spcPts val="0"/>
              </a:spcAft>
              <a:buNone/>
            </a:pPr>
            <a:endParaRPr/>
          </a:p>
        </p:txBody>
      </p:sp>
      <p:sp>
        <p:nvSpPr>
          <p:cNvPr id="243" name="Google Shape;243;p44"/>
          <p:cNvSpPr txBox="1">
            <a:spLocks noGrp="1"/>
          </p:cNvSpPr>
          <p:nvPr>
            <p:ph type="body" idx="2"/>
          </p:nvPr>
        </p:nvSpPr>
        <p:spPr>
          <a:xfrm>
            <a:off x="155250" y="1143000"/>
            <a:ext cx="8839200" cy="768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In order to complete the early childhood components of Super App, LEAs should partner with the early childhood community network’s lead agency and other community network partners. Guidance has been developed to provide additional information. </a:t>
            </a:r>
            <a:endParaRPr/>
          </a:p>
        </p:txBody>
      </p:sp>
      <p:pic>
        <p:nvPicPr>
          <p:cNvPr id="244" name="Google Shape;244;p44"/>
          <p:cNvPicPr preferRelativeResize="0"/>
          <p:nvPr/>
        </p:nvPicPr>
        <p:blipFill rotWithShape="1">
          <a:blip r:embed="rId3">
            <a:alphaModFix/>
          </a:blip>
          <a:srcRect r="15569"/>
          <a:stretch/>
        </p:blipFill>
        <p:spPr>
          <a:xfrm>
            <a:off x="1896850" y="2389675"/>
            <a:ext cx="5350300" cy="2215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5"/>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and Super App</a:t>
            </a:r>
            <a:endParaRPr b="1"/>
          </a:p>
          <a:p>
            <a:pPr marL="0" lvl="0" indent="0" algn="l" rtl="0">
              <a:spcBef>
                <a:spcPts val="0"/>
              </a:spcBef>
              <a:spcAft>
                <a:spcPts val="0"/>
              </a:spcAft>
              <a:buNone/>
            </a:pPr>
            <a:r>
              <a:rPr lang="en-US"/>
              <a:t>LEAs Serving as Lead Agencies</a:t>
            </a:r>
            <a:endParaRPr/>
          </a:p>
        </p:txBody>
      </p:sp>
      <p:sp>
        <p:nvSpPr>
          <p:cNvPr id="251" name="Google Shape;251;p45"/>
          <p:cNvSpPr txBox="1">
            <a:spLocks noGrp="1"/>
          </p:cNvSpPr>
          <p:nvPr>
            <p:ph type="body" idx="1"/>
          </p:nvPr>
        </p:nvSpPr>
        <p:spPr>
          <a:xfrm>
            <a:off x="266425" y="1369125"/>
            <a:ext cx="8570100" cy="29307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solidFill>
                  <a:srgbClr val="000000"/>
                </a:solidFill>
              </a:rPr>
              <a:t>In cases where the entity completing Super App serves as both the school district and the early childhood lead agency, the entity, in coordination with their program partners, will complete all components of the Super App, including the Access and Quality questions and the Coordinated Funding Request upload. </a:t>
            </a:r>
            <a:endParaRPr>
              <a:solidFill>
                <a:srgbClr val="000000"/>
              </a:solidFill>
            </a:endParaRPr>
          </a:p>
          <a:p>
            <a:pPr marL="0" lvl="0" indent="0" algn="l" rtl="0">
              <a:lnSpc>
                <a:spcPct val="115000"/>
              </a:lnSpc>
              <a:spcBef>
                <a:spcPts val="1200"/>
              </a:spcBef>
              <a:spcAft>
                <a:spcPts val="0"/>
              </a:spcAft>
              <a:buNone/>
            </a:pPr>
            <a:r>
              <a:rPr lang="en-US">
                <a:solidFill>
                  <a:srgbClr val="000000"/>
                </a:solidFill>
              </a:rPr>
              <a:t>Community networks serve children birth to five across centers and schools, and LEAs must work together with all programs to ensure all children within the community are accounted for in planning. </a:t>
            </a:r>
            <a:endParaRPr>
              <a:solidFill>
                <a:srgbClr val="000000"/>
              </a:solidFill>
            </a:endParaRPr>
          </a:p>
          <a:p>
            <a:pPr marL="0" lvl="0" indent="0" algn="l" rtl="0">
              <a:lnSpc>
                <a:spcPct val="115000"/>
              </a:lnSpc>
              <a:spcBef>
                <a:spcPts val="1200"/>
              </a:spcBef>
              <a:spcAft>
                <a:spcPts val="0"/>
              </a:spcAft>
              <a:buNone/>
            </a:pPr>
            <a:endParaRPr>
              <a:solidFill>
                <a:srgbClr val="000000"/>
              </a:solidFill>
            </a:endParaRPr>
          </a:p>
          <a:p>
            <a:pPr marL="146304" lvl="0" indent="-9144" algn="l" rtl="0">
              <a:spcBef>
                <a:spcPts val="1200"/>
              </a:spcBef>
              <a:spcAft>
                <a:spcPts val="0"/>
              </a:spcAft>
              <a:buNone/>
            </a:pPr>
            <a:endParaRPr/>
          </a:p>
          <a:p>
            <a:pPr marL="0" lvl="0" indent="0" algn="ctr" rtl="0">
              <a:lnSpc>
                <a:spcPct val="115000"/>
              </a:lnSpc>
              <a:spcBef>
                <a:spcPts val="0"/>
              </a:spcBef>
              <a:spcAft>
                <a:spcPts val="0"/>
              </a:spcAft>
              <a:buNone/>
            </a:pPr>
            <a:endParaRPr>
              <a:solidFill>
                <a:srgbClr val="00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6"/>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and Super App</a:t>
            </a:r>
            <a:endParaRPr b="1"/>
          </a:p>
          <a:p>
            <a:pPr marL="0" lvl="0" indent="0" algn="l" rtl="0">
              <a:spcBef>
                <a:spcPts val="0"/>
              </a:spcBef>
              <a:spcAft>
                <a:spcPts val="0"/>
              </a:spcAft>
              <a:buNone/>
            </a:pPr>
            <a:r>
              <a:rPr lang="en-US"/>
              <a:t>LEAs Not Serving as Lead Agencies</a:t>
            </a:r>
            <a:endParaRPr/>
          </a:p>
        </p:txBody>
      </p:sp>
      <p:sp>
        <p:nvSpPr>
          <p:cNvPr id="258" name="Google Shape;258;p46"/>
          <p:cNvSpPr txBox="1">
            <a:spLocks noGrp="1"/>
          </p:cNvSpPr>
          <p:nvPr>
            <p:ph type="body" idx="1"/>
          </p:nvPr>
        </p:nvSpPr>
        <p:spPr>
          <a:xfrm>
            <a:off x="147725" y="1047600"/>
            <a:ext cx="8838600" cy="35673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750" dirty="0">
                <a:solidFill>
                  <a:srgbClr val="000000"/>
                </a:solidFill>
              </a:rPr>
              <a:t>In cases where the entity completing Super App is a Charter Management Organization (CMO) or an LEA that is not the early childhood lead agency for its community, there are special considerations for completing the early childhood components of Super App. You should work with your </a:t>
            </a:r>
            <a:r>
              <a:rPr lang="en-US" sz="1750" u="sng" dirty="0">
                <a:solidFill>
                  <a:schemeClr val="hlink"/>
                </a:solidFill>
                <a:hlinkClick r:id="rId3"/>
              </a:rPr>
              <a:t>lead agency</a:t>
            </a:r>
            <a:r>
              <a:rPr lang="en-US" sz="1750" dirty="0">
                <a:solidFill>
                  <a:srgbClr val="000000"/>
                </a:solidFill>
              </a:rPr>
              <a:t> to:</a:t>
            </a:r>
            <a:endParaRPr sz="1750" dirty="0">
              <a:solidFill>
                <a:srgbClr val="000000"/>
              </a:solidFill>
            </a:endParaRPr>
          </a:p>
          <a:p>
            <a:pPr marL="457200" lvl="0" indent="-339725" algn="l" rtl="0">
              <a:lnSpc>
                <a:spcPct val="100000"/>
              </a:lnSpc>
              <a:spcBef>
                <a:spcPts val="1200"/>
              </a:spcBef>
              <a:spcAft>
                <a:spcPts val="0"/>
              </a:spcAft>
              <a:buSzPts val="1750"/>
              <a:buChar char="•"/>
            </a:pPr>
            <a:r>
              <a:rPr lang="en-US" sz="1750" dirty="0">
                <a:solidFill>
                  <a:srgbClr val="000000"/>
                </a:solidFill>
              </a:rPr>
              <a:t>Complete the blueprint (LS2.1) and submit the link.</a:t>
            </a:r>
            <a:endParaRPr sz="1750" dirty="0">
              <a:solidFill>
                <a:srgbClr val="000000"/>
              </a:solidFill>
            </a:endParaRPr>
          </a:p>
          <a:p>
            <a:pPr marL="457200" lvl="0" indent="-339725" algn="l" rtl="0">
              <a:lnSpc>
                <a:spcPct val="100000"/>
              </a:lnSpc>
              <a:spcBef>
                <a:spcPts val="0"/>
              </a:spcBef>
              <a:spcAft>
                <a:spcPts val="0"/>
              </a:spcAft>
              <a:buSzPts val="1750"/>
              <a:buChar char="•"/>
            </a:pPr>
            <a:r>
              <a:rPr lang="en-US" sz="1750" dirty="0">
                <a:solidFill>
                  <a:srgbClr val="000000"/>
                </a:solidFill>
              </a:rPr>
              <a:t>Complete the Coordinated Funding Request (LS3.3) which will be submitted by your lead agency. </a:t>
            </a:r>
            <a:endParaRPr sz="1750" dirty="0">
              <a:solidFill>
                <a:srgbClr val="000000"/>
              </a:solidFill>
            </a:endParaRPr>
          </a:p>
          <a:p>
            <a:pPr marL="457200" lvl="0" indent="-339725" algn="l" rtl="0">
              <a:lnSpc>
                <a:spcPct val="100000"/>
              </a:lnSpc>
              <a:spcBef>
                <a:spcPts val="0"/>
              </a:spcBef>
              <a:spcAft>
                <a:spcPts val="0"/>
              </a:spcAft>
              <a:buClr>
                <a:srgbClr val="000000"/>
              </a:buClr>
              <a:buSzPts val="1750"/>
              <a:buChar char="•"/>
            </a:pPr>
            <a:r>
              <a:rPr lang="en-US" sz="1750" dirty="0">
                <a:solidFill>
                  <a:srgbClr val="000000"/>
                </a:solidFill>
              </a:rPr>
              <a:t>Prepare responses to the Access and Quality questions. All LEAs within the same community network should provide the same res</a:t>
            </a:r>
            <a:r>
              <a:rPr lang="en-US" sz="1750" dirty="0">
                <a:solidFill>
                  <a:srgbClr val="3C4043"/>
                </a:solidFill>
              </a:rPr>
              <a:t>ponses, inclusive of all sites in the community network, for these questions. </a:t>
            </a:r>
            <a:r>
              <a:rPr lang="en-US" sz="1750" dirty="0">
                <a:solidFill>
                  <a:srgbClr val="000000"/>
                </a:solidFill>
              </a:rPr>
              <a:t>They should be submitted by each LEA within the community network and reflect the collaborative strategies developed by each network.</a:t>
            </a:r>
            <a:endParaRPr sz="1750" dirty="0">
              <a:solidFill>
                <a:srgbClr val="000000"/>
              </a:solidFill>
            </a:endParaRPr>
          </a:p>
          <a:p>
            <a:pPr marL="0" lvl="0" indent="0" algn="l" rtl="0">
              <a:lnSpc>
                <a:spcPct val="100000"/>
              </a:lnSpc>
              <a:spcBef>
                <a:spcPts val="1200"/>
              </a:spcBef>
              <a:spcAft>
                <a:spcPts val="0"/>
              </a:spcAft>
              <a:buNone/>
            </a:pPr>
            <a:endParaRPr dirty="0">
              <a:solidFill>
                <a:srgbClr val="000000"/>
              </a:solidFill>
            </a:endParaRPr>
          </a:p>
          <a:p>
            <a:pPr marL="146304" lvl="0" indent="-9144" algn="l" rtl="0">
              <a:lnSpc>
                <a:spcPct val="100000"/>
              </a:lnSpc>
              <a:spcBef>
                <a:spcPts val="1200"/>
              </a:spcBef>
              <a:spcAft>
                <a:spcPts val="0"/>
              </a:spcAft>
              <a:buNone/>
            </a:pPr>
            <a:endParaRPr dirty="0"/>
          </a:p>
          <a:p>
            <a:pPr marL="0" lvl="0" indent="0" algn="ctr" rtl="0">
              <a:lnSpc>
                <a:spcPct val="100000"/>
              </a:lnSpc>
              <a:spcBef>
                <a:spcPts val="0"/>
              </a:spcBef>
              <a:spcAft>
                <a:spcPts val="0"/>
              </a:spcAft>
              <a:buNone/>
            </a:pPr>
            <a:endParaRPr dirty="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9"/>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Agenda</a:t>
            </a:r>
            <a:endParaRPr b="1"/>
          </a:p>
        </p:txBody>
      </p:sp>
      <p:sp>
        <p:nvSpPr>
          <p:cNvPr id="120" name="Google Shape;120;p29"/>
          <p:cNvSpPr txBox="1">
            <a:spLocks noGrp="1"/>
          </p:cNvSpPr>
          <p:nvPr>
            <p:ph type="body" idx="1"/>
          </p:nvPr>
        </p:nvSpPr>
        <p:spPr>
          <a:xfrm>
            <a:off x="152400" y="1408600"/>
            <a:ext cx="8839200" cy="3265200"/>
          </a:xfrm>
          <a:prstGeom prst="rect">
            <a:avLst/>
          </a:prstGeom>
        </p:spPr>
        <p:txBody>
          <a:bodyPr spcFirstLastPara="1" wrap="square" lIns="91425" tIns="91425" rIns="91425" bIns="91425" anchor="t" anchorCtr="0">
            <a:noAutofit/>
          </a:bodyPr>
          <a:lstStyle/>
          <a:p>
            <a:pPr marL="457200" lvl="0" indent="-342900" algn="l" rtl="0">
              <a:spcBef>
                <a:spcPts val="750"/>
              </a:spcBef>
              <a:spcAft>
                <a:spcPts val="0"/>
              </a:spcAft>
              <a:buSzPts val="1800"/>
              <a:buChar char="•"/>
            </a:pPr>
            <a:r>
              <a:rPr lang="en-US"/>
              <a:t>Why Early Childhood Matters</a:t>
            </a:r>
            <a:endParaRPr/>
          </a:p>
          <a:p>
            <a:pPr marL="457200" lvl="0" indent="-342900" algn="l" rtl="0">
              <a:spcBef>
                <a:spcPts val="0"/>
              </a:spcBef>
              <a:spcAft>
                <a:spcPts val="0"/>
              </a:spcAft>
              <a:buSzPts val="1800"/>
              <a:buChar char="•"/>
            </a:pPr>
            <a:r>
              <a:rPr lang="en-US"/>
              <a:t>Early Childhood and Super App</a:t>
            </a:r>
            <a:endParaRPr/>
          </a:p>
          <a:p>
            <a:pPr marL="457200" lvl="0" indent="-342900" algn="l" rtl="0">
              <a:spcBef>
                <a:spcPts val="0"/>
              </a:spcBef>
              <a:spcAft>
                <a:spcPts val="0"/>
              </a:spcAft>
              <a:buSzPts val="1800"/>
              <a:buChar char="•"/>
            </a:pPr>
            <a:r>
              <a:rPr lang="en-US"/>
              <a:t>Early Childhood Blueprint and Super App</a:t>
            </a:r>
            <a:endParaRPr/>
          </a:p>
          <a:p>
            <a:pPr marL="457200" lvl="0" indent="-342900" algn="l" rtl="0">
              <a:spcBef>
                <a:spcPts val="0"/>
              </a:spcBef>
              <a:spcAft>
                <a:spcPts val="0"/>
              </a:spcAft>
              <a:buSzPts val="1800"/>
              <a:buChar char="•"/>
            </a:pPr>
            <a:r>
              <a:rPr lang="en-US"/>
              <a:t>Early Childhood Access and Super App</a:t>
            </a:r>
            <a:endParaRPr/>
          </a:p>
          <a:p>
            <a:pPr marL="457200" lvl="0" indent="-342900" algn="l" rtl="0">
              <a:spcBef>
                <a:spcPts val="0"/>
              </a:spcBef>
              <a:spcAft>
                <a:spcPts val="0"/>
              </a:spcAft>
              <a:buSzPts val="1800"/>
              <a:buChar char="•"/>
            </a:pPr>
            <a:r>
              <a:rPr lang="en-US"/>
              <a:t>Early Childhood Quality and Super App</a:t>
            </a:r>
            <a:endParaRPr/>
          </a:p>
          <a:p>
            <a:pPr marL="457200" lvl="0" indent="-342900" algn="l" rtl="0">
              <a:spcBef>
                <a:spcPts val="0"/>
              </a:spcBef>
              <a:spcAft>
                <a:spcPts val="0"/>
              </a:spcAft>
              <a:buSzPts val="1800"/>
              <a:buChar char="•"/>
            </a:pPr>
            <a:r>
              <a:rPr lang="en-US"/>
              <a:t>Completing the Super App</a:t>
            </a:r>
            <a:endParaRPr/>
          </a:p>
          <a:p>
            <a:pPr marL="457200" lvl="0" indent="-342900" algn="l" rtl="0">
              <a:spcBef>
                <a:spcPts val="0"/>
              </a:spcBef>
              <a:spcAft>
                <a:spcPts val="0"/>
              </a:spcAft>
              <a:buSzPts val="1800"/>
              <a:buChar char="•"/>
            </a:pPr>
            <a:r>
              <a:rPr lang="en-US"/>
              <a:t>Super App Timeline</a:t>
            </a:r>
            <a:endParaRPr/>
          </a:p>
          <a:p>
            <a:pPr marL="457200" lvl="0" indent="-342900" algn="l" rtl="0">
              <a:spcBef>
                <a:spcPts val="0"/>
              </a:spcBef>
              <a:spcAft>
                <a:spcPts val="0"/>
              </a:spcAft>
              <a:buSzPts val="1800"/>
              <a:buChar char="•"/>
            </a:pPr>
            <a:r>
              <a:rPr lang="en-US"/>
              <a:t>Next Steps</a:t>
            </a:r>
            <a:endParaRPr/>
          </a:p>
          <a:p>
            <a:pPr marL="457200" lvl="0" indent="-342900" algn="l" rtl="0">
              <a:spcBef>
                <a:spcPts val="0"/>
              </a:spcBef>
              <a:spcAft>
                <a:spcPts val="0"/>
              </a:spcAft>
              <a:buSzPts val="1800"/>
              <a:buChar char="•"/>
            </a:pPr>
            <a:r>
              <a:rPr lang="en-US"/>
              <a:t>Q &amp; 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7"/>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and Super App</a:t>
            </a:r>
            <a:endParaRPr b="1"/>
          </a:p>
          <a:p>
            <a:pPr marL="0" lvl="0" indent="0" algn="l" rtl="0">
              <a:spcBef>
                <a:spcPts val="0"/>
              </a:spcBef>
              <a:spcAft>
                <a:spcPts val="0"/>
              </a:spcAft>
              <a:buNone/>
            </a:pPr>
            <a:r>
              <a:rPr lang="en-US"/>
              <a:t>Who Should Complete the SuperApp, Blueprint, and CFR?</a:t>
            </a:r>
            <a:endParaRPr/>
          </a:p>
        </p:txBody>
      </p:sp>
      <p:graphicFrame>
        <p:nvGraphicFramePr>
          <p:cNvPr id="265" name="Google Shape;265;p47"/>
          <p:cNvGraphicFramePr/>
          <p:nvPr/>
        </p:nvGraphicFramePr>
        <p:xfrm>
          <a:off x="932575" y="1176350"/>
          <a:ext cx="7278850" cy="3460596"/>
        </p:xfrm>
        <a:graphic>
          <a:graphicData uri="http://schemas.openxmlformats.org/drawingml/2006/table">
            <a:tbl>
              <a:tblPr>
                <a:noFill/>
                <a:tableStyleId>{6E8EEA73-EDDA-4917-9EAD-D2945D7E1B47}</a:tableStyleId>
              </a:tblPr>
              <a:tblGrid>
                <a:gridCol w="1206450">
                  <a:extLst>
                    <a:ext uri="{9D8B030D-6E8A-4147-A177-3AD203B41FA5}">
                      <a16:colId xmlns:a16="http://schemas.microsoft.com/office/drawing/2014/main" val="20000"/>
                    </a:ext>
                  </a:extLst>
                </a:gridCol>
                <a:gridCol w="1387400">
                  <a:extLst>
                    <a:ext uri="{9D8B030D-6E8A-4147-A177-3AD203B41FA5}">
                      <a16:colId xmlns:a16="http://schemas.microsoft.com/office/drawing/2014/main" val="20001"/>
                    </a:ext>
                  </a:extLst>
                </a:gridCol>
                <a:gridCol w="4685000">
                  <a:extLst>
                    <a:ext uri="{9D8B030D-6E8A-4147-A177-3AD203B41FA5}">
                      <a16:colId xmlns:a16="http://schemas.microsoft.com/office/drawing/2014/main" val="20002"/>
                    </a:ext>
                  </a:extLst>
                </a:gridCol>
              </a:tblGrid>
              <a:tr h="482600">
                <a:tc>
                  <a:txBody>
                    <a:bodyPr/>
                    <a:lstStyle/>
                    <a:p>
                      <a:pPr marL="0" lvl="0" indent="0" algn="ctr" rtl="0">
                        <a:lnSpc>
                          <a:spcPct val="115000"/>
                        </a:lnSpc>
                        <a:spcBef>
                          <a:spcPts val="0"/>
                        </a:spcBef>
                        <a:spcAft>
                          <a:spcPts val="0"/>
                        </a:spcAft>
                        <a:buNone/>
                      </a:pPr>
                      <a:r>
                        <a:rPr lang="en-US" sz="1100" b="1">
                          <a:latin typeface="Calibri"/>
                          <a:ea typeface="Calibri"/>
                          <a:cs typeface="Calibri"/>
                          <a:sym typeface="Calibri"/>
                        </a:rPr>
                        <a:t>Parish or City School District</a:t>
                      </a:r>
                      <a:endParaRPr sz="1100" b="1">
                        <a:latin typeface="Calibri"/>
                        <a:ea typeface="Calibri"/>
                        <a:cs typeface="Calibri"/>
                        <a:sym typeface="Calibri"/>
                      </a:endParaRPr>
                    </a:p>
                  </a:txBody>
                  <a:tcPr marL="27425" marR="27425" marT="27425" marB="27425">
                    <a:solidFill>
                      <a:srgbClr val="E1F1EA"/>
                    </a:solidFill>
                  </a:tcPr>
                </a:tc>
                <a:tc>
                  <a:txBody>
                    <a:bodyPr/>
                    <a:lstStyle/>
                    <a:p>
                      <a:pPr marL="0" lvl="0" indent="0" algn="ctr" rtl="0">
                        <a:lnSpc>
                          <a:spcPct val="115000"/>
                        </a:lnSpc>
                        <a:spcBef>
                          <a:spcPts val="0"/>
                        </a:spcBef>
                        <a:spcAft>
                          <a:spcPts val="0"/>
                        </a:spcAft>
                        <a:buNone/>
                      </a:pPr>
                      <a:r>
                        <a:rPr lang="en-US" sz="1100" b="1">
                          <a:latin typeface="Calibri"/>
                          <a:ea typeface="Calibri"/>
                          <a:cs typeface="Calibri"/>
                          <a:sym typeface="Calibri"/>
                        </a:rPr>
                        <a:t>Who Completes SuperApp? </a:t>
                      </a:r>
                      <a:endParaRPr sz="1100" b="1">
                        <a:latin typeface="Calibri"/>
                        <a:ea typeface="Calibri"/>
                        <a:cs typeface="Calibri"/>
                        <a:sym typeface="Calibri"/>
                      </a:endParaRPr>
                    </a:p>
                  </a:txBody>
                  <a:tcPr marL="27425" marR="27425" marT="27425" marB="27425">
                    <a:solidFill>
                      <a:srgbClr val="E1F1EA"/>
                    </a:solidFill>
                  </a:tcPr>
                </a:tc>
                <a:tc>
                  <a:txBody>
                    <a:bodyPr/>
                    <a:lstStyle/>
                    <a:p>
                      <a:pPr marL="0" lvl="0" indent="0" algn="ctr" rtl="0">
                        <a:lnSpc>
                          <a:spcPct val="115000"/>
                        </a:lnSpc>
                        <a:spcBef>
                          <a:spcPts val="0"/>
                        </a:spcBef>
                        <a:spcAft>
                          <a:spcPts val="0"/>
                        </a:spcAft>
                        <a:buNone/>
                      </a:pPr>
                      <a:r>
                        <a:rPr lang="en-US" sz="1100" b="1">
                          <a:latin typeface="Calibri"/>
                          <a:ea typeface="Calibri"/>
                          <a:cs typeface="Calibri"/>
                          <a:sym typeface="Calibri"/>
                        </a:rPr>
                        <a:t>Who is responsible for the ECE Blueprint (LS2.1) and Coordinated Funding Request (LS3.3)? </a:t>
                      </a:r>
                      <a:endParaRPr sz="1100" b="1">
                        <a:latin typeface="Calibri"/>
                        <a:ea typeface="Calibri"/>
                        <a:cs typeface="Calibri"/>
                        <a:sym typeface="Calibri"/>
                      </a:endParaRPr>
                    </a:p>
                  </a:txBody>
                  <a:tcPr marL="27425" marR="27425" marT="27425" marB="27425">
                    <a:solidFill>
                      <a:srgbClr val="E1F1EA"/>
                    </a:solidFill>
                  </a:tcPr>
                </a:tc>
                <a:extLst>
                  <a:ext uri="{0D108BD9-81ED-4DB2-BD59-A6C34878D82A}">
                    <a16:rowId xmlns:a16="http://schemas.microsoft.com/office/drawing/2014/main" val="10000"/>
                  </a:ext>
                </a:extLst>
              </a:tr>
              <a:tr h="0">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Avoyelles</a:t>
                      </a:r>
                      <a:endParaRPr sz="1100">
                        <a:latin typeface="Calibri"/>
                        <a:ea typeface="Calibri"/>
                        <a:cs typeface="Calibri"/>
                        <a:sym typeface="Calibri"/>
                      </a:endParaRPr>
                    </a:p>
                  </a:txBody>
                  <a:tcPr marL="27425" marR="27425" marT="27425" marB="27425" anchor="ct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LEA</a:t>
                      </a:r>
                      <a:endParaRPr sz="1100">
                        <a:latin typeface="Calibri"/>
                        <a:ea typeface="Calibri"/>
                        <a:cs typeface="Calibri"/>
                        <a:sym typeface="Calibri"/>
                      </a:endParaRPr>
                    </a:p>
                  </a:txBody>
                  <a:tcPr marL="27425" marR="27425" marT="27425" marB="27425" anchor="ctr"/>
                </a:tc>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Volunteers of America (Avoyelles lead agency)</a:t>
                      </a:r>
                      <a:endParaRPr sz="1100">
                        <a:latin typeface="Calibri"/>
                        <a:ea typeface="Calibri"/>
                        <a:cs typeface="Calibri"/>
                        <a:sym typeface="Calibri"/>
                      </a:endParaRPr>
                    </a:p>
                  </a:txBody>
                  <a:tcPr marL="27425" marR="27425" marT="27425" marB="27425" anchor="ctr"/>
                </a:tc>
                <a:extLst>
                  <a:ext uri="{0D108BD9-81ED-4DB2-BD59-A6C34878D82A}">
                    <a16:rowId xmlns:a16="http://schemas.microsoft.com/office/drawing/2014/main" val="10001"/>
                  </a:ext>
                </a:extLst>
              </a:tr>
              <a:tr h="0">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Central</a:t>
                      </a:r>
                      <a:endParaRPr sz="1100">
                        <a:latin typeface="Calibri"/>
                        <a:ea typeface="Calibri"/>
                        <a:cs typeface="Calibri"/>
                        <a:sym typeface="Calibri"/>
                      </a:endParaRPr>
                    </a:p>
                  </a:txBody>
                  <a:tcPr marL="27425" marR="27425" marT="27425" marB="27425" anchor="ct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LEA</a:t>
                      </a:r>
                      <a:endParaRPr sz="1100">
                        <a:latin typeface="Calibri"/>
                        <a:ea typeface="Calibri"/>
                        <a:cs typeface="Calibri"/>
                        <a:sym typeface="Calibri"/>
                      </a:endParaRPr>
                    </a:p>
                  </a:txBody>
                  <a:tcPr marL="27425" marR="27425" marT="27425" marB="27425" anchor="ctr"/>
                </a:tc>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Volunteers of America (Central lead agency)</a:t>
                      </a:r>
                      <a:endParaRPr sz="1100">
                        <a:latin typeface="Calibri"/>
                        <a:ea typeface="Calibri"/>
                        <a:cs typeface="Calibri"/>
                        <a:sym typeface="Calibri"/>
                      </a:endParaRPr>
                    </a:p>
                  </a:txBody>
                  <a:tcPr marL="27425" marR="27425" marT="27425" marB="27425" anchor="ctr"/>
                </a:tc>
                <a:extLst>
                  <a:ext uri="{0D108BD9-81ED-4DB2-BD59-A6C34878D82A}">
                    <a16:rowId xmlns:a16="http://schemas.microsoft.com/office/drawing/2014/main" val="10002"/>
                  </a:ext>
                </a:extLst>
              </a:tr>
              <a:tr h="0">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City of Baker</a:t>
                      </a:r>
                      <a:endParaRPr sz="1100">
                        <a:latin typeface="Calibri"/>
                        <a:ea typeface="Calibri"/>
                        <a:cs typeface="Calibri"/>
                        <a:sym typeface="Calibri"/>
                      </a:endParaRPr>
                    </a:p>
                  </a:txBody>
                  <a:tcPr marL="27425" marR="27425" marT="27425" marB="27425" anchor="ct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LEA</a:t>
                      </a:r>
                      <a:endParaRPr sz="1100">
                        <a:latin typeface="Calibri"/>
                        <a:ea typeface="Calibri"/>
                        <a:cs typeface="Calibri"/>
                        <a:sym typeface="Calibri"/>
                      </a:endParaRPr>
                    </a:p>
                  </a:txBody>
                  <a:tcPr marL="27425" marR="27425" marT="27425" marB="27425" anchor="ctr"/>
                </a:tc>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East Baton Rouge Parish Schools (EBR/City of Baker lead agency)</a:t>
                      </a:r>
                      <a:endParaRPr sz="1100">
                        <a:latin typeface="Calibri"/>
                        <a:ea typeface="Calibri"/>
                        <a:cs typeface="Calibri"/>
                        <a:sym typeface="Calibri"/>
                      </a:endParaRPr>
                    </a:p>
                  </a:txBody>
                  <a:tcPr marL="27425" marR="27425" marT="27425" marB="27425" anchor="ctr"/>
                </a:tc>
                <a:extLst>
                  <a:ext uri="{0D108BD9-81ED-4DB2-BD59-A6C34878D82A}">
                    <a16:rowId xmlns:a16="http://schemas.microsoft.com/office/drawing/2014/main" val="10003"/>
                  </a:ext>
                </a:extLst>
              </a:tr>
              <a:tr h="0">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City of Monroe</a:t>
                      </a:r>
                      <a:endParaRPr sz="1100">
                        <a:latin typeface="Calibri"/>
                        <a:ea typeface="Calibri"/>
                        <a:cs typeface="Calibri"/>
                        <a:sym typeface="Calibri"/>
                      </a:endParaRPr>
                    </a:p>
                  </a:txBody>
                  <a:tcPr marL="27425" marR="27425" marT="27425" marB="27425" anchor="ct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LEA</a:t>
                      </a:r>
                      <a:endParaRPr sz="1100">
                        <a:latin typeface="Calibri"/>
                        <a:ea typeface="Calibri"/>
                        <a:cs typeface="Calibri"/>
                        <a:sym typeface="Calibri"/>
                      </a:endParaRPr>
                    </a:p>
                  </a:txBody>
                  <a:tcPr marL="27425" marR="27425" marT="27425" marB="27425" anchor="ctr"/>
                </a:tc>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Children’s Coalition (Ouachita/City of Monroe lead agency)</a:t>
                      </a:r>
                      <a:endParaRPr sz="1100">
                        <a:latin typeface="Calibri"/>
                        <a:ea typeface="Calibri"/>
                        <a:cs typeface="Calibri"/>
                        <a:sym typeface="Calibri"/>
                      </a:endParaRPr>
                    </a:p>
                  </a:txBody>
                  <a:tcPr marL="27425" marR="27425" marT="27425" marB="27425" anchor="ctr"/>
                </a:tc>
                <a:extLst>
                  <a:ext uri="{0D108BD9-81ED-4DB2-BD59-A6C34878D82A}">
                    <a16:rowId xmlns:a16="http://schemas.microsoft.com/office/drawing/2014/main" val="10004"/>
                  </a:ext>
                </a:extLst>
              </a:tr>
              <a:tr h="0">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Claiborne</a:t>
                      </a:r>
                      <a:endParaRPr sz="1100">
                        <a:latin typeface="Calibri"/>
                        <a:ea typeface="Calibri"/>
                        <a:cs typeface="Calibri"/>
                        <a:sym typeface="Calibri"/>
                      </a:endParaRPr>
                    </a:p>
                  </a:txBody>
                  <a:tcPr marL="27425" marR="27425" marT="27425" marB="27425" anchor="ct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LEA</a:t>
                      </a:r>
                      <a:endParaRPr sz="1100">
                        <a:latin typeface="Calibri"/>
                        <a:ea typeface="Calibri"/>
                        <a:cs typeface="Calibri"/>
                        <a:sym typeface="Calibri"/>
                      </a:endParaRPr>
                    </a:p>
                  </a:txBody>
                  <a:tcPr marL="27425" marR="27425" marT="27425" marB="27425" anchor="ctr"/>
                </a:tc>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Webster Parish Schools (Claiborne/Webster lead agency)</a:t>
                      </a:r>
                      <a:endParaRPr sz="1100">
                        <a:latin typeface="Calibri"/>
                        <a:ea typeface="Calibri"/>
                        <a:cs typeface="Calibri"/>
                        <a:sym typeface="Calibri"/>
                      </a:endParaRPr>
                    </a:p>
                  </a:txBody>
                  <a:tcPr marL="27425" marR="27425" marT="27425" marB="27425" anchor="ctr"/>
                </a:tc>
                <a:extLst>
                  <a:ext uri="{0D108BD9-81ED-4DB2-BD59-A6C34878D82A}">
                    <a16:rowId xmlns:a16="http://schemas.microsoft.com/office/drawing/2014/main" val="10005"/>
                  </a:ext>
                </a:extLst>
              </a:tr>
              <a:tr h="0">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Madison</a:t>
                      </a:r>
                      <a:endParaRPr sz="1100">
                        <a:latin typeface="Calibri"/>
                        <a:ea typeface="Calibri"/>
                        <a:cs typeface="Calibri"/>
                        <a:sym typeface="Calibri"/>
                      </a:endParaRPr>
                    </a:p>
                  </a:txBody>
                  <a:tcPr marL="27425" marR="27425" marT="27425" marB="27425" anchor="ct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LEA</a:t>
                      </a:r>
                      <a:endParaRPr sz="1100">
                        <a:latin typeface="Calibri"/>
                        <a:ea typeface="Calibri"/>
                        <a:cs typeface="Calibri"/>
                        <a:sym typeface="Calibri"/>
                      </a:endParaRPr>
                    </a:p>
                  </a:txBody>
                  <a:tcPr marL="27425" marR="27425" marT="27425" marB="27425" anchor="ctr"/>
                </a:tc>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Delta Community Action Association, Inc. (Madison lead agency)</a:t>
                      </a:r>
                      <a:endParaRPr sz="1100">
                        <a:latin typeface="Calibri"/>
                        <a:ea typeface="Calibri"/>
                        <a:cs typeface="Calibri"/>
                        <a:sym typeface="Calibri"/>
                      </a:endParaRPr>
                    </a:p>
                  </a:txBody>
                  <a:tcPr marL="27425" marR="27425" marT="27425" marB="27425" anchor="ctr"/>
                </a:tc>
                <a:extLst>
                  <a:ext uri="{0D108BD9-81ED-4DB2-BD59-A6C34878D82A}">
                    <a16:rowId xmlns:a16="http://schemas.microsoft.com/office/drawing/2014/main" val="10006"/>
                  </a:ext>
                </a:extLst>
              </a:tr>
              <a:tr h="0">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Morehouse</a:t>
                      </a:r>
                      <a:endParaRPr sz="1100">
                        <a:latin typeface="Calibri"/>
                        <a:ea typeface="Calibri"/>
                        <a:cs typeface="Calibri"/>
                        <a:sym typeface="Calibri"/>
                      </a:endParaRPr>
                    </a:p>
                  </a:txBody>
                  <a:tcPr marL="27425" marR="27425" marT="27425" marB="27425" anchor="ct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LEA</a:t>
                      </a:r>
                      <a:endParaRPr sz="1100">
                        <a:latin typeface="Calibri"/>
                        <a:ea typeface="Calibri"/>
                        <a:cs typeface="Calibri"/>
                        <a:sym typeface="Calibri"/>
                      </a:endParaRPr>
                    </a:p>
                  </a:txBody>
                  <a:tcPr marL="27425" marR="27425" marT="27425" marB="27425" anchor="ctr"/>
                </a:tc>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Children’s Coalition (Morehouse lead agency)</a:t>
                      </a:r>
                      <a:endParaRPr sz="1100">
                        <a:latin typeface="Calibri"/>
                        <a:ea typeface="Calibri"/>
                        <a:cs typeface="Calibri"/>
                        <a:sym typeface="Calibri"/>
                      </a:endParaRPr>
                    </a:p>
                  </a:txBody>
                  <a:tcPr marL="27425" marR="27425" marT="27425" marB="27425" anchor="ctr"/>
                </a:tc>
                <a:extLst>
                  <a:ext uri="{0D108BD9-81ED-4DB2-BD59-A6C34878D82A}">
                    <a16:rowId xmlns:a16="http://schemas.microsoft.com/office/drawing/2014/main" val="10007"/>
                  </a:ext>
                </a:extLst>
              </a:tr>
              <a:tr h="0">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Orleans</a:t>
                      </a:r>
                      <a:endParaRPr sz="1100">
                        <a:latin typeface="Calibri"/>
                        <a:ea typeface="Calibri"/>
                        <a:cs typeface="Calibri"/>
                        <a:sym typeface="Calibri"/>
                      </a:endParaRPr>
                    </a:p>
                  </a:txBody>
                  <a:tcPr marL="27425" marR="27425" marT="27425" marB="27425" anchor="ct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OPSB and CMOs</a:t>
                      </a:r>
                      <a:endParaRPr sz="1100">
                        <a:latin typeface="Calibri"/>
                        <a:ea typeface="Calibri"/>
                        <a:cs typeface="Calibri"/>
                        <a:sym typeface="Calibri"/>
                      </a:endParaRPr>
                    </a:p>
                  </a:txBody>
                  <a:tcPr marL="27425" marR="27425" marT="27425" marB="27425" anchor="ctr"/>
                </a:tc>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NOEEN (Orleans lead agency)</a:t>
                      </a:r>
                      <a:endParaRPr sz="1100">
                        <a:latin typeface="Calibri"/>
                        <a:ea typeface="Calibri"/>
                        <a:cs typeface="Calibri"/>
                        <a:sym typeface="Calibri"/>
                      </a:endParaRPr>
                    </a:p>
                  </a:txBody>
                  <a:tcPr marL="27425" marR="27425" marT="27425" marB="27425" anchor="ctr"/>
                </a:tc>
                <a:extLst>
                  <a:ext uri="{0D108BD9-81ED-4DB2-BD59-A6C34878D82A}">
                    <a16:rowId xmlns:a16="http://schemas.microsoft.com/office/drawing/2014/main" val="10008"/>
                  </a:ext>
                </a:extLst>
              </a:tr>
              <a:tr h="190500">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Ouachita</a:t>
                      </a:r>
                      <a:endParaRPr sz="1100">
                        <a:latin typeface="Calibri"/>
                        <a:ea typeface="Calibri"/>
                        <a:cs typeface="Calibri"/>
                        <a:sym typeface="Calibri"/>
                      </a:endParaRPr>
                    </a:p>
                  </a:txBody>
                  <a:tcPr marL="27425" marR="27425" marT="27425" marB="27425" anchor="ct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LEA</a:t>
                      </a:r>
                      <a:endParaRPr sz="1100">
                        <a:latin typeface="Calibri"/>
                        <a:ea typeface="Calibri"/>
                        <a:cs typeface="Calibri"/>
                        <a:sym typeface="Calibri"/>
                      </a:endParaRPr>
                    </a:p>
                  </a:txBody>
                  <a:tcPr marL="27425" marR="27425" marT="27425" marB="27425" anchor="ctr"/>
                </a:tc>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Children’s Coalition (Ouachita/City of Monroe lead agency)</a:t>
                      </a:r>
                      <a:endParaRPr sz="1100">
                        <a:latin typeface="Calibri"/>
                        <a:ea typeface="Calibri"/>
                        <a:cs typeface="Calibri"/>
                        <a:sym typeface="Calibri"/>
                      </a:endParaRPr>
                    </a:p>
                  </a:txBody>
                  <a:tcPr marL="27425" marR="27425" marT="27425" marB="27425" anchor="ctr"/>
                </a:tc>
                <a:extLst>
                  <a:ext uri="{0D108BD9-81ED-4DB2-BD59-A6C34878D82A}">
                    <a16:rowId xmlns:a16="http://schemas.microsoft.com/office/drawing/2014/main" val="10009"/>
                  </a:ext>
                </a:extLst>
              </a:tr>
              <a:tr h="0">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Richland</a:t>
                      </a:r>
                      <a:endParaRPr sz="1100">
                        <a:latin typeface="Calibri"/>
                        <a:ea typeface="Calibri"/>
                        <a:cs typeface="Calibri"/>
                        <a:sym typeface="Calibri"/>
                      </a:endParaRPr>
                    </a:p>
                  </a:txBody>
                  <a:tcPr marL="27425" marR="27425" marT="27425" marB="27425" anchor="ct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LEA</a:t>
                      </a:r>
                      <a:endParaRPr sz="1100">
                        <a:latin typeface="Calibri"/>
                        <a:ea typeface="Calibri"/>
                        <a:cs typeface="Calibri"/>
                        <a:sym typeface="Calibri"/>
                      </a:endParaRPr>
                    </a:p>
                  </a:txBody>
                  <a:tcPr marL="27425" marR="27425" marT="27425" marB="27425" anchor="ctr"/>
                </a:tc>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Children’s Coalition (Richland lead agency)</a:t>
                      </a:r>
                      <a:endParaRPr sz="1100">
                        <a:latin typeface="Calibri"/>
                        <a:ea typeface="Calibri"/>
                        <a:cs typeface="Calibri"/>
                        <a:sym typeface="Calibri"/>
                      </a:endParaRPr>
                    </a:p>
                  </a:txBody>
                  <a:tcPr marL="27425" marR="27425" marT="27425" marB="27425" anchor="ctr"/>
                </a:tc>
                <a:extLst>
                  <a:ext uri="{0D108BD9-81ED-4DB2-BD59-A6C34878D82A}">
                    <a16:rowId xmlns:a16="http://schemas.microsoft.com/office/drawing/2014/main" val="10010"/>
                  </a:ext>
                </a:extLst>
              </a:tr>
              <a:tr h="0">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St. Mary</a:t>
                      </a:r>
                      <a:endParaRPr sz="1100">
                        <a:latin typeface="Calibri"/>
                        <a:ea typeface="Calibri"/>
                        <a:cs typeface="Calibri"/>
                        <a:sym typeface="Calibri"/>
                      </a:endParaRPr>
                    </a:p>
                  </a:txBody>
                  <a:tcPr marL="27425" marR="27425" marT="27425" marB="27425" anchor="ct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LEA</a:t>
                      </a:r>
                      <a:endParaRPr sz="1100">
                        <a:latin typeface="Calibri"/>
                        <a:ea typeface="Calibri"/>
                        <a:cs typeface="Calibri"/>
                        <a:sym typeface="Calibri"/>
                      </a:endParaRPr>
                    </a:p>
                  </a:txBody>
                  <a:tcPr marL="27425" marR="27425" marT="27425" marB="27425" anchor="ctr"/>
                </a:tc>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St. Mary Community Action Agency, Inc. (St. Mary lead agency)</a:t>
                      </a:r>
                      <a:endParaRPr sz="1100">
                        <a:latin typeface="Calibri"/>
                        <a:ea typeface="Calibri"/>
                        <a:cs typeface="Calibri"/>
                        <a:sym typeface="Calibri"/>
                      </a:endParaRPr>
                    </a:p>
                  </a:txBody>
                  <a:tcPr marL="27425" marR="27425" marT="27425" marB="27425" anchor="ctr"/>
                </a:tc>
                <a:extLst>
                  <a:ext uri="{0D108BD9-81ED-4DB2-BD59-A6C34878D82A}">
                    <a16:rowId xmlns:a16="http://schemas.microsoft.com/office/drawing/2014/main" val="10011"/>
                  </a:ext>
                </a:extLst>
              </a:tr>
              <a:tr h="254000">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Tensas</a:t>
                      </a:r>
                      <a:endParaRPr sz="1100">
                        <a:latin typeface="Calibri"/>
                        <a:ea typeface="Calibri"/>
                        <a:cs typeface="Calibri"/>
                        <a:sym typeface="Calibri"/>
                      </a:endParaRPr>
                    </a:p>
                  </a:txBody>
                  <a:tcPr marL="27425" marR="27425" marT="27425" marB="27425" anchor="ctr"/>
                </a:tc>
                <a:tc>
                  <a:txBody>
                    <a:bodyPr/>
                    <a:lstStyle/>
                    <a:p>
                      <a:pPr marL="0" lvl="0" indent="0" algn="ctr" rtl="0">
                        <a:lnSpc>
                          <a:spcPct val="115000"/>
                        </a:lnSpc>
                        <a:spcBef>
                          <a:spcPts val="0"/>
                        </a:spcBef>
                        <a:spcAft>
                          <a:spcPts val="0"/>
                        </a:spcAft>
                        <a:buNone/>
                      </a:pPr>
                      <a:r>
                        <a:rPr lang="en-US" sz="1100">
                          <a:latin typeface="Calibri"/>
                          <a:ea typeface="Calibri"/>
                          <a:cs typeface="Calibri"/>
                          <a:sym typeface="Calibri"/>
                        </a:rPr>
                        <a:t>LEA</a:t>
                      </a:r>
                      <a:endParaRPr sz="1100">
                        <a:latin typeface="Calibri"/>
                        <a:ea typeface="Calibri"/>
                        <a:cs typeface="Calibri"/>
                        <a:sym typeface="Calibri"/>
                      </a:endParaRPr>
                    </a:p>
                  </a:txBody>
                  <a:tcPr marL="27425" marR="27425" marT="27425" marB="27425" anchor="ctr"/>
                </a:tc>
                <a:tc>
                  <a:txBody>
                    <a:bodyPr/>
                    <a:lstStyle/>
                    <a:p>
                      <a:pPr marL="0" lvl="0" indent="0" algn="l" rtl="0">
                        <a:lnSpc>
                          <a:spcPct val="115000"/>
                        </a:lnSpc>
                        <a:spcBef>
                          <a:spcPts val="0"/>
                        </a:spcBef>
                        <a:spcAft>
                          <a:spcPts val="0"/>
                        </a:spcAft>
                        <a:buNone/>
                      </a:pPr>
                      <a:r>
                        <a:rPr lang="en-US" sz="1100">
                          <a:latin typeface="Calibri"/>
                          <a:ea typeface="Calibri"/>
                          <a:cs typeface="Calibri"/>
                          <a:sym typeface="Calibri"/>
                        </a:rPr>
                        <a:t> Catahoula Parish Schools (Catahoula/Tensas lead agency) </a:t>
                      </a:r>
                      <a:endParaRPr sz="1100">
                        <a:latin typeface="Calibri"/>
                        <a:ea typeface="Calibri"/>
                        <a:cs typeface="Calibri"/>
                        <a:sym typeface="Calibri"/>
                      </a:endParaRPr>
                    </a:p>
                  </a:txBody>
                  <a:tcPr marL="27425" marR="27425" marT="27425" marB="27425" anchor="ctr"/>
                </a:tc>
                <a:extLst>
                  <a:ext uri="{0D108BD9-81ED-4DB2-BD59-A6C34878D82A}">
                    <a16:rowId xmlns:a16="http://schemas.microsoft.com/office/drawing/2014/main" val="10012"/>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8"/>
          <p:cNvSpPr txBox="1">
            <a:spLocks noGrp="1"/>
          </p:cNvSpPr>
          <p:nvPr>
            <p:ph type="title"/>
          </p:nvPr>
        </p:nvSpPr>
        <p:spPr>
          <a:xfrm>
            <a:off x="209275" y="847875"/>
            <a:ext cx="3495300" cy="34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Early Childhood Blueprint and Super App</a:t>
            </a:r>
            <a:endParaRPr b="1"/>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9"/>
          <p:cNvSpPr txBox="1">
            <a:spLocks noGrp="1"/>
          </p:cNvSpPr>
          <p:nvPr>
            <p:ph type="title"/>
          </p:nvPr>
        </p:nvSpPr>
        <p:spPr>
          <a:xfrm>
            <a:off x="285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Blueprint and Super App</a:t>
            </a:r>
            <a:endParaRPr b="1"/>
          </a:p>
          <a:p>
            <a:pPr marL="0" lvl="0" indent="0" algn="l" rtl="0">
              <a:spcBef>
                <a:spcPts val="0"/>
              </a:spcBef>
              <a:spcAft>
                <a:spcPts val="0"/>
              </a:spcAft>
              <a:buNone/>
            </a:pPr>
            <a:r>
              <a:rPr lang="en-US"/>
              <a:t>What is a blueprint?</a:t>
            </a:r>
            <a:endParaRPr/>
          </a:p>
        </p:txBody>
      </p:sp>
      <p:sp>
        <p:nvSpPr>
          <p:cNvPr id="278" name="Google Shape;278;p49"/>
          <p:cNvSpPr txBox="1">
            <a:spLocks noGrp="1"/>
          </p:cNvSpPr>
          <p:nvPr>
            <p:ph type="body" idx="1"/>
          </p:nvPr>
        </p:nvSpPr>
        <p:spPr>
          <a:xfrm>
            <a:off x="152400" y="1800638"/>
            <a:ext cx="8839200" cy="27474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Your early childhood blueprint should include: </a:t>
            </a:r>
            <a:endParaRPr/>
          </a:p>
          <a:p>
            <a:pPr marL="457200" lvl="0" indent="-342900" algn="l" rtl="0">
              <a:spcBef>
                <a:spcPts val="750"/>
              </a:spcBef>
              <a:spcAft>
                <a:spcPts val="0"/>
              </a:spcAft>
              <a:buSzPts val="1800"/>
              <a:buChar char="•"/>
            </a:pPr>
            <a:r>
              <a:rPr lang="en-US"/>
              <a:t>Analysis of network’s current state</a:t>
            </a:r>
            <a:endParaRPr/>
          </a:p>
          <a:p>
            <a:pPr marL="457200" lvl="0" indent="-342900" algn="l" rtl="0">
              <a:spcBef>
                <a:spcPts val="0"/>
              </a:spcBef>
              <a:spcAft>
                <a:spcPts val="0"/>
              </a:spcAft>
              <a:buSzPts val="1800"/>
              <a:buChar char="•"/>
            </a:pPr>
            <a:r>
              <a:rPr lang="en-US"/>
              <a:t>Vision statement </a:t>
            </a:r>
            <a:endParaRPr/>
          </a:p>
          <a:p>
            <a:pPr marL="457200" lvl="0" indent="-342900" algn="l" rtl="0">
              <a:spcBef>
                <a:spcPts val="0"/>
              </a:spcBef>
              <a:spcAft>
                <a:spcPts val="0"/>
              </a:spcAft>
              <a:buSzPts val="1800"/>
              <a:buChar char="•"/>
            </a:pPr>
            <a:r>
              <a:rPr lang="en-US"/>
              <a:t>Mission statement</a:t>
            </a:r>
            <a:endParaRPr/>
          </a:p>
          <a:p>
            <a:pPr marL="457200" lvl="0" indent="-342900" algn="l" rtl="0">
              <a:spcBef>
                <a:spcPts val="0"/>
              </a:spcBef>
              <a:spcAft>
                <a:spcPts val="0"/>
              </a:spcAft>
              <a:buSzPts val="1800"/>
              <a:buChar char="•"/>
            </a:pPr>
            <a:r>
              <a:rPr lang="en-US"/>
              <a:t>3-5 goals on improving access to quality early childhood care and education, with accompanying strategies, resources, and performance metrics</a:t>
            </a:r>
            <a:endParaRPr/>
          </a:p>
        </p:txBody>
      </p:sp>
      <p:sp>
        <p:nvSpPr>
          <p:cNvPr id="279" name="Google Shape;279;p49"/>
          <p:cNvSpPr txBox="1">
            <a:spLocks noGrp="1"/>
          </p:cNvSpPr>
          <p:nvPr>
            <p:ph type="body" idx="2"/>
          </p:nvPr>
        </p:nvSpPr>
        <p:spPr>
          <a:xfrm>
            <a:off x="155250" y="1198575"/>
            <a:ext cx="8839200" cy="55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The blueprint is a strategic plan, critical to any community’s success because it sets a vision for the community’s future, establishes agreed-upon goals, and lays out clear strategies to achieve those goals.</a:t>
            </a:r>
            <a:endParaRPr/>
          </a:p>
        </p:txBody>
      </p:sp>
      <p:sp>
        <p:nvSpPr>
          <p:cNvPr id="280" name="Google Shape;280;p49"/>
          <p:cNvSpPr txBox="1"/>
          <p:nvPr/>
        </p:nvSpPr>
        <p:spPr>
          <a:xfrm>
            <a:off x="503550" y="3871950"/>
            <a:ext cx="8142600" cy="624300"/>
          </a:xfrm>
          <a:prstGeom prst="rect">
            <a:avLst/>
          </a:prstGeom>
          <a:solidFill>
            <a:srgbClr val="1C4587"/>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500" b="1" i="1">
                <a:solidFill>
                  <a:srgbClr val="D9D9D9"/>
                </a:solidFill>
                <a:latin typeface="Calibri"/>
                <a:ea typeface="Calibri"/>
                <a:cs typeface="Calibri"/>
                <a:sym typeface="Calibri"/>
              </a:rPr>
              <a:t>Ready Start Networks and the Get Ready Cohort will be developing blueprints with technical assistance from the Department, but all community networks are encouraged to create one.</a:t>
            </a:r>
            <a:endParaRPr sz="1500" b="1" i="1" u="none" strike="noStrike" cap="none">
              <a:solidFill>
                <a:srgbClr val="D9D9D9"/>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50"/>
          <p:cNvSpPr txBox="1">
            <a:spLocks noGrp="1"/>
          </p:cNvSpPr>
          <p:nvPr>
            <p:ph type="title"/>
          </p:nvPr>
        </p:nvSpPr>
        <p:spPr>
          <a:xfrm>
            <a:off x="285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Blueprint and Super App</a:t>
            </a:r>
            <a:endParaRPr b="1"/>
          </a:p>
          <a:p>
            <a:pPr marL="0" lvl="0" indent="0" algn="l" rtl="0">
              <a:spcBef>
                <a:spcPts val="0"/>
              </a:spcBef>
              <a:spcAft>
                <a:spcPts val="0"/>
              </a:spcAft>
              <a:buNone/>
            </a:pPr>
            <a:r>
              <a:rPr lang="en-US"/>
              <a:t>Completing the Blueprint Section</a:t>
            </a:r>
            <a:endParaRPr/>
          </a:p>
        </p:txBody>
      </p:sp>
      <p:sp>
        <p:nvSpPr>
          <p:cNvPr id="287" name="Google Shape;287;p50"/>
          <p:cNvSpPr txBox="1">
            <a:spLocks noGrp="1"/>
          </p:cNvSpPr>
          <p:nvPr>
            <p:ph type="body" idx="2"/>
          </p:nvPr>
        </p:nvSpPr>
        <p:spPr>
          <a:xfrm>
            <a:off x="155250" y="1198575"/>
            <a:ext cx="8839200" cy="55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Blueprints must be developed with early childhood program partners, including Head Start and child care, and must be representative of what the community wants to achieve for children birth to five.</a:t>
            </a:r>
            <a:endParaRPr/>
          </a:p>
        </p:txBody>
      </p:sp>
      <p:sp>
        <p:nvSpPr>
          <p:cNvPr id="288" name="Google Shape;288;p50"/>
          <p:cNvSpPr txBox="1">
            <a:spLocks noGrp="1"/>
          </p:cNvSpPr>
          <p:nvPr>
            <p:ph type="body" idx="1"/>
          </p:nvPr>
        </p:nvSpPr>
        <p:spPr>
          <a:xfrm>
            <a:off x="152400" y="2888320"/>
            <a:ext cx="8839200" cy="16596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LEAs that are not the early childhood lead agency must work with their lead agency to develop, publish, and submit their community’s blueprint.</a:t>
            </a:r>
            <a:endParaRPr/>
          </a:p>
          <a:p>
            <a:pPr marL="0" lvl="0" indent="0" algn="l" rtl="0">
              <a:spcBef>
                <a:spcPts val="750"/>
              </a:spcBef>
              <a:spcAft>
                <a:spcPts val="0"/>
              </a:spcAft>
              <a:buNone/>
            </a:pPr>
            <a:r>
              <a:rPr lang="en-US"/>
              <a:t>Communities that do not have a blueprint completed may type N/A in the box. This will impact the community’s prioritization for additional funding to improve quality and increased access.</a:t>
            </a:r>
            <a:endParaRPr/>
          </a:p>
        </p:txBody>
      </p:sp>
      <p:pic>
        <p:nvPicPr>
          <p:cNvPr id="289" name="Google Shape;289;p50"/>
          <p:cNvPicPr preferRelativeResize="0"/>
          <p:nvPr/>
        </p:nvPicPr>
        <p:blipFill>
          <a:blip r:embed="rId3">
            <a:alphaModFix/>
          </a:blip>
          <a:stretch>
            <a:fillRect/>
          </a:stretch>
        </p:blipFill>
        <p:spPr>
          <a:xfrm>
            <a:off x="1302950" y="1907250"/>
            <a:ext cx="6543801" cy="11330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51"/>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Blueprint and Super App</a:t>
            </a:r>
            <a:endParaRPr b="1"/>
          </a:p>
          <a:p>
            <a:pPr marL="0" lvl="0" indent="0" algn="l" rtl="0">
              <a:spcBef>
                <a:spcPts val="0"/>
              </a:spcBef>
              <a:spcAft>
                <a:spcPts val="0"/>
              </a:spcAft>
              <a:buNone/>
            </a:pPr>
            <a:r>
              <a:rPr lang="en-US"/>
              <a:t>Blueprint Questions</a:t>
            </a:r>
            <a:endParaRPr/>
          </a:p>
        </p:txBody>
      </p:sp>
      <p:sp>
        <p:nvSpPr>
          <p:cNvPr id="296" name="Google Shape;296;p51"/>
          <p:cNvSpPr txBox="1">
            <a:spLocks noGrp="1"/>
          </p:cNvSpPr>
          <p:nvPr>
            <p:ph type="body" idx="1"/>
          </p:nvPr>
        </p:nvSpPr>
        <p:spPr>
          <a:xfrm>
            <a:off x="152400" y="1193203"/>
            <a:ext cx="8839200" cy="34929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a:t>The Super App - Blueprint Guidance includes:</a:t>
            </a:r>
            <a:endParaRPr/>
          </a:p>
          <a:p>
            <a:pPr marL="457200" lvl="0" indent="-342900" algn="l" rtl="0">
              <a:spcBef>
                <a:spcPts val="1200"/>
              </a:spcBef>
              <a:spcAft>
                <a:spcPts val="0"/>
              </a:spcAft>
              <a:buSzPts val="1800"/>
              <a:buChar char="•"/>
            </a:pPr>
            <a:r>
              <a:rPr lang="en-US"/>
              <a:t>Details on all elements needed in the blueprint, including how to develop a mission statement, vision statement, and SMART (specific, measurable, attainable, realistic, time-bound) goals </a:t>
            </a:r>
            <a:endParaRPr/>
          </a:p>
          <a:p>
            <a:pPr marL="457200" lvl="0" indent="-342900" algn="l" rtl="0">
              <a:spcBef>
                <a:spcPts val="1200"/>
              </a:spcBef>
              <a:spcAft>
                <a:spcPts val="0"/>
              </a:spcAft>
              <a:buSzPts val="1800"/>
              <a:buChar char="•"/>
            </a:pPr>
            <a:r>
              <a:rPr lang="en-US"/>
              <a:t>Who should be involved in the process and and how this plan can be developed</a:t>
            </a:r>
            <a:endParaRPr/>
          </a:p>
          <a:p>
            <a:pPr marL="457200" lvl="0" indent="-342900" algn="l" rtl="0">
              <a:spcBef>
                <a:spcPts val="1200"/>
              </a:spcBef>
              <a:spcAft>
                <a:spcPts val="0"/>
              </a:spcAft>
              <a:buSzPts val="1800"/>
              <a:buChar char="•"/>
            </a:pPr>
            <a:r>
              <a:rPr lang="en-US"/>
              <a:t>Links to an Optional Workbook and a Suggested Template</a:t>
            </a:r>
            <a:endParaRPr/>
          </a:p>
          <a:p>
            <a:pPr marL="0" lvl="0" indent="0" algn="l" rtl="0">
              <a:spcBef>
                <a:spcPts val="1200"/>
              </a:spcBef>
              <a:spcAft>
                <a:spcPts val="0"/>
              </a:spcAft>
              <a:buNone/>
            </a:pPr>
            <a:r>
              <a:rPr lang="en-US"/>
              <a:t>Every district’s early childhood coordinator should know about their opportunities to get support to develop their blueprint. </a:t>
            </a:r>
            <a:endParaRPr/>
          </a:p>
          <a:p>
            <a:pPr marL="0" lvl="0" indent="0" algn="l" rtl="0">
              <a:spcBef>
                <a:spcPts val="1200"/>
              </a:spcBef>
              <a:spcAft>
                <a:spcPts val="0"/>
              </a:spcAft>
              <a:buNone/>
            </a:pPr>
            <a:r>
              <a:rPr lang="en-US"/>
              <a:t>They should contact </a:t>
            </a:r>
            <a:r>
              <a:rPr lang="en-US" u="sng">
                <a:solidFill>
                  <a:schemeClr val="hlink"/>
                </a:solidFill>
                <a:hlinkClick r:id="rId3"/>
              </a:rPr>
              <a:t>lizzie.cosse@la.gov</a:t>
            </a:r>
            <a:r>
              <a:rPr lang="en-US"/>
              <a:t> with any questions on their blueprint.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2"/>
          <p:cNvSpPr txBox="1">
            <a:spLocks noGrp="1"/>
          </p:cNvSpPr>
          <p:nvPr>
            <p:ph type="title"/>
          </p:nvPr>
        </p:nvSpPr>
        <p:spPr>
          <a:xfrm>
            <a:off x="209275" y="847875"/>
            <a:ext cx="3495300" cy="34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Early Childhood Access and </a:t>
            </a:r>
            <a:endParaRPr b="1"/>
          </a:p>
          <a:p>
            <a:pPr marL="0" lvl="0" indent="0" algn="ctr" rtl="0">
              <a:spcBef>
                <a:spcPts val="0"/>
              </a:spcBef>
              <a:spcAft>
                <a:spcPts val="0"/>
              </a:spcAft>
              <a:buNone/>
            </a:pPr>
            <a:r>
              <a:rPr lang="en-US" b="1"/>
              <a:t>Super App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3"/>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Access and Super App</a:t>
            </a:r>
            <a:endParaRPr b="1"/>
          </a:p>
          <a:p>
            <a:pPr marL="0" lvl="0" indent="0" algn="l" rtl="0">
              <a:spcBef>
                <a:spcPts val="0"/>
              </a:spcBef>
              <a:spcAft>
                <a:spcPts val="0"/>
              </a:spcAft>
              <a:buNone/>
            </a:pPr>
            <a:r>
              <a:rPr lang="en-US"/>
              <a:t>Improving Early Childhood Access</a:t>
            </a:r>
            <a:endParaRPr/>
          </a:p>
        </p:txBody>
      </p:sp>
      <p:sp>
        <p:nvSpPr>
          <p:cNvPr id="309" name="Google Shape;309;p53"/>
          <p:cNvSpPr txBox="1">
            <a:spLocks noGrp="1"/>
          </p:cNvSpPr>
          <p:nvPr>
            <p:ph type="body" idx="1"/>
          </p:nvPr>
        </p:nvSpPr>
        <p:spPr>
          <a:xfrm>
            <a:off x="152400" y="1698950"/>
            <a:ext cx="8839200" cy="2989800"/>
          </a:xfrm>
          <a:prstGeom prst="rect">
            <a:avLst/>
          </a:prstGeom>
        </p:spPr>
        <p:txBody>
          <a:bodyPr spcFirstLastPara="1" wrap="square" lIns="91425" tIns="91425" rIns="91425" bIns="91425" anchor="t" anchorCtr="0">
            <a:noAutofit/>
          </a:bodyPr>
          <a:lstStyle/>
          <a:p>
            <a:pPr marL="457200" marR="225552" lvl="0" indent="-320675" algn="l" rtl="0">
              <a:lnSpc>
                <a:spcPct val="100000"/>
              </a:lnSpc>
              <a:spcBef>
                <a:spcPts val="0"/>
              </a:spcBef>
              <a:spcAft>
                <a:spcPts val="0"/>
              </a:spcAft>
              <a:buSzPts val="1450"/>
              <a:buFont typeface="Calibri"/>
              <a:buChar char="●"/>
            </a:pPr>
            <a:r>
              <a:rPr lang="en-US" sz="1450">
                <a:solidFill>
                  <a:srgbClr val="000000"/>
                </a:solidFill>
              </a:rPr>
              <a:t>In early 2019, The Early Childhood Care and Education Commission unanimously approved recommendations for improving early care and education in Louisiana via their report, </a:t>
            </a:r>
            <a:r>
              <a:rPr lang="en-US" sz="1450" i="1" u="sng">
                <a:solidFill>
                  <a:schemeClr val="hlink"/>
                </a:solidFill>
                <a:hlinkClick r:id="rId3"/>
              </a:rPr>
              <a:t>Funding Our Future: LA B to 3</a:t>
            </a:r>
            <a:r>
              <a:rPr lang="en-US" sz="1450" i="1">
                <a:solidFill>
                  <a:srgbClr val="0000FF"/>
                </a:solidFill>
              </a:rPr>
              <a:t>. </a:t>
            </a:r>
            <a:r>
              <a:rPr lang="en-US" sz="1450">
                <a:solidFill>
                  <a:srgbClr val="000000"/>
                </a:solidFill>
              </a:rPr>
              <a:t>This report outlines challenges experienced and suggested solutions for children birth to age three and their working parents across Louisiana relative to early learning. </a:t>
            </a:r>
            <a:endParaRPr sz="1450">
              <a:solidFill>
                <a:srgbClr val="000000"/>
              </a:solidFill>
            </a:endParaRPr>
          </a:p>
          <a:p>
            <a:pPr marL="457200" lvl="0" indent="-320675" algn="l" rtl="0">
              <a:lnSpc>
                <a:spcPct val="100000"/>
              </a:lnSpc>
              <a:spcBef>
                <a:spcPts val="0"/>
              </a:spcBef>
              <a:spcAft>
                <a:spcPts val="0"/>
              </a:spcAft>
              <a:buSzPts val="1450"/>
              <a:buChar char="●"/>
            </a:pPr>
            <a:r>
              <a:rPr lang="en-US" sz="1450"/>
              <a:t>While Louisiana currently serves </a:t>
            </a:r>
            <a:r>
              <a:rPr lang="en-US" sz="1450" b="1"/>
              <a:t>94% </a:t>
            </a:r>
            <a:r>
              <a:rPr lang="en-US" sz="1450"/>
              <a:t>of four year olds in need, it serves </a:t>
            </a:r>
            <a:r>
              <a:rPr lang="en-US" sz="1450" b="1"/>
              <a:t>34% </a:t>
            </a:r>
            <a:r>
              <a:rPr lang="en-US" sz="1450"/>
              <a:t>of threes and </a:t>
            </a:r>
            <a:r>
              <a:rPr lang="en-US" sz="1450" b="1"/>
              <a:t>7.13% </a:t>
            </a:r>
            <a:r>
              <a:rPr lang="en-US" sz="1450"/>
              <a:t>of 0-2 year olds through subsidized care and education seats.</a:t>
            </a:r>
            <a:endParaRPr sz="1450"/>
          </a:p>
          <a:p>
            <a:pPr marL="457200" lvl="0" indent="-320675" algn="l" rtl="0">
              <a:lnSpc>
                <a:spcPct val="100000"/>
              </a:lnSpc>
              <a:spcBef>
                <a:spcPts val="0"/>
              </a:spcBef>
              <a:spcAft>
                <a:spcPts val="0"/>
              </a:spcAft>
              <a:buSzPts val="1450"/>
              <a:buChar char="●"/>
            </a:pPr>
            <a:r>
              <a:rPr lang="en-US" sz="1450"/>
              <a:t>These levels of access vary by community:</a:t>
            </a:r>
            <a:endParaRPr sz="1450"/>
          </a:p>
          <a:p>
            <a:pPr marL="914400" lvl="1" indent="-320675" algn="l" rtl="0">
              <a:lnSpc>
                <a:spcPct val="100000"/>
              </a:lnSpc>
              <a:spcBef>
                <a:spcPts val="0"/>
              </a:spcBef>
              <a:spcAft>
                <a:spcPts val="0"/>
              </a:spcAft>
              <a:buSzPts val="1450"/>
              <a:buChar char="○"/>
            </a:pPr>
            <a:r>
              <a:rPr lang="en-US" sz="1450"/>
              <a:t>While some serve every four year old in need, others may not yet have LA 4. </a:t>
            </a:r>
            <a:endParaRPr sz="1450"/>
          </a:p>
          <a:p>
            <a:pPr marL="914400" lvl="1" indent="-320675" algn="l" rtl="0">
              <a:lnSpc>
                <a:spcPct val="100000"/>
              </a:lnSpc>
              <a:spcBef>
                <a:spcPts val="0"/>
              </a:spcBef>
              <a:spcAft>
                <a:spcPts val="0"/>
              </a:spcAft>
              <a:buSzPts val="1450"/>
              <a:buChar char="○"/>
            </a:pPr>
            <a:r>
              <a:rPr lang="en-US" sz="1450"/>
              <a:t>Some communities have several child care partners, others have few or no publicly-funded child care partners</a:t>
            </a:r>
            <a:endParaRPr sz="1450"/>
          </a:p>
          <a:p>
            <a:pPr marL="914400" lvl="1" indent="-320675" algn="l" rtl="0">
              <a:lnSpc>
                <a:spcPct val="100000"/>
              </a:lnSpc>
              <a:spcBef>
                <a:spcPts val="0"/>
              </a:spcBef>
              <a:spcAft>
                <a:spcPts val="0"/>
              </a:spcAft>
              <a:buSzPts val="1450"/>
              <a:buChar char="○"/>
            </a:pPr>
            <a:r>
              <a:rPr lang="en-US" sz="1450"/>
              <a:t>LEAs have varying degrees of partnerships with their Head Start partners, or sometimes are the Head Start grantees</a:t>
            </a:r>
            <a:endParaRPr sz="1450"/>
          </a:p>
          <a:p>
            <a:pPr marL="457200" lvl="0" indent="-320675" algn="l" rtl="0">
              <a:lnSpc>
                <a:spcPct val="100000"/>
              </a:lnSpc>
              <a:spcBef>
                <a:spcPts val="0"/>
              </a:spcBef>
              <a:spcAft>
                <a:spcPts val="0"/>
              </a:spcAft>
              <a:buSzPts val="1450"/>
              <a:buChar char="●"/>
            </a:pPr>
            <a:r>
              <a:rPr lang="en-US" sz="1450"/>
              <a:t>Super App asks LEAs to identify how they support access for in-need children birth to five.</a:t>
            </a:r>
            <a:endParaRPr sz="1450"/>
          </a:p>
        </p:txBody>
      </p:sp>
      <p:sp>
        <p:nvSpPr>
          <p:cNvPr id="310" name="Google Shape;310;p53"/>
          <p:cNvSpPr txBox="1">
            <a:spLocks noGrp="1"/>
          </p:cNvSpPr>
          <p:nvPr>
            <p:ph type="body" idx="2"/>
          </p:nvPr>
        </p:nvSpPr>
        <p:spPr>
          <a:xfrm>
            <a:off x="152400" y="1154175"/>
            <a:ext cx="8839200" cy="58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Although Louisiana is serving nearly all of its in-need four year olds, affordable high-quality care is not available at the same level or scale for families of young children 0-3.</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54"/>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Access and Super App</a:t>
            </a:r>
            <a:endParaRPr b="1"/>
          </a:p>
          <a:p>
            <a:pPr marL="0" lvl="0" indent="0" algn="l" rtl="0">
              <a:spcBef>
                <a:spcPts val="0"/>
              </a:spcBef>
              <a:spcAft>
                <a:spcPts val="0"/>
              </a:spcAft>
              <a:buNone/>
            </a:pPr>
            <a:r>
              <a:rPr lang="en-US"/>
              <a:t>Economically Disadvantaged Four Year Olds Served</a:t>
            </a:r>
            <a:endParaRPr/>
          </a:p>
        </p:txBody>
      </p:sp>
      <p:pic>
        <p:nvPicPr>
          <p:cNvPr id="317" name="Google Shape;317;p54"/>
          <p:cNvPicPr preferRelativeResize="0"/>
          <p:nvPr/>
        </p:nvPicPr>
        <p:blipFill>
          <a:blip r:embed="rId3">
            <a:alphaModFix/>
          </a:blip>
          <a:stretch>
            <a:fillRect/>
          </a:stretch>
        </p:blipFill>
        <p:spPr>
          <a:xfrm>
            <a:off x="324950" y="1185200"/>
            <a:ext cx="3605075" cy="3431425"/>
          </a:xfrm>
          <a:prstGeom prst="rect">
            <a:avLst/>
          </a:prstGeom>
          <a:noFill/>
          <a:ln>
            <a:noFill/>
          </a:ln>
        </p:spPr>
      </p:pic>
      <p:sp>
        <p:nvSpPr>
          <p:cNvPr id="318" name="Google Shape;318;p54"/>
          <p:cNvSpPr txBox="1"/>
          <p:nvPr/>
        </p:nvSpPr>
        <p:spPr>
          <a:xfrm>
            <a:off x="3974176" y="1154950"/>
            <a:ext cx="4677300" cy="61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Percent Economically Disadvantaged 4s Served</a:t>
            </a:r>
            <a:endParaRPr sz="1800" b="1">
              <a:latin typeface="Calibri"/>
              <a:ea typeface="Calibri"/>
              <a:cs typeface="Calibri"/>
              <a:sym typeface="Calibri"/>
            </a:endParaRPr>
          </a:p>
        </p:txBody>
      </p:sp>
      <p:pic>
        <p:nvPicPr>
          <p:cNvPr id="319" name="Google Shape;319;p54"/>
          <p:cNvPicPr preferRelativeResize="0"/>
          <p:nvPr/>
        </p:nvPicPr>
        <p:blipFill rotWithShape="1">
          <a:blip r:embed="rId4">
            <a:alphaModFix/>
          </a:blip>
          <a:srcRect l="6550"/>
          <a:stretch/>
        </p:blipFill>
        <p:spPr>
          <a:xfrm>
            <a:off x="4510275" y="1598800"/>
            <a:ext cx="3735450" cy="29213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5"/>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Access and Super App</a:t>
            </a:r>
            <a:endParaRPr/>
          </a:p>
          <a:p>
            <a:pPr marL="0" lvl="0" indent="0" algn="l" rtl="0">
              <a:spcBef>
                <a:spcPts val="0"/>
              </a:spcBef>
              <a:spcAft>
                <a:spcPts val="0"/>
              </a:spcAft>
              <a:buNone/>
            </a:pPr>
            <a:r>
              <a:rPr lang="en-US"/>
              <a:t>Economically Disadvantaged Infant to Three Year Olds Served</a:t>
            </a:r>
            <a:endParaRPr/>
          </a:p>
        </p:txBody>
      </p:sp>
      <p:pic>
        <p:nvPicPr>
          <p:cNvPr id="326" name="Google Shape;326;p55"/>
          <p:cNvPicPr preferRelativeResize="0"/>
          <p:nvPr/>
        </p:nvPicPr>
        <p:blipFill>
          <a:blip r:embed="rId3">
            <a:alphaModFix/>
          </a:blip>
          <a:stretch>
            <a:fillRect/>
          </a:stretch>
        </p:blipFill>
        <p:spPr>
          <a:xfrm>
            <a:off x="406950" y="1161925"/>
            <a:ext cx="3662200" cy="3533475"/>
          </a:xfrm>
          <a:prstGeom prst="rect">
            <a:avLst/>
          </a:prstGeom>
          <a:noFill/>
          <a:ln>
            <a:noFill/>
          </a:ln>
        </p:spPr>
      </p:pic>
      <p:sp>
        <p:nvSpPr>
          <p:cNvPr id="327" name="Google Shape;327;p55"/>
          <p:cNvSpPr txBox="1"/>
          <p:nvPr/>
        </p:nvSpPr>
        <p:spPr>
          <a:xfrm>
            <a:off x="3437950" y="1182463"/>
            <a:ext cx="5538000" cy="44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b="1">
                <a:latin typeface="Calibri"/>
                <a:ea typeface="Calibri"/>
                <a:cs typeface="Calibri"/>
                <a:sym typeface="Calibri"/>
              </a:rPr>
              <a:t>Percent Economically Disadvantaged Infants-3 Served</a:t>
            </a:r>
            <a:endParaRPr sz="1800" b="1">
              <a:latin typeface="Calibri"/>
              <a:ea typeface="Calibri"/>
              <a:cs typeface="Calibri"/>
              <a:sym typeface="Calibri"/>
            </a:endParaRPr>
          </a:p>
        </p:txBody>
      </p:sp>
      <p:pic>
        <p:nvPicPr>
          <p:cNvPr id="328" name="Google Shape;328;p55"/>
          <p:cNvPicPr preferRelativeResize="0"/>
          <p:nvPr/>
        </p:nvPicPr>
        <p:blipFill rotWithShape="1">
          <a:blip r:embed="rId4">
            <a:alphaModFix/>
          </a:blip>
          <a:srcRect l="9354"/>
          <a:stretch/>
        </p:blipFill>
        <p:spPr>
          <a:xfrm>
            <a:off x="4976299" y="1761350"/>
            <a:ext cx="3605050" cy="227687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34" name="Google Shape;334;p56"/>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Access and Super App</a:t>
            </a:r>
            <a:endParaRPr b="1"/>
          </a:p>
          <a:p>
            <a:pPr marL="0" lvl="0" indent="0" algn="l" rtl="0">
              <a:spcBef>
                <a:spcPts val="0"/>
              </a:spcBef>
              <a:spcAft>
                <a:spcPts val="0"/>
              </a:spcAft>
              <a:buNone/>
            </a:pPr>
            <a:r>
              <a:rPr lang="en-US"/>
              <a:t>Funding Strategies</a:t>
            </a:r>
            <a:endParaRPr/>
          </a:p>
        </p:txBody>
      </p:sp>
      <p:sp>
        <p:nvSpPr>
          <p:cNvPr id="335" name="Google Shape;335;p56"/>
          <p:cNvSpPr txBox="1">
            <a:spLocks noGrp="1"/>
          </p:cNvSpPr>
          <p:nvPr>
            <p:ph type="body" idx="2"/>
          </p:nvPr>
        </p:nvSpPr>
        <p:spPr>
          <a:xfrm>
            <a:off x="155250" y="1198575"/>
            <a:ext cx="8839200" cy="58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LS3.1 asks LEAs to identify all </a:t>
            </a:r>
            <a:r>
              <a:rPr lang="en-US" b="1"/>
              <a:t>funding strategies </a:t>
            </a:r>
            <a:r>
              <a:rPr lang="en-US"/>
              <a:t>that apply to three-year-olds.</a:t>
            </a:r>
            <a:endParaRPr/>
          </a:p>
        </p:txBody>
      </p:sp>
      <p:sp>
        <p:nvSpPr>
          <p:cNvPr id="336" name="Google Shape;336;p56"/>
          <p:cNvSpPr txBox="1"/>
          <p:nvPr/>
        </p:nvSpPr>
        <p:spPr>
          <a:xfrm>
            <a:off x="5559750" y="1938750"/>
            <a:ext cx="3434700" cy="268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7" name="Google Shape;337;p56"/>
          <p:cNvSpPr txBox="1"/>
          <p:nvPr/>
        </p:nvSpPr>
        <p:spPr>
          <a:xfrm>
            <a:off x="5277800" y="1938750"/>
            <a:ext cx="3716700" cy="2442900"/>
          </a:xfrm>
          <a:prstGeom prst="rect">
            <a:avLst/>
          </a:prstGeom>
          <a:noFill/>
          <a:ln>
            <a:noFill/>
          </a:ln>
        </p:spPr>
        <p:txBody>
          <a:bodyPr spcFirstLastPara="1" wrap="square" lIns="91425" tIns="91425" rIns="91425" bIns="91425" anchor="t" anchorCtr="0">
            <a:noAutofit/>
          </a:bodyPr>
          <a:lstStyle/>
          <a:p>
            <a:pPr marL="457200" lvl="0" indent="-317500" algn="l" rtl="0">
              <a:lnSpc>
                <a:spcPct val="100000"/>
              </a:lnSpc>
              <a:spcBef>
                <a:spcPts val="750"/>
              </a:spcBef>
              <a:spcAft>
                <a:spcPts val="0"/>
              </a:spcAft>
              <a:buSzPts val="1400"/>
              <a:buFont typeface="Calibri"/>
              <a:buChar char="●"/>
            </a:pPr>
            <a:r>
              <a:rPr lang="en-US">
                <a:latin typeface="Calibri"/>
                <a:ea typeface="Calibri"/>
                <a:cs typeface="Calibri"/>
                <a:sym typeface="Calibri"/>
              </a:rPr>
              <a:t>When answering this question, LEAs should identify </a:t>
            </a:r>
            <a:r>
              <a:rPr lang="en-US" u="sng">
                <a:latin typeface="Calibri"/>
                <a:ea typeface="Calibri"/>
                <a:cs typeface="Calibri"/>
                <a:sym typeface="Calibri"/>
              </a:rPr>
              <a:t>all</a:t>
            </a:r>
            <a:r>
              <a:rPr lang="en-US">
                <a:latin typeface="Calibri"/>
                <a:ea typeface="Calibri"/>
                <a:cs typeface="Calibri"/>
                <a:sym typeface="Calibri"/>
              </a:rPr>
              <a:t> of the funding strategies they plan to use to serve birth through three year olds in the following school year. </a:t>
            </a:r>
            <a:endParaRPr>
              <a:latin typeface="Calibri"/>
              <a:ea typeface="Calibri"/>
              <a:cs typeface="Calibri"/>
              <a:sym typeface="Calibri"/>
            </a:endParaRPr>
          </a:p>
          <a:p>
            <a:pPr marL="457200" lvl="0" indent="-317500" algn="l" rtl="0">
              <a:lnSpc>
                <a:spcPct val="100000"/>
              </a:lnSpc>
              <a:spcBef>
                <a:spcPts val="750"/>
              </a:spcBef>
              <a:spcAft>
                <a:spcPts val="0"/>
              </a:spcAft>
              <a:buSzPts val="1400"/>
              <a:buFont typeface="Calibri"/>
              <a:buChar char="●"/>
            </a:pPr>
            <a:r>
              <a:rPr lang="en-US">
                <a:latin typeface="Calibri"/>
                <a:ea typeface="Calibri"/>
                <a:cs typeface="Calibri"/>
                <a:sym typeface="Calibri"/>
              </a:rPr>
              <a:t>If LEAs plan to use strategies not included here, they should select “Other” and provide a written description of the funding strategy(s) they plan to use. </a:t>
            </a:r>
            <a:endParaRPr>
              <a:latin typeface="Calibri"/>
              <a:ea typeface="Calibri"/>
              <a:cs typeface="Calibri"/>
              <a:sym typeface="Calibri"/>
            </a:endParaRPr>
          </a:p>
        </p:txBody>
      </p:sp>
      <p:pic>
        <p:nvPicPr>
          <p:cNvPr id="338" name="Google Shape;338;p56"/>
          <p:cNvPicPr preferRelativeResize="0"/>
          <p:nvPr/>
        </p:nvPicPr>
        <p:blipFill>
          <a:blip r:embed="rId3">
            <a:alphaModFix/>
          </a:blip>
          <a:stretch>
            <a:fillRect/>
          </a:stretch>
        </p:blipFill>
        <p:spPr>
          <a:xfrm>
            <a:off x="304800" y="1867275"/>
            <a:ext cx="4973000" cy="2752583"/>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7"/>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Access and Super App</a:t>
            </a:r>
            <a:endParaRPr b="1"/>
          </a:p>
          <a:p>
            <a:pPr marL="0" lvl="0" indent="0" algn="l" rtl="0">
              <a:spcBef>
                <a:spcPts val="0"/>
              </a:spcBef>
              <a:spcAft>
                <a:spcPts val="0"/>
              </a:spcAft>
              <a:buNone/>
            </a:pPr>
            <a:r>
              <a:rPr lang="en-US"/>
              <a:t>Funding Strategies</a:t>
            </a:r>
            <a:endParaRPr/>
          </a:p>
        </p:txBody>
      </p:sp>
      <p:sp>
        <p:nvSpPr>
          <p:cNvPr id="345" name="Google Shape;345;p57"/>
          <p:cNvSpPr txBox="1">
            <a:spLocks noGrp="1"/>
          </p:cNvSpPr>
          <p:nvPr>
            <p:ph type="body" idx="2"/>
          </p:nvPr>
        </p:nvSpPr>
        <p:spPr>
          <a:xfrm>
            <a:off x="155250" y="1198575"/>
            <a:ext cx="8839200" cy="58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LS3.2 asks LEAs to identify all </a:t>
            </a:r>
            <a:r>
              <a:rPr lang="en-US" b="1"/>
              <a:t>funding strategies </a:t>
            </a:r>
            <a:r>
              <a:rPr lang="en-US"/>
              <a:t>that apply to four-year-olds.</a:t>
            </a:r>
            <a:endParaRPr/>
          </a:p>
        </p:txBody>
      </p:sp>
      <p:sp>
        <p:nvSpPr>
          <p:cNvPr id="346" name="Google Shape;346;p57"/>
          <p:cNvSpPr txBox="1"/>
          <p:nvPr/>
        </p:nvSpPr>
        <p:spPr>
          <a:xfrm>
            <a:off x="5304650" y="1938750"/>
            <a:ext cx="3689700" cy="2442900"/>
          </a:xfrm>
          <a:prstGeom prst="rect">
            <a:avLst/>
          </a:prstGeom>
          <a:noFill/>
          <a:ln>
            <a:noFill/>
          </a:ln>
        </p:spPr>
        <p:txBody>
          <a:bodyPr spcFirstLastPara="1" wrap="square" lIns="91425" tIns="91425" rIns="91425" bIns="91425" anchor="t" anchorCtr="0">
            <a:noAutofit/>
          </a:bodyPr>
          <a:lstStyle/>
          <a:p>
            <a:pPr marL="457200" lvl="0" indent="-317500" algn="l" rtl="0">
              <a:spcBef>
                <a:spcPts val="750"/>
              </a:spcBef>
              <a:spcAft>
                <a:spcPts val="0"/>
              </a:spcAft>
              <a:buSzPts val="1400"/>
              <a:buFont typeface="Calibri"/>
              <a:buChar char="●"/>
            </a:pPr>
            <a:r>
              <a:rPr lang="en-US" dirty="0">
                <a:latin typeface="Calibri"/>
                <a:ea typeface="Calibri"/>
                <a:cs typeface="Calibri"/>
                <a:sym typeface="Calibri"/>
              </a:rPr>
              <a:t>When answering this question, LEAs should identify </a:t>
            </a:r>
            <a:r>
              <a:rPr lang="en-US" u="sng" dirty="0">
                <a:latin typeface="Calibri"/>
                <a:ea typeface="Calibri"/>
                <a:cs typeface="Calibri"/>
                <a:sym typeface="Calibri"/>
              </a:rPr>
              <a:t>all</a:t>
            </a:r>
            <a:r>
              <a:rPr lang="en-US" dirty="0">
                <a:latin typeface="Calibri"/>
                <a:ea typeface="Calibri"/>
                <a:cs typeface="Calibri"/>
                <a:sym typeface="Calibri"/>
              </a:rPr>
              <a:t> of the funding strategies they plan to use to serve or expand service for four year olds in the following school year. </a:t>
            </a:r>
            <a:endParaRPr dirty="0">
              <a:latin typeface="Calibri"/>
              <a:ea typeface="Calibri"/>
              <a:cs typeface="Calibri"/>
              <a:sym typeface="Calibri"/>
            </a:endParaRPr>
          </a:p>
          <a:p>
            <a:pPr marL="457200" lvl="0" indent="-317500" algn="l" rtl="0">
              <a:spcBef>
                <a:spcPts val="750"/>
              </a:spcBef>
              <a:spcAft>
                <a:spcPts val="0"/>
              </a:spcAft>
              <a:buSzPts val="1400"/>
              <a:buFont typeface="Calibri"/>
              <a:buChar char="●"/>
            </a:pPr>
            <a:r>
              <a:rPr lang="en-US" dirty="0">
                <a:latin typeface="Calibri"/>
                <a:ea typeface="Calibri"/>
                <a:cs typeface="Calibri"/>
                <a:sym typeface="Calibri"/>
              </a:rPr>
              <a:t>If LEAs plan to use strategies not included here, they should select “Other” and provide a written description of the funding strategy(s) they plan to use. </a:t>
            </a:r>
            <a:endParaRPr dirty="0">
              <a:latin typeface="Calibri"/>
              <a:ea typeface="Calibri"/>
              <a:cs typeface="Calibri"/>
              <a:sym typeface="Calibri"/>
            </a:endParaRPr>
          </a:p>
        </p:txBody>
      </p:sp>
      <p:pic>
        <p:nvPicPr>
          <p:cNvPr id="347" name="Google Shape;347;p57"/>
          <p:cNvPicPr preferRelativeResize="0"/>
          <p:nvPr/>
        </p:nvPicPr>
        <p:blipFill>
          <a:blip r:embed="rId3">
            <a:alphaModFix/>
          </a:blip>
          <a:stretch>
            <a:fillRect/>
          </a:stretch>
        </p:blipFill>
        <p:spPr>
          <a:xfrm>
            <a:off x="355250" y="2071587"/>
            <a:ext cx="4918600" cy="21772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58"/>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Access and Super App</a:t>
            </a:r>
            <a:endParaRPr b="1"/>
          </a:p>
          <a:p>
            <a:pPr marL="0" lvl="0" indent="0" algn="l" rtl="0">
              <a:spcBef>
                <a:spcPts val="0"/>
              </a:spcBef>
              <a:spcAft>
                <a:spcPts val="0"/>
              </a:spcAft>
              <a:buNone/>
            </a:pPr>
            <a:r>
              <a:rPr lang="en-US"/>
              <a:t>Coordinated Funding Request</a:t>
            </a:r>
            <a:endParaRPr/>
          </a:p>
        </p:txBody>
      </p:sp>
      <p:sp>
        <p:nvSpPr>
          <p:cNvPr id="354" name="Google Shape;354;p58"/>
          <p:cNvSpPr txBox="1">
            <a:spLocks noGrp="1"/>
          </p:cNvSpPr>
          <p:nvPr>
            <p:ph type="body" idx="2"/>
          </p:nvPr>
        </p:nvSpPr>
        <p:spPr>
          <a:xfrm>
            <a:off x="155250" y="1198575"/>
            <a:ext cx="8839200" cy="58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Question LS3.3 ask LEAs that are the Lead Agency to upload the </a:t>
            </a:r>
            <a:r>
              <a:rPr lang="en-US" b="1"/>
              <a:t>completed Coordinated Funding Request.</a:t>
            </a:r>
            <a:endParaRPr b="1"/>
          </a:p>
        </p:txBody>
      </p:sp>
      <p:pic>
        <p:nvPicPr>
          <p:cNvPr id="355" name="Google Shape;355;p58"/>
          <p:cNvPicPr preferRelativeResize="0"/>
          <p:nvPr/>
        </p:nvPicPr>
        <p:blipFill>
          <a:blip r:embed="rId3">
            <a:alphaModFix/>
          </a:blip>
          <a:stretch>
            <a:fillRect/>
          </a:stretch>
        </p:blipFill>
        <p:spPr>
          <a:xfrm>
            <a:off x="1581038" y="2945373"/>
            <a:ext cx="5987626" cy="1557025"/>
          </a:xfrm>
          <a:prstGeom prst="rect">
            <a:avLst/>
          </a:prstGeom>
          <a:noFill/>
          <a:ln>
            <a:noFill/>
          </a:ln>
          <a:effectLst>
            <a:outerShdw blurRad="57150" dist="19050" dir="5400000" algn="bl" rotWithShape="0">
              <a:srgbClr val="000000">
                <a:alpha val="50000"/>
              </a:srgbClr>
            </a:outerShdw>
          </a:effectLst>
        </p:spPr>
      </p:pic>
      <p:sp>
        <p:nvSpPr>
          <p:cNvPr id="356" name="Google Shape;356;p58"/>
          <p:cNvSpPr txBox="1"/>
          <p:nvPr/>
        </p:nvSpPr>
        <p:spPr>
          <a:xfrm>
            <a:off x="301800" y="1857575"/>
            <a:ext cx="8540400" cy="1087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latin typeface="Calibri"/>
                <a:ea typeface="Calibri"/>
                <a:cs typeface="Calibri"/>
                <a:sym typeface="Calibri"/>
              </a:rPr>
              <a:t>The link to the Coordinated Funding Request template can be located in Appendix A of the School System Planning Guide for item LS3.3. Once completed, LEAs who are Lead Agencies will upload it into Super App. </a:t>
            </a:r>
            <a:endParaRPr sz="1800">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59"/>
          <p:cNvSpPr txBox="1">
            <a:spLocks noGrp="1"/>
          </p:cNvSpPr>
          <p:nvPr>
            <p:ph type="title"/>
          </p:nvPr>
        </p:nvSpPr>
        <p:spPr>
          <a:xfrm>
            <a:off x="209275" y="847875"/>
            <a:ext cx="3495300" cy="34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Early Childhood Quality and </a:t>
            </a:r>
            <a:endParaRPr b="1"/>
          </a:p>
          <a:p>
            <a:pPr marL="0" lvl="0" indent="0" algn="ctr" rtl="0">
              <a:spcBef>
                <a:spcPts val="0"/>
              </a:spcBef>
              <a:spcAft>
                <a:spcPts val="0"/>
              </a:spcAft>
              <a:buNone/>
            </a:pPr>
            <a:r>
              <a:rPr lang="en-US" b="1"/>
              <a:t>Super App</a:t>
            </a:r>
            <a:endParaRP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60"/>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Quality and Super App</a:t>
            </a:r>
            <a:endParaRPr b="1"/>
          </a:p>
          <a:p>
            <a:pPr marL="0" lvl="0" indent="0" algn="l" rtl="0">
              <a:spcBef>
                <a:spcPts val="0"/>
              </a:spcBef>
              <a:spcAft>
                <a:spcPts val="0"/>
              </a:spcAft>
              <a:buNone/>
            </a:pPr>
            <a:r>
              <a:rPr lang="en-US"/>
              <a:t>Overview</a:t>
            </a:r>
            <a:endParaRPr/>
          </a:p>
        </p:txBody>
      </p:sp>
      <p:sp>
        <p:nvSpPr>
          <p:cNvPr id="369" name="Google Shape;369;p60"/>
          <p:cNvSpPr txBox="1">
            <a:spLocks noGrp="1"/>
          </p:cNvSpPr>
          <p:nvPr>
            <p:ph type="body" idx="1"/>
          </p:nvPr>
        </p:nvSpPr>
        <p:spPr>
          <a:xfrm>
            <a:off x="152400" y="1910988"/>
            <a:ext cx="8839200" cy="27474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r>
              <a:rPr lang="en-US" sz="1750">
                <a:solidFill>
                  <a:srgbClr val="000000"/>
                </a:solidFill>
              </a:rPr>
              <a:t>Successful implementation of high-quality curriculum and assessments requires the following:</a:t>
            </a:r>
            <a:endParaRPr sz="1750">
              <a:solidFill>
                <a:srgbClr val="000000"/>
              </a:solidFill>
            </a:endParaRPr>
          </a:p>
          <a:p>
            <a:pPr marL="457200" lvl="0" indent="-339725" algn="l" rtl="0">
              <a:lnSpc>
                <a:spcPct val="100000"/>
              </a:lnSpc>
              <a:spcBef>
                <a:spcPts val="800"/>
              </a:spcBef>
              <a:spcAft>
                <a:spcPts val="0"/>
              </a:spcAft>
              <a:buClr>
                <a:srgbClr val="000000"/>
              </a:buClr>
              <a:buSzPts val="1750"/>
              <a:buFont typeface="Calibri"/>
              <a:buChar char="●"/>
            </a:pPr>
            <a:r>
              <a:rPr lang="en-US" sz="1750" b="1">
                <a:solidFill>
                  <a:srgbClr val="000000"/>
                </a:solidFill>
              </a:rPr>
              <a:t>Initial support:</a:t>
            </a:r>
            <a:r>
              <a:rPr lang="en-US" sz="1750">
                <a:solidFill>
                  <a:srgbClr val="000000"/>
                </a:solidFill>
              </a:rPr>
              <a:t> Provide pre-service PD for teachers and leaders that builds their familiarity with the structure, approach, and key components of high-quality curricula and assessments. </a:t>
            </a:r>
            <a:endParaRPr sz="1750">
              <a:solidFill>
                <a:srgbClr val="000000"/>
              </a:solidFill>
            </a:endParaRPr>
          </a:p>
          <a:p>
            <a:pPr marL="457200" lvl="0" indent="-339725" algn="l" rtl="0">
              <a:lnSpc>
                <a:spcPct val="100000"/>
              </a:lnSpc>
              <a:spcBef>
                <a:spcPts val="800"/>
              </a:spcBef>
              <a:spcAft>
                <a:spcPts val="0"/>
              </a:spcAft>
              <a:buClr>
                <a:srgbClr val="000000"/>
              </a:buClr>
              <a:buSzPts val="1750"/>
              <a:buFont typeface="Calibri"/>
              <a:buChar char="●"/>
            </a:pPr>
            <a:r>
              <a:rPr lang="en-US" sz="1750" b="1">
                <a:solidFill>
                  <a:srgbClr val="000000"/>
                </a:solidFill>
              </a:rPr>
              <a:t>Ongoing, focused coaching:</a:t>
            </a:r>
            <a:r>
              <a:rPr lang="en-US" sz="1750">
                <a:solidFill>
                  <a:srgbClr val="000000"/>
                </a:solidFill>
              </a:rPr>
              <a:t> Build teachers’ and leaders’ ability to use the high-quality curricula and assessments; deepen knowledge of content and content pedagogy; build skill in using child data to meet the needs of all learners; and demonstrate how to use classroom observations to foster teacher leadership, collaboration, and improved implementation. </a:t>
            </a:r>
            <a:endParaRPr sz="1750">
              <a:solidFill>
                <a:srgbClr val="000000"/>
              </a:solidFill>
            </a:endParaRPr>
          </a:p>
          <a:p>
            <a:pPr marL="0" lvl="0" indent="0" algn="l" rtl="0">
              <a:lnSpc>
                <a:spcPct val="113000"/>
              </a:lnSpc>
              <a:spcBef>
                <a:spcPts val="800"/>
              </a:spcBef>
              <a:spcAft>
                <a:spcPts val="800"/>
              </a:spcAft>
              <a:buNone/>
            </a:pPr>
            <a:endParaRPr/>
          </a:p>
        </p:txBody>
      </p:sp>
      <p:sp>
        <p:nvSpPr>
          <p:cNvPr id="370" name="Google Shape;370;p60"/>
          <p:cNvSpPr txBox="1">
            <a:spLocks noGrp="1"/>
          </p:cNvSpPr>
          <p:nvPr>
            <p:ph type="body" idx="2"/>
          </p:nvPr>
        </p:nvSpPr>
        <p:spPr>
          <a:xfrm>
            <a:off x="155250" y="1143000"/>
            <a:ext cx="8839200" cy="7680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a:t>Teachers in all early childhood settings need strong and coordinated professional development, curricula, and assessments that advance the quality and continuity of practice across early childhood and early elementary settings.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61"/>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Quality and Super App</a:t>
            </a:r>
            <a:endParaRPr b="1"/>
          </a:p>
          <a:p>
            <a:pPr marL="0" lvl="0" indent="0" algn="l" rtl="0">
              <a:spcBef>
                <a:spcPts val="0"/>
              </a:spcBef>
              <a:spcAft>
                <a:spcPts val="0"/>
              </a:spcAft>
              <a:buNone/>
            </a:pPr>
            <a:r>
              <a:rPr lang="en-US"/>
              <a:t>Overview</a:t>
            </a:r>
            <a:endParaRPr/>
          </a:p>
        </p:txBody>
      </p:sp>
      <p:sp>
        <p:nvSpPr>
          <p:cNvPr id="377" name="Google Shape;377;p61"/>
          <p:cNvSpPr txBox="1">
            <a:spLocks noGrp="1"/>
          </p:cNvSpPr>
          <p:nvPr>
            <p:ph type="body" idx="1"/>
          </p:nvPr>
        </p:nvSpPr>
        <p:spPr>
          <a:xfrm>
            <a:off x="152400" y="1728300"/>
            <a:ext cx="8839200" cy="2930100"/>
          </a:xfrm>
          <a:prstGeom prst="rect">
            <a:avLst/>
          </a:prstGeom>
        </p:spPr>
        <p:txBody>
          <a:bodyPr spcFirstLastPara="1" wrap="square" lIns="91425" tIns="91425" rIns="91425" bIns="91425" anchor="t" anchorCtr="0">
            <a:noAutofit/>
          </a:bodyPr>
          <a:lstStyle/>
          <a:p>
            <a:pPr marL="457200" lvl="0" indent="-339725" algn="l" rtl="0">
              <a:lnSpc>
                <a:spcPct val="100000"/>
              </a:lnSpc>
              <a:spcBef>
                <a:spcPts val="0"/>
              </a:spcBef>
              <a:spcAft>
                <a:spcPts val="0"/>
              </a:spcAft>
              <a:buClr>
                <a:srgbClr val="000000"/>
              </a:buClr>
              <a:buSzPts val="1750"/>
              <a:buChar char="•"/>
            </a:pPr>
            <a:r>
              <a:rPr lang="en-US" sz="1750">
                <a:solidFill>
                  <a:srgbClr val="000000"/>
                </a:solidFill>
              </a:rPr>
              <a:t>Teachers and staff of birth to five-year-old children have access to and implement high-quality curriculum, receive orientation to curriculum training and ongoing support during the school year, and use high-quality curriculum-embedded and/or high-quality assessments to plan for individual needs of students. </a:t>
            </a:r>
            <a:endParaRPr sz="1750">
              <a:solidFill>
                <a:srgbClr val="000000"/>
              </a:solidFill>
            </a:endParaRPr>
          </a:p>
          <a:p>
            <a:pPr marL="457200" lvl="0" indent="-339725" algn="l" rtl="0">
              <a:lnSpc>
                <a:spcPct val="100000"/>
              </a:lnSpc>
              <a:spcBef>
                <a:spcPts val="1200"/>
              </a:spcBef>
              <a:spcAft>
                <a:spcPts val="0"/>
              </a:spcAft>
              <a:buClr>
                <a:srgbClr val="000000"/>
              </a:buClr>
              <a:buSzPts val="1750"/>
              <a:buChar char="•"/>
            </a:pPr>
            <a:r>
              <a:rPr lang="en-US" sz="1750">
                <a:solidFill>
                  <a:srgbClr val="000000"/>
                </a:solidFill>
              </a:rPr>
              <a:t>The lead agency ensures that central office and site administrators are trained on the </a:t>
            </a:r>
            <a:r>
              <a:rPr lang="en-US" sz="1750" i="1">
                <a:solidFill>
                  <a:srgbClr val="000000"/>
                </a:solidFill>
              </a:rPr>
              <a:t>CLASS</a:t>
            </a:r>
            <a:r>
              <a:rPr lang="en-US" sz="1750" baseline="30000">
                <a:solidFill>
                  <a:srgbClr val="000000"/>
                </a:solidFill>
              </a:rPr>
              <a:t>Ⓡ</a:t>
            </a:r>
            <a:r>
              <a:rPr lang="en-US" sz="1750">
                <a:solidFill>
                  <a:srgbClr val="000000"/>
                </a:solidFill>
              </a:rPr>
              <a:t> observation tool, provide observation feedback to teachers, and use observation results to support staff improvement.</a:t>
            </a:r>
            <a:endParaRPr sz="1750">
              <a:solidFill>
                <a:srgbClr val="000000"/>
              </a:solidFill>
            </a:endParaRPr>
          </a:p>
          <a:p>
            <a:pPr marL="457200" lvl="0" indent="0" algn="l" rtl="0">
              <a:lnSpc>
                <a:spcPct val="100000"/>
              </a:lnSpc>
              <a:spcBef>
                <a:spcPts val="1200"/>
              </a:spcBef>
              <a:spcAft>
                <a:spcPts val="0"/>
              </a:spcAft>
              <a:buNone/>
            </a:pPr>
            <a:endParaRPr sz="1750">
              <a:solidFill>
                <a:srgbClr val="000000"/>
              </a:solidFill>
            </a:endParaRPr>
          </a:p>
          <a:p>
            <a:pPr marL="0" lvl="0" indent="0" algn="l" rtl="0">
              <a:lnSpc>
                <a:spcPct val="113000"/>
              </a:lnSpc>
              <a:spcBef>
                <a:spcPts val="800"/>
              </a:spcBef>
              <a:spcAft>
                <a:spcPts val="800"/>
              </a:spcAft>
              <a:buNone/>
            </a:pPr>
            <a:endParaRPr/>
          </a:p>
        </p:txBody>
      </p:sp>
      <p:sp>
        <p:nvSpPr>
          <p:cNvPr id="378" name="Google Shape;378;p61"/>
          <p:cNvSpPr txBox="1">
            <a:spLocks noGrp="1"/>
          </p:cNvSpPr>
          <p:nvPr>
            <p:ph type="body" idx="2"/>
          </p:nvPr>
        </p:nvSpPr>
        <p:spPr>
          <a:xfrm>
            <a:off x="155250" y="1143000"/>
            <a:ext cx="8839200" cy="5853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a:t>The Department has provided indicators of success for improving early childhood quality.</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2"/>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Quality and Super App</a:t>
            </a:r>
            <a:endParaRPr b="1"/>
          </a:p>
          <a:p>
            <a:pPr marL="0" lvl="0" indent="0" algn="l" rtl="0">
              <a:spcBef>
                <a:spcPts val="0"/>
              </a:spcBef>
              <a:spcAft>
                <a:spcPts val="0"/>
              </a:spcAft>
              <a:buNone/>
            </a:pPr>
            <a:r>
              <a:rPr lang="en-US"/>
              <a:t>Overview</a:t>
            </a:r>
            <a:endParaRPr/>
          </a:p>
        </p:txBody>
      </p:sp>
      <p:sp>
        <p:nvSpPr>
          <p:cNvPr id="385" name="Google Shape;385;p62"/>
          <p:cNvSpPr txBox="1">
            <a:spLocks noGrp="1"/>
          </p:cNvSpPr>
          <p:nvPr>
            <p:ph type="body" idx="1"/>
          </p:nvPr>
        </p:nvSpPr>
        <p:spPr>
          <a:xfrm>
            <a:off x="152400" y="1728300"/>
            <a:ext cx="8839200" cy="2930100"/>
          </a:xfrm>
          <a:prstGeom prst="rect">
            <a:avLst/>
          </a:prstGeom>
        </p:spPr>
        <p:txBody>
          <a:bodyPr spcFirstLastPara="1" wrap="square" lIns="91425" tIns="91425" rIns="91425" bIns="91425" anchor="t" anchorCtr="0">
            <a:noAutofit/>
          </a:bodyPr>
          <a:lstStyle/>
          <a:p>
            <a:pPr marL="457200" lvl="0" indent="-339725" algn="l" rtl="0">
              <a:lnSpc>
                <a:spcPct val="100000"/>
              </a:lnSpc>
              <a:spcBef>
                <a:spcPts val="0"/>
              </a:spcBef>
              <a:spcAft>
                <a:spcPts val="0"/>
              </a:spcAft>
              <a:buClr>
                <a:srgbClr val="000000"/>
              </a:buClr>
              <a:buSzPts val="1750"/>
              <a:buChar char="•"/>
            </a:pPr>
            <a:r>
              <a:rPr lang="en-US" sz="1750">
                <a:solidFill>
                  <a:srgbClr val="000000"/>
                </a:solidFill>
              </a:rPr>
              <a:t>Identify the number of birth to five-year-old classrooms that will be newly using the following high-quality curricula for the 2020-2021 school year.</a:t>
            </a:r>
            <a:endParaRPr sz="1750">
              <a:solidFill>
                <a:srgbClr val="000000"/>
              </a:solidFill>
            </a:endParaRPr>
          </a:p>
          <a:p>
            <a:pPr marL="457200" lvl="0" indent="-339725" algn="l" rtl="0">
              <a:lnSpc>
                <a:spcPct val="100000"/>
              </a:lnSpc>
              <a:spcBef>
                <a:spcPts val="1200"/>
              </a:spcBef>
              <a:spcAft>
                <a:spcPts val="0"/>
              </a:spcAft>
              <a:buClr>
                <a:srgbClr val="000000"/>
              </a:buClr>
              <a:buSzPts val="1750"/>
              <a:buChar char="•"/>
            </a:pPr>
            <a:r>
              <a:rPr lang="en-US" sz="1750">
                <a:solidFill>
                  <a:srgbClr val="000000"/>
                </a:solidFill>
              </a:rPr>
              <a:t>Identify the number of birth to five-year-old classrooms for which partner(s) will provide teacher professional development on the curricula.</a:t>
            </a:r>
            <a:endParaRPr sz="1750">
              <a:solidFill>
                <a:srgbClr val="000000"/>
              </a:solidFill>
            </a:endParaRPr>
          </a:p>
          <a:p>
            <a:pPr marL="457200" lvl="0" indent="-339725" algn="l" rtl="0">
              <a:lnSpc>
                <a:spcPct val="100000"/>
              </a:lnSpc>
              <a:spcBef>
                <a:spcPts val="1200"/>
              </a:spcBef>
              <a:spcAft>
                <a:spcPts val="0"/>
              </a:spcAft>
              <a:buClr>
                <a:srgbClr val="000000"/>
              </a:buClr>
              <a:buSzPts val="1750"/>
              <a:buChar char="•"/>
            </a:pPr>
            <a:r>
              <a:rPr lang="en-US" sz="1750">
                <a:solidFill>
                  <a:srgbClr val="000000"/>
                </a:solidFill>
              </a:rPr>
              <a:t>Identify the number of birth to five-year-old classrooms for which partner(s) will provide teacher professional development on child assessment.</a:t>
            </a:r>
            <a:endParaRPr sz="1750">
              <a:solidFill>
                <a:srgbClr val="000000"/>
              </a:solidFill>
            </a:endParaRPr>
          </a:p>
          <a:p>
            <a:pPr marL="457200" lvl="0" indent="0" algn="l" rtl="0">
              <a:lnSpc>
                <a:spcPct val="100000"/>
              </a:lnSpc>
              <a:spcBef>
                <a:spcPts val="1200"/>
              </a:spcBef>
              <a:spcAft>
                <a:spcPts val="0"/>
              </a:spcAft>
              <a:buNone/>
            </a:pPr>
            <a:endParaRPr sz="1750">
              <a:solidFill>
                <a:srgbClr val="000000"/>
              </a:solidFill>
            </a:endParaRPr>
          </a:p>
          <a:p>
            <a:pPr marL="457200" lvl="0" indent="0" algn="l" rtl="0">
              <a:lnSpc>
                <a:spcPct val="100000"/>
              </a:lnSpc>
              <a:spcBef>
                <a:spcPts val="1200"/>
              </a:spcBef>
              <a:spcAft>
                <a:spcPts val="0"/>
              </a:spcAft>
              <a:buNone/>
            </a:pPr>
            <a:endParaRPr sz="1750">
              <a:solidFill>
                <a:srgbClr val="000000"/>
              </a:solidFill>
            </a:endParaRPr>
          </a:p>
          <a:p>
            <a:pPr marL="457200" lvl="0" indent="-339725" algn="l" rtl="0">
              <a:lnSpc>
                <a:spcPct val="100000"/>
              </a:lnSpc>
              <a:spcBef>
                <a:spcPts val="1200"/>
              </a:spcBef>
              <a:spcAft>
                <a:spcPts val="0"/>
              </a:spcAft>
              <a:buClr>
                <a:srgbClr val="000000"/>
              </a:buClr>
              <a:buSzPts val="1750"/>
              <a:buChar char="•"/>
            </a:pPr>
            <a:endParaRPr sz="1750">
              <a:solidFill>
                <a:srgbClr val="000000"/>
              </a:solidFill>
            </a:endParaRPr>
          </a:p>
          <a:p>
            <a:pPr marL="457200" lvl="0" indent="0" algn="l" rtl="0">
              <a:lnSpc>
                <a:spcPct val="100000"/>
              </a:lnSpc>
              <a:spcBef>
                <a:spcPts val="1200"/>
              </a:spcBef>
              <a:spcAft>
                <a:spcPts val="0"/>
              </a:spcAft>
              <a:buNone/>
            </a:pPr>
            <a:endParaRPr sz="1750">
              <a:solidFill>
                <a:srgbClr val="000000"/>
              </a:solidFill>
            </a:endParaRPr>
          </a:p>
          <a:p>
            <a:pPr marL="0" lvl="0" indent="0" algn="l" rtl="0">
              <a:lnSpc>
                <a:spcPct val="113000"/>
              </a:lnSpc>
              <a:spcBef>
                <a:spcPts val="800"/>
              </a:spcBef>
              <a:spcAft>
                <a:spcPts val="800"/>
              </a:spcAft>
              <a:buNone/>
            </a:pPr>
            <a:endParaRPr/>
          </a:p>
        </p:txBody>
      </p:sp>
      <p:sp>
        <p:nvSpPr>
          <p:cNvPr id="386" name="Google Shape;386;p62"/>
          <p:cNvSpPr txBox="1">
            <a:spLocks noGrp="1"/>
          </p:cNvSpPr>
          <p:nvPr>
            <p:ph type="body" idx="2"/>
          </p:nvPr>
        </p:nvSpPr>
        <p:spPr>
          <a:xfrm>
            <a:off x="155250" y="1143000"/>
            <a:ext cx="8839200" cy="5853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US"/>
              <a:t>Each school system will respond to the following application questions relating to improving early childhood quality.</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63"/>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Quality and Super App</a:t>
            </a:r>
            <a:endParaRPr b="1"/>
          </a:p>
          <a:p>
            <a:pPr marL="0" lvl="0" indent="0" algn="l" rtl="0">
              <a:spcBef>
                <a:spcPts val="0"/>
              </a:spcBef>
              <a:spcAft>
                <a:spcPts val="0"/>
              </a:spcAft>
              <a:buNone/>
            </a:pPr>
            <a:r>
              <a:rPr lang="en-US"/>
              <a:t>Curriculum</a:t>
            </a:r>
            <a:endParaRPr/>
          </a:p>
        </p:txBody>
      </p:sp>
      <p:sp>
        <p:nvSpPr>
          <p:cNvPr id="393" name="Google Shape;393;p63"/>
          <p:cNvSpPr txBox="1">
            <a:spLocks noGrp="1"/>
          </p:cNvSpPr>
          <p:nvPr>
            <p:ph type="body" idx="2"/>
          </p:nvPr>
        </p:nvSpPr>
        <p:spPr>
          <a:xfrm>
            <a:off x="155250" y="1143000"/>
            <a:ext cx="8839200" cy="402300"/>
          </a:xfrm>
          <a:prstGeom prst="rect">
            <a:avLst/>
          </a:prstGeom>
        </p:spPr>
        <p:txBody>
          <a:bodyPr spcFirstLastPara="1" wrap="square" lIns="91425" tIns="91425" rIns="91425" bIns="91425" anchor="ctr" anchorCtr="0">
            <a:noAutofit/>
          </a:bodyPr>
          <a:lstStyle/>
          <a:p>
            <a:pPr marL="0" marR="101600" lvl="0" indent="0" algn="l" rtl="0">
              <a:lnSpc>
                <a:spcPct val="97500"/>
              </a:lnSpc>
              <a:spcBef>
                <a:spcPts val="0"/>
              </a:spcBef>
              <a:spcAft>
                <a:spcPts val="0"/>
              </a:spcAft>
              <a:buNone/>
            </a:pPr>
            <a:r>
              <a:rPr lang="en-US"/>
              <a:t>Question LS4.1 asks that LEAs identify high-quality </a:t>
            </a:r>
            <a:r>
              <a:rPr lang="en-US" b="1"/>
              <a:t>curriculum</a:t>
            </a:r>
            <a:r>
              <a:rPr lang="en-US"/>
              <a:t>.</a:t>
            </a:r>
            <a:endParaRPr/>
          </a:p>
        </p:txBody>
      </p:sp>
      <p:sp>
        <p:nvSpPr>
          <p:cNvPr id="394" name="Google Shape;394;p63"/>
          <p:cNvSpPr txBox="1"/>
          <p:nvPr/>
        </p:nvSpPr>
        <p:spPr>
          <a:xfrm>
            <a:off x="103600" y="1470500"/>
            <a:ext cx="8938800" cy="1290000"/>
          </a:xfrm>
          <a:prstGeom prst="rect">
            <a:avLst/>
          </a:prstGeom>
          <a:noFill/>
          <a:ln>
            <a:noFill/>
          </a:ln>
        </p:spPr>
        <p:txBody>
          <a:bodyPr spcFirstLastPara="1" wrap="square" lIns="91425" tIns="91425" rIns="91425" bIns="91425" anchor="t" anchorCtr="0">
            <a:noAutofit/>
          </a:bodyPr>
          <a:lstStyle/>
          <a:p>
            <a:pPr marL="457200" lvl="0" indent="-307975" algn="l" rtl="0">
              <a:lnSpc>
                <a:spcPct val="90000"/>
              </a:lnSpc>
              <a:spcBef>
                <a:spcPts val="0"/>
              </a:spcBef>
              <a:spcAft>
                <a:spcPts val="0"/>
              </a:spcAft>
              <a:buSzPts val="1250"/>
              <a:buFont typeface="Calibri"/>
              <a:buChar char="●"/>
            </a:pPr>
            <a:r>
              <a:rPr lang="en-US" sz="1250">
                <a:latin typeface="Calibri"/>
                <a:ea typeface="Calibri"/>
                <a:cs typeface="Calibri"/>
                <a:sym typeface="Calibri"/>
              </a:rPr>
              <a:t>Based on your blueprint, identify the number of birth to five-year-old classrooms, in each age band, that will be </a:t>
            </a:r>
            <a:r>
              <a:rPr lang="en-US" sz="1250" i="1">
                <a:latin typeface="Calibri"/>
                <a:ea typeface="Calibri"/>
                <a:cs typeface="Calibri"/>
                <a:sym typeface="Calibri"/>
              </a:rPr>
              <a:t>newly</a:t>
            </a:r>
            <a:r>
              <a:rPr lang="en-US" sz="1250">
                <a:latin typeface="Calibri"/>
                <a:ea typeface="Calibri"/>
                <a:cs typeface="Calibri"/>
                <a:sym typeface="Calibri"/>
              </a:rPr>
              <a:t> using the following high-quality curricula for the 2020-2021 school year.</a:t>
            </a:r>
            <a:endParaRPr sz="1250">
              <a:latin typeface="Calibri"/>
              <a:ea typeface="Calibri"/>
              <a:cs typeface="Calibri"/>
              <a:sym typeface="Calibri"/>
            </a:endParaRPr>
          </a:p>
          <a:p>
            <a:pPr marL="457200" lvl="0" indent="-307975" algn="l" rtl="0">
              <a:lnSpc>
                <a:spcPct val="90000"/>
              </a:lnSpc>
              <a:spcBef>
                <a:spcPts val="500"/>
              </a:spcBef>
              <a:spcAft>
                <a:spcPts val="0"/>
              </a:spcAft>
              <a:buSzPts val="1250"/>
              <a:buFont typeface="Calibri"/>
              <a:buChar char="●"/>
            </a:pPr>
            <a:r>
              <a:rPr lang="en-US" sz="1250">
                <a:latin typeface="Calibri"/>
                <a:ea typeface="Calibri"/>
                <a:cs typeface="Calibri"/>
                <a:sym typeface="Calibri"/>
              </a:rPr>
              <a:t>School systems may request competitive funding at any school or center in the community network, whether it has a label or not, to support the purchase of new high-quality curriculum materials where high-quality curriculum was not previously in place.</a:t>
            </a:r>
            <a:endParaRPr sz="1250">
              <a:latin typeface="Calibri"/>
              <a:ea typeface="Calibri"/>
              <a:cs typeface="Calibri"/>
              <a:sym typeface="Calibri"/>
            </a:endParaRPr>
          </a:p>
          <a:p>
            <a:pPr marL="457200" lvl="0" indent="-307975" algn="l" rtl="0">
              <a:lnSpc>
                <a:spcPct val="90000"/>
              </a:lnSpc>
              <a:spcBef>
                <a:spcPts val="500"/>
              </a:spcBef>
              <a:spcAft>
                <a:spcPts val="0"/>
              </a:spcAft>
              <a:buSzPts val="1250"/>
              <a:buFont typeface="Calibri"/>
              <a:buChar char="●"/>
            </a:pPr>
            <a:r>
              <a:rPr lang="en-US" sz="1250">
                <a:latin typeface="Calibri"/>
                <a:ea typeface="Calibri"/>
                <a:cs typeface="Calibri"/>
                <a:sym typeface="Calibri"/>
              </a:rPr>
              <a:t>Curriculum purchases can be made for any early childhood classroom within the district. This includes, Type III child care, Head Start/Early Head Start, and public and non-public pre-K.</a:t>
            </a:r>
            <a:endParaRPr sz="1250">
              <a:latin typeface="Calibri"/>
              <a:ea typeface="Calibri"/>
              <a:cs typeface="Calibri"/>
              <a:sym typeface="Calibri"/>
            </a:endParaRPr>
          </a:p>
          <a:p>
            <a:pPr marL="0" lvl="0" indent="0" algn="l" rtl="0">
              <a:lnSpc>
                <a:spcPct val="100000"/>
              </a:lnSpc>
              <a:spcBef>
                <a:spcPts val="500"/>
              </a:spcBef>
              <a:spcAft>
                <a:spcPts val="600"/>
              </a:spcAft>
              <a:buNone/>
            </a:pPr>
            <a:endParaRPr>
              <a:latin typeface="Calibri"/>
              <a:ea typeface="Calibri"/>
              <a:cs typeface="Calibri"/>
              <a:sym typeface="Calibri"/>
            </a:endParaRPr>
          </a:p>
        </p:txBody>
      </p:sp>
      <p:pic>
        <p:nvPicPr>
          <p:cNvPr id="395" name="Google Shape;395;p63"/>
          <p:cNvPicPr preferRelativeResize="0"/>
          <p:nvPr/>
        </p:nvPicPr>
        <p:blipFill>
          <a:blip r:embed="rId3">
            <a:alphaModFix/>
          </a:blip>
          <a:stretch>
            <a:fillRect/>
          </a:stretch>
        </p:blipFill>
        <p:spPr>
          <a:xfrm>
            <a:off x="1605901" y="2760500"/>
            <a:ext cx="5932199" cy="1899850"/>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64"/>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Quality and Super App</a:t>
            </a:r>
            <a:endParaRPr b="1"/>
          </a:p>
          <a:p>
            <a:pPr marL="0" lvl="0" indent="0" algn="l" rtl="0">
              <a:spcBef>
                <a:spcPts val="0"/>
              </a:spcBef>
              <a:spcAft>
                <a:spcPts val="0"/>
              </a:spcAft>
              <a:buNone/>
            </a:pPr>
            <a:r>
              <a:rPr lang="en-US"/>
              <a:t>Curriculum-Aligned Professional Development</a:t>
            </a:r>
            <a:endParaRPr/>
          </a:p>
        </p:txBody>
      </p:sp>
      <p:sp>
        <p:nvSpPr>
          <p:cNvPr id="402" name="Google Shape;402;p64"/>
          <p:cNvSpPr txBox="1">
            <a:spLocks noGrp="1"/>
          </p:cNvSpPr>
          <p:nvPr>
            <p:ph type="body" idx="2"/>
          </p:nvPr>
        </p:nvSpPr>
        <p:spPr>
          <a:xfrm>
            <a:off x="155250" y="1143000"/>
            <a:ext cx="8839200" cy="402300"/>
          </a:xfrm>
          <a:prstGeom prst="rect">
            <a:avLst/>
          </a:prstGeom>
        </p:spPr>
        <p:txBody>
          <a:bodyPr spcFirstLastPara="1" wrap="square" lIns="91425" tIns="91425" rIns="91425" bIns="91425" anchor="ctr" anchorCtr="0">
            <a:noAutofit/>
          </a:bodyPr>
          <a:lstStyle/>
          <a:p>
            <a:pPr marL="0" marR="101600" lvl="0" indent="0" algn="l" rtl="0">
              <a:lnSpc>
                <a:spcPct val="97500"/>
              </a:lnSpc>
              <a:spcBef>
                <a:spcPts val="0"/>
              </a:spcBef>
              <a:spcAft>
                <a:spcPts val="0"/>
              </a:spcAft>
              <a:buNone/>
            </a:pPr>
            <a:r>
              <a:rPr lang="en-US"/>
              <a:t>Question LS4.2 asks that LEAs identify </a:t>
            </a:r>
            <a:r>
              <a:rPr lang="en-US" b="1"/>
              <a:t>curriculum-aligned professional development</a:t>
            </a:r>
            <a:r>
              <a:rPr lang="en-US"/>
              <a:t>.</a:t>
            </a:r>
            <a:endParaRPr/>
          </a:p>
        </p:txBody>
      </p:sp>
      <p:sp>
        <p:nvSpPr>
          <p:cNvPr id="403" name="Google Shape;403;p64"/>
          <p:cNvSpPr txBox="1"/>
          <p:nvPr/>
        </p:nvSpPr>
        <p:spPr>
          <a:xfrm>
            <a:off x="96200" y="1494950"/>
            <a:ext cx="8955000" cy="1154400"/>
          </a:xfrm>
          <a:prstGeom prst="rect">
            <a:avLst/>
          </a:prstGeom>
          <a:noFill/>
          <a:ln>
            <a:noFill/>
          </a:ln>
        </p:spPr>
        <p:txBody>
          <a:bodyPr spcFirstLastPara="1" wrap="square" lIns="91425" tIns="91425" rIns="91425" bIns="91425" anchor="t" anchorCtr="0">
            <a:noAutofit/>
          </a:bodyPr>
          <a:lstStyle/>
          <a:p>
            <a:pPr marL="457200" lvl="0" indent="-317500" algn="l" rtl="0">
              <a:lnSpc>
                <a:spcPct val="90000"/>
              </a:lnSpc>
              <a:spcBef>
                <a:spcPts val="0"/>
              </a:spcBef>
              <a:spcAft>
                <a:spcPts val="0"/>
              </a:spcAft>
              <a:buSzPts val="1400"/>
              <a:buFont typeface="Calibri"/>
              <a:buChar char="●"/>
            </a:pPr>
            <a:r>
              <a:rPr lang="en-US">
                <a:latin typeface="Calibri"/>
                <a:ea typeface="Calibri"/>
                <a:cs typeface="Calibri"/>
                <a:sym typeface="Calibri"/>
              </a:rPr>
              <a:t>Based on your blueprint, identify the number of birth to five-year-old classrooms, in each age band, that will partner with vendors in the </a:t>
            </a:r>
            <a:r>
              <a:rPr lang="en-US" u="sng">
                <a:solidFill>
                  <a:srgbClr val="1155CC"/>
                </a:solidFill>
                <a:latin typeface="Calibri"/>
                <a:ea typeface="Calibri"/>
                <a:cs typeface="Calibri"/>
                <a:sym typeface="Calibri"/>
                <a:hlinkClick r:id="rId3"/>
              </a:rPr>
              <a:t>Professional Development (PD) Vendor Guide</a:t>
            </a:r>
            <a:r>
              <a:rPr lang="en-US">
                <a:latin typeface="Calibri"/>
                <a:ea typeface="Calibri"/>
                <a:cs typeface="Calibri"/>
                <a:sym typeface="Calibri"/>
              </a:rPr>
              <a:t> to provide curriculum-aligned professional development for each high-quality curriculum. </a:t>
            </a:r>
            <a:endParaRPr>
              <a:latin typeface="Calibri"/>
              <a:ea typeface="Calibri"/>
              <a:cs typeface="Calibri"/>
              <a:sym typeface="Calibri"/>
            </a:endParaRPr>
          </a:p>
          <a:p>
            <a:pPr marL="457200" lvl="0" indent="-317500" algn="l" rtl="0">
              <a:lnSpc>
                <a:spcPct val="90000"/>
              </a:lnSpc>
              <a:spcBef>
                <a:spcPts val="600"/>
              </a:spcBef>
              <a:spcAft>
                <a:spcPts val="0"/>
              </a:spcAft>
              <a:buSzPts val="1400"/>
              <a:buFont typeface="Calibri"/>
              <a:buChar char="●"/>
            </a:pPr>
            <a:r>
              <a:rPr lang="en-US">
                <a:latin typeface="Calibri"/>
                <a:ea typeface="Calibri"/>
                <a:cs typeface="Calibri"/>
                <a:sym typeface="Calibri"/>
              </a:rPr>
              <a:t>School systems may request competitive funding at any school or center in the community network, whether it has a label or not, to provide curriculum-aligned professional development.</a:t>
            </a:r>
            <a:endParaRPr>
              <a:latin typeface="Calibri"/>
              <a:ea typeface="Calibri"/>
              <a:cs typeface="Calibri"/>
              <a:sym typeface="Calibri"/>
            </a:endParaRPr>
          </a:p>
          <a:p>
            <a:pPr marL="0" lvl="0" indent="0" algn="l" rtl="0">
              <a:lnSpc>
                <a:spcPct val="100000"/>
              </a:lnSpc>
              <a:spcBef>
                <a:spcPts val="600"/>
              </a:spcBef>
              <a:spcAft>
                <a:spcPts val="600"/>
              </a:spcAft>
              <a:buNone/>
            </a:pPr>
            <a:r>
              <a:rPr lang="en-US">
                <a:latin typeface="Calibri"/>
                <a:ea typeface="Calibri"/>
                <a:cs typeface="Calibri"/>
                <a:sym typeface="Calibri"/>
              </a:rPr>
              <a:t> </a:t>
            </a:r>
            <a:endParaRPr>
              <a:latin typeface="Calibri"/>
              <a:ea typeface="Calibri"/>
              <a:cs typeface="Calibri"/>
              <a:sym typeface="Calibri"/>
            </a:endParaRPr>
          </a:p>
        </p:txBody>
      </p:sp>
      <p:pic>
        <p:nvPicPr>
          <p:cNvPr id="404" name="Google Shape;404;p64"/>
          <p:cNvPicPr preferRelativeResize="0"/>
          <p:nvPr/>
        </p:nvPicPr>
        <p:blipFill>
          <a:blip r:embed="rId4">
            <a:alphaModFix/>
          </a:blip>
          <a:stretch>
            <a:fillRect/>
          </a:stretch>
        </p:blipFill>
        <p:spPr>
          <a:xfrm>
            <a:off x="1435750" y="2649350"/>
            <a:ext cx="5900384" cy="203092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65"/>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Early Childhood Quality and Super App</a:t>
            </a:r>
            <a:endParaRPr b="1"/>
          </a:p>
          <a:p>
            <a:pPr marL="0" lvl="0" indent="0" algn="l" rtl="0">
              <a:spcBef>
                <a:spcPts val="0"/>
              </a:spcBef>
              <a:spcAft>
                <a:spcPts val="0"/>
              </a:spcAft>
              <a:buNone/>
            </a:pPr>
            <a:r>
              <a:rPr lang="en-US"/>
              <a:t>Assessment-Aligned Professional Development</a:t>
            </a:r>
            <a:endParaRPr/>
          </a:p>
        </p:txBody>
      </p:sp>
      <p:sp>
        <p:nvSpPr>
          <p:cNvPr id="411" name="Google Shape;411;p65"/>
          <p:cNvSpPr txBox="1">
            <a:spLocks noGrp="1"/>
          </p:cNvSpPr>
          <p:nvPr>
            <p:ph type="body" idx="2"/>
          </p:nvPr>
        </p:nvSpPr>
        <p:spPr>
          <a:xfrm>
            <a:off x="155250" y="1143000"/>
            <a:ext cx="8839200" cy="402300"/>
          </a:xfrm>
          <a:prstGeom prst="rect">
            <a:avLst/>
          </a:prstGeom>
        </p:spPr>
        <p:txBody>
          <a:bodyPr spcFirstLastPara="1" wrap="square" lIns="91425" tIns="91425" rIns="91425" bIns="91425" anchor="ctr" anchorCtr="0">
            <a:noAutofit/>
          </a:bodyPr>
          <a:lstStyle/>
          <a:p>
            <a:pPr marL="0" marR="101600" lvl="0" indent="0" algn="l" rtl="0">
              <a:lnSpc>
                <a:spcPct val="97500"/>
              </a:lnSpc>
              <a:spcBef>
                <a:spcPts val="0"/>
              </a:spcBef>
              <a:spcAft>
                <a:spcPts val="0"/>
              </a:spcAft>
              <a:buNone/>
            </a:pPr>
            <a:r>
              <a:rPr lang="en-US"/>
              <a:t>Question LS4.3 asks that LEAs identify </a:t>
            </a:r>
            <a:r>
              <a:rPr lang="en-US" b="1"/>
              <a:t>assessment-aligned professional development.</a:t>
            </a:r>
            <a:endParaRPr b="1"/>
          </a:p>
        </p:txBody>
      </p:sp>
      <p:sp>
        <p:nvSpPr>
          <p:cNvPr id="412" name="Google Shape;412;p65"/>
          <p:cNvSpPr txBox="1"/>
          <p:nvPr/>
        </p:nvSpPr>
        <p:spPr>
          <a:xfrm>
            <a:off x="185025" y="1545300"/>
            <a:ext cx="8725500" cy="973200"/>
          </a:xfrm>
          <a:prstGeom prst="rect">
            <a:avLst/>
          </a:prstGeom>
          <a:noFill/>
          <a:ln>
            <a:noFill/>
          </a:ln>
        </p:spPr>
        <p:txBody>
          <a:bodyPr spcFirstLastPara="1" wrap="square" lIns="91425" tIns="91425" rIns="91425" bIns="91425" anchor="t" anchorCtr="0">
            <a:noAutofit/>
          </a:bodyPr>
          <a:lstStyle/>
          <a:p>
            <a:pPr marL="457200" lvl="0" indent="-317500" algn="l" rtl="0">
              <a:lnSpc>
                <a:spcPct val="90000"/>
              </a:lnSpc>
              <a:spcBef>
                <a:spcPts val="0"/>
              </a:spcBef>
              <a:spcAft>
                <a:spcPts val="0"/>
              </a:spcAft>
              <a:buSzPts val="1400"/>
              <a:buFont typeface="Calibri"/>
              <a:buChar char="●"/>
            </a:pPr>
            <a:r>
              <a:rPr lang="en-US">
                <a:latin typeface="Calibri"/>
                <a:ea typeface="Calibri"/>
                <a:cs typeface="Calibri"/>
                <a:sym typeface="Calibri"/>
              </a:rPr>
              <a:t>Based on your blueprint, identify the number of birth to five-year-old classrooms, in each age band, that will partner with vendors in the </a:t>
            </a:r>
            <a:r>
              <a:rPr lang="en-US" u="sng">
                <a:solidFill>
                  <a:srgbClr val="1155CC"/>
                </a:solidFill>
                <a:latin typeface="Calibri"/>
                <a:ea typeface="Calibri"/>
                <a:cs typeface="Calibri"/>
                <a:sym typeface="Calibri"/>
                <a:hlinkClick r:id="rId3"/>
              </a:rPr>
              <a:t>PD Vendor Guide</a:t>
            </a:r>
            <a:r>
              <a:rPr lang="en-US">
                <a:latin typeface="Calibri"/>
                <a:ea typeface="Calibri"/>
                <a:cs typeface="Calibri"/>
                <a:sym typeface="Calibri"/>
              </a:rPr>
              <a:t> to provide assessment-aligned professional development.</a:t>
            </a:r>
            <a:endParaRPr>
              <a:latin typeface="Calibri"/>
              <a:ea typeface="Calibri"/>
              <a:cs typeface="Calibri"/>
              <a:sym typeface="Calibri"/>
            </a:endParaRPr>
          </a:p>
          <a:p>
            <a:pPr marL="457200" lvl="0" indent="-317500" algn="l" rtl="0">
              <a:lnSpc>
                <a:spcPct val="90000"/>
              </a:lnSpc>
              <a:spcBef>
                <a:spcPts val="600"/>
              </a:spcBef>
              <a:spcAft>
                <a:spcPts val="0"/>
              </a:spcAft>
              <a:buSzPts val="1400"/>
              <a:buFont typeface="Calibri"/>
              <a:buChar char="●"/>
            </a:pPr>
            <a:r>
              <a:rPr lang="en-US">
                <a:latin typeface="Calibri"/>
                <a:ea typeface="Calibri"/>
                <a:cs typeface="Calibri"/>
                <a:sym typeface="Calibri"/>
              </a:rPr>
              <a:t>School systems may request competitive funding at any school or center in the community network, whether it has a label or not, to provide assessment-aligned professional development.</a:t>
            </a:r>
            <a:endParaRPr>
              <a:latin typeface="Calibri"/>
              <a:ea typeface="Calibri"/>
              <a:cs typeface="Calibri"/>
              <a:sym typeface="Calibri"/>
            </a:endParaRPr>
          </a:p>
          <a:p>
            <a:pPr marL="457200" lvl="0" indent="0" algn="l" rtl="0">
              <a:lnSpc>
                <a:spcPct val="100000"/>
              </a:lnSpc>
              <a:spcBef>
                <a:spcPts val="600"/>
              </a:spcBef>
              <a:spcAft>
                <a:spcPts val="1200"/>
              </a:spcAft>
              <a:buNone/>
            </a:pPr>
            <a:endParaRPr>
              <a:latin typeface="Calibri"/>
              <a:ea typeface="Calibri"/>
              <a:cs typeface="Calibri"/>
              <a:sym typeface="Calibri"/>
            </a:endParaRPr>
          </a:p>
        </p:txBody>
      </p:sp>
      <p:pic>
        <p:nvPicPr>
          <p:cNvPr id="413" name="Google Shape;413;p65"/>
          <p:cNvPicPr preferRelativeResize="0"/>
          <p:nvPr/>
        </p:nvPicPr>
        <p:blipFill>
          <a:blip r:embed="rId4">
            <a:alphaModFix/>
          </a:blip>
          <a:stretch>
            <a:fillRect/>
          </a:stretch>
        </p:blipFill>
        <p:spPr>
          <a:xfrm>
            <a:off x="1158513" y="2518500"/>
            <a:ext cx="6826975" cy="2086175"/>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66"/>
          <p:cNvSpPr txBox="1">
            <a:spLocks noGrp="1"/>
          </p:cNvSpPr>
          <p:nvPr>
            <p:ph type="title"/>
          </p:nvPr>
        </p:nvSpPr>
        <p:spPr>
          <a:xfrm>
            <a:off x="209275" y="847875"/>
            <a:ext cx="3495300" cy="34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Completing </a:t>
            </a:r>
            <a:endParaRPr b="1"/>
          </a:p>
          <a:p>
            <a:pPr marL="0" lvl="0" indent="0" algn="ctr" rtl="0">
              <a:spcBef>
                <a:spcPts val="0"/>
              </a:spcBef>
              <a:spcAft>
                <a:spcPts val="0"/>
              </a:spcAft>
              <a:buNone/>
            </a:pPr>
            <a:r>
              <a:rPr lang="en-US" b="1"/>
              <a:t>Super App</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31"/>
          <p:cNvSpPr txBox="1">
            <a:spLocks noGrp="1"/>
          </p:cNvSpPr>
          <p:nvPr>
            <p:ph type="body" idx="1"/>
          </p:nvPr>
        </p:nvSpPr>
        <p:spPr>
          <a:xfrm>
            <a:off x="152400" y="1666925"/>
            <a:ext cx="8839200" cy="2898300"/>
          </a:xfrm>
          <a:prstGeom prst="rect">
            <a:avLst/>
          </a:prstGeom>
          <a:noFill/>
          <a:ln>
            <a:noFill/>
          </a:ln>
        </p:spPr>
        <p:txBody>
          <a:bodyPr spcFirstLastPara="1" wrap="square" lIns="91425" tIns="91425" rIns="91425" bIns="91425" anchor="t" anchorCtr="0">
            <a:noAutofit/>
          </a:bodyPr>
          <a:lstStyle/>
          <a:p>
            <a:pPr marL="457200" lvl="0" indent="-342900" algn="l" rtl="0">
              <a:lnSpc>
                <a:spcPct val="100000"/>
              </a:lnSpc>
              <a:spcBef>
                <a:spcPts val="1600"/>
              </a:spcBef>
              <a:spcAft>
                <a:spcPts val="0"/>
              </a:spcAft>
              <a:buSzPts val="1800"/>
              <a:buFont typeface="Calibri"/>
              <a:buAutoNum type="arabicPeriod"/>
            </a:pPr>
            <a:r>
              <a:rPr lang="en-US" b="1"/>
              <a:t>All teachers</a:t>
            </a:r>
            <a:r>
              <a:rPr lang="en-US"/>
              <a:t>—including special education, English language, and reading interventionists—are fully prepared to deliver high-quality lessons.</a:t>
            </a:r>
            <a:endParaRPr/>
          </a:p>
          <a:p>
            <a:pPr marL="457200" lvl="0" indent="-342900" algn="l" rtl="0">
              <a:lnSpc>
                <a:spcPct val="100000"/>
              </a:lnSpc>
              <a:spcBef>
                <a:spcPts val="1000"/>
              </a:spcBef>
              <a:spcAft>
                <a:spcPts val="0"/>
              </a:spcAft>
              <a:buSzPts val="1800"/>
              <a:buFont typeface="Calibri"/>
              <a:buAutoNum type="arabicPeriod"/>
            </a:pPr>
            <a:r>
              <a:rPr lang="en-US" b="1"/>
              <a:t>Principals</a:t>
            </a:r>
            <a:r>
              <a:rPr lang="en-US"/>
              <a:t>, </a:t>
            </a:r>
            <a:r>
              <a:rPr lang="en-US" b="1"/>
              <a:t>leadership teams</a:t>
            </a:r>
            <a:r>
              <a:rPr lang="en-US"/>
              <a:t>, </a:t>
            </a:r>
            <a:r>
              <a:rPr lang="en-US" b="1"/>
              <a:t>content leaders </a:t>
            </a:r>
            <a:r>
              <a:rPr lang="en-US"/>
              <a:t>and </a:t>
            </a:r>
            <a:r>
              <a:rPr lang="en-US" b="1"/>
              <a:t>mentor teachers </a:t>
            </a:r>
            <a:r>
              <a:rPr lang="en-US"/>
              <a:t>use classroom observation, common planning time, and one-on-one coaching to support each teacher in delivering high-quality lessons.</a:t>
            </a:r>
            <a:endParaRPr/>
          </a:p>
          <a:p>
            <a:pPr marL="457200" lvl="0" indent="-342900" algn="l" rtl="0">
              <a:lnSpc>
                <a:spcPct val="100000"/>
              </a:lnSpc>
              <a:spcBef>
                <a:spcPts val="1000"/>
              </a:spcBef>
              <a:spcAft>
                <a:spcPts val="0"/>
              </a:spcAft>
              <a:buSzPts val="1800"/>
              <a:buFont typeface="Calibri"/>
              <a:buAutoNum type="arabicPeriod"/>
            </a:pPr>
            <a:r>
              <a:rPr lang="en-US" b="1"/>
              <a:t>School systems </a:t>
            </a:r>
            <a:r>
              <a:rPr lang="en-US"/>
              <a:t>support principals and school teams as they provide support to teachers.</a:t>
            </a:r>
            <a:endParaRPr/>
          </a:p>
          <a:p>
            <a:pPr marL="457200" lvl="0" indent="-342900" algn="l" rtl="0">
              <a:lnSpc>
                <a:spcPct val="100000"/>
              </a:lnSpc>
              <a:spcBef>
                <a:spcPts val="1000"/>
              </a:spcBef>
              <a:spcAft>
                <a:spcPts val="1000"/>
              </a:spcAft>
              <a:buSzPts val="1800"/>
              <a:buFont typeface="Calibri"/>
              <a:buAutoNum type="arabicPeriod"/>
            </a:pPr>
            <a:r>
              <a:rPr lang="en-US"/>
              <a:t>The </a:t>
            </a:r>
            <a:r>
              <a:rPr lang="en-US" b="1"/>
              <a:t>Department </a:t>
            </a:r>
            <a:r>
              <a:rPr lang="en-US"/>
              <a:t>supports school systems as they execute their improvement plans.</a:t>
            </a:r>
            <a:endParaRPr/>
          </a:p>
        </p:txBody>
      </p:sp>
      <p:sp>
        <p:nvSpPr>
          <p:cNvPr id="132" name="Google Shape;132;p31"/>
          <p:cNvSpPr txBox="1">
            <a:spLocks noGrp="1"/>
          </p:cNvSpPr>
          <p:nvPr>
            <p:ph type="title"/>
          </p:nvPr>
        </p:nvSpPr>
        <p:spPr>
          <a:xfrm>
            <a:off x="4" y="0"/>
            <a:ext cx="9144000" cy="1047600"/>
          </a:xfrm>
          <a:prstGeom prst="rect">
            <a:avLst/>
          </a:prstGeom>
          <a:noFill/>
          <a:ln>
            <a:noFill/>
          </a:ln>
        </p:spPr>
        <p:txBody>
          <a:bodyPr spcFirstLastPara="1" wrap="square" lIns="91425" tIns="91425" rIns="91425" bIns="91425" anchor="ctr" anchorCtr="0">
            <a:noAutofit/>
          </a:bodyPr>
          <a:lstStyle/>
          <a:p>
            <a:pPr marL="0" lvl="0" indent="0" algn="l" rtl="0">
              <a:lnSpc>
                <a:spcPct val="90000"/>
              </a:lnSpc>
              <a:spcBef>
                <a:spcPts val="0"/>
              </a:spcBef>
              <a:spcAft>
                <a:spcPts val="0"/>
              </a:spcAft>
              <a:buSzPts val="2800"/>
              <a:buNone/>
            </a:pPr>
            <a:r>
              <a:rPr lang="en-US" b="1"/>
              <a:t>Early Childhood and Super App</a:t>
            </a:r>
            <a:endParaRPr b="1"/>
          </a:p>
          <a:p>
            <a:pPr marL="0" lvl="0" indent="0" algn="l" rtl="0">
              <a:lnSpc>
                <a:spcPct val="90000"/>
              </a:lnSpc>
              <a:spcBef>
                <a:spcPts val="0"/>
              </a:spcBef>
              <a:spcAft>
                <a:spcPts val="0"/>
              </a:spcAft>
              <a:buSzPts val="2800"/>
              <a:buNone/>
            </a:pPr>
            <a:r>
              <a:rPr lang="en-US"/>
              <a:t>Academic Focus</a:t>
            </a:r>
            <a:endParaRPr/>
          </a:p>
        </p:txBody>
      </p:sp>
      <p:sp>
        <p:nvSpPr>
          <p:cNvPr id="133" name="Google Shape;133;p31"/>
          <p:cNvSpPr txBox="1">
            <a:spLocks noGrp="1"/>
          </p:cNvSpPr>
          <p:nvPr>
            <p:ph type="body" idx="2"/>
          </p:nvPr>
        </p:nvSpPr>
        <p:spPr>
          <a:xfrm>
            <a:off x="152400" y="1185150"/>
            <a:ext cx="8839200" cy="589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a:t>In order to ensure students do the majority of the work every day,</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p67"/>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Completing Super App</a:t>
            </a:r>
            <a:endParaRPr b="1"/>
          </a:p>
          <a:p>
            <a:pPr marL="0" lvl="0" indent="0" algn="l" rtl="0">
              <a:spcBef>
                <a:spcPts val="0"/>
              </a:spcBef>
              <a:spcAft>
                <a:spcPts val="0"/>
              </a:spcAft>
              <a:buNone/>
            </a:pPr>
            <a:r>
              <a:rPr lang="en-US"/>
              <a:t>Overview</a:t>
            </a:r>
            <a:endParaRPr/>
          </a:p>
        </p:txBody>
      </p:sp>
      <p:sp>
        <p:nvSpPr>
          <p:cNvPr id="426" name="Google Shape;426;p67"/>
          <p:cNvSpPr txBox="1">
            <a:spLocks noGrp="1"/>
          </p:cNvSpPr>
          <p:nvPr>
            <p:ph type="body" idx="1"/>
          </p:nvPr>
        </p:nvSpPr>
        <p:spPr>
          <a:xfrm>
            <a:off x="152400" y="1195225"/>
            <a:ext cx="8839200" cy="3370800"/>
          </a:xfrm>
          <a:prstGeom prst="rect">
            <a:avLst/>
          </a:prstGeom>
        </p:spPr>
        <p:txBody>
          <a:bodyPr spcFirstLastPara="1" wrap="square" lIns="91425" tIns="91425" rIns="91425" bIns="91425" anchor="t" anchorCtr="0">
            <a:noAutofit/>
          </a:bodyPr>
          <a:lstStyle/>
          <a:p>
            <a:pPr marL="0" lvl="0" indent="0" algn="l" rtl="0">
              <a:spcBef>
                <a:spcPts val="750"/>
              </a:spcBef>
              <a:spcAft>
                <a:spcPts val="0"/>
              </a:spcAft>
              <a:buNone/>
            </a:pPr>
            <a:r>
              <a:rPr lang="en-US"/>
              <a:t>To complete Super App, each LEA must:</a:t>
            </a:r>
            <a:endParaRPr/>
          </a:p>
          <a:p>
            <a:pPr marL="457200" lvl="0" indent="-342900" algn="l" rtl="0">
              <a:spcBef>
                <a:spcPts val="750"/>
              </a:spcBef>
              <a:spcAft>
                <a:spcPts val="0"/>
              </a:spcAft>
              <a:buSzPts val="1800"/>
              <a:buChar char="●"/>
            </a:pPr>
            <a:r>
              <a:rPr lang="en-US"/>
              <a:t>Link blueprint if available</a:t>
            </a:r>
            <a:endParaRPr/>
          </a:p>
          <a:p>
            <a:pPr marL="457200" lvl="0" indent="-342900" algn="l" rtl="0">
              <a:spcBef>
                <a:spcPts val="0"/>
              </a:spcBef>
              <a:spcAft>
                <a:spcPts val="0"/>
              </a:spcAft>
              <a:buSzPts val="1800"/>
              <a:buChar char="●"/>
            </a:pPr>
            <a:r>
              <a:rPr lang="en-US"/>
              <a:t>Check strategies that apply</a:t>
            </a:r>
            <a:endParaRPr/>
          </a:p>
          <a:p>
            <a:pPr marL="457200" lvl="0" indent="-342900" algn="l" rtl="0">
              <a:spcBef>
                <a:spcPts val="0"/>
              </a:spcBef>
              <a:spcAft>
                <a:spcPts val="0"/>
              </a:spcAft>
              <a:buSzPts val="1800"/>
              <a:buChar char="●"/>
            </a:pPr>
            <a:r>
              <a:rPr lang="en-US"/>
              <a:t>Upload their </a:t>
            </a:r>
            <a:r>
              <a:rPr lang="en-US" u="sng">
                <a:solidFill>
                  <a:schemeClr val="hlink"/>
                </a:solidFill>
                <a:hlinkClick r:id="rId3"/>
              </a:rPr>
              <a:t>Coordinated Funding Request</a:t>
            </a:r>
            <a:r>
              <a:rPr lang="en-US"/>
              <a:t> if serving as early childhood lead agency</a:t>
            </a:r>
            <a:endParaRPr/>
          </a:p>
          <a:p>
            <a:pPr marL="457200" lvl="0" indent="-342900" algn="l" rtl="0">
              <a:spcBef>
                <a:spcPts val="0"/>
              </a:spcBef>
              <a:spcAft>
                <a:spcPts val="0"/>
              </a:spcAft>
              <a:buSzPts val="1800"/>
              <a:buChar char="●"/>
            </a:pPr>
            <a:r>
              <a:rPr lang="en-US"/>
              <a:t>Identify number of classrooms for which you are requesting funding to support with curriculum, PD, assessment</a:t>
            </a:r>
            <a:endParaRPr/>
          </a:p>
          <a:p>
            <a:pPr marL="0" lvl="0" indent="0" algn="l" rtl="0">
              <a:spcBef>
                <a:spcPts val="750"/>
              </a:spcBef>
              <a:spcAft>
                <a:spcPts val="0"/>
              </a:spcAft>
              <a:buNone/>
            </a:pPr>
            <a:r>
              <a:rPr lang="en-US"/>
              <a:t>All of these activities will require lead agencies, LEAs, and program partners to work together to complete. Sufficient time for this coordination must be built into timeline for completing Super App. </a:t>
            </a:r>
            <a:endParaRPr/>
          </a:p>
          <a:p>
            <a:pPr marL="0" lvl="0" indent="0" algn="l" rtl="0">
              <a:spcBef>
                <a:spcPts val="750"/>
              </a:spcBef>
              <a:spcAft>
                <a:spcPts val="0"/>
              </a:spcAft>
              <a:buNone/>
            </a:pPr>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68"/>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Completing Super App</a:t>
            </a:r>
            <a:endParaRPr b="1"/>
          </a:p>
          <a:p>
            <a:pPr marL="0" lvl="0" indent="0" algn="l" rtl="0">
              <a:spcBef>
                <a:spcPts val="0"/>
              </a:spcBef>
              <a:spcAft>
                <a:spcPts val="0"/>
              </a:spcAft>
              <a:buNone/>
            </a:pPr>
            <a:r>
              <a:rPr lang="en-US"/>
              <a:t>Additional Questions/comments</a:t>
            </a:r>
            <a:endParaRPr/>
          </a:p>
        </p:txBody>
      </p:sp>
      <p:sp>
        <p:nvSpPr>
          <p:cNvPr id="433" name="Google Shape;433;p68"/>
          <p:cNvSpPr txBox="1">
            <a:spLocks noGrp="1"/>
          </p:cNvSpPr>
          <p:nvPr>
            <p:ph type="body" idx="1"/>
          </p:nvPr>
        </p:nvSpPr>
        <p:spPr>
          <a:xfrm>
            <a:off x="152400" y="1368878"/>
            <a:ext cx="8839200" cy="3298800"/>
          </a:xfrm>
          <a:prstGeom prst="rect">
            <a:avLst/>
          </a:prstGeom>
        </p:spPr>
        <p:txBody>
          <a:bodyPr spcFirstLastPara="1" wrap="square" lIns="91425" tIns="91425" rIns="91425" bIns="91425" anchor="t" anchorCtr="0">
            <a:noAutofit/>
          </a:bodyPr>
          <a:lstStyle/>
          <a:p>
            <a:pPr marL="457200" lvl="0" indent="0" algn="l" rtl="0">
              <a:spcBef>
                <a:spcPts val="750"/>
              </a:spcBef>
              <a:spcAft>
                <a:spcPts val="0"/>
              </a:spcAft>
              <a:buNone/>
            </a:pPr>
            <a:r>
              <a:rPr lang="en-US"/>
              <a:t>There are sections available on each tab that should be used to communicate any additional information.</a:t>
            </a:r>
            <a:endParaRPr/>
          </a:p>
        </p:txBody>
      </p:sp>
      <p:pic>
        <p:nvPicPr>
          <p:cNvPr id="434" name="Google Shape;434;p68"/>
          <p:cNvPicPr preferRelativeResize="0"/>
          <p:nvPr/>
        </p:nvPicPr>
        <p:blipFill>
          <a:blip r:embed="rId3">
            <a:alphaModFix/>
          </a:blip>
          <a:stretch>
            <a:fillRect/>
          </a:stretch>
        </p:blipFill>
        <p:spPr>
          <a:xfrm>
            <a:off x="356750" y="2290551"/>
            <a:ext cx="8430501" cy="1677975"/>
          </a:xfrm>
          <a:prstGeom prst="rect">
            <a:avLst/>
          </a:prstGeom>
          <a:noFill/>
          <a:ln w="28575" cap="flat" cmpd="sng">
            <a:solidFill>
              <a:srgbClr val="434343"/>
            </a:solidFill>
            <a:prstDash val="solid"/>
            <a:round/>
            <a:headEnd type="none" w="sm" len="sm"/>
            <a:tailEnd type="none" w="sm" len="sm"/>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69"/>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Completing the Super App</a:t>
            </a:r>
            <a:endParaRPr b="1"/>
          </a:p>
          <a:p>
            <a:pPr marL="0" lvl="0" indent="0" algn="l" rtl="0">
              <a:spcBef>
                <a:spcPts val="0"/>
              </a:spcBef>
              <a:spcAft>
                <a:spcPts val="0"/>
              </a:spcAft>
              <a:buNone/>
            </a:pPr>
            <a:r>
              <a:rPr lang="en-US"/>
              <a:t>Early Childhood Super App Timeline</a:t>
            </a:r>
            <a:endParaRPr/>
          </a:p>
        </p:txBody>
      </p:sp>
      <p:graphicFrame>
        <p:nvGraphicFramePr>
          <p:cNvPr id="441" name="Google Shape;441;p69"/>
          <p:cNvGraphicFramePr/>
          <p:nvPr/>
        </p:nvGraphicFramePr>
        <p:xfrm>
          <a:off x="159250" y="1162050"/>
          <a:ext cx="8803850" cy="3474570"/>
        </p:xfrm>
        <a:graphic>
          <a:graphicData uri="http://schemas.openxmlformats.org/drawingml/2006/table">
            <a:tbl>
              <a:tblPr>
                <a:noFill/>
                <a:tableStyleId>{AC8D7CB5-EB38-4DBF-BF7B-FA2B9C5DF303}</a:tableStyleId>
              </a:tblPr>
              <a:tblGrid>
                <a:gridCol w="7127825">
                  <a:extLst>
                    <a:ext uri="{9D8B030D-6E8A-4147-A177-3AD203B41FA5}">
                      <a16:colId xmlns:a16="http://schemas.microsoft.com/office/drawing/2014/main" val="20000"/>
                    </a:ext>
                  </a:extLst>
                </a:gridCol>
                <a:gridCol w="1676025">
                  <a:extLst>
                    <a:ext uri="{9D8B030D-6E8A-4147-A177-3AD203B41FA5}">
                      <a16:colId xmlns:a16="http://schemas.microsoft.com/office/drawing/2014/main" val="20001"/>
                    </a:ext>
                  </a:extLst>
                </a:gridCol>
              </a:tblGrid>
              <a:tr h="381000">
                <a:tc>
                  <a:txBody>
                    <a:bodyPr/>
                    <a:lstStyle/>
                    <a:p>
                      <a:pPr marL="457200" lvl="0" indent="-311150" algn="l" rtl="0">
                        <a:spcBef>
                          <a:spcPts val="0"/>
                        </a:spcBef>
                        <a:spcAft>
                          <a:spcPts val="0"/>
                        </a:spcAft>
                        <a:buSzPts val="1300"/>
                        <a:buFont typeface="Calibri"/>
                        <a:buChar char="●"/>
                      </a:pPr>
                      <a:r>
                        <a:rPr lang="en-US" sz="1300">
                          <a:latin typeface="Calibri"/>
                          <a:ea typeface="Calibri"/>
                          <a:cs typeface="Calibri"/>
                          <a:sym typeface="Calibri"/>
                        </a:rPr>
                        <a:t>School System Planning Guide, Early Childhood Super App Guidance, and Super App are released; school systems can begin the 2020-2021 planning process</a:t>
                      </a:r>
                      <a:endParaRPr sz="13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300">
                          <a:latin typeface="Calibri"/>
                          <a:ea typeface="Calibri"/>
                          <a:cs typeface="Calibri"/>
                          <a:sym typeface="Calibri"/>
                        </a:rPr>
                        <a:t>November 4</a:t>
                      </a:r>
                      <a:endParaRPr sz="13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11150" algn="l" rtl="0">
                        <a:spcBef>
                          <a:spcPts val="0"/>
                        </a:spcBef>
                        <a:spcAft>
                          <a:spcPts val="0"/>
                        </a:spcAft>
                        <a:buSzPts val="1300"/>
                        <a:buFont typeface="Calibri"/>
                        <a:buChar char="●"/>
                      </a:pPr>
                      <a:r>
                        <a:rPr lang="en-US" sz="1300">
                          <a:latin typeface="Calibri"/>
                          <a:ea typeface="Calibri"/>
                          <a:cs typeface="Calibri"/>
                          <a:sym typeface="Calibri"/>
                        </a:rPr>
                        <a:t>Training and support for school systems is provided at Super App Launch events, including a session on early childhood and Super App</a:t>
                      </a:r>
                      <a:endParaRPr sz="13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300">
                          <a:latin typeface="Calibri"/>
                          <a:ea typeface="Calibri"/>
                          <a:cs typeface="Calibri"/>
                          <a:sym typeface="Calibri"/>
                        </a:rPr>
                        <a:t>November 4-12</a:t>
                      </a:r>
                      <a:endParaRPr sz="13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1"/>
                  </a:ext>
                </a:extLst>
              </a:tr>
              <a:tr h="381000">
                <a:tc>
                  <a:txBody>
                    <a:bodyPr/>
                    <a:lstStyle/>
                    <a:p>
                      <a:pPr marL="457200" lvl="0" indent="-311150" algn="l" rtl="0">
                        <a:spcBef>
                          <a:spcPts val="0"/>
                        </a:spcBef>
                        <a:spcAft>
                          <a:spcPts val="0"/>
                        </a:spcAft>
                        <a:buSzPts val="1300"/>
                        <a:buFont typeface="Calibri"/>
                        <a:buChar char="●"/>
                      </a:pPr>
                      <a:r>
                        <a:rPr lang="en-US" sz="1300">
                          <a:latin typeface="Calibri"/>
                          <a:ea typeface="Calibri"/>
                          <a:cs typeface="Calibri"/>
                          <a:sym typeface="Calibri"/>
                        </a:rPr>
                        <a:t>Training and support for early childhood lead agencies and partners at early childhood quarterly collaboration events, including a session on early childhood and Super App</a:t>
                      </a:r>
                      <a:endParaRPr sz="13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300">
                          <a:latin typeface="Calibri"/>
                          <a:ea typeface="Calibri"/>
                          <a:cs typeface="Calibri"/>
                          <a:sym typeface="Calibri"/>
                        </a:rPr>
                        <a:t>November 5-14</a:t>
                      </a:r>
                      <a:endParaRPr sz="13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2"/>
                  </a:ext>
                </a:extLst>
              </a:tr>
              <a:tr h="381000">
                <a:tc>
                  <a:txBody>
                    <a:bodyPr/>
                    <a:lstStyle/>
                    <a:p>
                      <a:pPr marL="457200" lvl="0" indent="-311150" algn="l" rtl="0">
                        <a:spcBef>
                          <a:spcPts val="0"/>
                        </a:spcBef>
                        <a:spcAft>
                          <a:spcPts val="0"/>
                        </a:spcAft>
                        <a:buSzPts val="1300"/>
                        <a:buFont typeface="Calibri"/>
                        <a:buChar char="●"/>
                      </a:pPr>
                      <a:r>
                        <a:rPr lang="en-US" sz="1300">
                          <a:latin typeface="Calibri"/>
                          <a:ea typeface="Calibri"/>
                          <a:cs typeface="Calibri"/>
                          <a:sym typeface="Calibri"/>
                        </a:rPr>
                        <a:t>Evaluate access strategies and finalize Coordinated Funding Request</a:t>
                      </a:r>
                      <a:endParaRPr sz="13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300">
                          <a:latin typeface="Calibri"/>
                          <a:ea typeface="Calibri"/>
                          <a:cs typeface="Calibri"/>
                          <a:sym typeface="Calibri"/>
                        </a:rPr>
                        <a:t>December</a:t>
                      </a:r>
                      <a:endParaRPr sz="13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3"/>
                  </a:ext>
                </a:extLst>
              </a:tr>
              <a:tr h="381000">
                <a:tc>
                  <a:txBody>
                    <a:bodyPr/>
                    <a:lstStyle/>
                    <a:p>
                      <a:pPr marL="457200" lvl="0" indent="-311150" algn="l" rtl="0">
                        <a:spcBef>
                          <a:spcPts val="500"/>
                        </a:spcBef>
                        <a:spcAft>
                          <a:spcPts val="0"/>
                        </a:spcAft>
                        <a:buSzPts val="1300"/>
                        <a:buFont typeface="Calibri"/>
                        <a:buChar char="●"/>
                      </a:pPr>
                      <a:r>
                        <a:rPr lang="en-US" sz="1300">
                          <a:latin typeface="Calibri"/>
                          <a:ea typeface="Calibri"/>
                          <a:cs typeface="Calibri"/>
                          <a:sym typeface="Calibri"/>
                        </a:rPr>
                        <a:t>Put Coordinated Funding Request out for feedback, compile responses</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US" sz="1300">
                          <a:latin typeface="Calibri"/>
                          <a:ea typeface="Calibri"/>
                          <a:cs typeface="Calibri"/>
                          <a:sym typeface="Calibri"/>
                        </a:rPr>
                        <a:t>Use performance profiles and fall </a:t>
                      </a:r>
                      <a:r>
                        <a:rPr lang="en-US" sz="1300" i="1">
                          <a:latin typeface="Calibri"/>
                          <a:ea typeface="Calibri"/>
                          <a:cs typeface="Calibri"/>
                          <a:sym typeface="Calibri"/>
                        </a:rPr>
                        <a:t>CLASS</a:t>
                      </a:r>
                      <a:r>
                        <a:rPr lang="en-US" sz="1300">
                          <a:latin typeface="Calibri"/>
                          <a:ea typeface="Calibri"/>
                          <a:cs typeface="Calibri"/>
                          <a:sym typeface="Calibri"/>
                        </a:rPr>
                        <a:t>® scores to help guide request for funding for curriculum, assessment and PD</a:t>
                      </a:r>
                      <a:endParaRPr sz="1300">
                        <a:latin typeface="Calibri"/>
                        <a:ea typeface="Calibri"/>
                        <a:cs typeface="Calibri"/>
                        <a:sym typeface="Calibri"/>
                      </a:endParaRPr>
                    </a:p>
                    <a:p>
                      <a:pPr marL="457200" lvl="0" indent="-311150" algn="l" rtl="0">
                        <a:spcBef>
                          <a:spcPts val="0"/>
                        </a:spcBef>
                        <a:spcAft>
                          <a:spcPts val="0"/>
                        </a:spcAft>
                        <a:buSzPts val="1300"/>
                        <a:buFont typeface="Calibri"/>
                        <a:buChar char="●"/>
                      </a:pPr>
                      <a:r>
                        <a:rPr lang="en-US" sz="1300">
                          <a:latin typeface="Calibri"/>
                          <a:ea typeface="Calibri"/>
                          <a:cs typeface="Calibri"/>
                          <a:sym typeface="Calibri"/>
                        </a:rPr>
                        <a:t>Finalize count of classrooms for each request</a:t>
                      </a:r>
                      <a:endParaRPr sz="13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300">
                          <a:latin typeface="Calibri"/>
                          <a:ea typeface="Calibri"/>
                          <a:cs typeface="Calibri"/>
                          <a:sym typeface="Calibri"/>
                        </a:rPr>
                        <a:t>January</a:t>
                      </a:r>
                      <a:endParaRPr sz="13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4"/>
                  </a:ext>
                </a:extLst>
              </a:tr>
              <a:tr h="0">
                <a:tc>
                  <a:txBody>
                    <a:bodyPr/>
                    <a:lstStyle/>
                    <a:p>
                      <a:pPr marL="457200" lvl="0" indent="-311150" algn="l" rtl="0">
                        <a:spcBef>
                          <a:spcPts val="0"/>
                        </a:spcBef>
                        <a:spcAft>
                          <a:spcPts val="0"/>
                        </a:spcAft>
                        <a:buSzPts val="1300"/>
                        <a:buFont typeface="Calibri"/>
                        <a:buChar char="●"/>
                      </a:pPr>
                      <a:r>
                        <a:rPr lang="en-US" sz="1300">
                          <a:latin typeface="Calibri"/>
                          <a:ea typeface="Calibri"/>
                          <a:cs typeface="Calibri"/>
                          <a:sym typeface="Calibri"/>
                        </a:rPr>
                        <a:t>Super App due</a:t>
                      </a:r>
                      <a:endParaRPr sz="13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tc>
                  <a:txBody>
                    <a:bodyPr/>
                    <a:lstStyle/>
                    <a:p>
                      <a:pPr marL="0" lvl="0" indent="0" algn="ctr" rtl="0">
                        <a:spcBef>
                          <a:spcPts val="0"/>
                        </a:spcBef>
                        <a:spcAft>
                          <a:spcPts val="0"/>
                        </a:spcAft>
                        <a:buNone/>
                      </a:pPr>
                      <a:r>
                        <a:rPr lang="en-US" sz="1300">
                          <a:latin typeface="Calibri"/>
                          <a:ea typeface="Calibri"/>
                          <a:cs typeface="Calibri"/>
                          <a:sym typeface="Calibri"/>
                        </a:rPr>
                        <a:t>February 7</a:t>
                      </a:r>
                      <a:endParaRPr sz="1300">
                        <a:latin typeface="Calibri"/>
                        <a:ea typeface="Calibri"/>
                        <a:cs typeface="Calibri"/>
                        <a:sym typeface="Calibri"/>
                      </a:endParaRPr>
                    </a:p>
                  </a:txBody>
                  <a:tcPr marL="91425" marR="91425" marT="91425" marB="91425" anchor="ctr">
                    <a:lnL w="9525" cap="flat" cmpd="sng">
                      <a:solidFill>
                        <a:srgbClr val="434343"/>
                      </a:solidFill>
                      <a:prstDash val="solid"/>
                      <a:round/>
                      <a:headEnd type="none" w="sm" len="sm"/>
                      <a:tailEnd type="none" w="sm" len="sm"/>
                    </a:lnL>
                    <a:lnR w="9525" cap="flat" cmpd="sng">
                      <a:solidFill>
                        <a:srgbClr val="434343"/>
                      </a:solidFill>
                      <a:prstDash val="solid"/>
                      <a:round/>
                      <a:headEnd type="none" w="sm" len="sm"/>
                      <a:tailEnd type="none" w="sm" len="sm"/>
                    </a:lnR>
                    <a:lnT w="9525" cap="flat" cmpd="sng">
                      <a:solidFill>
                        <a:srgbClr val="434343"/>
                      </a:solidFill>
                      <a:prstDash val="solid"/>
                      <a:round/>
                      <a:headEnd type="none" w="sm" len="sm"/>
                      <a:tailEnd type="none" w="sm" len="sm"/>
                    </a:lnT>
                    <a:lnB w="9525" cap="flat" cmpd="sng">
                      <a:solidFill>
                        <a:srgbClr val="434343"/>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0"/>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b="1"/>
              <a:t>Completing Super App</a:t>
            </a:r>
            <a:endParaRPr/>
          </a:p>
          <a:p>
            <a:pPr marL="0" lvl="0" indent="0" algn="l" rtl="0">
              <a:spcBef>
                <a:spcPts val="0"/>
              </a:spcBef>
              <a:spcAft>
                <a:spcPts val="0"/>
              </a:spcAft>
              <a:buNone/>
            </a:pPr>
            <a:r>
              <a:rPr lang="en-US"/>
              <a:t>Next Steps</a:t>
            </a:r>
            <a:endParaRPr/>
          </a:p>
        </p:txBody>
      </p:sp>
      <p:sp>
        <p:nvSpPr>
          <p:cNvPr id="448" name="Google Shape;448;p70"/>
          <p:cNvSpPr txBox="1">
            <a:spLocks noGrp="1"/>
          </p:cNvSpPr>
          <p:nvPr>
            <p:ph type="body" idx="1"/>
          </p:nvPr>
        </p:nvSpPr>
        <p:spPr>
          <a:xfrm>
            <a:off x="152400" y="1165125"/>
            <a:ext cx="8839200" cy="3500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US"/>
              <a:t>ECE coordinators and lead agencies will attend Early Childhood Collaborative Sessions </a:t>
            </a:r>
            <a:endParaRPr/>
          </a:p>
          <a:p>
            <a:pPr marL="914400" lvl="1" indent="-330200" algn="l" rtl="0">
              <a:spcBef>
                <a:spcPts val="0"/>
              </a:spcBef>
              <a:spcAft>
                <a:spcPts val="0"/>
              </a:spcAft>
              <a:buSzPts val="1600"/>
              <a:buChar char="•"/>
            </a:pPr>
            <a:r>
              <a:rPr lang="en-US"/>
              <a:t>November 5 - Baton Rouge</a:t>
            </a:r>
            <a:endParaRPr/>
          </a:p>
          <a:p>
            <a:pPr marL="914400" lvl="1" indent="-330200" algn="l" rtl="0">
              <a:spcBef>
                <a:spcPts val="0"/>
              </a:spcBef>
              <a:spcAft>
                <a:spcPts val="0"/>
              </a:spcAft>
              <a:buSzPts val="1600"/>
              <a:buChar char="•"/>
            </a:pPr>
            <a:r>
              <a:rPr lang="en-US"/>
              <a:t>November 6 - Harvey</a:t>
            </a:r>
            <a:endParaRPr/>
          </a:p>
          <a:p>
            <a:pPr marL="914400" lvl="1" indent="-330200" algn="l" rtl="0">
              <a:spcBef>
                <a:spcPts val="0"/>
              </a:spcBef>
              <a:spcAft>
                <a:spcPts val="0"/>
              </a:spcAft>
              <a:buSzPts val="1600"/>
              <a:buChar char="•"/>
            </a:pPr>
            <a:r>
              <a:rPr lang="en-US"/>
              <a:t>November 13 - Baton Rouge </a:t>
            </a:r>
            <a:endParaRPr/>
          </a:p>
          <a:p>
            <a:pPr marL="914400" lvl="1" indent="-330200" algn="l" rtl="0">
              <a:spcBef>
                <a:spcPts val="0"/>
              </a:spcBef>
              <a:spcAft>
                <a:spcPts val="0"/>
              </a:spcAft>
              <a:buSzPts val="1600"/>
              <a:buChar char="•"/>
            </a:pPr>
            <a:r>
              <a:rPr lang="en-US"/>
              <a:t>November 14 - Alexandria</a:t>
            </a:r>
            <a:br>
              <a:rPr lang="en-US"/>
            </a:br>
            <a:endParaRPr/>
          </a:p>
          <a:p>
            <a:pPr marL="457200" lvl="0" indent="-342900" algn="l" rtl="0">
              <a:spcBef>
                <a:spcPts val="0"/>
              </a:spcBef>
              <a:spcAft>
                <a:spcPts val="0"/>
              </a:spcAft>
              <a:buSzPts val="1800"/>
              <a:buChar char="•"/>
            </a:pPr>
            <a:r>
              <a:rPr lang="en-US"/>
              <a:t>Get Ready Webinars kick off</a:t>
            </a:r>
            <a:endParaRPr/>
          </a:p>
          <a:p>
            <a:pPr marL="914400" lvl="1" indent="-330200" algn="l" rtl="0">
              <a:spcBef>
                <a:spcPts val="0"/>
              </a:spcBef>
              <a:spcAft>
                <a:spcPts val="0"/>
              </a:spcAft>
              <a:buSzPts val="1600"/>
              <a:buChar char="•"/>
            </a:pPr>
            <a:r>
              <a:rPr lang="en-US"/>
              <a:t>Wednesdays at noon from October 23 - January 22</a:t>
            </a:r>
            <a:endParaRPr/>
          </a:p>
          <a:p>
            <a:pPr marL="914400" lvl="0" indent="0" algn="l" rtl="0">
              <a:spcBef>
                <a:spcPts val="0"/>
              </a:spcBef>
              <a:spcAft>
                <a:spcPts val="0"/>
              </a:spcAft>
              <a:buNone/>
            </a:pPr>
            <a:endParaRPr/>
          </a:p>
          <a:p>
            <a:pPr marL="457200" lvl="0" indent="-342900" algn="l" rtl="0">
              <a:spcBef>
                <a:spcPts val="0"/>
              </a:spcBef>
              <a:spcAft>
                <a:spcPts val="0"/>
              </a:spcAft>
              <a:buSzPts val="1800"/>
              <a:buChar char="•"/>
            </a:pPr>
            <a:r>
              <a:rPr lang="en-US"/>
              <a:t>Coordinated Funding Request Webinar</a:t>
            </a:r>
            <a:endParaRPr/>
          </a:p>
          <a:p>
            <a:pPr marL="914400" lvl="1" indent="-330200" algn="l" rtl="0">
              <a:spcBef>
                <a:spcPts val="0"/>
              </a:spcBef>
              <a:spcAft>
                <a:spcPts val="0"/>
              </a:spcAft>
              <a:buSzPts val="1600"/>
              <a:buChar char="•"/>
            </a:pPr>
            <a:r>
              <a:rPr lang="en-US"/>
              <a:t>December 6 at noon</a:t>
            </a:r>
            <a:endParaRPr/>
          </a:p>
          <a:p>
            <a:pPr marL="457200" lvl="0" indent="0" algn="l" rtl="0">
              <a:spcBef>
                <a:spcPts val="0"/>
              </a:spcBef>
              <a:spcAft>
                <a:spcPts val="0"/>
              </a:spcAft>
              <a:buNone/>
            </a:pPr>
            <a:endParaRPr/>
          </a:p>
          <a:p>
            <a:pPr marL="457200" lvl="0" indent="-342900" algn="l" rtl="0">
              <a:spcBef>
                <a:spcPts val="0"/>
              </a:spcBef>
              <a:spcAft>
                <a:spcPts val="0"/>
              </a:spcAft>
              <a:buSzPts val="1800"/>
              <a:buChar char="•"/>
            </a:pPr>
            <a:r>
              <a:rPr lang="en-US"/>
              <a:t>LDOE Funding/Early Childhood Quality/SRCL webinar </a:t>
            </a:r>
            <a:endParaRPr/>
          </a:p>
          <a:p>
            <a:pPr marL="914400" lvl="1" indent="-330200" algn="l" rtl="0">
              <a:spcBef>
                <a:spcPts val="0"/>
              </a:spcBef>
              <a:spcAft>
                <a:spcPts val="0"/>
              </a:spcAft>
              <a:buSzPts val="1600"/>
              <a:buChar char="•"/>
            </a:pPr>
            <a:r>
              <a:rPr lang="en-US"/>
              <a:t>Late April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1"/>
          <p:cNvSpPr txBox="1">
            <a:spLocks noGrp="1"/>
          </p:cNvSpPr>
          <p:nvPr>
            <p:ph type="title"/>
          </p:nvPr>
        </p:nvSpPr>
        <p:spPr>
          <a:xfrm>
            <a:off x="209275" y="847875"/>
            <a:ext cx="3495300" cy="346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a:t>Q&amp;A</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72"/>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endParaRPr>
              <a:solidFill>
                <a:schemeClr val="dk1"/>
              </a:solidFill>
            </a:endParaRPr>
          </a:p>
          <a:p>
            <a:pPr marL="0" lvl="0" indent="0" algn="ctr" rtl="0">
              <a:lnSpc>
                <a:spcPct val="100000"/>
              </a:lnSpc>
              <a:spcBef>
                <a:spcPts val="0"/>
              </a:spcBef>
              <a:spcAft>
                <a:spcPts val="0"/>
              </a:spcAft>
              <a:buNone/>
            </a:pPr>
            <a:endParaRPr>
              <a:solidFill>
                <a:schemeClr val="dk1"/>
              </a:solidFill>
            </a:endParaRPr>
          </a:p>
          <a:p>
            <a:pPr marL="0" lvl="0" indent="0" algn="ctr" rtl="0">
              <a:lnSpc>
                <a:spcPct val="100000"/>
              </a:lnSpc>
              <a:spcBef>
                <a:spcPts val="0"/>
              </a:spcBef>
              <a:spcAft>
                <a:spcPts val="0"/>
              </a:spcAft>
              <a:buNone/>
            </a:pPr>
            <a:r>
              <a:rPr lang="en-US">
                <a:solidFill>
                  <a:schemeClr val="dk1"/>
                </a:solidFill>
              </a:rPr>
              <a:t>Super App Support</a:t>
            </a:r>
            <a:endParaRPr>
              <a:solidFill>
                <a:schemeClr val="dk1"/>
              </a:solidFill>
            </a:endParaRPr>
          </a:p>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461" name="Google Shape;461;p72"/>
          <p:cNvSpPr txBox="1">
            <a:spLocks noGrp="1"/>
          </p:cNvSpPr>
          <p:nvPr>
            <p:ph type="body" idx="1"/>
          </p:nvPr>
        </p:nvSpPr>
        <p:spPr>
          <a:xfrm>
            <a:off x="457200" y="1189325"/>
            <a:ext cx="8229600" cy="3538200"/>
          </a:xfrm>
          <a:prstGeom prst="rect">
            <a:avLst/>
          </a:prstGeom>
        </p:spPr>
        <p:txBody>
          <a:bodyPr spcFirstLastPara="1" wrap="square" lIns="91425" tIns="91425" rIns="91425" bIns="91425" anchor="t" anchorCtr="0">
            <a:noAutofit/>
          </a:bodyPr>
          <a:lstStyle/>
          <a:p>
            <a:pPr marL="76200" lvl="0" indent="0" algn="l" rtl="0">
              <a:spcBef>
                <a:spcPts val="345"/>
              </a:spcBef>
              <a:spcAft>
                <a:spcPts val="0"/>
              </a:spcAft>
              <a:buNone/>
            </a:pPr>
            <a:r>
              <a:rPr lang="en-US" sz="1800"/>
              <a:t>Support for completing the Super App will be provided through</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3"/>
              </a:rPr>
              <a:t>School Improvement Library</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4"/>
              </a:rPr>
              <a:t>LDOE Weekly Newsletters</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5"/>
              </a:rPr>
              <a:t>School System Planning and Superintendent Calls</a:t>
            </a:r>
            <a:endParaRPr sz="1800"/>
          </a:p>
          <a:p>
            <a:pPr marL="457200" lvl="0" indent="-342900" algn="l" rtl="0">
              <a:spcBef>
                <a:spcPts val="0"/>
              </a:spcBef>
              <a:spcAft>
                <a:spcPts val="0"/>
              </a:spcAft>
              <a:buSzPts val="1800"/>
              <a:buFont typeface="Calibri"/>
              <a:buChar char="●"/>
            </a:pPr>
            <a:r>
              <a:rPr lang="en-US" sz="1800" u="sng">
                <a:solidFill>
                  <a:srgbClr val="1155CC"/>
                </a:solidFill>
                <a:hlinkClick r:id="rId6"/>
              </a:rPr>
              <a:t>Network Teams</a:t>
            </a:r>
            <a:endParaRPr sz="1800"/>
          </a:p>
          <a:p>
            <a:pPr marL="457200" lvl="0" indent="-342900" algn="l" rtl="0">
              <a:spcBef>
                <a:spcPts val="0"/>
              </a:spcBef>
              <a:spcAft>
                <a:spcPts val="0"/>
              </a:spcAft>
              <a:buSzPts val="1800"/>
              <a:buFont typeface="Calibri"/>
              <a:buChar char="●"/>
            </a:pPr>
            <a:r>
              <a:rPr lang="en-US" sz="1800"/>
              <a:t>Office Hours on scheduled Mondays at 11:00 AM (details via LDOE Weekly Newsletter)</a:t>
            </a:r>
            <a:endParaRPr sz="1800"/>
          </a:p>
          <a:p>
            <a:pPr marL="0" lvl="0" indent="0" algn="l" rtl="0">
              <a:spcBef>
                <a:spcPts val="0"/>
              </a:spcBef>
              <a:spcAft>
                <a:spcPts val="0"/>
              </a:spcAft>
              <a:buNone/>
            </a:pPr>
            <a:endParaRPr sz="1800"/>
          </a:p>
          <a:p>
            <a:pPr marL="0" lvl="0" indent="0" algn="l" rtl="0">
              <a:spcBef>
                <a:spcPts val="0"/>
              </a:spcBef>
              <a:spcAft>
                <a:spcPts val="0"/>
              </a:spcAft>
              <a:buNone/>
            </a:pPr>
            <a:endParaRPr sz="1800"/>
          </a:p>
          <a:p>
            <a:pPr marL="0" lvl="0" indent="0" algn="l" rtl="0">
              <a:spcBef>
                <a:spcPts val="0"/>
              </a:spcBef>
              <a:spcAft>
                <a:spcPts val="0"/>
              </a:spcAft>
              <a:buNone/>
            </a:pPr>
            <a:r>
              <a:rPr lang="en-US" sz="1800"/>
              <a:t>Send all questions related to school system planning and Super App to </a:t>
            </a:r>
            <a:r>
              <a:rPr lang="en-US" sz="1800" b="1" u="sng">
                <a:solidFill>
                  <a:srgbClr val="00BED6"/>
                </a:solidFill>
                <a:hlinkClick r:id="rId7"/>
              </a:rPr>
              <a:t>LDOE.GrantsHelpDesk@la.gov</a:t>
            </a:r>
            <a:r>
              <a:rPr lang="en-US" sz="1800"/>
              <a:t> and include“Super App” in the subject line.</a:t>
            </a:r>
            <a:endParaRPr sz="1800" b="1"/>
          </a:p>
          <a:p>
            <a:pPr marL="0" lvl="0" indent="0" algn="l" rtl="0">
              <a:spcBef>
                <a:spcPts val="0"/>
              </a:spcBef>
              <a:spcAft>
                <a:spcPts val="0"/>
              </a:spcAft>
              <a:buNone/>
            </a:pPr>
            <a:endParaRPr sz="1800"/>
          </a:p>
          <a:p>
            <a:pPr marL="0" lvl="0" indent="0" algn="l" rtl="0">
              <a:spcBef>
                <a:spcPts val="0"/>
              </a:spcBef>
              <a:spcAft>
                <a:spcPts val="0"/>
              </a:spcAft>
              <a:buNone/>
            </a:pP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2"/>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l" rtl="0">
              <a:lnSpc>
                <a:spcPct val="90000"/>
              </a:lnSpc>
              <a:spcBef>
                <a:spcPts val="0"/>
              </a:spcBef>
              <a:spcAft>
                <a:spcPts val="0"/>
              </a:spcAft>
              <a:buNone/>
            </a:pPr>
            <a:r>
              <a:rPr lang="en-US">
                <a:solidFill>
                  <a:srgbClr val="333333"/>
                </a:solidFill>
              </a:rPr>
              <a:t>Improvements to the 2020-2021 Strategy</a:t>
            </a:r>
            <a:endParaRPr/>
          </a:p>
        </p:txBody>
      </p:sp>
      <p:sp>
        <p:nvSpPr>
          <p:cNvPr id="140" name="Google Shape;140;p32"/>
          <p:cNvSpPr txBox="1">
            <a:spLocks noGrp="1"/>
          </p:cNvSpPr>
          <p:nvPr>
            <p:ph type="body" idx="1"/>
          </p:nvPr>
        </p:nvSpPr>
        <p:spPr>
          <a:xfrm>
            <a:off x="94950" y="971400"/>
            <a:ext cx="8954100" cy="3645900"/>
          </a:xfrm>
          <a:prstGeom prst="rect">
            <a:avLst/>
          </a:prstGeom>
        </p:spPr>
        <p:txBody>
          <a:bodyPr spcFirstLastPara="1" wrap="square" lIns="91425" tIns="91425" rIns="91425" bIns="91425" anchor="t" anchorCtr="0">
            <a:noAutofit/>
          </a:bodyPr>
          <a:lstStyle/>
          <a:p>
            <a:pPr marL="0" marR="59689" lvl="0" indent="0" algn="l" rtl="0">
              <a:lnSpc>
                <a:spcPct val="100000"/>
              </a:lnSpc>
              <a:spcBef>
                <a:spcPts val="0"/>
              </a:spcBef>
              <a:spcAft>
                <a:spcPts val="0"/>
              </a:spcAft>
              <a:buNone/>
            </a:pPr>
            <a:r>
              <a:rPr lang="en-US" sz="1600" b="1" dirty="0">
                <a:solidFill>
                  <a:srgbClr val="000000"/>
                </a:solidFill>
              </a:rPr>
              <a:t>CIR and UIR Improvements</a:t>
            </a:r>
            <a:endParaRPr sz="1600" b="1" dirty="0">
              <a:solidFill>
                <a:srgbClr val="000000"/>
              </a:solidFill>
            </a:endParaRPr>
          </a:p>
          <a:p>
            <a:pPr marL="457200" marR="59689" lvl="0" indent="-330200" algn="l" rtl="0">
              <a:lnSpc>
                <a:spcPct val="100000"/>
              </a:lnSpc>
              <a:spcBef>
                <a:spcPts val="0"/>
              </a:spcBef>
              <a:spcAft>
                <a:spcPts val="0"/>
              </a:spcAft>
              <a:buClr>
                <a:srgbClr val="000000"/>
              </a:buClr>
              <a:buSzPts val="1600"/>
              <a:buFont typeface="Calibri"/>
              <a:buAutoNum type="arabicPeriod"/>
            </a:pPr>
            <a:r>
              <a:rPr lang="en-US" sz="1600" b="1" dirty="0">
                <a:solidFill>
                  <a:srgbClr val="000000"/>
                </a:solidFill>
              </a:rPr>
              <a:t>Professional Development Plan</a:t>
            </a:r>
            <a:r>
              <a:rPr lang="en-US" sz="1600" dirty="0">
                <a:solidFill>
                  <a:srgbClr val="000000"/>
                </a:solidFill>
              </a:rPr>
              <a:t>: School systems submit a plan that includes content module redelivery and unit unpacking for CIR schools.</a:t>
            </a:r>
            <a:endParaRPr sz="1600" dirty="0">
              <a:solidFill>
                <a:srgbClr val="000000"/>
              </a:solidFill>
            </a:endParaRPr>
          </a:p>
          <a:p>
            <a:pPr marL="457200" marR="148590" lvl="0" indent="-330200" algn="l" rtl="0">
              <a:lnSpc>
                <a:spcPct val="100000"/>
              </a:lnSpc>
              <a:spcBef>
                <a:spcPts val="0"/>
              </a:spcBef>
              <a:spcAft>
                <a:spcPts val="0"/>
              </a:spcAft>
              <a:buClr>
                <a:srgbClr val="000000"/>
              </a:buClr>
              <a:buSzPts val="1600"/>
              <a:buFont typeface="Calibri"/>
              <a:buAutoNum type="arabicPeriod"/>
            </a:pPr>
            <a:r>
              <a:rPr lang="en-US" sz="1600" b="1" dirty="0">
                <a:solidFill>
                  <a:srgbClr val="000000"/>
                </a:solidFill>
              </a:rPr>
              <a:t>Post-secondary planning partner</a:t>
            </a:r>
            <a:r>
              <a:rPr lang="en-US" sz="1600" dirty="0">
                <a:solidFill>
                  <a:srgbClr val="000000"/>
                </a:solidFill>
              </a:rPr>
              <a:t>: Schools will have at least one partner  to support Individual Graduation Plans (IGPs) at CIR high schools.</a:t>
            </a:r>
            <a:endParaRPr sz="1600" dirty="0">
              <a:solidFill>
                <a:srgbClr val="000000"/>
              </a:solidFill>
            </a:endParaRPr>
          </a:p>
          <a:p>
            <a:pPr marL="457200" marR="148590" lvl="0" indent="-330200" algn="l" rtl="0">
              <a:lnSpc>
                <a:spcPct val="100000"/>
              </a:lnSpc>
              <a:spcBef>
                <a:spcPts val="0"/>
              </a:spcBef>
              <a:spcAft>
                <a:spcPts val="0"/>
              </a:spcAft>
              <a:buClr>
                <a:srgbClr val="000000"/>
              </a:buClr>
              <a:buSzPts val="1600"/>
              <a:buFont typeface="Calibri"/>
              <a:buAutoNum type="arabicPeriod"/>
            </a:pPr>
            <a:r>
              <a:rPr lang="en-US" sz="1600" b="1" dirty="0">
                <a:solidFill>
                  <a:srgbClr val="000000"/>
                </a:solidFill>
              </a:rPr>
              <a:t>District leader responsible for UIR-D schools</a:t>
            </a:r>
            <a:r>
              <a:rPr lang="en-US" sz="1600" dirty="0">
                <a:solidFill>
                  <a:srgbClr val="000000"/>
                </a:solidFill>
              </a:rPr>
              <a:t>: School systems will have a leader to coordinate support and planning for UIR-D schools.</a:t>
            </a:r>
            <a:endParaRPr sz="1600" dirty="0">
              <a:solidFill>
                <a:srgbClr val="000000"/>
              </a:solidFill>
            </a:endParaRPr>
          </a:p>
          <a:p>
            <a:pPr marL="0" marR="148590" lvl="0" indent="0" algn="l" rtl="0">
              <a:lnSpc>
                <a:spcPct val="100000"/>
              </a:lnSpc>
              <a:spcBef>
                <a:spcPts val="0"/>
              </a:spcBef>
              <a:spcAft>
                <a:spcPts val="0"/>
              </a:spcAft>
              <a:buNone/>
            </a:pPr>
            <a:endParaRPr sz="1000" dirty="0">
              <a:solidFill>
                <a:srgbClr val="000000"/>
              </a:solidFill>
            </a:endParaRPr>
          </a:p>
          <a:p>
            <a:pPr marL="0" marR="148590" lvl="0" indent="0" algn="l" rtl="0">
              <a:lnSpc>
                <a:spcPct val="100000"/>
              </a:lnSpc>
              <a:spcBef>
                <a:spcPts val="0"/>
              </a:spcBef>
              <a:spcAft>
                <a:spcPts val="0"/>
              </a:spcAft>
              <a:buNone/>
            </a:pPr>
            <a:r>
              <a:rPr lang="en-US" sz="1600" b="1" dirty="0">
                <a:solidFill>
                  <a:srgbClr val="000000"/>
                </a:solidFill>
              </a:rPr>
              <a:t>Other Strategy Improvements</a:t>
            </a:r>
            <a:endParaRPr sz="1600" b="1" dirty="0">
              <a:solidFill>
                <a:srgbClr val="000000"/>
              </a:solidFill>
            </a:endParaRPr>
          </a:p>
          <a:p>
            <a:pPr marL="457200" lvl="0" indent="-330200" algn="l" rtl="0">
              <a:lnSpc>
                <a:spcPct val="100000"/>
              </a:lnSpc>
              <a:spcBef>
                <a:spcPts val="0"/>
              </a:spcBef>
              <a:spcAft>
                <a:spcPts val="0"/>
              </a:spcAft>
              <a:buClr>
                <a:srgbClr val="000000"/>
              </a:buClr>
              <a:buSzPts val="1600"/>
              <a:buFont typeface="Calibri"/>
              <a:buAutoNum type="arabicPeriod"/>
            </a:pPr>
            <a:r>
              <a:rPr lang="en-US" sz="1600" b="1" dirty="0">
                <a:solidFill>
                  <a:srgbClr val="000000"/>
                </a:solidFill>
              </a:rPr>
              <a:t>Science: </a:t>
            </a:r>
            <a:r>
              <a:rPr lang="en-US" sz="1600" dirty="0">
                <a:solidFill>
                  <a:srgbClr val="000000"/>
                </a:solidFill>
              </a:rPr>
              <a:t>School systems can apply for funds to support the purchase of science curricula and the training of teachers on this curricula.</a:t>
            </a:r>
            <a:endParaRPr sz="1600" dirty="0">
              <a:solidFill>
                <a:srgbClr val="000000"/>
              </a:solidFill>
            </a:endParaRPr>
          </a:p>
          <a:p>
            <a:pPr marL="457200" lvl="0" indent="-330200" algn="l" rtl="0">
              <a:lnSpc>
                <a:spcPct val="100000"/>
              </a:lnSpc>
              <a:spcBef>
                <a:spcPts val="0"/>
              </a:spcBef>
              <a:spcAft>
                <a:spcPts val="0"/>
              </a:spcAft>
              <a:buClr>
                <a:srgbClr val="000000"/>
              </a:buClr>
              <a:buSzPts val="1600"/>
              <a:buFont typeface="Calibri"/>
              <a:buAutoNum type="arabicPeriod"/>
            </a:pPr>
            <a:r>
              <a:rPr lang="en-US" sz="1600" b="1" dirty="0">
                <a:solidFill>
                  <a:srgbClr val="000000"/>
                </a:solidFill>
              </a:rPr>
              <a:t>Early Childhood</a:t>
            </a:r>
            <a:r>
              <a:rPr lang="en-US" sz="1600" dirty="0">
                <a:solidFill>
                  <a:srgbClr val="000000"/>
                </a:solidFill>
              </a:rPr>
              <a:t>: The planning process for governance, access, and </a:t>
            </a:r>
            <a:r>
              <a:rPr lang="en-US" sz="1600">
                <a:solidFill>
                  <a:srgbClr val="000000"/>
                </a:solidFill>
              </a:rPr>
              <a:t>quality </a:t>
            </a:r>
            <a:r>
              <a:rPr lang="en-US" sz="1600" smtClean="0">
                <a:solidFill>
                  <a:srgbClr val="000000"/>
                </a:solidFill>
              </a:rPr>
              <a:t>is </a:t>
            </a:r>
            <a:r>
              <a:rPr lang="en-US" sz="1600" dirty="0">
                <a:solidFill>
                  <a:srgbClr val="000000"/>
                </a:solidFill>
              </a:rPr>
              <a:t>now included in Super App.</a:t>
            </a:r>
            <a:endParaRPr sz="1600" dirty="0">
              <a:solidFill>
                <a:srgbClr val="000000"/>
              </a:solidFill>
            </a:endParaRPr>
          </a:p>
          <a:p>
            <a:pPr marL="457200" lvl="0" indent="-330200" algn="l" rtl="0">
              <a:lnSpc>
                <a:spcPct val="100000"/>
              </a:lnSpc>
              <a:spcBef>
                <a:spcPts val="0"/>
              </a:spcBef>
              <a:spcAft>
                <a:spcPts val="0"/>
              </a:spcAft>
              <a:buClr>
                <a:srgbClr val="000000"/>
              </a:buClr>
              <a:buSzPts val="1600"/>
              <a:buFont typeface="Calibri"/>
              <a:buAutoNum type="arabicPeriod"/>
            </a:pPr>
            <a:r>
              <a:rPr lang="en-US" sz="1600" b="1" dirty="0">
                <a:solidFill>
                  <a:srgbClr val="000000"/>
                </a:solidFill>
              </a:rPr>
              <a:t>Special Education</a:t>
            </a:r>
            <a:r>
              <a:rPr lang="en-US" sz="1600" dirty="0">
                <a:solidFill>
                  <a:srgbClr val="000000"/>
                </a:solidFill>
              </a:rPr>
              <a:t>: Funding for professional development on specialized supports is available for schools with a UIR label for the subgroup with students with disabilities.</a:t>
            </a:r>
            <a:endParaRPr sz="1600" dirty="0">
              <a:solidFill>
                <a:srgbClr val="000000"/>
              </a:solidFill>
            </a:endParaRPr>
          </a:p>
          <a:p>
            <a:pPr marL="457200" lvl="0" indent="-330200" algn="l" rtl="0">
              <a:lnSpc>
                <a:spcPct val="100000"/>
              </a:lnSpc>
              <a:spcBef>
                <a:spcPts val="0"/>
              </a:spcBef>
              <a:spcAft>
                <a:spcPts val="0"/>
              </a:spcAft>
              <a:buSzPts val="1600"/>
              <a:buFont typeface="Calibri"/>
              <a:buAutoNum type="arabicPeriod"/>
            </a:pPr>
            <a:endParaRPr sz="16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33"/>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School System Planning Framework</a:t>
            </a:r>
            <a:endParaRPr/>
          </a:p>
        </p:txBody>
      </p:sp>
      <p:pic>
        <p:nvPicPr>
          <p:cNvPr id="146" name="Google Shape;146;p33"/>
          <p:cNvPicPr preferRelativeResize="0"/>
          <p:nvPr/>
        </p:nvPicPr>
        <p:blipFill>
          <a:blip r:embed="rId3">
            <a:alphaModFix/>
          </a:blip>
          <a:stretch>
            <a:fillRect/>
          </a:stretch>
        </p:blipFill>
        <p:spPr>
          <a:xfrm>
            <a:off x="971348" y="1727225"/>
            <a:ext cx="7201300" cy="2327200"/>
          </a:xfrm>
          <a:prstGeom prst="rect">
            <a:avLst/>
          </a:prstGeom>
          <a:noFill/>
          <a:ln>
            <a:noFill/>
          </a:ln>
        </p:spPr>
      </p:pic>
      <p:cxnSp>
        <p:nvCxnSpPr>
          <p:cNvPr id="147" name="Google Shape;147;p33"/>
          <p:cNvCxnSpPr/>
          <p:nvPr/>
        </p:nvCxnSpPr>
        <p:spPr>
          <a:xfrm>
            <a:off x="3705850" y="1277600"/>
            <a:ext cx="631500" cy="427800"/>
          </a:xfrm>
          <a:prstGeom prst="straightConnector1">
            <a:avLst/>
          </a:prstGeom>
          <a:noFill/>
          <a:ln w="28575" cap="flat" cmpd="sng">
            <a:solidFill>
              <a:srgbClr val="FF0000"/>
            </a:solidFill>
            <a:prstDash val="solid"/>
            <a:round/>
            <a:headEnd type="none" w="med" len="med"/>
            <a:tailEnd type="triangle" w="med" len="med"/>
          </a:ln>
        </p:spPr>
      </p:cxnSp>
      <p:cxnSp>
        <p:nvCxnSpPr>
          <p:cNvPr id="148" name="Google Shape;148;p33"/>
          <p:cNvCxnSpPr/>
          <p:nvPr/>
        </p:nvCxnSpPr>
        <p:spPr>
          <a:xfrm>
            <a:off x="1613550" y="1466825"/>
            <a:ext cx="257100" cy="450000"/>
          </a:xfrm>
          <a:prstGeom prst="straightConnector1">
            <a:avLst/>
          </a:prstGeom>
          <a:noFill/>
          <a:ln w="28575" cap="flat" cmpd="sng">
            <a:solidFill>
              <a:srgbClr val="FF0000"/>
            </a:solidFill>
            <a:prstDash val="solid"/>
            <a:round/>
            <a:headEnd type="none" w="med" len="med"/>
            <a:tailEnd type="triangle" w="med" len="med"/>
          </a:ln>
        </p:spPr>
      </p:cxnSp>
      <p:cxnSp>
        <p:nvCxnSpPr>
          <p:cNvPr id="149" name="Google Shape;149;p33"/>
          <p:cNvCxnSpPr/>
          <p:nvPr/>
        </p:nvCxnSpPr>
        <p:spPr>
          <a:xfrm rot="10800000" flipH="1">
            <a:off x="410350" y="3566500"/>
            <a:ext cx="561000" cy="526200"/>
          </a:xfrm>
          <a:prstGeom prst="straightConnector1">
            <a:avLst/>
          </a:prstGeom>
          <a:noFill/>
          <a:ln w="28575" cap="flat" cmpd="sng">
            <a:solidFill>
              <a:srgbClr val="FF0000"/>
            </a:solidFill>
            <a:prstDash val="solid"/>
            <a:round/>
            <a:headEnd type="none" w="med" len="med"/>
            <a:tailEnd type="triangle" w="med" len="med"/>
          </a:ln>
        </p:spPr>
      </p:cxnSp>
      <p:cxnSp>
        <p:nvCxnSpPr>
          <p:cNvPr id="150" name="Google Shape;150;p33"/>
          <p:cNvCxnSpPr/>
          <p:nvPr/>
        </p:nvCxnSpPr>
        <p:spPr>
          <a:xfrm rot="10800000">
            <a:off x="3606225" y="3271900"/>
            <a:ext cx="1040400" cy="1115400"/>
          </a:xfrm>
          <a:prstGeom prst="straightConnector1">
            <a:avLst/>
          </a:prstGeom>
          <a:noFill/>
          <a:ln w="28575" cap="flat" cmpd="sng">
            <a:solidFill>
              <a:srgbClr val="FF0000"/>
            </a:solidFill>
            <a:prstDash val="solid"/>
            <a:round/>
            <a:headEnd type="none" w="med" len="med"/>
            <a:tailEnd type="triangle" w="med" len="med"/>
          </a:ln>
        </p:spPr>
      </p:cxnSp>
      <p:cxnSp>
        <p:nvCxnSpPr>
          <p:cNvPr id="151" name="Google Shape;151;p33"/>
          <p:cNvCxnSpPr/>
          <p:nvPr/>
        </p:nvCxnSpPr>
        <p:spPr>
          <a:xfrm flipH="1">
            <a:off x="7703900" y="1848000"/>
            <a:ext cx="713100" cy="723900"/>
          </a:xfrm>
          <a:prstGeom prst="straightConnector1">
            <a:avLst/>
          </a:prstGeom>
          <a:noFill/>
          <a:ln w="28575" cap="flat" cmpd="sng">
            <a:solidFill>
              <a:srgbClr val="FF0000"/>
            </a:solidFill>
            <a:prstDash val="solid"/>
            <a:round/>
            <a:headEnd type="none" w="med" len="med"/>
            <a:tailEnd type="triangle" w="med" len="med"/>
          </a:ln>
        </p:spPr>
      </p:cxnSp>
      <p:sp>
        <p:nvSpPr>
          <p:cNvPr id="152" name="Google Shape;152;p33"/>
          <p:cNvSpPr txBox="1"/>
          <p:nvPr/>
        </p:nvSpPr>
        <p:spPr>
          <a:xfrm>
            <a:off x="327450" y="1193375"/>
            <a:ext cx="1215600" cy="327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Area of Focus</a:t>
            </a:r>
            <a:endParaRPr>
              <a:latin typeface="Calibri"/>
              <a:ea typeface="Calibri"/>
              <a:cs typeface="Calibri"/>
              <a:sym typeface="Calibri"/>
            </a:endParaRPr>
          </a:p>
        </p:txBody>
      </p:sp>
      <p:sp>
        <p:nvSpPr>
          <p:cNvPr id="153" name="Google Shape;153;p33"/>
          <p:cNvSpPr txBox="1"/>
          <p:nvPr/>
        </p:nvSpPr>
        <p:spPr>
          <a:xfrm>
            <a:off x="2612925" y="1139525"/>
            <a:ext cx="993300" cy="327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Domain</a:t>
            </a:r>
            <a:endParaRPr>
              <a:latin typeface="Calibri"/>
              <a:ea typeface="Calibri"/>
              <a:cs typeface="Calibri"/>
              <a:sym typeface="Calibri"/>
            </a:endParaRPr>
          </a:p>
        </p:txBody>
      </p:sp>
      <p:sp>
        <p:nvSpPr>
          <p:cNvPr id="154" name="Google Shape;154;p33"/>
          <p:cNvSpPr txBox="1"/>
          <p:nvPr/>
        </p:nvSpPr>
        <p:spPr>
          <a:xfrm>
            <a:off x="7599600" y="1277600"/>
            <a:ext cx="1215600" cy="4278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Planning Questions</a:t>
            </a:r>
            <a:endParaRPr>
              <a:latin typeface="Calibri"/>
              <a:ea typeface="Calibri"/>
              <a:cs typeface="Calibri"/>
              <a:sym typeface="Calibri"/>
            </a:endParaRPr>
          </a:p>
        </p:txBody>
      </p:sp>
      <p:sp>
        <p:nvSpPr>
          <p:cNvPr id="155" name="Google Shape;155;p33"/>
          <p:cNvSpPr txBox="1"/>
          <p:nvPr/>
        </p:nvSpPr>
        <p:spPr>
          <a:xfrm>
            <a:off x="4793175" y="4313625"/>
            <a:ext cx="1215600" cy="3273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Indicators</a:t>
            </a:r>
            <a:endParaRPr>
              <a:latin typeface="Calibri"/>
              <a:ea typeface="Calibri"/>
              <a:cs typeface="Calibri"/>
              <a:sym typeface="Calibri"/>
            </a:endParaRPr>
          </a:p>
        </p:txBody>
      </p:sp>
      <p:sp>
        <p:nvSpPr>
          <p:cNvPr id="156" name="Google Shape;156;p33"/>
          <p:cNvSpPr txBox="1"/>
          <p:nvPr/>
        </p:nvSpPr>
        <p:spPr>
          <a:xfrm>
            <a:off x="200850" y="4260975"/>
            <a:ext cx="1215600" cy="4326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Domain and Row Number</a:t>
            </a:r>
            <a:endParaRPr>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34"/>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LEA Systems</a:t>
            </a:r>
            <a:endParaRPr/>
          </a:p>
        </p:txBody>
      </p:sp>
      <p:graphicFrame>
        <p:nvGraphicFramePr>
          <p:cNvPr id="163" name="Google Shape;163;p34"/>
          <p:cNvGraphicFramePr/>
          <p:nvPr/>
        </p:nvGraphicFramePr>
        <p:xfrm>
          <a:off x="152375" y="1911035"/>
          <a:ext cx="8839225" cy="2359062"/>
        </p:xfrm>
        <a:graphic>
          <a:graphicData uri="http://schemas.openxmlformats.org/drawingml/2006/table">
            <a:tbl>
              <a:tblPr>
                <a:noFill/>
                <a:tableStyleId>{AC8D7CB5-EB38-4DBF-BF7B-FA2B9C5DF303}</a:tableStyleId>
              </a:tblPr>
              <a:tblGrid>
                <a:gridCol w="910575">
                  <a:extLst>
                    <a:ext uri="{9D8B030D-6E8A-4147-A177-3AD203B41FA5}">
                      <a16:colId xmlns:a16="http://schemas.microsoft.com/office/drawing/2014/main" val="20000"/>
                    </a:ext>
                  </a:extLst>
                </a:gridCol>
                <a:gridCol w="3964325">
                  <a:extLst>
                    <a:ext uri="{9D8B030D-6E8A-4147-A177-3AD203B41FA5}">
                      <a16:colId xmlns:a16="http://schemas.microsoft.com/office/drawing/2014/main" val="20001"/>
                    </a:ext>
                  </a:extLst>
                </a:gridCol>
                <a:gridCol w="3964325">
                  <a:extLst>
                    <a:ext uri="{9D8B030D-6E8A-4147-A177-3AD203B41FA5}">
                      <a16:colId xmlns:a16="http://schemas.microsoft.com/office/drawing/2014/main" val="20002"/>
                    </a:ext>
                  </a:extLst>
                </a:gridCol>
              </a:tblGrid>
              <a:tr h="399650">
                <a:tc rowSpan="3">
                  <a:txBody>
                    <a:bodyPr/>
                    <a:lstStyle/>
                    <a:p>
                      <a:pPr marL="0" lvl="0" indent="0" algn="ctr" rtl="0">
                        <a:spcBef>
                          <a:spcPts val="0"/>
                        </a:spcBef>
                        <a:spcAft>
                          <a:spcPts val="0"/>
                        </a:spcAft>
                        <a:buNone/>
                      </a:pPr>
                      <a:r>
                        <a:rPr lang="en-US" sz="1800" b="1">
                          <a:latin typeface="Calibri"/>
                          <a:ea typeface="Calibri"/>
                          <a:cs typeface="Calibri"/>
                          <a:sym typeface="Calibri"/>
                        </a:rPr>
                        <a:t>LS2</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FD1DB">
                        <a:alpha val="58850"/>
                      </a:srgbClr>
                    </a:solidFill>
                  </a:tcPr>
                </a:tc>
                <a:tc gridSpan="2">
                  <a:txBody>
                    <a:bodyPr/>
                    <a:lstStyle/>
                    <a:p>
                      <a:pPr marL="0" lvl="0" indent="0" algn="l" rtl="0">
                        <a:spcBef>
                          <a:spcPts val="0"/>
                        </a:spcBef>
                        <a:spcAft>
                          <a:spcPts val="0"/>
                        </a:spcAft>
                        <a:buNone/>
                      </a:pPr>
                      <a:r>
                        <a:rPr lang="en-US" sz="1800" b="1">
                          <a:latin typeface="Calibri"/>
                          <a:ea typeface="Calibri"/>
                          <a:cs typeface="Calibri"/>
                          <a:sym typeface="Calibri"/>
                        </a:rPr>
                        <a:t>LONG TERM EARLY CHILDHOOD VISION</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ED6"/>
                    </a:solidFill>
                  </a:tcPr>
                </a:tc>
                <a:tc hMerge="1">
                  <a:txBody>
                    <a:bodyPr/>
                    <a:lstStyle/>
                    <a:p>
                      <a:endParaRPr lang="en-US"/>
                    </a:p>
                  </a:txBody>
                  <a:tcPr/>
                </a:tc>
                <a:extLst>
                  <a:ext uri="{0D108BD9-81ED-4DB2-BD59-A6C34878D82A}">
                    <a16:rowId xmlns:a16="http://schemas.microsoft.com/office/drawing/2014/main" val="10000"/>
                  </a:ext>
                </a:extLst>
              </a:tr>
              <a:tr h="355350">
                <a:tc vMerge="1">
                  <a:txBody>
                    <a:bodyPr/>
                    <a:lstStyle/>
                    <a:p>
                      <a:endParaRPr lang="en-US"/>
                    </a:p>
                  </a:txBody>
                  <a:tcPr/>
                </a:tc>
                <a:tc>
                  <a:txBody>
                    <a:bodyPr/>
                    <a:lstStyle/>
                    <a:p>
                      <a:pPr marL="0" lvl="0" indent="0" algn="l" rtl="0">
                        <a:spcBef>
                          <a:spcPts val="0"/>
                        </a:spcBef>
                        <a:spcAft>
                          <a:spcPts val="0"/>
                        </a:spcAft>
                        <a:buNone/>
                      </a:pPr>
                      <a:r>
                        <a:rPr lang="en-US" sz="1800" b="1">
                          <a:latin typeface="Calibri"/>
                          <a:ea typeface="Calibri"/>
                          <a:cs typeface="Calibri"/>
                          <a:sym typeface="Calibri"/>
                        </a:rPr>
                        <a:t>Indicator</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Calibri"/>
                          <a:ea typeface="Calibri"/>
                          <a:cs typeface="Calibri"/>
                          <a:sym typeface="Calibri"/>
                        </a:rPr>
                        <a:t>Application Question</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47700">
                <a:tc vMerge="1">
                  <a:txBody>
                    <a:bodyPr/>
                    <a:lstStyle/>
                    <a:p>
                      <a:endParaRPr lang="en-US"/>
                    </a:p>
                  </a:txBody>
                  <a:tcPr/>
                </a:tc>
                <a:tc>
                  <a:txBody>
                    <a:bodyPr/>
                    <a:lstStyle/>
                    <a:p>
                      <a:pPr marL="38100" marR="139700" lvl="0" indent="0" algn="l" rtl="0">
                        <a:lnSpc>
                          <a:spcPct val="115000"/>
                        </a:lnSpc>
                        <a:spcBef>
                          <a:spcPts val="200"/>
                        </a:spcBef>
                        <a:spcAft>
                          <a:spcPts val="0"/>
                        </a:spcAft>
                        <a:buNone/>
                      </a:pPr>
                      <a:r>
                        <a:rPr lang="en-US" sz="1800">
                          <a:latin typeface="Calibri"/>
                          <a:ea typeface="Calibri"/>
                          <a:cs typeface="Calibri"/>
                          <a:sym typeface="Calibri"/>
                        </a:rPr>
                        <a:t>The school system, in partnership with its Lead Agency partners, has a long-term vision shared via a </a:t>
                      </a:r>
                      <a:r>
                        <a:rPr lang="en-US" sz="1800" u="sng">
                          <a:solidFill>
                            <a:schemeClr val="hlink"/>
                          </a:solidFill>
                          <a:latin typeface="Calibri"/>
                          <a:ea typeface="Calibri"/>
                          <a:cs typeface="Calibri"/>
                          <a:sym typeface="Calibri"/>
                          <a:hlinkClick r:id="rId3"/>
                        </a:rPr>
                        <a:t>Community Network Blueprint</a:t>
                      </a:r>
                      <a:r>
                        <a:rPr lang="en-US" sz="1800">
                          <a:latin typeface="Calibri"/>
                          <a:ea typeface="Calibri"/>
                          <a:cs typeface="Calibri"/>
                          <a:sym typeface="Calibri"/>
                        </a:rPr>
                        <a:t>.</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US" sz="1800">
                          <a:latin typeface="Calibri"/>
                          <a:ea typeface="Calibri"/>
                          <a:cs typeface="Calibri"/>
                          <a:sym typeface="Calibri"/>
                        </a:rPr>
                        <a:t>What is the website address for the Community Network’s Blueprint?</a:t>
                      </a:r>
                      <a:endParaRPr sz="18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64" name="Google Shape;164;p34"/>
          <p:cNvSpPr txBox="1"/>
          <p:nvPr/>
        </p:nvSpPr>
        <p:spPr>
          <a:xfrm>
            <a:off x="0" y="1087150"/>
            <a:ext cx="8943000" cy="7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This session will provide information related to the School System Planning Framework area(s) below. </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5"/>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LEA Systems</a:t>
            </a:r>
            <a:endParaRPr/>
          </a:p>
        </p:txBody>
      </p:sp>
      <p:graphicFrame>
        <p:nvGraphicFramePr>
          <p:cNvPr id="171" name="Google Shape;171;p35"/>
          <p:cNvGraphicFramePr/>
          <p:nvPr/>
        </p:nvGraphicFramePr>
        <p:xfrm>
          <a:off x="152388" y="1696385"/>
          <a:ext cx="8839225" cy="2909615"/>
        </p:xfrm>
        <a:graphic>
          <a:graphicData uri="http://schemas.openxmlformats.org/drawingml/2006/table">
            <a:tbl>
              <a:tblPr>
                <a:noFill/>
                <a:tableStyleId>{AC8D7CB5-EB38-4DBF-BF7B-FA2B9C5DF303}</a:tableStyleId>
              </a:tblPr>
              <a:tblGrid>
                <a:gridCol w="910575">
                  <a:extLst>
                    <a:ext uri="{9D8B030D-6E8A-4147-A177-3AD203B41FA5}">
                      <a16:colId xmlns:a16="http://schemas.microsoft.com/office/drawing/2014/main" val="20000"/>
                    </a:ext>
                  </a:extLst>
                </a:gridCol>
                <a:gridCol w="3964325">
                  <a:extLst>
                    <a:ext uri="{9D8B030D-6E8A-4147-A177-3AD203B41FA5}">
                      <a16:colId xmlns:a16="http://schemas.microsoft.com/office/drawing/2014/main" val="20001"/>
                    </a:ext>
                  </a:extLst>
                </a:gridCol>
                <a:gridCol w="3964325">
                  <a:extLst>
                    <a:ext uri="{9D8B030D-6E8A-4147-A177-3AD203B41FA5}">
                      <a16:colId xmlns:a16="http://schemas.microsoft.com/office/drawing/2014/main" val="20002"/>
                    </a:ext>
                  </a:extLst>
                </a:gridCol>
              </a:tblGrid>
              <a:tr h="429575">
                <a:tc rowSpan="3">
                  <a:txBody>
                    <a:bodyPr/>
                    <a:lstStyle/>
                    <a:p>
                      <a:pPr marL="0" lvl="0" indent="0" algn="ctr" rtl="0">
                        <a:spcBef>
                          <a:spcPts val="0"/>
                        </a:spcBef>
                        <a:spcAft>
                          <a:spcPts val="0"/>
                        </a:spcAft>
                        <a:buNone/>
                      </a:pPr>
                      <a:r>
                        <a:rPr lang="en-US" sz="1800" b="1">
                          <a:latin typeface="Calibri"/>
                          <a:ea typeface="Calibri"/>
                          <a:cs typeface="Calibri"/>
                          <a:sym typeface="Calibri"/>
                        </a:rPr>
                        <a:t>LS3</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FD1DB">
                        <a:alpha val="58850"/>
                      </a:srgbClr>
                    </a:solidFill>
                  </a:tcPr>
                </a:tc>
                <a:tc gridSpan="2">
                  <a:txBody>
                    <a:bodyPr/>
                    <a:lstStyle/>
                    <a:p>
                      <a:pPr marL="0" lvl="0" indent="0" algn="l" rtl="0">
                        <a:spcBef>
                          <a:spcPts val="0"/>
                        </a:spcBef>
                        <a:spcAft>
                          <a:spcPts val="0"/>
                        </a:spcAft>
                        <a:buNone/>
                      </a:pPr>
                      <a:r>
                        <a:rPr lang="en-US" sz="1800" b="1">
                          <a:latin typeface="Calibri"/>
                          <a:ea typeface="Calibri"/>
                          <a:cs typeface="Calibri"/>
                          <a:sym typeface="Calibri"/>
                        </a:rPr>
                        <a:t>EXPANDING EARLY CHILDHOOD ACCESS</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ED6"/>
                    </a:solidFill>
                  </a:tcPr>
                </a:tc>
                <a:tc hMerge="1">
                  <a:txBody>
                    <a:bodyPr/>
                    <a:lstStyle/>
                    <a:p>
                      <a:endParaRPr lang="en-US"/>
                    </a:p>
                  </a:txBody>
                  <a:tcPr/>
                </a:tc>
                <a:extLst>
                  <a:ext uri="{0D108BD9-81ED-4DB2-BD59-A6C34878D82A}">
                    <a16:rowId xmlns:a16="http://schemas.microsoft.com/office/drawing/2014/main" val="10000"/>
                  </a:ext>
                </a:extLst>
              </a:tr>
              <a:tr h="429575">
                <a:tc vMerge="1">
                  <a:txBody>
                    <a:bodyPr/>
                    <a:lstStyle/>
                    <a:p>
                      <a:endParaRPr lang="en-US"/>
                    </a:p>
                  </a:txBody>
                  <a:tcPr/>
                </a:tc>
                <a:tc>
                  <a:txBody>
                    <a:bodyPr/>
                    <a:lstStyle/>
                    <a:p>
                      <a:pPr marL="0" lvl="0" indent="0" algn="l" rtl="0">
                        <a:spcBef>
                          <a:spcPts val="0"/>
                        </a:spcBef>
                        <a:spcAft>
                          <a:spcPts val="0"/>
                        </a:spcAft>
                        <a:buNone/>
                      </a:pPr>
                      <a:r>
                        <a:rPr lang="en-US" sz="1800" b="1">
                          <a:latin typeface="Calibri"/>
                          <a:ea typeface="Calibri"/>
                          <a:cs typeface="Calibri"/>
                          <a:sym typeface="Calibri"/>
                        </a:rPr>
                        <a:t>Indicator</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Calibri"/>
                          <a:ea typeface="Calibri"/>
                          <a:cs typeface="Calibri"/>
                          <a:sym typeface="Calibri"/>
                        </a:rPr>
                        <a:t>Application Question</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995275">
                <a:tc vMerge="1">
                  <a:txBody>
                    <a:bodyPr/>
                    <a:lstStyle/>
                    <a:p>
                      <a:endParaRPr lang="en-US"/>
                    </a:p>
                  </a:txBody>
                  <a:tcPr/>
                </a:tc>
                <a:tc>
                  <a:txBody>
                    <a:bodyPr/>
                    <a:lstStyle/>
                    <a:p>
                      <a:pPr marL="38100" marR="50800" lvl="0" indent="0" algn="l" rtl="0">
                        <a:lnSpc>
                          <a:spcPct val="115000"/>
                        </a:lnSpc>
                        <a:spcBef>
                          <a:spcPts val="200"/>
                        </a:spcBef>
                        <a:spcAft>
                          <a:spcPts val="0"/>
                        </a:spcAft>
                        <a:buNone/>
                      </a:pPr>
                      <a:r>
                        <a:rPr lang="en-US" sz="1100">
                          <a:latin typeface="Calibri"/>
                          <a:ea typeface="Calibri"/>
                          <a:cs typeface="Calibri"/>
                          <a:sym typeface="Calibri"/>
                        </a:rPr>
                        <a:t>The school system increases access to childcare centers and pre-kindergarten classrooms for children ages birth to four years old using a variety of strategies. </a:t>
                      </a:r>
                      <a:endParaRPr sz="1100">
                        <a:latin typeface="Calibri"/>
                        <a:ea typeface="Calibri"/>
                        <a:cs typeface="Calibri"/>
                        <a:sym typeface="Calibri"/>
                      </a:endParaRPr>
                    </a:p>
                    <a:p>
                      <a:pPr marL="0" lvl="0" indent="0" algn="l" rtl="0">
                        <a:lnSpc>
                          <a:spcPct val="115000"/>
                        </a:lnSpc>
                        <a:spcBef>
                          <a:spcPts val="0"/>
                        </a:spcBef>
                        <a:spcAft>
                          <a:spcPts val="0"/>
                        </a:spcAft>
                        <a:buNone/>
                      </a:pPr>
                      <a:r>
                        <a:rPr lang="en-US" sz="1100">
                          <a:latin typeface="Calibri"/>
                          <a:ea typeface="Calibri"/>
                          <a:cs typeface="Calibri"/>
                          <a:sym typeface="Calibri"/>
                        </a:rPr>
                        <a:t> </a:t>
                      </a:r>
                      <a:endParaRPr sz="1100">
                        <a:latin typeface="Calibri"/>
                        <a:ea typeface="Calibri"/>
                        <a:cs typeface="Calibri"/>
                        <a:sym typeface="Calibri"/>
                      </a:endParaRPr>
                    </a:p>
                    <a:p>
                      <a:pPr marL="38100" marR="50800" lvl="0" indent="0" algn="l" rtl="0">
                        <a:lnSpc>
                          <a:spcPct val="115000"/>
                        </a:lnSpc>
                        <a:spcBef>
                          <a:spcPts val="200"/>
                        </a:spcBef>
                        <a:spcAft>
                          <a:spcPts val="0"/>
                        </a:spcAft>
                        <a:buNone/>
                      </a:pPr>
                      <a:r>
                        <a:rPr lang="en-US" sz="1100">
                          <a:latin typeface="Calibri"/>
                          <a:ea typeface="Calibri"/>
                          <a:cs typeface="Calibri"/>
                          <a:sym typeface="Calibri"/>
                        </a:rPr>
                        <a:t>Lead Agencies, in partnership with their early childhood community network, submit a Coordinated Funding Request.</a:t>
                      </a:r>
                      <a:endParaRPr sz="11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lvl="0" indent="-298450" algn="l" rtl="0">
                        <a:lnSpc>
                          <a:spcPct val="115000"/>
                        </a:lnSpc>
                        <a:spcBef>
                          <a:spcPts val="0"/>
                        </a:spcBef>
                        <a:spcAft>
                          <a:spcPts val="0"/>
                        </a:spcAft>
                        <a:buSzPts val="1100"/>
                        <a:buFont typeface="Calibri"/>
                        <a:buAutoNum type="arabicPeriod"/>
                      </a:pPr>
                      <a:r>
                        <a:rPr lang="en-US" sz="1100">
                          <a:latin typeface="Calibri"/>
                          <a:ea typeface="Calibri"/>
                          <a:cs typeface="Calibri"/>
                          <a:sym typeface="Calibri"/>
                        </a:rPr>
                        <a:t>Check all the strategies that the school system will use to maximize access to birth through three-year-old children within your community network.</a:t>
                      </a:r>
                      <a:endParaRPr sz="1100">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AutoNum type="arabicPeriod"/>
                      </a:pPr>
                      <a:r>
                        <a:rPr lang="en-US" sz="1100">
                          <a:latin typeface="Calibri"/>
                          <a:ea typeface="Calibri"/>
                          <a:cs typeface="Calibri"/>
                          <a:sym typeface="Calibri"/>
                        </a:rPr>
                        <a:t>Check all the strategies that the school system will use to maximize access for four-year-olds within your community network.</a:t>
                      </a:r>
                      <a:endParaRPr sz="1100">
                        <a:latin typeface="Calibri"/>
                        <a:ea typeface="Calibri"/>
                        <a:cs typeface="Calibri"/>
                        <a:sym typeface="Calibri"/>
                      </a:endParaRPr>
                    </a:p>
                    <a:p>
                      <a:pPr marL="457200" lvl="0" indent="-298450" algn="l" rtl="0">
                        <a:lnSpc>
                          <a:spcPct val="115000"/>
                        </a:lnSpc>
                        <a:spcBef>
                          <a:spcPts val="0"/>
                        </a:spcBef>
                        <a:spcAft>
                          <a:spcPts val="0"/>
                        </a:spcAft>
                        <a:buSzPts val="1100"/>
                        <a:buFont typeface="Calibri"/>
                        <a:buAutoNum type="arabicPeriod"/>
                      </a:pPr>
                      <a:r>
                        <a:rPr lang="en-US" sz="1100">
                          <a:latin typeface="Calibri"/>
                          <a:ea typeface="Calibri"/>
                          <a:cs typeface="Calibri"/>
                          <a:sym typeface="Calibri"/>
                        </a:rPr>
                        <a:t>LEAs that are the Lead Agency for their early childhood community network: Please upload the completed Coordinated Funding Request template.</a:t>
                      </a:r>
                      <a:endParaRPr sz="11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72" name="Google Shape;172;p35"/>
          <p:cNvSpPr txBox="1"/>
          <p:nvPr/>
        </p:nvSpPr>
        <p:spPr>
          <a:xfrm>
            <a:off x="48600" y="1047600"/>
            <a:ext cx="8943000" cy="7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This session will provide information related to the School System Planning Framework area(s) below. </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6"/>
          <p:cNvSpPr txBox="1">
            <a:spLocks noGrp="1"/>
          </p:cNvSpPr>
          <p:nvPr>
            <p:ph type="title"/>
          </p:nvPr>
        </p:nvSpPr>
        <p:spPr>
          <a:xfrm>
            <a:off x="4" y="0"/>
            <a:ext cx="9144000" cy="1047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a:t>LEA Systems</a:t>
            </a:r>
            <a:endParaRPr/>
          </a:p>
        </p:txBody>
      </p:sp>
      <p:graphicFrame>
        <p:nvGraphicFramePr>
          <p:cNvPr id="179" name="Google Shape;179;p36"/>
          <p:cNvGraphicFramePr/>
          <p:nvPr/>
        </p:nvGraphicFramePr>
        <p:xfrm>
          <a:off x="152388" y="1746485"/>
          <a:ext cx="8839225" cy="2885665"/>
        </p:xfrm>
        <a:graphic>
          <a:graphicData uri="http://schemas.openxmlformats.org/drawingml/2006/table">
            <a:tbl>
              <a:tblPr>
                <a:noFill/>
                <a:tableStyleId>{AC8D7CB5-EB38-4DBF-BF7B-FA2B9C5DF303}</a:tableStyleId>
              </a:tblPr>
              <a:tblGrid>
                <a:gridCol w="910575">
                  <a:extLst>
                    <a:ext uri="{9D8B030D-6E8A-4147-A177-3AD203B41FA5}">
                      <a16:colId xmlns:a16="http://schemas.microsoft.com/office/drawing/2014/main" val="20000"/>
                    </a:ext>
                  </a:extLst>
                </a:gridCol>
                <a:gridCol w="3964325">
                  <a:extLst>
                    <a:ext uri="{9D8B030D-6E8A-4147-A177-3AD203B41FA5}">
                      <a16:colId xmlns:a16="http://schemas.microsoft.com/office/drawing/2014/main" val="20001"/>
                    </a:ext>
                  </a:extLst>
                </a:gridCol>
                <a:gridCol w="3964325">
                  <a:extLst>
                    <a:ext uri="{9D8B030D-6E8A-4147-A177-3AD203B41FA5}">
                      <a16:colId xmlns:a16="http://schemas.microsoft.com/office/drawing/2014/main" val="20002"/>
                    </a:ext>
                  </a:extLst>
                </a:gridCol>
              </a:tblGrid>
              <a:tr h="427600">
                <a:tc rowSpan="3">
                  <a:txBody>
                    <a:bodyPr/>
                    <a:lstStyle/>
                    <a:p>
                      <a:pPr marL="0" lvl="0" indent="0" algn="ctr" rtl="0">
                        <a:spcBef>
                          <a:spcPts val="0"/>
                        </a:spcBef>
                        <a:spcAft>
                          <a:spcPts val="0"/>
                        </a:spcAft>
                        <a:buNone/>
                      </a:pPr>
                      <a:r>
                        <a:rPr lang="en-US" sz="1800" b="1">
                          <a:latin typeface="Calibri"/>
                          <a:ea typeface="Calibri"/>
                          <a:cs typeface="Calibri"/>
                          <a:sym typeface="Calibri"/>
                        </a:rPr>
                        <a:t>LS4</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4FD1DB">
                        <a:alpha val="58850"/>
                      </a:srgbClr>
                    </a:solidFill>
                  </a:tcPr>
                </a:tc>
                <a:tc gridSpan="2">
                  <a:txBody>
                    <a:bodyPr/>
                    <a:lstStyle/>
                    <a:p>
                      <a:pPr marL="0" lvl="0" indent="0" algn="l" rtl="0">
                        <a:spcBef>
                          <a:spcPts val="0"/>
                        </a:spcBef>
                        <a:spcAft>
                          <a:spcPts val="0"/>
                        </a:spcAft>
                        <a:buNone/>
                      </a:pPr>
                      <a:r>
                        <a:rPr lang="en-US" sz="1800" b="1">
                          <a:latin typeface="Calibri"/>
                          <a:ea typeface="Calibri"/>
                          <a:cs typeface="Calibri"/>
                          <a:sym typeface="Calibri"/>
                        </a:rPr>
                        <a:t>IMPROVING EARLY CHILDHOOD QUALITY</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00BED6"/>
                    </a:solidFill>
                  </a:tcPr>
                </a:tc>
                <a:tc hMerge="1">
                  <a:txBody>
                    <a:bodyPr/>
                    <a:lstStyle/>
                    <a:p>
                      <a:endParaRPr lang="en-US"/>
                    </a:p>
                  </a:txBody>
                  <a:tcPr/>
                </a:tc>
                <a:extLst>
                  <a:ext uri="{0D108BD9-81ED-4DB2-BD59-A6C34878D82A}">
                    <a16:rowId xmlns:a16="http://schemas.microsoft.com/office/drawing/2014/main" val="10000"/>
                  </a:ext>
                </a:extLst>
              </a:tr>
              <a:tr h="427600">
                <a:tc vMerge="1">
                  <a:txBody>
                    <a:bodyPr/>
                    <a:lstStyle/>
                    <a:p>
                      <a:endParaRPr lang="en-US"/>
                    </a:p>
                  </a:txBody>
                  <a:tcPr/>
                </a:tc>
                <a:tc>
                  <a:txBody>
                    <a:bodyPr/>
                    <a:lstStyle/>
                    <a:p>
                      <a:pPr marL="0" lvl="0" indent="0" algn="l" rtl="0">
                        <a:spcBef>
                          <a:spcPts val="0"/>
                        </a:spcBef>
                        <a:spcAft>
                          <a:spcPts val="0"/>
                        </a:spcAft>
                        <a:buNone/>
                      </a:pPr>
                      <a:r>
                        <a:rPr lang="en-US" sz="1800" b="1">
                          <a:latin typeface="Calibri"/>
                          <a:ea typeface="Calibri"/>
                          <a:cs typeface="Calibri"/>
                          <a:sym typeface="Calibri"/>
                        </a:rPr>
                        <a:t>Indicator</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US" sz="1800" b="1">
                          <a:latin typeface="Calibri"/>
                          <a:ea typeface="Calibri"/>
                          <a:cs typeface="Calibri"/>
                          <a:sym typeface="Calibri"/>
                        </a:rPr>
                        <a:t>Application Question</a:t>
                      </a:r>
                      <a:endParaRPr sz="1800" b="1">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1971325">
                <a:tc vMerge="1">
                  <a:txBody>
                    <a:bodyPr/>
                    <a:lstStyle/>
                    <a:p>
                      <a:endParaRPr lang="en-US"/>
                    </a:p>
                  </a:txBody>
                  <a:tcPr/>
                </a:tc>
                <a:tc>
                  <a:txBody>
                    <a:bodyPr/>
                    <a:lstStyle/>
                    <a:p>
                      <a:pPr marL="63500" marR="63500" lvl="0" indent="0" algn="l" rtl="0">
                        <a:lnSpc>
                          <a:spcPct val="115000"/>
                        </a:lnSpc>
                        <a:spcBef>
                          <a:spcPts val="200"/>
                        </a:spcBef>
                        <a:spcAft>
                          <a:spcPts val="0"/>
                        </a:spcAft>
                        <a:buNone/>
                      </a:pPr>
                      <a:r>
                        <a:rPr lang="en-US" sz="900">
                          <a:latin typeface="Calibri"/>
                          <a:ea typeface="Calibri"/>
                          <a:cs typeface="Calibri"/>
                          <a:sym typeface="Calibri"/>
                        </a:rPr>
                        <a:t>Teachers and staff of birth to four-year-old children have access to and implement high quality curriculum, receive orientation to curriculum training and ongoing support during the school year, and use high-quality curriculum-embedded and/or high-quality assessments to plan for individual needs of students.</a:t>
                      </a:r>
                      <a:endParaRPr sz="900">
                        <a:latin typeface="Calibri"/>
                        <a:ea typeface="Calibri"/>
                        <a:cs typeface="Calibri"/>
                        <a:sym typeface="Calibri"/>
                      </a:endParaRPr>
                    </a:p>
                    <a:p>
                      <a:pPr marL="0" lvl="0" indent="0" algn="l" rtl="0">
                        <a:lnSpc>
                          <a:spcPct val="115000"/>
                        </a:lnSpc>
                        <a:spcBef>
                          <a:spcPts val="0"/>
                        </a:spcBef>
                        <a:spcAft>
                          <a:spcPts val="0"/>
                        </a:spcAft>
                        <a:buNone/>
                      </a:pPr>
                      <a:r>
                        <a:rPr lang="en-US" sz="900">
                          <a:latin typeface="Calibri"/>
                          <a:ea typeface="Calibri"/>
                          <a:cs typeface="Calibri"/>
                          <a:sym typeface="Calibri"/>
                        </a:rPr>
                        <a:t> </a:t>
                      </a:r>
                      <a:endParaRPr sz="900">
                        <a:latin typeface="Calibri"/>
                        <a:ea typeface="Calibri"/>
                        <a:cs typeface="Calibri"/>
                        <a:sym typeface="Calibri"/>
                      </a:endParaRPr>
                    </a:p>
                    <a:p>
                      <a:pPr marL="63500" marR="63500" lvl="0" indent="0" algn="l" rtl="0">
                        <a:lnSpc>
                          <a:spcPct val="115000"/>
                        </a:lnSpc>
                        <a:spcBef>
                          <a:spcPts val="200"/>
                        </a:spcBef>
                        <a:spcAft>
                          <a:spcPts val="0"/>
                        </a:spcAft>
                        <a:buNone/>
                      </a:pPr>
                      <a:r>
                        <a:rPr lang="en-US" sz="900">
                          <a:latin typeface="Calibri"/>
                          <a:ea typeface="Calibri"/>
                          <a:cs typeface="Calibri"/>
                          <a:sym typeface="Calibri"/>
                        </a:rPr>
                        <a:t>The Lead Agency ensures that central office and site administrators are trained on the </a:t>
                      </a:r>
                      <a:r>
                        <a:rPr lang="en-US" sz="900" i="1">
                          <a:latin typeface="Calibri"/>
                          <a:ea typeface="Calibri"/>
                          <a:cs typeface="Calibri"/>
                          <a:sym typeface="Calibri"/>
                        </a:rPr>
                        <a:t>CLASS </a:t>
                      </a:r>
                      <a:r>
                        <a:rPr lang="en-US" sz="900">
                          <a:latin typeface="Calibri"/>
                          <a:ea typeface="Calibri"/>
                          <a:cs typeface="Calibri"/>
                          <a:sym typeface="Calibri"/>
                        </a:rPr>
                        <a:t>observation tool, provide observation feedback to teachers, and use observation results to support staff improvement.</a:t>
                      </a:r>
                      <a:endParaRPr sz="9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457200" marR="76200" lvl="0" indent="-285750" algn="l" rtl="0">
                        <a:lnSpc>
                          <a:spcPct val="115000"/>
                        </a:lnSpc>
                        <a:spcBef>
                          <a:spcPts val="200"/>
                        </a:spcBef>
                        <a:spcAft>
                          <a:spcPts val="0"/>
                        </a:spcAft>
                        <a:buSzPts val="900"/>
                        <a:buFont typeface="Calibri"/>
                        <a:buAutoNum type="arabicPeriod"/>
                      </a:pPr>
                      <a:r>
                        <a:rPr lang="en-US" sz="900">
                          <a:latin typeface="Calibri"/>
                          <a:ea typeface="Calibri"/>
                          <a:cs typeface="Calibri"/>
                          <a:sym typeface="Calibri"/>
                        </a:rPr>
                        <a:t>Identify the number of birth to five-year-old classrooms that will be newly using the following high quality curricula for the 2020-2021 school year.                   </a:t>
                      </a:r>
                      <a:endParaRPr sz="900">
                        <a:latin typeface="Calibri"/>
                        <a:ea typeface="Calibri"/>
                        <a:cs typeface="Calibri"/>
                        <a:sym typeface="Calibri"/>
                      </a:endParaRPr>
                    </a:p>
                    <a:p>
                      <a:pPr marL="457200" marR="76200" lvl="0" indent="-285750" algn="l" rtl="0">
                        <a:lnSpc>
                          <a:spcPct val="115000"/>
                        </a:lnSpc>
                        <a:spcBef>
                          <a:spcPts val="0"/>
                        </a:spcBef>
                        <a:spcAft>
                          <a:spcPts val="0"/>
                        </a:spcAft>
                        <a:buSzPts val="900"/>
                        <a:buFont typeface="Calibri"/>
                        <a:buAutoNum type="arabicPeriod"/>
                      </a:pPr>
                      <a:r>
                        <a:rPr lang="en-US" sz="900">
                          <a:latin typeface="Calibri"/>
                          <a:ea typeface="Calibri"/>
                          <a:cs typeface="Calibri"/>
                          <a:sym typeface="Calibri"/>
                        </a:rPr>
                        <a:t>Identify the number of birth to five-year-old classrooms for which partner(s) will provide teacher professional development on the curricula.</a:t>
                      </a:r>
                      <a:endParaRPr sz="900">
                        <a:latin typeface="Calibri"/>
                        <a:ea typeface="Calibri"/>
                        <a:cs typeface="Calibri"/>
                        <a:sym typeface="Calibri"/>
                      </a:endParaRPr>
                    </a:p>
                    <a:p>
                      <a:pPr marL="457200" marR="76200" lvl="0" indent="-285750" algn="l" rtl="0">
                        <a:lnSpc>
                          <a:spcPct val="115000"/>
                        </a:lnSpc>
                        <a:spcBef>
                          <a:spcPts val="0"/>
                        </a:spcBef>
                        <a:spcAft>
                          <a:spcPts val="0"/>
                        </a:spcAft>
                        <a:buSzPts val="900"/>
                        <a:buFont typeface="Calibri"/>
                        <a:buAutoNum type="arabicPeriod"/>
                      </a:pPr>
                      <a:r>
                        <a:rPr lang="en-US" sz="900">
                          <a:latin typeface="Calibri"/>
                          <a:ea typeface="Calibri"/>
                          <a:cs typeface="Calibri"/>
                          <a:sym typeface="Calibri"/>
                        </a:rPr>
                        <a:t>Which assessments (inclusive of screeners) will be used in pre-K (four-year-old) classrooms at CIR/UIR-Academics schools?</a:t>
                      </a:r>
                      <a:endParaRPr sz="900">
                        <a:latin typeface="Calibri"/>
                        <a:ea typeface="Calibri"/>
                        <a:cs typeface="Calibri"/>
                        <a:sym typeface="Calibri"/>
                      </a:endParaRPr>
                    </a:p>
                    <a:p>
                      <a:pPr marL="457200" marR="317500" lvl="0" indent="-285750" algn="l" rtl="0">
                        <a:lnSpc>
                          <a:spcPct val="115000"/>
                        </a:lnSpc>
                        <a:spcBef>
                          <a:spcPts val="0"/>
                        </a:spcBef>
                        <a:spcAft>
                          <a:spcPts val="0"/>
                        </a:spcAft>
                        <a:buSzPts val="900"/>
                        <a:buFont typeface="Calibri"/>
                        <a:buAutoNum type="arabicPeriod"/>
                      </a:pPr>
                      <a:r>
                        <a:rPr lang="en-US" sz="900">
                          <a:latin typeface="Calibri"/>
                          <a:ea typeface="Calibri"/>
                          <a:cs typeface="Calibri"/>
                          <a:sym typeface="Calibri"/>
                        </a:rPr>
                        <a:t>Identify the number of birth to five-year-old classrooms for which partner(s) will provide teacher professional development on child assessments.</a:t>
                      </a:r>
                      <a:endParaRPr sz="900">
                        <a:latin typeface="Calibri"/>
                        <a:ea typeface="Calibri"/>
                        <a:cs typeface="Calibri"/>
                        <a:sym typeface="Calibri"/>
                      </a:endParaRPr>
                    </a:p>
                  </a:txBody>
                  <a:tcPr marL="91425" marR="914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180" name="Google Shape;180;p36"/>
          <p:cNvSpPr txBox="1"/>
          <p:nvPr/>
        </p:nvSpPr>
        <p:spPr>
          <a:xfrm>
            <a:off x="48600" y="1047600"/>
            <a:ext cx="8943000" cy="72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800">
                <a:solidFill>
                  <a:schemeClr val="dk1"/>
                </a:solidFill>
                <a:latin typeface="Calibri"/>
                <a:ea typeface="Calibri"/>
                <a:cs typeface="Calibri"/>
                <a:sym typeface="Calibri"/>
              </a:rPr>
              <a:t>This session will provide information related to the School System Planning Framework area(s) below. </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Early Childhood">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arly Childhood">
  <a:themeElements>
    <a:clrScheme name="LA Believes 1">
      <a:dk1>
        <a:srgbClr val="212121"/>
      </a:dk1>
      <a:lt1>
        <a:srgbClr val="FFFFFF"/>
      </a:lt1>
      <a:dk2>
        <a:srgbClr val="47A8CA"/>
      </a:dk2>
      <a:lt2>
        <a:srgbClr val="EAEAEA"/>
      </a:lt2>
      <a:accent1>
        <a:srgbClr val="A3D6DD"/>
      </a:accent1>
      <a:accent2>
        <a:srgbClr val="92278E"/>
      </a:accent2>
      <a:accent3>
        <a:srgbClr val="9BBB59"/>
      </a:accent3>
      <a:accent4>
        <a:srgbClr val="8064A2"/>
      </a:accent4>
      <a:accent5>
        <a:srgbClr val="47A8CA"/>
      </a:accent5>
      <a:accent6>
        <a:srgbClr val="F79646"/>
      </a:accent6>
      <a:hlink>
        <a:srgbClr val="3D9BBA"/>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3425</Words>
  <Application>Microsoft Office PowerPoint</Application>
  <PresentationFormat>On-screen Show (16:9)</PresentationFormat>
  <Paragraphs>349</Paragraphs>
  <Slides>45</Slides>
  <Notes>45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45</vt:i4>
      </vt:variant>
    </vt:vector>
  </HeadingPairs>
  <TitlesOfParts>
    <vt:vector size="49" baseType="lpstr">
      <vt:lpstr>Arial</vt:lpstr>
      <vt:lpstr>Calibri</vt:lpstr>
      <vt:lpstr>Early Childhood</vt:lpstr>
      <vt:lpstr>Early Childhood</vt:lpstr>
      <vt:lpstr>Improving Early Childhood Access and Quality</vt:lpstr>
      <vt:lpstr>Agenda</vt:lpstr>
      <vt:lpstr>PowerPoint Presentation</vt:lpstr>
      <vt:lpstr>Early Childhood and Super App Academic Focus</vt:lpstr>
      <vt:lpstr>Improvements to the 2020-2021 Strategy</vt:lpstr>
      <vt:lpstr>School System Planning Framework</vt:lpstr>
      <vt:lpstr>LEA Systems</vt:lpstr>
      <vt:lpstr>LEA Systems</vt:lpstr>
      <vt:lpstr>LEA Systems</vt:lpstr>
      <vt:lpstr>Why Early Childhood Matters</vt:lpstr>
      <vt:lpstr>Why Early Childhood Matters Brain Development</vt:lpstr>
      <vt:lpstr>Why Early Childhood Matters Achievement Gaps</vt:lpstr>
      <vt:lpstr>Why Early Childhood Matters Statewide Access to Quality</vt:lpstr>
      <vt:lpstr>Why Early Childhood Matters Early Childhood Opportunity</vt:lpstr>
      <vt:lpstr>Early Childhood and Super App</vt:lpstr>
      <vt:lpstr>PowerPoint Presentation</vt:lpstr>
      <vt:lpstr>Early Childhood and Super App Guidance</vt:lpstr>
      <vt:lpstr>Early Childhood and Super App LEAs Serving as Lead Agencies</vt:lpstr>
      <vt:lpstr>Early Childhood and Super App LEAs Not Serving as Lead Agencies</vt:lpstr>
      <vt:lpstr>Early Childhood and Super App Who Should Complete the SuperApp, Blueprint, and CFR?</vt:lpstr>
      <vt:lpstr>Early Childhood Blueprint and Super App</vt:lpstr>
      <vt:lpstr>Early Childhood Blueprint and Super App What is a blueprint?</vt:lpstr>
      <vt:lpstr>Early Childhood Blueprint and Super App Completing the Blueprint Section</vt:lpstr>
      <vt:lpstr>Early Childhood Blueprint and Super App Blueprint Questions</vt:lpstr>
      <vt:lpstr>Early Childhood Access and  Super App</vt:lpstr>
      <vt:lpstr>Early Childhood Access and Super App Improving Early Childhood Access</vt:lpstr>
      <vt:lpstr>Early Childhood Access and Super App Economically Disadvantaged Four Year Olds Served</vt:lpstr>
      <vt:lpstr>Early Childhood Access and Super App Economically Disadvantaged Infant to Three Year Olds Served</vt:lpstr>
      <vt:lpstr>Early Childhood Access and Super App Funding Strategies</vt:lpstr>
      <vt:lpstr>Early Childhood Access and Super App Funding Strategies</vt:lpstr>
      <vt:lpstr>Early Childhood Access and Super App Coordinated Funding Request</vt:lpstr>
      <vt:lpstr>Early Childhood Quality and  Super App</vt:lpstr>
      <vt:lpstr>Early Childhood Quality and Super App Overview</vt:lpstr>
      <vt:lpstr>Early Childhood Quality and Super App Overview</vt:lpstr>
      <vt:lpstr>Early Childhood Quality and Super App Overview</vt:lpstr>
      <vt:lpstr>Early Childhood Quality and Super App Curriculum</vt:lpstr>
      <vt:lpstr>Early Childhood Quality and Super App Curriculum-Aligned Professional Development</vt:lpstr>
      <vt:lpstr>Early Childhood Quality and Super App Assessment-Aligned Professional Development</vt:lpstr>
      <vt:lpstr>Completing  Super App</vt:lpstr>
      <vt:lpstr>Completing Super App Overview</vt:lpstr>
      <vt:lpstr>Completing Super App Additional Questions/comments</vt:lpstr>
      <vt:lpstr>Completing the Super App Early Childhood Super App Timeline</vt:lpstr>
      <vt:lpstr>Completing Super App Next Steps</vt:lpstr>
      <vt:lpstr>Q&amp;A</vt:lpstr>
      <vt:lpstr>  Super App Support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Early Childhood Access and Quality</dc:title>
  <dc:creator>Em Cooper</dc:creator>
  <cp:lastModifiedBy>Em Cooper</cp:lastModifiedBy>
  <cp:revision>2</cp:revision>
  <dcterms:modified xsi:type="dcterms:W3CDTF">2019-10-30T13:58:43Z</dcterms:modified>
</cp:coreProperties>
</file>