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5" r:id="rId1"/>
    <p:sldMasterId id="2147483736" r:id="rId2"/>
    <p:sldMasterId id="2147483737" r:id="rId3"/>
    <p:sldMasterId id="2147483738" r:id="rId4"/>
    <p:sldMasterId id="2147483739" r:id="rId5"/>
    <p:sldMasterId id="2147483740" r:id="rId6"/>
  </p:sldMasterIdLst>
  <p:notesMasterIdLst>
    <p:notesMasterId r:id="rId2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4FB870-3CB3-40AC-86A0-7183ED18F27A}">
  <a:tblStyle styleId="{904FB870-3CB3-40AC-86A0-7183ED18F2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90" autoAdjust="0"/>
  </p:normalViewPr>
  <p:slideViewPr>
    <p:cSldViewPr snapToGrid="0">
      <p:cViewPr varScale="1">
        <p:scale>
          <a:sx n="88" d="100"/>
          <a:sy n="88" d="100"/>
        </p:scale>
        <p:origin x="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af71bd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af71bd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63af71bd7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3af71bd7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3af71bd7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63af71bd7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52c0f9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52c0f9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652c0f983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543575b32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543575b32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6543575b32_2_1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543575b32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6543575b32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6543575b32_2_1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543575b32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6543575b32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6543575b32_2_1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543575b32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6543575b32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6543575b32_2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3af71bd7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3af71bd7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63af71bd7d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5324854b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5324854b1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52c0f98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52c0f98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652c0f9834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3af71bd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3af71bd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63af71bd7d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5324854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5324854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65324854b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5324854b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65324854b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347" name="Google Shape;347;g65324854b1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5324854b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5324854b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65324854b1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5324854b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5324854b1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5324854b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5324854b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65324854b1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52c0f983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652c0f98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652c0f983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62"/>
        <p:cNvGrpSpPr/>
        <p:nvPr/>
      </p:nvGrpSpPr>
      <p:grpSpPr>
        <a:xfrm>
          <a:off x="0" y="0"/>
          <a:ext cx="0" cy="0"/>
          <a:chOff x="0" y="0"/>
          <a:chExt cx="0" cy="0"/>
        </a:xfrm>
      </p:grpSpPr>
      <p:pic>
        <p:nvPicPr>
          <p:cNvPr id="63" name="Google Shape;63;p14"/>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3"/>
        <p:cNvGrpSpPr/>
        <p:nvPr/>
      </p:nvGrpSpPr>
      <p:grpSpPr>
        <a:xfrm>
          <a:off x="0" y="0"/>
          <a:ext cx="0" cy="0"/>
          <a:chOff x="0" y="0"/>
          <a:chExt cx="0" cy="0"/>
        </a:xfrm>
      </p:grpSpPr>
      <p:pic>
        <p:nvPicPr>
          <p:cNvPr id="84" name="Google Shape;84;p25"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85" name="Google Shape;85;p25"/>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
        <p:cNvGrpSpPr/>
        <p:nvPr/>
      </p:nvGrpSpPr>
      <p:grpSpPr>
        <a:xfrm>
          <a:off x="0" y="0"/>
          <a:ext cx="0" cy="0"/>
          <a:chOff x="0" y="0"/>
          <a:chExt cx="0" cy="0"/>
        </a:xfrm>
      </p:grpSpPr>
      <p:pic>
        <p:nvPicPr>
          <p:cNvPr id="87" name="Google Shape;87;p26"/>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88" name="Google Shape;88;p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89" name="Google Shape;89;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3"/>
        <p:cNvGrpSpPr/>
        <p:nvPr/>
      </p:nvGrpSpPr>
      <p:grpSpPr>
        <a:xfrm>
          <a:off x="0" y="0"/>
          <a:ext cx="0" cy="0"/>
          <a:chOff x="0" y="0"/>
          <a:chExt cx="0" cy="0"/>
        </a:xfrm>
      </p:grpSpPr>
      <p:pic>
        <p:nvPicPr>
          <p:cNvPr id="94" name="Google Shape;94;p2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95" name="Google Shape;95;p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99" name="Google Shape;99;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0" name="Google Shape;100;p2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01" name="Google Shape;101;p2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2"/>
        <p:cNvGrpSpPr/>
        <p:nvPr/>
      </p:nvGrpSpPr>
      <p:grpSpPr>
        <a:xfrm>
          <a:off x="0" y="0"/>
          <a:ext cx="0" cy="0"/>
          <a:chOff x="0" y="0"/>
          <a:chExt cx="0" cy="0"/>
        </a:xfrm>
      </p:grpSpPr>
      <p:pic>
        <p:nvPicPr>
          <p:cNvPr id="103" name="Google Shape;103;p28"/>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04" name="Google Shape;104;p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8" name="Google Shape;108;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9" name="Google Shape;109;p2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10" name="Google Shape;110;p2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1"/>
        <p:cNvGrpSpPr/>
        <p:nvPr/>
      </p:nvGrpSpPr>
      <p:grpSpPr>
        <a:xfrm>
          <a:off x="0" y="0"/>
          <a:ext cx="0" cy="0"/>
          <a:chOff x="0" y="0"/>
          <a:chExt cx="0" cy="0"/>
        </a:xfrm>
      </p:grpSpPr>
      <p:pic>
        <p:nvPicPr>
          <p:cNvPr id="112" name="Google Shape;112;p29"/>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13" name="Google Shape;113;p29"/>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14" name="Google Shape;114;p2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29"/>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9"/>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8"/>
        <p:cNvGrpSpPr/>
        <p:nvPr/>
      </p:nvGrpSpPr>
      <p:grpSpPr>
        <a:xfrm>
          <a:off x="0" y="0"/>
          <a:ext cx="0" cy="0"/>
          <a:chOff x="0" y="0"/>
          <a:chExt cx="0" cy="0"/>
        </a:xfrm>
      </p:grpSpPr>
      <p:pic>
        <p:nvPicPr>
          <p:cNvPr id="119" name="Google Shape;119;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0" name="Google Shape;120;p30"/>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1"/>
        <p:cNvGrpSpPr/>
        <p:nvPr/>
      </p:nvGrpSpPr>
      <p:grpSpPr>
        <a:xfrm>
          <a:off x="0" y="0"/>
          <a:ext cx="0" cy="0"/>
          <a:chOff x="0" y="0"/>
          <a:chExt cx="0" cy="0"/>
        </a:xfrm>
      </p:grpSpPr>
      <p:pic>
        <p:nvPicPr>
          <p:cNvPr id="122" name="Google Shape;12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3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 name="Google Shape;22;p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6" name="Google Shape;26;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 name="Google Shape;27;p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 name="Google Shape;28;p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25"/>
        <p:cNvGrpSpPr/>
        <p:nvPr/>
      </p:nvGrpSpPr>
      <p:grpSpPr>
        <a:xfrm>
          <a:off x="0" y="0"/>
          <a:ext cx="0" cy="0"/>
          <a:chOff x="0" y="0"/>
          <a:chExt cx="0" cy="0"/>
        </a:xfrm>
      </p:grpSpPr>
      <p:pic>
        <p:nvPicPr>
          <p:cNvPr id="126" name="Google Shape;12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29"/>
        <p:cNvGrpSpPr/>
        <p:nvPr/>
      </p:nvGrpSpPr>
      <p:grpSpPr>
        <a:xfrm>
          <a:off x="0" y="0"/>
          <a:ext cx="0" cy="0"/>
          <a:chOff x="0" y="0"/>
          <a:chExt cx="0" cy="0"/>
        </a:xfrm>
      </p:grpSpPr>
      <p:pic>
        <p:nvPicPr>
          <p:cNvPr id="130" name="Google Shape;13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31"/>
        <p:cNvGrpSpPr/>
        <p:nvPr/>
      </p:nvGrpSpPr>
      <p:grpSpPr>
        <a:xfrm>
          <a:off x="0" y="0"/>
          <a:ext cx="0" cy="0"/>
          <a:chOff x="0" y="0"/>
          <a:chExt cx="0" cy="0"/>
        </a:xfrm>
      </p:grpSpPr>
      <p:pic>
        <p:nvPicPr>
          <p:cNvPr id="132" name="Google Shape;13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33"/>
        <p:cNvGrpSpPr/>
        <p:nvPr/>
      </p:nvGrpSpPr>
      <p:grpSpPr>
        <a:xfrm>
          <a:off x="0" y="0"/>
          <a:ext cx="0" cy="0"/>
          <a:chOff x="0" y="0"/>
          <a:chExt cx="0" cy="0"/>
        </a:xfrm>
      </p:grpSpPr>
      <p:pic>
        <p:nvPicPr>
          <p:cNvPr id="134" name="Google Shape;134;p3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35"/>
        <p:cNvGrpSpPr/>
        <p:nvPr/>
      </p:nvGrpSpPr>
      <p:grpSpPr>
        <a:xfrm>
          <a:off x="0" y="0"/>
          <a:ext cx="0" cy="0"/>
          <a:chOff x="0" y="0"/>
          <a:chExt cx="0" cy="0"/>
        </a:xfrm>
      </p:grpSpPr>
      <p:pic>
        <p:nvPicPr>
          <p:cNvPr id="136" name="Google Shape;136;p37"/>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37"/>
        <p:cNvGrpSpPr/>
        <p:nvPr/>
      </p:nvGrpSpPr>
      <p:grpSpPr>
        <a:xfrm>
          <a:off x="0" y="0"/>
          <a:ext cx="0" cy="0"/>
          <a:chOff x="0" y="0"/>
          <a:chExt cx="0" cy="0"/>
        </a:xfrm>
      </p:grpSpPr>
      <p:pic>
        <p:nvPicPr>
          <p:cNvPr id="138" name="Google Shape;138;p3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39"/>
        <p:cNvGrpSpPr/>
        <p:nvPr/>
      </p:nvGrpSpPr>
      <p:grpSpPr>
        <a:xfrm>
          <a:off x="0" y="0"/>
          <a:ext cx="0" cy="0"/>
          <a:chOff x="0" y="0"/>
          <a:chExt cx="0" cy="0"/>
        </a:xfrm>
      </p:grpSpPr>
      <p:pic>
        <p:nvPicPr>
          <p:cNvPr id="140" name="Google Shape;140;p3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41"/>
        <p:cNvGrpSpPr/>
        <p:nvPr/>
      </p:nvGrpSpPr>
      <p:grpSpPr>
        <a:xfrm>
          <a:off x="0" y="0"/>
          <a:ext cx="0" cy="0"/>
          <a:chOff x="0" y="0"/>
          <a:chExt cx="0" cy="0"/>
        </a:xfrm>
      </p:grpSpPr>
      <p:pic>
        <p:nvPicPr>
          <p:cNvPr id="142" name="Google Shape;142;p4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43"/>
        <p:cNvGrpSpPr/>
        <p:nvPr/>
      </p:nvGrpSpPr>
      <p:grpSpPr>
        <a:xfrm>
          <a:off x="0" y="0"/>
          <a:ext cx="0" cy="0"/>
          <a:chOff x="0" y="0"/>
          <a:chExt cx="0" cy="0"/>
        </a:xfrm>
      </p:grpSpPr>
      <p:pic>
        <p:nvPicPr>
          <p:cNvPr id="144" name="Google Shape;144;p4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1" name="Google Shape;31;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5" name="Google Shape;35;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 name="Google Shape;36;p5"/>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7" name="Google Shape;37;p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45"/>
        <p:cNvGrpSpPr/>
        <p:nvPr/>
      </p:nvGrpSpPr>
      <p:grpSpPr>
        <a:xfrm>
          <a:off x="0" y="0"/>
          <a:ext cx="0" cy="0"/>
          <a:chOff x="0" y="0"/>
          <a:chExt cx="0" cy="0"/>
        </a:xfrm>
      </p:grpSpPr>
      <p:pic>
        <p:nvPicPr>
          <p:cNvPr id="146" name="Google Shape;146;p4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47"/>
        <p:cNvGrpSpPr/>
        <p:nvPr/>
      </p:nvGrpSpPr>
      <p:grpSpPr>
        <a:xfrm>
          <a:off x="0" y="0"/>
          <a:ext cx="0" cy="0"/>
          <a:chOff x="0" y="0"/>
          <a:chExt cx="0" cy="0"/>
        </a:xfrm>
      </p:grpSpPr>
      <p:pic>
        <p:nvPicPr>
          <p:cNvPr id="148" name="Google Shape;148;p4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49"/>
        <p:cNvGrpSpPr/>
        <p:nvPr/>
      </p:nvGrpSpPr>
      <p:grpSpPr>
        <a:xfrm>
          <a:off x="0" y="0"/>
          <a:ext cx="0" cy="0"/>
          <a:chOff x="0" y="0"/>
          <a:chExt cx="0" cy="0"/>
        </a:xfrm>
      </p:grpSpPr>
      <p:pic>
        <p:nvPicPr>
          <p:cNvPr id="150" name="Google Shape;150;p4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51"/>
        <p:cNvGrpSpPr/>
        <p:nvPr/>
      </p:nvGrpSpPr>
      <p:grpSpPr>
        <a:xfrm>
          <a:off x="0" y="0"/>
          <a:ext cx="0" cy="0"/>
          <a:chOff x="0" y="0"/>
          <a:chExt cx="0" cy="0"/>
        </a:xfrm>
      </p:grpSpPr>
      <p:pic>
        <p:nvPicPr>
          <p:cNvPr id="152" name="Google Shape;152;p4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53"/>
        <p:cNvGrpSpPr/>
        <p:nvPr/>
      </p:nvGrpSpPr>
      <p:grpSpPr>
        <a:xfrm>
          <a:off x="0" y="0"/>
          <a:ext cx="0" cy="0"/>
          <a:chOff x="0" y="0"/>
          <a:chExt cx="0" cy="0"/>
        </a:xfrm>
      </p:grpSpPr>
      <p:pic>
        <p:nvPicPr>
          <p:cNvPr id="154" name="Google Shape;154;p4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56"/>
        <p:cNvGrpSpPr/>
        <p:nvPr/>
      </p:nvGrpSpPr>
      <p:grpSpPr>
        <a:xfrm>
          <a:off x="0" y="0"/>
          <a:ext cx="0" cy="0"/>
          <a:chOff x="0" y="0"/>
          <a:chExt cx="0" cy="0"/>
        </a:xfrm>
      </p:grpSpPr>
      <p:pic>
        <p:nvPicPr>
          <p:cNvPr id="157" name="Google Shape;157;p48"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58" name="Google Shape;158;p48"/>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9"/>
        <p:cNvGrpSpPr/>
        <p:nvPr/>
      </p:nvGrpSpPr>
      <p:grpSpPr>
        <a:xfrm>
          <a:off x="0" y="0"/>
          <a:ext cx="0" cy="0"/>
          <a:chOff x="0" y="0"/>
          <a:chExt cx="0" cy="0"/>
        </a:xfrm>
      </p:grpSpPr>
      <p:pic>
        <p:nvPicPr>
          <p:cNvPr id="160" name="Google Shape;160;p49"/>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61" name="Google Shape;161;p4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2" name="Google Shape;162;p4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3" name="Google Shape;163;p4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4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66"/>
        <p:cNvGrpSpPr/>
        <p:nvPr/>
      </p:nvGrpSpPr>
      <p:grpSpPr>
        <a:xfrm>
          <a:off x="0" y="0"/>
          <a:ext cx="0" cy="0"/>
          <a:chOff x="0" y="0"/>
          <a:chExt cx="0" cy="0"/>
        </a:xfrm>
      </p:grpSpPr>
      <p:pic>
        <p:nvPicPr>
          <p:cNvPr id="167" name="Google Shape;167;p50"/>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68" name="Google Shape;168;p5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5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5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5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2" name="Google Shape;172;p5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73" name="Google Shape;173;p5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74" name="Google Shape;174;p5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75"/>
        <p:cNvGrpSpPr/>
        <p:nvPr/>
      </p:nvGrpSpPr>
      <p:grpSpPr>
        <a:xfrm>
          <a:off x="0" y="0"/>
          <a:ext cx="0" cy="0"/>
          <a:chOff x="0" y="0"/>
          <a:chExt cx="0" cy="0"/>
        </a:xfrm>
      </p:grpSpPr>
      <p:pic>
        <p:nvPicPr>
          <p:cNvPr id="176" name="Google Shape;176;p5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77" name="Google Shape;177;p5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5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51"/>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5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81" name="Google Shape;181;p5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82" name="Google Shape;182;p51"/>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83" name="Google Shape;183;p5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84"/>
        <p:cNvGrpSpPr/>
        <p:nvPr/>
      </p:nvGrpSpPr>
      <p:grpSpPr>
        <a:xfrm>
          <a:off x="0" y="0"/>
          <a:ext cx="0" cy="0"/>
          <a:chOff x="0" y="0"/>
          <a:chExt cx="0" cy="0"/>
        </a:xfrm>
      </p:grpSpPr>
      <p:pic>
        <p:nvPicPr>
          <p:cNvPr id="185" name="Google Shape;185;p52"/>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86" name="Google Shape;186;p52"/>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87" name="Google Shape;187;p5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52"/>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52"/>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40" name="Google Shape;40;p6"/>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41" name="Google Shape;41;p6"/>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91"/>
        <p:cNvGrpSpPr/>
        <p:nvPr/>
      </p:nvGrpSpPr>
      <p:grpSpPr>
        <a:xfrm>
          <a:off x="0" y="0"/>
          <a:ext cx="0" cy="0"/>
          <a:chOff x="0" y="0"/>
          <a:chExt cx="0" cy="0"/>
        </a:xfrm>
      </p:grpSpPr>
      <p:pic>
        <p:nvPicPr>
          <p:cNvPr id="192" name="Google Shape;192;p5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3" name="Google Shape;193;p53"/>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94"/>
        <p:cNvGrpSpPr/>
        <p:nvPr/>
      </p:nvGrpSpPr>
      <p:grpSpPr>
        <a:xfrm>
          <a:off x="0" y="0"/>
          <a:ext cx="0" cy="0"/>
          <a:chOff x="0" y="0"/>
          <a:chExt cx="0" cy="0"/>
        </a:xfrm>
      </p:grpSpPr>
      <p:pic>
        <p:nvPicPr>
          <p:cNvPr id="195" name="Google Shape;195;p5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6" name="Google Shape;196;p54"/>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5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98"/>
        <p:cNvGrpSpPr/>
        <p:nvPr/>
      </p:nvGrpSpPr>
      <p:grpSpPr>
        <a:xfrm>
          <a:off x="0" y="0"/>
          <a:ext cx="0" cy="0"/>
          <a:chOff x="0" y="0"/>
          <a:chExt cx="0" cy="0"/>
        </a:xfrm>
      </p:grpSpPr>
      <p:pic>
        <p:nvPicPr>
          <p:cNvPr id="199" name="Google Shape;199;p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00"/>
        <p:cNvGrpSpPr/>
        <p:nvPr/>
      </p:nvGrpSpPr>
      <p:grpSpPr>
        <a:xfrm>
          <a:off x="0" y="0"/>
          <a:ext cx="0" cy="0"/>
          <a:chOff x="0" y="0"/>
          <a:chExt cx="0" cy="0"/>
        </a:xfrm>
      </p:grpSpPr>
      <p:pic>
        <p:nvPicPr>
          <p:cNvPr id="201" name="Google Shape;201;p5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02"/>
        <p:cNvGrpSpPr/>
        <p:nvPr/>
      </p:nvGrpSpPr>
      <p:grpSpPr>
        <a:xfrm>
          <a:off x="0" y="0"/>
          <a:ext cx="0" cy="0"/>
          <a:chOff x="0" y="0"/>
          <a:chExt cx="0" cy="0"/>
        </a:xfrm>
      </p:grpSpPr>
      <p:pic>
        <p:nvPicPr>
          <p:cNvPr id="203" name="Google Shape;203;p5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04"/>
        <p:cNvGrpSpPr/>
        <p:nvPr/>
      </p:nvGrpSpPr>
      <p:grpSpPr>
        <a:xfrm>
          <a:off x="0" y="0"/>
          <a:ext cx="0" cy="0"/>
          <a:chOff x="0" y="0"/>
          <a:chExt cx="0" cy="0"/>
        </a:xfrm>
      </p:grpSpPr>
      <p:pic>
        <p:nvPicPr>
          <p:cNvPr id="205" name="Google Shape;205;p5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06"/>
        <p:cNvGrpSpPr/>
        <p:nvPr/>
      </p:nvGrpSpPr>
      <p:grpSpPr>
        <a:xfrm>
          <a:off x="0" y="0"/>
          <a:ext cx="0" cy="0"/>
          <a:chOff x="0" y="0"/>
          <a:chExt cx="0" cy="0"/>
        </a:xfrm>
      </p:grpSpPr>
      <p:pic>
        <p:nvPicPr>
          <p:cNvPr id="207" name="Google Shape;207;p5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08"/>
        <p:cNvGrpSpPr/>
        <p:nvPr/>
      </p:nvGrpSpPr>
      <p:grpSpPr>
        <a:xfrm>
          <a:off x="0" y="0"/>
          <a:ext cx="0" cy="0"/>
          <a:chOff x="0" y="0"/>
          <a:chExt cx="0" cy="0"/>
        </a:xfrm>
      </p:grpSpPr>
      <p:pic>
        <p:nvPicPr>
          <p:cNvPr id="209" name="Google Shape;209;p60"/>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10"/>
        <p:cNvGrpSpPr/>
        <p:nvPr/>
      </p:nvGrpSpPr>
      <p:grpSpPr>
        <a:xfrm>
          <a:off x="0" y="0"/>
          <a:ext cx="0" cy="0"/>
          <a:chOff x="0" y="0"/>
          <a:chExt cx="0" cy="0"/>
        </a:xfrm>
      </p:grpSpPr>
      <p:pic>
        <p:nvPicPr>
          <p:cNvPr id="211" name="Google Shape;211;p6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12"/>
        <p:cNvGrpSpPr/>
        <p:nvPr/>
      </p:nvGrpSpPr>
      <p:grpSpPr>
        <a:xfrm>
          <a:off x="0" y="0"/>
          <a:ext cx="0" cy="0"/>
          <a:chOff x="0" y="0"/>
          <a:chExt cx="0" cy="0"/>
        </a:xfrm>
      </p:grpSpPr>
      <p:pic>
        <p:nvPicPr>
          <p:cNvPr id="213" name="Google Shape;213;p6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5"/>
        <p:cNvGrpSpPr/>
        <p:nvPr/>
      </p:nvGrpSpPr>
      <p:grpSpPr>
        <a:xfrm>
          <a:off x="0" y="0"/>
          <a:ext cx="0" cy="0"/>
          <a:chOff x="0" y="0"/>
          <a:chExt cx="0" cy="0"/>
        </a:xfrm>
      </p:grpSpPr>
      <p:pic>
        <p:nvPicPr>
          <p:cNvPr id="46" name="Google Shape;4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7" name="Google Shape;47;p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14"/>
        <p:cNvGrpSpPr/>
        <p:nvPr/>
      </p:nvGrpSpPr>
      <p:grpSpPr>
        <a:xfrm>
          <a:off x="0" y="0"/>
          <a:ext cx="0" cy="0"/>
          <a:chOff x="0" y="0"/>
          <a:chExt cx="0" cy="0"/>
        </a:xfrm>
      </p:grpSpPr>
      <p:pic>
        <p:nvPicPr>
          <p:cNvPr id="215" name="Google Shape;215;p6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16"/>
        <p:cNvGrpSpPr/>
        <p:nvPr/>
      </p:nvGrpSpPr>
      <p:grpSpPr>
        <a:xfrm>
          <a:off x="0" y="0"/>
          <a:ext cx="0" cy="0"/>
          <a:chOff x="0" y="0"/>
          <a:chExt cx="0" cy="0"/>
        </a:xfrm>
      </p:grpSpPr>
      <p:pic>
        <p:nvPicPr>
          <p:cNvPr id="217" name="Google Shape;217;p6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18"/>
        <p:cNvGrpSpPr/>
        <p:nvPr/>
      </p:nvGrpSpPr>
      <p:grpSpPr>
        <a:xfrm>
          <a:off x="0" y="0"/>
          <a:ext cx="0" cy="0"/>
          <a:chOff x="0" y="0"/>
          <a:chExt cx="0" cy="0"/>
        </a:xfrm>
      </p:grpSpPr>
      <p:pic>
        <p:nvPicPr>
          <p:cNvPr id="219" name="Google Shape;219;p6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1"/>
        <p:cNvGrpSpPr/>
        <p:nvPr/>
      </p:nvGrpSpPr>
      <p:grpSpPr>
        <a:xfrm>
          <a:off x="0" y="0"/>
          <a:ext cx="0" cy="0"/>
          <a:chOff x="0" y="0"/>
          <a:chExt cx="0" cy="0"/>
        </a:xfrm>
      </p:grpSpPr>
      <p:pic>
        <p:nvPicPr>
          <p:cNvPr id="222" name="Google Shape;222;p6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23" name="Google Shape;223;p67"/>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24" name="Google Shape;224;p6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5" name="Google Shape;225;p6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p6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8"/>
        <p:cNvGrpSpPr/>
        <p:nvPr/>
      </p:nvGrpSpPr>
      <p:grpSpPr>
        <a:xfrm>
          <a:off x="0" y="0"/>
          <a:ext cx="0" cy="0"/>
          <a:chOff x="0" y="0"/>
          <a:chExt cx="0" cy="0"/>
        </a:xfrm>
      </p:grpSpPr>
      <p:pic>
        <p:nvPicPr>
          <p:cNvPr id="229" name="Google Shape;229;p6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30" name="Google Shape;230;p6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6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6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6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4" name="Google Shape;234;p6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5" name="Google Shape;235;p68"/>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36" name="Google Shape;236;p6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7"/>
        <p:cNvGrpSpPr/>
        <p:nvPr/>
      </p:nvGrpSpPr>
      <p:grpSpPr>
        <a:xfrm>
          <a:off x="0" y="0"/>
          <a:ext cx="0" cy="0"/>
          <a:chOff x="0" y="0"/>
          <a:chExt cx="0" cy="0"/>
        </a:xfrm>
      </p:grpSpPr>
      <p:pic>
        <p:nvPicPr>
          <p:cNvPr id="238" name="Google Shape;238;p69"/>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39" name="Google Shape;239;p69"/>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40" name="Google Shape;240;p6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6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2" name="Google Shape;242;p69"/>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69"/>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4"/>
        <p:cNvGrpSpPr/>
        <p:nvPr/>
      </p:nvGrpSpPr>
      <p:grpSpPr>
        <a:xfrm>
          <a:off x="0" y="0"/>
          <a:ext cx="0" cy="0"/>
          <a:chOff x="0" y="0"/>
          <a:chExt cx="0" cy="0"/>
        </a:xfrm>
      </p:grpSpPr>
      <p:pic>
        <p:nvPicPr>
          <p:cNvPr id="245" name="Google Shape;245;p7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6" name="Google Shape;246;p70"/>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7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48"/>
        <p:cNvGrpSpPr/>
        <p:nvPr/>
      </p:nvGrpSpPr>
      <p:grpSpPr>
        <a:xfrm>
          <a:off x="0" y="0"/>
          <a:ext cx="0" cy="0"/>
          <a:chOff x="0" y="0"/>
          <a:chExt cx="0" cy="0"/>
        </a:xfrm>
      </p:grpSpPr>
      <p:pic>
        <p:nvPicPr>
          <p:cNvPr id="249" name="Google Shape;249;p7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50"/>
        <p:cNvGrpSpPr/>
        <p:nvPr/>
      </p:nvGrpSpPr>
      <p:grpSpPr>
        <a:xfrm>
          <a:off x="0" y="0"/>
          <a:ext cx="0" cy="0"/>
          <a:chOff x="0" y="0"/>
          <a:chExt cx="0" cy="0"/>
        </a:xfrm>
      </p:grpSpPr>
      <p:pic>
        <p:nvPicPr>
          <p:cNvPr id="251" name="Google Shape;251;p72"/>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52"/>
        <p:cNvGrpSpPr/>
        <p:nvPr/>
      </p:nvGrpSpPr>
      <p:grpSpPr>
        <a:xfrm>
          <a:off x="0" y="0"/>
          <a:ext cx="0" cy="0"/>
          <a:chOff x="0" y="0"/>
          <a:chExt cx="0" cy="0"/>
        </a:xfrm>
      </p:grpSpPr>
      <p:pic>
        <p:nvPicPr>
          <p:cNvPr id="253" name="Google Shape;253;p73"/>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8"/>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54"/>
        <p:cNvGrpSpPr/>
        <p:nvPr/>
      </p:nvGrpSpPr>
      <p:grpSpPr>
        <a:xfrm>
          <a:off x="0" y="0"/>
          <a:ext cx="0" cy="0"/>
          <a:chOff x="0" y="0"/>
          <a:chExt cx="0" cy="0"/>
        </a:xfrm>
      </p:grpSpPr>
      <p:pic>
        <p:nvPicPr>
          <p:cNvPr id="255" name="Google Shape;255;p74"/>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56"/>
        <p:cNvGrpSpPr/>
        <p:nvPr/>
      </p:nvGrpSpPr>
      <p:grpSpPr>
        <a:xfrm>
          <a:off x="0" y="0"/>
          <a:ext cx="0" cy="0"/>
          <a:chOff x="0" y="0"/>
          <a:chExt cx="0" cy="0"/>
        </a:xfrm>
      </p:grpSpPr>
      <p:pic>
        <p:nvPicPr>
          <p:cNvPr id="257" name="Google Shape;257;p7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58"/>
        <p:cNvGrpSpPr/>
        <p:nvPr/>
      </p:nvGrpSpPr>
      <p:grpSpPr>
        <a:xfrm>
          <a:off x="0" y="0"/>
          <a:ext cx="0" cy="0"/>
          <a:chOff x="0" y="0"/>
          <a:chExt cx="0" cy="0"/>
        </a:xfrm>
      </p:grpSpPr>
      <p:pic>
        <p:nvPicPr>
          <p:cNvPr id="259" name="Google Shape;259;p7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60"/>
        <p:cNvGrpSpPr/>
        <p:nvPr/>
      </p:nvGrpSpPr>
      <p:grpSpPr>
        <a:xfrm>
          <a:off x="0" y="0"/>
          <a:ext cx="0" cy="0"/>
          <a:chOff x="0" y="0"/>
          <a:chExt cx="0" cy="0"/>
        </a:xfrm>
      </p:grpSpPr>
      <p:pic>
        <p:nvPicPr>
          <p:cNvPr id="261" name="Google Shape;261;p7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62"/>
        <p:cNvGrpSpPr/>
        <p:nvPr/>
      </p:nvGrpSpPr>
      <p:grpSpPr>
        <a:xfrm>
          <a:off x="0" y="0"/>
          <a:ext cx="0" cy="0"/>
          <a:chOff x="0" y="0"/>
          <a:chExt cx="0" cy="0"/>
        </a:xfrm>
      </p:grpSpPr>
      <p:pic>
        <p:nvPicPr>
          <p:cNvPr id="263" name="Google Shape;263;p7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64"/>
        <p:cNvGrpSpPr/>
        <p:nvPr/>
      </p:nvGrpSpPr>
      <p:grpSpPr>
        <a:xfrm>
          <a:off x="0" y="0"/>
          <a:ext cx="0" cy="0"/>
          <a:chOff x="0" y="0"/>
          <a:chExt cx="0" cy="0"/>
        </a:xfrm>
      </p:grpSpPr>
      <p:pic>
        <p:nvPicPr>
          <p:cNvPr id="265" name="Google Shape;265;p79"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66" name="Google Shape;266;p79"/>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67"/>
        <p:cNvGrpSpPr/>
        <p:nvPr/>
      </p:nvGrpSpPr>
      <p:grpSpPr>
        <a:xfrm>
          <a:off x="0" y="0"/>
          <a:ext cx="0" cy="0"/>
          <a:chOff x="0" y="0"/>
          <a:chExt cx="0" cy="0"/>
        </a:xfrm>
      </p:grpSpPr>
      <p:pic>
        <p:nvPicPr>
          <p:cNvPr id="268" name="Google Shape;268;p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9" name="Google Shape;269;p80"/>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70"/>
        <p:cNvGrpSpPr/>
        <p:nvPr/>
      </p:nvGrpSpPr>
      <p:grpSpPr>
        <a:xfrm>
          <a:off x="0" y="0"/>
          <a:ext cx="0" cy="0"/>
          <a:chOff x="0" y="0"/>
          <a:chExt cx="0" cy="0"/>
        </a:xfrm>
      </p:grpSpPr>
      <p:pic>
        <p:nvPicPr>
          <p:cNvPr id="271" name="Google Shape;271;p8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72" name="Google Shape;272;p8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8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81"/>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8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6" name="Google Shape;276;p8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7" name="Google Shape;277;p8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78" name="Google Shape;278;p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79"/>
        <p:cNvGrpSpPr/>
        <p:nvPr/>
      </p:nvGrpSpPr>
      <p:grpSpPr>
        <a:xfrm>
          <a:off x="0" y="0"/>
          <a:ext cx="0" cy="0"/>
          <a:chOff x="0" y="0"/>
          <a:chExt cx="0" cy="0"/>
        </a:xfrm>
      </p:grpSpPr>
      <p:pic>
        <p:nvPicPr>
          <p:cNvPr id="280" name="Google Shape;280;p82"/>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81"/>
        <p:cNvGrpSpPr/>
        <p:nvPr/>
      </p:nvGrpSpPr>
      <p:grpSpPr>
        <a:xfrm>
          <a:off x="0" y="0"/>
          <a:ext cx="0" cy="0"/>
          <a:chOff x="0" y="0"/>
          <a:chExt cx="0" cy="0"/>
        </a:xfrm>
      </p:grpSpPr>
      <p:pic>
        <p:nvPicPr>
          <p:cNvPr id="282" name="Google Shape;282;p83"/>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83"/>
        <p:cNvGrpSpPr/>
        <p:nvPr/>
      </p:nvGrpSpPr>
      <p:grpSpPr>
        <a:xfrm>
          <a:off x="0" y="0"/>
          <a:ext cx="0" cy="0"/>
          <a:chOff x="0" y="0"/>
          <a:chExt cx="0" cy="0"/>
        </a:xfrm>
      </p:grpSpPr>
      <p:pic>
        <p:nvPicPr>
          <p:cNvPr id="284" name="Google Shape;284;p84"/>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9"/>
        <p:cNvGrpSpPr/>
        <p:nvPr/>
      </p:nvGrpSpPr>
      <p:grpSpPr>
        <a:xfrm>
          <a:off x="0" y="0"/>
          <a:ext cx="0" cy="0"/>
          <a:chOff x="0" y="0"/>
          <a:chExt cx="0" cy="0"/>
        </a:xfrm>
      </p:grpSpPr>
      <p:sp>
        <p:nvSpPr>
          <p:cNvPr id="290" name="Google Shape;290;p8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291" name="Google Shape;291;p8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92"/>
        <p:cNvGrpSpPr/>
        <p:nvPr/>
      </p:nvGrpSpPr>
      <p:grpSpPr>
        <a:xfrm>
          <a:off x="0" y="0"/>
          <a:ext cx="0" cy="0"/>
          <a:chOff x="0" y="0"/>
          <a:chExt cx="0" cy="0"/>
        </a:xfrm>
      </p:grpSpPr>
      <p:pic>
        <p:nvPicPr>
          <p:cNvPr id="293" name="Google Shape;293;p87"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294" name="Google Shape;294;p87"/>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0"/>
        <p:cNvGrpSpPr/>
        <p:nvPr/>
      </p:nvGrpSpPr>
      <p:grpSpPr>
        <a:xfrm>
          <a:off x="0" y="0"/>
          <a:ext cx="0" cy="0"/>
          <a:chOff x="0" y="0"/>
          <a:chExt cx="0" cy="0"/>
        </a:xfrm>
      </p:grpSpPr>
      <p:sp>
        <p:nvSpPr>
          <p:cNvPr id="301" name="Google Shape;301;p8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8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p8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4"/>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5"/>
        <p:cNvGrpSpPr/>
        <p:nvPr/>
      </p:nvGrpSpPr>
      <p:grpSpPr>
        <a:xfrm>
          <a:off x="0" y="0"/>
          <a:ext cx="0" cy="0"/>
          <a:chOff x="0" y="0"/>
          <a:chExt cx="0" cy="0"/>
        </a:xfrm>
      </p:grpSpPr>
      <p:sp>
        <p:nvSpPr>
          <p:cNvPr id="306" name="Google Shape;306;p9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9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9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9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12"/>
        <p:cNvGrpSpPr/>
        <p:nvPr/>
      </p:nvGrpSpPr>
      <p:grpSpPr>
        <a:xfrm>
          <a:off x="0" y="0"/>
          <a:ext cx="0" cy="0"/>
          <a:chOff x="0" y="0"/>
          <a:chExt cx="0" cy="0"/>
        </a:xfrm>
      </p:grpSpPr>
      <p:sp>
        <p:nvSpPr>
          <p:cNvPr id="313" name="Google Shape;313;p9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9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5" name="Google Shape;315;p9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9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7" name="Google Shape;317;p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93"/>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4.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30.png"/><Relationship Id="rId4" Type="http://schemas.openxmlformats.org/officeDocument/2006/relationships/image" Target="../media/image29.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85.xml"/><Relationship Id="rId7" Type="http://schemas.openxmlformats.org/officeDocument/2006/relationships/image" Target="../media/image32.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6.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Google Shape;286;p85"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287" name="Google Shape;287;p85"/>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288" name="Google Shape;288;p8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pic>
        <p:nvPicPr>
          <p:cNvPr id="296" name="Google Shape;296;p8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97" name="Google Shape;297;p8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98" name="Google Shape;298;p8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Google Shape;299;p8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district-support/post-secondary-planning-partners-guid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uisianabelieves.com/docs/default-source/course-choice/high-school-planning-guidebook.pdf?sfvrsn=1fbd831f_5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louisianabelieves.com/docs/default-source/district-support/post-secondary-planning-partners-guide.pdf" TargetMode="External"/><Relationship Id="rId5" Type="http://schemas.openxmlformats.org/officeDocument/2006/relationships/hyperlink" Target="https://www.louisianabelieves.com/docs/default-source/counselor-toolbox-resources/individual-graduation-plan-guidance-resource.pdf?sfvrsn=22208c1f_22" TargetMode="External"/><Relationship Id="rId4" Type="http://schemas.openxmlformats.org/officeDocument/2006/relationships/hyperlink" Target="https://www.louisianabelieves.com/docs/default-source/counselor-toolbox-resources/individual-graduation-plan-igp.pdf?sfvrsn=42068c1f_5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17.xml"/><Relationship Id="rId1" Type="http://schemas.openxmlformats.org/officeDocument/2006/relationships/slideLayout" Target="../slideLayouts/slideLayout85.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www.doa.la.gov/osr/lac/28v115/28v115.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4"/>
          <p:cNvSpPr txBox="1">
            <a:spLocks noGrp="1"/>
          </p:cNvSpPr>
          <p:nvPr>
            <p:ph type="title"/>
          </p:nvPr>
        </p:nvSpPr>
        <p:spPr>
          <a:xfrm>
            <a:off x="827575" y="1699350"/>
            <a:ext cx="7530300" cy="17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Individual Student Graduation Planning </a:t>
            </a:r>
            <a:endParaRPr/>
          </a:p>
          <a:p>
            <a:pPr marL="0" lvl="0" indent="0" algn="ctr" rtl="0">
              <a:spcBef>
                <a:spcPts val="0"/>
              </a:spcBef>
              <a:spcAft>
                <a:spcPts val="0"/>
              </a:spcAft>
              <a:buNone/>
            </a:pPr>
            <a:r>
              <a:rPr lang="en-US"/>
              <a:t>and College and Career Transitional Supports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0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Intervention Strategy</a:t>
            </a:r>
            <a:endParaRPr/>
          </a:p>
        </p:txBody>
      </p:sp>
      <p:sp>
        <p:nvSpPr>
          <p:cNvPr id="396" name="Google Shape;396;p10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All CIR schools have the opportunity to request up to $10,000 to work with an intermediary planning support partner to assist them with planning for student success. </a:t>
            </a:r>
            <a:endParaRPr/>
          </a:p>
          <a:p>
            <a:pPr marL="0" lvl="0" indent="0" algn="l" rtl="0">
              <a:spcBef>
                <a:spcPts val="750"/>
              </a:spcBef>
              <a:spcAft>
                <a:spcPts val="0"/>
              </a:spcAft>
              <a:buNone/>
            </a:pPr>
            <a:endParaRPr sz="1400"/>
          </a:p>
          <a:p>
            <a:pPr marL="0" lvl="0" indent="0" algn="l" rtl="0">
              <a:spcBef>
                <a:spcPts val="750"/>
              </a:spcBef>
              <a:spcAft>
                <a:spcPts val="0"/>
              </a:spcAft>
              <a:buNone/>
            </a:pPr>
            <a:r>
              <a:rPr lang="en-US"/>
              <a:t>In order to have CIR/UIR-A plans approved and to be eligible for any funding, CIR high schools must select at least one planning partner to support the IGP process and assist in creating a comprehensive program of individual student planning for college and career readiness. These partners must be selected from the </a:t>
            </a:r>
            <a:r>
              <a:rPr lang="en-US" u="sng">
                <a:solidFill>
                  <a:schemeClr val="hlink"/>
                </a:solidFill>
                <a:hlinkClick r:id="rId3"/>
              </a:rPr>
              <a:t>Individual Student Graduation and Post-Secondary Planning Partners</a:t>
            </a:r>
            <a:r>
              <a:rPr lang="en-US"/>
              <a:t> guide.</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0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Intervention Strategy</a:t>
            </a:r>
            <a:endParaRPr/>
          </a:p>
        </p:txBody>
      </p:sp>
      <p:sp>
        <p:nvSpPr>
          <p:cNvPr id="403" name="Google Shape;403;p104"/>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Assistance from support partners might include the following activities:</a:t>
            </a:r>
            <a:endParaRPr/>
          </a:p>
          <a:p>
            <a:pPr marL="457200" lvl="0" indent="-342900" algn="l" rtl="0">
              <a:spcBef>
                <a:spcPts val="750"/>
              </a:spcBef>
              <a:spcAft>
                <a:spcPts val="0"/>
              </a:spcAft>
              <a:buSzPts val="1800"/>
              <a:buChar char="●"/>
            </a:pPr>
            <a:r>
              <a:rPr lang="en-US"/>
              <a:t>providing professional development to strengthen knowledge of the IGP process</a:t>
            </a:r>
            <a:endParaRPr/>
          </a:p>
          <a:p>
            <a:pPr marL="457200" lvl="0" indent="-342900" algn="l" rtl="0">
              <a:spcBef>
                <a:spcPts val="0"/>
              </a:spcBef>
              <a:spcAft>
                <a:spcPts val="0"/>
              </a:spcAft>
              <a:buSzPts val="1800"/>
              <a:buChar char="●"/>
            </a:pPr>
            <a:r>
              <a:rPr lang="en-US"/>
              <a:t>working directly with students to complete and maintain IGPs</a:t>
            </a:r>
            <a:endParaRPr/>
          </a:p>
          <a:p>
            <a:pPr marL="914400" lvl="1" indent="-342900" algn="l" rtl="0">
              <a:spcBef>
                <a:spcPts val="0"/>
              </a:spcBef>
              <a:spcAft>
                <a:spcPts val="0"/>
              </a:spcAft>
              <a:buSzPts val="1800"/>
              <a:buChar char="○"/>
            </a:pPr>
            <a:r>
              <a:rPr lang="en-US"/>
              <a:t>exploring career opportunities</a:t>
            </a:r>
            <a:endParaRPr/>
          </a:p>
          <a:p>
            <a:pPr marL="914400" lvl="1" indent="-342900" algn="l" rtl="0">
              <a:spcBef>
                <a:spcPts val="0"/>
              </a:spcBef>
              <a:spcAft>
                <a:spcPts val="0"/>
              </a:spcAft>
              <a:buSzPts val="1800"/>
              <a:buChar char="○"/>
            </a:pPr>
            <a:r>
              <a:rPr lang="en-US"/>
              <a:t>selecting and listing required courses </a:t>
            </a:r>
            <a:endParaRPr/>
          </a:p>
          <a:p>
            <a:pPr marL="914400" lvl="1" indent="-342900" algn="l" rtl="0">
              <a:spcBef>
                <a:spcPts val="0"/>
              </a:spcBef>
              <a:spcAft>
                <a:spcPts val="0"/>
              </a:spcAft>
              <a:buSzPts val="1800"/>
              <a:buChar char="○"/>
            </a:pPr>
            <a:r>
              <a:rPr lang="en-US"/>
              <a:t>aligning coursework to personal and academic interests</a:t>
            </a:r>
            <a:endParaRPr/>
          </a:p>
          <a:p>
            <a:pPr marL="914400" lvl="1" indent="-342900" algn="l" rtl="0">
              <a:spcBef>
                <a:spcPts val="0"/>
              </a:spcBef>
              <a:spcAft>
                <a:spcPts val="0"/>
              </a:spcAft>
              <a:buSzPts val="1800"/>
              <a:buChar char="○"/>
            </a:pPr>
            <a:r>
              <a:rPr lang="en-US"/>
              <a:t>selecting a graduation pathway</a:t>
            </a:r>
            <a:endParaRPr/>
          </a:p>
          <a:p>
            <a:pPr marL="914400" lvl="1" indent="-342900" algn="l" rtl="0">
              <a:spcBef>
                <a:spcPts val="0"/>
              </a:spcBef>
              <a:spcAft>
                <a:spcPts val="0"/>
              </a:spcAft>
              <a:buSzPts val="1800"/>
              <a:buChar char="○"/>
            </a:pPr>
            <a:r>
              <a:rPr lang="en-US"/>
              <a:t>applying for scholarships and financial aid</a:t>
            </a:r>
            <a:endParaRPr/>
          </a:p>
          <a:p>
            <a:pPr marL="457200" lvl="0" indent="-342900" algn="l" rtl="0">
              <a:spcBef>
                <a:spcPts val="0"/>
              </a:spcBef>
              <a:spcAft>
                <a:spcPts val="0"/>
              </a:spcAft>
              <a:buSzPts val="1800"/>
              <a:buChar char="●"/>
            </a:pPr>
            <a:r>
              <a:rPr lang="en-US"/>
              <a:t>consulting with the school leadership team to create a comprehensive program</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0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Intervention Strategy</a:t>
            </a:r>
            <a:endParaRPr/>
          </a:p>
        </p:txBody>
      </p:sp>
      <p:sp>
        <p:nvSpPr>
          <p:cNvPr id="410" name="Google Shape;410;p10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Assistance from support partners might include the following activities:</a:t>
            </a:r>
            <a:endParaRPr/>
          </a:p>
          <a:p>
            <a:pPr marL="457200" lvl="0" indent="-342900" algn="l" rtl="0">
              <a:spcBef>
                <a:spcPts val="750"/>
              </a:spcBef>
              <a:spcAft>
                <a:spcPts val="0"/>
              </a:spcAft>
              <a:buSzPts val="1800"/>
              <a:buChar char="●"/>
            </a:pPr>
            <a:r>
              <a:rPr lang="en-US"/>
              <a:t>providing professional development to strengthen knowledge of the IGP process</a:t>
            </a:r>
            <a:endParaRPr/>
          </a:p>
          <a:p>
            <a:pPr marL="457200" lvl="0" indent="-342900" algn="l" rtl="0">
              <a:spcBef>
                <a:spcPts val="0"/>
              </a:spcBef>
              <a:spcAft>
                <a:spcPts val="0"/>
              </a:spcAft>
              <a:buSzPts val="1800"/>
              <a:buChar char="●"/>
            </a:pPr>
            <a:r>
              <a:rPr lang="en-US"/>
              <a:t>working directly with students to complete and maintain IGPs</a:t>
            </a:r>
            <a:endParaRPr/>
          </a:p>
          <a:p>
            <a:pPr marL="914400" lvl="1" indent="-342900" algn="l" rtl="0">
              <a:spcBef>
                <a:spcPts val="0"/>
              </a:spcBef>
              <a:spcAft>
                <a:spcPts val="0"/>
              </a:spcAft>
              <a:buSzPts val="1800"/>
              <a:buChar char="○"/>
            </a:pPr>
            <a:r>
              <a:rPr lang="en-US"/>
              <a:t>exploring career opportunities</a:t>
            </a:r>
            <a:endParaRPr/>
          </a:p>
          <a:p>
            <a:pPr marL="914400" lvl="1" indent="-342900" algn="l" rtl="0">
              <a:spcBef>
                <a:spcPts val="0"/>
              </a:spcBef>
              <a:spcAft>
                <a:spcPts val="0"/>
              </a:spcAft>
              <a:buSzPts val="1800"/>
              <a:buChar char="○"/>
            </a:pPr>
            <a:r>
              <a:rPr lang="en-US"/>
              <a:t>selecting and listing required courses </a:t>
            </a:r>
            <a:endParaRPr/>
          </a:p>
          <a:p>
            <a:pPr marL="914400" lvl="1" indent="-342900" algn="l" rtl="0">
              <a:spcBef>
                <a:spcPts val="0"/>
              </a:spcBef>
              <a:spcAft>
                <a:spcPts val="0"/>
              </a:spcAft>
              <a:buSzPts val="1800"/>
              <a:buChar char="○"/>
            </a:pPr>
            <a:r>
              <a:rPr lang="en-US"/>
              <a:t>aligning coursework to personal and academic interests</a:t>
            </a:r>
            <a:endParaRPr/>
          </a:p>
          <a:p>
            <a:pPr marL="914400" lvl="1" indent="-342900" algn="l" rtl="0">
              <a:spcBef>
                <a:spcPts val="0"/>
              </a:spcBef>
              <a:spcAft>
                <a:spcPts val="0"/>
              </a:spcAft>
              <a:buSzPts val="1800"/>
              <a:buChar char="○"/>
            </a:pPr>
            <a:r>
              <a:rPr lang="en-US"/>
              <a:t>selecting a graduation pathway</a:t>
            </a:r>
            <a:endParaRPr/>
          </a:p>
          <a:p>
            <a:pPr marL="914400" lvl="1" indent="-342900" algn="l" rtl="0">
              <a:spcBef>
                <a:spcPts val="0"/>
              </a:spcBef>
              <a:spcAft>
                <a:spcPts val="0"/>
              </a:spcAft>
              <a:buSzPts val="1800"/>
              <a:buChar char="○"/>
            </a:pPr>
            <a:r>
              <a:rPr lang="en-US"/>
              <a:t>applying for scholarships and financial aid</a:t>
            </a:r>
            <a:endParaRPr/>
          </a:p>
          <a:p>
            <a:pPr marL="457200" lvl="0" indent="-342900" algn="l" rtl="0">
              <a:spcBef>
                <a:spcPts val="0"/>
              </a:spcBef>
              <a:spcAft>
                <a:spcPts val="0"/>
              </a:spcAft>
              <a:buSzPts val="1800"/>
              <a:buChar char="●"/>
            </a:pPr>
            <a:r>
              <a:rPr lang="en-US"/>
              <a:t>consulting with the school leadership team to create a comprehensive program</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pic>
        <p:nvPicPr>
          <p:cNvPr id="411" name="Google Shape;411;p105"/>
          <p:cNvPicPr preferRelativeResize="0"/>
          <p:nvPr/>
        </p:nvPicPr>
        <p:blipFill>
          <a:blip r:embed="rId3">
            <a:alphaModFix/>
          </a:blip>
          <a:stretch>
            <a:fillRect/>
          </a:stretch>
        </p:blipFill>
        <p:spPr>
          <a:xfrm>
            <a:off x="0" y="862448"/>
            <a:ext cx="9144000" cy="3823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0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Intervention Strategy</a:t>
            </a:r>
            <a:endParaRPr/>
          </a:p>
        </p:txBody>
      </p:sp>
      <p:sp>
        <p:nvSpPr>
          <p:cNvPr id="418" name="Google Shape;418;p10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Assistance from support partners might include the following activities:</a:t>
            </a:r>
            <a:endParaRPr/>
          </a:p>
          <a:p>
            <a:pPr marL="457200" lvl="0" indent="-342900" algn="l" rtl="0">
              <a:spcBef>
                <a:spcPts val="750"/>
              </a:spcBef>
              <a:spcAft>
                <a:spcPts val="0"/>
              </a:spcAft>
              <a:buSzPts val="1800"/>
              <a:buChar char="●"/>
            </a:pPr>
            <a:r>
              <a:rPr lang="en-US"/>
              <a:t>providing professional development to strengthen knowledge of the IGP process</a:t>
            </a:r>
            <a:endParaRPr/>
          </a:p>
          <a:p>
            <a:pPr marL="457200" lvl="0" indent="-342900" algn="l" rtl="0">
              <a:spcBef>
                <a:spcPts val="0"/>
              </a:spcBef>
              <a:spcAft>
                <a:spcPts val="0"/>
              </a:spcAft>
              <a:buSzPts val="1800"/>
              <a:buChar char="●"/>
            </a:pPr>
            <a:r>
              <a:rPr lang="en-US"/>
              <a:t>working directly with students to complete and maintain IGPs</a:t>
            </a:r>
            <a:endParaRPr/>
          </a:p>
          <a:p>
            <a:pPr marL="914400" lvl="1" indent="-342900" algn="l" rtl="0">
              <a:spcBef>
                <a:spcPts val="0"/>
              </a:spcBef>
              <a:spcAft>
                <a:spcPts val="0"/>
              </a:spcAft>
              <a:buSzPts val="1800"/>
              <a:buChar char="○"/>
            </a:pPr>
            <a:r>
              <a:rPr lang="en-US"/>
              <a:t>exploring career opportunities</a:t>
            </a:r>
            <a:endParaRPr/>
          </a:p>
          <a:p>
            <a:pPr marL="914400" lvl="1" indent="-342900" algn="l" rtl="0">
              <a:spcBef>
                <a:spcPts val="0"/>
              </a:spcBef>
              <a:spcAft>
                <a:spcPts val="0"/>
              </a:spcAft>
              <a:buSzPts val="1800"/>
              <a:buChar char="○"/>
            </a:pPr>
            <a:r>
              <a:rPr lang="en-US"/>
              <a:t>selecting and listing required courses </a:t>
            </a:r>
            <a:endParaRPr/>
          </a:p>
          <a:p>
            <a:pPr marL="914400" lvl="1" indent="-342900" algn="l" rtl="0">
              <a:spcBef>
                <a:spcPts val="0"/>
              </a:spcBef>
              <a:spcAft>
                <a:spcPts val="0"/>
              </a:spcAft>
              <a:buSzPts val="1800"/>
              <a:buChar char="○"/>
            </a:pPr>
            <a:r>
              <a:rPr lang="en-US"/>
              <a:t>aligning coursework to personal and academic interests</a:t>
            </a:r>
            <a:endParaRPr/>
          </a:p>
          <a:p>
            <a:pPr marL="914400" lvl="1" indent="-342900" algn="l" rtl="0">
              <a:spcBef>
                <a:spcPts val="0"/>
              </a:spcBef>
              <a:spcAft>
                <a:spcPts val="0"/>
              </a:spcAft>
              <a:buSzPts val="1800"/>
              <a:buChar char="○"/>
            </a:pPr>
            <a:r>
              <a:rPr lang="en-US"/>
              <a:t>selecting a graduation pathway</a:t>
            </a:r>
            <a:endParaRPr/>
          </a:p>
          <a:p>
            <a:pPr marL="914400" lvl="1" indent="-342900" algn="l" rtl="0">
              <a:spcBef>
                <a:spcPts val="0"/>
              </a:spcBef>
              <a:spcAft>
                <a:spcPts val="0"/>
              </a:spcAft>
              <a:buSzPts val="1800"/>
              <a:buChar char="○"/>
            </a:pPr>
            <a:r>
              <a:rPr lang="en-US"/>
              <a:t>applying for scholarships and financial aid</a:t>
            </a:r>
            <a:endParaRPr/>
          </a:p>
          <a:p>
            <a:pPr marL="457200" lvl="0" indent="-342900" algn="l" rtl="0">
              <a:spcBef>
                <a:spcPts val="0"/>
              </a:spcBef>
              <a:spcAft>
                <a:spcPts val="0"/>
              </a:spcAft>
              <a:buSzPts val="1800"/>
              <a:buChar char="●"/>
            </a:pPr>
            <a:r>
              <a:rPr lang="en-US"/>
              <a:t>consulting with the school leadership team to create a comprehensive program</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pic>
        <p:nvPicPr>
          <p:cNvPr id="419" name="Google Shape;419;p106"/>
          <p:cNvPicPr preferRelativeResize="0"/>
          <p:nvPr/>
        </p:nvPicPr>
        <p:blipFill>
          <a:blip r:embed="rId3">
            <a:alphaModFix/>
          </a:blip>
          <a:stretch>
            <a:fillRect/>
          </a:stretch>
        </p:blipFill>
        <p:spPr>
          <a:xfrm>
            <a:off x="0" y="862448"/>
            <a:ext cx="9144000" cy="3823855"/>
          </a:xfrm>
          <a:prstGeom prst="rect">
            <a:avLst/>
          </a:prstGeom>
          <a:noFill/>
          <a:ln>
            <a:noFill/>
          </a:ln>
        </p:spPr>
      </p:pic>
      <p:pic>
        <p:nvPicPr>
          <p:cNvPr id="420" name="Google Shape;420;p106"/>
          <p:cNvPicPr preferRelativeResize="0"/>
          <p:nvPr/>
        </p:nvPicPr>
        <p:blipFill>
          <a:blip r:embed="rId4">
            <a:alphaModFix/>
          </a:blip>
          <a:stretch>
            <a:fillRect/>
          </a:stretch>
        </p:blipFill>
        <p:spPr>
          <a:xfrm>
            <a:off x="0" y="807232"/>
            <a:ext cx="9143999" cy="39862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0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Intervention Strategy</a:t>
            </a:r>
            <a:endParaRPr/>
          </a:p>
        </p:txBody>
      </p:sp>
      <p:pic>
        <p:nvPicPr>
          <p:cNvPr id="427" name="Google Shape;427;p107"/>
          <p:cNvPicPr preferRelativeResize="0"/>
          <p:nvPr/>
        </p:nvPicPr>
        <p:blipFill>
          <a:blip r:embed="rId3">
            <a:alphaModFix/>
          </a:blip>
          <a:stretch>
            <a:fillRect/>
          </a:stretch>
        </p:blipFill>
        <p:spPr>
          <a:xfrm>
            <a:off x="76558" y="1033475"/>
            <a:ext cx="8922866" cy="3764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Cost Projections</a:t>
            </a:r>
            <a:endParaRPr/>
          </a:p>
        </p:txBody>
      </p:sp>
      <p:sp>
        <p:nvSpPr>
          <p:cNvPr id="434" name="Google Shape;434;p10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solidFill>
                  <a:srgbClr val="000000"/>
                </a:solidFill>
              </a:rPr>
              <a:t>The Office of Student Opportunities is inviting CIR schools to apply for grants to support their IGP processes, procedures, and completions.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Up to 74 schools will receive funding to support these partnerships during the 2020-2021 academic year.  </a:t>
            </a:r>
            <a:endParaRPr b="1">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Based on the plans they submit to the Department, </a:t>
            </a:r>
            <a:r>
              <a:rPr lang="en-US"/>
              <a:t>a school may receive a </a:t>
            </a:r>
            <a:r>
              <a:rPr lang="en-US" b="1"/>
              <a:t>maximum allocation of $10,000 </a:t>
            </a:r>
            <a:r>
              <a:rPr lang="en-US"/>
              <a:t>to support the IGP intervention and implementation process.</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0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Resources</a:t>
            </a:r>
            <a:endParaRPr/>
          </a:p>
        </p:txBody>
      </p:sp>
      <p:sp>
        <p:nvSpPr>
          <p:cNvPr id="441" name="Google Shape;441;p10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u="sng">
                <a:solidFill>
                  <a:schemeClr val="hlink"/>
                </a:solidFill>
                <a:hlinkClick r:id="rId3"/>
              </a:rPr>
              <a:t>High School Planning Guide</a:t>
            </a:r>
            <a:endParaRPr/>
          </a:p>
          <a:p>
            <a:pPr marL="0" lvl="0" indent="0" algn="l" rtl="0">
              <a:spcBef>
                <a:spcPts val="750"/>
              </a:spcBef>
              <a:spcAft>
                <a:spcPts val="0"/>
              </a:spcAft>
              <a:buNone/>
            </a:pPr>
            <a:r>
              <a:rPr lang="en-US" u="sng">
                <a:solidFill>
                  <a:schemeClr val="hlink"/>
                </a:solidFill>
                <a:hlinkClick r:id="rId4"/>
              </a:rPr>
              <a:t>Individual Graduation Plan fillable form</a:t>
            </a:r>
            <a:r>
              <a:rPr lang="en-US"/>
              <a:t> </a:t>
            </a:r>
            <a:endParaRPr/>
          </a:p>
          <a:p>
            <a:pPr marL="0" lvl="0" indent="0" algn="l" rtl="0">
              <a:spcBef>
                <a:spcPts val="750"/>
              </a:spcBef>
              <a:spcAft>
                <a:spcPts val="0"/>
              </a:spcAft>
              <a:buNone/>
            </a:pPr>
            <a:r>
              <a:rPr lang="en-US" u="sng">
                <a:solidFill>
                  <a:schemeClr val="hlink"/>
                </a:solidFill>
                <a:hlinkClick r:id="rId5"/>
              </a:rPr>
              <a:t>Individual Graduation Plan Guidance</a:t>
            </a:r>
            <a:endParaRPr/>
          </a:p>
          <a:p>
            <a:pPr marL="0" lvl="0" indent="0" algn="l" rtl="0">
              <a:spcBef>
                <a:spcPts val="750"/>
              </a:spcBef>
              <a:spcAft>
                <a:spcPts val="0"/>
              </a:spcAft>
              <a:buNone/>
            </a:pPr>
            <a:r>
              <a:rPr lang="en-US" u="sng">
                <a:solidFill>
                  <a:schemeClr val="hlink"/>
                </a:solidFill>
                <a:hlinkClick r:id="rId6"/>
              </a:rPr>
              <a:t>Individual Student Graduation and Post-Secondary Planning Partners</a:t>
            </a:r>
            <a:endParaRPr/>
          </a:p>
          <a:p>
            <a:pPr marL="0" lvl="0" indent="0" algn="l" rtl="0">
              <a:lnSpc>
                <a:spcPct val="150000"/>
              </a:lnSpc>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10"/>
          <p:cNvSpPr txBox="1">
            <a:spLocks noGrp="1"/>
          </p:cNvSpPr>
          <p:nvPr>
            <p:ph type="title"/>
          </p:nvPr>
        </p:nvSpPr>
        <p:spPr>
          <a:xfrm>
            <a:off x="457200" y="0"/>
            <a:ext cx="82296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Super App Support</a:t>
            </a:r>
            <a:endParaRPr sz="2800"/>
          </a:p>
        </p:txBody>
      </p:sp>
      <p:sp>
        <p:nvSpPr>
          <p:cNvPr id="447" name="Google Shape;447;p110"/>
          <p:cNvSpPr txBox="1">
            <a:spLocks noGrp="1"/>
          </p:cNvSpPr>
          <p:nvPr>
            <p:ph type="body" idx="1"/>
          </p:nvPr>
        </p:nvSpPr>
        <p:spPr>
          <a:xfrm>
            <a:off x="457200" y="1056450"/>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US" sz="1800"/>
              <a:t>Support for completing the Super App will be provided through</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US"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Send all questions related to school system planning and Super App to </a:t>
            </a:r>
            <a:r>
              <a:rPr lang="en-US" sz="1800" b="1" u="sng">
                <a:solidFill>
                  <a:srgbClr val="00BED6"/>
                </a:solidFill>
                <a:hlinkClick r:id="rId7"/>
              </a:rPr>
              <a:t>LDOE.GrantsHelpDesk@la.gov</a:t>
            </a:r>
            <a:r>
              <a:rPr lang="en-US" sz="1800"/>
              <a:t> and include “Super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Agenda</a:t>
            </a:r>
            <a:endParaRPr/>
          </a:p>
        </p:txBody>
      </p:sp>
      <p:sp>
        <p:nvSpPr>
          <p:cNvPr id="331" name="Google Shape;331;p9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Objectives</a:t>
            </a:r>
            <a:endParaRPr/>
          </a:p>
          <a:p>
            <a:pPr marL="457200" lvl="0" indent="-342900" algn="l" rtl="0">
              <a:lnSpc>
                <a:spcPct val="100000"/>
              </a:lnSpc>
              <a:spcBef>
                <a:spcPts val="0"/>
              </a:spcBef>
              <a:spcAft>
                <a:spcPts val="0"/>
              </a:spcAft>
              <a:buSzPts val="1800"/>
              <a:buChar char="❏"/>
            </a:pPr>
            <a:r>
              <a:rPr lang="en-US"/>
              <a:t>School System Planning</a:t>
            </a:r>
            <a:endParaRPr/>
          </a:p>
          <a:p>
            <a:pPr marL="457200" lvl="0" indent="-342900" algn="l" rtl="0">
              <a:lnSpc>
                <a:spcPct val="100000"/>
              </a:lnSpc>
              <a:spcBef>
                <a:spcPts val="0"/>
              </a:spcBef>
              <a:spcAft>
                <a:spcPts val="0"/>
              </a:spcAft>
              <a:buSzPts val="1800"/>
              <a:buChar char="❏"/>
            </a:pPr>
            <a:r>
              <a:rPr lang="en-US"/>
              <a:t>Background and Policy</a:t>
            </a:r>
            <a:endParaRPr/>
          </a:p>
          <a:p>
            <a:pPr marL="457200" lvl="0" indent="-342900" algn="l" rtl="0">
              <a:lnSpc>
                <a:spcPct val="100000"/>
              </a:lnSpc>
              <a:spcBef>
                <a:spcPts val="0"/>
              </a:spcBef>
              <a:spcAft>
                <a:spcPts val="0"/>
              </a:spcAft>
              <a:buSzPts val="1800"/>
              <a:buChar char="❏"/>
            </a:pPr>
            <a:r>
              <a:rPr lang="en-US"/>
              <a:t>Framework Question</a:t>
            </a:r>
            <a:endParaRPr/>
          </a:p>
          <a:p>
            <a:pPr marL="457200" lvl="0" indent="-342900" algn="l" rtl="0">
              <a:lnSpc>
                <a:spcPct val="100000"/>
              </a:lnSpc>
              <a:spcBef>
                <a:spcPts val="0"/>
              </a:spcBef>
              <a:spcAft>
                <a:spcPts val="0"/>
              </a:spcAft>
              <a:buSzPts val="1800"/>
              <a:buChar char="❏"/>
            </a:pPr>
            <a:r>
              <a:rPr lang="en-US"/>
              <a:t>Intervention Strategy</a:t>
            </a:r>
            <a:endParaRPr/>
          </a:p>
          <a:p>
            <a:pPr marL="457200" lvl="0" indent="-342900" algn="l" rtl="0">
              <a:lnSpc>
                <a:spcPct val="100000"/>
              </a:lnSpc>
              <a:spcBef>
                <a:spcPts val="0"/>
              </a:spcBef>
              <a:spcAft>
                <a:spcPts val="0"/>
              </a:spcAft>
              <a:buSzPts val="1800"/>
              <a:buChar char="❏"/>
            </a:pPr>
            <a:r>
              <a:rPr lang="en-US"/>
              <a:t>Cost Projections</a:t>
            </a:r>
            <a:endParaRPr/>
          </a:p>
          <a:p>
            <a:pPr marL="457200" lvl="0" indent="-342900" algn="l" rtl="0">
              <a:lnSpc>
                <a:spcPct val="100000"/>
              </a:lnSpc>
              <a:spcBef>
                <a:spcPts val="0"/>
              </a:spcBef>
              <a:spcAft>
                <a:spcPts val="0"/>
              </a:spcAft>
              <a:buSzPts val="1800"/>
              <a:buChar char="❏"/>
            </a:pPr>
            <a:r>
              <a:rPr lang="en-US"/>
              <a:t>Resources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9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Objectives</a:t>
            </a:r>
            <a:endParaRPr/>
          </a:p>
        </p:txBody>
      </p:sp>
      <p:sp>
        <p:nvSpPr>
          <p:cNvPr id="338" name="Google Shape;338;p9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Participants will understand the importance of the individual student planning process and the components of a high-quality individual graduation plan. Participants will become familiar with intermediary support partners that can help students plan for success in high school and beyond.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98"/>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98"/>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In order to ensure </a:t>
            </a:r>
            <a:r>
              <a:rPr lang="en-US" b="1"/>
              <a:t>students </a:t>
            </a:r>
            <a:r>
              <a:rPr lang="en-US"/>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US" b="1"/>
              <a:t>All teachers</a:t>
            </a:r>
            <a:r>
              <a:rPr lang="en-US"/>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US" b="1"/>
              <a:t>Principals</a:t>
            </a:r>
            <a:r>
              <a:rPr lang="en-US"/>
              <a:t>, </a:t>
            </a:r>
            <a:r>
              <a:rPr lang="en-US" b="1"/>
              <a:t>leadership teams</a:t>
            </a:r>
            <a:r>
              <a:rPr lang="en-US"/>
              <a:t>, </a:t>
            </a:r>
            <a:r>
              <a:rPr lang="en-US" b="1"/>
              <a:t>content leaders </a:t>
            </a:r>
            <a:r>
              <a:rPr lang="en-US"/>
              <a:t>and </a:t>
            </a:r>
            <a:r>
              <a:rPr lang="en-US" b="1"/>
              <a:t>mentor teachers </a:t>
            </a:r>
            <a:r>
              <a:rPr lang="en-US"/>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US" b="1"/>
              <a:t>School systems </a:t>
            </a:r>
            <a:r>
              <a:rPr lang="en-US"/>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US"/>
              <a:t>The </a:t>
            </a:r>
            <a:r>
              <a:rPr lang="en-US" b="1"/>
              <a:t>Department </a:t>
            </a:r>
            <a:r>
              <a:rPr lang="en-US"/>
              <a:t>supports school systems as they execute their improvement plans.</a:t>
            </a:r>
            <a:endParaRPr/>
          </a:p>
        </p:txBody>
      </p:sp>
      <p:sp>
        <p:nvSpPr>
          <p:cNvPr id="351" name="Google Shape;351;p9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Academic Focus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a:solidFill>
                  <a:srgbClr val="333333"/>
                </a:solidFill>
              </a:rPr>
              <a:t>Improvements to the 2020-2021 Strategy</a:t>
            </a:r>
            <a:endParaRPr/>
          </a:p>
        </p:txBody>
      </p:sp>
      <p:sp>
        <p:nvSpPr>
          <p:cNvPr id="358" name="Google Shape;358;p99"/>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US" sz="1600" b="1"/>
              <a:t>CIR and UIR Improvements</a:t>
            </a:r>
            <a:endParaRPr sz="1600" b="1"/>
          </a:p>
          <a:p>
            <a:pPr marL="457200" marR="59689" lvl="0" indent="-330200" algn="l" rtl="0">
              <a:lnSpc>
                <a:spcPct val="100000"/>
              </a:lnSpc>
              <a:spcBef>
                <a:spcPts val="0"/>
              </a:spcBef>
              <a:spcAft>
                <a:spcPts val="0"/>
              </a:spcAft>
              <a:buSzPts val="1600"/>
              <a:buFont typeface="Calibri"/>
              <a:buAutoNum type="arabicPeriod"/>
            </a:pPr>
            <a:r>
              <a:rPr lang="en-US" sz="1600" b="1"/>
              <a:t>Professional Development Plan</a:t>
            </a:r>
            <a:r>
              <a:rPr lang="en-US" sz="1600"/>
              <a:t>: School systems submit a plan that includes content module redelivery and unit unpacking for CIR schools.</a:t>
            </a:r>
            <a:endParaRPr sz="1600"/>
          </a:p>
          <a:p>
            <a:pPr marL="457200" marR="148590" lvl="0" indent="-330200" algn="l" rtl="0">
              <a:lnSpc>
                <a:spcPct val="100000"/>
              </a:lnSpc>
              <a:spcBef>
                <a:spcPts val="0"/>
              </a:spcBef>
              <a:spcAft>
                <a:spcPts val="0"/>
              </a:spcAft>
              <a:buSzPts val="1600"/>
              <a:buFont typeface="Calibri"/>
              <a:buAutoNum type="arabicPeriod"/>
            </a:pPr>
            <a:r>
              <a:rPr lang="en-US" sz="1600" b="1"/>
              <a:t>Post-secondary planning partner</a:t>
            </a:r>
            <a:r>
              <a:rPr lang="en-US" sz="1600"/>
              <a:t>: Schools will have at least one partner  to support Individual Graduation Plans (IGPs) at CIR high schools.</a:t>
            </a:r>
            <a:endParaRPr sz="1600"/>
          </a:p>
          <a:p>
            <a:pPr marL="457200" marR="148590" lvl="0" indent="-330200" algn="l" rtl="0">
              <a:lnSpc>
                <a:spcPct val="100000"/>
              </a:lnSpc>
              <a:spcBef>
                <a:spcPts val="0"/>
              </a:spcBef>
              <a:spcAft>
                <a:spcPts val="0"/>
              </a:spcAft>
              <a:buSzPts val="1600"/>
              <a:buFont typeface="Calibri"/>
              <a:buAutoNum type="arabicPeriod"/>
            </a:pPr>
            <a:r>
              <a:rPr lang="en-US" sz="1600" b="1"/>
              <a:t>District leader responsible for UIR-D schools</a:t>
            </a:r>
            <a:r>
              <a:rPr lang="en-US" sz="1600"/>
              <a:t>: School systems will have a leader to coordinate support and planning for UIR-D schools.</a:t>
            </a:r>
            <a:endParaRPr sz="1600"/>
          </a:p>
          <a:p>
            <a:pPr marL="0" marR="148590" lvl="0" indent="0" algn="l" rtl="0">
              <a:lnSpc>
                <a:spcPct val="100000"/>
              </a:lnSpc>
              <a:spcBef>
                <a:spcPts val="0"/>
              </a:spcBef>
              <a:spcAft>
                <a:spcPts val="0"/>
              </a:spcAft>
              <a:buNone/>
            </a:pPr>
            <a:endParaRPr sz="1600"/>
          </a:p>
          <a:p>
            <a:pPr marL="0" marR="148590" lvl="0" indent="0" algn="l" rtl="0">
              <a:lnSpc>
                <a:spcPct val="100000"/>
              </a:lnSpc>
              <a:spcBef>
                <a:spcPts val="0"/>
              </a:spcBef>
              <a:spcAft>
                <a:spcPts val="0"/>
              </a:spcAft>
              <a:buNone/>
            </a:pPr>
            <a:r>
              <a:rPr lang="en-US" sz="1600" b="1"/>
              <a:t>Other Strategy Improvements</a:t>
            </a:r>
            <a:endParaRPr sz="1600" b="1"/>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Science: </a:t>
            </a:r>
            <a:r>
              <a:rPr lang="en-US" sz="1600">
                <a:solidFill>
                  <a:schemeClr val="dk1"/>
                </a:solidFill>
              </a:rPr>
              <a:t>School systems can apply for funds to support the purchase of science curricula and the training of teachers on this curricula.</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Early Childhood</a:t>
            </a:r>
            <a:r>
              <a:rPr lang="en-US" sz="1600">
                <a:solidFill>
                  <a:schemeClr val="dk1"/>
                </a:solidFill>
              </a:rPr>
              <a:t>: The planning process for governance, access, and quality is now included in Super App.</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Special Education</a:t>
            </a:r>
            <a:r>
              <a:rPr lang="en-US" sz="1600">
                <a:solidFill>
                  <a:schemeClr val="dk1"/>
                </a:solidFill>
              </a:rPr>
              <a:t>: Funding for professional development on specialized supports is available for schools with a UIR label for the subgroup with students with disabilities.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0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School System Planning Framework</a:t>
            </a:r>
            <a:endParaRPr/>
          </a:p>
        </p:txBody>
      </p:sp>
      <p:pic>
        <p:nvPicPr>
          <p:cNvPr id="364" name="Google Shape;364;p100"/>
          <p:cNvPicPr preferRelativeResize="0"/>
          <p:nvPr/>
        </p:nvPicPr>
        <p:blipFill>
          <a:blip r:embed="rId3">
            <a:alphaModFix/>
          </a:blip>
          <a:stretch>
            <a:fillRect/>
          </a:stretch>
        </p:blipFill>
        <p:spPr>
          <a:xfrm>
            <a:off x="971348" y="1727225"/>
            <a:ext cx="7201300" cy="2327200"/>
          </a:xfrm>
          <a:prstGeom prst="rect">
            <a:avLst/>
          </a:prstGeom>
          <a:noFill/>
          <a:ln>
            <a:noFill/>
          </a:ln>
        </p:spPr>
      </p:pic>
      <p:cxnSp>
        <p:nvCxnSpPr>
          <p:cNvPr id="365" name="Google Shape;365;p100"/>
          <p:cNvCxnSpPr/>
          <p:nvPr/>
        </p:nvCxnSpPr>
        <p:spPr>
          <a:xfrm>
            <a:off x="3705850" y="1277600"/>
            <a:ext cx="631500" cy="427800"/>
          </a:xfrm>
          <a:prstGeom prst="straightConnector1">
            <a:avLst/>
          </a:prstGeom>
          <a:noFill/>
          <a:ln w="28575" cap="flat" cmpd="sng">
            <a:solidFill>
              <a:srgbClr val="FF0000"/>
            </a:solidFill>
            <a:prstDash val="solid"/>
            <a:round/>
            <a:headEnd type="none" w="med" len="med"/>
            <a:tailEnd type="triangle" w="med" len="med"/>
          </a:ln>
        </p:spPr>
      </p:cxnSp>
      <p:cxnSp>
        <p:nvCxnSpPr>
          <p:cNvPr id="366" name="Google Shape;366;p100"/>
          <p:cNvCxnSpPr/>
          <p:nvPr/>
        </p:nvCxnSpPr>
        <p:spPr>
          <a:xfrm>
            <a:off x="1613550" y="1466825"/>
            <a:ext cx="257100" cy="450000"/>
          </a:xfrm>
          <a:prstGeom prst="straightConnector1">
            <a:avLst/>
          </a:prstGeom>
          <a:noFill/>
          <a:ln w="28575" cap="flat" cmpd="sng">
            <a:solidFill>
              <a:srgbClr val="FF0000"/>
            </a:solidFill>
            <a:prstDash val="solid"/>
            <a:round/>
            <a:headEnd type="none" w="med" len="med"/>
            <a:tailEnd type="triangle" w="med" len="med"/>
          </a:ln>
        </p:spPr>
      </p:cxnSp>
      <p:cxnSp>
        <p:nvCxnSpPr>
          <p:cNvPr id="367" name="Google Shape;367;p100"/>
          <p:cNvCxnSpPr/>
          <p:nvPr/>
        </p:nvCxnSpPr>
        <p:spPr>
          <a:xfrm rot="10800000" flipH="1">
            <a:off x="410350" y="3566500"/>
            <a:ext cx="561000" cy="526200"/>
          </a:xfrm>
          <a:prstGeom prst="straightConnector1">
            <a:avLst/>
          </a:prstGeom>
          <a:noFill/>
          <a:ln w="28575" cap="flat" cmpd="sng">
            <a:solidFill>
              <a:srgbClr val="FF0000"/>
            </a:solidFill>
            <a:prstDash val="solid"/>
            <a:round/>
            <a:headEnd type="none" w="med" len="med"/>
            <a:tailEnd type="triangle" w="med" len="med"/>
          </a:ln>
        </p:spPr>
      </p:cxnSp>
      <p:cxnSp>
        <p:nvCxnSpPr>
          <p:cNvPr id="368" name="Google Shape;368;p100"/>
          <p:cNvCxnSpPr/>
          <p:nvPr/>
        </p:nvCxnSpPr>
        <p:spPr>
          <a:xfrm rot="10800000">
            <a:off x="3606225" y="3271900"/>
            <a:ext cx="1040400" cy="1115400"/>
          </a:xfrm>
          <a:prstGeom prst="straightConnector1">
            <a:avLst/>
          </a:prstGeom>
          <a:noFill/>
          <a:ln w="28575" cap="flat" cmpd="sng">
            <a:solidFill>
              <a:srgbClr val="FF0000"/>
            </a:solidFill>
            <a:prstDash val="solid"/>
            <a:round/>
            <a:headEnd type="none" w="med" len="med"/>
            <a:tailEnd type="triangle" w="med" len="med"/>
          </a:ln>
        </p:spPr>
      </p:cxnSp>
      <p:cxnSp>
        <p:nvCxnSpPr>
          <p:cNvPr id="369" name="Google Shape;369;p100"/>
          <p:cNvCxnSpPr/>
          <p:nvPr/>
        </p:nvCxnSpPr>
        <p:spPr>
          <a:xfrm flipH="1">
            <a:off x="7703900" y="1848000"/>
            <a:ext cx="713100" cy="723900"/>
          </a:xfrm>
          <a:prstGeom prst="straightConnector1">
            <a:avLst/>
          </a:prstGeom>
          <a:noFill/>
          <a:ln w="28575" cap="flat" cmpd="sng">
            <a:solidFill>
              <a:srgbClr val="FF0000"/>
            </a:solidFill>
            <a:prstDash val="solid"/>
            <a:round/>
            <a:headEnd type="none" w="med" len="med"/>
            <a:tailEnd type="triangle" w="med" len="med"/>
          </a:ln>
        </p:spPr>
      </p:cxnSp>
      <p:sp>
        <p:nvSpPr>
          <p:cNvPr id="370" name="Google Shape;370;p100"/>
          <p:cNvSpPr txBox="1"/>
          <p:nvPr/>
        </p:nvSpPr>
        <p:spPr>
          <a:xfrm>
            <a:off x="327450" y="119337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Area of Focus</a:t>
            </a:r>
            <a:endParaRPr>
              <a:latin typeface="Calibri"/>
              <a:ea typeface="Calibri"/>
              <a:cs typeface="Calibri"/>
              <a:sym typeface="Calibri"/>
            </a:endParaRPr>
          </a:p>
        </p:txBody>
      </p:sp>
      <p:sp>
        <p:nvSpPr>
          <p:cNvPr id="371" name="Google Shape;371;p100"/>
          <p:cNvSpPr txBox="1"/>
          <p:nvPr/>
        </p:nvSpPr>
        <p:spPr>
          <a:xfrm>
            <a:off x="2612925" y="1139525"/>
            <a:ext cx="9933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a:t>
            </a:r>
            <a:endParaRPr>
              <a:latin typeface="Calibri"/>
              <a:ea typeface="Calibri"/>
              <a:cs typeface="Calibri"/>
              <a:sym typeface="Calibri"/>
            </a:endParaRPr>
          </a:p>
        </p:txBody>
      </p:sp>
      <p:sp>
        <p:nvSpPr>
          <p:cNvPr id="372" name="Google Shape;372;p100"/>
          <p:cNvSpPr txBox="1"/>
          <p:nvPr/>
        </p:nvSpPr>
        <p:spPr>
          <a:xfrm>
            <a:off x="7599600" y="1277600"/>
            <a:ext cx="1215600" cy="427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Planning Questions</a:t>
            </a:r>
            <a:endParaRPr>
              <a:latin typeface="Calibri"/>
              <a:ea typeface="Calibri"/>
              <a:cs typeface="Calibri"/>
              <a:sym typeface="Calibri"/>
            </a:endParaRPr>
          </a:p>
        </p:txBody>
      </p:sp>
      <p:sp>
        <p:nvSpPr>
          <p:cNvPr id="373" name="Google Shape;373;p100"/>
          <p:cNvSpPr txBox="1"/>
          <p:nvPr/>
        </p:nvSpPr>
        <p:spPr>
          <a:xfrm>
            <a:off x="4793175" y="431362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p:txBody>
      </p:sp>
      <p:sp>
        <p:nvSpPr>
          <p:cNvPr id="374" name="Google Shape;374;p100"/>
          <p:cNvSpPr txBox="1"/>
          <p:nvPr/>
        </p:nvSpPr>
        <p:spPr>
          <a:xfrm>
            <a:off x="200850" y="4260975"/>
            <a:ext cx="1215600" cy="432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 and Row Number</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0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Core Academics</a:t>
            </a:r>
            <a:endParaRPr/>
          </a:p>
        </p:txBody>
      </p:sp>
      <p:graphicFrame>
        <p:nvGraphicFramePr>
          <p:cNvPr id="381" name="Google Shape;381;p101"/>
          <p:cNvGraphicFramePr/>
          <p:nvPr/>
        </p:nvGraphicFramePr>
        <p:xfrm>
          <a:off x="152388" y="2005935"/>
          <a:ext cx="8839225" cy="2377350"/>
        </p:xfrm>
        <a:graphic>
          <a:graphicData uri="http://schemas.openxmlformats.org/drawingml/2006/table">
            <a:tbl>
              <a:tblPr>
                <a:noFill/>
                <a:tableStyleId>{904FB870-3CB3-40AC-86A0-7183ED18F27A}</a:tableStyleId>
              </a:tblPr>
              <a:tblGrid>
                <a:gridCol w="910575">
                  <a:extLst>
                    <a:ext uri="{9D8B030D-6E8A-4147-A177-3AD203B41FA5}">
                      <a16:colId xmlns:a16="http://schemas.microsoft.com/office/drawing/2014/main" val="20000"/>
                    </a:ext>
                  </a:extLst>
                </a:gridCol>
                <a:gridCol w="3964325">
                  <a:extLst>
                    <a:ext uri="{9D8B030D-6E8A-4147-A177-3AD203B41FA5}">
                      <a16:colId xmlns:a16="http://schemas.microsoft.com/office/drawing/2014/main" val="20001"/>
                    </a:ext>
                  </a:extLst>
                </a:gridCol>
                <a:gridCol w="3964325">
                  <a:extLst>
                    <a:ext uri="{9D8B030D-6E8A-4147-A177-3AD203B41FA5}">
                      <a16:colId xmlns:a16="http://schemas.microsoft.com/office/drawing/2014/main" val="20002"/>
                    </a:ext>
                  </a:extLst>
                </a:gridCol>
              </a:tblGrid>
              <a:tr h="399650">
                <a:tc rowSpan="3">
                  <a:txBody>
                    <a:bodyPr/>
                    <a:lstStyle/>
                    <a:p>
                      <a:pPr marL="0" lvl="0" indent="0" algn="l" rtl="0">
                        <a:spcBef>
                          <a:spcPts val="0"/>
                        </a:spcBef>
                        <a:spcAft>
                          <a:spcPts val="0"/>
                        </a:spcAft>
                        <a:buNone/>
                      </a:pPr>
                      <a:r>
                        <a:rPr lang="en-US" sz="1800" b="1">
                          <a:latin typeface="Calibri"/>
                          <a:ea typeface="Calibri"/>
                          <a:cs typeface="Calibri"/>
                          <a:sym typeface="Calibri"/>
                        </a:rPr>
                        <a:t>CA4</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FD1DB">
                        <a:alpha val="58850"/>
                      </a:srgbClr>
                    </a:solidFill>
                  </a:tcPr>
                </a:tc>
                <a:tc gridSpan="2">
                  <a:txBody>
                    <a:bodyPr/>
                    <a:lstStyle/>
                    <a:p>
                      <a:pPr marL="0" lvl="0" indent="0" algn="l" rtl="0">
                        <a:spcBef>
                          <a:spcPts val="0"/>
                        </a:spcBef>
                        <a:spcAft>
                          <a:spcPts val="0"/>
                        </a:spcAft>
                        <a:buNone/>
                      </a:pPr>
                      <a:r>
                        <a:rPr lang="en-US" sz="1800" b="1">
                          <a:latin typeface="Calibri"/>
                          <a:ea typeface="Calibri"/>
                          <a:cs typeface="Calibri"/>
                          <a:sym typeface="Calibri"/>
                        </a:rPr>
                        <a:t>Individual Student Graduation Planning + College and Career Transition Supports</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355350">
                <a:tc vMerge="1">
                  <a:txBody>
                    <a:bodyPr/>
                    <a:lstStyle/>
                    <a:p>
                      <a:endParaRPr lang="en-US"/>
                    </a:p>
                  </a:txBody>
                  <a:tcPr/>
                </a:tc>
                <a:tc>
                  <a:txBody>
                    <a:bodyPr/>
                    <a:lstStyle/>
                    <a:p>
                      <a:pPr marL="0" lvl="0" indent="0" algn="l" rtl="0">
                        <a:spcBef>
                          <a:spcPts val="0"/>
                        </a:spcBef>
                        <a:spcAft>
                          <a:spcPts val="0"/>
                        </a:spcAft>
                        <a:buNone/>
                      </a:pPr>
                      <a:r>
                        <a:rPr lang="en-US" sz="1800" b="1">
                          <a:latin typeface="Calibri"/>
                          <a:ea typeface="Calibri"/>
                          <a:cs typeface="Calibri"/>
                          <a:sym typeface="Calibri"/>
                        </a:rPr>
                        <a:t>Indicator</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Application Question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7700">
                <a:tc vMerge="1">
                  <a:txBody>
                    <a:bodyPr/>
                    <a:lstStyle/>
                    <a:p>
                      <a:endParaRPr lang="en-US"/>
                    </a:p>
                  </a:txBody>
                  <a:tcPr/>
                </a:tc>
                <a:tc>
                  <a:txBody>
                    <a:bodyPr/>
                    <a:lstStyle/>
                    <a:p>
                      <a:pPr marL="0" lvl="0" indent="0" algn="l" rtl="0">
                        <a:spcBef>
                          <a:spcPts val="0"/>
                        </a:spcBef>
                        <a:spcAft>
                          <a:spcPts val="0"/>
                        </a:spcAft>
                        <a:buNone/>
                      </a:pPr>
                      <a:r>
                        <a:rPr lang="en-US" sz="1200">
                          <a:latin typeface="Calibri"/>
                          <a:ea typeface="Calibri"/>
                          <a:cs typeface="Calibri"/>
                          <a:sym typeface="Calibri"/>
                        </a:rPr>
                        <a:t>Every 9th grade student has an individual graduation plan inclusive of required coursework through the 10th grade. By the end of 10th grade each student chooses a diploma pathway, either TOPS University or Jump Start TOPS Tech and has an updated individualized graduation plan. Students have a plan that will allow them to successfully transition to college and/or career. </a:t>
                      </a:r>
                      <a:endParaRPr sz="12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04800" algn="l" rtl="0">
                        <a:spcBef>
                          <a:spcPts val="0"/>
                        </a:spcBef>
                        <a:spcAft>
                          <a:spcPts val="0"/>
                        </a:spcAft>
                        <a:buSzPts val="1200"/>
                        <a:buFont typeface="Calibri"/>
                        <a:buAutoNum type="arabicPeriod"/>
                      </a:pPr>
                      <a:r>
                        <a:rPr lang="en-US" sz="1200">
                          <a:latin typeface="Calibri"/>
                          <a:ea typeface="Calibri"/>
                          <a:cs typeface="Calibri"/>
                          <a:sym typeface="Calibri"/>
                        </a:rPr>
                        <a:t>Which partners(s) will provide individual graduation planning (IGP) support at CIR high schools? </a:t>
                      </a:r>
                      <a:endParaRPr sz="120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US" sz="1200">
                          <a:latin typeface="Calibri"/>
                          <a:ea typeface="Calibri"/>
                          <a:cs typeface="Calibri"/>
                          <a:sym typeface="Calibri"/>
                        </a:rPr>
                        <a:t>Which partner(s) will provide financial aid planning and/or college and career transition supports at CIR high schools?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82" name="Google Shape;382;p101"/>
          <p:cNvSpPr txBox="1"/>
          <p:nvPr/>
        </p:nvSpPr>
        <p:spPr>
          <a:xfrm>
            <a:off x="0" y="1087150"/>
            <a:ext cx="89430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This session will provide information related to the School System Planning Framework area(s) below.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0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Background</a:t>
            </a:r>
            <a:endParaRPr/>
          </a:p>
        </p:txBody>
      </p:sp>
      <p:sp>
        <p:nvSpPr>
          <p:cNvPr id="389" name="Google Shape;389;p10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The development and annual review of an individual graduation plan (IGP) prepares students for success in high school and beyond.  Per </a:t>
            </a:r>
            <a:r>
              <a:rPr lang="en-US" u="sng">
                <a:solidFill>
                  <a:schemeClr val="hlink"/>
                </a:solidFill>
                <a:hlinkClick r:id="rId3"/>
              </a:rPr>
              <a:t>Bulletin 741</a:t>
            </a:r>
            <a:r>
              <a:rPr lang="en-US"/>
              <a:t>, “by the end of the eighth grade, each student shall begin to develop, with the input of his parent(s) or other legal custodians and school counselor, an individual graduation plan.” Each student chooses a diploma pathway at the end of tenth grade. </a:t>
            </a:r>
            <a:endParaRPr/>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a:t>To meet this requirement, designated schools must have a comprehensive program of individual student planning for college and career readiness.</a:t>
            </a:r>
            <a:endParaRPr/>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a:t>The Individual Student Graduation Planning Intervention Strategy will support, promote, and execute the IGP process at designated schools by funding </a:t>
            </a:r>
            <a:r>
              <a:rPr lang="en-US">
                <a:solidFill>
                  <a:srgbClr val="000000"/>
                </a:solidFill>
              </a:rPr>
              <a:t>intermediary support partners to assist schools in creating a comprehensive program of individual student planning for college and career readiness.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On-screen Show (16:9)</PresentationFormat>
  <Paragraphs>128</Paragraphs>
  <Slides>17</Slides>
  <Notes>17</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17</vt:i4>
      </vt:variant>
    </vt:vector>
  </HeadingPairs>
  <TitlesOfParts>
    <vt:vector size="25" baseType="lpstr">
      <vt:lpstr>Arial</vt:lpstr>
      <vt:lpstr>Calibri</vt:lpstr>
      <vt:lpstr>LA Believes</vt:lpstr>
      <vt:lpstr>LA Believes</vt:lpstr>
      <vt:lpstr>LA Believes</vt:lpstr>
      <vt:lpstr>LA Believes</vt:lpstr>
      <vt:lpstr>Louisiana Believes</vt:lpstr>
      <vt:lpstr>Louisiana Believes</vt:lpstr>
      <vt:lpstr>Individual Student Graduation Planning  and College and Career Transitional Supports</vt:lpstr>
      <vt:lpstr>Agenda</vt:lpstr>
      <vt:lpstr>Objectives</vt:lpstr>
      <vt:lpstr>PowerPoint Presentation</vt:lpstr>
      <vt:lpstr>Academic Focus</vt:lpstr>
      <vt:lpstr>Improvements to the 2020-2021 Strategy</vt:lpstr>
      <vt:lpstr>School System Planning Framework</vt:lpstr>
      <vt:lpstr>Core Academics</vt:lpstr>
      <vt:lpstr>Background</vt:lpstr>
      <vt:lpstr>Intervention Strategy</vt:lpstr>
      <vt:lpstr>Intervention Strategy</vt:lpstr>
      <vt:lpstr>Intervention Strategy</vt:lpstr>
      <vt:lpstr>Intervention Strategy</vt:lpstr>
      <vt:lpstr>Intervention Strategy</vt:lpstr>
      <vt:lpstr>Cost Projections</vt:lpstr>
      <vt:lpstr>Resources</vt:lpstr>
      <vt:lpstr>Super App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Student Graduation Planning  and College and Career Transitional Supports</dc:title>
  <dc:creator>Em Cooper</dc:creator>
  <cp:lastModifiedBy>Em Cooper</cp:lastModifiedBy>
  <cp:revision>1</cp:revision>
  <dcterms:modified xsi:type="dcterms:W3CDTF">2019-10-30T14:04:55Z</dcterms:modified>
</cp:coreProperties>
</file>