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 id="2147483667" r:id="rId3"/>
    <p:sldMasterId id="2147483668" r:id="rId4"/>
    <p:sldMasterId id="2147483669" r:id="rId5"/>
  </p:sldMasterIdLst>
  <p:notesMasterIdLst>
    <p:notesMasterId r:id="rId5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 Cooper" initials="" lastIdx="2" clrIdx="0"/>
  <p:cmAuthor id="1" name="Chanda Johns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EC8F9E-98D7-4677-BF6E-71EB5E7916BA}">
  <a:tblStyle styleId="{01EC8F9E-98D7-4677-BF6E-71EB5E7916B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97" autoAdjust="0"/>
  </p:normalViewPr>
  <p:slideViewPr>
    <p:cSldViewPr snapToGrid="0">
      <p:cViewPr varScale="1">
        <p:scale>
          <a:sx n="46" d="100"/>
          <a:sy n="46" d="100"/>
        </p:scale>
        <p:origin x="8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7676555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Calibri"/>
              <a:ea typeface="Calibri"/>
              <a:cs typeface="Calibri"/>
              <a:sym typeface="Calibri"/>
            </a:endParaRPr>
          </a:p>
        </p:txBody>
      </p:sp>
      <p:sp>
        <p:nvSpPr>
          <p:cNvPr id="82" name="Shape 8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lang="en"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1895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43" name="Shape 143"/>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6766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00401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67372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2449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8295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38634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6386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0615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2772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8225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8133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9218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7800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1650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51904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 sz="1200" b="0" i="0" u="none" strike="noStrike" cap="none" dirty="0">
              <a:solidFill>
                <a:schemeClr val="dk1"/>
              </a:solidFill>
              <a:latin typeface="Calibri"/>
              <a:ea typeface="Calibri"/>
              <a:cs typeface="Calibri"/>
              <a:sym typeface="Calibri"/>
            </a:endParaRPr>
          </a:p>
        </p:txBody>
      </p:sp>
      <p:sp>
        <p:nvSpPr>
          <p:cNvPr id="245" name="Shape 24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24</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8781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lang="en" sz="1200" b="0" i="0" u="none" strike="noStrike" cap="none" dirty="0">
              <a:solidFill>
                <a:schemeClr val="dk1"/>
              </a:solidFill>
              <a:latin typeface="Calibri"/>
              <a:ea typeface="Calibri"/>
              <a:cs typeface="Calibri"/>
              <a:sym typeface="Calibri"/>
            </a:endParaRPr>
          </a:p>
        </p:txBody>
      </p:sp>
      <p:sp>
        <p:nvSpPr>
          <p:cNvPr id="255" name="Shape 25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25</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731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64" name="Shape 264"/>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5542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72" name="Shape 272"/>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27</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37530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81151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5672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lnSpc>
                <a:spcPct val="115000"/>
              </a:lnSpc>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5508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93" name="Shape 293"/>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30</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04737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31</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25322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14" name="Shape 314"/>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32</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74918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21" name="Shape 321"/>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33</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560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1800" b="0" i="0" u="none" strike="noStrike" cap="none">
              <a:solidFill>
                <a:schemeClr val="dk1"/>
              </a:solidFill>
              <a:latin typeface="Calibri"/>
              <a:ea typeface="Calibri"/>
              <a:cs typeface="Calibri"/>
              <a:sym typeface="Calibri"/>
            </a:endParaRPr>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01071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03289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1339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08532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14638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888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684170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171450" marR="0" lvl="0" indent="-171450" algn="l" rtl="0">
              <a:spcBef>
                <a:spcPts val="0"/>
              </a:spcBef>
              <a:buClr>
                <a:srgbClr val="022F65"/>
              </a:buClr>
              <a:buFont typeface="Calibri"/>
              <a:buNone/>
            </a:pPr>
            <a:endParaRPr sz="1800" b="0" i="0" u="none" strike="noStrike" cap="none">
              <a:solidFill>
                <a:schemeClr val="dk1"/>
              </a:solidFill>
              <a:latin typeface="Calibri"/>
              <a:ea typeface="Calibri"/>
              <a:cs typeface="Calibri"/>
              <a:sym typeface="Calibri"/>
            </a:endParaRPr>
          </a:p>
        </p:txBody>
      </p:sp>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43905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7" name="Shape 37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8" name="Shape 378"/>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41</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87847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5" name="Shape 38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86" name="Shape 386"/>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42</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88299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93" name="Shape 393"/>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43</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4319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00" name="Shape 400"/>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44</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11483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6" name="Shape 40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07" name="Shape 407"/>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45</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95131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14" name="Shape 414"/>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46</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177013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442261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71036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35" name="Shape 435"/>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49</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1354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669892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81355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139916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4529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8443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107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333333"/>
              </a:buClr>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2" name="Shape 62"/>
          <p:cNvSpPr txBox="1">
            <a:spLocks noGrp="1"/>
          </p:cNvSpPr>
          <p:nvPr>
            <p:ph type="sldNum" idx="12"/>
          </p:nvPr>
        </p:nvSpPr>
        <p:spPr>
          <a:xfrm>
            <a:off x="7010400" y="6553200"/>
            <a:ext cx="2133600" cy="342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 sz="1200" b="0" i="0" u="none" strike="noStrike" cap="none">
                <a:solidFill>
                  <a:srgbClr val="888888"/>
                </a:solidFill>
                <a:latin typeface="Arial"/>
                <a:ea typeface="Arial"/>
                <a:cs typeface="Arial"/>
                <a:sym typeface="Arial"/>
              </a:rPr>
              <a:t>‹#›</a:t>
            </a:fld>
            <a:endParaRPr lang="en" sz="1200" b="0" i="0" u="none" strike="noStrike" cap="none">
              <a:solidFill>
                <a:srgbClr val="888888"/>
              </a:solidFill>
              <a:latin typeface="Arial"/>
              <a:ea typeface="Arial"/>
              <a:cs typeface="Arial"/>
              <a:sym typeface="Arial"/>
            </a:endParaRPr>
          </a:p>
        </p:txBody>
      </p:sp>
      <p:sp>
        <p:nvSpPr>
          <p:cNvPr id="63" name="Shape 63"/>
          <p:cNvSpPr txBox="1">
            <a:spLocks noGrp="1"/>
          </p:cNvSpPr>
          <p:nvPr>
            <p:ph type="body" idx="1"/>
          </p:nvPr>
        </p:nvSpPr>
        <p:spPr>
          <a:xfrm>
            <a:off x="152400" y="1295400"/>
            <a:ext cx="8839200" cy="5105400"/>
          </a:xfrm>
          <a:prstGeom prst="rect">
            <a:avLst/>
          </a:prstGeom>
          <a:noFill/>
          <a:ln>
            <a:noFill/>
          </a:ln>
        </p:spPr>
        <p:txBody>
          <a:bodyPr wrap="square" lIns="91425" tIns="91425" rIns="91425" bIns="91425" anchor="t" anchorCtr="0"/>
          <a:lstStyle>
            <a:lvl1pPr marL="787398" marR="0" lvl="0" indent="-152398"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27100" marR="0" lvl="1" indent="-1143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0541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8796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3368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7940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333333"/>
              </a:buClr>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1" name="Shape 71"/>
          <p:cNvSpPr txBox="1">
            <a:spLocks noGrp="1"/>
          </p:cNvSpPr>
          <p:nvPr>
            <p:ph type="sldNum" idx="12"/>
          </p:nvPr>
        </p:nvSpPr>
        <p:spPr>
          <a:xfrm>
            <a:off x="7010400" y="6553200"/>
            <a:ext cx="2133600" cy="342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 sz="1200" b="0" i="0" u="none" strike="noStrike" cap="none">
                <a:solidFill>
                  <a:srgbClr val="888888"/>
                </a:solidFill>
                <a:latin typeface="Arial"/>
                <a:ea typeface="Arial"/>
                <a:cs typeface="Arial"/>
                <a:sym typeface="Arial"/>
              </a:rPr>
              <a:t>‹#›</a:t>
            </a:fld>
            <a:endParaRPr lang="en" sz="1200" b="0" i="0" u="none" strike="noStrike" cap="none">
              <a:solidFill>
                <a:srgbClr val="888888"/>
              </a:solidFill>
              <a:latin typeface="Arial"/>
              <a:ea typeface="Arial"/>
              <a:cs typeface="Arial"/>
              <a:sym typeface="Arial"/>
            </a:endParaRPr>
          </a:p>
        </p:txBody>
      </p:sp>
      <p:sp>
        <p:nvSpPr>
          <p:cNvPr id="72" name="Shape 72"/>
          <p:cNvSpPr txBox="1">
            <a:spLocks noGrp="1"/>
          </p:cNvSpPr>
          <p:nvPr>
            <p:ph type="body" idx="1"/>
          </p:nvPr>
        </p:nvSpPr>
        <p:spPr>
          <a:xfrm>
            <a:off x="152400" y="1295400"/>
            <a:ext cx="8839200" cy="5105400"/>
          </a:xfrm>
          <a:prstGeom prst="rect">
            <a:avLst/>
          </a:prstGeom>
          <a:noFill/>
          <a:ln>
            <a:noFill/>
          </a:ln>
        </p:spPr>
        <p:txBody>
          <a:bodyPr wrap="square" lIns="91425" tIns="91425" rIns="91425" bIns="91425" anchor="t" anchorCtr="0"/>
          <a:lstStyle>
            <a:lvl1pPr marL="230187" marR="0" lvl="0" indent="17621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2" marR="0" lvl="1" indent="122237"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2" marR="0" lvl="2" indent="77787"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5" name="Shape 75"/>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6096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90600" marR="0" lvl="1" indent="-762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3716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526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2098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670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1242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814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386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pic>
        <p:nvPicPr>
          <p:cNvPr id="55" name="Shape 55" descr="Louisiana Believes (PPT Footer)_Footer.png"/>
          <p:cNvPicPr preferRelativeResize="0"/>
          <p:nvPr/>
        </p:nvPicPr>
        <p:blipFill rotWithShape="1">
          <a:blip r:embed="rId4">
            <a:alphaModFix/>
          </a:blip>
          <a:srcRect/>
          <a:stretch/>
        </p:blipFill>
        <p:spPr>
          <a:xfrm>
            <a:off x="0" y="6320996"/>
            <a:ext cx="9144000" cy="557700"/>
          </a:xfrm>
          <a:prstGeom prst="rect">
            <a:avLst/>
          </a:prstGeom>
          <a:noFill/>
          <a:ln>
            <a:noFill/>
          </a:ln>
        </p:spPr>
      </p:pic>
      <p:pic>
        <p:nvPicPr>
          <p:cNvPr id="56" name="Shape 56"/>
          <p:cNvPicPr preferRelativeResize="0"/>
          <p:nvPr/>
        </p:nvPicPr>
        <p:blipFill rotWithShape="1">
          <a:blip r:embed="rId5">
            <a:alphaModFix/>
          </a:blip>
          <a:srcRect/>
          <a:stretch/>
        </p:blipFill>
        <p:spPr>
          <a:xfrm>
            <a:off x="0" y="0"/>
            <a:ext cx="9144000" cy="1371600"/>
          </a:xfrm>
          <a:prstGeom prst="rect">
            <a:avLst/>
          </a:prstGeom>
          <a:noFill/>
          <a:ln>
            <a:noFill/>
          </a:ln>
        </p:spPr>
      </p:pic>
      <p:sp>
        <p:nvSpPr>
          <p:cNvPr id="57" name="Shape 57"/>
          <p:cNvSpPr txBox="1">
            <a:spLocks noGrp="1"/>
          </p:cNvSpPr>
          <p:nvPr>
            <p:ph type="body" idx="1"/>
          </p:nvPr>
        </p:nvSpPr>
        <p:spPr>
          <a:xfrm>
            <a:off x="152400" y="1447800"/>
            <a:ext cx="8839200" cy="4953000"/>
          </a:xfrm>
          <a:prstGeom prst="rect">
            <a:avLst/>
          </a:prstGeom>
          <a:noFill/>
          <a:ln>
            <a:noFill/>
          </a:ln>
        </p:spPr>
        <p:txBody>
          <a:bodyPr wrap="square" lIns="91425" tIns="91425" rIns="91425" bIns="91425" anchor="t" anchorCtr="0"/>
          <a:lstStyle>
            <a:lvl1pPr marL="787398" marR="0" lvl="0" indent="-152398"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27100" marR="0" lvl="1" indent="-1143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0541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8796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3368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7940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2512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7084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1656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7010400" y="6515100"/>
            <a:ext cx="2133600" cy="342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5" name="Shape 65" descr="Louisiana Believes (PPT Footer)_Footer.png"/>
          <p:cNvPicPr preferRelativeResize="0"/>
          <p:nvPr/>
        </p:nvPicPr>
        <p:blipFill rotWithShape="1">
          <a:blip r:embed="rId4">
            <a:alphaModFix/>
          </a:blip>
          <a:srcRect/>
          <a:stretch/>
        </p:blipFill>
        <p:spPr>
          <a:xfrm>
            <a:off x="0" y="6320998"/>
            <a:ext cx="9144000" cy="557699"/>
          </a:xfrm>
          <a:prstGeom prst="rect">
            <a:avLst/>
          </a:prstGeom>
          <a:noFill/>
          <a:ln>
            <a:noFill/>
          </a:ln>
        </p:spPr>
      </p:pic>
      <p:pic>
        <p:nvPicPr>
          <p:cNvPr id="66" name="Shape 66"/>
          <p:cNvPicPr preferRelativeResize="0"/>
          <p:nvPr/>
        </p:nvPicPr>
        <p:blipFill rotWithShape="1">
          <a:blip r:embed="rId5">
            <a:alphaModFix/>
          </a:blip>
          <a:srcRect/>
          <a:stretch/>
        </p:blipFill>
        <p:spPr>
          <a:xfrm>
            <a:off x="0" y="0"/>
            <a:ext cx="9144000" cy="1371600"/>
          </a:xfrm>
          <a:prstGeom prst="rect">
            <a:avLst/>
          </a:prstGeom>
          <a:noFill/>
          <a:ln>
            <a:noFill/>
          </a:ln>
        </p:spPr>
      </p:pic>
      <p:sp>
        <p:nvSpPr>
          <p:cNvPr id="67" name="Shape 67"/>
          <p:cNvSpPr txBox="1">
            <a:spLocks noGrp="1"/>
          </p:cNvSpPr>
          <p:nvPr>
            <p:ph type="body" idx="1"/>
          </p:nvPr>
        </p:nvSpPr>
        <p:spPr>
          <a:xfrm>
            <a:off x="152400" y="1447800"/>
            <a:ext cx="8839200" cy="4953000"/>
          </a:xfrm>
          <a:prstGeom prst="rect">
            <a:avLst/>
          </a:prstGeom>
          <a:noFill/>
          <a:ln>
            <a:noFill/>
          </a:ln>
        </p:spPr>
        <p:txBody>
          <a:bodyPr wrap="square" lIns="91425" tIns="91425" rIns="91425" bIns="91425" anchor="t" anchorCtr="0"/>
          <a:lstStyle>
            <a:lvl1pPr marL="230187" marR="0" lvl="0" indent="17621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2" marR="0" lvl="1" indent="122237"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2" marR="0" lvl="2" indent="77787"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7010400" y="6515101"/>
            <a:ext cx="2133600" cy="342899"/>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learnzillion.com/resources/134194"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hyperlink" Target="http://www.louisianabelieves.com/resources/library/k-12-math-year-long-plannin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www.louisianabelieves.com/resources/library/k-12-ela-year-long-planning"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hyperlink" Target="http://www.louisianabelieves.com/resources/library/k-12-math-year-long-planni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louisianabelieves.com/resources/library/k-12-math-year-long-planning"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hyperlink" Target="https://www.louisianabelieves.com/assessment/leap-360" TargetMode="Externa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hyperlink" Target="http://www.louisianabelieves.com/docs/default-source/students-with-disabilities/k-12-louisiana-connectors-for-students-with-significant-disabilities.pdf?sfvrsn=10" TargetMode="External"/><Relationship Id="rId3" Type="http://schemas.openxmlformats.org/officeDocument/2006/relationships/hyperlink" Target="http://www.louisianabelieves.com/docs/default-source/teacher-toolbox-resources/k-12-ela-standards.pdf?sfvrsn=36" TargetMode="External"/><Relationship Id="rId7" Type="http://schemas.openxmlformats.org/officeDocument/2006/relationships/hyperlink" Target="https://learnzillion.com/resources/134194"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hyperlink" Target="http://www.louisianabelieves.com/resources/library/k-12-ela-year-long-planning" TargetMode="External"/><Relationship Id="rId11" Type="http://schemas.openxmlformats.org/officeDocument/2006/relationships/image" Target="../media/image16.png"/><Relationship Id="rId5" Type="http://schemas.openxmlformats.org/officeDocument/2006/relationships/hyperlink" Target="https://learnzillion.com/resources/90960-cajun-folktales-get-started" TargetMode="External"/><Relationship Id="rId10" Type="http://schemas.openxmlformats.org/officeDocument/2006/relationships/hyperlink" Target="https://www.louisianabelieves.com/assessment/leap-360" TargetMode="External"/><Relationship Id="rId4" Type="http://schemas.openxmlformats.org/officeDocument/2006/relationships/hyperlink" Target="https://learnzillion.com/resources/81666-english-language-arts-guidebook-units" TargetMode="External"/><Relationship Id="rId9" Type="http://schemas.openxmlformats.org/officeDocument/2006/relationships/hyperlink" Target="http://www.louisianabelieves.com/resources/library/academic-standard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bte.drcedirect.com/LA/#login"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wbte.drcedirect.com/LA/#login"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www.louisianabelieves.com/docs/default-source/assessment/leap-360-interim-assessment-quick-start-guide.pdf?sfvrsn=5"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https://www.louisianabelieves.com/docs/default-source/assessment/leap-360-interim-assessment-quick-start-guide.pdf?sfvrsn=5"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hyperlink" Target="http://www.louisianabelieves.com/docs/default-source/assessment/a-teachers-guide-to-leap-360.pdf?sfvrsn=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louisianabelieves.com/docs/default-source/assessment/leap-360-interim-assessment-quick-start-guide.pdf?sfvrsn=5"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s://www.louisianabelieves.com/docs/default-source/assessment/leap-360-interim-assessment-quick-start-guide.pdf?sfvrsn=5" TargetMode="External"/><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s://www.louisianabelieves.com/docs/default-source/assessment/leap-360-interim-assessment-quick-start-guide.pdf?sfvrsn=5"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hyperlink" Target="https://la.drcedirect.com/Documents/Unsecure/Doc.aspx?id=b9c91a4c-b6e9-4094-936e-21ab1b2b2f88" TargetMode="External"/><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8" Type="http://schemas.openxmlformats.org/officeDocument/2006/relationships/hyperlink" Target="http://www.louisianabelieves.com/docs/default-source/assessment/leap-accessibility-and-accommodations-manual.pdf?sfvrsn=10" TargetMode="External"/><Relationship Id="rId3" Type="http://schemas.openxmlformats.org/officeDocument/2006/relationships/hyperlink" Target="https://www.louisianabelieves.com/assessment/leap-360" TargetMode="External"/><Relationship Id="rId7" Type="http://schemas.openxmlformats.org/officeDocument/2006/relationships/hyperlink" Target="https://www.louisianabelieves.com/docs/default-source/family-support-toolbox-resources/2017-2018-educator-resource-guide.pdf?sfvrsn=2" TargetMode="External"/><Relationship Id="rId2" Type="http://schemas.openxmlformats.org/officeDocument/2006/relationships/notesSlide" Target="../notesSlides/notesSlide50.xml"/><Relationship Id="rId1" Type="http://schemas.openxmlformats.org/officeDocument/2006/relationships/slideLayout" Target="../slideLayouts/slideLayout16.xml"/><Relationship Id="rId6" Type="http://schemas.openxmlformats.org/officeDocument/2006/relationships/hyperlink" Target="https://www.drcedirect.com/all/eca-portal-ui/welcome/DRCPORTAL" TargetMode="External"/><Relationship Id="rId5" Type="http://schemas.openxmlformats.org/officeDocument/2006/relationships/hyperlink" Target="https://www.louisianabelieves.com/docs/default-source/assessment/leap-360-interim-assessment-quick-start-guide.pdf?sfvrsn=5" TargetMode="External"/><Relationship Id="rId4" Type="http://schemas.openxmlformats.org/officeDocument/2006/relationships/hyperlink" Target="http://www.louisianabelieves.com/docs/default-source/assessment/a-teachers-guide-to-leap-360.pdf?sfvrsn=4" TargetMode="External"/><Relationship Id="rId9" Type="http://schemas.openxmlformats.org/officeDocument/2006/relationships/hyperlink" Target="mailto:assessment@la.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5" name="Shape 85"/>
          <p:cNvSpPr/>
          <p:nvPr/>
        </p:nvSpPr>
        <p:spPr>
          <a:xfrm>
            <a:off x="0" y="3810000"/>
            <a:ext cx="9144000" cy="14313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2400" b="1" i="0" u="none" strike="noStrike" cap="none">
                <a:solidFill>
                  <a:srgbClr val="333333"/>
                </a:solidFill>
                <a:latin typeface="Calibri"/>
                <a:ea typeface="Calibri"/>
                <a:cs typeface="Calibri"/>
                <a:sym typeface="Calibri"/>
              </a:rPr>
              <a:t>LEAP 360: </a:t>
            </a:r>
            <a:r>
              <a:rPr lang="en" sz="2400" b="1">
                <a:solidFill>
                  <a:srgbClr val="333333"/>
                </a:solidFill>
                <a:latin typeface="Calibri"/>
                <a:ea typeface="Calibri"/>
                <a:cs typeface="Calibri"/>
                <a:sym typeface="Calibri"/>
              </a:rPr>
              <a:t>Interim </a:t>
            </a:r>
            <a:r>
              <a:rPr lang="en" sz="2400" b="1" i="0" u="none" strike="noStrike" cap="none">
                <a:solidFill>
                  <a:srgbClr val="333333"/>
                </a:solidFill>
                <a:latin typeface="Calibri"/>
                <a:ea typeface="Calibri"/>
                <a:cs typeface="Calibri"/>
                <a:sym typeface="Calibri"/>
              </a:rPr>
              <a:t>Assessments </a:t>
            </a:r>
          </a:p>
          <a:p>
            <a:pPr marL="0" marR="0" lvl="0" indent="0" algn="ctr" rtl="0">
              <a:lnSpc>
                <a:spcPct val="100000"/>
              </a:lnSpc>
              <a:spcBef>
                <a:spcPts val="0"/>
              </a:spcBef>
              <a:spcAft>
                <a:spcPts val="0"/>
              </a:spcAft>
              <a:buClr>
                <a:srgbClr val="333333"/>
              </a:buClr>
              <a:buSzPct val="25000"/>
              <a:buFont typeface="Calibri"/>
              <a:buNone/>
            </a:pPr>
            <a:r>
              <a:rPr lang="en" sz="2400" b="1">
                <a:solidFill>
                  <a:srgbClr val="333333"/>
                </a:solidFill>
                <a:latin typeface="Calibri"/>
                <a:ea typeface="Calibri"/>
                <a:cs typeface="Calibri"/>
                <a:sym typeface="Calibri"/>
              </a:rPr>
              <a:t>District Level Administrators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 </a:t>
            </a:r>
            <a:r>
              <a:rPr lang="en" sz="3200" i="0" u="none" strike="noStrike" cap="none">
                <a:solidFill>
                  <a:srgbClr val="333333"/>
                </a:solidFill>
              </a:rPr>
              <a:t>Assessments: Reports</a:t>
            </a:r>
          </a:p>
        </p:txBody>
      </p:sp>
      <p:sp>
        <p:nvSpPr>
          <p:cNvPr id="146" name="Shape 146"/>
          <p:cNvSpPr txBox="1"/>
          <p:nvPr/>
        </p:nvSpPr>
        <p:spPr>
          <a:xfrm>
            <a:off x="76200" y="1404125"/>
            <a:ext cx="8991600" cy="2562000"/>
          </a:xfrm>
          <a:prstGeom prst="rect">
            <a:avLst/>
          </a:prstGeom>
          <a:noFill/>
          <a:ln>
            <a:noFill/>
          </a:ln>
        </p:spPr>
        <p:txBody>
          <a:bodyPr wrap="square"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Calibri"/>
              <a:buNone/>
            </a:pPr>
            <a:r>
              <a:rPr lang="en" sz="1800" b="1" i="0" u="none" strike="noStrike" cap="none">
                <a:solidFill>
                  <a:schemeClr val="dk1"/>
                </a:solidFill>
                <a:latin typeface="Calibri"/>
                <a:ea typeface="Calibri"/>
                <a:cs typeface="Calibri"/>
                <a:sym typeface="Calibri"/>
              </a:rPr>
              <a:t>To access LEAP 360 reports in eDIRECT:</a:t>
            </a:r>
          </a:p>
          <a:p>
            <a:pPr marL="0" marR="0" lvl="0" indent="0" algn="l" rtl="0">
              <a:lnSpc>
                <a:spcPct val="115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Report Delivery &gt; View Reports</a:t>
            </a:r>
          </a:p>
          <a:p>
            <a:pPr marL="457200" marR="0" lvl="0" indent="-342900" algn="l" rtl="0">
              <a:lnSpc>
                <a:spcPct val="115000"/>
              </a:lnSpc>
              <a:spcBef>
                <a:spcPts val="0"/>
              </a:spcBef>
              <a:spcAft>
                <a:spcPts val="0"/>
              </a:spcAft>
              <a:buSzPct val="100000"/>
              <a:buFont typeface="Calibri"/>
              <a:buChar char="●"/>
            </a:pPr>
            <a:r>
              <a:rPr lang="en" sz="1800" b="0" i="0" u="none" strike="noStrike" cap="none">
                <a:solidFill>
                  <a:schemeClr val="dk1"/>
                </a:solidFill>
                <a:latin typeface="Calibri"/>
                <a:ea typeface="Calibri"/>
                <a:cs typeface="Calibri"/>
                <a:sym typeface="Calibri"/>
              </a:rPr>
              <a:t>Select </a:t>
            </a:r>
            <a:r>
              <a:rPr lang="en" sz="1800" b="1" i="0" u="none" strike="noStrike" cap="none">
                <a:solidFill>
                  <a:schemeClr val="dk1"/>
                </a:solidFill>
                <a:latin typeface="Calibri"/>
                <a:ea typeface="Calibri"/>
                <a:cs typeface="Calibri"/>
                <a:sym typeface="Calibri"/>
              </a:rPr>
              <a:t>Student Reports </a:t>
            </a:r>
            <a:r>
              <a:rPr lang="en" sz="1800" b="0" i="0" u="none" strike="noStrike" cap="none">
                <a:solidFill>
                  <a:schemeClr val="dk1"/>
                </a:solidFill>
                <a:latin typeface="Calibri"/>
                <a:ea typeface="Calibri"/>
                <a:cs typeface="Calibri"/>
                <a:sym typeface="Calibri"/>
              </a:rPr>
              <a:t>from the Report Delivery menu</a:t>
            </a:r>
          </a:p>
          <a:p>
            <a:pPr marL="457200" marR="0" lvl="0" indent="-342900" algn="l" rtl="0">
              <a:lnSpc>
                <a:spcPct val="115000"/>
              </a:lnSpc>
              <a:spcBef>
                <a:spcPts val="0"/>
              </a:spcBef>
              <a:spcAft>
                <a:spcPts val="0"/>
              </a:spcAft>
              <a:buSzPct val="100000"/>
              <a:buFont typeface="Calibri"/>
              <a:buChar char="●"/>
            </a:pPr>
            <a:r>
              <a:rPr lang="en" sz="1800" b="0" i="0" u="none" strike="noStrike" cap="none">
                <a:solidFill>
                  <a:schemeClr val="dk1"/>
                </a:solidFill>
                <a:latin typeface="Calibri"/>
                <a:ea typeface="Calibri"/>
                <a:cs typeface="Calibri"/>
                <a:sym typeface="Calibri"/>
              </a:rPr>
              <a:t>Specify an administration, district, school, and report. You can complete other fields on the window, if needed. Click </a:t>
            </a:r>
            <a:r>
              <a:rPr lang="en" sz="1800" b="1" i="0" u="none" strike="noStrike" cap="none">
                <a:solidFill>
                  <a:schemeClr val="dk1"/>
                </a:solidFill>
                <a:latin typeface="Calibri"/>
                <a:ea typeface="Calibri"/>
                <a:cs typeface="Calibri"/>
                <a:sym typeface="Calibri"/>
              </a:rPr>
              <a:t>Find Students.</a:t>
            </a:r>
          </a:p>
          <a:p>
            <a:pPr marL="457200" marR="0" lvl="0" indent="-342900" algn="l" rtl="0">
              <a:lnSpc>
                <a:spcPct val="115000"/>
              </a:lnSpc>
              <a:spcBef>
                <a:spcPts val="0"/>
              </a:spcBef>
              <a:spcAft>
                <a:spcPts val="0"/>
              </a:spcAft>
              <a:buSzPct val="100000"/>
              <a:buFont typeface="Calibri"/>
              <a:buChar char="●"/>
            </a:pPr>
            <a:r>
              <a:rPr lang="en" sz="1800" b="0" i="0" u="none" strike="noStrike" cap="none">
                <a:solidFill>
                  <a:schemeClr val="dk1"/>
                </a:solidFill>
                <a:latin typeface="Calibri"/>
                <a:ea typeface="Calibri"/>
                <a:cs typeface="Calibri"/>
                <a:sym typeface="Calibri"/>
              </a:rPr>
              <a:t>From the search results, you can select one or more students. Click </a:t>
            </a:r>
            <a:r>
              <a:rPr lang="en" sz="1800" b="1" i="0" u="none" strike="noStrike" cap="none">
                <a:solidFill>
                  <a:schemeClr val="dk1"/>
                </a:solidFill>
                <a:latin typeface="Calibri"/>
                <a:ea typeface="Calibri"/>
                <a:cs typeface="Calibri"/>
                <a:sym typeface="Calibri"/>
              </a:rPr>
              <a:t>Open Selected </a:t>
            </a:r>
            <a:r>
              <a:rPr lang="en" sz="1800" b="0" i="0" u="none" strike="noStrike" cap="none">
                <a:solidFill>
                  <a:schemeClr val="dk1"/>
                </a:solidFill>
                <a:latin typeface="Calibri"/>
                <a:ea typeface="Calibri"/>
                <a:cs typeface="Calibri"/>
                <a:sym typeface="Calibri"/>
              </a:rPr>
              <a:t>to open the reports for the selected students. Click </a:t>
            </a:r>
            <a:r>
              <a:rPr lang="en" sz="1800" b="1" i="0" u="none" strike="noStrike" cap="none">
                <a:solidFill>
                  <a:schemeClr val="dk1"/>
                </a:solidFill>
                <a:latin typeface="Calibri"/>
                <a:ea typeface="Calibri"/>
                <a:cs typeface="Calibri"/>
                <a:sym typeface="Calibri"/>
              </a:rPr>
              <a:t>Save Selected </a:t>
            </a:r>
            <a:r>
              <a:rPr lang="en" sz="1800" b="0" i="0" u="none" strike="noStrike" cap="none">
                <a:solidFill>
                  <a:schemeClr val="dk1"/>
                </a:solidFill>
                <a:latin typeface="Calibri"/>
                <a:ea typeface="Calibri"/>
                <a:cs typeface="Calibri"/>
                <a:sym typeface="Calibri"/>
              </a:rPr>
              <a:t>to save the reports for the selected students in .pdf format.</a:t>
            </a:r>
          </a:p>
        </p:txBody>
      </p:sp>
      <p:pic>
        <p:nvPicPr>
          <p:cNvPr id="147" name="Shape 147"/>
          <p:cNvPicPr preferRelativeResize="0"/>
          <p:nvPr/>
        </p:nvPicPr>
        <p:blipFill rotWithShape="1">
          <a:blip r:embed="rId3">
            <a:alphaModFix/>
          </a:blip>
          <a:srcRect/>
          <a:stretch/>
        </p:blipFill>
        <p:spPr>
          <a:xfrm>
            <a:off x="792200" y="3978662"/>
            <a:ext cx="7559700" cy="256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5386475" y="1507862"/>
            <a:ext cx="3605100" cy="4878600"/>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LEAP 360 reports are designed to work together, taking teachers through a specific process.</a:t>
            </a:r>
          </a:p>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 </a:t>
            </a: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Group Analysis:</a:t>
            </a:r>
          </a:p>
          <a:p>
            <a:pPr marL="457200" marR="0" lvl="0" indent="-342900" algn="l" rtl="0">
              <a:lnSpc>
                <a:spcPct val="115000"/>
              </a:lnSpc>
              <a:spcBef>
                <a:spcPts val="0"/>
              </a:spcBef>
              <a:spcAft>
                <a:spcPts val="0"/>
              </a:spcAft>
              <a:buClr>
                <a:schemeClr val="dk1"/>
              </a:buClr>
              <a:buSzPct val="100000"/>
              <a:buFont typeface="Arial"/>
              <a:buAutoNum type="arabicPeriod"/>
            </a:pPr>
            <a:r>
              <a:rPr lang="en" sz="1800" b="0" i="0" u="none" strike="noStrike" cap="none">
                <a:solidFill>
                  <a:schemeClr val="dk1"/>
                </a:solidFill>
                <a:latin typeface="Calibri"/>
                <a:ea typeface="Calibri"/>
                <a:cs typeface="Calibri"/>
                <a:sym typeface="Calibri"/>
              </a:rPr>
              <a:t>Test Session Summary Report</a:t>
            </a:r>
          </a:p>
          <a:p>
            <a:pPr marL="457200" marR="0" lvl="0" indent="-342900" algn="l" rtl="0">
              <a:lnSpc>
                <a:spcPct val="115000"/>
              </a:lnSpc>
              <a:spcBef>
                <a:spcPts val="0"/>
              </a:spcBef>
              <a:spcAft>
                <a:spcPts val="0"/>
              </a:spcAft>
              <a:buClr>
                <a:schemeClr val="dk1"/>
              </a:buClr>
              <a:buSzPct val="100000"/>
              <a:buFont typeface="Arial"/>
              <a:buAutoNum type="arabicPeriod"/>
            </a:pPr>
            <a:r>
              <a:rPr lang="en" sz="1800" b="0" i="0" u="none" strike="noStrike" cap="none">
                <a:solidFill>
                  <a:schemeClr val="dk1"/>
                </a:solidFill>
                <a:latin typeface="Calibri"/>
                <a:ea typeface="Calibri"/>
                <a:cs typeface="Calibri"/>
                <a:sym typeface="Calibri"/>
              </a:rPr>
              <a:t>Test Sessions Response Map</a:t>
            </a:r>
          </a:p>
          <a:p>
            <a:pPr marL="457200" marR="0" lvl="0" indent="-342900" algn="l" rtl="0">
              <a:lnSpc>
                <a:spcPct val="115000"/>
              </a:lnSpc>
              <a:spcBef>
                <a:spcPts val="0"/>
              </a:spcBef>
              <a:spcAft>
                <a:spcPts val="0"/>
              </a:spcAft>
              <a:buClr>
                <a:schemeClr val="dk1"/>
              </a:buClr>
              <a:buSzPct val="100000"/>
              <a:buFont typeface="Arial"/>
              <a:buAutoNum type="arabicPeriod"/>
            </a:pPr>
            <a:r>
              <a:rPr lang="en" sz="1800"/>
              <a:t>School Summary Report</a:t>
            </a:r>
          </a:p>
          <a:p>
            <a:pPr marL="0" marR="0" lvl="0" indent="0" algn="l" rtl="0">
              <a:lnSpc>
                <a:spcPct val="115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Individual Analysis:</a:t>
            </a:r>
          </a:p>
          <a:p>
            <a:pPr marL="457200" marR="0" lvl="0" indent="-342900" algn="l" rtl="0">
              <a:lnSpc>
                <a:spcPct val="115000"/>
              </a:lnSpc>
              <a:spcBef>
                <a:spcPts val="0"/>
              </a:spcBef>
              <a:spcAft>
                <a:spcPts val="0"/>
              </a:spcAft>
              <a:buClr>
                <a:schemeClr val="dk1"/>
              </a:buClr>
              <a:buSzPct val="100000"/>
              <a:buFont typeface="Arial"/>
              <a:buAutoNum type="arabicPeriod"/>
            </a:pPr>
            <a:r>
              <a:rPr lang="en" sz="1800" b="0" i="0" u="none" strike="noStrike" cap="none">
                <a:solidFill>
                  <a:schemeClr val="dk1"/>
                </a:solidFill>
                <a:latin typeface="Calibri"/>
                <a:ea typeface="Calibri"/>
                <a:cs typeface="Calibri"/>
                <a:sym typeface="Calibri"/>
              </a:rPr>
              <a:t>Student  Summary Report</a:t>
            </a:r>
          </a:p>
          <a:p>
            <a:pPr marL="457200" marR="0" lvl="0" indent="-342900" algn="l" rtl="0">
              <a:lnSpc>
                <a:spcPct val="115000"/>
              </a:lnSpc>
              <a:spcBef>
                <a:spcPts val="0"/>
              </a:spcBef>
              <a:spcAft>
                <a:spcPts val="0"/>
              </a:spcAft>
              <a:buClr>
                <a:schemeClr val="dk1"/>
              </a:buClr>
              <a:buSzPct val="100000"/>
              <a:buFont typeface="Arial"/>
              <a:buAutoNum type="arabicPeriod"/>
            </a:pPr>
            <a:r>
              <a:rPr lang="en" sz="1800" b="0" i="0" u="none" strike="noStrike" cap="none">
                <a:solidFill>
                  <a:schemeClr val="dk1"/>
                </a:solidFill>
                <a:latin typeface="Calibri"/>
                <a:ea typeface="Calibri"/>
                <a:cs typeface="Calibri"/>
                <a:sym typeface="Calibri"/>
              </a:rPr>
              <a:t>Student Response Map</a:t>
            </a:r>
          </a:p>
        </p:txBody>
      </p:sp>
      <p:sp>
        <p:nvSpPr>
          <p:cNvPr id="153" name="Shape 153"/>
          <p:cNvSpPr txBox="1">
            <a:spLocks noGrp="1"/>
          </p:cNvSpPr>
          <p:nvPr>
            <p:ph type="title"/>
          </p:nvPr>
        </p:nvSpPr>
        <p:spPr>
          <a:xfrm>
            <a:off x="0" y="0"/>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 </a:t>
            </a:r>
            <a:r>
              <a:rPr lang="en" sz="3200" i="0" u="none" strike="noStrike" cap="none">
                <a:solidFill>
                  <a:srgbClr val="333333"/>
                </a:solidFill>
              </a:rPr>
              <a:t>Assessments: Reports</a:t>
            </a:r>
          </a:p>
        </p:txBody>
      </p:sp>
      <p:pic>
        <p:nvPicPr>
          <p:cNvPr id="154" name="Shape 154" descr="Screenshot 2017-07-24 22.20.37.png"/>
          <p:cNvPicPr preferRelativeResize="0"/>
          <p:nvPr/>
        </p:nvPicPr>
        <p:blipFill rotWithShape="1">
          <a:blip r:embed="rId3">
            <a:alphaModFix/>
          </a:blip>
          <a:srcRect/>
          <a:stretch/>
        </p:blipFill>
        <p:spPr>
          <a:xfrm>
            <a:off x="152400" y="1524000"/>
            <a:ext cx="5081700" cy="460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5955300" y="1471100"/>
            <a:ext cx="3112500" cy="4952100"/>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Bird’s Eye View: </a:t>
            </a:r>
          </a:p>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Test Session Summary Report</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used to get a quick overview of student performance in a test session</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gives a visual representation of areas of readiness and areas for intervention</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most common “group” is a class; schools and districts set up the test groups in a variety of ways</a:t>
            </a:r>
          </a:p>
        </p:txBody>
      </p:sp>
      <p:sp>
        <p:nvSpPr>
          <p:cNvPr id="160" name="Shape 160"/>
          <p:cNvSpPr txBox="1">
            <a:spLocks noGrp="1"/>
          </p:cNvSpPr>
          <p:nvPr>
            <p:ph type="title"/>
          </p:nvPr>
        </p:nvSpPr>
        <p:spPr>
          <a:xfrm>
            <a:off x="0" y="0"/>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a:t>
            </a:r>
            <a:r>
              <a:rPr lang="en" sz="3200"/>
              <a:t>Interim</a:t>
            </a:r>
            <a:r>
              <a:rPr lang="en" sz="3200" i="0" u="none" strike="noStrike" cap="none">
                <a:solidFill>
                  <a:srgbClr val="333333"/>
                </a:solidFill>
              </a:rPr>
              <a:t> Assessments: Reports</a:t>
            </a:r>
          </a:p>
        </p:txBody>
      </p:sp>
      <p:sp>
        <p:nvSpPr>
          <p:cNvPr id="161" name="Shape 161"/>
          <p:cNvSpPr txBox="1"/>
          <p:nvPr/>
        </p:nvSpPr>
        <p:spPr>
          <a:xfrm>
            <a:off x="574100" y="5847650"/>
            <a:ext cx="5292000" cy="538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 sz="1400" b="1" i="0" u="none" strike="noStrike" cap="none">
                <a:solidFill>
                  <a:srgbClr val="FF0000"/>
                </a:solidFill>
                <a:latin typeface="Calibri"/>
                <a:ea typeface="Calibri"/>
                <a:cs typeface="Calibri"/>
                <a:sym typeface="Calibri"/>
              </a:rPr>
              <a:t>Teacher can see class/ group performance as it compares to school and district performance</a:t>
            </a:r>
          </a:p>
        </p:txBody>
      </p:sp>
      <p:pic>
        <p:nvPicPr>
          <p:cNvPr id="162" name="Shape 162" descr="Interim session heading.PNG"/>
          <p:cNvPicPr preferRelativeResize="0"/>
          <p:nvPr/>
        </p:nvPicPr>
        <p:blipFill>
          <a:blip r:embed="rId3">
            <a:alphaModFix/>
          </a:blip>
          <a:stretch>
            <a:fillRect/>
          </a:stretch>
        </p:blipFill>
        <p:spPr>
          <a:xfrm>
            <a:off x="845149" y="1371599"/>
            <a:ext cx="4524850" cy="4539849"/>
          </a:xfrm>
          <a:prstGeom prst="rect">
            <a:avLst/>
          </a:prstGeom>
          <a:noFill/>
          <a:ln>
            <a:noFill/>
          </a:ln>
        </p:spPr>
      </p:pic>
      <p:sp>
        <p:nvSpPr>
          <p:cNvPr id="163" name="Shape 163"/>
          <p:cNvSpPr txBox="1"/>
          <p:nvPr/>
        </p:nvSpPr>
        <p:spPr>
          <a:xfrm>
            <a:off x="3853675" y="1871825"/>
            <a:ext cx="1943700" cy="737700"/>
          </a:xfrm>
          <a:prstGeom prst="rect">
            <a:avLst/>
          </a:prstGeom>
          <a:solidFill>
            <a:srgbClr val="FFFFFF"/>
          </a:solid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 sz="1400" b="1" i="0" u="none" strike="noStrike" cap="none">
                <a:solidFill>
                  <a:srgbClr val="FF0000"/>
                </a:solidFill>
                <a:latin typeface="Calibri"/>
                <a:ea typeface="Calibri"/>
                <a:cs typeface="Calibri"/>
                <a:sym typeface="Calibri"/>
              </a:rPr>
              <a:t>Indicates level of report and give contextual information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5955300" y="1471100"/>
            <a:ext cx="3112500" cy="4522500"/>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Bird’s Eye View: </a:t>
            </a:r>
          </a:p>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Test Session Summary Report</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ELA reports out by reading </a:t>
            </a:r>
            <a:r>
              <a:rPr lang="en" sz="1800">
                <a:solidFill>
                  <a:srgbClr val="000000"/>
                </a:solidFill>
              </a:rPr>
              <a:t>and writing </a:t>
            </a:r>
            <a:r>
              <a:rPr lang="en" sz="1800" b="0" i="0" u="none" strike="noStrike" cap="none">
                <a:solidFill>
                  <a:srgbClr val="000000"/>
                </a:solidFill>
                <a:latin typeface="Calibri"/>
                <a:ea typeface="Calibri"/>
                <a:cs typeface="Calibri"/>
                <a:sym typeface="Calibri"/>
              </a:rPr>
              <a:t>sub claim</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Math reports out by domain of major work</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The information on this report is relative to the progress of all possible testers and </a:t>
            </a:r>
            <a:r>
              <a:rPr lang="en" sz="1800">
                <a:solidFill>
                  <a:srgbClr val="000000"/>
                </a:solidFill>
              </a:rPr>
              <a:t>test sessions</a:t>
            </a:r>
          </a:p>
          <a:p>
            <a:pPr marL="457200" marR="0" lvl="0" indent="-342900" algn="l" rtl="0">
              <a:lnSpc>
                <a:spcPct val="115000"/>
              </a:lnSpc>
              <a:spcBef>
                <a:spcPts val="0"/>
              </a:spcBef>
              <a:spcAft>
                <a:spcPts val="0"/>
              </a:spcAft>
              <a:buClr>
                <a:srgbClr val="000000"/>
              </a:buClr>
              <a:buSzPct val="100000"/>
              <a:buFont typeface="Arial"/>
              <a:buChar char="•"/>
            </a:pPr>
            <a:r>
              <a:rPr lang="en" sz="1800">
                <a:solidFill>
                  <a:srgbClr val="000000"/>
                </a:solidFill>
              </a:rPr>
              <a:t>Summary reports will be updated every two weeks.</a:t>
            </a:r>
            <a:r>
              <a:rPr lang="en" sz="1800" b="0" i="0" u="none" strike="noStrike" cap="none">
                <a:solidFill>
                  <a:srgbClr val="000000"/>
                </a:solidFill>
                <a:latin typeface="Calibri"/>
                <a:ea typeface="Calibri"/>
                <a:cs typeface="Calibri"/>
                <a:sym typeface="Calibri"/>
              </a:rPr>
              <a:t> </a:t>
            </a:r>
          </a:p>
        </p:txBody>
      </p:sp>
      <p:sp>
        <p:nvSpPr>
          <p:cNvPr id="169" name="Shape 169"/>
          <p:cNvSpPr txBox="1">
            <a:spLocks noGrp="1"/>
          </p:cNvSpPr>
          <p:nvPr>
            <p:ph type="title"/>
          </p:nvPr>
        </p:nvSpPr>
        <p:spPr>
          <a:xfrm>
            <a:off x="0" y="0"/>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a:t>
            </a:r>
            <a:r>
              <a:rPr lang="en" sz="3200" i="0" u="none" strike="noStrike" cap="none">
                <a:solidFill>
                  <a:srgbClr val="333333"/>
                </a:solidFill>
              </a:rPr>
              <a:t> Assessments: Reports</a:t>
            </a:r>
          </a:p>
        </p:txBody>
      </p:sp>
      <p:sp>
        <p:nvSpPr>
          <p:cNvPr id="170" name="Shape 170"/>
          <p:cNvSpPr/>
          <p:nvPr/>
        </p:nvSpPr>
        <p:spPr>
          <a:xfrm>
            <a:off x="897875" y="3404675"/>
            <a:ext cx="750600" cy="1473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71" name="Shape 171" descr="Interim session heading.PNG"/>
          <p:cNvPicPr preferRelativeResize="0"/>
          <p:nvPr/>
        </p:nvPicPr>
        <p:blipFill>
          <a:blip r:embed="rId3">
            <a:alphaModFix/>
          </a:blip>
          <a:stretch>
            <a:fillRect/>
          </a:stretch>
        </p:blipFill>
        <p:spPr>
          <a:xfrm>
            <a:off x="837450" y="1471099"/>
            <a:ext cx="4689524" cy="4795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0" y="0"/>
            <a:ext cx="9144000" cy="1295400"/>
          </a:xfrm>
          <a:prstGeom prst="rect">
            <a:avLst/>
          </a:prstGeom>
        </p:spPr>
        <p:txBody>
          <a:bodyPr wrap="square" lIns="91425" tIns="91425" rIns="91425" bIns="91425" anchor="ctr" anchorCtr="0">
            <a:noAutofit/>
          </a:bodyPr>
          <a:lstStyle/>
          <a:p>
            <a:pPr lvl="0">
              <a:spcBef>
                <a:spcPts val="0"/>
              </a:spcBef>
              <a:buNone/>
            </a:pPr>
            <a:r>
              <a:rPr lang="en" sz="3200"/>
              <a:t>LEAP 360 Interim Assessments: Reports</a:t>
            </a:r>
          </a:p>
        </p:txBody>
      </p:sp>
      <p:sp>
        <p:nvSpPr>
          <p:cNvPr id="177" name="Shape 177"/>
          <p:cNvSpPr txBox="1">
            <a:spLocks noGrp="1"/>
          </p:cNvSpPr>
          <p:nvPr>
            <p:ph type="body" idx="1"/>
          </p:nvPr>
        </p:nvSpPr>
        <p:spPr>
          <a:xfrm>
            <a:off x="6127075" y="1295400"/>
            <a:ext cx="2940600" cy="4836300"/>
          </a:xfrm>
          <a:prstGeom prst="rect">
            <a:avLst/>
          </a:prstGeom>
        </p:spPr>
        <p:txBody>
          <a:bodyPr wrap="square" lIns="91425" tIns="91425" rIns="91425" bIns="91425" anchor="t" anchorCtr="0">
            <a:noAutofit/>
          </a:bodyPr>
          <a:lstStyle/>
          <a:p>
            <a:pPr marL="0" lvl="0" indent="0" rtl="0">
              <a:spcBef>
                <a:spcPts val="0"/>
              </a:spcBef>
              <a:buNone/>
            </a:pPr>
            <a:r>
              <a:rPr lang="en" sz="1800" b="1"/>
              <a:t>Bird’s Eye View: School Summary Report:  </a:t>
            </a:r>
          </a:p>
          <a:p>
            <a:pPr marL="457200" lvl="0" indent="-342900" rtl="0">
              <a:spcBef>
                <a:spcPts val="0"/>
              </a:spcBef>
              <a:buSzPct val="100000"/>
            </a:pPr>
            <a:r>
              <a:rPr lang="en" sz="1800"/>
              <a:t>ELA reports out by reading and writing subclaims</a:t>
            </a:r>
          </a:p>
          <a:p>
            <a:pPr marL="457200" lvl="0" indent="-342900" rtl="0">
              <a:spcBef>
                <a:spcPts val="0"/>
              </a:spcBef>
              <a:buSzPct val="100000"/>
            </a:pPr>
            <a:r>
              <a:rPr lang="en" sz="1800"/>
              <a:t>Math reports out by domains of major work</a:t>
            </a:r>
          </a:p>
          <a:p>
            <a:pPr marL="457200" lvl="0" indent="-342900" rtl="0">
              <a:spcBef>
                <a:spcPts val="0"/>
              </a:spcBef>
              <a:buSzPct val="100000"/>
            </a:pPr>
            <a:r>
              <a:rPr lang="en" sz="1800"/>
              <a:t>The information on this report is relative to the progress of all possible testers and test sessions.</a:t>
            </a:r>
          </a:p>
          <a:p>
            <a:pPr marL="457200" lvl="0" indent="-342900">
              <a:spcBef>
                <a:spcPts val="0"/>
              </a:spcBef>
              <a:buSzPct val="100000"/>
            </a:pPr>
            <a:r>
              <a:rPr lang="en" sz="1800"/>
              <a:t>Summary reports are updated every two weeks.</a:t>
            </a:r>
          </a:p>
        </p:txBody>
      </p:sp>
      <p:pic>
        <p:nvPicPr>
          <p:cNvPr id="178" name="Shape 178" descr="school summary.PNG"/>
          <p:cNvPicPr preferRelativeResize="0"/>
          <p:nvPr/>
        </p:nvPicPr>
        <p:blipFill>
          <a:blip r:embed="rId3">
            <a:alphaModFix/>
          </a:blip>
          <a:stretch>
            <a:fillRect/>
          </a:stretch>
        </p:blipFill>
        <p:spPr>
          <a:xfrm>
            <a:off x="152400" y="1684325"/>
            <a:ext cx="5898474" cy="4142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0" y="1517750"/>
            <a:ext cx="2791800" cy="4455000"/>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Set Your Sights:</a:t>
            </a:r>
          </a:p>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Test Session Response Map</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Includes responses of all students within a test session</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Provides information about item type, subclaim alignment, correct answer, and total points possible.</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Color-coding quickly identifies right and wrong responses.</a:t>
            </a:r>
          </a:p>
        </p:txBody>
      </p:sp>
      <p:sp>
        <p:nvSpPr>
          <p:cNvPr id="184" name="Shape 184"/>
          <p:cNvSpPr txBox="1">
            <a:spLocks noGrp="1"/>
          </p:cNvSpPr>
          <p:nvPr>
            <p:ph type="title"/>
          </p:nvPr>
        </p:nvSpPr>
        <p:spPr>
          <a:xfrm>
            <a:off x="0" y="-24125"/>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a:t>
            </a:r>
            <a:r>
              <a:rPr lang="en" sz="3200" i="0" u="none" strike="noStrike" cap="none">
                <a:solidFill>
                  <a:srgbClr val="333333"/>
                </a:solidFill>
              </a:rPr>
              <a:t> Assessments: Reports</a:t>
            </a:r>
          </a:p>
        </p:txBody>
      </p:sp>
      <p:pic>
        <p:nvPicPr>
          <p:cNvPr id="185" name="Shape 185" descr="Interim class map.PNG"/>
          <p:cNvPicPr preferRelativeResize="0"/>
          <p:nvPr/>
        </p:nvPicPr>
        <p:blipFill>
          <a:blip r:embed="rId3">
            <a:alphaModFix/>
          </a:blip>
          <a:stretch>
            <a:fillRect/>
          </a:stretch>
        </p:blipFill>
        <p:spPr>
          <a:xfrm>
            <a:off x="2791800" y="1787375"/>
            <a:ext cx="6352199" cy="363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33950" y="1420400"/>
            <a:ext cx="2791800" cy="4871100"/>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Set Your Sights:</a:t>
            </a:r>
          </a:p>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Test Session Response Map</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When read horizontally, a teacher can see each individual student’s response to each item.</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When read vertically, a teacher can see how the whole group performed on a single item</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Patterns for both group and individual patterns emerge</a:t>
            </a:r>
          </a:p>
        </p:txBody>
      </p:sp>
      <p:sp>
        <p:nvSpPr>
          <p:cNvPr id="191" name="Shape 191"/>
          <p:cNvSpPr txBox="1">
            <a:spLocks noGrp="1"/>
          </p:cNvSpPr>
          <p:nvPr>
            <p:ph type="title"/>
          </p:nvPr>
        </p:nvSpPr>
        <p:spPr>
          <a:xfrm>
            <a:off x="0" y="-24125"/>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a:t>
            </a:r>
            <a:r>
              <a:rPr lang="en" sz="3200" i="0" u="none" strike="noStrike" cap="none">
                <a:solidFill>
                  <a:srgbClr val="333333"/>
                </a:solidFill>
              </a:rPr>
              <a:t> Assessments: Reports</a:t>
            </a:r>
          </a:p>
        </p:txBody>
      </p:sp>
      <p:pic>
        <p:nvPicPr>
          <p:cNvPr id="192" name="Shape 192" descr="Interim class map.PNG"/>
          <p:cNvPicPr preferRelativeResize="0"/>
          <p:nvPr/>
        </p:nvPicPr>
        <p:blipFill>
          <a:blip r:embed="rId3">
            <a:alphaModFix/>
          </a:blip>
          <a:stretch>
            <a:fillRect/>
          </a:stretch>
        </p:blipFill>
        <p:spPr>
          <a:xfrm>
            <a:off x="2978150" y="1499874"/>
            <a:ext cx="6013449" cy="395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33950" y="1420400"/>
            <a:ext cx="2791800" cy="4871100"/>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Set Your Sights:</a:t>
            </a:r>
          </a:p>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Test Session Response Map</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Pairs well with test answer keys to uncover specific standards or skills that will require additional instructional planning</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This information can be used to make decisions about pacing for the coming year </a:t>
            </a:r>
          </a:p>
        </p:txBody>
      </p:sp>
      <p:sp>
        <p:nvSpPr>
          <p:cNvPr id="198" name="Shape 198"/>
          <p:cNvSpPr txBox="1">
            <a:spLocks noGrp="1"/>
          </p:cNvSpPr>
          <p:nvPr>
            <p:ph type="title"/>
          </p:nvPr>
        </p:nvSpPr>
        <p:spPr>
          <a:xfrm>
            <a:off x="0" y="-24125"/>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a:t>
            </a:r>
            <a:r>
              <a:rPr lang="en" sz="3200" i="0" u="none" strike="noStrike" cap="none">
                <a:solidFill>
                  <a:srgbClr val="333333"/>
                </a:solidFill>
              </a:rPr>
              <a:t> Assessments: Reports</a:t>
            </a:r>
          </a:p>
        </p:txBody>
      </p:sp>
      <p:pic>
        <p:nvPicPr>
          <p:cNvPr id="199" name="Shape 199" descr="Interim class map.PNG"/>
          <p:cNvPicPr preferRelativeResize="0"/>
          <p:nvPr/>
        </p:nvPicPr>
        <p:blipFill>
          <a:blip r:embed="rId3">
            <a:alphaModFix/>
          </a:blip>
          <a:stretch>
            <a:fillRect/>
          </a:stretch>
        </p:blipFill>
        <p:spPr>
          <a:xfrm>
            <a:off x="2978150" y="1499874"/>
            <a:ext cx="6013449" cy="37693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031500" y="1471100"/>
            <a:ext cx="3112500" cy="4952100"/>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Narrowing the Focus</a:t>
            </a:r>
          </a:p>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Student Summary Report</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chemeClr val="dk1"/>
                </a:solidFill>
                <a:latin typeface="Calibri"/>
                <a:ea typeface="Calibri"/>
                <a:cs typeface="Calibri"/>
                <a:sym typeface="Calibri"/>
              </a:rPr>
              <a:t>provides a snapshot information of a single student’s performance</a:t>
            </a:r>
          </a:p>
          <a:p>
            <a:pPr marL="457200" marR="0" lvl="0" indent="-342900" algn="l" rtl="0">
              <a:lnSpc>
                <a:spcPct val="115000"/>
              </a:lnSpc>
              <a:spcBef>
                <a:spcPts val="0"/>
              </a:spcBef>
              <a:spcAft>
                <a:spcPts val="0"/>
              </a:spcAft>
              <a:buClr>
                <a:srgbClr val="000000"/>
              </a:buClr>
              <a:buSzPct val="100000"/>
              <a:buFont typeface="Arial"/>
              <a:buChar char="•"/>
            </a:pPr>
            <a:r>
              <a:rPr lang="en" sz="1800"/>
              <a:t>Identifies relative areas of strength and weakness</a:t>
            </a:r>
          </a:p>
          <a:p>
            <a:pPr marL="457200" marR="0" lvl="0" indent="-342900" algn="l" rtl="0">
              <a:lnSpc>
                <a:spcPct val="115000"/>
              </a:lnSpc>
              <a:spcBef>
                <a:spcPts val="0"/>
              </a:spcBef>
              <a:spcAft>
                <a:spcPts val="0"/>
              </a:spcAft>
              <a:buClr>
                <a:srgbClr val="000000"/>
              </a:buClr>
              <a:buSzPct val="100000"/>
              <a:buFont typeface="Arial"/>
              <a:buChar char="•"/>
            </a:pPr>
            <a:r>
              <a:rPr lang="en" sz="1800"/>
              <a:t>Provides an opportunity to observe change in performance from one interim to another</a:t>
            </a:r>
          </a:p>
        </p:txBody>
      </p:sp>
      <p:sp>
        <p:nvSpPr>
          <p:cNvPr id="205" name="Shape 205"/>
          <p:cNvSpPr txBox="1">
            <a:spLocks noGrp="1"/>
          </p:cNvSpPr>
          <p:nvPr>
            <p:ph type="title"/>
          </p:nvPr>
        </p:nvSpPr>
        <p:spPr>
          <a:xfrm>
            <a:off x="0" y="0"/>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a:t>
            </a:r>
            <a:r>
              <a:rPr lang="en" sz="3200" i="0" u="none" strike="noStrike" cap="none">
                <a:solidFill>
                  <a:srgbClr val="333333"/>
                </a:solidFill>
              </a:rPr>
              <a:t> Assessments: Reports</a:t>
            </a:r>
          </a:p>
        </p:txBody>
      </p:sp>
      <p:sp>
        <p:nvSpPr>
          <p:cNvPr id="206" name="Shape 206"/>
          <p:cNvSpPr txBox="1"/>
          <p:nvPr/>
        </p:nvSpPr>
        <p:spPr>
          <a:xfrm>
            <a:off x="412300" y="5680000"/>
            <a:ext cx="5292000" cy="538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 sz="1400" b="1" i="0" u="none" strike="noStrike" cap="none">
                <a:solidFill>
                  <a:srgbClr val="FF0000"/>
                </a:solidFill>
                <a:latin typeface="Calibri"/>
                <a:ea typeface="Calibri"/>
                <a:cs typeface="Calibri"/>
                <a:sym typeface="Calibri"/>
              </a:rPr>
              <a:t>Teachers, students, and even parents can see a student’s relative </a:t>
            </a:r>
            <a:r>
              <a:rPr lang="en" b="1">
                <a:solidFill>
                  <a:srgbClr val="FF0000"/>
                </a:solidFill>
                <a:latin typeface="Calibri"/>
                <a:ea typeface="Calibri"/>
                <a:cs typeface="Calibri"/>
                <a:sym typeface="Calibri"/>
              </a:rPr>
              <a:t>areas</a:t>
            </a:r>
            <a:r>
              <a:rPr lang="en" sz="1400" b="1" i="0" u="none" strike="noStrike" cap="none">
                <a:solidFill>
                  <a:srgbClr val="FF0000"/>
                </a:solidFill>
                <a:latin typeface="Calibri"/>
                <a:ea typeface="Calibri"/>
                <a:cs typeface="Calibri"/>
                <a:sym typeface="Calibri"/>
              </a:rPr>
              <a:t> of strength or weakness.</a:t>
            </a:r>
          </a:p>
        </p:txBody>
      </p:sp>
      <p:pic>
        <p:nvPicPr>
          <p:cNvPr id="207" name="Shape 207" descr="interim student sum top.PNG"/>
          <p:cNvPicPr preferRelativeResize="0"/>
          <p:nvPr/>
        </p:nvPicPr>
        <p:blipFill>
          <a:blip r:embed="rId3">
            <a:alphaModFix/>
          </a:blip>
          <a:stretch>
            <a:fillRect/>
          </a:stretch>
        </p:blipFill>
        <p:spPr>
          <a:xfrm>
            <a:off x="412300" y="1760675"/>
            <a:ext cx="5629275" cy="3667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 </a:t>
            </a:r>
            <a:r>
              <a:rPr lang="en" sz="3200" i="0" u="none" strike="noStrike" cap="none">
                <a:solidFill>
                  <a:srgbClr val="333333"/>
                </a:solidFill>
              </a:rPr>
              <a:t>Assessments: Reports</a:t>
            </a:r>
          </a:p>
        </p:txBody>
      </p:sp>
      <p:sp>
        <p:nvSpPr>
          <p:cNvPr id="214" name="Shape 214"/>
          <p:cNvSpPr txBox="1">
            <a:spLocks noGrp="1"/>
          </p:cNvSpPr>
          <p:nvPr>
            <p:ph type="body" idx="1"/>
          </p:nvPr>
        </p:nvSpPr>
        <p:spPr>
          <a:xfrm>
            <a:off x="5641900" y="1524000"/>
            <a:ext cx="3502200" cy="33750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Narrowing the Focus</a:t>
            </a:r>
          </a:p>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Student Summary Report</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gives a visual representation of areas of </a:t>
            </a:r>
            <a:r>
              <a:rPr lang="en" sz="1800"/>
              <a:t>relative strengths and weaknesses</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useful in parent-teacher conferences or in goal-setting conferences with students</a:t>
            </a:r>
          </a:p>
          <a:p>
            <a:pPr marL="0" marR="0" lvl="0" indent="0"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pic>
        <p:nvPicPr>
          <p:cNvPr id="215" name="Shape 215" descr="interim summary bottom.PNG"/>
          <p:cNvPicPr preferRelativeResize="0"/>
          <p:nvPr/>
        </p:nvPicPr>
        <p:blipFill>
          <a:blip r:embed="rId3">
            <a:alphaModFix/>
          </a:blip>
          <a:stretch>
            <a:fillRect/>
          </a:stretch>
        </p:blipFill>
        <p:spPr>
          <a:xfrm>
            <a:off x="152400" y="1447800"/>
            <a:ext cx="5337099" cy="44884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p:nvPr/>
        </p:nvSpPr>
        <p:spPr>
          <a:xfrm>
            <a:off x="0" y="1956886"/>
            <a:ext cx="9144000" cy="461100"/>
          </a:xfrm>
          <a:prstGeom prst="rect">
            <a:avLst/>
          </a:prstGeom>
          <a:solidFill>
            <a:srgbClr val="FFF2CC"/>
          </a:solidFill>
          <a:ln w="9525" cap="flat" cmpd="sng">
            <a:solidFill>
              <a:srgbClr val="FFF2CC"/>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1" name="Shape 91"/>
          <p:cNvSpPr txBox="1">
            <a:spLocks noGrp="1"/>
          </p:cNvSpPr>
          <p:nvPr>
            <p:ph type="body" idx="1"/>
          </p:nvPr>
        </p:nvSpPr>
        <p:spPr>
          <a:xfrm>
            <a:off x="152400" y="1524000"/>
            <a:ext cx="8839200" cy="4876800"/>
          </a:xfrm>
          <a:prstGeom prst="rect">
            <a:avLst/>
          </a:prstGeom>
          <a:noFill/>
          <a:ln>
            <a:noFill/>
          </a:ln>
        </p:spPr>
        <p:txBody>
          <a:bodyPr wrap="square" lIns="91425" tIns="45700" rIns="91425" bIns="45700" anchor="t" anchorCtr="0">
            <a:noAutofit/>
          </a:bodyPr>
          <a:lstStyle/>
          <a:p>
            <a:pPr marL="0" marR="0" lvl="0" indent="0" algn="l" rtl="0">
              <a:lnSpc>
                <a:spcPct val="150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By the end of today’s session, we’ll address these questions:</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What is LEAP 360’s role in Louisiana’s classrooms, schools, and school systems?</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What do LEAP 360 </a:t>
            </a:r>
            <a:r>
              <a:rPr lang="en" sz="1800"/>
              <a:t>Interims </a:t>
            </a:r>
            <a:r>
              <a:rPr lang="en" sz="1800" b="0" i="0" u="none" strike="noStrike" cap="none">
                <a:solidFill>
                  <a:schemeClr val="dk1"/>
                </a:solidFill>
                <a:latin typeface="Calibri"/>
                <a:ea typeface="Calibri"/>
                <a:cs typeface="Calibri"/>
                <a:sym typeface="Calibri"/>
              </a:rPr>
              <a:t>Assessments tell us about student learning?</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How does the Quick Start Guide prepare me for implementation?</a:t>
            </a:r>
          </a:p>
          <a:p>
            <a:pPr marL="457200" lvl="0" indent="-342900" rtl="0">
              <a:lnSpc>
                <a:spcPct val="150000"/>
              </a:lnSpc>
              <a:spcBef>
                <a:spcPts val="0"/>
              </a:spcBef>
              <a:buClr>
                <a:schemeClr val="dk1"/>
              </a:buClr>
              <a:buSzPct val="100000"/>
              <a:buFont typeface="Arial"/>
              <a:buChar char="•"/>
            </a:pPr>
            <a:r>
              <a:rPr lang="en" sz="1800"/>
              <a:t>What support and logistical resources are available?</a:t>
            </a:r>
          </a:p>
          <a:p>
            <a:pPr marL="0" marR="0" lvl="0" indent="0" algn="l" rtl="0">
              <a:lnSpc>
                <a:spcPct val="150000"/>
              </a:lnSpc>
              <a:spcBef>
                <a:spcPts val="0"/>
              </a:spcBef>
              <a:spcAft>
                <a:spcPts val="0"/>
              </a:spcAft>
              <a:buNone/>
            </a:pPr>
            <a:endParaRPr sz="1800"/>
          </a:p>
        </p:txBody>
      </p:sp>
      <p:sp>
        <p:nvSpPr>
          <p:cNvPr id="92" name="Shape 92"/>
          <p:cNvSpPr txBox="1">
            <a:spLocks noGrp="1"/>
          </p:cNvSpPr>
          <p:nvPr>
            <p:ph type="title"/>
          </p:nvPr>
        </p:nvSpPr>
        <p:spPr>
          <a:xfrm>
            <a:off x="0" y="0"/>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Today’s Goals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0" y="1347475"/>
            <a:ext cx="2791800" cy="4850400"/>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Zooming In:</a:t>
            </a:r>
          </a:p>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Student Response Map</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chemeClr val="dk1"/>
                </a:solidFill>
                <a:latin typeface="Calibri"/>
                <a:ea typeface="Calibri"/>
                <a:cs typeface="Calibri"/>
                <a:sym typeface="Calibri"/>
              </a:rPr>
              <a:t>Pinpoint student abilities and investigate misconceptions</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Provides information about item type, subclaim alignment, text complexity, correct answer, and total points possible.</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Color-coding quickly identifies right and wrong responses.</a:t>
            </a:r>
          </a:p>
        </p:txBody>
      </p:sp>
      <p:sp>
        <p:nvSpPr>
          <p:cNvPr id="221" name="Shape 221"/>
          <p:cNvSpPr txBox="1">
            <a:spLocks noGrp="1"/>
          </p:cNvSpPr>
          <p:nvPr>
            <p:ph type="title"/>
          </p:nvPr>
        </p:nvSpPr>
        <p:spPr>
          <a:xfrm>
            <a:off x="0" y="-24125"/>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a:t>
            </a:r>
            <a:r>
              <a:rPr lang="en" sz="3200" i="0" u="none" strike="noStrike" cap="none">
                <a:solidFill>
                  <a:srgbClr val="333333"/>
                </a:solidFill>
              </a:rPr>
              <a:t> Assessments: Reports</a:t>
            </a:r>
          </a:p>
        </p:txBody>
      </p:sp>
      <p:pic>
        <p:nvPicPr>
          <p:cNvPr id="222" name="Shape 222" descr="student response map.PNG"/>
          <p:cNvPicPr preferRelativeResize="0"/>
          <p:nvPr/>
        </p:nvPicPr>
        <p:blipFill>
          <a:blip r:embed="rId3">
            <a:alphaModFix/>
          </a:blip>
          <a:stretch>
            <a:fillRect/>
          </a:stretch>
        </p:blipFill>
        <p:spPr>
          <a:xfrm>
            <a:off x="2944200" y="1804100"/>
            <a:ext cx="5929375" cy="4039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12250" y="1347475"/>
            <a:ext cx="2722500" cy="4850400"/>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Zooming In:</a:t>
            </a:r>
          </a:p>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rgbClr val="000000"/>
                </a:solidFill>
                <a:latin typeface="Calibri"/>
                <a:ea typeface="Calibri"/>
                <a:cs typeface="Calibri"/>
                <a:sym typeface="Calibri"/>
              </a:rPr>
              <a:t>Student Response Map</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chemeClr val="dk1"/>
                </a:solidFill>
                <a:latin typeface="Calibri"/>
                <a:ea typeface="Calibri"/>
                <a:cs typeface="Calibri"/>
                <a:sym typeface="Calibri"/>
              </a:rPr>
              <a:t>Works well with existing instructional support tools</a:t>
            </a:r>
          </a:p>
          <a:p>
            <a:pPr marL="457200" marR="0" lvl="0" indent="-342900" algn="l" rtl="0">
              <a:lnSpc>
                <a:spcPct val="115000"/>
              </a:lnSpc>
              <a:spcBef>
                <a:spcPts val="0"/>
              </a:spcBef>
              <a:spcAft>
                <a:spcPts val="0"/>
              </a:spcAft>
              <a:buClr>
                <a:srgbClr val="000000"/>
              </a:buClr>
              <a:buSzPct val="100000"/>
              <a:buFont typeface="Arial"/>
              <a:buChar char="•"/>
            </a:pPr>
            <a:r>
              <a:rPr lang="en" sz="1800" b="0" i="0" u="sng" strike="noStrike" cap="none">
                <a:solidFill>
                  <a:schemeClr val="hlink"/>
                </a:solidFill>
                <a:latin typeface="Calibri"/>
                <a:ea typeface="Calibri"/>
                <a:cs typeface="Calibri"/>
                <a:sym typeface="Calibri"/>
                <a:hlinkClick r:id="rId3"/>
              </a:rPr>
              <a:t>Diverse Learners Guide</a:t>
            </a:r>
            <a:r>
              <a:rPr lang="en" sz="1800" b="0" i="0" u="none" strike="noStrike" cap="none">
                <a:solidFill>
                  <a:srgbClr val="000000"/>
                </a:solidFill>
                <a:latin typeface="Calibri"/>
                <a:ea typeface="Calibri"/>
                <a:cs typeface="Calibri"/>
                <a:sym typeface="Calibri"/>
              </a:rPr>
              <a:t> for ELA</a:t>
            </a:r>
          </a:p>
          <a:p>
            <a:pPr marL="457200" marR="0" lvl="0" indent="-342900" algn="l" rtl="0">
              <a:lnSpc>
                <a:spcPct val="115000"/>
              </a:lnSpc>
              <a:spcBef>
                <a:spcPts val="0"/>
              </a:spcBef>
              <a:spcAft>
                <a:spcPts val="0"/>
              </a:spcAft>
              <a:buClr>
                <a:srgbClr val="000000"/>
              </a:buClr>
              <a:buSzPct val="100000"/>
              <a:buFont typeface="Arial"/>
              <a:buChar char="•"/>
            </a:pPr>
            <a:r>
              <a:rPr lang="en" sz="1800" b="0" i="0" u="sng" strike="noStrike" cap="none">
                <a:solidFill>
                  <a:schemeClr val="hlink"/>
                </a:solidFill>
                <a:latin typeface="Calibri"/>
                <a:ea typeface="Calibri"/>
                <a:cs typeface="Calibri"/>
                <a:sym typeface="Calibri"/>
                <a:hlinkClick r:id="rId4"/>
              </a:rPr>
              <a:t>Remediation Guides</a:t>
            </a:r>
            <a:r>
              <a:rPr lang="en" sz="1800" b="0" i="0" u="none" strike="noStrike" cap="none">
                <a:solidFill>
                  <a:srgbClr val="C00000"/>
                </a:solidFill>
                <a:latin typeface="Calibri"/>
                <a:ea typeface="Calibri"/>
                <a:cs typeface="Calibri"/>
                <a:sym typeface="Calibri"/>
              </a:rPr>
              <a:t> </a:t>
            </a:r>
            <a:r>
              <a:rPr lang="en" sz="1800" b="0" i="0" u="none" strike="noStrike" cap="none">
                <a:solidFill>
                  <a:srgbClr val="000000"/>
                </a:solidFill>
                <a:latin typeface="Calibri"/>
                <a:ea typeface="Calibri"/>
                <a:cs typeface="Calibri"/>
                <a:sym typeface="Calibri"/>
              </a:rPr>
              <a:t>for mathematics</a:t>
            </a:r>
          </a:p>
        </p:txBody>
      </p:sp>
      <p:sp>
        <p:nvSpPr>
          <p:cNvPr id="228" name="Shape 228"/>
          <p:cNvSpPr txBox="1">
            <a:spLocks noGrp="1"/>
          </p:cNvSpPr>
          <p:nvPr>
            <p:ph type="title"/>
          </p:nvPr>
        </p:nvSpPr>
        <p:spPr>
          <a:xfrm>
            <a:off x="0" y="-24125"/>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a:t>
            </a:r>
            <a:r>
              <a:rPr lang="en" sz="3200" i="0" u="none" strike="noStrike" cap="none">
                <a:solidFill>
                  <a:srgbClr val="333333"/>
                </a:solidFill>
              </a:rPr>
              <a:t> Assessments: Reports</a:t>
            </a:r>
          </a:p>
        </p:txBody>
      </p:sp>
      <p:pic>
        <p:nvPicPr>
          <p:cNvPr id="229" name="Shape 229" descr="student response map.PNG"/>
          <p:cNvPicPr preferRelativeResize="0"/>
          <p:nvPr/>
        </p:nvPicPr>
        <p:blipFill>
          <a:blip r:embed="rId5">
            <a:alphaModFix/>
          </a:blip>
          <a:stretch>
            <a:fillRect/>
          </a:stretch>
        </p:blipFill>
        <p:spPr>
          <a:xfrm>
            <a:off x="2734750" y="1685850"/>
            <a:ext cx="5986424" cy="3718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353350" y="1447800"/>
            <a:ext cx="8491500" cy="4703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Once this level of analysis occurs, teachers should:</a:t>
            </a:r>
          </a:p>
          <a:p>
            <a:pPr marL="457200" marR="0" lvl="0" indent="-342900" algn="l" rtl="0">
              <a:lnSpc>
                <a:spcPct val="100000"/>
              </a:lnSpc>
              <a:spcBef>
                <a:spcPts val="6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Work with students to </a:t>
            </a:r>
            <a:r>
              <a:rPr lang="en" sz="1800"/>
              <a:t>monitor </a:t>
            </a:r>
            <a:r>
              <a:rPr lang="en" sz="1800" b="0" i="0" u="none" strike="noStrike" cap="none">
                <a:solidFill>
                  <a:schemeClr val="dk1"/>
                </a:solidFill>
                <a:latin typeface="Calibri"/>
                <a:ea typeface="Calibri"/>
                <a:cs typeface="Calibri"/>
                <a:sym typeface="Calibri"/>
              </a:rPr>
              <a:t>learning goals for the year</a:t>
            </a:r>
          </a:p>
          <a:p>
            <a:pPr marL="457200" marR="0" lvl="0" indent="-342900" algn="l" rtl="0">
              <a:lnSpc>
                <a:spcPct val="100000"/>
              </a:lnSpc>
              <a:spcBef>
                <a:spcPts val="6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Identify specific content that will need more intensive instruction as it is approached throughout the year and work to build-in additional time or scaffolding accordingly</a:t>
            </a:r>
          </a:p>
          <a:p>
            <a:pPr marL="457200" marR="0" lvl="0" indent="-342900" algn="l" rtl="0">
              <a:lnSpc>
                <a:spcPct val="100000"/>
              </a:lnSpc>
              <a:spcBef>
                <a:spcPts val="60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Recognize patterns in both individual and group learning or learning misconceptions and use that information to create focused intervention groups</a:t>
            </a:r>
          </a:p>
          <a:p>
            <a:pPr marL="0" marR="0" lvl="0" indent="0" algn="l" rtl="0">
              <a:lnSpc>
                <a:spcPct val="100000"/>
              </a:lnSpc>
              <a:spcBef>
                <a:spcPts val="600"/>
              </a:spcBef>
              <a:spcAft>
                <a:spcPts val="0"/>
              </a:spcAft>
              <a:buClr>
                <a:schemeClr val="dk1"/>
              </a:buClr>
              <a:buSzPct val="25000"/>
              <a:buFont typeface="Arial"/>
              <a:buNone/>
            </a:pPr>
            <a:endParaRPr sz="1800" b="1"/>
          </a:p>
          <a:p>
            <a:pPr marL="0" marR="0" lvl="0" indent="0" algn="l" rtl="0">
              <a:lnSpc>
                <a:spcPct val="100000"/>
              </a:lnSpc>
              <a:spcBef>
                <a:spcPts val="60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Once this level of analysis occurs, teachers should </a:t>
            </a:r>
            <a:r>
              <a:rPr lang="en" sz="1800" b="1" i="1" u="none" strike="noStrike" cap="none">
                <a:solidFill>
                  <a:schemeClr val="dk1"/>
                </a:solidFill>
                <a:latin typeface="Calibri"/>
                <a:ea typeface="Calibri"/>
                <a:cs typeface="Calibri"/>
                <a:sym typeface="Calibri"/>
              </a:rPr>
              <a:t>not</a:t>
            </a:r>
            <a:r>
              <a:rPr lang="en" sz="1800" b="1" i="0" u="none" strike="noStrike" cap="none">
                <a:solidFill>
                  <a:schemeClr val="dk1"/>
                </a:solidFill>
                <a:latin typeface="Calibri"/>
                <a:ea typeface="Calibri"/>
                <a:cs typeface="Calibri"/>
                <a:sym typeface="Calibri"/>
              </a:rPr>
              <a:t>:</a:t>
            </a:r>
          </a:p>
          <a:p>
            <a:pPr marL="457200" marR="0" lvl="0" indent="-342900" algn="l" rtl="0">
              <a:lnSpc>
                <a:spcPct val="100000"/>
              </a:lnSpc>
              <a:spcBef>
                <a:spcPts val="600"/>
              </a:spcBef>
              <a:spcAft>
                <a:spcPts val="0"/>
              </a:spcAft>
              <a:buClr>
                <a:schemeClr val="dk1"/>
              </a:buClr>
              <a:buSzPct val="100000"/>
              <a:buFont typeface="Calibri"/>
              <a:buChar char="•"/>
            </a:pPr>
            <a:r>
              <a:rPr lang="en" sz="1800">
                <a:solidFill>
                  <a:srgbClr val="333333"/>
                </a:solidFill>
                <a:highlight>
                  <a:srgbClr val="FFFFFF"/>
                </a:highlight>
              </a:rPr>
              <a:t>Reteach the lessons addressing the missed standards to the entire class again and readminister the interim assessment to see if students “got it”</a:t>
            </a:r>
          </a:p>
          <a:p>
            <a:pPr marL="457200" marR="0" lvl="0" indent="-342900" algn="l" rtl="0">
              <a:lnSpc>
                <a:spcPct val="100000"/>
              </a:lnSpc>
              <a:spcBef>
                <a:spcPts val="600"/>
              </a:spcBef>
              <a:spcAft>
                <a:spcPts val="0"/>
              </a:spcAft>
              <a:buClr>
                <a:schemeClr val="dk1"/>
              </a:buClr>
              <a:buSzPct val="100000"/>
              <a:buFont typeface="Calibri"/>
              <a:buChar char="•"/>
            </a:pPr>
            <a:r>
              <a:rPr lang="en" sz="1800">
                <a:solidFill>
                  <a:srgbClr val="333333"/>
                </a:solidFill>
                <a:highlight>
                  <a:srgbClr val="FFFFFF"/>
                </a:highlight>
              </a:rPr>
              <a:t>Have students work the problems on the interim assessment repeatedly</a:t>
            </a:r>
          </a:p>
          <a:p>
            <a:pPr marL="0" marR="0" lvl="0" indent="0" algn="l" rtl="0">
              <a:lnSpc>
                <a:spcPct val="100000"/>
              </a:lnSpc>
              <a:spcBef>
                <a:spcPts val="600"/>
              </a:spcBef>
              <a:spcAft>
                <a:spcPts val="0"/>
              </a:spcAft>
              <a:buNone/>
            </a:pPr>
            <a:endParaRPr sz="1800"/>
          </a:p>
        </p:txBody>
      </p:sp>
      <p:sp>
        <p:nvSpPr>
          <p:cNvPr id="235" name="Shape 235"/>
          <p:cNvSpPr txBox="1">
            <a:spLocks noGrp="1"/>
          </p:cNvSpPr>
          <p:nvPr>
            <p:ph type="title"/>
          </p:nvPr>
        </p:nvSpPr>
        <p:spPr>
          <a:xfrm>
            <a:off x="0" y="0"/>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2400" b="1" i="0" u="none" strike="noStrike" cap="none">
                <a:solidFill>
                  <a:srgbClr val="333333"/>
                </a:solidFill>
                <a:latin typeface="Calibri"/>
                <a:ea typeface="Calibri"/>
                <a:cs typeface="Calibri"/>
                <a:sym typeface="Calibri"/>
              </a:rPr>
              <a:t>LEAP 360 </a:t>
            </a:r>
            <a:r>
              <a:rPr lang="en" sz="2400" b="1"/>
              <a:t>Interims </a:t>
            </a:r>
            <a:r>
              <a:rPr lang="en" sz="2400" b="1" i="0" u="none" strike="noStrike" cap="none">
                <a:solidFill>
                  <a:srgbClr val="333333"/>
                </a:solidFill>
                <a:latin typeface="Calibri"/>
                <a:ea typeface="Calibri"/>
                <a:cs typeface="Calibri"/>
                <a:sym typeface="Calibri"/>
              </a:rPr>
              <a:t>Assessments: Instructional Planning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441650" y="1447800"/>
            <a:ext cx="8344500" cy="4708800"/>
          </a:xfrm>
          <a:prstGeom prst="rect">
            <a:avLst/>
          </a:prstGeom>
          <a:noFill/>
          <a:ln>
            <a:noFill/>
          </a:ln>
        </p:spPr>
        <p:txBody>
          <a:bodyPr wrap="square" lIns="91425" tIns="45700" rIns="91425" bIns="45700" anchor="t" anchorCtr="0">
            <a:noAutofit/>
          </a:bodyPr>
          <a:lstStyle/>
          <a:p>
            <a:pPr marL="0" marR="0" lvl="0" indent="0" algn="l" rtl="0">
              <a:lnSpc>
                <a:spcPct val="150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Where to Go and What to Do</a:t>
            </a: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More than likely, LEAP 360 assessments will indicate that individual students, groups of students, or even whole classes are in need of additional support or remediation in specific areas.</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K-12 ELA Planning Resources</a:t>
            </a:r>
            <a:r>
              <a:rPr lang="en" sz="1800" b="0" i="0" u="none" strike="noStrike" cap="none">
                <a:solidFill>
                  <a:schemeClr val="dk1"/>
                </a:solidFill>
                <a:latin typeface="Calibri"/>
                <a:ea typeface="Calibri"/>
                <a:cs typeface="Calibri"/>
                <a:sym typeface="Calibri"/>
              </a:rPr>
              <a:t> page provides links to a variety of resources that give teachers access to Guidebook 2.0, instructional strategies, LEAP 2025 assessment guides, and several other tools. </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4"/>
              </a:rPr>
              <a:t>K-12 Math Planning Resources</a:t>
            </a:r>
            <a:r>
              <a:rPr lang="en" sz="1800" b="0" i="0" u="none" strike="noStrike" cap="none">
                <a:solidFill>
                  <a:schemeClr val="dk1"/>
                </a:solidFill>
                <a:latin typeface="Calibri"/>
                <a:ea typeface="Calibri"/>
                <a:cs typeface="Calibri"/>
                <a:sym typeface="Calibri"/>
              </a:rPr>
              <a:t> page provides links to a variety of resources including sample year plans, companion documents, LEAP 2025 assessment guides, and several other tools. </a:t>
            </a:r>
          </a:p>
          <a:p>
            <a:pPr marL="0" marR="0" lvl="0" indent="0" algn="l" rtl="0">
              <a:lnSpc>
                <a:spcPct val="150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p:txBody>
      </p:sp>
      <p:sp>
        <p:nvSpPr>
          <p:cNvPr id="241" name="Shape 241"/>
          <p:cNvSpPr txBox="1">
            <a:spLocks noGrp="1"/>
          </p:cNvSpPr>
          <p:nvPr>
            <p:ph type="title"/>
          </p:nvPr>
        </p:nvSpPr>
        <p:spPr>
          <a:xfrm>
            <a:off x="0" y="0"/>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2400" b="1" i="0" u="none" strike="noStrike" cap="none">
                <a:solidFill>
                  <a:srgbClr val="333333"/>
                </a:solidFill>
                <a:latin typeface="Calibri"/>
                <a:ea typeface="Calibri"/>
                <a:cs typeface="Calibri"/>
                <a:sym typeface="Calibri"/>
              </a:rPr>
              <a:t>LEAP 360 </a:t>
            </a:r>
            <a:r>
              <a:rPr lang="en" sz="2400" b="1"/>
              <a:t>Interim </a:t>
            </a:r>
            <a:r>
              <a:rPr lang="en" sz="2400" b="1" i="0" u="none" strike="noStrike" cap="none">
                <a:solidFill>
                  <a:srgbClr val="333333"/>
                </a:solidFill>
                <a:latin typeface="Calibri"/>
                <a:ea typeface="Calibri"/>
                <a:cs typeface="Calibri"/>
                <a:sym typeface="Calibri"/>
              </a:rPr>
              <a:t>Assessments: Instructional Planning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41454" y="120701"/>
            <a:ext cx="78240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600" b="0" i="0" u="none" strike="noStrike" cap="none">
                <a:solidFill>
                  <a:schemeClr val="dk1"/>
                </a:solidFill>
                <a:latin typeface="Calibri"/>
                <a:ea typeface="Calibri"/>
                <a:cs typeface="Calibri"/>
                <a:sym typeface="Calibri"/>
              </a:rPr>
              <a:t>Math Resources</a:t>
            </a:r>
          </a:p>
        </p:txBody>
      </p:sp>
      <p:sp>
        <p:nvSpPr>
          <p:cNvPr id="248" name="Shape 248"/>
          <p:cNvSpPr txBox="1">
            <a:spLocks noGrp="1"/>
          </p:cNvSpPr>
          <p:nvPr>
            <p:ph type="body" idx="1"/>
          </p:nvPr>
        </p:nvSpPr>
        <p:spPr>
          <a:xfrm>
            <a:off x="-33502" y="1998446"/>
            <a:ext cx="4923000" cy="4843500"/>
          </a:xfrm>
          <a:prstGeom prst="rect">
            <a:avLst/>
          </a:prstGeom>
          <a:noFill/>
          <a:ln>
            <a:noFill/>
          </a:ln>
        </p:spPr>
        <p:txBody>
          <a:bodyPr wrap="square" lIns="91425" tIns="91425" rIns="91425" bIns="91425" anchor="t" anchorCtr="0">
            <a:noAutofit/>
          </a:bodyPr>
          <a:lstStyle/>
          <a:p>
            <a:pPr marL="342900" marR="0" lvl="0" indent="0" algn="l" rtl="0">
              <a:lnSpc>
                <a:spcPct val="100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Understand the Standards</a:t>
            </a:r>
          </a:p>
          <a:p>
            <a:pPr marL="609600" marR="0" lvl="0" indent="-266700" algn="l" rtl="0">
              <a:lnSpc>
                <a:spcPct val="100000"/>
              </a:lnSpc>
              <a:spcBef>
                <a:spcPts val="64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K-12 Louisiana Student Standards for Math</a:t>
            </a:r>
          </a:p>
          <a:p>
            <a:pPr marL="609600" marR="0" lvl="0" indent="-266700" algn="l" rtl="0">
              <a:lnSpc>
                <a:spcPct val="100000"/>
              </a:lnSpc>
              <a:spcBef>
                <a:spcPts val="64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Teacher Companion Documents</a:t>
            </a:r>
          </a:p>
          <a:p>
            <a:pPr marL="609600" marR="0" lvl="0" indent="-266700" algn="l" rtl="0">
              <a:lnSpc>
                <a:spcPct val="100000"/>
              </a:lnSpc>
              <a:spcBef>
                <a:spcPts val="64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Focus Documents</a:t>
            </a:r>
          </a:p>
          <a:p>
            <a:pPr marL="609600" marR="0" lvl="0" indent="-266700" algn="l" rtl="0">
              <a:lnSpc>
                <a:spcPct val="100000"/>
              </a:lnSpc>
              <a:spcBef>
                <a:spcPts val="64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Rigor Documents</a:t>
            </a:r>
          </a:p>
          <a:p>
            <a:pPr marL="609600" marR="0" lvl="0" indent="-266700" algn="l" rtl="0">
              <a:lnSpc>
                <a:spcPct val="100000"/>
              </a:lnSpc>
              <a:spcBef>
                <a:spcPts val="64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a:p>
            <a:pPr marL="342900" marR="0" lvl="0" indent="0" algn="l" rtl="0">
              <a:lnSpc>
                <a:spcPct val="100000"/>
              </a:lnSpc>
              <a:spcBef>
                <a:spcPts val="64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Implement the Eureka Curriculum</a:t>
            </a:r>
          </a:p>
          <a:p>
            <a:pPr marL="609600" marR="0" lvl="0" indent="-266700" algn="l" rtl="0">
              <a:lnSpc>
                <a:spcPct val="100000"/>
              </a:lnSpc>
              <a:spcBef>
                <a:spcPts val="64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Louisiana Eureka Guides </a:t>
            </a:r>
            <a:r>
              <a:rPr lang="en" sz="1800" b="0" i="1" u="none" strike="noStrike" cap="none">
                <a:solidFill>
                  <a:schemeClr val="dk1"/>
                </a:solidFill>
                <a:latin typeface="Calibri"/>
                <a:ea typeface="Calibri"/>
                <a:cs typeface="Calibri"/>
                <a:sym typeface="Calibri"/>
              </a:rPr>
              <a:t>(updated)</a:t>
            </a:r>
          </a:p>
          <a:p>
            <a:pPr marL="609600" marR="0" lvl="0" indent="-266700" algn="l" rtl="0">
              <a:lnSpc>
                <a:spcPct val="100000"/>
              </a:lnSpc>
              <a:spcBef>
                <a:spcPts val="64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a:p>
            <a:pPr marL="342900" marR="0" lvl="0" indent="0" algn="l" rtl="0">
              <a:lnSpc>
                <a:spcPct val="100000"/>
              </a:lnSpc>
              <a:spcBef>
                <a:spcPts val="64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Help Students who Struggle</a:t>
            </a:r>
          </a:p>
          <a:p>
            <a:pPr marL="609600" marR="0" lvl="0" indent="-266700" algn="l" rtl="0">
              <a:lnSpc>
                <a:spcPct val="100000"/>
              </a:lnSpc>
              <a:spcBef>
                <a:spcPts val="64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Remediation Guides</a:t>
            </a:r>
          </a:p>
          <a:p>
            <a:pPr marL="609600" marR="0" lvl="0" indent="-266700" algn="l" rtl="0">
              <a:lnSpc>
                <a:spcPct val="100000"/>
              </a:lnSpc>
              <a:spcBef>
                <a:spcPts val="64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Eureka Remediation Tools </a:t>
            </a:r>
            <a:r>
              <a:rPr lang="en" sz="1800" b="0" i="1" u="none" strike="noStrike" cap="none">
                <a:solidFill>
                  <a:schemeClr val="dk1"/>
                </a:solidFill>
                <a:latin typeface="Calibri"/>
                <a:ea typeface="Calibri"/>
                <a:cs typeface="Calibri"/>
                <a:sym typeface="Calibri"/>
              </a:rPr>
              <a:t>(new)</a:t>
            </a:r>
          </a:p>
          <a:p>
            <a:pPr marL="342900" marR="0" lvl="0" indent="0" algn="l" rtl="0">
              <a:lnSpc>
                <a:spcPct val="100000"/>
              </a:lnSpc>
              <a:spcBef>
                <a:spcPts val="64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 </a:t>
            </a:r>
          </a:p>
        </p:txBody>
      </p:sp>
      <p:pic>
        <p:nvPicPr>
          <p:cNvPr id="249" name="Shape 249" descr="Screen Shot 2017-08-25 at 3.08.47 PM.png">
            <a:hlinkClick r:id="rId3"/>
          </p:cNvPr>
          <p:cNvPicPr preferRelativeResize="0"/>
          <p:nvPr/>
        </p:nvPicPr>
        <p:blipFill rotWithShape="1">
          <a:blip r:embed="rId4">
            <a:alphaModFix/>
          </a:blip>
          <a:srcRect/>
          <a:stretch/>
        </p:blipFill>
        <p:spPr>
          <a:xfrm>
            <a:off x="6526744" y="169789"/>
            <a:ext cx="2377800" cy="2575200"/>
          </a:xfrm>
          <a:prstGeom prst="rect">
            <a:avLst/>
          </a:prstGeom>
          <a:noFill/>
          <a:ln>
            <a:noFill/>
          </a:ln>
        </p:spPr>
      </p:pic>
      <p:sp>
        <p:nvSpPr>
          <p:cNvPr id="250" name="Shape 250"/>
          <p:cNvSpPr txBox="1"/>
          <p:nvPr/>
        </p:nvSpPr>
        <p:spPr>
          <a:xfrm>
            <a:off x="4714617" y="3897378"/>
            <a:ext cx="4262700" cy="24417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1800" b="1" i="0" u="none" strike="noStrike" cap="none">
                <a:solidFill>
                  <a:srgbClr val="000000"/>
                </a:solidFill>
                <a:latin typeface="Calibri"/>
                <a:ea typeface="Calibri"/>
                <a:cs typeface="Calibri"/>
                <a:sym typeface="Calibri"/>
              </a:rPr>
              <a:t>Assess the Standards</a:t>
            </a:r>
          </a:p>
          <a:p>
            <a:pPr marL="285750" marR="0" lvl="0" indent="-285750" algn="l" rtl="0">
              <a:lnSpc>
                <a:spcPct val="100000"/>
              </a:lnSpc>
              <a:spcBef>
                <a:spcPts val="640"/>
              </a:spcBef>
              <a:spcAft>
                <a:spcPts val="0"/>
              </a:spcAft>
              <a:buClr>
                <a:srgbClr val="000000"/>
              </a:buClr>
              <a:buSzPct val="100000"/>
              <a:buFont typeface="Arial"/>
              <a:buChar char="•"/>
            </a:pPr>
            <a:r>
              <a:rPr lang="en" sz="1800" b="0" i="0" u="sng" strike="noStrike" cap="none">
                <a:solidFill>
                  <a:schemeClr val="hlink"/>
                </a:solidFill>
                <a:latin typeface="Calibri"/>
                <a:ea typeface="Calibri"/>
                <a:cs typeface="Calibri"/>
                <a:sym typeface="Calibri"/>
                <a:hlinkClick r:id="rId5"/>
              </a:rPr>
              <a:t>LEAP 360 </a:t>
            </a:r>
            <a:r>
              <a:rPr lang="en" sz="1800" b="0" i="0" u="none" strike="noStrike" cap="none">
                <a:solidFill>
                  <a:srgbClr val="000000"/>
                </a:solidFill>
                <a:latin typeface="Calibri"/>
                <a:ea typeface="Calibri"/>
                <a:cs typeface="Calibri"/>
                <a:sym typeface="Calibri"/>
              </a:rPr>
              <a:t>(diagnostics, interims, EAGLE)</a:t>
            </a:r>
          </a:p>
          <a:p>
            <a:pPr marL="285750" marR="0" lvl="0" indent="-285750" algn="l" rtl="0">
              <a:lnSpc>
                <a:spcPct val="100000"/>
              </a:lnSpc>
              <a:spcBef>
                <a:spcPts val="64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Summative Assessment Guidance</a:t>
            </a: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640"/>
              </a:spcBef>
              <a:spcAft>
                <a:spcPts val="0"/>
              </a:spcAft>
              <a:buClr>
                <a:srgbClr val="000000"/>
              </a:buClr>
              <a:buSzPct val="25000"/>
              <a:buFont typeface="Calibri"/>
              <a:buNone/>
            </a:pPr>
            <a:r>
              <a:rPr lang="en" sz="1800" b="1" i="0" u="none" strike="noStrike" cap="none">
                <a:solidFill>
                  <a:srgbClr val="000000"/>
                </a:solidFill>
                <a:latin typeface="Calibri"/>
                <a:ea typeface="Calibri"/>
                <a:cs typeface="Calibri"/>
                <a:sym typeface="Calibri"/>
              </a:rPr>
              <a:t>Year-long Planning</a:t>
            </a:r>
          </a:p>
          <a:p>
            <a:pPr marL="285750" marR="0" lvl="0" indent="-285750" algn="l" rtl="0">
              <a:lnSpc>
                <a:spcPct val="100000"/>
              </a:lnSpc>
              <a:spcBef>
                <a:spcPts val="64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Sample Year Plans</a:t>
            </a:r>
          </a:p>
          <a:p>
            <a:pPr marL="285750" marR="0" lvl="0" indent="-285750" algn="l" rtl="0">
              <a:lnSpc>
                <a:spcPct val="100000"/>
              </a:lnSpc>
              <a:spcBef>
                <a:spcPts val="64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Sample Middle School Accelerated Plans</a:t>
            </a:r>
          </a:p>
        </p:txBody>
      </p:sp>
      <p:sp>
        <p:nvSpPr>
          <p:cNvPr id="251" name="Shape 251"/>
          <p:cNvSpPr txBox="1"/>
          <p:nvPr/>
        </p:nvSpPr>
        <p:spPr>
          <a:xfrm>
            <a:off x="313765" y="1538941"/>
            <a:ext cx="5737500" cy="400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2000" b="1" i="0" u="sng" strike="noStrike" cap="none">
                <a:solidFill>
                  <a:schemeClr val="hlink"/>
                </a:solidFill>
                <a:latin typeface="Calibri"/>
                <a:ea typeface="Calibri"/>
                <a:cs typeface="Calibri"/>
                <a:sym typeface="Calibri"/>
                <a:hlinkClick r:id="rId3"/>
              </a:rPr>
              <a:t>Math Tools on the Math Planning Page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641454" y="120701"/>
            <a:ext cx="7824000" cy="11430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600" b="0" i="0" u="none" strike="noStrike" cap="none">
                <a:solidFill>
                  <a:schemeClr val="dk1"/>
                </a:solidFill>
                <a:latin typeface="Calibri"/>
                <a:ea typeface="Calibri"/>
                <a:cs typeface="Calibri"/>
                <a:sym typeface="Calibri"/>
              </a:rPr>
              <a:t>English Language Arts Resources</a:t>
            </a:r>
          </a:p>
        </p:txBody>
      </p:sp>
      <p:sp>
        <p:nvSpPr>
          <p:cNvPr id="258" name="Shape 258"/>
          <p:cNvSpPr txBox="1">
            <a:spLocks noGrp="1"/>
          </p:cNvSpPr>
          <p:nvPr>
            <p:ph type="body" idx="1"/>
          </p:nvPr>
        </p:nvSpPr>
        <p:spPr>
          <a:xfrm>
            <a:off x="-33502" y="1442358"/>
            <a:ext cx="4713000" cy="4843500"/>
          </a:xfrm>
          <a:prstGeom prst="rect">
            <a:avLst/>
          </a:prstGeom>
          <a:noFill/>
          <a:ln>
            <a:noFill/>
          </a:ln>
        </p:spPr>
        <p:txBody>
          <a:bodyPr wrap="square" lIns="91425" tIns="91425" rIns="91425" bIns="91425" anchor="t" anchorCtr="0">
            <a:noAutofit/>
          </a:bodyPr>
          <a:lstStyle/>
          <a:p>
            <a:pPr marL="342900" marR="0" lvl="0" indent="0" algn="l" rtl="0">
              <a:lnSpc>
                <a:spcPct val="100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Understand the Standards</a:t>
            </a:r>
          </a:p>
          <a:p>
            <a:pPr marL="609600" marR="0" lvl="0" indent="-266700" algn="l" rtl="0">
              <a:lnSpc>
                <a:spcPct val="100000"/>
              </a:lnSpc>
              <a:spcBef>
                <a:spcPts val="640"/>
              </a:spcBef>
              <a:spcAft>
                <a:spcPts val="0"/>
              </a:spcAft>
              <a:buClr>
                <a:schemeClr val="dk1"/>
              </a:buClr>
              <a:buSzPct val="100000"/>
              <a:buFont typeface="Arial"/>
              <a:buChar char="•"/>
            </a:pPr>
            <a:r>
              <a:rPr lang="en" sz="1800" b="0" i="0" u="sng" strike="noStrike" cap="none">
                <a:solidFill>
                  <a:schemeClr val="hlink"/>
                </a:solidFill>
                <a:latin typeface="Calibri"/>
                <a:ea typeface="Calibri"/>
                <a:cs typeface="Calibri"/>
                <a:sym typeface="Calibri"/>
                <a:hlinkClick r:id="rId3"/>
              </a:rPr>
              <a:t>K-12 Louisiana Student Standards for ELA</a:t>
            </a:r>
          </a:p>
          <a:p>
            <a:pPr marL="609600" marR="0" lvl="0" indent="-266700" algn="l" rtl="0">
              <a:lnSpc>
                <a:spcPct val="100000"/>
              </a:lnSpc>
              <a:spcBef>
                <a:spcPts val="64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a:p>
            <a:pPr marL="342900" marR="0" lvl="0" indent="0" algn="l" rtl="0">
              <a:lnSpc>
                <a:spcPct val="100000"/>
              </a:lnSpc>
              <a:spcBef>
                <a:spcPts val="64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Implement the Guidebooks 2.0</a:t>
            </a:r>
          </a:p>
          <a:p>
            <a:pPr marL="609600" marR="0" lvl="0" indent="-266700" algn="l" rtl="0">
              <a:lnSpc>
                <a:spcPct val="100000"/>
              </a:lnSpc>
              <a:spcBef>
                <a:spcPts val="640"/>
              </a:spcBef>
              <a:spcAft>
                <a:spcPts val="0"/>
              </a:spcAft>
              <a:buClr>
                <a:schemeClr val="dk1"/>
              </a:buClr>
              <a:buSzPct val="100000"/>
              <a:buFont typeface="Arial"/>
              <a:buChar char="•"/>
            </a:pPr>
            <a:r>
              <a:rPr lang="en" sz="1800" b="0" i="0" u="sng" strike="noStrike" cap="none">
                <a:solidFill>
                  <a:schemeClr val="hlink"/>
                </a:solidFill>
                <a:latin typeface="Calibri"/>
                <a:ea typeface="Calibri"/>
                <a:cs typeface="Calibri"/>
                <a:sym typeface="Calibri"/>
                <a:hlinkClick r:id="rId4"/>
              </a:rPr>
              <a:t>Guidebooks 2.0</a:t>
            </a:r>
          </a:p>
          <a:p>
            <a:pPr marL="609600" marR="0" lvl="0" indent="-266700" algn="l" rtl="0">
              <a:lnSpc>
                <a:spcPct val="100000"/>
              </a:lnSpc>
              <a:spcBef>
                <a:spcPts val="640"/>
              </a:spcBef>
              <a:spcAft>
                <a:spcPts val="0"/>
              </a:spcAft>
              <a:buClr>
                <a:schemeClr val="dk1"/>
              </a:buClr>
              <a:buSzPct val="100000"/>
              <a:buFont typeface="Arial"/>
              <a:buChar char="•"/>
            </a:pPr>
            <a:r>
              <a:rPr lang="en" sz="1800" b="0" i="0" u="sng" strike="noStrike" cap="none">
                <a:solidFill>
                  <a:schemeClr val="hlink"/>
                </a:solidFill>
                <a:latin typeface="Calibri"/>
                <a:ea typeface="Calibri"/>
                <a:cs typeface="Calibri"/>
                <a:sym typeface="Calibri"/>
                <a:hlinkClick r:id="rId5"/>
              </a:rPr>
              <a:t>Approach Guides, Learning Tools, and Instructional  Strategies</a:t>
            </a:r>
          </a:p>
          <a:p>
            <a:pPr marL="609600" marR="0" lvl="0" indent="-266700" algn="l" rtl="0">
              <a:lnSpc>
                <a:spcPct val="100000"/>
              </a:lnSpc>
              <a:spcBef>
                <a:spcPts val="640"/>
              </a:spcBef>
              <a:spcAft>
                <a:spcPts val="0"/>
              </a:spcAft>
              <a:buClr>
                <a:schemeClr val="dk1"/>
              </a:buClr>
              <a:buSzPct val="100000"/>
              <a:buFont typeface="Arial"/>
              <a:buChar char="•"/>
            </a:pPr>
            <a:r>
              <a:rPr lang="en" sz="1800" b="0" i="0" u="sng" strike="noStrike" cap="none">
                <a:solidFill>
                  <a:schemeClr val="hlink"/>
                </a:solidFill>
                <a:latin typeface="Calibri"/>
                <a:ea typeface="Calibri"/>
                <a:cs typeface="Calibri"/>
                <a:sym typeface="Calibri"/>
                <a:hlinkClick r:id="rId6"/>
              </a:rPr>
              <a:t>Language Tasks – Mentor Sentences</a:t>
            </a:r>
          </a:p>
          <a:p>
            <a:pPr marL="342900" marR="0" lvl="0" indent="0" algn="l" rtl="0">
              <a:lnSpc>
                <a:spcPct val="100000"/>
              </a:lnSpc>
              <a:spcBef>
                <a:spcPts val="64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0" algn="l" rtl="0">
              <a:lnSpc>
                <a:spcPct val="100000"/>
              </a:lnSpc>
              <a:spcBef>
                <a:spcPts val="64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Help Students who Struggle</a:t>
            </a:r>
          </a:p>
          <a:p>
            <a:pPr marL="609600" marR="0" lvl="0" indent="-266700" algn="l" rtl="0">
              <a:lnSpc>
                <a:spcPct val="100000"/>
              </a:lnSpc>
              <a:spcBef>
                <a:spcPts val="640"/>
              </a:spcBef>
              <a:spcAft>
                <a:spcPts val="0"/>
              </a:spcAft>
              <a:buClr>
                <a:schemeClr val="dk1"/>
              </a:buClr>
              <a:buSzPct val="100000"/>
              <a:buFont typeface="Arial"/>
              <a:buChar char="•"/>
            </a:pPr>
            <a:r>
              <a:rPr lang="en" sz="1800" b="0" i="0" u="sng" strike="noStrike" cap="none">
                <a:solidFill>
                  <a:schemeClr val="hlink"/>
                </a:solidFill>
                <a:latin typeface="Calibri"/>
                <a:ea typeface="Calibri"/>
                <a:cs typeface="Calibri"/>
                <a:sym typeface="Calibri"/>
                <a:hlinkClick r:id="rId7"/>
              </a:rPr>
              <a:t>Diverse Learners Guide</a:t>
            </a:r>
          </a:p>
          <a:p>
            <a:pPr marL="609600" marR="0" lvl="0" indent="-266700" algn="l" rtl="0">
              <a:lnSpc>
                <a:spcPct val="100000"/>
              </a:lnSpc>
              <a:spcBef>
                <a:spcPts val="640"/>
              </a:spcBef>
              <a:spcAft>
                <a:spcPts val="0"/>
              </a:spcAft>
              <a:buClr>
                <a:schemeClr val="dk1"/>
              </a:buClr>
              <a:buSzPct val="100000"/>
              <a:buFont typeface="Arial"/>
              <a:buChar char="•"/>
            </a:pPr>
            <a:r>
              <a:rPr lang="en" sz="1800" b="0" i="0" u="sng" strike="noStrike" cap="none">
                <a:solidFill>
                  <a:schemeClr val="hlink"/>
                </a:solidFill>
                <a:latin typeface="Calibri"/>
                <a:ea typeface="Calibri"/>
                <a:cs typeface="Calibri"/>
                <a:sym typeface="Calibri"/>
                <a:hlinkClick r:id="rId8"/>
              </a:rPr>
              <a:t>Louisiana Connectors for Students with Significant Disabilities</a:t>
            </a:r>
          </a:p>
          <a:p>
            <a:pPr marL="609600" marR="0" lvl="0" indent="-266700" algn="l" rtl="0">
              <a:lnSpc>
                <a:spcPct val="100000"/>
              </a:lnSpc>
              <a:spcBef>
                <a:spcPts val="640"/>
              </a:spcBef>
              <a:spcAft>
                <a:spcPts val="0"/>
              </a:spcAft>
              <a:buClr>
                <a:schemeClr val="dk1"/>
              </a:buClr>
              <a:buSzPct val="100000"/>
              <a:buFont typeface="Arial"/>
              <a:buChar char="•"/>
            </a:pPr>
            <a:r>
              <a:rPr lang="en" sz="1800" b="0" i="0" u="sng" strike="noStrike" cap="none">
                <a:solidFill>
                  <a:schemeClr val="hlink"/>
                </a:solidFill>
                <a:latin typeface="Calibri"/>
                <a:ea typeface="Calibri"/>
                <a:cs typeface="Calibri"/>
                <a:sym typeface="Calibri"/>
                <a:hlinkClick r:id="rId9"/>
              </a:rPr>
              <a:t>Louisiana Connectors for ELS</a:t>
            </a:r>
          </a:p>
        </p:txBody>
      </p:sp>
      <p:sp>
        <p:nvSpPr>
          <p:cNvPr id="259" name="Shape 259"/>
          <p:cNvSpPr txBox="1"/>
          <p:nvPr/>
        </p:nvSpPr>
        <p:spPr>
          <a:xfrm>
            <a:off x="4643164" y="4526739"/>
            <a:ext cx="4174500" cy="1354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1800" b="1" i="0" u="none" strike="noStrike" cap="none">
                <a:solidFill>
                  <a:srgbClr val="000000"/>
                </a:solidFill>
                <a:latin typeface="Calibri"/>
                <a:ea typeface="Calibri"/>
                <a:cs typeface="Calibri"/>
                <a:sym typeface="Calibri"/>
              </a:rPr>
              <a:t>Assess the Standards</a:t>
            </a:r>
          </a:p>
          <a:p>
            <a:pPr marL="285750" marR="0" lvl="0" indent="-285750" algn="l" rtl="0">
              <a:lnSpc>
                <a:spcPct val="100000"/>
              </a:lnSpc>
              <a:spcBef>
                <a:spcPts val="640"/>
              </a:spcBef>
              <a:spcAft>
                <a:spcPts val="0"/>
              </a:spcAft>
              <a:buClr>
                <a:srgbClr val="000000"/>
              </a:buClr>
              <a:buSzPct val="100000"/>
              <a:buFont typeface="Arial"/>
              <a:buChar char="•"/>
            </a:pPr>
            <a:r>
              <a:rPr lang="en" sz="1800" b="0" i="0" u="sng" strike="noStrike" cap="none">
                <a:solidFill>
                  <a:schemeClr val="hlink"/>
                </a:solidFill>
                <a:latin typeface="Calibri"/>
                <a:ea typeface="Calibri"/>
                <a:cs typeface="Calibri"/>
                <a:sym typeface="Calibri"/>
                <a:hlinkClick r:id="rId10"/>
              </a:rPr>
              <a:t>LEAP 360 </a:t>
            </a:r>
            <a:r>
              <a:rPr lang="en" sz="1800" b="0" i="0" u="none" strike="noStrike" cap="none">
                <a:solidFill>
                  <a:srgbClr val="000000"/>
                </a:solidFill>
                <a:latin typeface="Calibri"/>
                <a:ea typeface="Calibri"/>
                <a:cs typeface="Calibri"/>
                <a:sym typeface="Calibri"/>
              </a:rPr>
              <a:t>(diagnostics, interims, EAGLE)</a:t>
            </a:r>
          </a:p>
          <a:p>
            <a:pPr marL="285750" marR="0" lvl="0" indent="-285750" algn="l" rtl="0">
              <a:lnSpc>
                <a:spcPct val="100000"/>
              </a:lnSpc>
              <a:spcBef>
                <a:spcPts val="640"/>
              </a:spcBef>
              <a:spcAft>
                <a:spcPts val="0"/>
              </a:spcAft>
              <a:buClr>
                <a:srgbClr val="000000"/>
              </a:buClr>
              <a:buSzPct val="100000"/>
              <a:buFont typeface="Arial"/>
              <a:buChar char="•"/>
            </a:pPr>
            <a:r>
              <a:rPr lang="en" sz="1800" b="0" i="0" u="sng" strike="noStrike" cap="none">
                <a:solidFill>
                  <a:schemeClr val="hlink"/>
                </a:solidFill>
                <a:latin typeface="Calibri"/>
                <a:ea typeface="Calibri"/>
                <a:cs typeface="Calibri"/>
                <a:sym typeface="Calibri"/>
                <a:hlinkClick r:id="rId6"/>
              </a:rPr>
              <a:t>Summative Assessment Guidance</a:t>
            </a: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pic>
        <p:nvPicPr>
          <p:cNvPr id="260" name="Shape 260" descr="K-12 ELA Planning">
            <a:hlinkClick r:id="rId6"/>
          </p:cNvPr>
          <p:cNvPicPr preferRelativeResize="0"/>
          <p:nvPr/>
        </p:nvPicPr>
        <p:blipFill rotWithShape="1">
          <a:blip r:embed="rId11">
            <a:alphaModFix/>
          </a:blip>
          <a:srcRect/>
          <a:stretch/>
        </p:blipFill>
        <p:spPr>
          <a:xfrm>
            <a:off x="6954185" y="207233"/>
            <a:ext cx="1762200" cy="2247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2400" b="1"/>
              <a:t>Accessing the LEAP 360 ELA Interim Assessments</a:t>
            </a:r>
          </a:p>
        </p:txBody>
      </p:sp>
      <p:sp>
        <p:nvSpPr>
          <p:cNvPr id="267" name="Shape 267"/>
          <p:cNvSpPr txBox="1">
            <a:spLocks noGrp="1"/>
          </p:cNvSpPr>
          <p:nvPr>
            <p:ph type="body" idx="1"/>
          </p:nvPr>
        </p:nvSpPr>
        <p:spPr>
          <a:xfrm>
            <a:off x="152400" y="1326426"/>
            <a:ext cx="8839200" cy="4659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None/>
            </a:pPr>
            <a:r>
              <a:rPr lang="en" sz="1800"/>
              <a:t>Teachers can use the </a:t>
            </a:r>
            <a:r>
              <a:rPr lang="en" sz="1800" u="sng">
                <a:solidFill>
                  <a:schemeClr val="hlink"/>
                </a:solidFill>
                <a:hlinkClick r:id="rId3"/>
              </a:rPr>
              <a:t>LEAP 360 Interim Assessment Teacher Access</a:t>
            </a:r>
            <a:r>
              <a:rPr lang="en" sz="1800"/>
              <a:t> link to access the Interim assessments. Teacher access for Interim 1 for grades 3 through high school and Interim 2 for high school are currently available. The usernames and passwords below are for Interim 1.</a:t>
            </a:r>
          </a:p>
          <a:p>
            <a:pPr marL="0" marR="0" lvl="0" indent="0" algn="l" rtl="0">
              <a:lnSpc>
                <a:spcPct val="100000"/>
              </a:lnSpc>
              <a:spcBef>
                <a:spcPts val="0"/>
              </a:spcBef>
              <a:spcAft>
                <a:spcPts val="0"/>
              </a:spcAft>
              <a:buNone/>
            </a:pPr>
            <a:endParaRPr/>
          </a:p>
        </p:txBody>
      </p:sp>
      <p:graphicFrame>
        <p:nvGraphicFramePr>
          <p:cNvPr id="268" name="Shape 268"/>
          <p:cNvGraphicFramePr/>
          <p:nvPr>
            <p:extLst>
              <p:ext uri="{D42A27DB-BD31-4B8C-83A1-F6EECF244321}">
                <p14:modId xmlns:p14="http://schemas.microsoft.com/office/powerpoint/2010/main" val="4275366722"/>
              </p:ext>
            </p:extLst>
          </p:nvPr>
        </p:nvGraphicFramePr>
        <p:xfrm>
          <a:off x="743950" y="2323700"/>
          <a:ext cx="7277832" cy="4023030"/>
        </p:xfrm>
        <a:graphic>
          <a:graphicData uri="http://schemas.openxmlformats.org/drawingml/2006/table">
            <a:tbl>
              <a:tblPr>
                <a:noFill/>
                <a:effectLst/>
                <a:tableStyleId>{01EC8F9E-98D7-4677-BF6E-71EB5E7916BA}</a:tableStyleId>
              </a:tblPr>
              <a:tblGrid>
                <a:gridCol w="847700"/>
                <a:gridCol w="1728725"/>
                <a:gridCol w="1130350"/>
                <a:gridCol w="1712100"/>
                <a:gridCol w="1579125"/>
                <a:gridCol w="279832"/>
              </a:tblGrid>
              <a:tr h="337675">
                <a:tc rowSpan="2">
                  <a:txBody>
                    <a:bodyPr/>
                    <a:lstStyle/>
                    <a:p>
                      <a:pPr marL="63500" lvl="0" indent="0" algn="ctr" rtl="0">
                        <a:lnSpc>
                          <a:spcPct val="100000"/>
                        </a:lnSpc>
                        <a:spcBef>
                          <a:spcPts val="0"/>
                        </a:spcBef>
                        <a:buNone/>
                      </a:pPr>
                      <a:r>
                        <a:rPr lang="en" sz="1200" b="1" dirty="0">
                          <a:latin typeface="Calibri"/>
                          <a:ea typeface="Calibri"/>
                          <a:cs typeface="Calibri"/>
                          <a:sym typeface="Calibri"/>
                        </a:rPr>
                        <a:t>Grade</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gridSpan="2">
                  <a:txBody>
                    <a:bodyPr/>
                    <a:lstStyle/>
                    <a:p>
                      <a:pPr lvl="0" algn="ctr" rtl="0">
                        <a:lnSpc>
                          <a:spcPct val="100000"/>
                        </a:lnSpc>
                        <a:spcBef>
                          <a:spcPts val="0"/>
                        </a:spcBef>
                        <a:buNone/>
                      </a:pPr>
                      <a:r>
                        <a:rPr lang="en" sz="1200" b="1" dirty="0">
                          <a:latin typeface="Calibri"/>
                          <a:ea typeface="Calibri"/>
                          <a:cs typeface="Calibri"/>
                          <a:sym typeface="Calibri"/>
                        </a:rPr>
                        <a:t>Option 1A</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hMerge="1">
                  <a:txBody>
                    <a:bodyPr/>
                    <a:lstStyle/>
                    <a:p>
                      <a:endParaRPr lang="en-US"/>
                    </a:p>
                  </a:txBody>
                  <a:tcPr/>
                </a:tc>
                <a:tc gridSpan="3">
                  <a:txBody>
                    <a:bodyPr/>
                    <a:lstStyle/>
                    <a:p>
                      <a:pPr lvl="0" algn="ctr" rtl="0">
                        <a:lnSpc>
                          <a:spcPct val="100000"/>
                        </a:lnSpc>
                        <a:spcBef>
                          <a:spcPts val="0"/>
                        </a:spcBef>
                        <a:buNone/>
                      </a:pPr>
                      <a:r>
                        <a:rPr lang="en" sz="1200" b="1">
                          <a:latin typeface="Calibri"/>
                          <a:ea typeface="Calibri"/>
                          <a:cs typeface="Calibri"/>
                          <a:sym typeface="Calibri"/>
                        </a:rPr>
                        <a:t>Option 1B</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hMerge="1">
                  <a:txBody>
                    <a:bodyPr/>
                    <a:lstStyle/>
                    <a:p>
                      <a:endParaRPr lang="en-US"/>
                    </a:p>
                  </a:txBody>
                  <a:tcPr/>
                </a:tc>
                <a:tc hMerge="1">
                  <a:txBody>
                    <a:bodyPr/>
                    <a:lstStyle/>
                    <a:p>
                      <a:endParaRPr lang="en-US"/>
                    </a:p>
                  </a:txBody>
                  <a:tcPr/>
                </a:tc>
              </a:tr>
              <a:tr h="346075">
                <a:tc vMerge="1">
                  <a:txBody>
                    <a:bodyPr/>
                    <a:lstStyle/>
                    <a:p>
                      <a:endParaRPr lang="en-US"/>
                    </a:p>
                  </a:txBody>
                  <a:tcPr/>
                </a:tc>
                <a:tc>
                  <a:txBody>
                    <a:bodyPr/>
                    <a:lstStyle/>
                    <a:p>
                      <a:pPr lvl="0" algn="ctr" rtl="0">
                        <a:lnSpc>
                          <a:spcPct val="100000"/>
                        </a:lnSpc>
                        <a:spcBef>
                          <a:spcPts val="0"/>
                        </a:spcBef>
                        <a:buNone/>
                      </a:pPr>
                      <a:r>
                        <a:rPr lang="en" sz="1200" b="1" dirty="0">
                          <a:latin typeface="Calibri"/>
                          <a:ea typeface="Calibri"/>
                          <a:cs typeface="Calibri"/>
                          <a:sym typeface="Calibri"/>
                        </a:rPr>
                        <a:t>User Name</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lvl="0" algn="ctr" rtl="0">
                        <a:lnSpc>
                          <a:spcPct val="100000"/>
                        </a:lnSpc>
                        <a:spcBef>
                          <a:spcPts val="0"/>
                        </a:spcBef>
                        <a:buNone/>
                      </a:pPr>
                      <a:r>
                        <a:rPr lang="en" sz="1200" b="1">
                          <a:latin typeface="Calibri"/>
                          <a:ea typeface="Calibri"/>
                          <a:cs typeface="Calibri"/>
                          <a:sym typeface="Calibri"/>
                        </a:rPr>
                        <a:t>Password</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p>
                      <a:pPr lvl="0" algn="ctr" rtl="0">
                        <a:lnSpc>
                          <a:spcPct val="100000"/>
                        </a:lnSpc>
                        <a:spcBef>
                          <a:spcPts val="0"/>
                        </a:spcBef>
                        <a:buNone/>
                      </a:pPr>
                      <a:r>
                        <a:rPr lang="en" sz="1200" b="1">
                          <a:latin typeface="Calibri"/>
                          <a:ea typeface="Calibri"/>
                          <a:cs typeface="Calibri"/>
                          <a:sym typeface="Calibri"/>
                        </a:rPr>
                        <a:t>User Name</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gridSpan="2">
                  <a:txBody>
                    <a:bodyPr/>
                    <a:lstStyle/>
                    <a:p>
                      <a:pPr lvl="0" algn="ctr" rtl="0">
                        <a:lnSpc>
                          <a:spcPct val="100000"/>
                        </a:lnSpc>
                        <a:spcBef>
                          <a:spcPts val="0"/>
                        </a:spcBef>
                        <a:buNone/>
                      </a:pPr>
                      <a:r>
                        <a:rPr lang="en" sz="1200" b="1">
                          <a:latin typeface="Calibri"/>
                          <a:ea typeface="Calibri"/>
                          <a:cs typeface="Calibri"/>
                          <a:sym typeface="Calibri"/>
                        </a:rPr>
                        <a:t>Password</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hMerge="1">
                  <a:txBody>
                    <a:bodyPr/>
                    <a:lstStyle/>
                    <a:p>
                      <a:endParaRPr lang="en-US"/>
                    </a:p>
                  </a:txBody>
                  <a:tcPr/>
                </a:tc>
              </a:tr>
              <a:tr h="319150">
                <a:tc>
                  <a:txBody>
                    <a:bodyPr/>
                    <a:lstStyle/>
                    <a:p>
                      <a:pPr marL="63500" lvl="0" indent="0" algn="ctr" rtl="0">
                        <a:lnSpc>
                          <a:spcPct val="100000"/>
                        </a:lnSpc>
                        <a:spcBef>
                          <a:spcPts val="0"/>
                        </a:spcBef>
                        <a:buNone/>
                      </a:pPr>
                      <a:r>
                        <a:rPr lang="en" sz="1200">
                          <a:latin typeface="Calibri"/>
                          <a:ea typeface="Calibri"/>
                          <a:cs typeface="Calibri"/>
                          <a:sym typeface="Calibri"/>
                        </a:rPr>
                        <a:t>3</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lnSpc>
                          <a:spcPct val="100000"/>
                        </a:lnSpc>
                        <a:spcBef>
                          <a:spcPts val="0"/>
                        </a:spcBef>
                        <a:buNone/>
                      </a:pPr>
                      <a:r>
                        <a:rPr lang="en" sz="1200">
                          <a:latin typeface="Calibri"/>
                          <a:ea typeface="Calibri"/>
                          <a:cs typeface="Calibri"/>
                          <a:sym typeface="Calibri"/>
                        </a:rPr>
                        <a:t>INT1_ELA1A3</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 lvl="0" indent="0" algn="ctr" rtl="0">
                        <a:lnSpc>
                          <a:spcPct val="100000"/>
                        </a:lnSpc>
                        <a:spcBef>
                          <a:spcPts val="0"/>
                        </a:spcBef>
                        <a:buNone/>
                      </a:pPr>
                      <a:r>
                        <a:rPr lang="en" sz="1200" dirty="0">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lnSpc>
                          <a:spcPct val="100000"/>
                        </a:lnSpc>
                        <a:spcBef>
                          <a:spcPts val="0"/>
                        </a:spcBef>
                        <a:buNone/>
                      </a:pPr>
                      <a:r>
                        <a:rPr lang="en" sz="1200">
                          <a:latin typeface="Calibri"/>
                          <a:ea typeface="Calibri"/>
                          <a:cs typeface="Calibri"/>
                          <a:sym typeface="Calibri"/>
                        </a:rPr>
                        <a:t>INT1_ELA1B3</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gn="ctr" rtl="0">
                        <a:lnSpc>
                          <a:spcPct val="100000"/>
                        </a:lnSpc>
                        <a:spcBef>
                          <a:spcPts val="0"/>
                        </a:spcBef>
                        <a:buNone/>
                      </a:pPr>
                      <a:r>
                        <a:rPr lang="en" sz="1200">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46075">
                <a:tc>
                  <a:txBody>
                    <a:bodyPr/>
                    <a:lstStyle/>
                    <a:p>
                      <a:pPr marL="63500" lvl="0" indent="0" algn="ctr" rtl="0">
                        <a:lnSpc>
                          <a:spcPct val="100000"/>
                        </a:lnSpc>
                        <a:spcBef>
                          <a:spcPts val="0"/>
                        </a:spcBef>
                        <a:buNone/>
                      </a:pPr>
                      <a:r>
                        <a:rPr lang="en" sz="1200">
                          <a:latin typeface="Calibri"/>
                          <a:ea typeface="Calibri"/>
                          <a:cs typeface="Calibri"/>
                          <a:sym typeface="Calibri"/>
                        </a:rPr>
                        <a:t>4</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lnSpc>
                          <a:spcPct val="100000"/>
                        </a:lnSpc>
                        <a:spcBef>
                          <a:spcPts val="0"/>
                        </a:spcBef>
                        <a:buNone/>
                      </a:pPr>
                      <a:r>
                        <a:rPr lang="en" sz="1200">
                          <a:latin typeface="Calibri"/>
                          <a:ea typeface="Calibri"/>
                          <a:cs typeface="Calibri"/>
                          <a:sym typeface="Calibri"/>
                        </a:rPr>
                        <a:t>INT1_ELA1A4</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 lvl="0" indent="0" algn="ctr" rtl="0">
                        <a:lnSpc>
                          <a:spcPct val="100000"/>
                        </a:lnSpc>
                        <a:spcBef>
                          <a:spcPts val="0"/>
                        </a:spcBef>
                        <a:buNone/>
                      </a:pPr>
                      <a:r>
                        <a:rPr lang="en" sz="1200">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lnSpc>
                          <a:spcPct val="100000"/>
                        </a:lnSpc>
                        <a:spcBef>
                          <a:spcPts val="0"/>
                        </a:spcBef>
                        <a:buNone/>
                      </a:pPr>
                      <a:r>
                        <a:rPr lang="en" sz="1200" dirty="0">
                          <a:latin typeface="Calibri"/>
                          <a:ea typeface="Calibri"/>
                          <a:cs typeface="Calibri"/>
                          <a:sym typeface="Calibri"/>
                        </a:rPr>
                        <a:t>INT1_ELA1B4</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gn="ctr" rtl="0">
                        <a:lnSpc>
                          <a:spcPct val="100000"/>
                        </a:lnSpc>
                        <a:spcBef>
                          <a:spcPts val="0"/>
                        </a:spcBef>
                        <a:buNone/>
                      </a:pPr>
                      <a:r>
                        <a:rPr lang="en" sz="1200" dirty="0">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46075">
                <a:tc>
                  <a:txBody>
                    <a:bodyPr/>
                    <a:lstStyle/>
                    <a:p>
                      <a:pPr marL="63500" lvl="0" indent="0" algn="ctr" rtl="0">
                        <a:lnSpc>
                          <a:spcPct val="100000"/>
                        </a:lnSpc>
                        <a:spcBef>
                          <a:spcPts val="0"/>
                        </a:spcBef>
                        <a:buNone/>
                      </a:pPr>
                      <a:r>
                        <a:rPr lang="en" sz="1200">
                          <a:latin typeface="Calibri"/>
                          <a:ea typeface="Calibri"/>
                          <a:cs typeface="Calibri"/>
                          <a:sym typeface="Calibri"/>
                        </a:rPr>
                        <a:t>5</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lnSpc>
                          <a:spcPct val="100000"/>
                        </a:lnSpc>
                        <a:spcBef>
                          <a:spcPts val="0"/>
                        </a:spcBef>
                        <a:buNone/>
                      </a:pPr>
                      <a:r>
                        <a:rPr lang="en" sz="1200">
                          <a:latin typeface="Calibri"/>
                          <a:ea typeface="Calibri"/>
                          <a:cs typeface="Calibri"/>
                          <a:sym typeface="Calibri"/>
                        </a:rPr>
                        <a:t>INT1_ELA1A5</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 lvl="0" indent="0" algn="ctr" rtl="0">
                        <a:lnSpc>
                          <a:spcPct val="100000"/>
                        </a:lnSpc>
                        <a:spcBef>
                          <a:spcPts val="0"/>
                        </a:spcBef>
                        <a:buNone/>
                      </a:pPr>
                      <a:r>
                        <a:rPr lang="en" sz="1200">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lnSpc>
                          <a:spcPct val="100000"/>
                        </a:lnSpc>
                        <a:spcBef>
                          <a:spcPts val="0"/>
                        </a:spcBef>
                        <a:buNone/>
                      </a:pPr>
                      <a:r>
                        <a:rPr lang="en" sz="1200" dirty="0">
                          <a:latin typeface="Calibri"/>
                          <a:ea typeface="Calibri"/>
                          <a:cs typeface="Calibri"/>
                          <a:sym typeface="Calibri"/>
                        </a:rPr>
                        <a:t>INT1_ELA1B5</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gn="ctr" rtl="0">
                        <a:lnSpc>
                          <a:spcPct val="100000"/>
                        </a:lnSpc>
                        <a:spcBef>
                          <a:spcPts val="0"/>
                        </a:spcBef>
                        <a:buNone/>
                      </a:pPr>
                      <a:r>
                        <a:rPr lang="en" sz="1200" dirty="0">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46075">
                <a:tc>
                  <a:txBody>
                    <a:bodyPr/>
                    <a:lstStyle/>
                    <a:p>
                      <a:pPr marL="63500" lvl="0" indent="0" algn="ctr" rtl="0">
                        <a:lnSpc>
                          <a:spcPct val="100000"/>
                        </a:lnSpc>
                        <a:spcBef>
                          <a:spcPts val="0"/>
                        </a:spcBef>
                        <a:buNone/>
                      </a:pPr>
                      <a:r>
                        <a:rPr lang="en" sz="1200">
                          <a:latin typeface="Calibri"/>
                          <a:ea typeface="Calibri"/>
                          <a:cs typeface="Calibri"/>
                          <a:sym typeface="Calibri"/>
                        </a:rPr>
                        <a:t>6</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lnSpc>
                          <a:spcPct val="100000"/>
                        </a:lnSpc>
                        <a:spcBef>
                          <a:spcPts val="0"/>
                        </a:spcBef>
                        <a:buNone/>
                      </a:pPr>
                      <a:r>
                        <a:rPr lang="en" sz="1200">
                          <a:latin typeface="Calibri"/>
                          <a:ea typeface="Calibri"/>
                          <a:cs typeface="Calibri"/>
                          <a:sym typeface="Calibri"/>
                        </a:rPr>
                        <a:t>INT1_ELA1A6</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 lvl="0" indent="0" algn="ctr" rtl="0">
                        <a:lnSpc>
                          <a:spcPct val="100000"/>
                        </a:lnSpc>
                        <a:spcBef>
                          <a:spcPts val="0"/>
                        </a:spcBef>
                        <a:buNone/>
                      </a:pPr>
                      <a:r>
                        <a:rPr lang="en" sz="1200">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lnSpc>
                          <a:spcPct val="100000"/>
                        </a:lnSpc>
                        <a:spcBef>
                          <a:spcPts val="0"/>
                        </a:spcBef>
                        <a:buNone/>
                      </a:pPr>
                      <a:r>
                        <a:rPr lang="en" sz="1200" dirty="0">
                          <a:latin typeface="Calibri"/>
                          <a:ea typeface="Calibri"/>
                          <a:cs typeface="Calibri"/>
                          <a:sym typeface="Calibri"/>
                        </a:rPr>
                        <a:t>INT1_ELA1B6</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gn="ctr" rtl="0">
                        <a:lnSpc>
                          <a:spcPct val="100000"/>
                        </a:lnSpc>
                        <a:spcBef>
                          <a:spcPts val="0"/>
                        </a:spcBef>
                        <a:buNone/>
                      </a:pPr>
                      <a:r>
                        <a:rPr lang="en" sz="1200">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46075">
                <a:tc>
                  <a:txBody>
                    <a:bodyPr/>
                    <a:lstStyle/>
                    <a:p>
                      <a:pPr marL="63500" lvl="0" indent="0" algn="ctr" rtl="0">
                        <a:lnSpc>
                          <a:spcPct val="100000"/>
                        </a:lnSpc>
                        <a:spcBef>
                          <a:spcPts val="0"/>
                        </a:spcBef>
                        <a:buNone/>
                      </a:pPr>
                      <a:r>
                        <a:rPr lang="en" sz="1200">
                          <a:latin typeface="Calibri"/>
                          <a:ea typeface="Calibri"/>
                          <a:cs typeface="Calibri"/>
                          <a:sym typeface="Calibri"/>
                        </a:rPr>
                        <a:t>7</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lnSpc>
                          <a:spcPct val="100000"/>
                        </a:lnSpc>
                        <a:spcBef>
                          <a:spcPts val="0"/>
                        </a:spcBef>
                        <a:buNone/>
                      </a:pPr>
                      <a:r>
                        <a:rPr lang="en" sz="1200">
                          <a:latin typeface="Calibri"/>
                          <a:ea typeface="Calibri"/>
                          <a:cs typeface="Calibri"/>
                          <a:sym typeface="Calibri"/>
                        </a:rPr>
                        <a:t>INT1_ELA1A7</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 lvl="0" indent="0" algn="ctr" rtl="0">
                        <a:lnSpc>
                          <a:spcPct val="100000"/>
                        </a:lnSpc>
                        <a:spcBef>
                          <a:spcPts val="0"/>
                        </a:spcBef>
                        <a:buNone/>
                      </a:pPr>
                      <a:r>
                        <a:rPr lang="en" sz="1200">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lnSpc>
                          <a:spcPct val="100000"/>
                        </a:lnSpc>
                        <a:spcBef>
                          <a:spcPts val="0"/>
                        </a:spcBef>
                        <a:buNone/>
                      </a:pPr>
                      <a:r>
                        <a:rPr lang="en" sz="1200">
                          <a:latin typeface="Calibri"/>
                          <a:ea typeface="Calibri"/>
                          <a:cs typeface="Calibri"/>
                          <a:sym typeface="Calibri"/>
                        </a:rPr>
                        <a:t>INT1_ELA1B7</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gn="ctr" rtl="0">
                        <a:lnSpc>
                          <a:spcPct val="100000"/>
                        </a:lnSpc>
                        <a:spcBef>
                          <a:spcPts val="0"/>
                        </a:spcBef>
                        <a:buNone/>
                      </a:pPr>
                      <a:r>
                        <a:rPr lang="en" sz="1200" dirty="0">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46075">
                <a:tc>
                  <a:txBody>
                    <a:bodyPr/>
                    <a:lstStyle/>
                    <a:p>
                      <a:pPr marL="63500" lvl="0" indent="0" algn="ctr" rtl="0">
                        <a:lnSpc>
                          <a:spcPct val="100000"/>
                        </a:lnSpc>
                        <a:spcBef>
                          <a:spcPts val="0"/>
                        </a:spcBef>
                        <a:buNone/>
                      </a:pPr>
                      <a:r>
                        <a:rPr lang="en" sz="1200">
                          <a:latin typeface="Calibri"/>
                          <a:ea typeface="Calibri"/>
                          <a:cs typeface="Calibri"/>
                          <a:sym typeface="Calibri"/>
                        </a:rPr>
                        <a:t>8</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lnSpc>
                          <a:spcPct val="100000"/>
                        </a:lnSpc>
                        <a:spcBef>
                          <a:spcPts val="0"/>
                        </a:spcBef>
                        <a:buNone/>
                      </a:pPr>
                      <a:r>
                        <a:rPr lang="en" sz="1200">
                          <a:latin typeface="Calibri"/>
                          <a:ea typeface="Calibri"/>
                          <a:cs typeface="Calibri"/>
                          <a:sym typeface="Calibri"/>
                        </a:rPr>
                        <a:t>INT1_ELA1A8</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 lvl="0" indent="0" algn="ctr" rtl="0">
                        <a:lnSpc>
                          <a:spcPct val="100000"/>
                        </a:lnSpc>
                        <a:spcBef>
                          <a:spcPts val="0"/>
                        </a:spcBef>
                        <a:buNone/>
                      </a:pPr>
                      <a:r>
                        <a:rPr lang="en" sz="1200">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lnSpc>
                          <a:spcPct val="100000"/>
                        </a:lnSpc>
                        <a:spcBef>
                          <a:spcPts val="0"/>
                        </a:spcBef>
                        <a:buNone/>
                      </a:pPr>
                      <a:r>
                        <a:rPr lang="en" sz="1200">
                          <a:latin typeface="Calibri"/>
                          <a:ea typeface="Calibri"/>
                          <a:cs typeface="Calibri"/>
                          <a:sym typeface="Calibri"/>
                        </a:rPr>
                        <a:t>INT1_ELA1B8</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gn="ctr" rtl="0">
                        <a:lnSpc>
                          <a:spcPct val="100000"/>
                        </a:lnSpc>
                        <a:spcBef>
                          <a:spcPts val="0"/>
                        </a:spcBef>
                        <a:buNone/>
                      </a:pPr>
                      <a:r>
                        <a:rPr lang="en" sz="1200" dirty="0">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37675">
                <a:tc gridSpan="6">
                  <a:txBody>
                    <a:bodyPr/>
                    <a:lstStyle/>
                    <a:p>
                      <a:pPr lvl="0" algn="ctr" rtl="0">
                        <a:lnSpc>
                          <a:spcPct val="100000"/>
                        </a:lnSpc>
                        <a:spcBef>
                          <a:spcPts val="0"/>
                        </a:spcBef>
                        <a:buNone/>
                      </a:pPr>
                      <a:r>
                        <a:rPr lang="en" sz="1200" b="1" dirty="0">
                          <a:latin typeface="Calibri"/>
                          <a:ea typeface="Calibri"/>
                          <a:cs typeface="Calibri"/>
                          <a:sym typeface="Calibri"/>
                        </a:rPr>
                        <a:t>High School</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7675">
                <a:tc>
                  <a:txBody>
                    <a:bodyPr/>
                    <a:lstStyle/>
                    <a:p>
                      <a:pPr marL="63500" lvl="0" indent="0" algn="ctr" rtl="0">
                        <a:lnSpc>
                          <a:spcPct val="100000"/>
                        </a:lnSpc>
                        <a:spcBef>
                          <a:spcPts val="0"/>
                        </a:spcBef>
                        <a:buNone/>
                      </a:pPr>
                      <a:r>
                        <a:rPr lang="en" sz="1200">
                          <a:latin typeface="Calibri"/>
                          <a:ea typeface="Calibri"/>
                          <a:cs typeface="Calibri"/>
                          <a:sym typeface="Calibri"/>
                        </a:rPr>
                        <a:t>Eng I</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63500" lvl="0" indent="0" algn="ctr" rtl="0">
                        <a:lnSpc>
                          <a:spcPct val="100000"/>
                        </a:lnSpc>
                        <a:spcBef>
                          <a:spcPts val="0"/>
                        </a:spcBef>
                        <a:buNone/>
                      </a:pPr>
                      <a:r>
                        <a:rPr lang="en" sz="1200">
                          <a:latin typeface="Calibri"/>
                          <a:ea typeface="Calibri"/>
                          <a:cs typeface="Calibri"/>
                          <a:sym typeface="Calibri"/>
                        </a:rPr>
                        <a:t>INT1_ENG1</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3">
                  <a:txBody>
                    <a:bodyPr/>
                    <a:lstStyle/>
                    <a:p>
                      <a:pPr marL="63500" lvl="0" indent="0" algn="ctr" rtl="0">
                        <a:lnSpc>
                          <a:spcPct val="100000"/>
                        </a:lnSpc>
                        <a:spcBef>
                          <a:spcPts val="0"/>
                        </a:spcBef>
                        <a:buNone/>
                      </a:pPr>
                      <a:r>
                        <a:rPr lang="en" sz="1200" dirty="0">
                          <a:solidFill>
                            <a:schemeClr val="dk1"/>
                          </a:solidFill>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337675">
                <a:tc>
                  <a:txBody>
                    <a:bodyPr/>
                    <a:lstStyle/>
                    <a:p>
                      <a:pPr marL="63500" lvl="0" indent="0" algn="ctr" rtl="0">
                        <a:lnSpc>
                          <a:spcPct val="100000"/>
                        </a:lnSpc>
                        <a:spcBef>
                          <a:spcPts val="0"/>
                        </a:spcBef>
                        <a:buNone/>
                      </a:pPr>
                      <a:r>
                        <a:rPr lang="en" sz="1200">
                          <a:latin typeface="Calibri"/>
                          <a:ea typeface="Calibri"/>
                          <a:cs typeface="Calibri"/>
                          <a:sym typeface="Calibri"/>
                        </a:rPr>
                        <a:t>Eng II</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63500" lvl="0" indent="0" algn="ctr" rtl="0">
                        <a:lnSpc>
                          <a:spcPct val="100000"/>
                        </a:lnSpc>
                        <a:spcBef>
                          <a:spcPts val="0"/>
                        </a:spcBef>
                        <a:buNone/>
                      </a:pPr>
                      <a:r>
                        <a:rPr lang="en" sz="1200">
                          <a:latin typeface="Calibri"/>
                          <a:ea typeface="Calibri"/>
                          <a:cs typeface="Calibri"/>
                          <a:sym typeface="Calibri"/>
                        </a:rPr>
                        <a:t>INT1_ENG2</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3">
                  <a:txBody>
                    <a:bodyPr/>
                    <a:lstStyle/>
                    <a:p>
                      <a:pPr marL="63500" lvl="0" indent="0" algn="ctr" rtl="0">
                        <a:lnSpc>
                          <a:spcPct val="100000"/>
                        </a:lnSpc>
                        <a:spcBef>
                          <a:spcPts val="0"/>
                        </a:spcBef>
                        <a:buNone/>
                      </a:pPr>
                      <a:r>
                        <a:rPr lang="en" sz="1200" dirty="0">
                          <a:solidFill>
                            <a:schemeClr val="dk1"/>
                          </a:solidFill>
                          <a:latin typeface="Calibri"/>
                          <a:ea typeface="Calibri"/>
                          <a:cs typeface="Calibri"/>
                          <a:sym typeface="Calibri"/>
                        </a:rPr>
                        <a:t>LEAP360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2400" b="1"/>
              <a:t>Accessing the LEAP 360 Math Interim Assessments</a:t>
            </a:r>
          </a:p>
        </p:txBody>
      </p:sp>
      <p:sp>
        <p:nvSpPr>
          <p:cNvPr id="275" name="Shape 275"/>
          <p:cNvSpPr txBox="1">
            <a:spLocks noGrp="1"/>
          </p:cNvSpPr>
          <p:nvPr>
            <p:ph type="body" idx="1"/>
          </p:nvPr>
        </p:nvSpPr>
        <p:spPr>
          <a:xfrm>
            <a:off x="152400" y="1349826"/>
            <a:ext cx="8839200" cy="5105400"/>
          </a:xfrm>
          <a:prstGeom prst="rect">
            <a:avLst/>
          </a:prstGeom>
          <a:noFill/>
          <a:ln>
            <a:noFill/>
          </a:ln>
        </p:spPr>
        <p:txBody>
          <a:bodyPr wrap="square" lIns="91425" tIns="91425" rIns="91425" bIns="91425" anchor="t" anchorCtr="0">
            <a:noAutofit/>
          </a:bodyPr>
          <a:lstStyle/>
          <a:p>
            <a:pPr marL="0" lvl="0" indent="-69850" rtl="0">
              <a:spcBef>
                <a:spcPts val="0"/>
              </a:spcBef>
              <a:buClr>
                <a:schemeClr val="dk1"/>
              </a:buClr>
              <a:buSzPct val="61111"/>
              <a:buFont typeface="Arial"/>
              <a:buNone/>
            </a:pPr>
            <a:r>
              <a:rPr lang="en" sz="1800"/>
              <a:t>Teachers can use the </a:t>
            </a:r>
            <a:r>
              <a:rPr lang="en" sz="1800" u="sng">
                <a:solidFill>
                  <a:schemeClr val="hlink"/>
                </a:solidFill>
                <a:hlinkClick r:id="rId3"/>
              </a:rPr>
              <a:t>LEAP 360 Interim Assessment Teacher Access</a:t>
            </a:r>
            <a:r>
              <a:rPr lang="en" sz="1800"/>
              <a:t> link to access the Interim assessments. Teacher access for Interim 1 for grades 3 through high school and Interim 2 for high school are currently available. The usernames and passwords below are for Interim 1.</a:t>
            </a:r>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a:p>
            <a:pPr marL="0" lvl="0" indent="-69850" rtl="0">
              <a:spcBef>
                <a:spcPts val="0"/>
              </a:spcBef>
              <a:buClr>
                <a:schemeClr val="dk1"/>
              </a:buClr>
              <a:buSzPct val="61111"/>
              <a:buFont typeface="Arial"/>
              <a:buNone/>
            </a:pPr>
            <a:endParaRPr sz="1800"/>
          </a:p>
        </p:txBody>
      </p:sp>
      <p:graphicFrame>
        <p:nvGraphicFramePr>
          <p:cNvPr id="276" name="Shape 276"/>
          <p:cNvGraphicFramePr/>
          <p:nvPr/>
        </p:nvGraphicFramePr>
        <p:xfrm>
          <a:off x="820150" y="2399900"/>
          <a:ext cx="7420900" cy="3565890"/>
        </p:xfrm>
        <a:graphic>
          <a:graphicData uri="http://schemas.openxmlformats.org/drawingml/2006/table">
            <a:tbl>
              <a:tblPr>
                <a:noFill/>
                <a:tableStyleId>{01EC8F9E-98D7-4677-BF6E-71EB5E7916BA}</a:tableStyleId>
              </a:tblPr>
              <a:tblGrid>
                <a:gridCol w="1697100"/>
                <a:gridCol w="3460875"/>
                <a:gridCol w="2262925"/>
              </a:tblGrid>
              <a:tr h="337825">
                <a:tc>
                  <a:txBody>
                    <a:bodyPr/>
                    <a:lstStyle/>
                    <a:p>
                      <a:pPr marL="63500" lvl="0" indent="-69850" algn="ctr" rtl="0">
                        <a:lnSpc>
                          <a:spcPct val="100000"/>
                        </a:lnSpc>
                        <a:spcBef>
                          <a:spcPts val="0"/>
                        </a:spcBef>
                        <a:buClr>
                          <a:schemeClr val="dk1"/>
                        </a:buClr>
                        <a:buSzPct val="78571"/>
                        <a:buFont typeface="Arial"/>
                        <a:buNone/>
                      </a:pPr>
                      <a:r>
                        <a:rPr lang="en" b="1">
                          <a:solidFill>
                            <a:schemeClr val="dk1"/>
                          </a:solidFill>
                          <a:latin typeface="Calibri"/>
                          <a:ea typeface="Calibri"/>
                          <a:cs typeface="Calibri"/>
                          <a:sym typeface="Calibri"/>
                        </a:rPr>
                        <a:t>Grade</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DBE5F1"/>
                    </a:solidFill>
                  </a:tcPr>
                </a:tc>
                <a:tc>
                  <a:txBody>
                    <a:bodyPr/>
                    <a:lstStyle/>
                    <a:p>
                      <a:pPr lvl="0" algn="ctr" rtl="0">
                        <a:lnSpc>
                          <a:spcPct val="100000"/>
                        </a:lnSpc>
                        <a:spcBef>
                          <a:spcPts val="0"/>
                        </a:spcBef>
                        <a:buNone/>
                      </a:pPr>
                      <a:r>
                        <a:rPr lang="en" b="1">
                          <a:latin typeface="Calibri"/>
                          <a:ea typeface="Calibri"/>
                          <a:cs typeface="Calibri"/>
                          <a:sym typeface="Calibri"/>
                        </a:rPr>
                        <a:t>User Name</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DBE5F1"/>
                    </a:solidFill>
                  </a:tcPr>
                </a:tc>
                <a:tc>
                  <a:txBody>
                    <a:bodyPr/>
                    <a:lstStyle/>
                    <a:p>
                      <a:pPr lvl="0" algn="ctr" rtl="0">
                        <a:lnSpc>
                          <a:spcPct val="100000"/>
                        </a:lnSpc>
                        <a:spcBef>
                          <a:spcPts val="0"/>
                        </a:spcBef>
                        <a:buNone/>
                      </a:pPr>
                      <a:r>
                        <a:rPr lang="en" b="1">
                          <a:latin typeface="Calibri"/>
                          <a:ea typeface="Calibri"/>
                          <a:cs typeface="Calibri"/>
                          <a:sym typeface="Calibri"/>
                        </a:rPr>
                        <a:t>Password</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DBE5F1"/>
                    </a:solidFill>
                  </a:tcPr>
                </a:tc>
              </a:tr>
              <a:tr h="378825">
                <a:tc>
                  <a:txBody>
                    <a:bodyPr/>
                    <a:lstStyle/>
                    <a:p>
                      <a:pPr marL="63500" lvl="0" indent="0" algn="ctr" rtl="0">
                        <a:lnSpc>
                          <a:spcPct val="100000"/>
                        </a:lnSpc>
                        <a:spcBef>
                          <a:spcPts val="0"/>
                        </a:spcBef>
                        <a:buNone/>
                      </a:pPr>
                      <a:r>
                        <a:rPr lang="en">
                          <a:latin typeface="Calibri"/>
                          <a:ea typeface="Calibri"/>
                          <a:cs typeface="Calibri"/>
                          <a:sym typeface="Calibri"/>
                        </a:rPr>
                        <a:t>3</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INT1_MATH3</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LEAP360</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378825">
                <a:tc>
                  <a:txBody>
                    <a:bodyPr/>
                    <a:lstStyle/>
                    <a:p>
                      <a:pPr marL="63500" lvl="0" indent="0" algn="ctr" rtl="0">
                        <a:lnSpc>
                          <a:spcPct val="100000"/>
                        </a:lnSpc>
                        <a:spcBef>
                          <a:spcPts val="0"/>
                        </a:spcBef>
                        <a:buNone/>
                      </a:pPr>
                      <a:r>
                        <a:rPr lang="en">
                          <a:latin typeface="Calibri"/>
                          <a:ea typeface="Calibri"/>
                          <a:cs typeface="Calibri"/>
                          <a:sym typeface="Calibri"/>
                        </a:rPr>
                        <a:t>4</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INT1_MATH4</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LEAP360</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378825">
                <a:tc>
                  <a:txBody>
                    <a:bodyPr/>
                    <a:lstStyle/>
                    <a:p>
                      <a:pPr marL="63500" lvl="0" indent="0" algn="ctr" rtl="0">
                        <a:lnSpc>
                          <a:spcPct val="100000"/>
                        </a:lnSpc>
                        <a:spcBef>
                          <a:spcPts val="0"/>
                        </a:spcBef>
                        <a:buNone/>
                      </a:pPr>
                      <a:r>
                        <a:rPr lang="en">
                          <a:latin typeface="Calibri"/>
                          <a:ea typeface="Calibri"/>
                          <a:cs typeface="Calibri"/>
                          <a:sym typeface="Calibri"/>
                        </a:rPr>
                        <a:t>5</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INT1_MATH5</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LEAP360</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378825">
                <a:tc>
                  <a:txBody>
                    <a:bodyPr/>
                    <a:lstStyle/>
                    <a:p>
                      <a:pPr marL="63500" lvl="0" indent="0" algn="ctr" rtl="0">
                        <a:lnSpc>
                          <a:spcPct val="100000"/>
                        </a:lnSpc>
                        <a:spcBef>
                          <a:spcPts val="0"/>
                        </a:spcBef>
                        <a:buNone/>
                      </a:pPr>
                      <a:r>
                        <a:rPr lang="en">
                          <a:latin typeface="Calibri"/>
                          <a:ea typeface="Calibri"/>
                          <a:cs typeface="Calibri"/>
                          <a:sym typeface="Calibri"/>
                        </a:rPr>
                        <a:t>6</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INT1_MATH6</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LEAP360</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378825">
                <a:tc>
                  <a:txBody>
                    <a:bodyPr/>
                    <a:lstStyle/>
                    <a:p>
                      <a:pPr marL="63500" lvl="0" indent="0" algn="ctr" rtl="0">
                        <a:lnSpc>
                          <a:spcPct val="100000"/>
                        </a:lnSpc>
                        <a:spcBef>
                          <a:spcPts val="0"/>
                        </a:spcBef>
                        <a:buNone/>
                      </a:pPr>
                      <a:r>
                        <a:rPr lang="en">
                          <a:latin typeface="Calibri"/>
                          <a:ea typeface="Calibri"/>
                          <a:cs typeface="Calibri"/>
                          <a:sym typeface="Calibri"/>
                        </a:rPr>
                        <a:t>7</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INT1_MATH7</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LEAP360</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378825">
                <a:tc>
                  <a:txBody>
                    <a:bodyPr/>
                    <a:lstStyle/>
                    <a:p>
                      <a:pPr marL="63500" lvl="0" indent="0" algn="ctr" rtl="0">
                        <a:lnSpc>
                          <a:spcPct val="100000"/>
                        </a:lnSpc>
                        <a:spcBef>
                          <a:spcPts val="0"/>
                        </a:spcBef>
                        <a:buNone/>
                      </a:pPr>
                      <a:r>
                        <a:rPr lang="en">
                          <a:latin typeface="Calibri"/>
                          <a:ea typeface="Calibri"/>
                          <a:cs typeface="Calibri"/>
                          <a:sym typeface="Calibri"/>
                        </a:rPr>
                        <a:t>8</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INT1_MATH8</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LEAP360</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378825">
                <a:tc>
                  <a:txBody>
                    <a:bodyPr/>
                    <a:lstStyle/>
                    <a:p>
                      <a:pPr marL="63500" lvl="0" indent="0" algn="ctr" rtl="0">
                        <a:lnSpc>
                          <a:spcPct val="100000"/>
                        </a:lnSpc>
                        <a:spcBef>
                          <a:spcPts val="0"/>
                        </a:spcBef>
                        <a:buNone/>
                      </a:pPr>
                      <a:r>
                        <a:rPr lang="en">
                          <a:latin typeface="Calibri"/>
                          <a:ea typeface="Calibri"/>
                          <a:cs typeface="Calibri"/>
                          <a:sym typeface="Calibri"/>
                        </a:rPr>
                        <a:t>Algebra</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INT1_ALG1</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LEAP360</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378825">
                <a:tc>
                  <a:txBody>
                    <a:bodyPr/>
                    <a:lstStyle/>
                    <a:p>
                      <a:pPr marL="63500" lvl="0" indent="0" algn="ctr" rtl="0">
                        <a:lnSpc>
                          <a:spcPct val="100000"/>
                        </a:lnSpc>
                        <a:spcBef>
                          <a:spcPts val="0"/>
                        </a:spcBef>
                        <a:buNone/>
                      </a:pPr>
                      <a:r>
                        <a:rPr lang="en">
                          <a:latin typeface="Calibri"/>
                          <a:ea typeface="Calibri"/>
                          <a:cs typeface="Calibri"/>
                          <a:sym typeface="Calibri"/>
                        </a:rPr>
                        <a:t>Geometry</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INT1_GEOM</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63500" lvl="0" indent="0" algn="ctr" rtl="0">
                        <a:lnSpc>
                          <a:spcPct val="100000"/>
                        </a:lnSpc>
                        <a:spcBef>
                          <a:spcPts val="0"/>
                        </a:spcBef>
                        <a:buNone/>
                      </a:pPr>
                      <a:r>
                        <a:rPr lang="en">
                          <a:latin typeface="Calibri"/>
                          <a:ea typeface="Calibri"/>
                          <a:cs typeface="Calibri"/>
                          <a:sym typeface="Calibri"/>
                        </a:rPr>
                        <a:t>LEAP360</a:t>
                      </a:r>
                    </a:p>
                  </a:txBody>
                  <a:tcPr marL="91425" marR="9142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p:nvPr/>
        </p:nvSpPr>
        <p:spPr>
          <a:xfrm>
            <a:off x="0" y="2741622"/>
            <a:ext cx="9144000" cy="461100"/>
          </a:xfrm>
          <a:prstGeom prst="rect">
            <a:avLst/>
          </a:prstGeom>
          <a:solidFill>
            <a:srgbClr val="FFF2CC"/>
          </a:solidFill>
          <a:ln w="9525" cap="flat" cmpd="sng">
            <a:solidFill>
              <a:srgbClr val="FFF2CC"/>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2" name="Shape 282"/>
          <p:cNvSpPr txBox="1">
            <a:spLocks noGrp="1"/>
          </p:cNvSpPr>
          <p:nvPr>
            <p:ph type="body" idx="1"/>
          </p:nvPr>
        </p:nvSpPr>
        <p:spPr>
          <a:xfrm>
            <a:off x="152400" y="1524000"/>
            <a:ext cx="8839200" cy="4876800"/>
          </a:xfrm>
          <a:prstGeom prst="rect">
            <a:avLst/>
          </a:prstGeom>
          <a:noFill/>
          <a:ln>
            <a:noFill/>
          </a:ln>
        </p:spPr>
        <p:txBody>
          <a:bodyPr wrap="square" lIns="91425" tIns="45700" rIns="91425" bIns="45700" anchor="t" anchorCtr="0">
            <a:noAutofit/>
          </a:bodyPr>
          <a:lstStyle/>
          <a:p>
            <a:pPr marL="0" marR="0" lvl="0" indent="0" algn="l" rtl="0">
              <a:lnSpc>
                <a:spcPct val="150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By the end of today’s session, we’ll address these questions:</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What is LEAP 360’s role in Louisiana’s classrooms, schools, and school systems?</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What do LEAP 360 </a:t>
            </a:r>
            <a:r>
              <a:rPr lang="en" sz="1800"/>
              <a:t>Interim </a:t>
            </a:r>
            <a:r>
              <a:rPr lang="en" sz="1800" b="0" i="0" u="none" strike="noStrike" cap="none">
                <a:solidFill>
                  <a:schemeClr val="dk1"/>
                </a:solidFill>
                <a:latin typeface="Calibri"/>
                <a:ea typeface="Calibri"/>
                <a:cs typeface="Calibri"/>
                <a:sym typeface="Calibri"/>
              </a:rPr>
              <a:t>Assessments tell us about student learning?</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How does the Quick Start Guide prepare me for implementation?</a:t>
            </a:r>
          </a:p>
          <a:p>
            <a:pPr marL="457200" lvl="0" indent="-342900" rtl="0">
              <a:lnSpc>
                <a:spcPct val="150000"/>
              </a:lnSpc>
              <a:spcBef>
                <a:spcPts val="0"/>
              </a:spcBef>
              <a:buClr>
                <a:schemeClr val="dk1"/>
              </a:buClr>
              <a:buSzPct val="100000"/>
              <a:buFont typeface="Arial"/>
              <a:buChar char="•"/>
            </a:pPr>
            <a:r>
              <a:rPr lang="en" sz="1800"/>
              <a:t>What support and logistical resources are available?</a:t>
            </a:r>
          </a:p>
          <a:p>
            <a:pPr marL="0" marR="0" lvl="0" indent="0" algn="l" rtl="0">
              <a:lnSpc>
                <a:spcPct val="150000"/>
              </a:lnSpc>
              <a:spcBef>
                <a:spcPts val="0"/>
              </a:spcBef>
              <a:spcAft>
                <a:spcPts val="0"/>
              </a:spcAft>
              <a:buNone/>
            </a:pPr>
            <a:endParaRPr sz="1800"/>
          </a:p>
        </p:txBody>
      </p:sp>
      <p:sp>
        <p:nvSpPr>
          <p:cNvPr id="283" name="Shape 283"/>
          <p:cNvSpPr txBox="1">
            <a:spLocks noGrp="1"/>
          </p:cNvSpPr>
          <p:nvPr>
            <p:ph type="title"/>
          </p:nvPr>
        </p:nvSpPr>
        <p:spPr>
          <a:xfrm>
            <a:off x="0" y="0"/>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2400" b="1" i="0" u="none" strike="noStrike" cap="none">
                <a:solidFill>
                  <a:srgbClr val="333333"/>
                </a:solidFill>
                <a:latin typeface="Calibri"/>
                <a:ea typeface="Calibri"/>
                <a:cs typeface="Calibri"/>
                <a:sym typeface="Calibri"/>
              </a:rPr>
              <a:t>Today’s Goals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89" name="Shape 289"/>
          <p:cNvSpPr txBox="1"/>
          <p:nvPr/>
        </p:nvSpPr>
        <p:spPr>
          <a:xfrm>
            <a:off x="0" y="2514600"/>
            <a:ext cx="9144000" cy="1828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2400" b="1" i="0" u="none" strike="noStrike" cap="none">
                <a:solidFill>
                  <a:srgbClr val="333333"/>
                </a:solidFill>
                <a:latin typeface="Calibri"/>
                <a:ea typeface="Calibri"/>
                <a:cs typeface="Calibri"/>
                <a:sym typeface="Calibri"/>
              </a:rPr>
              <a:t>LEAP 360 </a:t>
            </a:r>
            <a:r>
              <a:rPr lang="en" sz="2400" b="1">
                <a:solidFill>
                  <a:srgbClr val="333333"/>
                </a:solidFill>
                <a:latin typeface="Calibri"/>
                <a:ea typeface="Calibri"/>
                <a:cs typeface="Calibri"/>
                <a:sym typeface="Calibri"/>
              </a:rPr>
              <a:t>Interim</a:t>
            </a:r>
            <a:r>
              <a:rPr lang="en" sz="2400" b="1" i="0" u="none" strike="noStrike" cap="none">
                <a:solidFill>
                  <a:srgbClr val="333333"/>
                </a:solidFill>
                <a:latin typeface="Calibri"/>
                <a:ea typeface="Calibri"/>
                <a:cs typeface="Calibri"/>
                <a:sym typeface="Calibri"/>
              </a:rPr>
              <a:t> Assessments:</a:t>
            </a:r>
          </a:p>
          <a:p>
            <a:pPr marL="0" marR="0" lvl="0" indent="0" algn="ctr" rtl="0">
              <a:lnSpc>
                <a:spcPct val="100000"/>
              </a:lnSpc>
              <a:spcBef>
                <a:spcPts val="0"/>
              </a:spcBef>
              <a:spcAft>
                <a:spcPts val="0"/>
              </a:spcAft>
              <a:buClr>
                <a:srgbClr val="333333"/>
              </a:buClr>
              <a:buSzPct val="25000"/>
              <a:buFont typeface="Calibri"/>
              <a:buNone/>
            </a:pPr>
            <a:r>
              <a:rPr lang="en" sz="2400" b="1" i="0" u="none" strike="noStrike" cap="none">
                <a:solidFill>
                  <a:srgbClr val="333333"/>
                </a:solidFill>
                <a:latin typeface="Calibri"/>
                <a:ea typeface="Calibri"/>
                <a:cs typeface="Calibri"/>
                <a:sym typeface="Calibri"/>
              </a:rPr>
              <a:t>Quick Start Specifics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Shape 98"/>
          <p:cNvSpPr txBox="1"/>
          <p:nvPr/>
        </p:nvSpPr>
        <p:spPr>
          <a:xfrm>
            <a:off x="0" y="2514600"/>
            <a:ext cx="9144000" cy="1828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latin typeface="Calibri"/>
                <a:ea typeface="Calibri"/>
                <a:cs typeface="Calibri"/>
                <a:sym typeface="Calibri"/>
              </a:rPr>
              <a:t>LEAP 360: An Overview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a:t>
            </a:r>
            <a:r>
              <a:rPr lang="en" sz="3200" i="0" u="none" strike="noStrike" cap="none">
                <a:solidFill>
                  <a:srgbClr val="333333"/>
                </a:solidFill>
              </a:rPr>
              <a:t> Assessments: Teacher Access</a:t>
            </a:r>
          </a:p>
        </p:txBody>
      </p:sp>
      <p:sp>
        <p:nvSpPr>
          <p:cNvPr id="296" name="Shape 296"/>
          <p:cNvSpPr txBox="1"/>
          <p:nvPr/>
        </p:nvSpPr>
        <p:spPr>
          <a:xfrm>
            <a:off x="5085350" y="1438800"/>
            <a:ext cx="4058700" cy="2979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1800" b="1" i="0" u="none" strike="noStrike" cap="none">
                <a:solidFill>
                  <a:srgbClr val="000000"/>
                </a:solidFill>
                <a:latin typeface="Calibri"/>
                <a:ea typeface="Calibri"/>
                <a:cs typeface="Calibri"/>
                <a:sym typeface="Calibri"/>
              </a:rPr>
              <a:t>To access LEAP 360 </a:t>
            </a:r>
            <a:r>
              <a:rPr lang="en" sz="1800" b="1">
                <a:latin typeface="Calibri"/>
                <a:ea typeface="Calibri"/>
                <a:cs typeface="Calibri"/>
                <a:sym typeface="Calibri"/>
              </a:rPr>
              <a:t>Interim</a:t>
            </a:r>
            <a:r>
              <a:rPr lang="en" sz="1800" b="1" i="0" u="none" strike="noStrike" cap="none">
                <a:solidFill>
                  <a:srgbClr val="000000"/>
                </a:solidFill>
                <a:latin typeface="Calibri"/>
                <a:ea typeface="Calibri"/>
                <a:cs typeface="Calibri"/>
                <a:sym typeface="Calibri"/>
              </a:rPr>
              <a:t> Assessments, teachers should:</a:t>
            </a:r>
          </a:p>
          <a:p>
            <a:pPr marL="457200" marR="0" lvl="0" indent="-342900" algn="l" rtl="0">
              <a:lnSpc>
                <a:spcPct val="100000"/>
              </a:lnSpc>
              <a:spcBef>
                <a:spcPts val="0"/>
              </a:spcBef>
              <a:spcAft>
                <a:spcPts val="0"/>
              </a:spcAft>
              <a:buClr>
                <a:srgbClr val="000000"/>
              </a:buClr>
              <a:buSzPct val="100000"/>
              <a:buFont typeface="Calibri"/>
              <a:buAutoNum type="arabicPeriod"/>
            </a:pPr>
            <a:r>
              <a:rPr lang="en" sz="1800" b="0" i="0" u="none" strike="noStrike" cap="none">
                <a:solidFill>
                  <a:srgbClr val="000000"/>
                </a:solidFill>
                <a:latin typeface="Calibri"/>
                <a:ea typeface="Calibri"/>
                <a:cs typeface="Calibri"/>
                <a:sym typeface="Calibri"/>
              </a:rPr>
              <a:t>Visit the LEAP 360 webpage to access the </a:t>
            </a:r>
            <a:r>
              <a:rPr lang="en" sz="1800" u="sng">
                <a:solidFill>
                  <a:schemeClr val="hlink"/>
                </a:solidFill>
                <a:latin typeface="Calibri"/>
                <a:ea typeface="Calibri"/>
                <a:cs typeface="Calibri"/>
                <a:sym typeface="Calibri"/>
                <a:hlinkClick r:id="rId3"/>
              </a:rPr>
              <a:t>Interim Assessment Quick Start Guide</a:t>
            </a:r>
            <a:r>
              <a:rPr lang="en" sz="1800" b="0" i="0" u="none" strike="noStrike" cap="none">
                <a:solidFill>
                  <a:srgbClr val="000000"/>
                </a:solidFill>
                <a:latin typeface="Calibri"/>
                <a:ea typeface="Calibri"/>
                <a:cs typeface="Calibri"/>
                <a:sym typeface="Calibri"/>
              </a:rPr>
              <a:t>.</a:t>
            </a:r>
          </a:p>
          <a:p>
            <a:pPr marL="457200" marR="0" lvl="0" indent="-342900" algn="l" rtl="0">
              <a:lnSpc>
                <a:spcPct val="100000"/>
              </a:lnSpc>
              <a:spcBef>
                <a:spcPts val="0"/>
              </a:spcBef>
              <a:spcAft>
                <a:spcPts val="0"/>
              </a:spcAft>
              <a:buClr>
                <a:srgbClr val="000000"/>
              </a:buClr>
              <a:buSzPct val="100000"/>
              <a:buFont typeface="Calibri"/>
              <a:buAutoNum type="arabicPeriod"/>
            </a:pPr>
            <a:r>
              <a:rPr lang="en" sz="1800" b="0" i="0" u="none" strike="noStrike" cap="none">
                <a:solidFill>
                  <a:srgbClr val="000000"/>
                </a:solidFill>
                <a:latin typeface="Calibri"/>
                <a:ea typeface="Calibri"/>
                <a:cs typeface="Calibri"/>
                <a:sym typeface="Calibri"/>
              </a:rPr>
              <a:t>Using Google Chrome, follow the Teacher Access link and enter the username and password for desired content area and grade level.</a:t>
            </a:r>
          </a:p>
        </p:txBody>
      </p:sp>
      <p:pic>
        <p:nvPicPr>
          <p:cNvPr id="297" name="Shape 297" descr="Screenshot 2017-07-17 23.51.39.png"/>
          <p:cNvPicPr preferRelativeResize="0"/>
          <p:nvPr/>
        </p:nvPicPr>
        <p:blipFill rotWithShape="1">
          <a:blip r:embed="rId4">
            <a:alphaModFix/>
          </a:blip>
          <a:srcRect/>
          <a:stretch/>
        </p:blipFill>
        <p:spPr>
          <a:xfrm>
            <a:off x="5548500" y="4058337"/>
            <a:ext cx="3393600" cy="2284200"/>
          </a:xfrm>
          <a:prstGeom prst="rect">
            <a:avLst/>
          </a:prstGeom>
          <a:noFill/>
          <a:ln>
            <a:noFill/>
          </a:ln>
        </p:spPr>
      </p:pic>
      <p:pic>
        <p:nvPicPr>
          <p:cNvPr id="298" name="Shape 298"/>
          <p:cNvPicPr preferRelativeResize="0"/>
          <p:nvPr/>
        </p:nvPicPr>
        <p:blipFill>
          <a:blip r:embed="rId5">
            <a:alphaModFix/>
          </a:blip>
          <a:stretch>
            <a:fillRect/>
          </a:stretch>
        </p:blipFill>
        <p:spPr>
          <a:xfrm>
            <a:off x="134800" y="1438787"/>
            <a:ext cx="4868349" cy="4593324"/>
          </a:xfrm>
          <a:prstGeom prst="rect">
            <a:avLst/>
          </a:prstGeom>
          <a:noFill/>
          <a:ln>
            <a:noFill/>
          </a:ln>
        </p:spPr>
      </p:pic>
      <p:sp>
        <p:nvSpPr>
          <p:cNvPr id="299" name="Shape 299"/>
          <p:cNvSpPr/>
          <p:nvPr/>
        </p:nvSpPr>
        <p:spPr>
          <a:xfrm>
            <a:off x="1023400" y="4829025"/>
            <a:ext cx="2279100" cy="487800"/>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0" name="Shape 300"/>
          <p:cNvSpPr/>
          <p:nvPr/>
        </p:nvSpPr>
        <p:spPr>
          <a:xfrm>
            <a:off x="471025" y="5748900"/>
            <a:ext cx="665100" cy="283200"/>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301" name="Shape 301"/>
          <p:cNvCxnSpPr/>
          <p:nvPr/>
        </p:nvCxnSpPr>
        <p:spPr>
          <a:xfrm rot="10800000" flipH="1">
            <a:off x="1136125" y="5695075"/>
            <a:ext cx="5017800" cy="156600"/>
          </a:xfrm>
          <a:prstGeom prst="straightConnector1">
            <a:avLst/>
          </a:prstGeom>
          <a:noFill/>
          <a:ln w="28575" cap="flat" cmpd="sng">
            <a:solidFill>
              <a:srgbClr val="FF0000"/>
            </a:solidFill>
            <a:prstDash val="solid"/>
            <a:round/>
            <a:headEnd type="none" w="med" len="med"/>
            <a:tailEnd type="triangle" w="lg" len="lg"/>
          </a:ln>
        </p:spPr>
      </p:cxnSp>
      <p:sp>
        <p:nvSpPr>
          <p:cNvPr id="302" name="Shape 302"/>
          <p:cNvSpPr/>
          <p:nvPr/>
        </p:nvSpPr>
        <p:spPr>
          <a:xfrm>
            <a:off x="1023400" y="5748900"/>
            <a:ext cx="665100" cy="283200"/>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303" name="Shape 303"/>
          <p:cNvCxnSpPr>
            <a:stCxn id="302" idx="5"/>
          </p:cNvCxnSpPr>
          <p:nvPr/>
        </p:nvCxnSpPr>
        <p:spPr>
          <a:xfrm rot="10800000" flipH="1">
            <a:off x="1591098" y="5951326"/>
            <a:ext cx="4902000" cy="39300"/>
          </a:xfrm>
          <a:prstGeom prst="straightConnector1">
            <a:avLst/>
          </a:prstGeom>
          <a:noFill/>
          <a:ln w="28575" cap="flat" cmpd="sng">
            <a:solidFill>
              <a:srgbClr val="FF0000"/>
            </a:solidFill>
            <a:prstDash val="solid"/>
            <a:round/>
            <a:headEnd type="none" w="med" len="med"/>
            <a:tailEnd type="triangle" w="lg" len="lg"/>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a:t>Interim</a:t>
            </a:r>
            <a:r>
              <a:rPr lang="en" sz="3200" i="0" u="none" strike="noStrike" cap="none">
                <a:solidFill>
                  <a:srgbClr val="333333"/>
                </a:solidFill>
              </a:rPr>
              <a:t> Assessment Guidance</a:t>
            </a:r>
          </a:p>
        </p:txBody>
      </p:sp>
      <p:sp>
        <p:nvSpPr>
          <p:cNvPr id="310" name="Shape 310"/>
          <p:cNvSpPr txBox="1">
            <a:spLocks noGrp="1"/>
          </p:cNvSpPr>
          <p:nvPr>
            <p:ph type="body" idx="1"/>
          </p:nvPr>
        </p:nvSpPr>
        <p:spPr>
          <a:xfrm>
            <a:off x="152400" y="1295400"/>
            <a:ext cx="8839200" cy="51054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a:t>Interim</a:t>
            </a:r>
            <a:r>
              <a:rPr lang="en" sz="1800" b="0" i="0" u="none" strike="noStrike" cap="none">
                <a:solidFill>
                  <a:schemeClr val="dk1"/>
                </a:solidFill>
                <a:latin typeface="Calibri"/>
                <a:ea typeface="Calibri"/>
                <a:cs typeface="Calibri"/>
                <a:sym typeface="Calibri"/>
              </a:rPr>
              <a:t> Assessment Guidance documents are highlighted in the second section of the </a:t>
            </a:r>
            <a:r>
              <a:rPr lang="en" sz="1800" b="1" i="0" u="sng" strike="noStrike" cap="none">
                <a:solidFill>
                  <a:schemeClr val="hlink"/>
                </a:solidFill>
                <a:latin typeface="Calibri"/>
                <a:ea typeface="Calibri"/>
                <a:cs typeface="Calibri"/>
                <a:sym typeface="Calibri"/>
                <a:hlinkClick r:id="rId3"/>
              </a:rPr>
              <a:t>Quick Start Guide</a:t>
            </a:r>
            <a:r>
              <a:rPr lang="en" sz="1800" b="0" i="0" u="none" strike="noStrike" cap="none">
                <a:solidFill>
                  <a:schemeClr val="dk1"/>
                </a:solidFill>
                <a:latin typeface="Calibri"/>
                <a:ea typeface="Calibri"/>
                <a:cs typeface="Calibri"/>
                <a:sym typeface="Calibri"/>
              </a:rPr>
              <a:t>.</a:t>
            </a:r>
          </a:p>
          <a:p>
            <a:pPr marL="0" marR="0" lvl="0" indent="0" algn="l" rtl="0">
              <a:lnSpc>
                <a:spcPct val="115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Guidance documents for</a:t>
            </a:r>
            <a:r>
              <a:rPr lang="en" sz="1800" u="none">
                <a:solidFill>
                  <a:schemeClr val="dk1"/>
                </a:solidFill>
              </a:rPr>
              <a:t> </a:t>
            </a:r>
            <a:r>
              <a:rPr lang="en" sz="1800" b="0" i="0" u="none" strike="noStrike" cap="none">
                <a:solidFill>
                  <a:schemeClr val="dk1"/>
                </a:solidFill>
                <a:latin typeface="Calibri"/>
                <a:ea typeface="Calibri"/>
                <a:cs typeface="Calibri"/>
                <a:sym typeface="Calibri"/>
              </a:rPr>
              <a:t>ELA and mathematics provide information as to how teachers may use the </a:t>
            </a:r>
            <a:r>
              <a:rPr lang="en" sz="1800"/>
              <a:t>interim assessments</a:t>
            </a:r>
            <a:r>
              <a:rPr lang="en" sz="1800" b="0" i="0" u="none" strike="noStrike" cap="none">
                <a:solidFill>
                  <a:schemeClr val="dk1"/>
                </a:solidFill>
                <a:latin typeface="Calibri"/>
                <a:ea typeface="Calibri"/>
                <a:cs typeface="Calibri"/>
                <a:sym typeface="Calibri"/>
              </a:rPr>
              <a:t> to support their instructional goals. The guidance documents, located in the </a:t>
            </a:r>
            <a:r>
              <a:rPr lang="en" sz="1800" b="0" i="0" u="sng" strike="noStrike" cap="none">
                <a:solidFill>
                  <a:schemeClr val="hlink"/>
                </a:solidFill>
                <a:latin typeface="Calibri"/>
                <a:ea typeface="Calibri"/>
                <a:cs typeface="Calibri"/>
                <a:sym typeface="Calibri"/>
                <a:hlinkClick r:id="rId4"/>
              </a:rPr>
              <a:t>Teacher’s Guide to LEAP 360</a:t>
            </a:r>
            <a:r>
              <a:rPr lang="en" sz="1800" b="0" i="0" u="none" strike="noStrike" cap="none">
                <a:solidFill>
                  <a:schemeClr val="dk1"/>
                </a:solidFill>
                <a:latin typeface="Calibri"/>
                <a:ea typeface="Calibri"/>
                <a:cs typeface="Calibri"/>
                <a:sym typeface="Calibri"/>
              </a:rPr>
              <a:t>, include information about:</a:t>
            </a:r>
          </a:p>
          <a:p>
            <a:pPr marL="0" marR="0" lvl="0" indent="0" algn="l" rtl="0">
              <a:lnSpc>
                <a:spcPct val="115000"/>
              </a:lnSpc>
              <a:spcBef>
                <a:spcPts val="0"/>
              </a:spcBef>
              <a:spcAft>
                <a:spcPts val="0"/>
              </a:spcAft>
              <a:buClr>
                <a:schemeClr val="dk1"/>
              </a:buClr>
              <a:buSzPct val="250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General test structure</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Recommended uses of the </a:t>
            </a:r>
            <a:r>
              <a:rPr lang="en" sz="1800"/>
              <a:t>interim</a:t>
            </a:r>
            <a:r>
              <a:rPr lang="en" sz="1800" b="0" i="0" u="none" strike="noStrike" cap="none">
                <a:solidFill>
                  <a:schemeClr val="dk1"/>
                </a:solidFill>
                <a:latin typeface="Calibri"/>
                <a:ea typeface="Calibri"/>
                <a:cs typeface="Calibri"/>
                <a:sym typeface="Calibri"/>
              </a:rPr>
              <a:t> tests</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General cautions</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Item types</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Interpreting and using results</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Resources</a:t>
            </a:r>
          </a:p>
          <a:p>
            <a:pPr marL="230186" marR="0" lvl="0" indent="-26986"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191919"/>
                </a:solidFill>
              </a:rPr>
              <a:t>Online Test Administration</a:t>
            </a:r>
          </a:p>
        </p:txBody>
      </p:sp>
      <p:sp>
        <p:nvSpPr>
          <p:cNvPr id="317" name="Shape 317"/>
          <p:cNvSpPr txBox="1">
            <a:spLocks noGrp="1"/>
          </p:cNvSpPr>
          <p:nvPr>
            <p:ph type="body" idx="1"/>
          </p:nvPr>
        </p:nvSpPr>
        <p:spPr>
          <a:xfrm>
            <a:off x="152400" y="1295400"/>
            <a:ext cx="8839200" cy="5105400"/>
          </a:xfrm>
          <a:prstGeom prst="rect">
            <a:avLst/>
          </a:prstGeom>
          <a:noFill/>
          <a:ln>
            <a:noFill/>
          </a:ln>
        </p:spPr>
        <p:txBody>
          <a:bodyPr wrap="square"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The third section of the </a:t>
            </a:r>
            <a:r>
              <a:rPr lang="en" sz="1800" b="1" i="0" u="sng" strike="noStrike" cap="none">
                <a:solidFill>
                  <a:schemeClr val="hlink"/>
                </a:solidFill>
                <a:latin typeface="Calibri"/>
                <a:ea typeface="Calibri"/>
                <a:cs typeface="Calibri"/>
                <a:sym typeface="Calibri"/>
                <a:hlinkClick r:id="rId3"/>
              </a:rPr>
              <a:t>Quick Start Guide</a:t>
            </a:r>
            <a:r>
              <a:rPr lang="en" sz="1800" b="1" i="0" u="none" strike="noStrike" cap="none">
                <a:solidFill>
                  <a:schemeClr val="hlink"/>
                </a:solidFill>
                <a:latin typeface="Calibri"/>
                <a:ea typeface="Calibri"/>
                <a:cs typeface="Calibri"/>
                <a:sym typeface="Calibri"/>
              </a:rPr>
              <a:t> </a:t>
            </a:r>
            <a:r>
              <a:rPr lang="en" sz="1800" b="0" i="0" u="none" strike="noStrike" cap="none">
                <a:solidFill>
                  <a:schemeClr val="dk1"/>
                </a:solidFill>
                <a:latin typeface="Calibri"/>
                <a:ea typeface="Calibri"/>
                <a:cs typeface="Calibri"/>
                <a:sym typeface="Calibri"/>
              </a:rPr>
              <a:t>provides information about test administration. </a:t>
            </a:r>
          </a:p>
          <a:p>
            <a:pPr marL="0" marR="0" lvl="0" indent="0" algn="l" rtl="0">
              <a:lnSpc>
                <a:spcPct val="90000"/>
              </a:lnSpc>
              <a:spcBef>
                <a:spcPts val="100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To prepare for the administration of the </a:t>
            </a:r>
            <a:r>
              <a:rPr lang="en" sz="1800" b="1"/>
              <a:t>Interim</a:t>
            </a:r>
            <a:r>
              <a:rPr lang="en" sz="1800" b="1" i="0" u="none" strike="noStrike" cap="none">
                <a:solidFill>
                  <a:schemeClr val="dk1"/>
                </a:solidFill>
                <a:latin typeface="Calibri"/>
                <a:ea typeface="Calibri"/>
                <a:cs typeface="Calibri"/>
                <a:sym typeface="Calibri"/>
              </a:rPr>
              <a:t> Assessment, districts must complete the following tasks in eDIRECT:</a:t>
            </a:r>
          </a:p>
          <a:p>
            <a:pPr marL="0" marR="0" lvl="0" indent="0" algn="l" rtl="0">
              <a:lnSpc>
                <a:spcPct val="90000"/>
              </a:lnSpc>
              <a:spcBef>
                <a:spcPts val="1000"/>
              </a:spcBef>
              <a:spcAft>
                <a:spcPts val="0"/>
              </a:spcAft>
              <a:buClr>
                <a:schemeClr val="dk1"/>
              </a:buClr>
              <a:buSzPct val="25000"/>
              <a:buFont typeface="Arial"/>
              <a:buNone/>
            </a:pPr>
            <a:endParaRPr sz="1800" b="1" i="0" u="none" strike="noStrike" cap="none">
              <a:solidFill>
                <a:schemeClr val="dk1"/>
              </a:solidFill>
              <a:latin typeface="Calibri"/>
              <a:ea typeface="Calibri"/>
              <a:cs typeface="Calibri"/>
              <a:sym typeface="Calibri"/>
            </a:endParaRPr>
          </a:p>
          <a:p>
            <a:pPr marL="457200" marR="0" lvl="0" indent="-342900" algn="l" rtl="0">
              <a:lnSpc>
                <a:spcPct val="115000"/>
              </a:lnSpc>
              <a:spcBef>
                <a:spcPts val="600"/>
              </a:spcBef>
              <a:spcAft>
                <a:spcPts val="0"/>
              </a:spcAft>
              <a:buClr>
                <a:schemeClr val="dk1"/>
              </a:buClr>
              <a:buSzPct val="100000"/>
              <a:buFont typeface="Calibri"/>
              <a:buAutoNum type="arabicPeriod"/>
            </a:pPr>
            <a:r>
              <a:rPr lang="en" sz="1800" b="0" i="0" u="none" strike="noStrike" cap="none">
                <a:solidFill>
                  <a:schemeClr val="dk1"/>
                </a:solidFill>
                <a:latin typeface="Calibri"/>
                <a:ea typeface="Calibri"/>
                <a:cs typeface="Calibri"/>
                <a:sym typeface="Calibri"/>
              </a:rPr>
              <a:t>Upload students</a:t>
            </a:r>
          </a:p>
          <a:p>
            <a:pPr marL="457200" marR="0" lvl="0" indent="-342900" algn="l" rtl="0">
              <a:lnSpc>
                <a:spcPct val="115000"/>
              </a:lnSpc>
              <a:spcBef>
                <a:spcPts val="600"/>
              </a:spcBef>
              <a:spcAft>
                <a:spcPts val="0"/>
              </a:spcAft>
              <a:buClr>
                <a:schemeClr val="dk1"/>
              </a:buClr>
              <a:buSzPct val="100000"/>
              <a:buFont typeface="Calibri"/>
              <a:buAutoNum type="arabicPeriod"/>
            </a:pPr>
            <a:r>
              <a:rPr lang="en" sz="1800" b="0" i="0" u="none" strike="noStrike" cap="none">
                <a:solidFill>
                  <a:schemeClr val="dk1"/>
                </a:solidFill>
                <a:latin typeface="Calibri"/>
                <a:ea typeface="Calibri"/>
                <a:cs typeface="Calibri"/>
                <a:sym typeface="Calibri"/>
              </a:rPr>
              <a:t>Assign and view accommodations</a:t>
            </a:r>
          </a:p>
          <a:p>
            <a:pPr marL="457200" marR="0" lvl="0" indent="-342900" algn="l" rtl="0">
              <a:lnSpc>
                <a:spcPct val="115000"/>
              </a:lnSpc>
              <a:spcBef>
                <a:spcPts val="600"/>
              </a:spcBef>
              <a:spcAft>
                <a:spcPts val="0"/>
              </a:spcAft>
              <a:buClr>
                <a:schemeClr val="dk1"/>
              </a:buClr>
              <a:buSzPct val="100000"/>
              <a:buFont typeface="Calibri"/>
              <a:buAutoNum type="arabicPeriod"/>
            </a:pPr>
            <a:r>
              <a:rPr lang="en" sz="1800" b="0" i="0" u="none" strike="noStrike" cap="none">
                <a:solidFill>
                  <a:schemeClr val="dk1"/>
                </a:solidFill>
                <a:latin typeface="Calibri"/>
                <a:ea typeface="Calibri"/>
                <a:cs typeface="Calibri"/>
                <a:sym typeface="Calibri"/>
              </a:rPr>
              <a:t>Create test sessions</a:t>
            </a:r>
          </a:p>
          <a:p>
            <a:pPr marL="457200" marR="0" lvl="0" indent="-342900" algn="l" rtl="0">
              <a:lnSpc>
                <a:spcPct val="115000"/>
              </a:lnSpc>
              <a:spcBef>
                <a:spcPts val="600"/>
              </a:spcBef>
              <a:spcAft>
                <a:spcPts val="0"/>
              </a:spcAft>
              <a:buClr>
                <a:schemeClr val="dk1"/>
              </a:buClr>
              <a:buSzPct val="100000"/>
              <a:buFont typeface="Calibri"/>
              <a:buAutoNum type="arabicPeriod"/>
            </a:pPr>
            <a:r>
              <a:rPr lang="en" sz="1800" b="0" i="0" u="none" strike="noStrike" cap="none">
                <a:solidFill>
                  <a:schemeClr val="dk1"/>
                </a:solidFill>
                <a:latin typeface="Calibri"/>
                <a:ea typeface="Calibri"/>
                <a:cs typeface="Calibri"/>
                <a:sym typeface="Calibri"/>
              </a:rPr>
              <a:t>Generate and print test tickets</a:t>
            </a:r>
          </a:p>
          <a:p>
            <a:pPr marL="457200" marR="0" lvl="0" indent="-342900" algn="l" rtl="0">
              <a:lnSpc>
                <a:spcPct val="115000"/>
              </a:lnSpc>
              <a:spcBef>
                <a:spcPts val="600"/>
              </a:spcBef>
              <a:spcAft>
                <a:spcPts val="0"/>
              </a:spcAft>
              <a:buClr>
                <a:schemeClr val="dk1"/>
              </a:buClr>
              <a:buSzPct val="100000"/>
              <a:buFont typeface="Calibri"/>
              <a:buAutoNum type="arabicPeriod"/>
            </a:pPr>
            <a:r>
              <a:rPr lang="en" sz="1800" b="0" i="0" u="none" strike="noStrike" cap="none">
                <a:solidFill>
                  <a:schemeClr val="dk1"/>
                </a:solidFill>
                <a:latin typeface="Calibri"/>
                <a:ea typeface="Calibri"/>
                <a:cs typeface="Calibri"/>
                <a:sym typeface="Calibri"/>
              </a:rPr>
              <a:t>Review resources in eDIRECT</a:t>
            </a:r>
          </a:p>
          <a:p>
            <a:pPr marL="230186" marR="0" lvl="0" indent="-26986"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Nonsummative Test Security</a:t>
            </a:r>
          </a:p>
        </p:txBody>
      </p:sp>
      <p:sp>
        <p:nvSpPr>
          <p:cNvPr id="324" name="Shape 324"/>
          <p:cNvSpPr txBox="1">
            <a:spLocks noGrp="1"/>
          </p:cNvSpPr>
          <p:nvPr>
            <p:ph type="body" idx="1"/>
          </p:nvPr>
        </p:nvSpPr>
        <p:spPr>
          <a:xfrm>
            <a:off x="152400" y="1295400"/>
            <a:ext cx="8839200" cy="51054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Nonsummative Test Security Reminders</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All LEAP 360 system components are considered copyrighted materials and therefore belong to the originator and shall not be considered LEA property. All applicable copyright laws shall be enforced and adhered to under the terms of this agreement.</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The content may NOT be used or published in part or in whole outside of the prescribed purposes set forth by the Louisiana Department of Education (LDOE). Assessment items and passages can only be used in the assessment delivery platform operated by DRC.</a:t>
            </a:r>
          </a:p>
          <a:p>
            <a:pPr marL="0" marR="0" lvl="0" indent="0" algn="l" rtl="0">
              <a:lnSpc>
                <a:spcPct val="115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Accommodated Materials Reminder</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Secure documents must be kept in a locked, secure area before and after testing. It must be returned immediately to the School Test Coordinator after the scheduled testing has ended for the day. When testing is completed, the School Test Coordinator must return the materials to the District Test Coordinator.</a:t>
            </a:r>
          </a:p>
          <a:p>
            <a:pPr marL="230187" marR="0" lvl="0" indent="-26987"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p:nvPr/>
        </p:nvSpPr>
        <p:spPr>
          <a:xfrm>
            <a:off x="317500" y="356951"/>
            <a:ext cx="8686800" cy="600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3200" i="0" u="none" strike="noStrike" cap="none">
                <a:solidFill>
                  <a:schemeClr val="dk1"/>
                </a:solidFill>
                <a:latin typeface="Calibri"/>
                <a:ea typeface="Calibri"/>
                <a:cs typeface="Calibri"/>
                <a:sym typeface="Calibri"/>
              </a:rPr>
              <a:t>Student Management</a:t>
            </a:r>
          </a:p>
        </p:txBody>
      </p:sp>
      <p:sp>
        <p:nvSpPr>
          <p:cNvPr id="330" name="Shape 330"/>
          <p:cNvSpPr txBox="1"/>
          <p:nvPr/>
        </p:nvSpPr>
        <p:spPr>
          <a:xfrm>
            <a:off x="317501" y="1656453"/>
            <a:ext cx="3732000" cy="3693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1800" b="0" i="0" u="none" strike="noStrike" cap="none">
                <a:solidFill>
                  <a:srgbClr val="000000"/>
                </a:solidFill>
                <a:latin typeface="Calibri"/>
                <a:ea typeface="Calibri"/>
                <a:cs typeface="Calibri"/>
                <a:sym typeface="Calibri"/>
              </a:rPr>
              <a:t>Students may either be added individually or in an upload for multiple students. </a:t>
            </a: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Arial"/>
              <a:buNone/>
            </a:pPr>
            <a:r>
              <a:rPr lang="en" sz="1800">
                <a:latin typeface="Calibri"/>
                <a:ea typeface="Calibri"/>
                <a:cs typeface="Calibri"/>
                <a:sym typeface="Calibri"/>
              </a:rPr>
              <a:t>D</a:t>
            </a:r>
            <a:r>
              <a:rPr lang="en" sz="1800" b="0" i="0" u="none" strike="noStrike" cap="none">
                <a:solidFill>
                  <a:srgbClr val="000000"/>
                </a:solidFill>
                <a:latin typeface="Calibri"/>
                <a:ea typeface="Calibri"/>
                <a:cs typeface="Calibri"/>
                <a:sym typeface="Calibri"/>
              </a:rPr>
              <a:t>istricts will use a file layout inclusive of accommodations.  This file layout can be used for all </a:t>
            </a:r>
          </a:p>
          <a:p>
            <a:pPr marL="0" marR="0" lvl="0" indent="0" algn="l" rtl="0">
              <a:lnSpc>
                <a:spcPct val="100000"/>
              </a:lnSpc>
              <a:spcBef>
                <a:spcPts val="0"/>
              </a:spcBef>
              <a:spcAft>
                <a:spcPts val="0"/>
              </a:spcAft>
              <a:buClr>
                <a:srgbClr val="000000"/>
              </a:buClr>
              <a:buSzPct val="25000"/>
              <a:buFont typeface="Arial"/>
              <a:buNone/>
            </a:pPr>
            <a:r>
              <a:rPr lang="en" sz="1800" b="0" i="0" u="none" strike="noStrike" cap="none">
                <a:solidFill>
                  <a:srgbClr val="000000"/>
                </a:solidFill>
                <a:latin typeface="Calibri"/>
                <a:ea typeface="Calibri"/>
                <a:cs typeface="Calibri"/>
                <a:sym typeface="Calibri"/>
              </a:rPr>
              <a:t>non-summative assessments. </a:t>
            </a:r>
          </a:p>
        </p:txBody>
      </p:sp>
      <p:pic>
        <p:nvPicPr>
          <p:cNvPr id="331" name="Shape 331"/>
          <p:cNvPicPr preferRelativeResize="0"/>
          <p:nvPr/>
        </p:nvPicPr>
        <p:blipFill rotWithShape="1">
          <a:blip r:embed="rId3">
            <a:alphaModFix/>
          </a:blip>
          <a:srcRect/>
          <a:stretch/>
        </p:blipFill>
        <p:spPr>
          <a:xfrm>
            <a:off x="3872275" y="1917086"/>
            <a:ext cx="5010300" cy="3305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p:nvPr/>
        </p:nvSpPr>
        <p:spPr>
          <a:xfrm>
            <a:off x="161925" y="381000"/>
            <a:ext cx="8686800" cy="600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3200" i="0" u="none" strike="noStrike" cap="none">
                <a:solidFill>
                  <a:schemeClr val="dk1"/>
                </a:solidFill>
                <a:latin typeface="Calibri"/>
                <a:ea typeface="Calibri"/>
                <a:cs typeface="Calibri"/>
                <a:sym typeface="Calibri"/>
              </a:rPr>
              <a:t>Uploading Students</a:t>
            </a:r>
          </a:p>
        </p:txBody>
      </p:sp>
      <p:sp>
        <p:nvSpPr>
          <p:cNvPr id="337" name="Shape 337"/>
          <p:cNvSpPr txBox="1"/>
          <p:nvPr/>
        </p:nvSpPr>
        <p:spPr>
          <a:xfrm>
            <a:off x="154300" y="3587999"/>
            <a:ext cx="8702100" cy="2657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600" b="0" i="0" u="none" strike="noStrike" cap="none" dirty="0">
                <a:solidFill>
                  <a:schemeClr val="dk1"/>
                </a:solidFill>
                <a:latin typeface="Calibri"/>
                <a:ea typeface="Calibri"/>
                <a:cs typeface="Calibri"/>
                <a:sym typeface="Calibri"/>
              </a:rPr>
              <a:t>To upload multiple students from the </a:t>
            </a:r>
            <a:r>
              <a:rPr lang="en" sz="1600" b="1" i="0" u="none" strike="noStrike" cap="none" dirty="0">
                <a:solidFill>
                  <a:schemeClr val="dk1"/>
                </a:solidFill>
                <a:latin typeface="Calibri"/>
                <a:ea typeface="Calibri"/>
                <a:cs typeface="Calibri"/>
                <a:sym typeface="Calibri"/>
              </a:rPr>
              <a:t>Student Management </a:t>
            </a:r>
            <a:r>
              <a:rPr lang="en" sz="1600" b="0" i="0" u="none" strike="noStrike" cap="none" dirty="0">
                <a:solidFill>
                  <a:schemeClr val="dk1"/>
                </a:solidFill>
                <a:latin typeface="Calibri"/>
                <a:ea typeface="Calibri"/>
                <a:cs typeface="Calibri"/>
                <a:sym typeface="Calibri"/>
              </a:rPr>
              <a:t>menu:</a:t>
            </a:r>
          </a:p>
          <a:p>
            <a:pPr marL="914400" marR="0" lvl="0" indent="-431800" algn="l" rtl="0">
              <a:lnSpc>
                <a:spcPct val="100000"/>
              </a:lnSpc>
              <a:spcBef>
                <a:spcPts val="600"/>
              </a:spcBef>
              <a:spcAft>
                <a:spcPts val="0"/>
              </a:spcAft>
              <a:buClr>
                <a:schemeClr val="dk1"/>
              </a:buClr>
              <a:buSzPct val="100000"/>
              <a:buFont typeface="Calibri"/>
              <a:buAutoNum type="arabicPeriod"/>
            </a:pPr>
            <a:r>
              <a:rPr lang="en" sz="1600" b="0" i="0" u="none" strike="noStrike" cap="none" dirty="0">
                <a:solidFill>
                  <a:schemeClr val="dk1"/>
                </a:solidFill>
                <a:latin typeface="Calibri"/>
                <a:ea typeface="Calibri"/>
                <a:cs typeface="Calibri"/>
                <a:sym typeface="Calibri"/>
              </a:rPr>
              <a:t>Select </a:t>
            </a:r>
            <a:r>
              <a:rPr lang="en" sz="1600" b="1" i="0" u="none" strike="noStrike" cap="none" dirty="0">
                <a:solidFill>
                  <a:schemeClr val="dk1"/>
                </a:solidFill>
                <a:latin typeface="Calibri"/>
                <a:ea typeface="Calibri"/>
                <a:cs typeface="Calibri"/>
                <a:sym typeface="Calibri"/>
              </a:rPr>
              <a:t>Manage Students</a:t>
            </a:r>
            <a:r>
              <a:rPr lang="en" sz="1600" b="0" i="0" u="none" strike="noStrike" cap="none" dirty="0">
                <a:solidFill>
                  <a:schemeClr val="dk1"/>
                </a:solidFill>
                <a:latin typeface="Calibri"/>
                <a:ea typeface="Calibri"/>
                <a:cs typeface="Calibri"/>
                <a:sym typeface="Calibri"/>
              </a:rPr>
              <a:t> to display the Manage Students page</a:t>
            </a:r>
          </a:p>
          <a:p>
            <a:pPr marL="914400" marR="0" lvl="0" indent="-431800" algn="l" rtl="0">
              <a:lnSpc>
                <a:spcPct val="100000"/>
              </a:lnSpc>
              <a:spcBef>
                <a:spcPts val="600"/>
              </a:spcBef>
              <a:spcAft>
                <a:spcPts val="0"/>
              </a:spcAft>
              <a:buClr>
                <a:schemeClr val="dk1"/>
              </a:buClr>
              <a:buSzPct val="100000"/>
              <a:buFont typeface="Calibri"/>
              <a:buAutoNum type="arabicPeriod"/>
            </a:pPr>
            <a:r>
              <a:rPr lang="en" sz="1600" b="0" i="0" u="none" strike="noStrike" cap="none" dirty="0">
                <a:solidFill>
                  <a:schemeClr val="dk1"/>
                </a:solidFill>
                <a:latin typeface="Calibri"/>
                <a:ea typeface="Calibri"/>
                <a:cs typeface="Calibri"/>
                <a:sym typeface="Calibri"/>
              </a:rPr>
              <a:t>Select the </a:t>
            </a:r>
            <a:r>
              <a:rPr lang="en" sz="1600" b="1" i="0" u="none" strike="noStrike" cap="none" dirty="0">
                <a:solidFill>
                  <a:schemeClr val="dk1"/>
                </a:solidFill>
                <a:latin typeface="Calibri"/>
                <a:ea typeface="Calibri"/>
                <a:cs typeface="Calibri"/>
                <a:sym typeface="Calibri"/>
              </a:rPr>
              <a:t>Upload Multiple Students </a:t>
            </a:r>
            <a:r>
              <a:rPr lang="en" sz="1600" b="0" i="0" u="none" strike="noStrike" cap="none" dirty="0">
                <a:solidFill>
                  <a:schemeClr val="dk1"/>
                </a:solidFill>
                <a:latin typeface="Calibri"/>
                <a:ea typeface="Calibri"/>
                <a:cs typeface="Calibri"/>
                <a:sym typeface="Calibri"/>
              </a:rPr>
              <a:t>tab</a:t>
            </a:r>
            <a:r>
              <a:rPr lang="en" sz="1600" b="1" i="0" u="none" strike="noStrike" cap="none" dirty="0">
                <a:solidFill>
                  <a:schemeClr val="dk1"/>
                </a:solidFill>
                <a:latin typeface="Calibri"/>
                <a:ea typeface="Calibri"/>
                <a:cs typeface="Calibri"/>
                <a:sym typeface="Calibri"/>
              </a:rPr>
              <a:t>.</a:t>
            </a:r>
          </a:p>
          <a:p>
            <a:pPr marL="914400" marR="0" lvl="0" indent="-431800" algn="l" rtl="0">
              <a:lnSpc>
                <a:spcPct val="100000"/>
              </a:lnSpc>
              <a:spcBef>
                <a:spcPts val="600"/>
              </a:spcBef>
              <a:spcAft>
                <a:spcPts val="0"/>
              </a:spcAft>
              <a:buClr>
                <a:schemeClr val="dk1"/>
              </a:buClr>
              <a:buSzPct val="100000"/>
              <a:buFont typeface="Calibri"/>
              <a:buAutoNum type="arabicPeriod"/>
            </a:pPr>
            <a:r>
              <a:rPr lang="en" sz="1600" b="0" i="0" u="none" strike="noStrike" cap="none" dirty="0">
                <a:solidFill>
                  <a:schemeClr val="dk1"/>
                </a:solidFill>
                <a:latin typeface="Calibri"/>
                <a:ea typeface="Calibri"/>
                <a:cs typeface="Calibri"/>
                <a:sym typeface="Calibri"/>
              </a:rPr>
              <a:t>Review the required file layout .PDF with instructions for how to create and format the file.</a:t>
            </a:r>
          </a:p>
          <a:p>
            <a:pPr marL="914400" marR="0" lvl="0" indent="-431800" algn="l" rtl="0">
              <a:lnSpc>
                <a:spcPct val="100000"/>
              </a:lnSpc>
              <a:spcBef>
                <a:spcPts val="600"/>
              </a:spcBef>
              <a:spcAft>
                <a:spcPts val="0"/>
              </a:spcAft>
              <a:buClr>
                <a:schemeClr val="dk1"/>
              </a:buClr>
              <a:buSzPct val="100000"/>
              <a:buFont typeface="Calibri"/>
              <a:buAutoNum type="arabicPeriod"/>
            </a:pPr>
            <a:r>
              <a:rPr lang="en" sz="1600" b="0" i="0" u="none" strike="noStrike" cap="none" dirty="0">
                <a:solidFill>
                  <a:schemeClr val="dk1"/>
                </a:solidFill>
                <a:latin typeface="Calibri"/>
                <a:ea typeface="Calibri"/>
                <a:cs typeface="Calibri"/>
                <a:sym typeface="Calibri"/>
              </a:rPr>
              <a:t>Once the .csv file is ready, upload the file. All students will automatically be placed into test sessions.</a:t>
            </a:r>
          </a:p>
          <a:p>
            <a:pPr marR="0" lvl="0" algn="l" rtl="0">
              <a:lnSpc>
                <a:spcPct val="100000"/>
              </a:lnSpc>
              <a:spcBef>
                <a:spcPts val="600"/>
              </a:spcBef>
              <a:spcAft>
                <a:spcPts val="0"/>
              </a:spcAft>
              <a:buNone/>
            </a:pPr>
            <a:endParaRPr sz="1600" dirty="0">
              <a:solidFill>
                <a:schemeClr val="dk1"/>
              </a:solidFill>
              <a:latin typeface="Calibri"/>
              <a:ea typeface="Calibri"/>
              <a:cs typeface="Calibri"/>
              <a:sym typeface="Calibri"/>
            </a:endParaRPr>
          </a:p>
          <a:p>
            <a:pPr marR="0" lvl="0" algn="l" rtl="0">
              <a:lnSpc>
                <a:spcPct val="100000"/>
              </a:lnSpc>
              <a:spcBef>
                <a:spcPts val="600"/>
              </a:spcBef>
              <a:spcAft>
                <a:spcPts val="0"/>
              </a:spcAft>
              <a:buNone/>
            </a:pPr>
            <a:r>
              <a:rPr lang="en" sz="1600" dirty="0">
                <a:solidFill>
                  <a:schemeClr val="dk1"/>
                </a:solidFill>
                <a:latin typeface="Calibri"/>
                <a:ea typeface="Calibri"/>
                <a:cs typeface="Calibri"/>
                <a:sym typeface="Calibri"/>
              </a:rPr>
              <a:t>All Interim assessments are all housed under the Interim administration.  Schools will create test sessions by Interim and content.  Districts will not need to upload separate files for Interims 2 and 3. </a:t>
            </a:r>
          </a:p>
        </p:txBody>
      </p:sp>
      <p:pic>
        <p:nvPicPr>
          <p:cNvPr id="338" name="Shape 338"/>
          <p:cNvPicPr preferRelativeResize="0"/>
          <p:nvPr/>
        </p:nvPicPr>
        <p:blipFill rotWithShape="1">
          <a:blip r:embed="rId3">
            <a:alphaModFix/>
          </a:blip>
          <a:srcRect/>
          <a:stretch/>
        </p:blipFill>
        <p:spPr>
          <a:xfrm>
            <a:off x="2309800" y="1589662"/>
            <a:ext cx="4524300" cy="1876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p:nvPr/>
        </p:nvSpPr>
        <p:spPr>
          <a:xfrm>
            <a:off x="257175" y="0"/>
            <a:ext cx="8686800" cy="13353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3200" i="0" u="none" strike="noStrike" cap="none">
                <a:solidFill>
                  <a:schemeClr val="dk1"/>
                </a:solidFill>
                <a:latin typeface="Calibri"/>
                <a:ea typeface="Calibri"/>
                <a:cs typeface="Calibri"/>
                <a:sym typeface="Calibri"/>
              </a:rPr>
              <a:t>Adding Accommodations and Accessibility Features</a:t>
            </a:r>
          </a:p>
        </p:txBody>
      </p:sp>
      <p:pic>
        <p:nvPicPr>
          <p:cNvPr id="344" name="Shape 344"/>
          <p:cNvPicPr preferRelativeResize="0"/>
          <p:nvPr/>
        </p:nvPicPr>
        <p:blipFill rotWithShape="1">
          <a:blip r:embed="rId3">
            <a:alphaModFix/>
          </a:blip>
          <a:srcRect l="2715" t="3563" r="50553" b="78116"/>
          <a:stretch/>
        </p:blipFill>
        <p:spPr>
          <a:xfrm>
            <a:off x="1848668" y="3471876"/>
            <a:ext cx="5503800" cy="2600400"/>
          </a:xfrm>
          <a:prstGeom prst="rect">
            <a:avLst/>
          </a:prstGeom>
          <a:noFill/>
          <a:ln>
            <a:noFill/>
          </a:ln>
        </p:spPr>
      </p:pic>
      <p:sp>
        <p:nvSpPr>
          <p:cNvPr id="345" name="Shape 345"/>
          <p:cNvSpPr/>
          <p:nvPr/>
        </p:nvSpPr>
        <p:spPr>
          <a:xfrm>
            <a:off x="148425" y="1335266"/>
            <a:ext cx="8847000" cy="287369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1800">
                <a:latin typeface="Calibri"/>
                <a:ea typeface="Calibri"/>
                <a:cs typeface="Calibri"/>
                <a:sym typeface="Calibri"/>
              </a:rPr>
              <a:t>If accommodations need to be added manually, use the following steps: </a:t>
            </a:r>
          </a:p>
          <a:p>
            <a:pPr marL="0" marR="0" lvl="0" indent="0" algn="l" rtl="0">
              <a:lnSpc>
                <a:spcPct val="100000"/>
              </a:lnSpc>
              <a:spcBef>
                <a:spcPts val="0"/>
              </a:spcBef>
              <a:spcAft>
                <a:spcPts val="0"/>
              </a:spcAft>
              <a:buClr>
                <a:srgbClr val="000000"/>
              </a:buClr>
              <a:buFont typeface="Calibri"/>
              <a:buNone/>
            </a:pPr>
            <a:endParaRPr sz="180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ct val="100000"/>
              <a:buFont typeface="Calibri"/>
              <a:buChar char="●"/>
            </a:pPr>
            <a:r>
              <a:rPr lang="en" sz="1800">
                <a:latin typeface="Calibri"/>
                <a:ea typeface="Calibri"/>
                <a:cs typeface="Calibri"/>
                <a:sym typeface="Calibri"/>
              </a:rPr>
              <a:t>Go to the Student Management tab and search for the student.</a:t>
            </a:r>
          </a:p>
          <a:p>
            <a:pPr marL="457200" marR="0" lvl="0" indent="-342900" algn="l" rtl="0">
              <a:lnSpc>
                <a:spcPct val="100000"/>
              </a:lnSpc>
              <a:spcBef>
                <a:spcPts val="0"/>
              </a:spcBef>
              <a:spcAft>
                <a:spcPts val="0"/>
              </a:spcAft>
              <a:buClr>
                <a:srgbClr val="000000"/>
              </a:buClr>
              <a:buSzPct val="100000"/>
              <a:buFont typeface="Calibri"/>
              <a:buChar char="●"/>
            </a:pPr>
            <a:r>
              <a:rPr lang="en" sz="1800">
                <a:latin typeface="Calibri"/>
                <a:ea typeface="Calibri"/>
                <a:cs typeface="Calibri"/>
                <a:sym typeface="Calibri"/>
              </a:rPr>
              <a:t>S</a:t>
            </a:r>
            <a:r>
              <a:rPr lang="en" sz="1800" i="0" u="none" strike="noStrike" cap="none">
                <a:solidFill>
                  <a:srgbClr val="000000"/>
                </a:solidFill>
                <a:latin typeface="Calibri"/>
                <a:ea typeface="Calibri"/>
                <a:cs typeface="Calibri"/>
                <a:sym typeface="Calibri"/>
              </a:rPr>
              <a:t>elect the student, then click on Edit Student.</a:t>
            </a:r>
          </a:p>
          <a:p>
            <a:pPr marL="457200" marR="0" lvl="0" indent="-342900" algn="l" rtl="0">
              <a:lnSpc>
                <a:spcPct val="100000"/>
              </a:lnSpc>
              <a:spcBef>
                <a:spcPts val="0"/>
              </a:spcBef>
              <a:spcAft>
                <a:spcPts val="0"/>
              </a:spcAft>
              <a:buClr>
                <a:srgbClr val="000000"/>
              </a:buClr>
              <a:buSzPct val="100000"/>
              <a:buFont typeface="Calibri"/>
              <a:buChar char="●"/>
            </a:pPr>
            <a:r>
              <a:rPr lang="en" sz="1800" i="0" u="none" strike="noStrike" cap="none">
                <a:solidFill>
                  <a:srgbClr val="000000"/>
                </a:solidFill>
                <a:latin typeface="Calibri"/>
                <a:ea typeface="Calibri"/>
                <a:cs typeface="Calibri"/>
                <a:sym typeface="Calibri"/>
              </a:rPr>
              <a:t>Click on the Accommodations tab within Edit Student.</a:t>
            </a:r>
          </a:p>
          <a:p>
            <a:pPr marL="457200" marR="0" lvl="0" indent="-342900" algn="l" rtl="0">
              <a:lnSpc>
                <a:spcPct val="100000"/>
              </a:lnSpc>
              <a:spcBef>
                <a:spcPts val="0"/>
              </a:spcBef>
              <a:spcAft>
                <a:spcPts val="0"/>
              </a:spcAft>
              <a:buClr>
                <a:srgbClr val="000000"/>
              </a:buClr>
              <a:buSzPct val="100000"/>
              <a:buFont typeface="Calibri"/>
              <a:buChar char="●"/>
            </a:pPr>
            <a:r>
              <a:rPr lang="en" sz="1800" i="0" u="none" strike="noStrike" cap="none">
                <a:solidFill>
                  <a:srgbClr val="000000"/>
                </a:solidFill>
                <a:latin typeface="Calibri"/>
                <a:ea typeface="Calibri"/>
                <a:cs typeface="Calibri"/>
                <a:sym typeface="Calibri"/>
              </a:rPr>
              <a:t>Select the required accommodation (s), then click on Save.</a:t>
            </a:r>
          </a:p>
          <a:p>
            <a:pPr marL="457200" marR="0" lvl="0" indent="-342900" algn="l" rtl="0">
              <a:lnSpc>
                <a:spcPct val="100000"/>
              </a:lnSpc>
              <a:spcBef>
                <a:spcPts val="0"/>
              </a:spcBef>
              <a:spcAft>
                <a:spcPts val="0"/>
              </a:spcAft>
              <a:buClr>
                <a:srgbClr val="000000"/>
              </a:buClr>
              <a:buSzPct val="100000"/>
              <a:buFont typeface="Calibri"/>
              <a:buChar char="●"/>
            </a:pPr>
            <a:r>
              <a:rPr lang="en" sz="1800" i="0" u="none" strike="noStrike" cap="none">
                <a:solidFill>
                  <a:srgbClr val="000000"/>
                </a:solidFill>
                <a:latin typeface="Calibri"/>
                <a:ea typeface="Calibri"/>
                <a:cs typeface="Calibri"/>
                <a:sym typeface="Calibri"/>
              </a:rPr>
              <a:t>Set a</a:t>
            </a:r>
            <a:r>
              <a:rPr lang="en" sz="1800" b="0" i="0" u="none" strike="noStrike" cap="none">
                <a:solidFill>
                  <a:srgbClr val="000000"/>
                </a:solidFill>
                <a:latin typeface="Calibri"/>
                <a:ea typeface="Calibri"/>
                <a:cs typeface="Calibri"/>
                <a:sym typeface="Calibri"/>
              </a:rPr>
              <a:t>ccommodations will be indicated on test tickets.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p:nvPr/>
        </p:nvSpPr>
        <p:spPr>
          <a:xfrm>
            <a:off x="228600" y="328989"/>
            <a:ext cx="8686800" cy="6243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3200" i="0" u="none" strike="noStrike" cap="none">
                <a:solidFill>
                  <a:schemeClr val="dk1"/>
                </a:solidFill>
                <a:latin typeface="Calibri"/>
                <a:ea typeface="Calibri"/>
                <a:cs typeface="Calibri"/>
                <a:sym typeface="Calibri"/>
              </a:rPr>
              <a:t>Test Session Management</a:t>
            </a:r>
          </a:p>
        </p:txBody>
      </p:sp>
      <p:sp>
        <p:nvSpPr>
          <p:cNvPr id="351" name="Shape 351"/>
          <p:cNvSpPr txBox="1"/>
          <p:nvPr/>
        </p:nvSpPr>
        <p:spPr>
          <a:xfrm>
            <a:off x="342900" y="1507663"/>
            <a:ext cx="3657600" cy="4593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4F91CD"/>
              </a:buClr>
              <a:buSzPct val="25000"/>
              <a:buFont typeface="Calibri"/>
              <a:buNone/>
            </a:pPr>
            <a:r>
              <a:rPr lang="en" sz="1800" b="0" i="0" u="none" strike="noStrike" cap="none">
                <a:solidFill>
                  <a:schemeClr val="dk1"/>
                </a:solidFill>
                <a:latin typeface="Calibri"/>
                <a:ea typeface="Calibri"/>
                <a:cs typeface="Calibri"/>
                <a:sym typeface="Calibri"/>
              </a:rPr>
              <a:t>Once all students are uploaded to eDIRECT, test sessions must be created. One test session is created within the system for each group of students taking a test. </a:t>
            </a:r>
          </a:p>
          <a:p>
            <a:pPr marL="0" marR="0" lvl="0" indent="0" algn="l" rtl="0">
              <a:lnSpc>
                <a:spcPct val="100000"/>
              </a:lnSpc>
              <a:spcBef>
                <a:spcPts val="0"/>
              </a:spcBef>
              <a:spcAft>
                <a:spcPts val="0"/>
              </a:spcAft>
              <a:buClr>
                <a:srgbClr val="4F91CD"/>
              </a:buClr>
              <a:buFont typeface="Arial Narrow"/>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4F91CD"/>
              </a:buClr>
              <a:buSzPct val="25000"/>
              <a:buFont typeface="Calibri"/>
              <a:buNone/>
            </a:pPr>
            <a:r>
              <a:rPr lang="en" sz="1800" b="0" i="0" u="none" strike="noStrike" cap="none">
                <a:solidFill>
                  <a:schemeClr val="dk1"/>
                </a:solidFill>
                <a:latin typeface="Calibri"/>
                <a:ea typeface="Calibri"/>
                <a:cs typeface="Calibri"/>
                <a:sym typeface="Calibri"/>
              </a:rPr>
              <a:t>For example, a group of students taking the 3rd grade Math </a:t>
            </a:r>
            <a:r>
              <a:rPr lang="en" sz="1800">
                <a:solidFill>
                  <a:schemeClr val="dk1"/>
                </a:solidFill>
                <a:latin typeface="Calibri"/>
                <a:ea typeface="Calibri"/>
                <a:cs typeface="Calibri"/>
                <a:sym typeface="Calibri"/>
              </a:rPr>
              <a:t>Interim </a:t>
            </a:r>
            <a:r>
              <a:rPr lang="en" sz="1800" b="0" i="0" u="none" strike="noStrike" cap="none">
                <a:solidFill>
                  <a:schemeClr val="dk1"/>
                </a:solidFill>
                <a:latin typeface="Calibri"/>
                <a:ea typeface="Calibri"/>
                <a:cs typeface="Calibri"/>
                <a:sym typeface="Calibri"/>
              </a:rPr>
              <a:t>would be grouped into one test session which would generate a test ticket for each student for each part of the test.</a:t>
            </a:r>
          </a:p>
          <a:p>
            <a:pPr marL="0" marR="0" lvl="0" indent="0" algn="l" rtl="0">
              <a:lnSpc>
                <a:spcPct val="100000"/>
              </a:lnSpc>
              <a:spcBef>
                <a:spcPts val="0"/>
              </a:spcBef>
              <a:spcAft>
                <a:spcPts val="0"/>
              </a:spcAft>
              <a:buClr>
                <a:srgbClr val="4F91CD"/>
              </a:buClr>
              <a:buFont typeface="Arial Narrow"/>
              <a:buNone/>
            </a:pPr>
            <a:endParaRPr sz="1800" b="0" i="0" u="none" strike="noStrike" cap="none">
              <a:solidFill>
                <a:schemeClr val="dk1"/>
              </a:solidFill>
              <a:latin typeface="Calibri"/>
              <a:ea typeface="Calibri"/>
              <a:cs typeface="Calibri"/>
              <a:sym typeface="Calibri"/>
            </a:endParaRPr>
          </a:p>
        </p:txBody>
      </p:sp>
      <p:pic>
        <p:nvPicPr>
          <p:cNvPr id="352" name="Shape 352"/>
          <p:cNvPicPr preferRelativeResize="0"/>
          <p:nvPr/>
        </p:nvPicPr>
        <p:blipFill rotWithShape="1">
          <a:blip r:embed="rId3">
            <a:alphaModFix/>
          </a:blip>
          <a:srcRect/>
          <a:stretch/>
        </p:blipFill>
        <p:spPr>
          <a:xfrm>
            <a:off x="4261757" y="1507670"/>
            <a:ext cx="4495800" cy="4680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p:nvPr/>
        </p:nvSpPr>
        <p:spPr>
          <a:xfrm>
            <a:off x="228600" y="434250"/>
            <a:ext cx="8686800" cy="5754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3200" i="0" u="none" strike="noStrike" cap="none">
                <a:solidFill>
                  <a:schemeClr val="dk1"/>
                </a:solidFill>
                <a:latin typeface="Calibri"/>
                <a:ea typeface="Calibri"/>
                <a:cs typeface="Calibri"/>
                <a:sym typeface="Calibri"/>
              </a:rPr>
              <a:t>Creating and Editing Test Sessions</a:t>
            </a:r>
          </a:p>
        </p:txBody>
      </p:sp>
      <p:sp>
        <p:nvSpPr>
          <p:cNvPr id="358" name="Shape 358"/>
          <p:cNvSpPr txBox="1"/>
          <p:nvPr/>
        </p:nvSpPr>
        <p:spPr>
          <a:xfrm>
            <a:off x="152400" y="1416229"/>
            <a:ext cx="4616400" cy="4909500"/>
          </a:xfrm>
          <a:prstGeom prst="rect">
            <a:avLst/>
          </a:prstGeom>
          <a:solidFill>
            <a:schemeClr val="lt1"/>
          </a:solidFill>
          <a:ln>
            <a:noFill/>
          </a:ln>
        </p:spPr>
        <p:txBody>
          <a:bodyPr wrap="square" lIns="91425" tIns="45700" rIns="91425" bIns="45700" anchor="t" anchorCtr="0">
            <a:noAutofit/>
          </a:bodyPr>
          <a:lstStyle/>
          <a:p>
            <a:pPr marL="342900" marR="0" lvl="0" indent="-330200" algn="l" rtl="0">
              <a:lnSpc>
                <a:spcPct val="100000"/>
              </a:lnSpc>
              <a:spcBef>
                <a:spcPts val="0"/>
              </a:spcBef>
              <a:spcAft>
                <a:spcPts val="0"/>
              </a:spcAft>
              <a:buClr>
                <a:srgbClr val="000000"/>
              </a:buClr>
              <a:buSzPct val="100000"/>
              <a:buFont typeface="Calibri"/>
              <a:buChar char="•"/>
            </a:pPr>
            <a:r>
              <a:rPr lang="en" sz="1800" b="0" i="0" u="none" strike="noStrike" cap="none">
                <a:solidFill>
                  <a:srgbClr val="000000"/>
                </a:solidFill>
                <a:latin typeface="Calibri"/>
                <a:ea typeface="Calibri"/>
                <a:cs typeface="Calibri"/>
                <a:sym typeface="Calibri"/>
              </a:rPr>
              <a:t>To create a Test Session, click on </a:t>
            </a:r>
            <a:r>
              <a:rPr lang="en" sz="1800" b="1" i="0" u="none" strike="noStrike" cap="none">
                <a:solidFill>
                  <a:srgbClr val="000000"/>
                </a:solidFill>
                <a:latin typeface="Calibri"/>
                <a:ea typeface="Calibri"/>
                <a:cs typeface="Calibri"/>
                <a:sym typeface="Calibri"/>
              </a:rPr>
              <a:t>Add Session </a:t>
            </a:r>
            <a:r>
              <a:rPr lang="en" sz="1800" b="0" i="0" u="none" strike="noStrike" cap="none">
                <a:solidFill>
                  <a:srgbClr val="000000"/>
                </a:solidFill>
                <a:latin typeface="Calibri"/>
                <a:ea typeface="Calibri"/>
                <a:cs typeface="Calibri"/>
                <a:sym typeface="Calibri"/>
              </a:rPr>
              <a:t>from the Test Session screen. </a:t>
            </a:r>
          </a:p>
          <a:p>
            <a:pPr marL="342900" marR="0" lvl="0" indent="-330200" algn="l" rtl="0">
              <a:lnSpc>
                <a:spcPct val="100000"/>
              </a:lnSpc>
              <a:spcBef>
                <a:spcPts val="600"/>
              </a:spcBef>
              <a:spcAft>
                <a:spcPts val="0"/>
              </a:spcAft>
              <a:buClr>
                <a:srgbClr val="000000"/>
              </a:buClr>
              <a:buSzPct val="100000"/>
              <a:buFont typeface="Calibri"/>
              <a:buChar char="•"/>
            </a:pPr>
            <a:r>
              <a:rPr lang="en" sz="1800" b="0" i="0" u="none" strike="noStrike" cap="none">
                <a:solidFill>
                  <a:srgbClr val="000000"/>
                </a:solidFill>
                <a:latin typeface="Calibri"/>
                <a:ea typeface="Calibri"/>
                <a:cs typeface="Calibri"/>
                <a:sym typeface="Calibri"/>
              </a:rPr>
              <a:t>Populate the session details, then click on </a:t>
            </a:r>
            <a:r>
              <a:rPr lang="en" sz="1800" b="1" i="0" u="none" strike="noStrike" cap="none">
                <a:solidFill>
                  <a:srgbClr val="000000"/>
                </a:solidFill>
                <a:latin typeface="Calibri"/>
                <a:ea typeface="Calibri"/>
                <a:cs typeface="Calibri"/>
                <a:sym typeface="Calibri"/>
              </a:rPr>
              <a:t>Find Students</a:t>
            </a:r>
            <a:r>
              <a:rPr lang="en" sz="1800" b="0" i="0" u="none" strike="noStrike" cap="none">
                <a:solidFill>
                  <a:srgbClr val="000000"/>
                </a:solidFill>
                <a:latin typeface="Calibri"/>
                <a:ea typeface="Calibri"/>
                <a:cs typeface="Calibri"/>
                <a:sym typeface="Calibri"/>
              </a:rPr>
              <a:t>. This will display all the available students for the test session, by grade and content area.  </a:t>
            </a:r>
          </a:p>
          <a:p>
            <a:pPr marL="342900" marR="0" lvl="0" indent="-330200" algn="l" rtl="0">
              <a:lnSpc>
                <a:spcPct val="100000"/>
              </a:lnSpc>
              <a:spcBef>
                <a:spcPts val="600"/>
              </a:spcBef>
              <a:spcAft>
                <a:spcPts val="0"/>
              </a:spcAft>
              <a:buClr>
                <a:srgbClr val="000000"/>
              </a:buClr>
              <a:buSzPct val="100000"/>
              <a:buFont typeface="Calibri"/>
              <a:buChar char="•"/>
            </a:pPr>
            <a:r>
              <a:rPr lang="en" sz="1800" b="0" i="0" u="none" strike="noStrike" cap="none">
                <a:solidFill>
                  <a:srgbClr val="000000"/>
                </a:solidFill>
                <a:latin typeface="Calibri"/>
                <a:ea typeface="Calibri"/>
                <a:cs typeface="Calibri"/>
                <a:sym typeface="Calibri"/>
              </a:rPr>
              <a:t>To add the students to the test session, select the student, then click on the right facing arrow to add the students to the session.</a:t>
            </a:r>
          </a:p>
          <a:p>
            <a:pPr marL="342900" marR="0" lvl="0" indent="-317500" algn="l" rtl="0">
              <a:lnSpc>
                <a:spcPct val="100000"/>
              </a:lnSpc>
              <a:spcBef>
                <a:spcPts val="0"/>
              </a:spcBef>
              <a:spcAft>
                <a:spcPts val="0"/>
              </a:spcAft>
              <a:buClr>
                <a:srgbClr val="000000"/>
              </a:buClr>
              <a:buSzPct val="111111"/>
              <a:buFont typeface="Calibri"/>
              <a:buChar char="•"/>
            </a:pPr>
            <a:r>
              <a:rPr lang="en" sz="1800" b="0" i="0" u="none" strike="noStrike" cap="none">
                <a:solidFill>
                  <a:srgbClr val="000000"/>
                </a:solidFill>
                <a:latin typeface="Calibri"/>
                <a:ea typeface="Calibri"/>
                <a:cs typeface="Calibri"/>
                <a:sym typeface="Calibri"/>
              </a:rPr>
              <a:t>Complete the above steps until all students are added to test session</a:t>
            </a:r>
            <a:r>
              <a:rPr lang="en" sz="2000" b="0" i="0" u="none" strike="noStrike" cap="none">
                <a:solidFill>
                  <a:srgbClr val="000000"/>
                </a:solidFill>
                <a:latin typeface="Calibri"/>
                <a:ea typeface="Calibri"/>
                <a:cs typeface="Calibri"/>
                <a:sym typeface="Calibri"/>
              </a:rPr>
              <a:t>s.  </a:t>
            </a: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a:stretch/>
        </p:blipFill>
        <p:spPr>
          <a:xfrm>
            <a:off x="4886100" y="1685260"/>
            <a:ext cx="3894000" cy="3487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p:nvPr/>
        </p:nvSpPr>
        <p:spPr>
          <a:xfrm>
            <a:off x="78275" y="323724"/>
            <a:ext cx="8686800" cy="688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3200" i="0" u="none" strike="noStrike" cap="none">
                <a:solidFill>
                  <a:schemeClr val="dk1"/>
                </a:solidFill>
                <a:latin typeface="Calibri"/>
                <a:ea typeface="Calibri"/>
                <a:cs typeface="Calibri"/>
                <a:sym typeface="Calibri"/>
              </a:rPr>
              <a:t>Viewing Test Sessions</a:t>
            </a:r>
          </a:p>
        </p:txBody>
      </p:sp>
      <p:pic>
        <p:nvPicPr>
          <p:cNvPr id="365" name="Shape 365"/>
          <p:cNvPicPr preferRelativeResize="0"/>
          <p:nvPr/>
        </p:nvPicPr>
        <p:blipFill rotWithShape="1">
          <a:blip r:embed="rId3">
            <a:alphaModFix/>
          </a:blip>
          <a:srcRect r="6340" b="35983"/>
          <a:stretch/>
        </p:blipFill>
        <p:spPr>
          <a:xfrm>
            <a:off x="4325144" y="1437105"/>
            <a:ext cx="4515000" cy="3213000"/>
          </a:xfrm>
          <a:prstGeom prst="rect">
            <a:avLst/>
          </a:prstGeom>
          <a:noFill/>
          <a:ln w="9525" cap="flat" cmpd="sng">
            <a:solidFill>
              <a:srgbClr val="000000"/>
            </a:solidFill>
            <a:prstDash val="solid"/>
            <a:miter lim="8000"/>
            <a:headEnd type="none" w="med" len="med"/>
            <a:tailEnd type="none" w="med" len="med"/>
          </a:ln>
          <a:effectLst>
            <a:outerShdw blurRad="50799" dist="38100" dir="2700000" algn="tl" rotWithShape="0">
              <a:srgbClr val="000000">
                <a:alpha val="41960"/>
              </a:srgbClr>
            </a:outerShdw>
          </a:effectLst>
        </p:spPr>
      </p:pic>
      <p:pic>
        <p:nvPicPr>
          <p:cNvPr id="366" name="Shape 366"/>
          <p:cNvPicPr preferRelativeResize="0"/>
          <p:nvPr/>
        </p:nvPicPr>
        <p:blipFill rotWithShape="1">
          <a:blip r:embed="rId3">
            <a:alphaModFix/>
          </a:blip>
          <a:srcRect t="50000" r="4688" b="26850"/>
          <a:stretch/>
        </p:blipFill>
        <p:spPr>
          <a:xfrm>
            <a:off x="596735" y="4539342"/>
            <a:ext cx="6278700" cy="1587600"/>
          </a:xfrm>
          <a:prstGeom prst="rect">
            <a:avLst/>
          </a:prstGeom>
          <a:noFill/>
          <a:ln w="9525" cap="flat" cmpd="sng">
            <a:solidFill>
              <a:srgbClr val="000000"/>
            </a:solidFill>
            <a:prstDash val="solid"/>
            <a:miter lim="8000"/>
            <a:headEnd type="none" w="med" len="med"/>
            <a:tailEnd type="none" w="med" len="med"/>
          </a:ln>
          <a:effectLst>
            <a:outerShdw blurRad="50799" dist="38100" dir="2700000" algn="tl" rotWithShape="0">
              <a:srgbClr val="000000">
                <a:alpha val="41960"/>
              </a:srgbClr>
            </a:outerShdw>
          </a:effectLst>
        </p:spPr>
      </p:pic>
      <p:sp>
        <p:nvSpPr>
          <p:cNvPr id="367" name="Shape 367"/>
          <p:cNvSpPr txBox="1"/>
          <p:nvPr/>
        </p:nvSpPr>
        <p:spPr>
          <a:xfrm>
            <a:off x="401652" y="1650933"/>
            <a:ext cx="3768600" cy="1015500"/>
          </a:xfrm>
          <a:prstGeom prst="rect">
            <a:avLst/>
          </a:prstGeom>
          <a:solidFill>
            <a:schemeClr val="lt1"/>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1800" b="0" i="0" u="none" strike="noStrike" cap="none">
                <a:solidFill>
                  <a:srgbClr val="000000"/>
                </a:solidFill>
                <a:latin typeface="Calibri"/>
                <a:ea typeface="Calibri"/>
                <a:cs typeface="Calibri"/>
                <a:sym typeface="Calibri"/>
              </a:rPr>
              <a:t>Search and view Test Sessions by clicking on </a:t>
            </a:r>
            <a:r>
              <a:rPr lang="en" sz="1800" b="1" i="0" u="none" strike="noStrike" cap="none">
                <a:solidFill>
                  <a:srgbClr val="000000"/>
                </a:solidFill>
                <a:latin typeface="Calibri"/>
                <a:ea typeface="Calibri"/>
                <a:cs typeface="Calibri"/>
                <a:sym typeface="Calibri"/>
              </a:rPr>
              <a:t>Show Sessions</a:t>
            </a:r>
            <a:r>
              <a:rPr lang="en" sz="1800" b="0" i="0" u="none" strike="noStrike" cap="none">
                <a:solidFill>
                  <a:srgbClr val="000000"/>
                </a:solidFill>
                <a:latin typeface="Calibri"/>
                <a:ea typeface="Calibri"/>
                <a:cs typeface="Calibri"/>
                <a:sym typeface="Calibri"/>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297675" y="1581975"/>
            <a:ext cx="4239900" cy="4492500"/>
          </a:xfrm>
          <a:prstGeom prst="rect">
            <a:avLst/>
          </a:prstGeom>
          <a:noFill/>
          <a:ln>
            <a:noFill/>
          </a:ln>
        </p:spPr>
        <p:txBody>
          <a:bodyPr wrap="square" lIns="91425" tIns="45700" rIns="91425" bIns="45700" anchor="t" anchorCtr="0">
            <a:noAutofit/>
          </a:bodyPr>
          <a:lstStyle/>
          <a:p>
            <a:pPr marL="0" marR="0" lvl="0" indent="0" algn="l" rtl="0">
              <a:lnSpc>
                <a:spcPct val="150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There are three main purposes for classroom assessment:</a:t>
            </a:r>
          </a:p>
          <a:p>
            <a:pPr marL="457200" marR="0" lvl="0" indent="-342900" algn="l" rtl="0">
              <a:lnSpc>
                <a:spcPct val="150000"/>
              </a:lnSpc>
              <a:spcBef>
                <a:spcPts val="0"/>
              </a:spcBef>
              <a:spcAft>
                <a:spcPts val="0"/>
              </a:spcAft>
              <a:buClr>
                <a:schemeClr val="dk1"/>
              </a:buClr>
              <a:buSzPct val="100000"/>
              <a:buFont typeface="Calibri"/>
              <a:buAutoNum type="arabicPeriod"/>
            </a:pPr>
            <a:r>
              <a:rPr lang="en" sz="1800" b="0" i="0" u="none" strike="noStrike" cap="none">
                <a:solidFill>
                  <a:schemeClr val="dk1"/>
                </a:solidFill>
                <a:latin typeface="Calibri"/>
                <a:ea typeface="Calibri"/>
                <a:cs typeface="Calibri"/>
                <a:sym typeface="Calibri"/>
              </a:rPr>
              <a:t>Know where students are when they enter a classroom.</a:t>
            </a:r>
          </a:p>
          <a:p>
            <a:pPr marL="457200" marR="0" lvl="0" indent="-342900" algn="l" rtl="0">
              <a:lnSpc>
                <a:spcPct val="150000"/>
              </a:lnSpc>
              <a:spcBef>
                <a:spcPts val="0"/>
              </a:spcBef>
              <a:spcAft>
                <a:spcPts val="0"/>
              </a:spcAft>
              <a:buClr>
                <a:schemeClr val="dk1"/>
              </a:buClr>
              <a:buSzPct val="100000"/>
              <a:buFont typeface="Calibri"/>
              <a:buAutoNum type="arabicPeriod"/>
            </a:pPr>
            <a:r>
              <a:rPr lang="en" sz="1800" b="0" i="0" u="none" strike="noStrike" cap="none">
                <a:solidFill>
                  <a:schemeClr val="dk1"/>
                </a:solidFill>
                <a:latin typeface="Calibri"/>
                <a:ea typeface="Calibri"/>
                <a:cs typeface="Calibri"/>
                <a:sym typeface="Calibri"/>
              </a:rPr>
              <a:t>Monitor how students are learning content over the year.</a:t>
            </a:r>
          </a:p>
          <a:p>
            <a:pPr marL="457200" marR="0" lvl="0" indent="-342900" algn="l" rtl="0">
              <a:lnSpc>
                <a:spcPct val="150000"/>
              </a:lnSpc>
              <a:spcBef>
                <a:spcPts val="0"/>
              </a:spcBef>
              <a:spcAft>
                <a:spcPts val="0"/>
              </a:spcAft>
              <a:buClr>
                <a:schemeClr val="dk1"/>
              </a:buClr>
              <a:buSzPct val="100000"/>
              <a:buFont typeface="Calibri"/>
              <a:buAutoNum type="arabicPeriod"/>
            </a:pPr>
            <a:r>
              <a:rPr lang="en" sz="1800" b="0" i="0" u="none" strike="noStrike" cap="none">
                <a:solidFill>
                  <a:schemeClr val="dk1"/>
                </a:solidFill>
                <a:latin typeface="Calibri"/>
                <a:ea typeface="Calibri"/>
                <a:cs typeface="Calibri"/>
                <a:sym typeface="Calibri"/>
              </a:rPr>
              <a:t>Verify what students have learned.</a:t>
            </a:r>
          </a:p>
          <a:p>
            <a:pPr marL="0" marR="0" lvl="0" indent="0" algn="l" rtl="0">
              <a:lnSpc>
                <a:spcPct val="150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LEAP 360 pairs with LEAP 2025 to reduce overall testing time while realizing all three purposes.</a:t>
            </a:r>
          </a:p>
        </p:txBody>
      </p:sp>
      <p:sp>
        <p:nvSpPr>
          <p:cNvPr id="104" name="Shape 104"/>
          <p:cNvSpPr txBox="1">
            <a:spLocks noGrp="1"/>
          </p:cNvSpPr>
          <p:nvPr>
            <p:ph type="title"/>
          </p:nvPr>
        </p:nvSpPr>
        <p:spPr>
          <a:xfrm>
            <a:off x="0" y="0"/>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Streamlining Assessment</a:t>
            </a:r>
          </a:p>
        </p:txBody>
      </p:sp>
      <p:pic>
        <p:nvPicPr>
          <p:cNvPr id="105" name="Shape 105"/>
          <p:cNvPicPr preferRelativeResize="0"/>
          <p:nvPr/>
        </p:nvPicPr>
        <p:blipFill rotWithShape="1">
          <a:blip r:embed="rId3">
            <a:alphaModFix/>
          </a:blip>
          <a:srcRect/>
          <a:stretch/>
        </p:blipFill>
        <p:spPr>
          <a:xfrm>
            <a:off x="4689900" y="1581874"/>
            <a:ext cx="4301700" cy="4492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304800" y="404892"/>
            <a:ext cx="8686800" cy="600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3200" i="0" u="none" strike="noStrike" cap="none">
                <a:solidFill>
                  <a:schemeClr val="dk1"/>
                </a:solidFill>
                <a:latin typeface="Calibri"/>
                <a:ea typeface="Calibri"/>
                <a:cs typeface="Calibri"/>
                <a:sym typeface="Calibri"/>
              </a:rPr>
              <a:t>Printing Test Tickets and Rosters</a:t>
            </a:r>
          </a:p>
        </p:txBody>
      </p:sp>
      <p:pic>
        <p:nvPicPr>
          <p:cNvPr id="373" name="Shape 373"/>
          <p:cNvPicPr preferRelativeResize="0"/>
          <p:nvPr/>
        </p:nvPicPr>
        <p:blipFill rotWithShape="1">
          <a:blip r:embed="rId3">
            <a:alphaModFix/>
          </a:blip>
          <a:srcRect t="8883" b="22145"/>
          <a:stretch/>
        </p:blipFill>
        <p:spPr>
          <a:xfrm>
            <a:off x="794650" y="3835300"/>
            <a:ext cx="7399200" cy="1696200"/>
          </a:xfrm>
          <a:prstGeom prst="rect">
            <a:avLst/>
          </a:prstGeom>
          <a:noFill/>
          <a:ln>
            <a:noFill/>
          </a:ln>
        </p:spPr>
      </p:pic>
      <p:sp>
        <p:nvSpPr>
          <p:cNvPr id="374" name="Shape 374"/>
          <p:cNvSpPr txBox="1"/>
          <p:nvPr/>
        </p:nvSpPr>
        <p:spPr>
          <a:xfrm>
            <a:off x="317500" y="1420254"/>
            <a:ext cx="8353500" cy="2308499"/>
          </a:xfrm>
          <a:prstGeom prst="rect">
            <a:avLst/>
          </a:prstGeom>
          <a:noFill/>
          <a:ln>
            <a:noFill/>
          </a:ln>
        </p:spPr>
        <p:txBody>
          <a:bodyPr wrap="square" lIns="91425" tIns="45700" rIns="91425" bIns="45700" anchor="t" anchorCtr="0">
            <a:noAutofit/>
          </a:bodyPr>
          <a:lstStyle/>
          <a:p>
            <a:pPr marL="171450" marR="0" lvl="0" indent="-171450" algn="l" rtl="0">
              <a:lnSpc>
                <a:spcPct val="100000"/>
              </a:lnSpc>
              <a:spcBef>
                <a:spcPts val="0"/>
              </a:spcBef>
              <a:spcAft>
                <a:spcPts val="0"/>
              </a:spcAft>
              <a:buClr>
                <a:srgbClr val="022F65"/>
              </a:buClr>
              <a:buSzPct val="100000"/>
              <a:buFont typeface="Arial"/>
              <a:buChar char="•"/>
            </a:pPr>
            <a:r>
              <a:rPr lang="en" sz="1800" b="0" i="0" u="none" strike="noStrike" cap="none">
                <a:solidFill>
                  <a:schemeClr val="dk1"/>
                </a:solidFill>
                <a:latin typeface="Calibri"/>
                <a:ea typeface="Calibri"/>
                <a:cs typeface="Calibri"/>
                <a:sym typeface="Calibri"/>
              </a:rPr>
              <a:t>School Test Coordinators or Test Administrators must print Test Tickets and Rosters prior to testing session. </a:t>
            </a:r>
          </a:p>
          <a:p>
            <a:pPr marL="171450" marR="0" lvl="0" indent="-171450" algn="l" rtl="0">
              <a:lnSpc>
                <a:spcPct val="100000"/>
              </a:lnSpc>
              <a:spcBef>
                <a:spcPts val="0"/>
              </a:spcBef>
              <a:spcAft>
                <a:spcPts val="0"/>
              </a:spcAft>
              <a:buClr>
                <a:srgbClr val="022F65"/>
              </a:buClr>
              <a:buSzPct val="100000"/>
              <a:buFont typeface="Arial"/>
              <a:buChar char="•"/>
            </a:pPr>
            <a:r>
              <a:rPr lang="en" sz="1800" b="0" i="0" u="none" strike="noStrike" cap="none">
                <a:solidFill>
                  <a:schemeClr val="dk1"/>
                </a:solidFill>
                <a:latin typeface="Calibri"/>
                <a:ea typeface="Calibri"/>
                <a:cs typeface="Calibri"/>
                <a:sym typeface="Calibri"/>
              </a:rPr>
              <a:t>Test Tickets contain test login information; tests are activated once a student logs in with username and password provided on Test Ticket.</a:t>
            </a:r>
          </a:p>
          <a:p>
            <a:pPr marL="171450" marR="0" lvl="0" indent="-171450" algn="l" rtl="0">
              <a:lnSpc>
                <a:spcPct val="100000"/>
              </a:lnSpc>
              <a:spcBef>
                <a:spcPts val="0"/>
              </a:spcBef>
              <a:spcAft>
                <a:spcPts val="0"/>
              </a:spcAft>
              <a:buClr>
                <a:srgbClr val="022F65"/>
              </a:buClr>
              <a:buSzPct val="100000"/>
              <a:buFont typeface="Arial"/>
              <a:buChar char="•"/>
            </a:pPr>
            <a:r>
              <a:rPr lang="en" sz="1800" b="0" i="0" u="none" strike="noStrike" cap="none">
                <a:solidFill>
                  <a:schemeClr val="dk1"/>
                </a:solidFill>
                <a:latin typeface="Calibri"/>
                <a:ea typeface="Calibri"/>
                <a:cs typeface="Calibri"/>
                <a:sym typeface="Calibri"/>
              </a:rPr>
              <a:t>Test Administrators must verify that each student has their correct Test Ticket.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15000"/>
              </a:lnSpc>
              <a:spcBef>
                <a:spcPts val="0"/>
              </a:spcBef>
              <a:spcAft>
                <a:spcPts val="0"/>
              </a:spcAft>
              <a:buClr>
                <a:srgbClr val="333333"/>
              </a:buClr>
              <a:buSzPct val="25000"/>
              <a:buFont typeface="Calibri"/>
              <a:buNone/>
            </a:pPr>
            <a:r>
              <a:rPr lang="en" sz="3200" i="0" u="none" strike="noStrike" cap="none">
                <a:solidFill>
                  <a:schemeClr val="dk1"/>
                </a:solidFill>
              </a:rPr>
              <a:t>Accommodated Materials</a:t>
            </a:r>
          </a:p>
        </p:txBody>
      </p:sp>
      <p:sp>
        <p:nvSpPr>
          <p:cNvPr id="381" name="Shape 381"/>
          <p:cNvSpPr txBox="1">
            <a:spLocks noGrp="1"/>
          </p:cNvSpPr>
          <p:nvPr>
            <p:ph type="body" idx="1"/>
          </p:nvPr>
        </p:nvSpPr>
        <p:spPr>
          <a:xfrm>
            <a:off x="152400" y="1447800"/>
            <a:ext cx="8839200" cy="5105400"/>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Accommodated materials will be housed in eDIRECT. </a:t>
            </a:r>
            <a:r>
              <a:rPr lang="en" sz="1800" b="0" i="0" u="none" strike="noStrike" cap="none">
                <a:solidFill>
                  <a:schemeClr val="dk1"/>
                </a:solidFill>
                <a:latin typeface="Calibri"/>
                <a:ea typeface="Calibri"/>
                <a:cs typeface="Calibri"/>
                <a:sym typeface="Calibri"/>
              </a:rPr>
              <a:t>Only braille is ordered as additional materials.</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To order additional materials, select </a:t>
            </a:r>
            <a:r>
              <a:rPr lang="en" sz="1800" b="1" i="0" u="none" strike="noStrike" cap="none">
                <a:solidFill>
                  <a:srgbClr val="000000"/>
                </a:solidFill>
                <a:latin typeface="Calibri"/>
                <a:ea typeface="Calibri"/>
                <a:cs typeface="Calibri"/>
                <a:sym typeface="Calibri"/>
              </a:rPr>
              <a:t>Additional Materials </a:t>
            </a:r>
            <a:r>
              <a:rPr lang="en" sz="1800" b="0" i="0" u="none" strike="noStrike" cap="none">
                <a:solidFill>
                  <a:srgbClr val="000000"/>
                </a:solidFill>
                <a:latin typeface="Calibri"/>
                <a:ea typeface="Calibri"/>
                <a:cs typeface="Calibri"/>
                <a:sym typeface="Calibri"/>
              </a:rPr>
              <a:t>from the Materials menu.	The Search Additional Materials window will open.</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To place a new order, select an Administration, District, and School, then click </a:t>
            </a:r>
            <a:r>
              <a:rPr lang="en" sz="1800" b="1" i="0" u="none" strike="noStrike" cap="none">
                <a:solidFill>
                  <a:srgbClr val="000000"/>
                </a:solidFill>
                <a:latin typeface="Calibri"/>
                <a:ea typeface="Calibri"/>
                <a:cs typeface="Calibri"/>
                <a:sym typeface="Calibri"/>
              </a:rPr>
              <a:t>Add Order</a:t>
            </a:r>
            <a:r>
              <a:rPr lang="en" sz="1800" b="0" i="0" u="none" strike="noStrike" cap="none">
                <a:solidFill>
                  <a:srgbClr val="000000"/>
                </a:solidFill>
                <a:latin typeface="Calibri"/>
                <a:ea typeface="Calibri"/>
                <a:cs typeface="Calibri"/>
                <a:sym typeface="Calibri"/>
              </a:rPr>
              <a:t>.</a:t>
            </a:r>
          </a:p>
          <a:p>
            <a:pPr marL="457200" marR="0" lvl="0" indent="-342900" algn="l" rtl="0">
              <a:lnSpc>
                <a:spcPct val="115000"/>
              </a:lnSpc>
              <a:spcBef>
                <a:spcPts val="0"/>
              </a:spcBef>
              <a:spcAft>
                <a:spcPts val="0"/>
              </a:spcAft>
              <a:buClr>
                <a:srgbClr val="000000"/>
              </a:buClr>
              <a:buSzPct val="100000"/>
              <a:buFont typeface="Arial"/>
              <a:buChar char="•"/>
            </a:pPr>
            <a:r>
              <a:rPr lang="en" sz="1800" b="0" i="0" u="none" strike="noStrike" cap="none">
                <a:solidFill>
                  <a:srgbClr val="000000"/>
                </a:solidFill>
                <a:latin typeface="Calibri"/>
                <a:ea typeface="Calibri"/>
                <a:cs typeface="Calibri"/>
                <a:sym typeface="Calibri"/>
              </a:rPr>
              <a:t>Enter material counts for the additional materials the district requires.</a:t>
            </a:r>
          </a:p>
          <a:p>
            <a:pPr marL="230186" marR="0" lvl="0" indent="-26986"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Calibri"/>
              <a:ea typeface="Calibri"/>
              <a:cs typeface="Calibri"/>
              <a:sym typeface="Calibri"/>
            </a:endParaRPr>
          </a:p>
        </p:txBody>
      </p:sp>
      <p:pic>
        <p:nvPicPr>
          <p:cNvPr id="382" name="Shape 382"/>
          <p:cNvPicPr preferRelativeResize="0"/>
          <p:nvPr/>
        </p:nvPicPr>
        <p:blipFill rotWithShape="1">
          <a:blip r:embed="rId3">
            <a:alphaModFix/>
          </a:blip>
          <a:srcRect/>
          <a:stretch/>
        </p:blipFill>
        <p:spPr>
          <a:xfrm>
            <a:off x="1828800" y="3756225"/>
            <a:ext cx="5486400" cy="2400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General Scoring Information  </a:t>
            </a:r>
          </a:p>
        </p:txBody>
      </p:sp>
      <p:sp>
        <p:nvSpPr>
          <p:cNvPr id="389" name="Shape 389"/>
          <p:cNvSpPr txBox="1">
            <a:spLocks noGrp="1"/>
          </p:cNvSpPr>
          <p:nvPr>
            <p:ph type="body" idx="1"/>
          </p:nvPr>
        </p:nvSpPr>
        <p:spPr>
          <a:xfrm>
            <a:off x="152400" y="1295400"/>
            <a:ext cx="8839200" cy="51054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The fourth section of the </a:t>
            </a:r>
            <a:r>
              <a:rPr lang="en" sz="1800" b="1" u="sng">
                <a:solidFill>
                  <a:schemeClr val="hlink"/>
                </a:solidFill>
                <a:hlinkClick r:id="rId3"/>
              </a:rPr>
              <a:t>Interim Quick Start Guide</a:t>
            </a:r>
            <a:r>
              <a:rPr lang="en" sz="1800" b="1" i="0" u="none" strike="noStrike" cap="none">
                <a:solidFill>
                  <a:schemeClr val="hlink"/>
                </a:solidFill>
                <a:latin typeface="Calibri"/>
                <a:ea typeface="Calibri"/>
                <a:cs typeface="Calibri"/>
                <a:sym typeface="Calibri"/>
              </a:rPr>
              <a:t> </a:t>
            </a:r>
            <a:r>
              <a:rPr lang="en" sz="1800" b="0" i="0" u="none" strike="noStrike" cap="none">
                <a:solidFill>
                  <a:schemeClr val="dk1"/>
                </a:solidFill>
                <a:latin typeface="Calibri"/>
                <a:ea typeface="Calibri"/>
                <a:cs typeface="Calibri"/>
                <a:sym typeface="Calibri"/>
              </a:rPr>
              <a:t>provides information and links to resources needed to score both the paper- and computer-based tests.</a:t>
            </a:r>
          </a:p>
          <a:p>
            <a:pPr marL="0" marR="0" lvl="0" indent="0" algn="l" rtl="0">
              <a:lnSpc>
                <a:spcPct val="115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The way in which </a:t>
            </a:r>
            <a:r>
              <a:rPr lang="en" sz="1800"/>
              <a:t>Interim </a:t>
            </a:r>
            <a:r>
              <a:rPr lang="en" sz="1800" b="0" i="0" u="none" strike="noStrike" cap="none">
                <a:solidFill>
                  <a:schemeClr val="dk1"/>
                </a:solidFill>
                <a:latin typeface="Calibri"/>
                <a:ea typeface="Calibri"/>
                <a:cs typeface="Calibri"/>
                <a:sym typeface="Calibri"/>
              </a:rPr>
              <a:t>tests are scored depends upon the mode in which the test is administered—either paper-based or computer-based.</a:t>
            </a:r>
          </a:p>
          <a:p>
            <a:pPr marL="0" marR="0" lvl="0" indent="0" algn="l" rtl="0">
              <a:lnSpc>
                <a:spcPct val="115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230186" marR="0" lvl="0" indent="-26986"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 </a:t>
            </a:r>
            <a:r>
              <a:rPr lang="en" sz="3200" i="0" u="none" strike="noStrike" cap="none">
                <a:solidFill>
                  <a:srgbClr val="333333"/>
                </a:solidFill>
              </a:rPr>
              <a:t>Assessments: Scoring</a:t>
            </a:r>
          </a:p>
        </p:txBody>
      </p:sp>
      <p:sp>
        <p:nvSpPr>
          <p:cNvPr id="396" name="Shape 396"/>
          <p:cNvSpPr txBox="1">
            <a:spLocks noGrp="1"/>
          </p:cNvSpPr>
          <p:nvPr>
            <p:ph type="body" idx="1"/>
          </p:nvPr>
        </p:nvSpPr>
        <p:spPr>
          <a:xfrm>
            <a:off x="216625" y="1295400"/>
            <a:ext cx="8669700" cy="51054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800" b="1" i="0" u="none" strike="noStrike" cap="none" dirty="0">
                <a:solidFill>
                  <a:schemeClr val="dk1"/>
                </a:solidFill>
                <a:latin typeface="Calibri"/>
                <a:ea typeface="Calibri"/>
                <a:cs typeface="Calibri"/>
                <a:sym typeface="Calibri"/>
              </a:rPr>
              <a:t>The </a:t>
            </a:r>
            <a:r>
              <a:rPr lang="en" sz="1800" b="1" dirty="0"/>
              <a:t>interim </a:t>
            </a:r>
            <a:r>
              <a:rPr lang="en" sz="1800" b="1" i="0" u="none" strike="noStrike" cap="none" dirty="0">
                <a:solidFill>
                  <a:schemeClr val="dk1"/>
                </a:solidFill>
                <a:latin typeface="Calibri"/>
                <a:ea typeface="Calibri"/>
                <a:cs typeface="Calibri"/>
                <a:sym typeface="Calibri"/>
              </a:rPr>
              <a:t>assessments will be scored like the practice tests:</a:t>
            </a:r>
          </a:p>
          <a:p>
            <a:pPr marL="687387" marR="0" lvl="0" indent="-230187" algn="l" rtl="0">
              <a:lnSpc>
                <a:spcPct val="100000"/>
              </a:lnSpc>
              <a:spcBef>
                <a:spcPts val="0"/>
              </a:spcBef>
              <a:spcAft>
                <a:spcPts val="0"/>
              </a:spcAft>
              <a:buClr>
                <a:schemeClr val="dk1"/>
              </a:buClr>
              <a:buSzPct val="100000"/>
              <a:buFont typeface="Arial"/>
              <a:buChar char="•"/>
            </a:pPr>
            <a:r>
              <a:rPr lang="en" sz="1800" b="0" i="0" u="none" strike="noStrike" cap="none" dirty="0">
                <a:solidFill>
                  <a:schemeClr val="dk1"/>
                </a:solidFill>
                <a:latin typeface="Calibri"/>
                <a:ea typeface="Calibri"/>
                <a:cs typeface="Calibri"/>
                <a:sym typeface="Calibri"/>
              </a:rPr>
              <a:t>Paper-based </a:t>
            </a:r>
            <a:r>
              <a:rPr lang="en" sz="1800" dirty="0"/>
              <a:t>interims </a:t>
            </a:r>
            <a:r>
              <a:rPr lang="en" sz="1800" b="0" i="0" u="none" strike="noStrike" cap="none" dirty="0">
                <a:solidFill>
                  <a:schemeClr val="dk1"/>
                </a:solidFill>
                <a:latin typeface="Calibri"/>
                <a:ea typeface="Calibri"/>
                <a:cs typeface="Calibri"/>
                <a:sym typeface="Calibri"/>
              </a:rPr>
              <a:t>will be scored by teachers </a:t>
            </a:r>
          </a:p>
          <a:p>
            <a:pPr marL="687387" marR="0" lvl="0" indent="-230187" algn="l" rtl="0">
              <a:lnSpc>
                <a:spcPct val="100000"/>
              </a:lnSpc>
              <a:spcBef>
                <a:spcPts val="0"/>
              </a:spcBef>
              <a:spcAft>
                <a:spcPts val="0"/>
              </a:spcAft>
              <a:buClr>
                <a:schemeClr val="dk1"/>
              </a:buClr>
              <a:buSzPct val="100000"/>
              <a:buFont typeface="Arial"/>
              <a:buChar char="•"/>
            </a:pPr>
            <a:r>
              <a:rPr lang="en" sz="1800" b="0" i="0" u="none" strike="noStrike" cap="none" dirty="0">
                <a:solidFill>
                  <a:schemeClr val="dk1"/>
                </a:solidFill>
                <a:latin typeface="Calibri"/>
                <a:ea typeface="Calibri"/>
                <a:cs typeface="Calibri"/>
                <a:sym typeface="Calibri"/>
              </a:rPr>
              <a:t>Computer-based </a:t>
            </a:r>
            <a:r>
              <a:rPr lang="en" sz="1800" dirty="0"/>
              <a:t>interims </a:t>
            </a:r>
            <a:r>
              <a:rPr lang="en" sz="1800" b="0" i="0" u="none" strike="noStrike" cap="none" dirty="0">
                <a:solidFill>
                  <a:schemeClr val="dk1"/>
                </a:solidFill>
                <a:latin typeface="Calibri"/>
                <a:ea typeface="Calibri"/>
                <a:cs typeface="Calibri"/>
                <a:sym typeface="Calibri"/>
              </a:rPr>
              <a:t>will be scored using a combination of automated and teacher scoring</a:t>
            </a:r>
          </a:p>
          <a:p>
            <a:pPr marL="687387" marR="0" lvl="0" indent="-230187" algn="l" rtl="0">
              <a:lnSpc>
                <a:spcPct val="100000"/>
              </a:lnSpc>
              <a:spcBef>
                <a:spcPts val="0"/>
              </a:spcBef>
              <a:spcAft>
                <a:spcPts val="0"/>
              </a:spcAft>
              <a:buClr>
                <a:schemeClr val="dk1"/>
              </a:buClr>
              <a:buSzPct val="100000"/>
              <a:buFont typeface="Arial"/>
              <a:buChar char="•"/>
            </a:pPr>
            <a:r>
              <a:rPr lang="en" sz="1800" b="0" i="0" u="none" strike="noStrike" cap="none" dirty="0">
                <a:solidFill>
                  <a:schemeClr val="dk1"/>
                </a:solidFill>
                <a:latin typeface="Calibri"/>
                <a:ea typeface="Calibri"/>
                <a:cs typeface="Calibri"/>
                <a:sym typeface="Calibri"/>
              </a:rPr>
              <a:t>Answer keys for and scoring guidance will be provided</a:t>
            </a:r>
          </a:p>
          <a:p>
            <a:pPr marL="0" marR="0" lvl="0" indent="0" algn="l" rtl="0">
              <a:lnSpc>
                <a:spcPct val="100000"/>
              </a:lnSpc>
              <a:spcBef>
                <a:spcPts val="960"/>
              </a:spcBef>
              <a:spcAft>
                <a:spcPts val="0"/>
              </a:spcAft>
              <a:buClr>
                <a:schemeClr val="dk1"/>
              </a:buClr>
              <a:buSzPct val="25000"/>
              <a:buFont typeface="Arial"/>
              <a:buNone/>
            </a:pPr>
            <a:r>
              <a:rPr lang="en" sz="1800" b="1" i="0" u="none" strike="noStrike" cap="none" dirty="0">
                <a:solidFill>
                  <a:schemeClr val="dk1"/>
                </a:solidFill>
                <a:latin typeface="Calibri"/>
                <a:ea typeface="Calibri"/>
                <a:cs typeface="Calibri"/>
                <a:sym typeface="Calibri"/>
              </a:rPr>
              <a:t>The following </a:t>
            </a:r>
            <a:r>
              <a:rPr lang="en" sz="1800" b="1" dirty="0"/>
              <a:t>interim </a:t>
            </a:r>
            <a:r>
              <a:rPr lang="en" sz="1800" b="1" i="0" u="none" strike="noStrike" cap="none" dirty="0">
                <a:solidFill>
                  <a:schemeClr val="dk1"/>
                </a:solidFill>
                <a:latin typeface="Calibri"/>
                <a:ea typeface="Calibri"/>
                <a:cs typeface="Calibri"/>
                <a:sym typeface="Calibri"/>
              </a:rPr>
              <a:t>reports will be available:</a:t>
            </a:r>
          </a:p>
          <a:p>
            <a:pPr marL="687387" marR="0" lvl="0" indent="-230187" algn="l" rtl="0">
              <a:lnSpc>
                <a:spcPct val="100000"/>
              </a:lnSpc>
              <a:spcBef>
                <a:spcPts val="0"/>
              </a:spcBef>
              <a:spcAft>
                <a:spcPts val="0"/>
              </a:spcAft>
              <a:buClr>
                <a:schemeClr val="dk1"/>
              </a:buClr>
              <a:buSzPct val="100000"/>
              <a:buFont typeface="Arial"/>
              <a:buChar char="•"/>
            </a:pPr>
            <a:r>
              <a:rPr lang="en" sz="1800" dirty="0"/>
              <a:t>It</a:t>
            </a:r>
            <a:r>
              <a:rPr lang="en" sz="1800" b="0" i="0" u="none" strike="noStrike" cap="none" dirty="0">
                <a:solidFill>
                  <a:schemeClr val="dk1"/>
                </a:solidFill>
                <a:latin typeface="Calibri"/>
                <a:ea typeface="Calibri"/>
                <a:cs typeface="Calibri"/>
                <a:sym typeface="Calibri"/>
              </a:rPr>
              <a:t>em response maps</a:t>
            </a:r>
          </a:p>
          <a:p>
            <a:pPr marL="687387" marR="0" lvl="0" indent="-230187" algn="l" rtl="0">
              <a:lnSpc>
                <a:spcPct val="100000"/>
              </a:lnSpc>
              <a:spcBef>
                <a:spcPts val="0"/>
              </a:spcBef>
              <a:spcAft>
                <a:spcPts val="0"/>
              </a:spcAft>
              <a:buClr>
                <a:schemeClr val="dk1"/>
              </a:buClr>
              <a:buSzPct val="100000"/>
              <a:buFont typeface="Arial"/>
              <a:buChar char="•"/>
            </a:pPr>
            <a:r>
              <a:rPr lang="en" sz="1800" dirty="0"/>
              <a:t>Summary reports</a:t>
            </a:r>
          </a:p>
          <a:p>
            <a:pPr marL="0" marR="0" lvl="0" indent="0" algn="l" rtl="0">
              <a:lnSpc>
                <a:spcPct val="100000"/>
              </a:lnSpc>
              <a:spcBef>
                <a:spcPts val="0"/>
              </a:spcBef>
              <a:spcAft>
                <a:spcPts val="0"/>
              </a:spcAft>
              <a:buClr>
                <a:schemeClr val="dk1"/>
              </a:buClr>
              <a:buSzPct val="25000"/>
              <a:buFont typeface="Arial"/>
              <a:buNone/>
            </a:pPr>
            <a:endParaRPr sz="1800" b="0" i="0"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chemeClr val="dk1"/>
              </a:buClr>
              <a:buSzPct val="25000"/>
              <a:buFont typeface="Arial"/>
              <a:buNone/>
            </a:pPr>
            <a:r>
              <a:rPr lang="en" sz="1800" b="0" u="none" strike="noStrike" cap="none" dirty="0">
                <a:solidFill>
                  <a:schemeClr val="dk1"/>
                </a:solidFill>
                <a:latin typeface="Calibri"/>
                <a:ea typeface="Calibri"/>
                <a:cs typeface="Calibri"/>
                <a:sym typeface="Calibri"/>
              </a:rPr>
              <a:t>In order to generate a report, paper-based test responses must be transferred to the online platform.</a:t>
            </a:r>
          </a:p>
          <a:p>
            <a:pPr marL="0" marR="0" lvl="0" indent="0" rtl="0">
              <a:lnSpc>
                <a:spcPct val="100000"/>
              </a:lnSpc>
              <a:spcBef>
                <a:spcPts val="0"/>
              </a:spcBef>
              <a:spcAft>
                <a:spcPts val="0"/>
              </a:spcAft>
              <a:buClr>
                <a:schemeClr val="dk1"/>
              </a:buClr>
              <a:buSzPct val="25000"/>
              <a:buFont typeface="Arial"/>
              <a:buNone/>
            </a:pPr>
            <a:endParaRPr sz="1800" i="1" dirty="0"/>
          </a:p>
          <a:p>
            <a:pPr marL="0" marR="0" lvl="0" indent="0" rtl="0">
              <a:lnSpc>
                <a:spcPct val="100000"/>
              </a:lnSpc>
              <a:spcBef>
                <a:spcPts val="0"/>
              </a:spcBef>
              <a:spcAft>
                <a:spcPts val="0"/>
              </a:spcAft>
              <a:buClr>
                <a:schemeClr val="dk1"/>
              </a:buClr>
              <a:buSzPct val="25000"/>
              <a:buFont typeface="Arial"/>
              <a:buNone/>
            </a:pPr>
            <a:r>
              <a:rPr lang="en" sz="1800" dirty="0"/>
              <a:t>The Educator Scoring system is available from 6:00 AM to 9:30 PM everyday.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Scoring Responses</a:t>
            </a:r>
          </a:p>
        </p:txBody>
      </p:sp>
      <p:sp>
        <p:nvSpPr>
          <p:cNvPr id="403" name="Shape 403"/>
          <p:cNvSpPr txBox="1">
            <a:spLocks noGrp="1"/>
          </p:cNvSpPr>
          <p:nvPr>
            <p:ph type="body" idx="1"/>
          </p:nvPr>
        </p:nvSpPr>
        <p:spPr>
          <a:xfrm>
            <a:off x="152400" y="1295400"/>
            <a:ext cx="8839200" cy="51054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A few general notes about using the Educator Scoring application:</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Teachers will need to be given Educator Scoring permissions within eDIRECT in order to score student responses. </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Rubrics and scoring guides for constructed- and extended-response items are located in the Answer Key documents in eDIRECT.</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DRC INSIGHT does not need to be installed on the machine used for scoring.</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Scoring is to be completed using a computer or laptop with Chrome or Internet Explorer 11 installed.</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Teachers may include comments and other notations on student responses while scoring.</a:t>
            </a:r>
          </a:p>
          <a:p>
            <a:pPr marL="457200" marR="0" lvl="0" indent="-342900" algn="l" rtl="0">
              <a:lnSpc>
                <a:spcPct val="115000"/>
              </a:lnSpc>
              <a:spcBef>
                <a:spcPts val="0"/>
              </a:spcBef>
              <a:spcAft>
                <a:spcPts val="0"/>
              </a:spcAft>
              <a:buClr>
                <a:schemeClr val="dk1"/>
              </a:buClr>
              <a:buSzPct val="100000"/>
              <a:buFont typeface="Arial"/>
              <a:buChar char="•"/>
            </a:pPr>
            <a:r>
              <a:rPr lang="en" sz="1800" b="1" i="0" u="none" strike="noStrike" cap="none">
                <a:solidFill>
                  <a:schemeClr val="dk1"/>
                </a:solidFill>
                <a:latin typeface="Calibri"/>
                <a:ea typeface="Calibri"/>
                <a:cs typeface="Calibri"/>
                <a:sym typeface="Calibri"/>
              </a:rPr>
              <a:t>The ability to print student responses is available to users when scoring activity is live. If you wish to print a copy of the response, you MUST use the Export to PDF tool to print the student's response and educator feedback that is displayed on the screen. This must be done PRIOR to submitting the score.</a:t>
            </a:r>
          </a:p>
          <a:p>
            <a:pPr marL="230186" marR="0" lvl="0" indent="-26986"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Online Reporting</a:t>
            </a:r>
          </a:p>
        </p:txBody>
      </p:sp>
      <p:sp>
        <p:nvSpPr>
          <p:cNvPr id="410" name="Shape 410"/>
          <p:cNvSpPr txBox="1">
            <a:spLocks noGrp="1"/>
          </p:cNvSpPr>
          <p:nvPr>
            <p:ph type="body" idx="1"/>
          </p:nvPr>
        </p:nvSpPr>
        <p:spPr>
          <a:xfrm>
            <a:off x="152400" y="1295400"/>
            <a:ext cx="8839200" cy="51054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The final section of the </a:t>
            </a:r>
            <a:r>
              <a:rPr lang="en" sz="1800" b="1" u="sng">
                <a:solidFill>
                  <a:schemeClr val="hlink"/>
                </a:solidFill>
                <a:hlinkClick r:id="rId3"/>
              </a:rPr>
              <a:t>Interim Quick Start Guide</a:t>
            </a:r>
            <a:r>
              <a:rPr lang="en" sz="1800" b="1" i="0" u="none" strike="noStrike" cap="none">
                <a:solidFill>
                  <a:schemeClr val="hlink"/>
                </a:solidFill>
                <a:latin typeface="Calibri"/>
                <a:ea typeface="Calibri"/>
                <a:cs typeface="Calibri"/>
                <a:sym typeface="Calibri"/>
              </a:rPr>
              <a:t> </a:t>
            </a:r>
            <a:r>
              <a:rPr lang="en" sz="1800" b="0" i="0" u="none" strike="noStrike" cap="none">
                <a:solidFill>
                  <a:schemeClr val="dk1"/>
                </a:solidFill>
                <a:latin typeface="Calibri"/>
                <a:ea typeface="Calibri"/>
                <a:cs typeface="Calibri"/>
                <a:sym typeface="Calibri"/>
              </a:rPr>
              <a:t>focuses on reporting.</a:t>
            </a:r>
          </a:p>
          <a:p>
            <a:pPr marL="0" marR="0" lvl="0" indent="0" algn="l" rtl="0">
              <a:lnSpc>
                <a:spcPct val="115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Points for constructed response items will be be added to the reports no later than 24 hours after the teacher completes the scoring process.</a:t>
            </a:r>
          </a:p>
          <a:p>
            <a:pPr marL="0" marR="0" lvl="0" indent="0" algn="l" rtl="0">
              <a:lnSpc>
                <a:spcPct val="115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The following report types will be available to schools and districts within 24 hours of test completion. </a:t>
            </a:r>
            <a:r>
              <a:rPr lang="en" sz="1800" b="1" i="0" u="none" strike="noStrike" cap="none">
                <a:solidFill>
                  <a:schemeClr val="dk1"/>
                </a:solidFill>
                <a:latin typeface="Calibri"/>
                <a:ea typeface="Calibri"/>
                <a:cs typeface="Calibri"/>
                <a:sym typeface="Calibri"/>
              </a:rPr>
              <a:t> </a:t>
            </a:r>
          </a:p>
          <a:p>
            <a:pPr marL="0" marR="0" lvl="0" indent="45720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Group Analysis:</a:t>
            </a:r>
          </a:p>
          <a:p>
            <a:pPr marL="9144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Test Session Summary Report</a:t>
            </a:r>
          </a:p>
          <a:p>
            <a:pPr marL="9144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Test Sessions Response Map</a:t>
            </a:r>
          </a:p>
          <a:p>
            <a:pPr marL="914400" marR="0" lvl="0" indent="-342900" algn="l" rtl="0">
              <a:lnSpc>
                <a:spcPct val="115000"/>
              </a:lnSpc>
              <a:spcBef>
                <a:spcPts val="0"/>
              </a:spcBef>
              <a:spcAft>
                <a:spcPts val="0"/>
              </a:spcAft>
              <a:buClr>
                <a:schemeClr val="dk1"/>
              </a:buClr>
              <a:buSzPct val="100000"/>
              <a:buFont typeface="Arial"/>
              <a:buChar char="•"/>
            </a:pPr>
            <a:r>
              <a:rPr lang="en" sz="1800"/>
              <a:t>School Summary Report</a:t>
            </a:r>
          </a:p>
          <a:p>
            <a:pPr marL="0" marR="0" lvl="0" indent="0" algn="l" rtl="0">
              <a:lnSpc>
                <a:spcPct val="115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Individual Analysis:</a:t>
            </a:r>
          </a:p>
          <a:p>
            <a:pPr marL="9144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Student  Summary Report</a:t>
            </a:r>
          </a:p>
          <a:p>
            <a:pPr marL="9144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Student Response Map</a:t>
            </a: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 </a:t>
            </a:r>
          </a:p>
          <a:p>
            <a:pPr marL="230186" marR="0" lvl="0" indent="-26986"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Accessing Reports</a:t>
            </a:r>
          </a:p>
        </p:txBody>
      </p:sp>
      <p:sp>
        <p:nvSpPr>
          <p:cNvPr id="417" name="Shape 417"/>
          <p:cNvSpPr txBox="1">
            <a:spLocks noGrp="1"/>
          </p:cNvSpPr>
          <p:nvPr>
            <p:ph type="body" idx="1"/>
          </p:nvPr>
        </p:nvSpPr>
        <p:spPr>
          <a:xfrm>
            <a:off x="152400" y="1295400"/>
            <a:ext cx="8839200" cy="51054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eDIRECT User Guide</a:t>
            </a:r>
            <a:r>
              <a:rPr lang="en" sz="1800" b="0" i="1" u="none" strike="noStrike" cap="none">
                <a:solidFill>
                  <a:schemeClr val="dk1"/>
                </a:solidFill>
                <a:latin typeface="Calibri"/>
                <a:ea typeface="Calibri"/>
                <a:cs typeface="Calibri"/>
                <a:sym typeface="Calibri"/>
              </a:rPr>
              <a:t> </a:t>
            </a:r>
            <a:r>
              <a:rPr lang="en" sz="1800" b="0" i="0" u="none" strike="noStrike" cap="none">
                <a:solidFill>
                  <a:schemeClr val="dk1"/>
                </a:solidFill>
                <a:latin typeface="Calibri"/>
                <a:ea typeface="Calibri"/>
                <a:cs typeface="Calibri"/>
                <a:sym typeface="Calibri"/>
              </a:rPr>
              <a:t>explains how to access the computer-based test reports in eDIRECT and gives an explanation of the reports provided.  All reports are available under the Reports Delivery tab.  </a:t>
            </a:r>
            <a:r>
              <a:rPr lang="en" sz="1800"/>
              <a:t>T</a:t>
            </a:r>
            <a:r>
              <a:rPr lang="en" sz="1800" b="0" i="0" u="none" strike="noStrike" cap="none">
                <a:solidFill>
                  <a:schemeClr val="dk1"/>
                </a:solidFill>
                <a:latin typeface="Calibri"/>
                <a:ea typeface="Calibri"/>
                <a:cs typeface="Calibri"/>
                <a:sym typeface="Calibri"/>
              </a:rPr>
              <a:t>here are two options: </a:t>
            </a:r>
            <a:r>
              <a:rPr lang="en" sz="1800" b="0" i="1" u="none" strike="noStrike" cap="none">
                <a:solidFill>
                  <a:schemeClr val="dk1"/>
                </a:solidFill>
                <a:latin typeface="Calibri"/>
                <a:ea typeface="Calibri"/>
                <a:cs typeface="Calibri"/>
                <a:sym typeface="Calibri"/>
              </a:rPr>
              <a:t>Student Reports</a:t>
            </a:r>
            <a:r>
              <a:rPr lang="en" sz="1800" b="0" i="0" u="none" strike="noStrike" cap="none">
                <a:solidFill>
                  <a:schemeClr val="dk1"/>
                </a:solidFill>
                <a:latin typeface="Calibri"/>
                <a:ea typeface="Calibri"/>
                <a:cs typeface="Calibri"/>
                <a:sym typeface="Calibri"/>
              </a:rPr>
              <a:t> and </a:t>
            </a:r>
            <a:r>
              <a:rPr lang="en" sz="1800" b="0" i="1" u="none" strike="noStrike" cap="none">
                <a:solidFill>
                  <a:schemeClr val="dk1"/>
                </a:solidFill>
                <a:latin typeface="Calibri"/>
                <a:ea typeface="Calibri"/>
                <a:cs typeface="Calibri"/>
                <a:sym typeface="Calibri"/>
              </a:rPr>
              <a:t>View </a:t>
            </a:r>
            <a:r>
              <a:rPr lang="en" sz="1800" i="1"/>
              <a:t>Reports</a:t>
            </a:r>
            <a:r>
              <a:rPr lang="en" sz="1800" b="0" i="1" u="none" strike="noStrike" cap="none">
                <a:solidFill>
                  <a:schemeClr val="dk1"/>
                </a:solidFill>
                <a:latin typeface="Calibri"/>
                <a:ea typeface="Calibri"/>
                <a:cs typeface="Calibri"/>
                <a:sym typeface="Calibri"/>
              </a:rPr>
              <a:t>.</a:t>
            </a:r>
          </a:p>
          <a:p>
            <a:pPr marL="457200" marR="0" lvl="0" indent="-342900" algn="l" rtl="0">
              <a:lnSpc>
                <a:spcPct val="115000"/>
              </a:lnSpc>
              <a:spcBef>
                <a:spcPts val="0"/>
              </a:spcBef>
              <a:spcAft>
                <a:spcPts val="0"/>
              </a:spcAft>
              <a:buSzPct val="100000"/>
            </a:pPr>
            <a:r>
              <a:rPr lang="en" sz="1800" i="1"/>
              <a:t>Student Reports</a:t>
            </a:r>
            <a:r>
              <a:rPr lang="en" sz="1800"/>
              <a:t> displays student reports that include all tests a student has taken for that administration. </a:t>
            </a:r>
          </a:p>
          <a:p>
            <a:pPr marL="457200" marR="0" lvl="0" indent="-342900" algn="l" rtl="0">
              <a:lnSpc>
                <a:spcPct val="115000"/>
              </a:lnSpc>
              <a:spcBef>
                <a:spcPts val="0"/>
              </a:spcBef>
              <a:spcAft>
                <a:spcPts val="0"/>
              </a:spcAft>
              <a:buSzPct val="100000"/>
            </a:pPr>
            <a:r>
              <a:rPr lang="en" sz="1800" i="1"/>
              <a:t>View Reports </a:t>
            </a:r>
            <a:r>
              <a:rPr lang="en" sz="1800"/>
              <a:t>displays reports by test session. </a:t>
            </a:r>
          </a:p>
          <a:p>
            <a:pPr marL="0" marR="0" lvl="0" indent="0" algn="l" rtl="0">
              <a:lnSpc>
                <a:spcPct val="115000"/>
              </a:lnSpc>
              <a:spcBef>
                <a:spcPts val="0"/>
              </a:spcBef>
              <a:spcAft>
                <a:spcPts val="0"/>
              </a:spcAft>
              <a:buNone/>
            </a:pPr>
            <a:endParaRPr sz="1800"/>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Calibri"/>
                <a:ea typeface="Calibri"/>
                <a:cs typeface="Calibri"/>
                <a:sym typeface="Calibri"/>
              </a:rPr>
              <a:t> </a:t>
            </a:r>
          </a:p>
          <a:p>
            <a:pPr marL="230186" marR="0" lvl="0" indent="-26986"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pic>
        <p:nvPicPr>
          <p:cNvPr id="418" name="Shape 418"/>
          <p:cNvPicPr preferRelativeResize="0"/>
          <p:nvPr/>
        </p:nvPicPr>
        <p:blipFill rotWithShape="1">
          <a:blip r:embed="rId4">
            <a:alphaModFix/>
          </a:blip>
          <a:srcRect/>
          <a:stretch/>
        </p:blipFill>
        <p:spPr>
          <a:xfrm>
            <a:off x="295275" y="3770062"/>
            <a:ext cx="8553600" cy="1686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Shape 423"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24" name="Shape 424"/>
          <p:cNvSpPr txBox="1"/>
          <p:nvPr/>
        </p:nvSpPr>
        <p:spPr>
          <a:xfrm>
            <a:off x="0" y="2514600"/>
            <a:ext cx="9144000" cy="1828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latin typeface="Calibri"/>
                <a:ea typeface="Calibri"/>
                <a:cs typeface="Calibri"/>
                <a:sym typeface="Calibri"/>
              </a:rPr>
              <a:t>LEAP 360 </a:t>
            </a:r>
            <a:r>
              <a:rPr lang="en" sz="3200">
                <a:solidFill>
                  <a:srgbClr val="333333"/>
                </a:solidFill>
                <a:latin typeface="Calibri"/>
                <a:ea typeface="Calibri"/>
                <a:cs typeface="Calibri"/>
                <a:sym typeface="Calibri"/>
              </a:rPr>
              <a:t>Interim</a:t>
            </a:r>
            <a:r>
              <a:rPr lang="en" sz="3200" i="0" u="none" strike="noStrike" cap="none">
                <a:solidFill>
                  <a:srgbClr val="333333"/>
                </a:solidFill>
                <a:latin typeface="Calibri"/>
                <a:ea typeface="Calibri"/>
                <a:cs typeface="Calibri"/>
                <a:sym typeface="Calibri"/>
              </a:rPr>
              <a:t> Assessments:</a:t>
            </a:r>
          </a:p>
          <a:p>
            <a:pPr marL="0" marR="0" lvl="0" indent="0" algn="ctr" rtl="0">
              <a:lnSpc>
                <a:spcPct val="100000"/>
              </a:lnSpc>
              <a:spcBef>
                <a:spcPts val="0"/>
              </a:spcBef>
              <a:spcAft>
                <a:spcPts val="0"/>
              </a:spcAft>
              <a:buClr>
                <a:srgbClr val="333333"/>
              </a:buClr>
              <a:buSzPct val="25000"/>
              <a:buFont typeface="Calibri"/>
              <a:buNone/>
            </a:pPr>
            <a:r>
              <a:rPr lang="en" sz="3200">
                <a:solidFill>
                  <a:srgbClr val="333333"/>
                </a:solidFill>
                <a:latin typeface="Calibri"/>
                <a:ea typeface="Calibri"/>
                <a:cs typeface="Calibri"/>
                <a:sym typeface="Calibri"/>
              </a:rPr>
              <a:t>Support and Logistical</a:t>
            </a:r>
            <a:r>
              <a:rPr lang="en" sz="3200" i="0" u="none" strike="noStrike" cap="none">
                <a:solidFill>
                  <a:srgbClr val="333333"/>
                </a:solidFill>
                <a:latin typeface="Calibri"/>
                <a:ea typeface="Calibri"/>
                <a:cs typeface="Calibri"/>
                <a:sym typeface="Calibri"/>
              </a:rPr>
              <a:t> Resources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p:nvPr/>
        </p:nvSpPr>
        <p:spPr>
          <a:xfrm>
            <a:off x="0" y="3149605"/>
            <a:ext cx="9144000" cy="461099"/>
          </a:xfrm>
          <a:prstGeom prst="rect">
            <a:avLst/>
          </a:prstGeom>
          <a:solidFill>
            <a:srgbClr val="FFF2CC"/>
          </a:solidFill>
          <a:ln w="9525" cap="flat" cmpd="sng">
            <a:solidFill>
              <a:srgbClr val="FFF2CC"/>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30" name="Shape 430"/>
          <p:cNvSpPr txBox="1">
            <a:spLocks noGrp="1"/>
          </p:cNvSpPr>
          <p:nvPr>
            <p:ph type="body" idx="1"/>
          </p:nvPr>
        </p:nvSpPr>
        <p:spPr>
          <a:xfrm>
            <a:off x="152400" y="1524000"/>
            <a:ext cx="8839200" cy="4876800"/>
          </a:xfrm>
          <a:prstGeom prst="rect">
            <a:avLst/>
          </a:prstGeom>
          <a:noFill/>
          <a:ln>
            <a:noFill/>
          </a:ln>
        </p:spPr>
        <p:txBody>
          <a:bodyPr wrap="square" lIns="91425" tIns="45700" rIns="91425" bIns="45700" anchor="t" anchorCtr="0">
            <a:noAutofit/>
          </a:bodyPr>
          <a:lstStyle/>
          <a:p>
            <a:pPr marL="0" marR="0" lvl="0" indent="0" algn="l" rtl="0">
              <a:lnSpc>
                <a:spcPct val="150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By the end of today’s session, we’ll address these questions:</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What is LEAP 360’s role in Louisiana’s classrooms, schools, and school systems?</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What do LEAP 360 </a:t>
            </a:r>
            <a:r>
              <a:rPr lang="en" sz="1800"/>
              <a:t>Interim </a:t>
            </a:r>
            <a:r>
              <a:rPr lang="en" sz="1800" b="0" i="0" u="none" strike="noStrike" cap="none">
                <a:solidFill>
                  <a:schemeClr val="dk1"/>
                </a:solidFill>
                <a:latin typeface="Calibri"/>
                <a:ea typeface="Calibri"/>
                <a:cs typeface="Calibri"/>
                <a:sym typeface="Calibri"/>
              </a:rPr>
              <a:t>Assessments tell us about student learning?</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How does the Quick Start Guide prepare me for implementation?</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What support and logistical resources are available?</a:t>
            </a:r>
          </a:p>
        </p:txBody>
      </p:sp>
      <p:sp>
        <p:nvSpPr>
          <p:cNvPr id="431" name="Shape 431"/>
          <p:cNvSpPr txBox="1">
            <a:spLocks noGrp="1"/>
          </p:cNvSpPr>
          <p:nvPr>
            <p:ph type="title"/>
          </p:nvPr>
        </p:nvSpPr>
        <p:spPr>
          <a:xfrm>
            <a:off x="0" y="0"/>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Today’s Goals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a:t>Turn and Talk</a:t>
            </a:r>
          </a:p>
        </p:txBody>
      </p:sp>
      <p:sp>
        <p:nvSpPr>
          <p:cNvPr id="438" name="Shape 438"/>
          <p:cNvSpPr txBox="1">
            <a:spLocks noGrp="1"/>
          </p:cNvSpPr>
          <p:nvPr>
            <p:ph type="body" idx="1"/>
          </p:nvPr>
        </p:nvSpPr>
        <p:spPr>
          <a:xfrm>
            <a:off x="152400" y="1295400"/>
            <a:ext cx="8839200" cy="27681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ct val="100000"/>
              <a:buFont typeface="Arial"/>
              <a:buChar char="•"/>
            </a:pPr>
            <a:r>
              <a:rPr lang="en" sz="1800"/>
              <a:t>How has your district planned for Interim implementation?</a:t>
            </a:r>
          </a:p>
          <a:p>
            <a:pPr marL="457200" marR="0" lvl="0" indent="-342900" algn="l" rtl="0">
              <a:lnSpc>
                <a:spcPct val="100000"/>
              </a:lnSpc>
              <a:spcBef>
                <a:spcPts val="0"/>
              </a:spcBef>
              <a:spcAft>
                <a:spcPts val="0"/>
              </a:spcAft>
              <a:buClr>
                <a:schemeClr val="dk1"/>
              </a:buClr>
              <a:buSzPct val="100000"/>
              <a:buFont typeface="Arial"/>
              <a:buChar char="•"/>
            </a:pPr>
            <a:r>
              <a:rPr lang="en" sz="1800"/>
              <a:t>How will your schools schedule the Interim assessments?</a:t>
            </a:r>
          </a:p>
          <a:p>
            <a:pPr marL="457200" marR="0" lvl="0" indent="-342900" algn="l" rtl="0">
              <a:lnSpc>
                <a:spcPct val="100000"/>
              </a:lnSpc>
              <a:spcBef>
                <a:spcPts val="0"/>
              </a:spcBef>
              <a:spcAft>
                <a:spcPts val="0"/>
              </a:spcAft>
              <a:buClr>
                <a:schemeClr val="dk1"/>
              </a:buClr>
              <a:buSzPct val="100000"/>
              <a:buFont typeface="Arial"/>
              <a:buChar char="•"/>
            </a:pPr>
            <a:r>
              <a:rPr lang="en" sz="1800"/>
              <a:t>What are schools doing after they receive Interim data?</a:t>
            </a:r>
          </a:p>
          <a:p>
            <a:pPr marL="457200" marR="0" lvl="0" indent="-342900" algn="l" rtl="0">
              <a:lnSpc>
                <a:spcPct val="10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How are you ensuring principals and teachers understand </a:t>
            </a:r>
            <a:r>
              <a:rPr lang="en" sz="1800"/>
              <a:t>the purposes of Interims?</a:t>
            </a: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a:t>
            </a:r>
          </a:p>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Interim Assessments</a:t>
            </a:r>
          </a:p>
        </p:txBody>
      </p:sp>
      <p:sp>
        <p:nvSpPr>
          <p:cNvPr id="112" name="Shape 112"/>
          <p:cNvSpPr txBox="1">
            <a:spLocks noGrp="1"/>
          </p:cNvSpPr>
          <p:nvPr>
            <p:ph type="body" idx="1"/>
          </p:nvPr>
        </p:nvSpPr>
        <p:spPr>
          <a:xfrm>
            <a:off x="152400" y="4147525"/>
            <a:ext cx="8839200" cy="22533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The interim assessments are designed to allow districts, schools, and teachers to:</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Analyze student data to identify student-specific and classwide patterns in learning and misconceptions</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Adjust instruction and target support for students in need</a:t>
            </a:r>
          </a:p>
          <a:p>
            <a:pPr marL="457200" marR="0" lvl="0" indent="-34290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Gauge progress toward end-of-year goals </a:t>
            </a:r>
          </a:p>
          <a:p>
            <a:pPr marL="230187" marR="0" lvl="0" indent="-26987" algn="l" rtl="0">
              <a:lnSpc>
                <a:spcPct val="100000"/>
              </a:lnSpc>
              <a:spcBef>
                <a:spcPts val="0"/>
              </a:spcBef>
              <a:spcAft>
                <a:spcPts val="0"/>
              </a:spcAft>
              <a:buClr>
                <a:schemeClr val="dk1"/>
              </a:buClr>
              <a:buSzPct val="25000"/>
              <a:buFont typeface="Arial"/>
              <a:buNone/>
            </a:pPr>
            <a:endParaRPr sz="1800" b="1" i="0" u="none" strike="noStrike" cap="none">
              <a:solidFill>
                <a:schemeClr val="dk1"/>
              </a:solidFill>
              <a:latin typeface="Calibri"/>
              <a:ea typeface="Calibri"/>
              <a:cs typeface="Calibri"/>
              <a:sym typeface="Calibri"/>
            </a:endParaRPr>
          </a:p>
        </p:txBody>
      </p:sp>
      <p:graphicFrame>
        <p:nvGraphicFramePr>
          <p:cNvPr id="113" name="Shape 113"/>
          <p:cNvGraphicFramePr/>
          <p:nvPr/>
        </p:nvGraphicFramePr>
        <p:xfrm>
          <a:off x="366712" y="1450875"/>
          <a:ext cx="8410575" cy="2573976"/>
        </p:xfrm>
        <a:graphic>
          <a:graphicData uri="http://schemas.openxmlformats.org/drawingml/2006/table">
            <a:tbl>
              <a:tblPr>
                <a:noFill/>
                <a:tableStyleId>{01EC8F9E-98D7-4677-BF6E-71EB5E7916BA}</a:tableStyleId>
              </a:tblPr>
              <a:tblGrid>
                <a:gridCol w="3679325"/>
                <a:gridCol w="1692575"/>
                <a:gridCol w="1617525"/>
                <a:gridCol w="1421150"/>
              </a:tblGrid>
              <a:tr h="722250">
                <a:tc>
                  <a:txBody>
                    <a:bodyPr/>
                    <a:lstStyle/>
                    <a:p>
                      <a:pPr marL="0" marR="0" lvl="0" indent="0" algn="ctr" rtl="0">
                        <a:lnSpc>
                          <a:spcPct val="115000"/>
                        </a:lnSpc>
                        <a:spcBef>
                          <a:spcPts val="0"/>
                        </a:spcBef>
                        <a:spcAft>
                          <a:spcPts val="0"/>
                        </a:spcAft>
                        <a:buClr>
                          <a:srgbClr val="000000"/>
                        </a:buClr>
                        <a:buSzPct val="25000"/>
                        <a:buFont typeface="Calibri"/>
                        <a:buNone/>
                      </a:pPr>
                      <a:r>
                        <a:rPr lang="en" sz="1800" b="1" u="none" strike="noStrike" cap="none">
                          <a:latin typeface="Calibri"/>
                          <a:ea typeface="Calibri"/>
                          <a:cs typeface="Calibri"/>
                          <a:sym typeface="Calibri"/>
                        </a:rPr>
                        <a:t>Assessment Tool</a:t>
                      </a:r>
                    </a:p>
                  </a:txBody>
                  <a:tcPr marL="91425" marR="91425" marT="91425" marB="91425" anchor="ctr">
                    <a:lnL w="10575" cap="flat" cmpd="sng">
                      <a:solidFill>
                        <a:srgbClr val="9E9E9E"/>
                      </a:solidFill>
                      <a:prstDash val="solid"/>
                      <a:round/>
                      <a:headEnd type="none" w="med" len="med"/>
                      <a:tailEnd type="none" w="med" len="med"/>
                    </a:lnL>
                    <a:lnR w="10575" cap="flat" cmpd="sng">
                      <a:solidFill>
                        <a:srgbClr val="9E9E9E"/>
                      </a:solidFill>
                      <a:prstDash val="solid"/>
                      <a:round/>
                      <a:headEnd type="none" w="med" len="med"/>
                      <a:tailEnd type="none" w="med" len="med"/>
                    </a:lnR>
                    <a:lnT w="10575" cap="flat" cmpd="sng">
                      <a:solidFill>
                        <a:srgbClr val="9E9E9E"/>
                      </a:solidFill>
                      <a:prstDash val="solid"/>
                      <a:round/>
                      <a:headEnd type="none" w="med" len="med"/>
                      <a:tailEnd type="none" w="med" len="med"/>
                    </a:lnT>
                    <a:lnB w="10575" cap="flat" cmpd="sng">
                      <a:solidFill>
                        <a:srgbClr val="9E9E9E"/>
                      </a:solidFill>
                      <a:prstDash val="solid"/>
                      <a:round/>
                      <a:headEnd type="none" w="med" len="med"/>
                      <a:tailEnd type="none" w="med" len="med"/>
                    </a:lnB>
                    <a:solidFill>
                      <a:srgbClr val="D0E0E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800" b="1" u="none" strike="noStrike" cap="none">
                          <a:latin typeface="Calibri"/>
                          <a:ea typeface="Calibri"/>
                          <a:cs typeface="Calibri"/>
                          <a:sym typeface="Calibri"/>
                        </a:rPr>
                        <a:t>Includes</a:t>
                      </a:r>
                    </a:p>
                  </a:txBody>
                  <a:tcPr marL="91425" marR="91425" marT="91425" marB="91425" anchor="ctr">
                    <a:lnL w="10575" cap="flat" cmpd="sng">
                      <a:solidFill>
                        <a:srgbClr val="9E9E9E"/>
                      </a:solidFill>
                      <a:prstDash val="solid"/>
                      <a:round/>
                      <a:headEnd type="none" w="med" len="med"/>
                      <a:tailEnd type="none" w="med" len="med"/>
                    </a:lnL>
                    <a:lnR w="10575" cap="flat" cmpd="sng">
                      <a:solidFill>
                        <a:srgbClr val="9E9E9E"/>
                      </a:solidFill>
                      <a:prstDash val="solid"/>
                      <a:round/>
                      <a:headEnd type="none" w="med" len="med"/>
                      <a:tailEnd type="none" w="med" len="med"/>
                    </a:lnR>
                    <a:lnT w="10575" cap="flat" cmpd="sng">
                      <a:solidFill>
                        <a:srgbClr val="9E9E9E"/>
                      </a:solidFill>
                      <a:prstDash val="solid"/>
                      <a:round/>
                      <a:headEnd type="none" w="med" len="med"/>
                      <a:tailEnd type="none" w="med" len="med"/>
                    </a:lnT>
                    <a:lnB w="10575" cap="flat" cmpd="sng">
                      <a:solidFill>
                        <a:srgbClr val="9E9E9E"/>
                      </a:solidFill>
                      <a:prstDash val="solid"/>
                      <a:round/>
                      <a:headEnd type="none" w="med" len="med"/>
                      <a:tailEnd type="none" w="med" len="med"/>
                    </a:lnB>
                    <a:solidFill>
                      <a:srgbClr val="D0E0E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800" b="1" u="none" strike="noStrike" cap="none">
                          <a:latin typeface="Calibri"/>
                          <a:ea typeface="Calibri"/>
                          <a:cs typeface="Calibri"/>
                          <a:sym typeface="Calibri"/>
                        </a:rPr>
                        <a:t>Recommended Window</a:t>
                      </a:r>
                    </a:p>
                  </a:txBody>
                  <a:tcPr marL="91425" marR="91425" marT="91425" marB="91425" anchor="ctr">
                    <a:lnL w="10575" cap="flat" cmpd="sng">
                      <a:solidFill>
                        <a:srgbClr val="9E9E9E"/>
                      </a:solidFill>
                      <a:prstDash val="solid"/>
                      <a:round/>
                      <a:headEnd type="none" w="med" len="med"/>
                      <a:tailEnd type="none" w="med" len="med"/>
                    </a:lnL>
                    <a:lnR w="10575" cap="flat" cmpd="sng">
                      <a:solidFill>
                        <a:srgbClr val="9E9E9E"/>
                      </a:solidFill>
                      <a:prstDash val="solid"/>
                      <a:round/>
                      <a:headEnd type="none" w="med" len="med"/>
                      <a:tailEnd type="none" w="med" len="med"/>
                    </a:lnR>
                    <a:lnT w="10575" cap="flat" cmpd="sng">
                      <a:solidFill>
                        <a:srgbClr val="9E9E9E"/>
                      </a:solidFill>
                      <a:prstDash val="solid"/>
                      <a:round/>
                      <a:headEnd type="none" w="med" len="med"/>
                      <a:tailEnd type="none" w="med" len="med"/>
                    </a:lnT>
                    <a:lnB w="10575" cap="flat" cmpd="sng">
                      <a:solidFill>
                        <a:srgbClr val="9E9E9E"/>
                      </a:solidFill>
                      <a:prstDash val="solid"/>
                      <a:round/>
                      <a:headEnd type="none" w="med" len="med"/>
                      <a:tailEnd type="none" w="med" len="med"/>
                    </a:lnB>
                    <a:solidFill>
                      <a:srgbClr val="D0E0E3"/>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800" b="1" u="none" strike="noStrike" cap="none">
                          <a:latin typeface="Calibri"/>
                          <a:ea typeface="Calibri"/>
                          <a:cs typeface="Calibri"/>
                          <a:sym typeface="Calibri"/>
                        </a:rPr>
                        <a:t>Reporting</a:t>
                      </a:r>
                    </a:p>
                  </a:txBody>
                  <a:tcPr marL="91425" marR="91425" marT="91425" marB="91425" anchor="ctr">
                    <a:lnL w="10575" cap="flat" cmpd="sng">
                      <a:solidFill>
                        <a:srgbClr val="9E9E9E"/>
                      </a:solidFill>
                      <a:prstDash val="solid"/>
                      <a:round/>
                      <a:headEnd type="none" w="med" len="med"/>
                      <a:tailEnd type="none" w="med" len="med"/>
                    </a:lnL>
                    <a:lnR w="10575" cap="flat" cmpd="sng">
                      <a:solidFill>
                        <a:srgbClr val="9E9E9E"/>
                      </a:solidFill>
                      <a:prstDash val="solid"/>
                      <a:round/>
                      <a:headEnd type="none" w="med" len="med"/>
                      <a:tailEnd type="none" w="med" len="med"/>
                    </a:lnR>
                    <a:lnT w="10575" cap="flat" cmpd="sng">
                      <a:solidFill>
                        <a:srgbClr val="9E9E9E"/>
                      </a:solidFill>
                      <a:prstDash val="solid"/>
                      <a:round/>
                      <a:headEnd type="none" w="med" len="med"/>
                      <a:tailEnd type="none" w="med" len="med"/>
                    </a:lnT>
                    <a:lnB w="10575" cap="flat" cmpd="sng">
                      <a:solidFill>
                        <a:srgbClr val="9E9E9E"/>
                      </a:solidFill>
                      <a:prstDash val="solid"/>
                      <a:round/>
                      <a:headEnd type="none" w="med" len="med"/>
                      <a:tailEnd type="none" w="med" len="med"/>
                    </a:lnB>
                    <a:solidFill>
                      <a:srgbClr val="D0E0E3"/>
                    </a:solidFill>
                  </a:tcPr>
                </a:tc>
              </a:tr>
              <a:tr h="752000">
                <a:tc>
                  <a:txBody>
                    <a:bodyPr/>
                    <a:lstStyle/>
                    <a:p>
                      <a:pPr marL="0" marR="0" lvl="0" indent="0" algn="ctr" rtl="0">
                        <a:lnSpc>
                          <a:spcPct val="115000"/>
                        </a:lnSpc>
                        <a:spcBef>
                          <a:spcPts val="0"/>
                        </a:spcBef>
                        <a:spcAft>
                          <a:spcPts val="0"/>
                        </a:spcAft>
                        <a:buClr>
                          <a:srgbClr val="000000"/>
                        </a:buClr>
                        <a:buSzPct val="25000"/>
                        <a:buFont typeface="Calibri"/>
                        <a:buNone/>
                      </a:pPr>
                      <a:r>
                        <a:rPr lang="en" sz="1800" u="none" strike="noStrike" cap="none">
                          <a:latin typeface="Calibri"/>
                          <a:ea typeface="Calibri"/>
                          <a:cs typeface="Calibri"/>
                          <a:sym typeface="Calibri"/>
                        </a:rPr>
                        <a:t>ELA Interim Assessment for</a:t>
                      </a:r>
                    </a:p>
                    <a:p>
                      <a:pPr marL="0" marR="0" lvl="0" indent="0" algn="ctr" rtl="0">
                        <a:lnSpc>
                          <a:spcPct val="115000"/>
                        </a:lnSpc>
                        <a:spcBef>
                          <a:spcPts val="0"/>
                        </a:spcBef>
                        <a:spcAft>
                          <a:spcPts val="0"/>
                        </a:spcAft>
                        <a:buClr>
                          <a:srgbClr val="000000"/>
                        </a:buClr>
                        <a:buSzPct val="25000"/>
                        <a:buFont typeface="Calibri"/>
                        <a:buNone/>
                      </a:pPr>
                      <a:r>
                        <a:rPr lang="en" sz="1800" u="none" strike="noStrike" cap="none">
                          <a:latin typeface="Calibri"/>
                          <a:ea typeface="Calibri"/>
                          <a:cs typeface="Calibri"/>
                          <a:sym typeface="Calibri"/>
                        </a:rPr>
                        <a:t>Grades 3-8, English I and English II</a:t>
                      </a:r>
                    </a:p>
                  </a:txBody>
                  <a:tcPr marL="91425" marR="91425" marT="91425" marB="91425" anchor="ctr">
                    <a:lnL w="10575" cap="flat" cmpd="sng">
                      <a:solidFill>
                        <a:srgbClr val="9E9E9E"/>
                      </a:solidFill>
                      <a:prstDash val="solid"/>
                      <a:round/>
                      <a:headEnd type="none" w="med" len="med"/>
                      <a:tailEnd type="none" w="med" len="med"/>
                    </a:lnL>
                    <a:lnR w="10575" cap="flat" cmpd="sng">
                      <a:solidFill>
                        <a:srgbClr val="9E9E9E"/>
                      </a:solidFill>
                      <a:prstDash val="solid"/>
                      <a:round/>
                      <a:headEnd type="none" w="med" len="med"/>
                      <a:tailEnd type="none" w="med" len="med"/>
                    </a:lnR>
                    <a:lnT w="10575" cap="flat" cmpd="sng">
                      <a:solidFill>
                        <a:srgbClr val="9E9E9E"/>
                      </a:solidFill>
                      <a:prstDash val="solid"/>
                      <a:round/>
                      <a:headEnd type="none" w="med" len="med"/>
                      <a:tailEnd type="none" w="med" len="med"/>
                    </a:lnT>
                    <a:lnB w="10575" cap="flat" cmpd="sng">
                      <a:solidFill>
                        <a:srgbClr val="9E9E9E"/>
                      </a:solidFill>
                      <a:prstDash val="solid"/>
                      <a:round/>
                      <a:headEnd type="none" w="med" len="med"/>
                      <a:tailEnd type="none" w="med" len="med"/>
                    </a:lnB>
                  </a:tcPr>
                </a:tc>
                <a:tc rowSpan="2">
                  <a:txBody>
                    <a:bodyPr/>
                    <a:lstStyle/>
                    <a:p>
                      <a:pPr marL="0" marR="0" lvl="0" indent="0" algn="ctr" rtl="0">
                        <a:lnSpc>
                          <a:spcPct val="115000"/>
                        </a:lnSpc>
                        <a:spcBef>
                          <a:spcPts val="0"/>
                        </a:spcBef>
                        <a:spcAft>
                          <a:spcPts val="0"/>
                        </a:spcAft>
                        <a:buClr>
                          <a:srgbClr val="000000"/>
                        </a:buClr>
                        <a:buSzPct val="25000"/>
                        <a:buFont typeface="Calibri"/>
                        <a:buNone/>
                      </a:pPr>
                      <a:r>
                        <a:rPr lang="en" sz="1800" u="none" strike="noStrike" cap="none">
                          <a:latin typeface="Calibri"/>
                          <a:ea typeface="Calibri"/>
                          <a:cs typeface="Calibri"/>
                          <a:sym typeface="Calibri"/>
                        </a:rPr>
                        <a:t>2 forms in grades 3-8;</a:t>
                      </a:r>
                    </a:p>
                    <a:p>
                      <a:pPr marL="0" marR="0" lvl="0" indent="0" algn="ctr" rtl="0">
                        <a:lnSpc>
                          <a:spcPct val="115000"/>
                        </a:lnSpc>
                        <a:spcBef>
                          <a:spcPts val="0"/>
                        </a:spcBef>
                        <a:spcAft>
                          <a:spcPts val="0"/>
                        </a:spcAft>
                        <a:buClr>
                          <a:srgbClr val="000000"/>
                        </a:buClr>
                        <a:buSzPct val="25000"/>
                        <a:buFont typeface="Calibri"/>
                        <a:buNone/>
                      </a:pPr>
                      <a:r>
                        <a:rPr lang="en" sz="1800" u="none" strike="noStrike" cap="none">
                          <a:latin typeface="Calibri"/>
                          <a:ea typeface="Calibri"/>
                          <a:cs typeface="Calibri"/>
                          <a:sym typeface="Calibri"/>
                        </a:rPr>
                        <a:t>3 forms in </a:t>
                      </a:r>
                    </a:p>
                    <a:p>
                      <a:pPr marL="0" marR="0" lvl="0" indent="0" algn="ctr" rtl="0">
                        <a:lnSpc>
                          <a:spcPct val="115000"/>
                        </a:lnSpc>
                        <a:spcBef>
                          <a:spcPts val="0"/>
                        </a:spcBef>
                        <a:spcAft>
                          <a:spcPts val="0"/>
                        </a:spcAft>
                        <a:buClr>
                          <a:srgbClr val="000000"/>
                        </a:buClr>
                        <a:buSzPct val="25000"/>
                        <a:buFont typeface="Calibri"/>
                        <a:buNone/>
                      </a:pPr>
                      <a:r>
                        <a:rPr lang="en" sz="1800" u="none" strike="noStrike" cap="none">
                          <a:latin typeface="Calibri"/>
                          <a:ea typeface="Calibri"/>
                          <a:cs typeface="Calibri"/>
                          <a:sym typeface="Calibri"/>
                        </a:rPr>
                        <a:t>high school courses</a:t>
                      </a:r>
                    </a:p>
                  </a:txBody>
                  <a:tcPr marL="91425" marR="91425" marT="91425" marB="91425" anchor="ctr">
                    <a:lnL w="10575" cap="flat" cmpd="sng">
                      <a:solidFill>
                        <a:srgbClr val="9E9E9E"/>
                      </a:solidFill>
                      <a:prstDash val="solid"/>
                      <a:round/>
                      <a:headEnd type="none" w="med" len="med"/>
                      <a:tailEnd type="none" w="med" len="med"/>
                    </a:lnL>
                    <a:lnR w="10575" cap="flat" cmpd="sng">
                      <a:solidFill>
                        <a:srgbClr val="9E9E9E"/>
                      </a:solidFill>
                      <a:prstDash val="solid"/>
                      <a:round/>
                      <a:headEnd type="none" w="med" len="med"/>
                      <a:tailEnd type="none" w="med" len="med"/>
                    </a:lnR>
                    <a:lnT w="10575" cap="flat" cmpd="sng">
                      <a:solidFill>
                        <a:srgbClr val="9E9E9E"/>
                      </a:solidFill>
                      <a:prstDash val="solid"/>
                      <a:round/>
                      <a:headEnd type="none" w="med" len="med"/>
                      <a:tailEnd type="none" w="med" len="med"/>
                    </a:lnT>
                    <a:lnB w="10575" cap="flat" cmpd="sng">
                      <a:solidFill>
                        <a:srgbClr val="9E9E9E"/>
                      </a:solidFill>
                      <a:prstDash val="solid"/>
                      <a:round/>
                      <a:headEnd type="none" w="med" len="med"/>
                      <a:tailEnd type="none" w="med" len="med"/>
                    </a:lnB>
                  </a:tcPr>
                </a:tc>
                <a:tc rowSpan="2">
                  <a:txBody>
                    <a:bodyPr/>
                    <a:lstStyle/>
                    <a:p>
                      <a:pPr marL="0" marR="0" lvl="0" indent="0" algn="ctr" rtl="0">
                        <a:lnSpc>
                          <a:spcPct val="115000"/>
                        </a:lnSpc>
                        <a:spcBef>
                          <a:spcPts val="0"/>
                        </a:spcBef>
                        <a:spcAft>
                          <a:spcPts val="0"/>
                        </a:spcAft>
                        <a:buClr>
                          <a:srgbClr val="000000"/>
                        </a:buClr>
                        <a:buSzPct val="25000"/>
                        <a:buFont typeface="Calibri"/>
                        <a:buNone/>
                      </a:pPr>
                      <a:r>
                        <a:rPr lang="en" sz="1800" u="none" strike="noStrike" cap="none">
                          <a:latin typeface="Calibri"/>
                          <a:ea typeface="Calibri"/>
                          <a:cs typeface="Calibri"/>
                          <a:sym typeface="Calibri"/>
                        </a:rPr>
                        <a:t>Based on curriculum and instructional pacing</a:t>
                      </a:r>
                    </a:p>
                  </a:txBody>
                  <a:tcPr marL="91425" marR="91425" marT="91425" marB="91425" anchor="ctr">
                    <a:lnL w="10575" cap="flat" cmpd="sng">
                      <a:solidFill>
                        <a:srgbClr val="9E9E9E"/>
                      </a:solidFill>
                      <a:prstDash val="solid"/>
                      <a:round/>
                      <a:headEnd type="none" w="med" len="med"/>
                      <a:tailEnd type="none" w="med" len="med"/>
                    </a:lnL>
                    <a:lnR w="10575" cap="flat" cmpd="sng">
                      <a:solidFill>
                        <a:srgbClr val="9E9E9E"/>
                      </a:solidFill>
                      <a:prstDash val="solid"/>
                      <a:round/>
                      <a:headEnd type="none" w="med" len="med"/>
                      <a:tailEnd type="none" w="med" len="med"/>
                    </a:lnR>
                    <a:lnT w="10575" cap="flat" cmpd="sng">
                      <a:solidFill>
                        <a:srgbClr val="9E9E9E"/>
                      </a:solidFill>
                      <a:prstDash val="solid"/>
                      <a:round/>
                      <a:headEnd type="none" w="med" len="med"/>
                      <a:tailEnd type="none" w="med" len="med"/>
                    </a:lnT>
                    <a:lnB w="10575" cap="flat" cmpd="sng">
                      <a:solidFill>
                        <a:srgbClr val="9E9E9E"/>
                      </a:solidFill>
                      <a:prstDash val="solid"/>
                      <a:round/>
                      <a:headEnd type="none" w="med" len="med"/>
                      <a:tailEnd type="none" w="med" len="med"/>
                    </a:lnB>
                  </a:tcPr>
                </a:tc>
                <a:tc rowSpan="2">
                  <a:txBody>
                    <a:bodyPr/>
                    <a:lstStyle/>
                    <a:p>
                      <a:pPr marL="0" marR="0" lvl="0" indent="0" algn="ctr" rtl="0">
                        <a:lnSpc>
                          <a:spcPct val="115000"/>
                        </a:lnSpc>
                        <a:spcBef>
                          <a:spcPts val="0"/>
                        </a:spcBef>
                        <a:spcAft>
                          <a:spcPts val="0"/>
                        </a:spcAft>
                        <a:buClr>
                          <a:srgbClr val="000000"/>
                        </a:buClr>
                        <a:buSzPct val="25000"/>
                        <a:buFont typeface="Calibri"/>
                        <a:buNone/>
                      </a:pPr>
                      <a:r>
                        <a:rPr lang="en" sz="1800" u="none" strike="noStrike" cap="none">
                          <a:latin typeface="Calibri"/>
                          <a:ea typeface="Calibri"/>
                          <a:cs typeface="Calibri"/>
                          <a:sym typeface="Calibri"/>
                        </a:rPr>
                        <a:t>Student, Groups, School, District, State</a:t>
                      </a:r>
                    </a:p>
                  </a:txBody>
                  <a:tcPr marL="91425" marR="91425" marT="91425" marB="91425" anchor="ctr">
                    <a:lnL w="10575" cap="flat" cmpd="sng">
                      <a:solidFill>
                        <a:srgbClr val="9E9E9E"/>
                      </a:solidFill>
                      <a:prstDash val="solid"/>
                      <a:round/>
                      <a:headEnd type="none" w="med" len="med"/>
                      <a:tailEnd type="none" w="med" len="med"/>
                    </a:lnL>
                    <a:lnR w="10575" cap="flat" cmpd="sng">
                      <a:solidFill>
                        <a:srgbClr val="9E9E9E"/>
                      </a:solidFill>
                      <a:prstDash val="solid"/>
                      <a:round/>
                      <a:headEnd type="none" w="med" len="med"/>
                      <a:tailEnd type="none" w="med" len="med"/>
                    </a:lnR>
                    <a:lnT w="10575" cap="flat" cmpd="sng">
                      <a:solidFill>
                        <a:srgbClr val="9E9E9E"/>
                      </a:solidFill>
                      <a:prstDash val="solid"/>
                      <a:round/>
                      <a:headEnd type="none" w="med" len="med"/>
                      <a:tailEnd type="none" w="med" len="med"/>
                    </a:lnT>
                    <a:lnB w="10575" cap="flat" cmpd="sng">
                      <a:solidFill>
                        <a:srgbClr val="9E9E9E"/>
                      </a:solidFill>
                      <a:prstDash val="solid"/>
                      <a:round/>
                      <a:headEnd type="none" w="med" len="med"/>
                      <a:tailEnd type="none" w="med" len="med"/>
                    </a:lnB>
                  </a:tcPr>
                </a:tc>
              </a:tr>
              <a:tr h="685800">
                <a:tc>
                  <a:txBody>
                    <a:bodyPr/>
                    <a:lstStyle/>
                    <a:p>
                      <a:pPr marL="0" marR="0" lvl="0" indent="0" algn="ctr" rtl="0">
                        <a:lnSpc>
                          <a:spcPct val="115000"/>
                        </a:lnSpc>
                        <a:spcBef>
                          <a:spcPts val="0"/>
                        </a:spcBef>
                        <a:spcAft>
                          <a:spcPts val="0"/>
                        </a:spcAft>
                        <a:buClr>
                          <a:srgbClr val="000000"/>
                        </a:buClr>
                        <a:buSzPct val="25000"/>
                        <a:buFont typeface="Calibri"/>
                        <a:buNone/>
                      </a:pPr>
                      <a:r>
                        <a:rPr lang="en" sz="1800" u="none" strike="noStrike" cap="none">
                          <a:latin typeface="Calibri"/>
                          <a:ea typeface="Calibri"/>
                          <a:cs typeface="Calibri"/>
                          <a:sym typeface="Calibri"/>
                        </a:rPr>
                        <a:t>Math Interim Assessments for Grades 3-8, Algebra I, and Geometry</a:t>
                      </a:r>
                    </a:p>
                  </a:txBody>
                  <a:tcPr marL="91425" marR="91425" marT="91425" marB="91425" anchor="ctr">
                    <a:lnL w="10575" cap="flat" cmpd="sng">
                      <a:solidFill>
                        <a:srgbClr val="9E9E9E"/>
                      </a:solidFill>
                      <a:prstDash val="solid"/>
                      <a:round/>
                      <a:headEnd type="none" w="med" len="med"/>
                      <a:tailEnd type="none" w="med" len="med"/>
                    </a:lnL>
                    <a:lnR w="10575" cap="flat" cmpd="sng">
                      <a:solidFill>
                        <a:srgbClr val="9E9E9E"/>
                      </a:solidFill>
                      <a:prstDash val="solid"/>
                      <a:round/>
                      <a:headEnd type="none" w="med" len="med"/>
                      <a:tailEnd type="none" w="med" len="med"/>
                    </a:lnR>
                    <a:lnT w="10575" cap="flat" cmpd="sng">
                      <a:solidFill>
                        <a:srgbClr val="9E9E9E"/>
                      </a:solidFill>
                      <a:prstDash val="solid"/>
                      <a:round/>
                      <a:headEnd type="none" w="med" len="med"/>
                      <a:tailEnd type="none" w="med" len="med"/>
                    </a:lnT>
                    <a:lnB w="10575" cap="flat" cmpd="sng">
                      <a:solidFill>
                        <a:srgbClr val="9E9E9E"/>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0" y="0"/>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LEAP 360 </a:t>
            </a:r>
            <a:r>
              <a:rPr lang="en" sz="3200"/>
              <a:t>Interim </a:t>
            </a:r>
            <a:r>
              <a:rPr lang="en" sz="3200" i="0" u="none" strike="noStrike" cap="none">
                <a:solidFill>
                  <a:srgbClr val="333333"/>
                </a:solidFill>
              </a:rPr>
              <a:t>Assessments: Resources</a:t>
            </a:r>
          </a:p>
        </p:txBody>
      </p:sp>
      <p:sp>
        <p:nvSpPr>
          <p:cNvPr id="444" name="Shape 444"/>
          <p:cNvSpPr txBox="1"/>
          <p:nvPr/>
        </p:nvSpPr>
        <p:spPr>
          <a:xfrm>
            <a:off x="261900" y="1447800"/>
            <a:ext cx="8620200" cy="47415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800" b="1" i="0" u="none" strike="noStrike" cap="none">
                <a:solidFill>
                  <a:schemeClr val="dk1"/>
                </a:solidFill>
                <a:latin typeface="Calibri"/>
                <a:ea typeface="Calibri"/>
                <a:cs typeface="Calibri"/>
                <a:sym typeface="Calibri"/>
              </a:rPr>
              <a:t>The following resources are available to help teachers understand, access, and use the LEAP 360 </a:t>
            </a:r>
            <a:r>
              <a:rPr lang="en" sz="1800" b="1">
                <a:solidFill>
                  <a:schemeClr val="dk1"/>
                </a:solidFill>
                <a:latin typeface="Calibri"/>
                <a:ea typeface="Calibri"/>
                <a:cs typeface="Calibri"/>
                <a:sym typeface="Calibri"/>
              </a:rPr>
              <a:t>Interim </a:t>
            </a:r>
            <a:r>
              <a:rPr lang="en" sz="1800" b="1" i="0" u="none" strike="noStrike" cap="none">
                <a:solidFill>
                  <a:schemeClr val="dk1"/>
                </a:solidFill>
                <a:latin typeface="Calibri"/>
                <a:ea typeface="Calibri"/>
                <a:cs typeface="Calibri"/>
                <a:sym typeface="Calibri"/>
              </a:rPr>
              <a:t>assessments:</a:t>
            </a:r>
          </a:p>
          <a:p>
            <a:pPr marL="0" marR="0" lvl="0" indent="0" algn="l" rtl="0">
              <a:lnSpc>
                <a:spcPct val="100000"/>
              </a:lnSpc>
              <a:spcBef>
                <a:spcPts val="0"/>
              </a:spcBef>
              <a:spcAft>
                <a:spcPts val="0"/>
              </a:spcAft>
              <a:buClr>
                <a:schemeClr val="dk1"/>
              </a:buClr>
              <a:buSzPct val="100000"/>
              <a:buFont typeface="Calibri"/>
              <a:buChar char="●"/>
            </a:pPr>
            <a:r>
              <a:rPr lang="en" sz="1800" b="0" i="0" u="sng" strike="noStrike" cap="none">
                <a:solidFill>
                  <a:schemeClr val="hlink"/>
                </a:solidFill>
                <a:latin typeface="Calibri"/>
                <a:ea typeface="Calibri"/>
                <a:cs typeface="Calibri"/>
                <a:sym typeface="Calibri"/>
                <a:hlinkClick r:id="rId3"/>
              </a:rPr>
              <a:t>LEAP 360 webpage</a:t>
            </a:r>
          </a:p>
          <a:p>
            <a:pPr marL="0" marR="0" lvl="0" indent="0" algn="l" rtl="0">
              <a:lnSpc>
                <a:spcPct val="100000"/>
              </a:lnSpc>
              <a:spcBef>
                <a:spcPts val="0"/>
              </a:spcBef>
              <a:spcAft>
                <a:spcPts val="0"/>
              </a:spcAft>
              <a:buClr>
                <a:schemeClr val="dk1"/>
              </a:buClr>
              <a:buSzPct val="100000"/>
              <a:buFont typeface="Calibri"/>
              <a:buChar char="●"/>
            </a:pPr>
            <a:r>
              <a:rPr lang="en" sz="1800" b="0" i="0" u="sng" strike="noStrike" cap="none">
                <a:solidFill>
                  <a:schemeClr val="hlink"/>
                </a:solidFill>
                <a:latin typeface="Calibri"/>
                <a:ea typeface="Calibri"/>
                <a:cs typeface="Calibri"/>
                <a:sym typeface="Calibri"/>
                <a:hlinkClick r:id="rId4"/>
              </a:rPr>
              <a:t>A Teacher’s Guide to LEAP 360 </a:t>
            </a:r>
          </a:p>
          <a:p>
            <a:pPr marL="0" marR="0" lvl="0" indent="0" algn="l" rtl="0">
              <a:lnSpc>
                <a:spcPct val="100000"/>
              </a:lnSpc>
              <a:spcBef>
                <a:spcPts val="0"/>
              </a:spcBef>
              <a:spcAft>
                <a:spcPts val="0"/>
              </a:spcAft>
              <a:buClr>
                <a:schemeClr val="dk1"/>
              </a:buClr>
              <a:buSzPct val="100000"/>
              <a:buFont typeface="Calibri"/>
              <a:buChar char="●"/>
            </a:pPr>
            <a:r>
              <a:rPr lang="en" sz="1800" u="sng">
                <a:solidFill>
                  <a:schemeClr val="hlink"/>
                </a:solidFill>
                <a:latin typeface="Calibri"/>
                <a:ea typeface="Calibri"/>
                <a:cs typeface="Calibri"/>
                <a:sym typeface="Calibri"/>
                <a:hlinkClick r:id="rId5"/>
              </a:rPr>
              <a:t>LEAP 360 Interim Assessment Quick Start Guide</a:t>
            </a:r>
          </a:p>
          <a:p>
            <a:pPr marL="0" marR="0" lvl="0" indent="0" algn="l" rtl="0">
              <a:lnSpc>
                <a:spcPct val="100000"/>
              </a:lnSpc>
              <a:spcBef>
                <a:spcPts val="0"/>
              </a:spcBef>
              <a:spcAft>
                <a:spcPts val="0"/>
              </a:spcAft>
              <a:buClr>
                <a:schemeClr val="dk1"/>
              </a:buClr>
              <a:buSzPct val="100000"/>
              <a:buFont typeface="Calibri"/>
              <a:buChar char="●"/>
            </a:pPr>
            <a:r>
              <a:rPr lang="en" sz="1800" b="0" i="0" u="sng" strike="noStrike" cap="none">
                <a:solidFill>
                  <a:schemeClr val="hlink"/>
                </a:solidFill>
                <a:latin typeface="Calibri"/>
                <a:ea typeface="Calibri"/>
                <a:cs typeface="Calibri"/>
                <a:sym typeface="Calibri"/>
                <a:hlinkClick r:id="rId6"/>
              </a:rPr>
              <a:t>eDIRECT</a:t>
            </a:r>
          </a:p>
          <a:p>
            <a:pPr marL="0" marR="0" lvl="0" indent="0" algn="l" rtl="0">
              <a:lnSpc>
                <a:spcPct val="100000"/>
              </a:lnSpc>
              <a:spcBef>
                <a:spcPts val="0"/>
              </a:spcBef>
              <a:spcAft>
                <a:spcPts val="0"/>
              </a:spcAft>
              <a:buClr>
                <a:schemeClr val="dk1"/>
              </a:buClr>
              <a:buSzPct val="100000"/>
              <a:buFont typeface="Calibri"/>
              <a:buChar char="●"/>
            </a:pPr>
            <a:r>
              <a:rPr lang="en" sz="1800" b="0" i="0" u="sng" strike="noStrike" cap="none">
                <a:solidFill>
                  <a:schemeClr val="hlink"/>
                </a:solidFill>
                <a:latin typeface="Calibri"/>
                <a:ea typeface="Calibri"/>
                <a:cs typeface="Calibri"/>
                <a:sym typeface="Calibri"/>
                <a:hlinkClick r:id="rId7"/>
              </a:rPr>
              <a:t>2017-2018 Educator Resource Guide</a:t>
            </a:r>
          </a:p>
          <a:p>
            <a:pPr marL="0" marR="0" lvl="0" indent="0" algn="l" rtl="0">
              <a:lnSpc>
                <a:spcPct val="100000"/>
              </a:lnSpc>
              <a:spcBef>
                <a:spcPts val="0"/>
              </a:spcBef>
              <a:spcAft>
                <a:spcPts val="0"/>
              </a:spcAft>
              <a:buClr>
                <a:schemeClr val="dk1"/>
              </a:buClr>
              <a:buSzPct val="100000"/>
              <a:buFont typeface="Calibri"/>
              <a:buChar char="●"/>
            </a:pPr>
            <a:r>
              <a:rPr lang="en" sz="1800" b="0" i="0" u="sng" strike="noStrike" cap="none">
                <a:solidFill>
                  <a:schemeClr val="hlink"/>
                </a:solidFill>
                <a:latin typeface="Calibri"/>
                <a:ea typeface="Calibri"/>
                <a:cs typeface="Calibri"/>
                <a:sym typeface="Calibri"/>
                <a:hlinkClick r:id="rId8"/>
              </a:rPr>
              <a:t>Accessibility Features and Accommodations Overview</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Please contact </a:t>
            </a:r>
            <a:r>
              <a:rPr lang="en" sz="1800" b="0" i="0" u="sng" strike="noStrike" cap="none">
                <a:solidFill>
                  <a:schemeClr val="hlink"/>
                </a:solidFill>
                <a:latin typeface="Calibri"/>
                <a:ea typeface="Calibri"/>
                <a:cs typeface="Calibri"/>
                <a:sym typeface="Calibri"/>
                <a:hlinkClick r:id="rId9"/>
              </a:rPr>
              <a:t>assessment@la.gov</a:t>
            </a:r>
            <a:r>
              <a:rPr lang="en" sz="1800" b="0" i="0" u="none" strike="noStrike" cap="none">
                <a:solidFill>
                  <a:schemeClr val="dk1"/>
                </a:solidFill>
                <a:latin typeface="Calibri"/>
                <a:ea typeface="Calibri"/>
                <a:cs typeface="Calibri"/>
                <a:sym typeface="Calibri"/>
              </a:rPr>
              <a:t> with any LEAP 360 questions or suggestions throughout the school year.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0" y="0"/>
            <a:ext cx="9144000" cy="1295400"/>
          </a:xfrm>
          <a:prstGeom prst="rect">
            <a:avLst/>
          </a:prstGeom>
        </p:spPr>
        <p:txBody>
          <a:bodyPr wrap="square" lIns="91425" tIns="91425" rIns="91425" bIns="91425" anchor="ctr" anchorCtr="0">
            <a:noAutofit/>
          </a:bodyPr>
          <a:lstStyle/>
          <a:p>
            <a:pPr lvl="0">
              <a:spcBef>
                <a:spcPts val="0"/>
              </a:spcBef>
              <a:buNone/>
            </a:pPr>
            <a:r>
              <a:rPr lang="en" sz="3200"/>
              <a:t>Interim Assessments</a:t>
            </a:r>
          </a:p>
        </p:txBody>
      </p:sp>
      <p:sp>
        <p:nvSpPr>
          <p:cNvPr id="119" name="Shape 119"/>
          <p:cNvSpPr txBox="1">
            <a:spLocks noGrp="1"/>
          </p:cNvSpPr>
          <p:nvPr>
            <p:ph type="body" idx="1"/>
          </p:nvPr>
        </p:nvSpPr>
        <p:spPr>
          <a:xfrm>
            <a:off x="152400" y="1295400"/>
            <a:ext cx="8839200" cy="5105400"/>
          </a:xfrm>
          <a:prstGeom prst="rect">
            <a:avLst/>
          </a:prstGeom>
        </p:spPr>
        <p:txBody>
          <a:bodyPr wrap="square" lIns="91425" tIns="91425" rIns="91425" bIns="91425" anchor="t" anchorCtr="0">
            <a:noAutofit/>
          </a:bodyPr>
          <a:lstStyle/>
          <a:p>
            <a:pPr marL="0" lvl="0" indent="0" rtl="0">
              <a:spcBef>
                <a:spcPts val="0"/>
              </a:spcBef>
              <a:buNone/>
            </a:pPr>
            <a:r>
              <a:rPr lang="en" sz="1800" b="1"/>
              <a:t>ELA Interim Assessments</a:t>
            </a:r>
          </a:p>
          <a:p>
            <a:pPr marL="457200" lvl="0" indent="-342900" rtl="0">
              <a:spcBef>
                <a:spcPts val="0"/>
              </a:spcBef>
              <a:buSzPct val="100000"/>
            </a:pPr>
            <a:r>
              <a:rPr lang="en" sz="1800"/>
              <a:t>There are two forms for grades 3-8 with three sessions, and three forms for high school with two sessions.</a:t>
            </a:r>
          </a:p>
          <a:p>
            <a:pPr marL="457200" lvl="0" indent="-342900" rtl="0">
              <a:spcBef>
                <a:spcPts val="0"/>
              </a:spcBef>
              <a:buSzPct val="100000"/>
            </a:pPr>
            <a:r>
              <a:rPr lang="en" sz="1800"/>
              <a:t>In grades 3-8, there are two versions of each form: 1A and 1B and 2A and 2B. Each version has a different writing task, (e.g., 1A has a research-focused task, 1B has a literary analysis task). </a:t>
            </a:r>
          </a:p>
          <a:p>
            <a:pPr marL="457200" lvl="0" indent="-342900" rtl="0">
              <a:spcBef>
                <a:spcPts val="0"/>
              </a:spcBef>
              <a:buSzPct val="100000"/>
            </a:pPr>
            <a:r>
              <a:rPr lang="en" sz="1800"/>
              <a:t>For high school, each of the three forms will focus on a different writing task: research simulation, literary analysis, and narrative.</a:t>
            </a:r>
          </a:p>
          <a:p>
            <a:pPr marL="457200" lvl="0" indent="-342900" rtl="0">
              <a:spcBef>
                <a:spcPts val="0"/>
              </a:spcBef>
              <a:buSzPct val="100000"/>
            </a:pPr>
            <a:r>
              <a:rPr lang="en" sz="1800"/>
              <a:t>Each form focuses on a set of standards.</a:t>
            </a:r>
          </a:p>
          <a:p>
            <a:pPr marL="0" lvl="0" indent="0" rtl="0">
              <a:spcBef>
                <a:spcPts val="0"/>
              </a:spcBef>
              <a:buNone/>
            </a:pPr>
            <a:endParaRPr sz="1800"/>
          </a:p>
          <a:p>
            <a:pPr marL="0" lvl="0" indent="0" rtl="0">
              <a:spcBef>
                <a:spcPts val="0"/>
              </a:spcBef>
              <a:buNone/>
            </a:pPr>
            <a:r>
              <a:rPr lang="en" sz="1800" b="1"/>
              <a:t>Math Interim Assessments </a:t>
            </a:r>
          </a:p>
          <a:p>
            <a:pPr marL="457200" lvl="0" indent="-342900" rtl="0">
              <a:spcBef>
                <a:spcPts val="0"/>
              </a:spcBef>
              <a:buSzPct val="100000"/>
            </a:pPr>
            <a:r>
              <a:rPr lang="en" sz="1800"/>
              <a:t>There are two forms for grades 3-8.</a:t>
            </a:r>
          </a:p>
          <a:p>
            <a:pPr marL="914400" lvl="1" indent="-342900" rtl="0">
              <a:spcBef>
                <a:spcPts val="0"/>
              </a:spcBef>
              <a:buSzPct val="100000"/>
            </a:pPr>
            <a:r>
              <a:rPr lang="en" sz="1800"/>
              <a:t>Grades 3-5 Form 1 have one session and Form 2 has two sessions.</a:t>
            </a:r>
          </a:p>
          <a:p>
            <a:pPr marL="914400" lvl="1" indent="-342900" rtl="0">
              <a:spcBef>
                <a:spcPts val="0"/>
              </a:spcBef>
              <a:buSzPct val="100000"/>
            </a:pPr>
            <a:r>
              <a:rPr lang="en" sz="1800"/>
              <a:t>Grades 6-8 Forms 1 and 2 have two sessions.</a:t>
            </a:r>
          </a:p>
          <a:p>
            <a:pPr marL="457200" lvl="0" indent="-342900" rtl="0">
              <a:spcBef>
                <a:spcPts val="0"/>
              </a:spcBef>
              <a:buSzPct val="100000"/>
            </a:pPr>
            <a:r>
              <a:rPr lang="en" sz="1800"/>
              <a:t> There are three forms for high school with two sessions each.</a:t>
            </a:r>
          </a:p>
          <a:p>
            <a:pPr marL="0" lvl="0" indent="0">
              <a:spcBef>
                <a:spcPts val="0"/>
              </a:spcBef>
              <a:buNone/>
            </a:pPr>
            <a:endParaRPr sz="1800"/>
          </a:p>
          <a:p>
            <a:pPr marL="0" lvl="0" indent="0" rtl="0">
              <a:spcBef>
                <a:spcPts val="0"/>
              </a:spcBef>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0" y="0"/>
            <a:ext cx="9144000" cy="1295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Turn and Talk</a:t>
            </a:r>
          </a:p>
        </p:txBody>
      </p:sp>
      <p:sp>
        <p:nvSpPr>
          <p:cNvPr id="126" name="Shape 126"/>
          <p:cNvSpPr txBox="1">
            <a:spLocks noGrp="1"/>
          </p:cNvSpPr>
          <p:nvPr>
            <p:ph type="body" idx="1"/>
          </p:nvPr>
        </p:nvSpPr>
        <p:spPr>
          <a:xfrm>
            <a:off x="152400" y="1426026"/>
            <a:ext cx="8839200" cy="5105400"/>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 sz="1800"/>
              <a:t>How did your district implement the Diagnostic Assessments?</a:t>
            </a:r>
          </a:p>
          <a:p>
            <a:pPr marL="457200" marR="0" lvl="0" indent="-342900" algn="l" rtl="0">
              <a:lnSpc>
                <a:spcPct val="100000"/>
              </a:lnSpc>
              <a:spcBef>
                <a:spcPts val="0"/>
              </a:spcBef>
              <a:spcAft>
                <a:spcPts val="0"/>
              </a:spcAft>
              <a:buClr>
                <a:schemeClr val="dk1"/>
              </a:buClr>
              <a:buSzPct val="100000"/>
              <a:buFont typeface="Arial"/>
              <a:buChar char="•"/>
            </a:pPr>
            <a:r>
              <a:rPr lang="en" sz="1800"/>
              <a:t>How have Diagnostic Assessments impacted your teachers’ instruction?</a:t>
            </a:r>
          </a:p>
          <a:p>
            <a:pPr marL="457200" marR="0" lvl="0" indent="-342900" algn="l" rtl="0">
              <a:lnSpc>
                <a:spcPct val="100000"/>
              </a:lnSpc>
              <a:spcBef>
                <a:spcPts val="0"/>
              </a:spcBef>
              <a:spcAft>
                <a:spcPts val="0"/>
              </a:spcAft>
              <a:buClr>
                <a:schemeClr val="dk1"/>
              </a:buClr>
              <a:buSzPct val="100000"/>
              <a:buFont typeface="Arial"/>
              <a:buChar char="•"/>
            </a:pPr>
            <a:r>
              <a:rPr lang="en" sz="1800"/>
              <a:t>What procedures are you adjusting for Interims based off of lessons learned from Diagnostics?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2" name="Shape 132"/>
          <p:cNvSpPr txBox="1"/>
          <p:nvPr/>
        </p:nvSpPr>
        <p:spPr>
          <a:xfrm>
            <a:off x="0" y="2514600"/>
            <a:ext cx="9144000" cy="1828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2400" b="1" i="0" u="none" strike="noStrike" cap="none">
                <a:solidFill>
                  <a:srgbClr val="333333"/>
                </a:solidFill>
                <a:latin typeface="Calibri"/>
                <a:ea typeface="Calibri"/>
                <a:cs typeface="Calibri"/>
                <a:sym typeface="Calibri"/>
              </a:rPr>
              <a:t>LEAP 360 </a:t>
            </a:r>
            <a:r>
              <a:rPr lang="en" sz="2400" b="1">
                <a:solidFill>
                  <a:srgbClr val="333333"/>
                </a:solidFill>
                <a:latin typeface="Calibri"/>
                <a:ea typeface="Calibri"/>
                <a:cs typeface="Calibri"/>
                <a:sym typeface="Calibri"/>
              </a:rPr>
              <a:t>Interim </a:t>
            </a:r>
            <a:r>
              <a:rPr lang="en" sz="2400" b="1" i="0" u="none" strike="noStrike" cap="none">
                <a:solidFill>
                  <a:srgbClr val="333333"/>
                </a:solidFill>
                <a:latin typeface="Calibri"/>
                <a:ea typeface="Calibri"/>
                <a:cs typeface="Calibri"/>
                <a:sym typeface="Calibri"/>
              </a:rPr>
              <a:t>Assessments:</a:t>
            </a:r>
          </a:p>
          <a:p>
            <a:pPr marL="0" marR="0" lvl="0" indent="0" algn="ctr" rtl="0">
              <a:lnSpc>
                <a:spcPct val="100000"/>
              </a:lnSpc>
              <a:spcBef>
                <a:spcPts val="0"/>
              </a:spcBef>
              <a:spcAft>
                <a:spcPts val="0"/>
              </a:spcAft>
              <a:buClr>
                <a:srgbClr val="333333"/>
              </a:buClr>
              <a:buSzPct val="25000"/>
              <a:buFont typeface="Calibri"/>
              <a:buNone/>
            </a:pPr>
            <a:r>
              <a:rPr lang="en" sz="2400" b="1" i="0" u="none" strike="noStrike" cap="none">
                <a:solidFill>
                  <a:srgbClr val="333333"/>
                </a:solidFill>
                <a:latin typeface="Calibri"/>
                <a:ea typeface="Calibri"/>
                <a:cs typeface="Calibri"/>
                <a:sym typeface="Calibri"/>
              </a:rPr>
              <a:t>Reporting on Student Readiness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0" y="2364072"/>
            <a:ext cx="9144000" cy="461100"/>
          </a:xfrm>
          <a:prstGeom prst="rect">
            <a:avLst/>
          </a:prstGeom>
          <a:solidFill>
            <a:srgbClr val="FFF2CC"/>
          </a:solidFill>
          <a:ln w="9525" cap="flat" cmpd="sng">
            <a:solidFill>
              <a:srgbClr val="FFF2CC"/>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8" name="Shape 138"/>
          <p:cNvSpPr txBox="1">
            <a:spLocks noGrp="1"/>
          </p:cNvSpPr>
          <p:nvPr>
            <p:ph type="body" idx="1"/>
          </p:nvPr>
        </p:nvSpPr>
        <p:spPr>
          <a:xfrm>
            <a:off x="152400" y="1524000"/>
            <a:ext cx="8839200" cy="4876800"/>
          </a:xfrm>
          <a:prstGeom prst="rect">
            <a:avLst/>
          </a:prstGeom>
          <a:noFill/>
          <a:ln>
            <a:noFill/>
          </a:ln>
        </p:spPr>
        <p:txBody>
          <a:bodyPr wrap="square" lIns="91425" tIns="45700" rIns="91425" bIns="45700" anchor="t" anchorCtr="0">
            <a:noAutofit/>
          </a:bodyPr>
          <a:lstStyle/>
          <a:p>
            <a:pPr marL="0" marR="0" lvl="0" indent="0" algn="l" rtl="0">
              <a:lnSpc>
                <a:spcPct val="150000"/>
              </a:lnSpc>
              <a:spcBef>
                <a:spcPts val="0"/>
              </a:spcBef>
              <a:spcAft>
                <a:spcPts val="0"/>
              </a:spcAft>
              <a:buClr>
                <a:schemeClr val="dk1"/>
              </a:buClr>
              <a:buSzPct val="25000"/>
              <a:buFont typeface="Arial"/>
              <a:buNone/>
            </a:pPr>
            <a:r>
              <a:rPr lang="en" sz="1800" b="1" i="0" u="none" strike="noStrike" cap="none">
                <a:solidFill>
                  <a:schemeClr val="dk1"/>
                </a:solidFill>
                <a:latin typeface="Calibri"/>
                <a:ea typeface="Calibri"/>
                <a:cs typeface="Calibri"/>
                <a:sym typeface="Calibri"/>
              </a:rPr>
              <a:t>By the end of today’s session, we’ll address these questions:</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What is LEAP 360’s role in Louisiana’s classrooms, schools, and school systems?</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What do LEAP 360 </a:t>
            </a:r>
            <a:r>
              <a:rPr lang="en" sz="1800"/>
              <a:t>Interim </a:t>
            </a:r>
            <a:r>
              <a:rPr lang="en" sz="1800" b="0" i="0" u="none" strike="noStrike" cap="none">
                <a:solidFill>
                  <a:schemeClr val="dk1"/>
                </a:solidFill>
                <a:latin typeface="Calibri"/>
                <a:ea typeface="Calibri"/>
                <a:cs typeface="Calibri"/>
                <a:sym typeface="Calibri"/>
              </a:rPr>
              <a:t>Assessments tell us about student learning?</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How does the Quick Start Guide prepare me for implementation?</a:t>
            </a:r>
          </a:p>
          <a:p>
            <a:pPr marL="457200" marR="0" lvl="0" indent="-342900" algn="l" rtl="0">
              <a:lnSpc>
                <a:spcPct val="15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What support and logistical resources are available?</a:t>
            </a:r>
          </a:p>
        </p:txBody>
      </p:sp>
      <p:sp>
        <p:nvSpPr>
          <p:cNvPr id="139" name="Shape 139"/>
          <p:cNvSpPr txBox="1">
            <a:spLocks noGrp="1"/>
          </p:cNvSpPr>
          <p:nvPr>
            <p:ph type="title"/>
          </p:nvPr>
        </p:nvSpPr>
        <p:spPr>
          <a:xfrm>
            <a:off x="0" y="0"/>
            <a:ext cx="9144000" cy="13716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 sz="3200" i="0" u="none" strike="noStrike" cap="none">
                <a:solidFill>
                  <a:srgbClr val="333333"/>
                </a:solidFill>
              </a:rPr>
              <a:t>Today’s Goals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3232</Words>
  <Application>Microsoft Office PowerPoint</Application>
  <PresentationFormat>On-screen Show (4:3)</PresentationFormat>
  <Paragraphs>451</Paragraphs>
  <Slides>50</Slides>
  <Notes>50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50</vt:i4>
      </vt:variant>
    </vt:vector>
  </HeadingPairs>
  <TitlesOfParts>
    <vt:vector size="58" baseType="lpstr">
      <vt:lpstr>Arial</vt:lpstr>
      <vt:lpstr>Arial Narrow</vt:lpstr>
      <vt:lpstr>Calibri</vt:lpstr>
      <vt:lpstr>Simple Light</vt:lpstr>
      <vt:lpstr>Blank</vt:lpstr>
      <vt:lpstr>Section</vt:lpstr>
      <vt:lpstr>Louisiana Believes</vt:lpstr>
      <vt:lpstr>Louisiana Believes</vt:lpstr>
      <vt:lpstr>PowerPoint Presentation</vt:lpstr>
      <vt:lpstr>Today’s Goals</vt:lpstr>
      <vt:lpstr>PowerPoint Presentation</vt:lpstr>
      <vt:lpstr>LEAP 360: Streamlining Assessment</vt:lpstr>
      <vt:lpstr>LEAP 360: Interim Assessments</vt:lpstr>
      <vt:lpstr>Interim Assessments</vt:lpstr>
      <vt:lpstr>Turn and Talk</vt:lpstr>
      <vt:lpstr>PowerPoint Presentation</vt:lpstr>
      <vt:lpstr>Today’s Goals</vt:lpstr>
      <vt:lpstr>LEAP 360 Interim Assessments: Reports</vt:lpstr>
      <vt:lpstr>LEAP 360 Interim Assessments: Reports</vt:lpstr>
      <vt:lpstr>LEAP Interim Assessments: Reports</vt:lpstr>
      <vt:lpstr>LEAP 360 Interim Assessments: Reports</vt:lpstr>
      <vt:lpstr>LEAP 360 Interim Assessments: Reports</vt:lpstr>
      <vt:lpstr>LEAP 360 Interim Assessments: Reports</vt:lpstr>
      <vt:lpstr>LEAP 360 Interim Assessments: Reports</vt:lpstr>
      <vt:lpstr>LEAP 360 Interim Assessments: Reports</vt:lpstr>
      <vt:lpstr>LEAP 360 Interim Assessments: Reports</vt:lpstr>
      <vt:lpstr>LEAP 360 Interim Assessments: Reports</vt:lpstr>
      <vt:lpstr>LEAP 360 Interim Assessments: Reports</vt:lpstr>
      <vt:lpstr>LEAP 360 Interim Assessments: Reports</vt:lpstr>
      <vt:lpstr>LEAP 360 Interims Assessments: Instructional Planning</vt:lpstr>
      <vt:lpstr>LEAP 360 Interim Assessments: Instructional Planning</vt:lpstr>
      <vt:lpstr>Math Resources</vt:lpstr>
      <vt:lpstr>English Language Arts Resources</vt:lpstr>
      <vt:lpstr>Accessing the LEAP 360 ELA Interim Assessments</vt:lpstr>
      <vt:lpstr>Accessing the LEAP 360 Math Interim Assessments</vt:lpstr>
      <vt:lpstr>Today’s Goals</vt:lpstr>
      <vt:lpstr>PowerPoint Presentation</vt:lpstr>
      <vt:lpstr>LEAP 360 Interim Assessments: Teacher Access</vt:lpstr>
      <vt:lpstr>Interim Assessment Guidance</vt:lpstr>
      <vt:lpstr>Online Test Administration</vt:lpstr>
      <vt:lpstr>Nonsummative Test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Accommodated Materials</vt:lpstr>
      <vt:lpstr>General Scoring Information  </vt:lpstr>
      <vt:lpstr>LEAP 360 Interim Assessments: Scoring</vt:lpstr>
      <vt:lpstr>Scoring Responses</vt:lpstr>
      <vt:lpstr>Online Reporting</vt:lpstr>
      <vt:lpstr>Accessing Reports</vt:lpstr>
      <vt:lpstr>PowerPoint Presentation</vt:lpstr>
      <vt:lpstr>Today’s Goals</vt:lpstr>
      <vt:lpstr>Turn and Talk</vt:lpstr>
      <vt:lpstr>LEAP 360 Interim Assessments: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1</cp:revision>
  <dcterms:modified xsi:type="dcterms:W3CDTF">2017-09-11T23:31:23Z</dcterms:modified>
</cp:coreProperties>
</file>