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7" r:id="rId1"/>
    <p:sldMasterId id="2147483718" r:id="rId2"/>
    <p:sldMasterId id="2147483719" r:id="rId3"/>
    <p:sldMasterId id="2147483720" r:id="rId4"/>
    <p:sldMasterId id="2147483721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AAEA8E-4E9A-4802-B85E-36FCE2776EEE}">
  <a:tblStyle styleId="{31AAEA8E-4E9A-4802-B85E-36FCE2776E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63EDEC0-DA5B-4960-A60F-DC7A79FCB5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51" autoAdjust="0"/>
  </p:normalViewPr>
  <p:slideViewPr>
    <p:cSldViewPr snapToGrid="0">
      <p:cViewPr varScale="1">
        <p:scale>
          <a:sx n="88" d="100"/>
          <a:sy n="88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5016ee1e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5016ee1e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65016ee1ee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51081e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51081e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651081ef2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5271708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52717089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6527170895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52717089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527170895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6527170895_1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52717089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527170895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6527170895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5213fc8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5213fc8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65213fc8e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c25bbd02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c25bbd02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2c25bbd027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532ac83e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532ac83e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f30412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8f30412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8f3041288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532ac83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532ac83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minutes</a:t>
            </a:r>
            <a:endParaRPr/>
          </a:p>
        </p:txBody>
      </p:sp>
      <p:sp>
        <p:nvSpPr>
          <p:cNvPr id="270" name="Google Shape;270;g6532ac83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532ac83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6532ac83e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6532ac83ee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532ac83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532ac83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6532ac83ee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532ac83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532ac83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52717089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527170895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6527170895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5016ee1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5016ee1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65016ee1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5016ee1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5016ee1e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65016ee1e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0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0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0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0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5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7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7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7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7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8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8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9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1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0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0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0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0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125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/>
          <p:nvPr/>
        </p:nvSpPr>
        <p:spPr>
          <a:xfrm>
            <a:off x="6800850" y="4803321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6800850" y="4803321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48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48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48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9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49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49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49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9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9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0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5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0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50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50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50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1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1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 l="29372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35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60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0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1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62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62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3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62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2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2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35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280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67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68" descr="Louisiana Believes (PPT Transition Background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8"/>
          <p:cNvSpPr txBox="1">
            <a:spLocks noGrp="1"/>
          </p:cNvSpPr>
          <p:nvPr>
            <p:ph type="title"/>
          </p:nvPr>
        </p:nvSpPr>
        <p:spPr>
          <a:xfrm>
            <a:off x="0" y="1742963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70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70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7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7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7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7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74"/>
          <p:cNvSpPr txBox="1"/>
          <p:nvPr/>
        </p:nvSpPr>
        <p:spPr>
          <a:xfrm>
            <a:off x="0" y="0"/>
            <a:ext cx="9030000" cy="106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NAEP 2019-2020 Assessment: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Long-Term Trend (LTT)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66" descr="Louisiana Believes (PPT Footer)_Foo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40749"/>
            <a:ext cx="6857999" cy="41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6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69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9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69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resources/library/school-improvement" TargetMode="External"/><Relationship Id="rId7" Type="http://schemas.openxmlformats.org/officeDocument/2006/relationships/hyperlink" Target="mailto:LDOE.GrantsHelpDesk@l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Relationship Id="rId6" Type="http://schemas.openxmlformats.org/officeDocument/2006/relationships/hyperlink" Target="https://www.louisianabelieves.com/docs/default-source/teacher-toolbox-resources/network-structure-map.pdf" TargetMode="External"/><Relationship Id="rId5" Type="http://schemas.openxmlformats.org/officeDocument/2006/relationships/hyperlink" Target="https://www.louisianabelieves.com/docs/default-source/teacher-toolbox-resources/school-system-support-calendar.pdf?sfvrsn=3b1d8d1f_205" TargetMode="External"/><Relationship Id="rId4" Type="http://schemas.openxmlformats.org/officeDocument/2006/relationships/hyperlink" Target="https://www.louisianabelieves.com/newsroom/newslette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5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Perkins V Funding Updates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4"/>
          <p:cNvSpPr txBox="1">
            <a:spLocks noGrp="1"/>
          </p:cNvSpPr>
          <p:nvPr>
            <p:ph type="body" idx="1"/>
          </p:nvPr>
        </p:nvSpPr>
        <p:spPr>
          <a:xfrm>
            <a:off x="336550" y="1161050"/>
            <a:ext cx="8328300" cy="37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750"/>
              </a:spcBef>
              <a:spcAft>
                <a:spcPts val="0"/>
              </a:spcAft>
              <a:buSzPts val="1200"/>
              <a:buChar char="●"/>
            </a:pPr>
            <a:r>
              <a:rPr lang="en-US" sz="2000"/>
              <a:t>CLNA is required every two years.  </a:t>
            </a:r>
            <a:endParaRPr sz="2000"/>
          </a:p>
          <a:p>
            <a:pPr marL="9144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914400" lvl="0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A CNLA is </a:t>
            </a:r>
            <a:r>
              <a:rPr lang="en-US" b="1"/>
              <a:t>not</a:t>
            </a:r>
            <a:r>
              <a:rPr lang="en-US"/>
              <a:t> required for completion with the 2020-2021 submission</a:t>
            </a:r>
            <a:endParaRPr/>
          </a:p>
          <a:p>
            <a:pPr marL="9144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CLNA is both regional and local in its evaluation of scope, size, and quality of CTE programming as well as equity and access to that programming.</a:t>
            </a:r>
            <a:endParaRPr/>
          </a:p>
          <a:p>
            <a:pPr marL="9144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While a needs assessment is not required each year, eligible recipient must describe how address disparities/gaps each year.</a:t>
            </a:r>
            <a:endParaRPr/>
          </a:p>
          <a:p>
            <a:pPr marL="9144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4"/>
          <p:cNvSpPr txBox="1">
            <a:spLocks noGrp="1"/>
          </p:cNvSpPr>
          <p:nvPr>
            <p:ph type="title"/>
          </p:nvPr>
        </p:nvSpPr>
        <p:spPr>
          <a:xfrm>
            <a:off x="626975" y="0"/>
            <a:ext cx="81633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Comprehensive Local Needs Assessment (CLNA)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5"/>
          <p:cNvSpPr txBox="1">
            <a:spLocks noGrp="1"/>
          </p:cNvSpPr>
          <p:nvPr>
            <p:ph type="body" idx="1"/>
          </p:nvPr>
        </p:nvSpPr>
        <p:spPr>
          <a:xfrm>
            <a:off x="67475" y="831200"/>
            <a:ext cx="9027600" cy="4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Understanding the CNLA includes </a:t>
            </a:r>
            <a:endParaRPr/>
          </a:p>
          <a:p>
            <a:pPr marL="457200" lvl="0" indent="-304800" algn="l" rtl="0">
              <a:spcBef>
                <a:spcPts val="75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Identifying its required elements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Local levels of performance including evaluation of each subgroup and special populations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Description of how offered programs are aligned to industry needs, designed to meet local needs and of sufficient in size, scope and quality 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Progress towards implementing program(s) of study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Strategies to overcome barriers to recruitment and retention of CTE teachers</a:t>
            </a:r>
            <a:endParaRPr sz="170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Providing equity and access to all programs</a:t>
            </a:r>
            <a:endParaRPr sz="17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Consulting required stakeholders</a:t>
            </a:r>
            <a:endParaRPr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secondary and postsecondary CTE educators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state/local workforce boards or local/regional businesses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parents and students 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representatives of agencies serving youths (special populations, foster care, homeless, justice involved)</a:t>
            </a:r>
            <a:endParaRPr sz="17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5"/>
          <p:cNvSpPr txBox="1">
            <a:spLocks noGrp="1"/>
          </p:cNvSpPr>
          <p:nvPr>
            <p:ph type="title"/>
          </p:nvPr>
        </p:nvSpPr>
        <p:spPr>
          <a:xfrm>
            <a:off x="597475" y="0"/>
            <a:ext cx="82413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Comprehensive Local Needs Assessment (CLNA)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6"/>
          <p:cNvSpPr txBox="1">
            <a:spLocks noGrp="1"/>
          </p:cNvSpPr>
          <p:nvPr>
            <p:ph type="title"/>
          </p:nvPr>
        </p:nvSpPr>
        <p:spPr>
          <a:xfrm>
            <a:off x="56600" y="-14125"/>
            <a:ext cx="90873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Core Indicators of Performance</a:t>
            </a:r>
            <a:endParaRPr/>
          </a:p>
        </p:txBody>
      </p:sp>
      <p:sp>
        <p:nvSpPr>
          <p:cNvPr id="344" name="Google Shape;344;p8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Accountability of its funding seeks "to assess the effectiveness of” the school system/school in achieving progress in optimizing return on investment in career and technical education. Accordingly, states are required to report annually on the core indicators of performance.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Definitions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CTE Participant: Student who completes not less than one course in a career and technical education program or program of study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CTE Concentrator: Student who has completed at least two courses in a single career and technical education program or program of study.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Nontraditional program: Program in which specific gender enrollment is less than 25% of statewide enrollment for that program.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7"/>
          <p:cNvSpPr txBox="1">
            <a:spLocks noGrp="1"/>
          </p:cNvSpPr>
          <p:nvPr>
            <p:ph type="title"/>
          </p:nvPr>
        </p:nvSpPr>
        <p:spPr>
          <a:xfrm>
            <a:off x="48550" y="-14125"/>
            <a:ext cx="90954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Core Indicators of Performance</a:t>
            </a:r>
            <a:endParaRPr/>
          </a:p>
        </p:txBody>
      </p:sp>
      <p:graphicFrame>
        <p:nvGraphicFramePr>
          <p:cNvPr id="351" name="Google Shape;351;p87"/>
          <p:cNvGraphicFramePr/>
          <p:nvPr/>
        </p:nvGraphicFramePr>
        <p:xfrm>
          <a:off x="128588" y="1240725"/>
          <a:ext cx="8886825" cy="3306960"/>
        </p:xfrm>
        <a:graphic>
          <a:graphicData uri="http://schemas.openxmlformats.org/drawingml/2006/table">
            <a:tbl>
              <a:tblPr>
                <a:noFill/>
                <a:tableStyleId>{31AAEA8E-4E9A-4802-B85E-36FCE2776EEE}</a:tableStyleId>
              </a:tblPr>
              <a:tblGrid>
                <a:gridCol w="19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Performance Indicator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1S1 Four Year Student - Graduation Rates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of CTE concentrators² who, in the reporting year, as measured by (1) the four-year adjusted cohort graduation rate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1S2 Extended Student - Graduation Rates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of CTE concentrators² who, in the reporting year, graduate high school, as measured by extended-year adjusted cohort graduation rate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2S1 Academic Proficiency - Reading/Language Arts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of Career and Technical Education (CTE) concentrators² who are proficient LEAP 2025 English I and English II assessment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2S2 Academic Proficiency - Mathematics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of Career and Technical Education (CTE) concentrators² who are proficient LEAP 2025 Algebra I or Geometry assessments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2S3 Academic Proficiency - Science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of Career and Technical Education (CTE) concentrators² who are proficient LEAP 2025LEAP 2025 Biology assessment or good or above on End of Course (EOC) Biology assessment.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8"/>
          <p:cNvSpPr txBox="1">
            <a:spLocks noGrp="1"/>
          </p:cNvSpPr>
          <p:nvPr>
            <p:ph type="title"/>
          </p:nvPr>
        </p:nvSpPr>
        <p:spPr>
          <a:xfrm>
            <a:off x="48550" y="-14125"/>
            <a:ext cx="90954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Core Indicators of Performance</a:t>
            </a:r>
            <a:endParaRPr/>
          </a:p>
        </p:txBody>
      </p:sp>
      <p:graphicFrame>
        <p:nvGraphicFramePr>
          <p:cNvPr id="358" name="Google Shape;358;p88"/>
          <p:cNvGraphicFramePr/>
          <p:nvPr/>
        </p:nvGraphicFramePr>
        <p:xfrm>
          <a:off x="174750" y="1188550"/>
          <a:ext cx="8886825" cy="3492477"/>
        </p:xfrm>
        <a:graphic>
          <a:graphicData uri="http://schemas.openxmlformats.org/drawingml/2006/table">
            <a:tbl>
              <a:tblPr>
                <a:noFill/>
                <a:tableStyleId>{31AAEA8E-4E9A-4802-B85E-36FCE2776EEE}</a:tableStyleId>
              </a:tblPr>
              <a:tblGrid>
                <a:gridCol w="20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Performance Indicator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3S1 Secondary Placement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of CTE concentrators² who, in the second quarter after exiting from secondary education, are in postsecondary education or advanced training, in the military service or a service program.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4S1 Nontraditional³ Program Enrollment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of students from underrepresented gender groups who participated in career and technical education programs and programs of study that lead to employment in nontraditional fields.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5S1 Program Quality - Postsecondary credential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of CTE concentrators² graduating from high school having attained a recognized postsecondary credential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5S2 Program Quality - Postsecondary credits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of CTE concentrators² graduating from high school having attained postsecondary credits in the relevant career and technical education program or program of study earned through a dual or concurrent enrollment program or another credit transfer agreement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5S3 Program Quality - Work-based learning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of CTE concentrators² graduating from high school having participated in work-based learning.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9"/>
          <p:cNvSpPr txBox="1">
            <a:spLocks noGrp="1"/>
          </p:cNvSpPr>
          <p:nvPr>
            <p:ph type="title"/>
          </p:nvPr>
        </p:nvSpPr>
        <p:spPr>
          <a:xfrm>
            <a:off x="48550" y="-14125"/>
            <a:ext cx="90954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Perkins V State Plan Timelines</a:t>
            </a:r>
            <a:endParaRPr/>
          </a:p>
        </p:txBody>
      </p:sp>
      <p:sp>
        <p:nvSpPr>
          <p:cNvPr id="365" name="Google Shape;365;p89"/>
          <p:cNvSpPr txBox="1">
            <a:spLocks noGrp="1"/>
          </p:cNvSpPr>
          <p:nvPr>
            <p:ph type="body" idx="1"/>
          </p:nvPr>
        </p:nvSpPr>
        <p:spPr>
          <a:xfrm>
            <a:off x="584500" y="1143000"/>
            <a:ext cx="84072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graphicFrame>
        <p:nvGraphicFramePr>
          <p:cNvPr id="366" name="Google Shape;366;p89"/>
          <p:cNvGraphicFramePr/>
          <p:nvPr>
            <p:extLst>
              <p:ext uri="{D42A27DB-BD31-4B8C-83A1-F6EECF244321}">
                <p14:modId xmlns:p14="http://schemas.microsoft.com/office/powerpoint/2010/main" val="2539151838"/>
              </p:ext>
            </p:extLst>
          </p:nvPr>
        </p:nvGraphicFramePr>
        <p:xfrm>
          <a:off x="228875" y="1419600"/>
          <a:ext cx="8734750" cy="3017340"/>
        </p:xfrm>
        <a:graphic>
          <a:graphicData uri="http://schemas.openxmlformats.org/drawingml/2006/table">
            <a:tbl>
              <a:tblPr>
                <a:noFill/>
                <a:tableStyleId>{E63EDEC0-DA5B-4960-A60F-DC7A79FCB5B3}</a:tableStyleId>
              </a:tblPr>
              <a:tblGrid>
                <a:gridCol w="35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D7EE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D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- November 2019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Stakeholder Consultation at Regional RMLA Meetings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 2019 - February 2020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Comment on State Determined Levels of Performance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- February 2020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Comment on Perkins State Plan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- March 2020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Governor Reviews Perkins State Plan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3, 2020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Perkins V submitted to USDOE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0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Super App Support</a:t>
            </a:r>
            <a:endParaRPr sz="2800"/>
          </a:p>
        </p:txBody>
      </p:sp>
      <p:sp>
        <p:nvSpPr>
          <p:cNvPr id="378" name="Google Shape;378;p91"/>
          <p:cNvSpPr txBox="1">
            <a:spLocks noGrp="1"/>
          </p:cNvSpPr>
          <p:nvPr>
            <p:ph type="body" idx="1"/>
          </p:nvPr>
        </p:nvSpPr>
        <p:spPr>
          <a:xfrm>
            <a:off x="457200" y="1056450"/>
            <a:ext cx="8229600" cy="3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345"/>
              </a:spcBef>
              <a:spcAft>
                <a:spcPts val="0"/>
              </a:spcAft>
              <a:buNone/>
            </a:pPr>
            <a:r>
              <a:rPr lang="en-US" sz="1800"/>
              <a:t>Support for completing the Super App will be provided through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3"/>
              </a:rPr>
              <a:t>School Improvement Library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4"/>
              </a:rPr>
              <a:t>LDOE Weekly Newsletters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5"/>
              </a:rPr>
              <a:t>School System Planning and Superintendent Calls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6"/>
              </a:rPr>
              <a:t>Network Teams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/>
              <a:t>Office Hours on scheduled Mondays at 11:00 AM (details via LDOE Weekly Newsletter)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Send all questions related to school system planning and Super App to </a:t>
            </a:r>
            <a:r>
              <a:rPr lang="en-US" sz="1800" b="1" u="sng">
                <a:solidFill>
                  <a:srgbClr val="00BED6"/>
                </a:solidFill>
                <a:hlinkClick r:id="rId7"/>
              </a:rPr>
              <a:t>LDOE.GrantsHelpDesk@la.gov</a:t>
            </a:r>
            <a:r>
              <a:rPr lang="en-US" sz="1800"/>
              <a:t> and include “Super App” in the subject line.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6"/>
          <p:cNvSpPr txBox="1">
            <a:spLocks noGrp="1"/>
          </p:cNvSpPr>
          <p:nvPr>
            <p:ph type="body" idx="1"/>
          </p:nvPr>
        </p:nvSpPr>
        <p:spPr>
          <a:xfrm>
            <a:off x="606200" y="1143000"/>
            <a:ext cx="83853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School System Planning for 2020-2021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Perkins Overview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Perkins Narratives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Required Uses of Funds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Core Indicators of Performance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Perkins V State Plan Timeline</a:t>
            </a:r>
            <a:endParaRPr/>
          </a:p>
        </p:txBody>
      </p:sp>
      <p:sp>
        <p:nvSpPr>
          <p:cNvPr id="266" name="Google Shape;266;p76"/>
          <p:cNvSpPr txBox="1">
            <a:spLocks noGrp="1"/>
          </p:cNvSpPr>
          <p:nvPr>
            <p:ph type="title"/>
          </p:nvPr>
        </p:nvSpPr>
        <p:spPr>
          <a:xfrm>
            <a:off x="677375" y="-14125"/>
            <a:ext cx="84666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8"/>
          <p:cNvSpPr/>
          <p:nvPr/>
        </p:nvSpPr>
        <p:spPr>
          <a:xfrm>
            <a:off x="152400" y="1109675"/>
            <a:ext cx="8741400" cy="4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8"/>
          <p:cNvSpPr txBox="1">
            <a:spLocks noGrp="1"/>
          </p:cNvSpPr>
          <p:nvPr>
            <p:ph type="body" idx="1"/>
          </p:nvPr>
        </p:nvSpPr>
        <p:spPr>
          <a:xfrm>
            <a:off x="152400" y="1109675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 order to ensure </a:t>
            </a:r>
            <a:r>
              <a:rPr lang="en-US" b="1"/>
              <a:t>students </a:t>
            </a:r>
            <a:r>
              <a:rPr lang="en-US"/>
              <a:t>do the majority of the work every day,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b="1"/>
              <a:t>All teachers</a:t>
            </a:r>
            <a:r>
              <a:rPr lang="en-US"/>
              <a:t>—including special education, English language, and reading interventionists—are fully prepared to deliver high-quality lessons.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b="1"/>
              <a:t>Principals</a:t>
            </a:r>
            <a:r>
              <a:rPr lang="en-US"/>
              <a:t>, </a:t>
            </a:r>
            <a:r>
              <a:rPr lang="en-US" b="1"/>
              <a:t>leadership teams</a:t>
            </a:r>
            <a:r>
              <a:rPr lang="en-US"/>
              <a:t>, </a:t>
            </a:r>
            <a:r>
              <a:rPr lang="en-US" b="1"/>
              <a:t>content leaders </a:t>
            </a:r>
            <a:r>
              <a:rPr lang="en-US"/>
              <a:t>and </a:t>
            </a:r>
            <a:r>
              <a:rPr lang="en-US" b="1"/>
              <a:t>mentor teachers </a:t>
            </a:r>
            <a:r>
              <a:rPr lang="en-US"/>
              <a:t>use classroom observation, common planning time, and one-on-one coaching to support each teacher in delivering high-quality lessons.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b="1"/>
              <a:t>School systems </a:t>
            </a:r>
            <a:r>
              <a:rPr lang="en-US"/>
              <a:t>support principals and school teams as they provide support to teachers.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Calibri"/>
              <a:buAutoNum type="arabicPeriod"/>
            </a:pPr>
            <a:r>
              <a:rPr lang="en-US"/>
              <a:t>The </a:t>
            </a:r>
            <a:r>
              <a:rPr lang="en-US" b="1"/>
              <a:t>Department </a:t>
            </a:r>
            <a:r>
              <a:rPr lang="en-US"/>
              <a:t>supports school systems as they execute their improvement plans.</a:t>
            </a:r>
            <a:endParaRPr/>
          </a:p>
        </p:txBody>
      </p:sp>
      <p:sp>
        <p:nvSpPr>
          <p:cNvPr id="279" name="Google Shape;279;p78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Academic Focus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</a:rPr>
              <a:t>Improvements to the 2020-2021 Strategy</a:t>
            </a:r>
            <a:endParaRPr/>
          </a:p>
        </p:txBody>
      </p:sp>
      <p:sp>
        <p:nvSpPr>
          <p:cNvPr id="286" name="Google Shape;286;p79"/>
          <p:cNvSpPr txBox="1">
            <a:spLocks noGrp="1"/>
          </p:cNvSpPr>
          <p:nvPr>
            <p:ph type="body" idx="1"/>
          </p:nvPr>
        </p:nvSpPr>
        <p:spPr>
          <a:xfrm>
            <a:off x="63000" y="971550"/>
            <a:ext cx="8954100" cy="3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96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CIR and UIR Improvements</a:t>
            </a:r>
            <a:endParaRPr sz="1600" b="1"/>
          </a:p>
          <a:p>
            <a:pPr marL="457200" marR="59689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sz="1600" b="1"/>
              <a:t>Professional Development Plan</a:t>
            </a:r>
            <a:r>
              <a:rPr lang="en-US" sz="1600"/>
              <a:t>: School systems submit a plan that includes content module redelivery and unit unpacking for CIR schools.</a:t>
            </a:r>
            <a:endParaRPr sz="1600"/>
          </a:p>
          <a:p>
            <a:pPr marL="457200" marR="14859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sz="1600" b="1"/>
              <a:t>Post-secondary planning partner</a:t>
            </a:r>
            <a:r>
              <a:rPr lang="en-US" sz="1600"/>
              <a:t>: Schools will have at least one partner  to support Individual Graduation Plans (IGPs) at CIR high schools.</a:t>
            </a:r>
            <a:endParaRPr sz="1600"/>
          </a:p>
          <a:p>
            <a:pPr marL="457200" marR="14859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sz="1600" b="1"/>
              <a:t>District leader responsible for UIR-D schools</a:t>
            </a:r>
            <a:r>
              <a:rPr lang="en-US" sz="1600"/>
              <a:t>: School systems will have a leader to coordinate support and planning for UIR-D schools.</a:t>
            </a:r>
            <a:endParaRPr sz="1600"/>
          </a:p>
          <a:p>
            <a:pPr marL="0" marR="1485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marR="1485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Other Strategy Improvements</a:t>
            </a: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chemeClr val="dk1"/>
                </a:solidFill>
              </a:rPr>
              <a:t>Science: </a:t>
            </a:r>
            <a:r>
              <a:rPr lang="en-US" sz="1600">
                <a:solidFill>
                  <a:schemeClr val="dk1"/>
                </a:solidFill>
              </a:rPr>
              <a:t>School systems can apply for funds to support the purchase of science curricula and the training of teachers on this curricula.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chemeClr val="dk1"/>
                </a:solidFill>
              </a:rPr>
              <a:t>Early Childhood</a:t>
            </a:r>
            <a:r>
              <a:rPr lang="en-US" sz="1600">
                <a:solidFill>
                  <a:schemeClr val="dk1"/>
                </a:solidFill>
              </a:rPr>
              <a:t>: The planning process for governance, access, and quality is now included in Super App.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chemeClr val="dk1"/>
                </a:solidFill>
              </a:rPr>
              <a:t>Special Education</a:t>
            </a:r>
            <a:r>
              <a:rPr lang="en-US" sz="1600">
                <a:solidFill>
                  <a:schemeClr val="dk1"/>
                </a:solidFill>
              </a:rPr>
              <a:t>: Funding for professional development on specialized supports is available for schools with a UIR label for the subgroup with students with disabilities.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0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System Planning Framework</a:t>
            </a:r>
            <a:endParaRPr/>
          </a:p>
        </p:txBody>
      </p:sp>
      <p:pic>
        <p:nvPicPr>
          <p:cNvPr id="292" name="Google Shape;29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48" y="1727225"/>
            <a:ext cx="7201300" cy="23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80"/>
          <p:cNvCxnSpPr/>
          <p:nvPr/>
        </p:nvCxnSpPr>
        <p:spPr>
          <a:xfrm>
            <a:off x="3705850" y="1277600"/>
            <a:ext cx="631500" cy="427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80"/>
          <p:cNvCxnSpPr/>
          <p:nvPr/>
        </p:nvCxnSpPr>
        <p:spPr>
          <a:xfrm>
            <a:off x="1613550" y="1466825"/>
            <a:ext cx="257100" cy="45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80"/>
          <p:cNvCxnSpPr/>
          <p:nvPr/>
        </p:nvCxnSpPr>
        <p:spPr>
          <a:xfrm rot="10800000" flipH="1">
            <a:off x="410350" y="3566500"/>
            <a:ext cx="561000" cy="526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80"/>
          <p:cNvCxnSpPr/>
          <p:nvPr/>
        </p:nvCxnSpPr>
        <p:spPr>
          <a:xfrm rot="10800000">
            <a:off x="3606225" y="3271900"/>
            <a:ext cx="1040400" cy="1115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p80"/>
          <p:cNvCxnSpPr/>
          <p:nvPr/>
        </p:nvCxnSpPr>
        <p:spPr>
          <a:xfrm flipH="1">
            <a:off x="7703900" y="1848000"/>
            <a:ext cx="713100" cy="72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8" name="Google Shape;298;p80"/>
          <p:cNvSpPr txBox="1"/>
          <p:nvPr/>
        </p:nvSpPr>
        <p:spPr>
          <a:xfrm>
            <a:off x="327450" y="1193375"/>
            <a:ext cx="1215600" cy="327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Area of Focus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0"/>
          <p:cNvSpPr txBox="1"/>
          <p:nvPr/>
        </p:nvSpPr>
        <p:spPr>
          <a:xfrm>
            <a:off x="2612925" y="1139525"/>
            <a:ext cx="993300" cy="327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0"/>
          <p:cNvSpPr txBox="1"/>
          <p:nvPr/>
        </p:nvSpPr>
        <p:spPr>
          <a:xfrm>
            <a:off x="7599600" y="1277600"/>
            <a:ext cx="1215600" cy="427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Planning Questions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0"/>
          <p:cNvSpPr txBox="1"/>
          <p:nvPr/>
        </p:nvSpPr>
        <p:spPr>
          <a:xfrm>
            <a:off x="4793175" y="4313625"/>
            <a:ext cx="1215600" cy="327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Indicators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0"/>
          <p:cNvSpPr txBox="1"/>
          <p:nvPr/>
        </p:nvSpPr>
        <p:spPr>
          <a:xfrm>
            <a:off x="200850" y="4260975"/>
            <a:ext cx="1215600" cy="432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Domain and Row Number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1"/>
          <p:cNvSpPr txBox="1">
            <a:spLocks noGrp="1"/>
          </p:cNvSpPr>
          <p:nvPr>
            <p:ph type="title"/>
          </p:nvPr>
        </p:nvSpPr>
        <p:spPr>
          <a:xfrm>
            <a:off x="75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Perkins</a:t>
            </a:r>
            <a:endParaRPr/>
          </a:p>
        </p:txBody>
      </p:sp>
      <p:sp>
        <p:nvSpPr>
          <p:cNvPr id="309" name="Google Shape;309;p81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The </a:t>
            </a:r>
            <a:r>
              <a:rPr lang="en-US" i="1">
                <a:solidFill>
                  <a:srgbClr val="000000"/>
                </a:solidFill>
              </a:rPr>
              <a:t>Strengthening Career and Technical Education for the 21</a:t>
            </a:r>
            <a:r>
              <a:rPr lang="en-US" i="1" baseline="30000">
                <a:solidFill>
                  <a:srgbClr val="000000"/>
                </a:solidFill>
              </a:rPr>
              <a:t>st</a:t>
            </a:r>
            <a:r>
              <a:rPr lang="en-US" i="1">
                <a:solidFill>
                  <a:srgbClr val="000000"/>
                </a:solidFill>
              </a:rPr>
              <a:t> Century Act</a:t>
            </a:r>
            <a:r>
              <a:rPr lang="en-US">
                <a:solidFill>
                  <a:srgbClr val="000000"/>
                </a:solidFill>
              </a:rPr>
              <a:t> (Perkins V) provides funding to assist states with supporting development of th</a:t>
            </a:r>
            <a:r>
              <a:rPr lang="en-US">
                <a:solidFill>
                  <a:srgbClr val="030A13"/>
                </a:solidFill>
              </a:rPr>
              <a:t>e academic knowledge and technical and employability skills of secondary and postsecondary students who elect to enroll in Career and Technical Education (CTE) programs and programs of study</a:t>
            </a:r>
            <a:endParaRPr>
              <a:solidFill>
                <a:srgbClr val="030A13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rgbClr val="030A13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The grant utilizes funds to enhance, broaden, and expand opportunities for students to explore postsecondary education and post-high school workforce plans, including accessing work-based learning leading to Industry-Based credentials (IBCs).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2"/>
          <p:cNvSpPr txBox="1">
            <a:spLocks noGrp="1"/>
          </p:cNvSpPr>
          <p:nvPr>
            <p:ph type="body" idx="1"/>
          </p:nvPr>
        </p:nvSpPr>
        <p:spPr>
          <a:xfrm>
            <a:off x="0" y="1047600"/>
            <a:ext cx="9192300" cy="3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Nine Required Narratives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The result of the Comprehensive Needs Assessment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Collaboration with Regional team and local workforce representatives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IBC offerings, course offerings, and activities supported with Perkins funds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Work-based learning opportunities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Opportunities for students to gain postsecondary CTE credit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How improve academic and technical skills of CTE students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How recruit, prepare, retain, and train CTE teachers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How provide equal access to special populations and non-traditional fields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Existing gaps or disparities in performance for each subpopulation</a:t>
            </a:r>
            <a:r>
              <a:rPr lang="en-US" sz="1600"/>
              <a:t> </a:t>
            </a: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Lagniappe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The completion of the Comprehensive Local Needs Assessment (CLNA) is required every 2 years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Responses to Narrative Questions should address </a:t>
            </a:r>
            <a:r>
              <a:rPr lang="en-US" sz="1600" b="1"/>
              <a:t>all</a:t>
            </a:r>
            <a:r>
              <a:rPr lang="en-US" sz="1600"/>
              <a:t> budgeted items</a:t>
            </a:r>
            <a:endParaRPr/>
          </a:p>
        </p:txBody>
      </p:sp>
      <p:sp>
        <p:nvSpPr>
          <p:cNvPr id="316" name="Google Shape;316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765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Perkins Narratives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3"/>
          <p:cNvSpPr txBox="1">
            <a:spLocks noGrp="1"/>
          </p:cNvSpPr>
          <p:nvPr>
            <p:ph type="body" idx="1"/>
          </p:nvPr>
        </p:nvSpPr>
        <p:spPr>
          <a:xfrm>
            <a:off x="152400" y="1033475"/>
            <a:ext cx="8818800" cy="3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75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Within the Super App, each eligible recipient must  </a:t>
            </a:r>
            <a:endParaRPr/>
          </a:p>
          <a:p>
            <a:pPr marL="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	1.	Provide career exploration and career development activities</a:t>
            </a:r>
            <a:endParaRPr/>
          </a:p>
          <a:p>
            <a:pPr marL="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	2.	Provide professional development</a:t>
            </a:r>
            <a:endParaRPr/>
          </a:p>
          <a:p>
            <a:pPr marL="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	3.	Provide skills necessary to pursue careers in high-skill, high-wage, or in-demand </a:t>
            </a:r>
            <a:endParaRPr/>
          </a:p>
          <a:p>
            <a:pPr marL="457200" lvl="0" indent="45720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industry sectors or occupations</a:t>
            </a:r>
            <a:endParaRPr/>
          </a:p>
          <a:p>
            <a:pPr marL="45720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4.	Support for integration of academic skills into CTE programs and programs of study</a:t>
            </a:r>
            <a:endParaRPr/>
          </a:p>
          <a:p>
            <a:pPr marL="45720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	study</a:t>
            </a:r>
            <a:endParaRPr/>
          </a:p>
          <a:p>
            <a:pPr marL="45720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5. 	Plan and carry out elements that support the implementation of CTE programs and </a:t>
            </a:r>
            <a:endParaRPr/>
          </a:p>
          <a:p>
            <a:pPr marL="457200" lvl="0" indent="45720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programs of study and that result increasing student achievement</a:t>
            </a:r>
            <a:endParaRPr/>
          </a:p>
          <a:p>
            <a:pPr marL="45720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6.	Develop and implement evaluations of the activities carried out with Perkins</a:t>
            </a:r>
            <a:endParaRPr/>
          </a:p>
          <a:p>
            <a:pPr marL="45720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400" i="1"/>
              <a:t>7.	(Administrative costs have a Use Code but are not required)</a:t>
            </a:r>
            <a:endParaRPr sz="1400" i="1"/>
          </a:p>
          <a:p>
            <a:pPr marL="457200" lvl="0" indent="-304800" algn="l" rtl="0">
              <a:spcBef>
                <a:spcPts val="75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Uses may be reflected across all funds in the Super App.  If a require use of funds utilizes non-Perkins dollars, include in the corresponding narrative. </a:t>
            </a:r>
            <a:endParaRPr/>
          </a:p>
        </p:txBody>
      </p:sp>
      <p:sp>
        <p:nvSpPr>
          <p:cNvPr id="323" name="Google Shape;323;p83"/>
          <p:cNvSpPr txBox="1">
            <a:spLocks noGrp="1"/>
          </p:cNvSpPr>
          <p:nvPr>
            <p:ph type="title"/>
          </p:nvPr>
        </p:nvSpPr>
        <p:spPr>
          <a:xfrm>
            <a:off x="104850" y="0"/>
            <a:ext cx="89343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Perkins Required Uses of Funds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Microsoft Office PowerPoint</Application>
  <PresentationFormat>On-screen Show (16:9)</PresentationFormat>
  <Paragraphs>156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LA Believes</vt:lpstr>
      <vt:lpstr>LA Believes</vt:lpstr>
      <vt:lpstr>LA Believes</vt:lpstr>
      <vt:lpstr>Louisiana Believes</vt:lpstr>
      <vt:lpstr>Louisiana Believes</vt:lpstr>
      <vt:lpstr>Perkins V Funding Updates</vt:lpstr>
      <vt:lpstr>Agenda</vt:lpstr>
      <vt:lpstr>PowerPoint Presentation</vt:lpstr>
      <vt:lpstr>Academic Focus</vt:lpstr>
      <vt:lpstr>Improvements to the 2020-2021 Strategy</vt:lpstr>
      <vt:lpstr>School System Planning Framework</vt:lpstr>
      <vt:lpstr>Perkins</vt:lpstr>
      <vt:lpstr>Perkins Narratives</vt:lpstr>
      <vt:lpstr>Perkins Required Uses of Funds</vt:lpstr>
      <vt:lpstr>Comprehensive Local Needs Assessment (CLNA)</vt:lpstr>
      <vt:lpstr>Comprehensive Local Needs Assessment (CLNA)</vt:lpstr>
      <vt:lpstr>Core Indicators of Performance</vt:lpstr>
      <vt:lpstr>Core Indicators of Performance</vt:lpstr>
      <vt:lpstr>Core Indicators of Performance</vt:lpstr>
      <vt:lpstr>Perkins V State Plan Timelines</vt:lpstr>
      <vt:lpstr>Questions</vt:lpstr>
      <vt:lpstr>Super App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V Funding Updates</dc:title>
  <dc:creator>Em Cooper</dc:creator>
  <cp:lastModifiedBy>Em Cooper</cp:lastModifiedBy>
  <cp:revision>1</cp:revision>
  <dcterms:modified xsi:type="dcterms:W3CDTF">2019-10-30T14:24:22Z</dcterms:modified>
</cp:coreProperties>
</file>