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456" autoAdjust="0"/>
  </p:normalViewPr>
  <p:slideViewPr>
    <p:cSldViewPr snapToGrid="0">
      <p:cViewPr varScale="1">
        <p:scale>
          <a:sx n="48" d="100"/>
          <a:sy n="48" d="100"/>
        </p:scale>
        <p:origin x="1262"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35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14015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 name="Shape 2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900" b="0" i="0" u="none" strike="noStrike" cap="none">
              <a:solidFill>
                <a:schemeClr val="dk1"/>
              </a:solidFill>
              <a:latin typeface="Calibri"/>
              <a:ea typeface="Calibri"/>
              <a:cs typeface="Calibri"/>
              <a:sym typeface="Calibri"/>
            </a:endParaRPr>
          </a:p>
        </p:txBody>
      </p:sp>
      <p:sp>
        <p:nvSpPr>
          <p:cNvPr id="30" name="Shape 3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43119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6064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2160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7805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3524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2120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105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rtl="0">
              <a:lnSpc>
                <a:spcPct val="90000"/>
              </a:lnSpc>
              <a:spcBef>
                <a:spcPts val="750"/>
              </a:spcBef>
              <a:spcAft>
                <a:spcPts val="0"/>
              </a:spcAft>
              <a:buClr>
                <a:schemeClr val="dk1"/>
              </a:buClr>
              <a:buSzPts val="1400"/>
              <a:buChar char="•"/>
            </a:pPr>
            <a:endParaRPr dirty="0"/>
          </a:p>
        </p:txBody>
      </p:sp>
      <p:sp>
        <p:nvSpPr>
          <p:cNvPr id="121" name="Shape 121"/>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Clr>
                <a:srgbClr val="000000"/>
              </a:buClr>
              <a:buSzPts val="1200"/>
              <a:buFont typeface="Arial"/>
              <a:buNone/>
            </a:pPr>
            <a:fld id="{00000000-1234-1234-1234-123412341234}" type="slidenum">
              <a:rPr lang="en-US"/>
              <a:t>16</a:t>
            </a:fld>
            <a:endParaRPr/>
          </a:p>
        </p:txBody>
      </p:sp>
    </p:spTree>
    <p:extLst>
      <p:ext uri="{BB962C8B-B14F-4D97-AF65-F5344CB8AC3E}">
        <p14:creationId xmlns:p14="http://schemas.microsoft.com/office/powerpoint/2010/main" val="3810758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rtl="0">
              <a:lnSpc>
                <a:spcPct val="90000"/>
              </a:lnSpc>
              <a:spcBef>
                <a:spcPts val="750"/>
              </a:spcBef>
              <a:spcAft>
                <a:spcPts val="0"/>
              </a:spcAft>
              <a:buClr>
                <a:schemeClr val="dk1"/>
              </a:buClr>
              <a:buSzPts val="1400"/>
              <a:buChar char="•"/>
            </a:pPr>
            <a:endParaRPr dirty="0"/>
          </a:p>
        </p:txBody>
      </p:sp>
      <p:sp>
        <p:nvSpPr>
          <p:cNvPr id="128" name="Shape 128"/>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Clr>
                <a:srgbClr val="000000"/>
              </a:buClr>
              <a:buSzPts val="1200"/>
              <a:buFont typeface="Arial"/>
              <a:buNone/>
            </a:pPr>
            <a:fld id="{00000000-1234-1234-1234-123412341234}" type="slidenum">
              <a:rPr lang="en-US"/>
              <a:t>17</a:t>
            </a:fld>
            <a:endParaRPr/>
          </a:p>
        </p:txBody>
      </p:sp>
    </p:spTree>
    <p:extLst>
      <p:ext uri="{BB962C8B-B14F-4D97-AF65-F5344CB8AC3E}">
        <p14:creationId xmlns:p14="http://schemas.microsoft.com/office/powerpoint/2010/main" val="11894780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rtl="0">
              <a:lnSpc>
                <a:spcPct val="90000"/>
              </a:lnSpc>
              <a:spcBef>
                <a:spcPts val="750"/>
              </a:spcBef>
              <a:spcAft>
                <a:spcPts val="0"/>
              </a:spcAft>
              <a:buClr>
                <a:schemeClr val="dk1"/>
              </a:buClr>
              <a:buSzPts val="1400"/>
              <a:buChar char="•"/>
            </a:pPr>
            <a:endParaRPr dirty="0"/>
          </a:p>
        </p:txBody>
      </p:sp>
      <p:sp>
        <p:nvSpPr>
          <p:cNvPr id="135" name="Shape 135"/>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Clr>
                <a:srgbClr val="000000"/>
              </a:buClr>
              <a:buSzPts val="1200"/>
              <a:buFont typeface="Arial"/>
              <a:buNone/>
            </a:pPr>
            <a:fld id="{00000000-1234-1234-1234-123412341234}" type="slidenum">
              <a:rPr lang="en-US"/>
              <a:t>18</a:t>
            </a:fld>
            <a:endParaRPr/>
          </a:p>
        </p:txBody>
      </p:sp>
    </p:spTree>
    <p:extLst>
      <p:ext uri="{BB962C8B-B14F-4D97-AF65-F5344CB8AC3E}">
        <p14:creationId xmlns:p14="http://schemas.microsoft.com/office/powerpoint/2010/main" val="538451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9603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900" b="0" i="0" u="none" strike="noStrike" cap="none">
              <a:solidFill>
                <a:schemeClr val="dk1"/>
              </a:solidFill>
              <a:latin typeface="Calibri"/>
              <a:ea typeface="Calibri"/>
              <a:cs typeface="Calibri"/>
              <a:sym typeface="Calibri"/>
            </a:endParaRPr>
          </a:p>
        </p:txBody>
      </p:sp>
      <p:sp>
        <p:nvSpPr>
          <p:cNvPr id="35" name="Shape 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42712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2117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900" b="0" i="0" u="none" strike="noStrike" cap="none">
              <a:solidFill>
                <a:schemeClr val="dk1"/>
              </a:solidFill>
              <a:latin typeface="Calibri"/>
              <a:ea typeface="Calibri"/>
              <a:cs typeface="Calibri"/>
              <a:sym typeface="Calibri"/>
            </a:endParaRPr>
          </a:p>
        </p:txBody>
      </p:sp>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50206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900" b="0" i="0" u="none" strike="noStrike" cap="none">
              <a:solidFill>
                <a:schemeClr val="dk1"/>
              </a:solidFill>
              <a:latin typeface="Calibri"/>
              <a:ea typeface="Calibri"/>
              <a:cs typeface="Calibri"/>
              <a:sym typeface="Calibri"/>
            </a:endParaRPr>
          </a:p>
        </p:txBody>
      </p:sp>
      <p:sp>
        <p:nvSpPr>
          <p:cNvPr id="42" name="Shape 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71946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49" name="Shape 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5625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22300" lvl="1" indent="0" rtl="0">
              <a:lnSpc>
                <a:spcPct val="90000"/>
              </a:lnSpc>
              <a:spcBef>
                <a:spcPts val="375"/>
              </a:spcBef>
              <a:spcAft>
                <a:spcPts val="0"/>
              </a:spcAft>
              <a:buClr>
                <a:schemeClr val="dk1"/>
              </a:buClr>
              <a:buSzPts val="1000"/>
              <a:buNone/>
            </a:pPr>
            <a:endParaRPr sz="1000" dirty="0"/>
          </a:p>
        </p:txBody>
      </p:sp>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8687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4279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5094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3277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30272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Title">
  <p:cSld name="Cover Title">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685800" y="2057401"/>
            <a:ext cx="7886700" cy="1222772"/>
          </a:xfrm>
          <a:prstGeom prst="rect">
            <a:avLst/>
          </a:prstGeom>
          <a:noFill/>
          <a:ln>
            <a:noFill/>
          </a:ln>
        </p:spPr>
        <p:txBody>
          <a:bodyPr spcFirstLastPara="1" wrap="square" lIns="91425" tIns="91425" rIns="91425" bIns="91425" anchor="ctr" anchorCtr="0"/>
          <a:lstStyle>
            <a:lvl1pPr marR="0" lvl="0" algn="ctr"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2" name="Shape 12"/>
          <p:cNvPicPr preferRelativeResize="0"/>
          <p:nvPr/>
        </p:nvPicPr>
        <p:blipFill rotWithShape="1">
          <a:blip r:embed="rId2">
            <a:alphaModFix/>
          </a:blip>
          <a:srcRect/>
          <a:stretch/>
        </p:blipFill>
        <p:spPr>
          <a:xfrm>
            <a:off x="0" y="0"/>
            <a:ext cx="9144000" cy="51435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3"/>
        <p:cNvGrpSpPr/>
        <p:nvPr/>
      </p:nvGrpSpPr>
      <p:grpSpPr>
        <a:xfrm>
          <a:off x="0" y="0"/>
          <a:ext cx="0" cy="0"/>
          <a:chOff x="0" y="0"/>
          <a:chExt cx="0" cy="0"/>
        </a:xfrm>
      </p:grpSpPr>
      <p:pic>
        <p:nvPicPr>
          <p:cNvPr id="14" name="Shape 14"/>
          <p:cNvPicPr preferRelativeResize="0"/>
          <p:nvPr/>
        </p:nvPicPr>
        <p:blipFill rotWithShape="1">
          <a:blip r:embed="rId2">
            <a:alphaModFix/>
          </a:blip>
          <a:srcRect/>
          <a:stretch/>
        </p:blipFill>
        <p:spPr>
          <a:xfrm>
            <a:off x="0" y="4795837"/>
            <a:ext cx="9144000" cy="366713"/>
          </a:xfrm>
          <a:prstGeom prst="rect">
            <a:avLst/>
          </a:prstGeom>
          <a:noFill/>
          <a:ln>
            <a:noFill/>
          </a:ln>
        </p:spPr>
      </p:pic>
      <p:pic>
        <p:nvPicPr>
          <p:cNvPr id="15" name="Shape 15"/>
          <p:cNvPicPr preferRelativeResize="0"/>
          <p:nvPr/>
        </p:nvPicPr>
        <p:blipFill rotWithShape="1">
          <a:blip r:embed="rId3">
            <a:alphaModFix/>
          </a:blip>
          <a:srcRect/>
          <a:stretch/>
        </p:blipFill>
        <p:spPr>
          <a:xfrm>
            <a:off x="0" y="0"/>
            <a:ext cx="9144000" cy="1047750"/>
          </a:xfrm>
          <a:prstGeom prst="rect">
            <a:avLst/>
          </a:prstGeom>
          <a:noFill/>
          <a:ln>
            <a:noFill/>
          </a:ln>
        </p:spPr>
      </p:pic>
      <p:sp>
        <p:nvSpPr>
          <p:cNvPr id="16" name="Shape 16"/>
          <p:cNvSpPr txBox="1">
            <a:spLocks noGrp="1"/>
          </p:cNvSpPr>
          <p:nvPr>
            <p:ph type="title"/>
          </p:nvPr>
        </p:nvSpPr>
        <p:spPr>
          <a:xfrm>
            <a:off x="4354" y="0"/>
            <a:ext cx="9144000" cy="104775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rgbClr val="333333"/>
              </a:buClr>
              <a:buSzPts val="3000"/>
              <a:buFont typeface="Calibri"/>
              <a:buNone/>
              <a:defRPr sz="3000" b="0" i="0" u="none" strike="noStrike" cap="none">
                <a:solidFill>
                  <a:srgbClr val="33333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7" name="Shape 17"/>
          <p:cNvSpPr txBox="1">
            <a:spLocks noGrp="1"/>
          </p:cNvSpPr>
          <p:nvPr>
            <p:ph type="body" idx="1"/>
          </p:nvPr>
        </p:nvSpPr>
        <p:spPr>
          <a:xfrm>
            <a:off x="152400" y="1143000"/>
            <a:ext cx="8839200" cy="354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sldNum" idx="12"/>
          </p:nvPr>
        </p:nvSpPr>
        <p:spPr>
          <a:xfrm>
            <a:off x="6800850" y="4800600"/>
            <a:ext cx="2228850" cy="342901"/>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1pPr>
            <a:lvl2pPr marL="0" marR="0" lvl="1"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2pPr>
            <a:lvl3pPr marL="0" marR="0" lvl="2"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3pPr>
            <a:lvl4pPr marL="0" marR="0" lvl="3"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4pPr>
            <a:lvl5pPr marL="0" marR="0" lvl="4"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5pPr>
            <a:lvl6pPr marL="0" marR="0" lvl="5"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6pPr>
            <a:lvl7pPr marL="0" marR="0" lvl="6"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7pPr>
            <a:lvl8pPr marL="0" marR="0" lvl="7"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8pPr>
            <a:lvl9pPr marL="0" marR="0" lvl="8" indent="0" algn="r" rtl="0">
              <a:lnSpc>
                <a:spcPct val="100000"/>
              </a:lnSpc>
              <a:spcBef>
                <a:spcPts val="0"/>
              </a:spcBef>
              <a:spcAft>
                <a:spcPts val="0"/>
              </a:spcAft>
              <a:buClr>
                <a:srgbClr val="8A8A8A"/>
              </a:buClr>
              <a:buSzPts val="900"/>
              <a:buFont typeface="Calibri"/>
              <a:buNone/>
              <a:defRPr sz="900" b="0" i="0" u="none" strike="noStrike" cap="none">
                <a:solidFill>
                  <a:srgbClr val="8A8A8A"/>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
        <p:nvSpPr>
          <p:cNvPr id="19" name="Shape 19"/>
          <p:cNvSpPr txBox="1"/>
          <p:nvPr/>
        </p:nvSpPr>
        <p:spPr>
          <a:xfrm>
            <a:off x="6800850" y="4800600"/>
            <a:ext cx="2228850" cy="342901"/>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A8A8A"/>
              </a:buClr>
              <a:buSzPts val="900"/>
              <a:buFont typeface="Calibri"/>
              <a:buNone/>
            </a:pPr>
            <a:fld id="{00000000-1234-1234-1234-123412341234}" type="slidenum">
              <a:rPr lang="en-US" sz="900" b="0" i="0" u="none" strike="noStrike" cap="none">
                <a:solidFill>
                  <a:srgbClr val="8A8A8A"/>
                </a:solidFill>
                <a:latin typeface="Calibri"/>
                <a:ea typeface="Calibri"/>
                <a:cs typeface="Calibri"/>
                <a:sym typeface="Calibri"/>
              </a:rPr>
              <a:t>‹#›</a:t>
            </a:fld>
            <a:endParaRPr sz="900" b="0" i="0" u="none" strike="noStrike" cap="none">
              <a:solidFill>
                <a:srgbClr val="8A8A8A"/>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Only">
  <p:cSld name="Section Title Only">
    <p:spTree>
      <p:nvGrpSpPr>
        <p:cNvPr id="1" name="Shape 20"/>
        <p:cNvGrpSpPr/>
        <p:nvPr/>
      </p:nvGrpSpPr>
      <p:grpSpPr>
        <a:xfrm>
          <a:off x="0" y="0"/>
          <a:ext cx="0" cy="0"/>
          <a:chOff x="0" y="0"/>
          <a:chExt cx="0" cy="0"/>
        </a:xfrm>
      </p:grpSpPr>
      <p:pic>
        <p:nvPicPr>
          <p:cNvPr id="21" name="Shape 21"/>
          <p:cNvPicPr preferRelativeResize="0"/>
          <p:nvPr/>
        </p:nvPicPr>
        <p:blipFill rotWithShape="1">
          <a:blip r:embed="rId2">
            <a:alphaModFix/>
          </a:blip>
          <a:srcRect/>
          <a:stretch/>
        </p:blipFill>
        <p:spPr>
          <a:xfrm>
            <a:off x="0" y="7076"/>
            <a:ext cx="9144000" cy="5143500"/>
          </a:xfrm>
          <a:prstGeom prst="rect">
            <a:avLst/>
          </a:prstGeom>
          <a:noFill/>
          <a:ln>
            <a:noFill/>
          </a:ln>
        </p:spPr>
      </p:pic>
      <p:sp>
        <p:nvSpPr>
          <p:cNvPr id="22" name="Shape 22"/>
          <p:cNvSpPr txBox="1">
            <a:spLocks noGrp="1"/>
          </p:cNvSpPr>
          <p:nvPr>
            <p:ph type="title"/>
          </p:nvPr>
        </p:nvSpPr>
        <p:spPr>
          <a:xfrm>
            <a:off x="0" y="1600200"/>
            <a:ext cx="9144000" cy="1657350"/>
          </a:xfrm>
          <a:prstGeom prst="rect">
            <a:avLst/>
          </a:prstGeom>
          <a:solidFill>
            <a:schemeClr val="lt1">
              <a:alpha val="49411"/>
            </a:schemeClr>
          </a:solidFill>
          <a:ln>
            <a:noFill/>
          </a:ln>
        </p:spPr>
        <p:txBody>
          <a:bodyPr spcFirstLastPara="1" wrap="square" lIns="91425" tIns="91425" rIns="91425" bIns="91425" anchor="ctr" anchorCtr="0"/>
          <a:lstStyle>
            <a:lvl1pPr marR="0" lvl="0" algn="ctr" rtl="0">
              <a:lnSpc>
                <a:spcPct val="90000"/>
              </a:lnSpc>
              <a:spcBef>
                <a:spcPts val="0"/>
              </a:spcBef>
              <a:spcAft>
                <a:spcPts val="0"/>
              </a:spcAft>
              <a:buClr>
                <a:schemeClr val="dk1"/>
              </a:buClr>
              <a:buSzPts val="5000"/>
              <a:buFont typeface="Calibri"/>
              <a:buNone/>
              <a:defRPr sz="5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Option 2">
  <p:cSld name="Title and Content Option 2">
    <p:spTree>
      <p:nvGrpSpPr>
        <p:cNvPr id="1" name="Shape 23"/>
        <p:cNvGrpSpPr/>
        <p:nvPr/>
      </p:nvGrpSpPr>
      <p:grpSpPr>
        <a:xfrm>
          <a:off x="0" y="0"/>
          <a:ext cx="0" cy="0"/>
          <a:chOff x="0" y="0"/>
          <a:chExt cx="0" cy="0"/>
        </a:xfrm>
      </p:grpSpPr>
      <p:pic>
        <p:nvPicPr>
          <p:cNvPr id="24" name="Shape 24"/>
          <p:cNvPicPr preferRelativeResize="0"/>
          <p:nvPr/>
        </p:nvPicPr>
        <p:blipFill rotWithShape="1">
          <a:blip r:embed="rId2">
            <a:alphaModFix/>
          </a:blip>
          <a:srcRect/>
          <a:stretch/>
        </p:blipFill>
        <p:spPr>
          <a:xfrm>
            <a:off x="0" y="7076"/>
            <a:ext cx="9144000" cy="5143500"/>
          </a:xfrm>
          <a:prstGeom prst="rect">
            <a:avLst/>
          </a:prstGeom>
          <a:noFill/>
          <a:ln>
            <a:noFill/>
          </a:ln>
        </p:spPr>
      </p:pic>
      <p:sp>
        <p:nvSpPr>
          <p:cNvPr id="25" name="Shape 25"/>
          <p:cNvSpPr txBox="1">
            <a:spLocks noGrp="1"/>
          </p:cNvSpPr>
          <p:nvPr>
            <p:ph type="body" idx="1"/>
          </p:nvPr>
        </p:nvSpPr>
        <p:spPr>
          <a:xfrm>
            <a:off x="400050" y="1200150"/>
            <a:ext cx="8343900" cy="3543300"/>
          </a:xfrm>
          <a:prstGeom prst="rect">
            <a:avLst/>
          </a:prstGeom>
          <a:solidFill>
            <a:schemeClr val="lt1">
              <a:alpha val="49411"/>
            </a:schemeClr>
          </a:solidFill>
          <a:ln>
            <a:noFill/>
          </a:ln>
        </p:spPr>
        <p:txBody>
          <a:bodyPr spcFirstLastPara="1" wrap="square" lIns="91425" tIns="91425" rIns="91425" bIns="91425" anchor="t" anchorCtr="0"/>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title"/>
          </p:nvPr>
        </p:nvSpPr>
        <p:spPr>
          <a:xfrm>
            <a:off x="400050" y="114300"/>
            <a:ext cx="8343900" cy="9144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rgbClr val="333333"/>
              </a:buClr>
              <a:buSzPts val="3000"/>
              <a:buFont typeface="Calibri"/>
              <a:buNone/>
              <a:defRPr sz="3000" b="0" i="0" u="none" strike="noStrike" cap="none">
                <a:solidFill>
                  <a:srgbClr val="33333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us-cert.gov/resources.html" TargetMode="External"/><Relationship Id="rId3" Type="http://schemas.openxmlformats.org/officeDocument/2006/relationships/hyperlink" Target="https://ed.commoncontrolshub.com/account-login.php" TargetMode="External"/><Relationship Id="rId7" Type="http://schemas.openxmlformats.org/officeDocument/2006/relationships/hyperlink" Target="http://www.sans.org/top2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dhs.gov/files/publications/editorial_0329.shtm" TargetMode="External"/><Relationship Id="rId11" Type="http://schemas.openxmlformats.org/officeDocument/2006/relationships/hyperlink" Target="https://ifap.ed.gov/dpcletters/attachments/GEN1612.pdf" TargetMode="External"/><Relationship Id="rId5" Type="http://schemas.openxmlformats.org/officeDocument/2006/relationships/hyperlink" Target="http://csrc.nist.gov/" TargetMode="External"/><Relationship Id="rId10" Type="http://schemas.openxmlformats.org/officeDocument/2006/relationships/hyperlink" Target="http://nvlpubs.nist.gov/nistpubs/SpecialPublications/NIST.SP.800-171.pdf" TargetMode="External"/><Relationship Id="rId4" Type="http://schemas.openxmlformats.org/officeDocument/2006/relationships/hyperlink" Target="http://www.ftc.gov/privacy/glbact" TargetMode="External"/><Relationship Id="rId9" Type="http://schemas.openxmlformats.org/officeDocument/2006/relationships/hyperlink" Target="http://www.cert.or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edtech@la.gov"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5" Type="http://schemas.openxmlformats.org/officeDocument/2006/relationships/hyperlink" Target="mailto:Kim.Nesmith@la.gov" TargetMode="External"/><Relationship Id="rId4" Type="http://schemas.openxmlformats.org/officeDocument/2006/relationships/hyperlink" Target="mailto:Carol.Mosley@l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685800" y="2057401"/>
            <a:ext cx="7886700" cy="122277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3300"/>
              <a:buFont typeface="Calibri"/>
              <a:buNone/>
            </a:pPr>
            <a:r>
              <a:rPr lang="en-US" sz="3000" b="1" i="0" u="none" strike="noStrike" cap="none">
                <a:solidFill>
                  <a:schemeClr val="dk1"/>
                </a:solidFill>
                <a:latin typeface="Calibri"/>
                <a:ea typeface="Calibri"/>
                <a:cs typeface="Calibri"/>
                <a:sym typeface="Calibri"/>
              </a:rPr>
              <a:t>Strategies to Protect School System</a:t>
            </a:r>
            <a:endParaRPr sz="3000" b="1" i="0" u="none" strike="noStrike" cap="none">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3300"/>
              <a:buFont typeface="Calibri"/>
              <a:buNone/>
            </a:pPr>
            <a:r>
              <a:rPr lang="en-US" sz="3000" b="1" i="0" u="none" strike="noStrike" cap="none">
                <a:solidFill>
                  <a:schemeClr val="dk1"/>
                </a:solidFill>
                <a:latin typeface="Calibri"/>
                <a:ea typeface="Calibri"/>
                <a:cs typeface="Calibri"/>
                <a:sym typeface="Calibri"/>
              </a:rPr>
              <a:t>from Cyber Attacks</a:t>
            </a:r>
            <a:endParaRPr sz="24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216775" y="0"/>
            <a:ext cx="89316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a:t>Incident Response Plan</a:t>
            </a:r>
            <a:endParaRPr sz="2600" b="0" i="0" u="none" strike="noStrike" cap="none">
              <a:solidFill>
                <a:srgbClr val="333333"/>
              </a:solidFill>
              <a:latin typeface="Calibri"/>
              <a:ea typeface="Calibri"/>
              <a:cs typeface="Calibri"/>
              <a:sym typeface="Calibri"/>
            </a:endParaRPr>
          </a:p>
        </p:txBody>
      </p:sp>
      <p:sp>
        <p:nvSpPr>
          <p:cNvPr id="88" name="Shape 88"/>
          <p:cNvSpPr txBox="1">
            <a:spLocks noGrp="1"/>
          </p:cNvSpPr>
          <p:nvPr>
            <p:ph type="body" idx="1"/>
          </p:nvPr>
        </p:nvSpPr>
        <p:spPr>
          <a:xfrm>
            <a:off x="263550" y="1348100"/>
            <a:ext cx="8616900" cy="3543300"/>
          </a:xfrm>
          <a:prstGeom prst="rect">
            <a:avLst/>
          </a:prstGeom>
          <a:noFill/>
          <a:ln>
            <a:noFill/>
          </a:ln>
        </p:spPr>
        <p:txBody>
          <a:bodyPr spcFirstLastPara="1" wrap="square" lIns="91425" tIns="91425" rIns="91425" bIns="91425" anchor="t" anchorCtr="0">
            <a:noAutofit/>
          </a:bodyPr>
          <a:lstStyle/>
          <a:p>
            <a:pPr marL="342900" lvl="0" indent="-342900" rtl="0">
              <a:spcBef>
                <a:spcPts val="750"/>
              </a:spcBef>
              <a:spcAft>
                <a:spcPts val="0"/>
              </a:spcAft>
              <a:buSzPts val="1350"/>
              <a:buAutoNum type="arabicPeriod" startAt="7"/>
            </a:pPr>
            <a:r>
              <a:rPr lang="en-US" sz="1600" b="1" dirty="0"/>
              <a:t>Eradicate the incident. </a:t>
            </a:r>
            <a:r>
              <a:rPr lang="en-US" sz="1600" dirty="0"/>
              <a:t>Identify and mitigate all vulnerabilities that were exploited. Remove any malware, inappropriate materials, and other components that were affected.  Verify no additional assets have been compromised. </a:t>
            </a:r>
            <a:endParaRPr sz="1600" dirty="0"/>
          </a:p>
          <a:p>
            <a:pPr marL="342900" lvl="0" indent="-342900" rtl="0">
              <a:spcBef>
                <a:spcPts val="750"/>
              </a:spcBef>
              <a:spcAft>
                <a:spcPts val="0"/>
              </a:spcAft>
              <a:buSzPts val="1350"/>
              <a:buAutoNum type="arabicPeriod" startAt="7"/>
            </a:pPr>
            <a:r>
              <a:rPr lang="en-US" sz="1600" b="1" dirty="0"/>
              <a:t>Recover from the incident. </a:t>
            </a:r>
            <a:r>
              <a:rPr lang="en-US" sz="1600" dirty="0"/>
              <a:t>Depending on the type of compromise, it may be necessary to restore from a backup. Ensure that backup systems and data contain all of the information that is needed to restore services to their pre-attack state. Confirm and document all affected systems are functioning normally. </a:t>
            </a:r>
            <a:endParaRPr sz="1600" dirty="0"/>
          </a:p>
          <a:p>
            <a:pPr marL="342900" marR="0" lvl="0" indent="-342900" algn="l" rtl="0">
              <a:lnSpc>
                <a:spcPct val="90000"/>
              </a:lnSpc>
              <a:spcBef>
                <a:spcPts val="750"/>
              </a:spcBef>
              <a:spcAft>
                <a:spcPts val="0"/>
              </a:spcAft>
              <a:buClr>
                <a:schemeClr val="dk1"/>
              </a:buClr>
              <a:buSzPts val="1350"/>
              <a:buFont typeface="Arial"/>
              <a:buAutoNum type="arabicPeriod" startAt="7"/>
            </a:pPr>
            <a:r>
              <a:rPr lang="en-US" sz="1600" b="1" i="0" u="none" strike="noStrike" cap="none" dirty="0">
                <a:solidFill>
                  <a:schemeClr val="dk1"/>
                </a:solidFill>
                <a:sym typeface="Calibri"/>
              </a:rPr>
              <a:t>Notify potential victims. </a:t>
            </a:r>
            <a:r>
              <a:rPr lang="en-US" sz="1600" b="0" i="0" u="none" strike="noStrike" cap="none" dirty="0">
                <a:solidFill>
                  <a:schemeClr val="dk1"/>
                </a:solidFill>
                <a:sym typeface="Calibri"/>
              </a:rPr>
              <a:t>Bring the incident to the of any potential victims that may be affected by the attack in accordance to your data governance policy. Failure to notify potential victims could lead to unwanted legal action.</a:t>
            </a:r>
            <a:endParaRPr sz="1600" b="0" i="0" u="none" strike="noStrike" cap="none" dirty="0">
              <a:solidFill>
                <a:schemeClr val="dk1"/>
              </a:solidFill>
              <a:sym typeface="Calibri"/>
            </a:endParaRPr>
          </a:p>
          <a:p>
            <a:pPr marL="342900" marR="0" lvl="0" indent="-342900" algn="l" rtl="0">
              <a:lnSpc>
                <a:spcPct val="90000"/>
              </a:lnSpc>
              <a:spcBef>
                <a:spcPts val="750"/>
              </a:spcBef>
              <a:spcAft>
                <a:spcPts val="0"/>
              </a:spcAft>
              <a:buSzPts val="1350"/>
              <a:buAutoNum type="arabicPeriod" startAt="7"/>
            </a:pPr>
            <a:r>
              <a:rPr lang="en-US" sz="1600" b="1" dirty="0"/>
              <a:t>Finalize the Incident Report</a:t>
            </a:r>
            <a:r>
              <a:rPr lang="en-US" sz="1600" dirty="0"/>
              <a:t>.  This report should detail the incident handling process. </a:t>
            </a:r>
            <a:endParaRPr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216775" y="0"/>
            <a:ext cx="89316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a:t>Post Incident Activities</a:t>
            </a:r>
            <a:endParaRPr sz="2600" b="0" i="0" u="none" strike="noStrike" cap="none">
              <a:solidFill>
                <a:srgbClr val="333333"/>
              </a:solidFill>
              <a:latin typeface="Calibri"/>
              <a:ea typeface="Calibri"/>
              <a:cs typeface="Calibri"/>
              <a:sym typeface="Calibri"/>
            </a:endParaRPr>
          </a:p>
        </p:txBody>
      </p:sp>
      <p:sp>
        <p:nvSpPr>
          <p:cNvPr id="94" name="Shape 94"/>
          <p:cNvSpPr txBox="1">
            <a:spLocks noGrp="1"/>
          </p:cNvSpPr>
          <p:nvPr>
            <p:ph type="body" idx="1"/>
          </p:nvPr>
        </p:nvSpPr>
        <p:spPr>
          <a:xfrm>
            <a:off x="216775" y="983600"/>
            <a:ext cx="8616900" cy="3543300"/>
          </a:xfrm>
          <a:prstGeom prst="rect">
            <a:avLst/>
          </a:prstGeom>
          <a:noFill/>
          <a:ln>
            <a:noFill/>
          </a:ln>
        </p:spPr>
        <p:txBody>
          <a:bodyPr spcFirstLastPara="1" wrap="square" lIns="91425" tIns="91425" rIns="91425" bIns="91425" anchor="t" anchorCtr="0">
            <a:noAutofit/>
          </a:bodyPr>
          <a:lstStyle/>
          <a:p>
            <a:pPr marL="342900" lvl="0" indent="-346075" rtl="0">
              <a:spcBef>
                <a:spcPts val="750"/>
              </a:spcBef>
              <a:spcAft>
                <a:spcPts val="0"/>
              </a:spcAft>
              <a:buSzPts val="1400"/>
              <a:buAutoNum type="arabicPeriod"/>
            </a:pPr>
            <a:r>
              <a:rPr lang="en-US" sz="1600" b="1" dirty="0"/>
              <a:t>Debriefing and Lessons Learned. </a:t>
            </a:r>
            <a:r>
              <a:rPr lang="en-US" sz="1600" dirty="0"/>
              <a:t>In a meeting of the entire incident response team, document lessons learned, positive and negative project/process implementation, areas of improvement, and positive and negative outcomes that can be applied to improve future incident responses. </a:t>
            </a:r>
            <a:endParaRPr sz="1600" dirty="0"/>
          </a:p>
          <a:p>
            <a:pPr marL="342900" lvl="0" indent="-346075" rtl="0">
              <a:spcBef>
                <a:spcPts val="750"/>
              </a:spcBef>
              <a:spcAft>
                <a:spcPts val="0"/>
              </a:spcAft>
              <a:buSzPts val="1400"/>
              <a:buAutoNum type="arabicPeriod"/>
            </a:pPr>
            <a:r>
              <a:rPr lang="en-US" sz="1600" b="1" dirty="0"/>
              <a:t>Document of lingering risks. </a:t>
            </a:r>
            <a:r>
              <a:rPr lang="en-US" sz="1600" dirty="0"/>
              <a:t>Identify and document any risk that was not mitigated based on its criticality rating (low, medium, high, critical) and/or the decision to accept the risk, taking no action and only dealing with the risk if it becomes an incident in the future.</a:t>
            </a:r>
            <a:endParaRPr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246325" y="0"/>
            <a:ext cx="89019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Who </a:t>
            </a:r>
            <a:r>
              <a:rPr lang="en-US" sz="2600"/>
              <a:t>should</a:t>
            </a:r>
            <a:r>
              <a:rPr lang="en-US" sz="2600" b="0" i="0" u="none" strike="noStrike" cap="none">
                <a:solidFill>
                  <a:srgbClr val="333333"/>
                </a:solidFill>
                <a:latin typeface="Calibri"/>
                <a:ea typeface="Calibri"/>
                <a:cs typeface="Calibri"/>
                <a:sym typeface="Calibri"/>
              </a:rPr>
              <a:t> play a role </a:t>
            </a:r>
            <a:r>
              <a:rPr lang="en-US" sz="2600"/>
              <a:t>once an incident has occured?</a:t>
            </a:r>
            <a:endParaRPr sz="2600" b="0" i="0" u="none" strike="noStrike" cap="none">
              <a:solidFill>
                <a:srgbClr val="333333"/>
              </a:solidFill>
              <a:latin typeface="Calibri"/>
              <a:ea typeface="Calibri"/>
              <a:cs typeface="Calibri"/>
              <a:sym typeface="Calibri"/>
            </a:endParaRPr>
          </a:p>
        </p:txBody>
      </p:sp>
      <p:sp>
        <p:nvSpPr>
          <p:cNvPr id="100" name="Shape 100"/>
          <p:cNvSpPr txBox="1">
            <a:spLocks noGrp="1"/>
          </p:cNvSpPr>
          <p:nvPr>
            <p:ph type="body" idx="1"/>
          </p:nvPr>
        </p:nvSpPr>
        <p:spPr>
          <a:xfrm>
            <a:off x="156825" y="1096700"/>
            <a:ext cx="8730600" cy="35433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None/>
            </a:pPr>
            <a:r>
              <a:rPr lang="en-US" sz="1600" b="1" dirty="0"/>
              <a:t>Incident Manager (e.g. CTO, IT Director) </a:t>
            </a:r>
            <a:endParaRPr sz="1600" dirty="0"/>
          </a:p>
          <a:p>
            <a:pPr marL="290512" marR="0" lvl="0" indent="-247650" algn="l" rtl="0">
              <a:lnSpc>
                <a:spcPct val="90000"/>
              </a:lnSpc>
              <a:spcBef>
                <a:spcPts val="0"/>
              </a:spcBef>
              <a:spcAft>
                <a:spcPts val="0"/>
              </a:spcAft>
              <a:buClr>
                <a:schemeClr val="dk1"/>
              </a:buClr>
              <a:buSzPts val="1400"/>
              <a:buFont typeface="Arial"/>
              <a:buChar char="•"/>
            </a:pPr>
            <a:r>
              <a:rPr lang="en-US" sz="1600" dirty="0"/>
              <a:t>Responsible for planning and coordinating all incident activities including monitoring and reporting.</a:t>
            </a:r>
            <a:endParaRPr sz="1600" dirty="0"/>
          </a:p>
          <a:p>
            <a:pPr marL="290512" marR="0" lvl="0" indent="-247650" algn="l" rtl="0">
              <a:lnSpc>
                <a:spcPct val="90000"/>
              </a:lnSpc>
              <a:spcBef>
                <a:spcPts val="0"/>
              </a:spcBef>
              <a:spcAft>
                <a:spcPts val="0"/>
              </a:spcAft>
              <a:buClr>
                <a:schemeClr val="dk1"/>
              </a:buClr>
              <a:buSzPts val="1400"/>
              <a:buFont typeface="Arial"/>
              <a:buChar char="•"/>
            </a:pPr>
            <a:r>
              <a:rPr lang="en-US" sz="1600" dirty="0"/>
              <a:t>Responsible for reporting and communicating with outside parties (FBI, Homeland Security, DOA Info Sec, etc.)</a:t>
            </a:r>
            <a:endParaRPr sz="1600" dirty="0"/>
          </a:p>
          <a:p>
            <a:pPr marL="290512" marR="0" lvl="0" indent="-247650" algn="l" rtl="0">
              <a:lnSpc>
                <a:spcPct val="90000"/>
              </a:lnSpc>
              <a:spcBef>
                <a:spcPts val="0"/>
              </a:spcBef>
              <a:spcAft>
                <a:spcPts val="0"/>
              </a:spcAft>
              <a:buClr>
                <a:schemeClr val="dk1"/>
              </a:buClr>
              <a:buSzPts val="1400"/>
              <a:buFont typeface="Arial"/>
              <a:buChar char="•"/>
            </a:pPr>
            <a:r>
              <a:rPr lang="en-US" sz="1600" dirty="0"/>
              <a:t>Responsible for managing internal and external resources for mitigation efforts (ISP, Software Vendor, etc.)</a:t>
            </a:r>
            <a:endParaRPr sz="1600" dirty="0"/>
          </a:p>
          <a:p>
            <a:pPr marL="0" marR="0" lvl="0" indent="0" algn="l" rtl="0">
              <a:lnSpc>
                <a:spcPct val="90000"/>
              </a:lnSpc>
              <a:spcBef>
                <a:spcPts val="0"/>
              </a:spcBef>
              <a:spcAft>
                <a:spcPts val="0"/>
              </a:spcAft>
              <a:buNone/>
            </a:pPr>
            <a:endParaRPr sz="1600" dirty="0"/>
          </a:p>
          <a:p>
            <a:pPr marL="0" marR="0" lvl="0" indent="0" algn="l" rtl="0">
              <a:lnSpc>
                <a:spcPct val="90000"/>
              </a:lnSpc>
              <a:spcBef>
                <a:spcPts val="0"/>
              </a:spcBef>
              <a:spcAft>
                <a:spcPts val="0"/>
              </a:spcAft>
              <a:buNone/>
            </a:pPr>
            <a:r>
              <a:rPr lang="en-US" sz="1600" b="1" dirty="0"/>
              <a:t>Service Owner (e.g. E-Mail Administrator, Network Administrator, Server Administrator - whomever is over the service area where the attack was perpetrated)</a:t>
            </a:r>
            <a:endParaRPr sz="1600" dirty="0"/>
          </a:p>
          <a:p>
            <a:pPr marL="290512" marR="0" lvl="0" indent="-247650" algn="l" rtl="0">
              <a:lnSpc>
                <a:spcPct val="90000"/>
              </a:lnSpc>
              <a:spcBef>
                <a:spcPts val="0"/>
              </a:spcBef>
              <a:spcAft>
                <a:spcPts val="0"/>
              </a:spcAft>
              <a:buClr>
                <a:schemeClr val="dk1"/>
              </a:buClr>
              <a:buSzPts val="1400"/>
              <a:buFont typeface="Arial"/>
              <a:buChar char="•"/>
            </a:pPr>
            <a:r>
              <a:rPr lang="en-US" sz="1600" dirty="0"/>
              <a:t>Responsible for incident and problem resolution actions, including root-cause analysis.  </a:t>
            </a:r>
            <a:endParaRPr sz="1600" dirty="0"/>
          </a:p>
          <a:p>
            <a:pPr marL="290512" marR="0" lvl="0" indent="-247650" algn="l" rtl="0">
              <a:lnSpc>
                <a:spcPct val="90000"/>
              </a:lnSpc>
              <a:spcBef>
                <a:spcPts val="0"/>
              </a:spcBef>
              <a:spcAft>
                <a:spcPts val="0"/>
              </a:spcAft>
              <a:buClr>
                <a:schemeClr val="dk1"/>
              </a:buClr>
              <a:buSzPts val="1400"/>
              <a:buFont typeface="Arial"/>
              <a:buChar char="•"/>
            </a:pPr>
            <a:r>
              <a:rPr lang="en-US" sz="1600" dirty="0"/>
              <a:t>Communicates investigation, analysis, and resolution status to Incident Manager.</a:t>
            </a:r>
            <a:endParaRPr sz="1600" dirty="0"/>
          </a:p>
          <a:p>
            <a:pPr marL="290512" marR="0" lvl="0" indent="-247650" algn="l" rtl="0">
              <a:lnSpc>
                <a:spcPct val="90000"/>
              </a:lnSpc>
              <a:spcBef>
                <a:spcPts val="0"/>
              </a:spcBef>
              <a:spcAft>
                <a:spcPts val="0"/>
              </a:spcAft>
              <a:buClr>
                <a:schemeClr val="dk1"/>
              </a:buClr>
              <a:buSzPts val="1400"/>
              <a:buFont typeface="Arial"/>
              <a:buChar char="•"/>
            </a:pPr>
            <a:r>
              <a:rPr lang="en-US" sz="1600" dirty="0"/>
              <a:t>Responsible for complying with performance objectives or targets for problem investigations and analysis, and reporting.</a:t>
            </a:r>
            <a:endParaRPr sz="1600" dirty="0"/>
          </a:p>
          <a:p>
            <a:pPr marL="0" lvl="0" indent="0" rtl="0">
              <a:spcBef>
                <a:spcPts val="0"/>
              </a:spcBef>
              <a:spcAft>
                <a:spcPts val="0"/>
              </a:spcAft>
              <a:buNone/>
            </a:pPr>
            <a:endParaRPr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246325" y="0"/>
            <a:ext cx="89019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Who </a:t>
            </a:r>
            <a:r>
              <a:rPr lang="en-US" sz="2600"/>
              <a:t>should</a:t>
            </a:r>
            <a:r>
              <a:rPr lang="en-US" sz="2600" b="0" i="0" u="none" strike="noStrike" cap="none">
                <a:solidFill>
                  <a:srgbClr val="333333"/>
                </a:solidFill>
                <a:latin typeface="Calibri"/>
                <a:ea typeface="Calibri"/>
                <a:cs typeface="Calibri"/>
                <a:sym typeface="Calibri"/>
              </a:rPr>
              <a:t> play a role </a:t>
            </a:r>
            <a:r>
              <a:rPr lang="en-US" sz="2600"/>
              <a:t>once an incident has occured?</a:t>
            </a:r>
            <a:endParaRPr sz="2600" b="0" i="0" u="none" strike="noStrike" cap="none">
              <a:solidFill>
                <a:srgbClr val="333333"/>
              </a:solidFill>
              <a:latin typeface="Calibri"/>
              <a:ea typeface="Calibri"/>
              <a:cs typeface="Calibri"/>
              <a:sym typeface="Calibri"/>
            </a:endParaRPr>
          </a:p>
        </p:txBody>
      </p:sp>
      <p:sp>
        <p:nvSpPr>
          <p:cNvPr id="106" name="Shape 106"/>
          <p:cNvSpPr txBox="1">
            <a:spLocks noGrp="1"/>
          </p:cNvSpPr>
          <p:nvPr>
            <p:ph type="body" idx="1"/>
          </p:nvPr>
        </p:nvSpPr>
        <p:spPr>
          <a:xfrm>
            <a:off x="48225" y="1096700"/>
            <a:ext cx="8839200" cy="3543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b="1" dirty="0"/>
              <a:t>Program Area/Business Support Staff (e.g. the Director or program staff who manage, interact, use or oversee the daily use and operation of the impacted system)</a:t>
            </a:r>
            <a:endParaRPr sz="1600" dirty="0"/>
          </a:p>
          <a:p>
            <a:pPr marL="290512" marR="0" lvl="0" indent="-247650" algn="l" rtl="0">
              <a:lnSpc>
                <a:spcPct val="90000"/>
              </a:lnSpc>
              <a:spcBef>
                <a:spcPts val="0"/>
              </a:spcBef>
              <a:spcAft>
                <a:spcPts val="0"/>
              </a:spcAft>
              <a:buClr>
                <a:schemeClr val="dk1"/>
              </a:buClr>
              <a:buSzPts val="1400"/>
              <a:buFont typeface="Calibri"/>
              <a:buChar char="•"/>
            </a:pPr>
            <a:r>
              <a:rPr lang="en-US" sz="1600" dirty="0">
                <a:solidFill>
                  <a:srgbClr val="000000"/>
                </a:solidFill>
              </a:rPr>
              <a:t>Assists technical staff to determine impact to system or service.</a:t>
            </a:r>
            <a:endParaRPr sz="1600" dirty="0">
              <a:solidFill>
                <a:srgbClr val="000000"/>
              </a:solidFill>
            </a:endParaRPr>
          </a:p>
          <a:p>
            <a:pPr marL="290512" marR="0" lvl="0" indent="-247650" algn="l" rtl="0">
              <a:lnSpc>
                <a:spcPct val="90000"/>
              </a:lnSpc>
              <a:spcBef>
                <a:spcPts val="0"/>
              </a:spcBef>
              <a:spcAft>
                <a:spcPts val="0"/>
              </a:spcAft>
              <a:buClr>
                <a:schemeClr val="dk1"/>
              </a:buClr>
              <a:buSzPts val="1400"/>
              <a:buFont typeface="Calibri"/>
              <a:buChar char="•"/>
            </a:pPr>
            <a:r>
              <a:rPr lang="en-US" sz="1600" dirty="0">
                <a:solidFill>
                  <a:srgbClr val="000000"/>
                </a:solidFill>
              </a:rPr>
              <a:t>Responsible for validating the impacted service is fully operational and functioning to pre-incident levels.</a:t>
            </a:r>
            <a:endParaRPr sz="1600" dirty="0">
              <a:solidFill>
                <a:srgbClr val="000000"/>
              </a:solidFill>
            </a:endParaRPr>
          </a:p>
          <a:p>
            <a:pPr marL="0" marR="0" lvl="0" indent="0" algn="l" rtl="0">
              <a:lnSpc>
                <a:spcPct val="90000"/>
              </a:lnSpc>
              <a:spcBef>
                <a:spcPts val="0"/>
              </a:spcBef>
              <a:spcAft>
                <a:spcPts val="0"/>
              </a:spcAft>
              <a:buNone/>
            </a:pPr>
            <a:endParaRPr sz="1600" dirty="0">
              <a:solidFill>
                <a:srgbClr val="000000"/>
              </a:solidFill>
            </a:endParaRPr>
          </a:p>
          <a:p>
            <a:pPr marL="0" lvl="0" indent="0" rtl="0">
              <a:spcBef>
                <a:spcPts val="0"/>
              </a:spcBef>
              <a:spcAft>
                <a:spcPts val="0"/>
              </a:spcAft>
              <a:buNone/>
            </a:pPr>
            <a:r>
              <a:rPr lang="en-US" sz="1600" b="1" dirty="0"/>
              <a:t>Legal Staff</a:t>
            </a:r>
            <a:endParaRPr sz="1600" b="1" dirty="0"/>
          </a:p>
          <a:p>
            <a:pPr marL="290512" lvl="0" indent="-247650" rtl="0">
              <a:spcBef>
                <a:spcPts val="0"/>
              </a:spcBef>
              <a:spcAft>
                <a:spcPts val="0"/>
              </a:spcAft>
              <a:buClr>
                <a:schemeClr val="dk1"/>
              </a:buClr>
              <a:buSzPts val="1400"/>
              <a:buFont typeface="Calibri"/>
              <a:buChar char="•"/>
            </a:pPr>
            <a:r>
              <a:rPr lang="en-US" sz="1600" dirty="0">
                <a:solidFill>
                  <a:srgbClr val="000000"/>
                </a:solidFill>
              </a:rPr>
              <a:t>Responsible for managing all legal ramifications related to the incident. This includes evidence collection, prosecution of a suspect, lawsuit, breach notifications, memorandum of understanding (MOU) or other binding agreements involving liability for information sharing with third parties assisting with mitigation efforts.</a:t>
            </a:r>
            <a:endParaRPr sz="1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0" y="1600200"/>
            <a:ext cx="9144000" cy="1657500"/>
          </a:xfrm>
          <a:prstGeom prst="rect">
            <a:avLst/>
          </a:prstGeom>
          <a:solidFill>
            <a:schemeClr val="lt1">
              <a:alpha val="49410"/>
            </a:schemeClr>
          </a:solid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dk1"/>
              </a:buClr>
              <a:buSzPts val="5000"/>
              <a:buFont typeface="Calibri"/>
              <a:buNone/>
            </a:pPr>
            <a:r>
              <a:rPr lang="en-US"/>
              <a:t>Putting It Into Action</a:t>
            </a:r>
            <a:endParaRPr sz="50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354" y="0"/>
            <a:ext cx="91440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a:t>Hypothetical</a:t>
            </a:r>
            <a:endParaRPr sz="3000" b="0" i="0" u="none" strike="noStrike" cap="none">
              <a:solidFill>
                <a:srgbClr val="333333"/>
              </a:solidFill>
              <a:latin typeface="Calibri"/>
              <a:ea typeface="Calibri"/>
              <a:cs typeface="Calibri"/>
              <a:sym typeface="Calibri"/>
            </a:endParaRPr>
          </a:p>
        </p:txBody>
      </p:sp>
      <p:sp>
        <p:nvSpPr>
          <p:cNvPr id="117" name="Shape 117"/>
          <p:cNvSpPr txBox="1">
            <a:spLocks noGrp="1"/>
          </p:cNvSpPr>
          <p:nvPr>
            <p:ph type="body" idx="1"/>
          </p:nvPr>
        </p:nvSpPr>
        <p:spPr>
          <a:xfrm>
            <a:off x="152400" y="1143000"/>
            <a:ext cx="8839200" cy="3543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US" sz="1600" b="1" dirty="0"/>
              <a:t>Scenario 1:  Domain Name System (DNS) Server Denial of Service (</a:t>
            </a:r>
            <a:r>
              <a:rPr lang="en-US" sz="1600" b="1" dirty="0" err="1"/>
              <a:t>DoS</a:t>
            </a:r>
            <a:r>
              <a:rPr lang="en-US" sz="1600" b="1" dirty="0"/>
              <a:t>).  </a:t>
            </a:r>
            <a:endParaRPr sz="1600" b="1" dirty="0"/>
          </a:p>
          <a:p>
            <a:pPr marL="0" marR="0" lvl="0" indent="0" algn="l" rtl="0">
              <a:lnSpc>
                <a:spcPct val="100000"/>
              </a:lnSpc>
              <a:spcBef>
                <a:spcPts val="0"/>
              </a:spcBef>
              <a:spcAft>
                <a:spcPts val="0"/>
              </a:spcAft>
              <a:buNone/>
            </a:pPr>
            <a:endParaRPr sz="1600" dirty="0"/>
          </a:p>
          <a:p>
            <a:pPr marL="0" marR="0" lvl="0" indent="0" algn="l" rtl="0">
              <a:lnSpc>
                <a:spcPct val="100000"/>
              </a:lnSpc>
              <a:spcBef>
                <a:spcPts val="0"/>
              </a:spcBef>
              <a:spcAft>
                <a:spcPts val="0"/>
              </a:spcAft>
              <a:buNone/>
            </a:pPr>
            <a:r>
              <a:rPr lang="en-US" sz="1600" dirty="0"/>
              <a:t>On a Monday afternoon, users start having problems accessing the school system’s public website. Over the next hour, the problem worsens to the point where nearly every access attempt fails. Meanwhile, a member of the school system’s networking staff responds to alerts from an Internet border router and determines that the school system’s Internet bandwidth is being consumed by an unusually large </a:t>
            </a:r>
            <a:r>
              <a:rPr lang="en-US" sz="1600" dirty="0" smtClean="0"/>
              <a:t>volume </a:t>
            </a:r>
            <a:r>
              <a:rPr lang="en-US" sz="1600" dirty="0"/>
              <a:t>of User Datagram Protocol (UDP) packets to and from both the organization’s public DNS servers. Analysis of the traffic shows that the DNS servers are receiving high volumes of requests from a single external IP address. Also, all the DNS requests from that address come from the same source port. </a:t>
            </a:r>
            <a:endParaRPr sz="1600" dirty="0"/>
          </a:p>
          <a:p>
            <a:pPr marL="0" marR="0" lvl="0" indent="0" algn="l" rtl="0">
              <a:lnSpc>
                <a:spcPct val="100000"/>
              </a:lnSpc>
              <a:spcBef>
                <a:spcPts val="0"/>
              </a:spcBef>
              <a:spcAft>
                <a:spcPts val="0"/>
              </a:spcAft>
              <a:buNone/>
            </a:pPr>
            <a:endParaRPr sz="1600" dirty="0"/>
          </a:p>
          <a:p>
            <a:pPr marL="0" marR="0" lvl="0" indent="0" algn="l" rtl="0">
              <a:lnSpc>
                <a:spcPct val="100000"/>
              </a:lnSpc>
              <a:spcBef>
                <a:spcPts val="0"/>
              </a:spcBef>
              <a:spcAft>
                <a:spcPts val="0"/>
              </a:spcAft>
              <a:buNone/>
            </a:pPr>
            <a:endParaRPr sz="1500" b="0" i="0" u="none" strike="noStrike" cap="none"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156750" y="0"/>
            <a:ext cx="8991600" cy="10476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US"/>
              <a:t>Hypothetical</a:t>
            </a:r>
            <a:endParaRPr/>
          </a:p>
        </p:txBody>
      </p:sp>
      <p:sp>
        <p:nvSpPr>
          <p:cNvPr id="124" name="Shape 124"/>
          <p:cNvSpPr txBox="1">
            <a:spLocks noGrp="1"/>
          </p:cNvSpPr>
          <p:nvPr>
            <p:ph type="body" idx="1"/>
          </p:nvPr>
        </p:nvSpPr>
        <p:spPr>
          <a:xfrm>
            <a:off x="156750" y="1047600"/>
            <a:ext cx="8839200" cy="3543300"/>
          </a:xfrm>
          <a:prstGeom prst="rect">
            <a:avLst/>
          </a:prstGeom>
        </p:spPr>
        <p:txBody>
          <a:bodyPr spcFirstLastPara="1" wrap="square" lIns="91425" tIns="91425" rIns="91425" bIns="91425" anchor="t" anchorCtr="0">
            <a:noAutofit/>
          </a:bodyPr>
          <a:lstStyle/>
          <a:p>
            <a:pPr marL="0" lvl="0" indent="0" rtl="0">
              <a:spcBef>
                <a:spcPts val="750"/>
              </a:spcBef>
              <a:spcAft>
                <a:spcPts val="0"/>
              </a:spcAft>
              <a:buNone/>
            </a:pPr>
            <a:r>
              <a:rPr lang="en-US" sz="1600" b="1" dirty="0" smtClean="0"/>
              <a:t>Scenario 2: Compromised Database Server</a:t>
            </a:r>
            <a:endParaRPr sz="1600" b="1" dirty="0" smtClean="0"/>
          </a:p>
          <a:p>
            <a:pPr marL="0" lvl="0" indent="0">
              <a:spcBef>
                <a:spcPts val="750"/>
              </a:spcBef>
              <a:spcAft>
                <a:spcPts val="0"/>
              </a:spcAft>
              <a:buNone/>
            </a:pPr>
            <a:r>
              <a:rPr lang="en-US" sz="1600" dirty="0" smtClean="0"/>
              <a:t>On a Tuesday night, a database administrator performs some off-hours maintenance on several production database servers. The administrator notices some unfamiliar and unusual directory names on one of the servers. After reviewing the directory listings and viewing some of the files, the administrator concludes that the server has been attacked and calls the incident response team for assistance. The team’s investigation determines that the attacker successfully gained root access to the server six weeks ago. </a:t>
            </a:r>
            <a:br>
              <a:rPr lang="en-US" sz="1600" dirty="0" smtClean="0"/>
            </a:br>
            <a:endParaRPr sz="1600" dirty="0" smtClean="0"/>
          </a:p>
          <a:p>
            <a:pPr marL="0" lvl="0" indent="0" rtl="0">
              <a:spcBef>
                <a:spcPts val="750"/>
              </a:spcBef>
              <a:spcAft>
                <a:spcPts val="0"/>
              </a:spcAft>
              <a:buNone/>
            </a:pPr>
            <a:endParaRPr sz="1400" dirty="0"/>
          </a:p>
          <a:p>
            <a:pPr marL="0" lvl="0" indent="0" rtl="0">
              <a:spcBef>
                <a:spcPts val="750"/>
              </a:spcBef>
              <a:spcAft>
                <a:spcPts val="0"/>
              </a:spcAft>
              <a:buNone/>
            </a:pPr>
            <a:endParaRPr sz="1400" dirty="0"/>
          </a:p>
          <a:p>
            <a:pPr marL="0" lvl="0" indent="0" rtl="0">
              <a:spcBef>
                <a:spcPts val="750"/>
              </a:spcBef>
              <a:spcAft>
                <a:spcPts val="0"/>
              </a:spcAft>
              <a:buNone/>
            </a:pPr>
            <a:endParaRPr sz="1400" dirty="0"/>
          </a:p>
          <a:p>
            <a:pPr marL="0" lvl="0" indent="0" rtl="0">
              <a:spcBef>
                <a:spcPts val="750"/>
              </a:spcBef>
              <a:spcAft>
                <a:spcPts val="0"/>
              </a:spcAft>
              <a:buNone/>
            </a:pPr>
            <a:endParaRPr sz="1400" dirty="0"/>
          </a:p>
          <a:p>
            <a:pPr marL="0" lvl="0" indent="0" rtl="0">
              <a:spcBef>
                <a:spcPts val="750"/>
              </a:spcBef>
              <a:spcAft>
                <a:spcPts val="0"/>
              </a:spcAft>
              <a:buNone/>
            </a:pPr>
            <a:endParaRPr sz="1400" dirty="0"/>
          </a:p>
          <a:p>
            <a:pPr marL="0" lvl="0" indent="0" rtl="0">
              <a:spcBef>
                <a:spcPts val="750"/>
              </a:spcBef>
              <a:spcAft>
                <a:spcPts val="0"/>
              </a:spcAft>
              <a:buNone/>
            </a:pPr>
            <a:endParaRPr sz="1400" dirty="0"/>
          </a:p>
          <a:p>
            <a:pPr marL="0" lvl="0" indent="0" rtl="0">
              <a:spcBef>
                <a:spcPts val="750"/>
              </a:spcBef>
              <a:spcAft>
                <a:spcPts val="0"/>
              </a:spcAft>
              <a:buNone/>
            </a:pPr>
            <a:endParaRPr sz="1400" dirty="0"/>
          </a:p>
          <a:p>
            <a:pPr marL="0" lvl="0" indent="0" rtl="0">
              <a:spcBef>
                <a:spcPts val="750"/>
              </a:spcBef>
              <a:spcAft>
                <a:spcPts val="0"/>
              </a:spcAft>
              <a:buNone/>
            </a:pPr>
            <a:endParaRPr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156750" y="0"/>
            <a:ext cx="8839200" cy="10476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US"/>
              <a:t>Hypothetical</a:t>
            </a:r>
            <a:endParaRPr/>
          </a:p>
        </p:txBody>
      </p:sp>
      <p:sp>
        <p:nvSpPr>
          <p:cNvPr id="131" name="Shape 131"/>
          <p:cNvSpPr txBox="1">
            <a:spLocks noGrp="1"/>
          </p:cNvSpPr>
          <p:nvPr>
            <p:ph type="body" idx="1"/>
          </p:nvPr>
        </p:nvSpPr>
        <p:spPr>
          <a:xfrm>
            <a:off x="156750" y="1047600"/>
            <a:ext cx="8839200" cy="3543300"/>
          </a:xfrm>
          <a:prstGeom prst="rect">
            <a:avLst/>
          </a:prstGeom>
        </p:spPr>
        <p:txBody>
          <a:bodyPr spcFirstLastPara="1" wrap="square" lIns="91425" tIns="91425" rIns="91425" bIns="91425" anchor="t" anchorCtr="0">
            <a:noAutofit/>
          </a:bodyPr>
          <a:lstStyle/>
          <a:p>
            <a:pPr marL="0" lvl="0" indent="0" rtl="0">
              <a:spcBef>
                <a:spcPts val="750"/>
              </a:spcBef>
              <a:spcAft>
                <a:spcPts val="0"/>
              </a:spcAft>
              <a:buNone/>
            </a:pPr>
            <a:r>
              <a:rPr lang="en-US" sz="1600" b="1" dirty="0"/>
              <a:t>Scenario 3: Unknown Wireless Access Point</a:t>
            </a:r>
            <a:endParaRPr sz="1600" b="1" dirty="0"/>
          </a:p>
          <a:p>
            <a:pPr marL="0" lvl="0" indent="0" rtl="0">
              <a:spcBef>
                <a:spcPts val="750"/>
              </a:spcBef>
              <a:spcAft>
                <a:spcPts val="0"/>
              </a:spcAft>
              <a:buNone/>
            </a:pPr>
            <a:r>
              <a:rPr lang="en-US" sz="1600" dirty="0"/>
              <a:t>On a Monday morning, the school system’s help desk receives calls from three teachers on the same floor of a school who state that they are having problems with their wireless access. A network administrator who is asked to assist in resolving the problem brings a laptop with wireless access to the teachers’ floor. As the technician views his wireless networking configuration, he notices that there is a new access point listed as being available. He checks with his teammates and determines that this access point was not deployed by his team, so that it is most likely a rogue access point that was established without permission. </a:t>
            </a:r>
            <a:r>
              <a:rPr lang="en-US" sz="1400" dirty="0"/>
              <a:t/>
            </a:r>
            <a:br>
              <a:rPr lang="en-US" sz="1400" dirty="0"/>
            </a:br>
            <a:endParaRPr sz="600" dirty="0"/>
          </a:p>
          <a:p>
            <a:pPr marL="0" lvl="0" indent="0" rtl="0">
              <a:spcBef>
                <a:spcPts val="750"/>
              </a:spcBef>
              <a:spcAft>
                <a:spcPts val="0"/>
              </a:spcAft>
              <a:buNone/>
            </a:pPr>
            <a:endParaRPr sz="14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156750" y="0"/>
            <a:ext cx="8839200" cy="10476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US"/>
              <a:t>Hypothetical</a:t>
            </a:r>
            <a:endParaRPr/>
          </a:p>
        </p:txBody>
      </p:sp>
      <p:sp>
        <p:nvSpPr>
          <p:cNvPr id="138" name="Shape 138"/>
          <p:cNvSpPr txBox="1">
            <a:spLocks noGrp="1"/>
          </p:cNvSpPr>
          <p:nvPr>
            <p:ph type="body" idx="1"/>
          </p:nvPr>
        </p:nvSpPr>
        <p:spPr>
          <a:xfrm>
            <a:off x="156750" y="1047600"/>
            <a:ext cx="8839200" cy="3543300"/>
          </a:xfrm>
          <a:prstGeom prst="rect">
            <a:avLst/>
          </a:prstGeom>
        </p:spPr>
        <p:txBody>
          <a:bodyPr spcFirstLastPara="1" wrap="square" lIns="91425" tIns="91425" rIns="91425" bIns="91425" anchor="t" anchorCtr="0">
            <a:noAutofit/>
          </a:bodyPr>
          <a:lstStyle/>
          <a:p>
            <a:pPr marL="0" lvl="0" indent="0" rtl="0">
              <a:spcBef>
                <a:spcPts val="750"/>
              </a:spcBef>
              <a:spcAft>
                <a:spcPts val="0"/>
              </a:spcAft>
              <a:buNone/>
            </a:pPr>
            <a:r>
              <a:rPr lang="en-US" sz="1600" b="1" dirty="0"/>
              <a:t>Scenario 4: Worm and Distributed Denial of Service (DDoS) Agent Infestation</a:t>
            </a:r>
            <a:endParaRPr sz="1600" b="1" dirty="0"/>
          </a:p>
          <a:p>
            <a:pPr marL="0" lvl="0" indent="0" rtl="0">
              <a:spcBef>
                <a:spcPts val="750"/>
              </a:spcBef>
              <a:spcAft>
                <a:spcPts val="0"/>
              </a:spcAft>
              <a:buNone/>
            </a:pPr>
            <a:r>
              <a:rPr lang="en-US" sz="1600" dirty="0"/>
              <a:t>On a Tuesday morning, a new worm is released; it spreads itself through removable media, and it can copy itself to open Windows shares. When the worm infects a host, it installs a DDoS agent. The school system has already incurred widespread infections before antivirus signatures become available several hours after the worm started to spread. </a:t>
            </a:r>
            <a:r>
              <a:rPr lang="en-US" sz="1400" dirty="0"/>
              <a:t/>
            </a:r>
            <a:br>
              <a:rPr lang="en-US" sz="1400" dirty="0"/>
            </a:br>
            <a:endParaRPr sz="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a:p>
            <a:pPr marL="0" lvl="0" indent="0" rtl="0">
              <a:spcBef>
                <a:spcPts val="750"/>
              </a:spcBef>
              <a:spcAft>
                <a:spcPts val="0"/>
              </a:spcAft>
              <a:buNone/>
            </a:pPr>
            <a:endParaRPr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0" y="1600200"/>
            <a:ext cx="9144000" cy="1657350"/>
          </a:xfrm>
          <a:prstGeom prst="rect">
            <a:avLst/>
          </a:prstGeom>
          <a:solidFill>
            <a:schemeClr val="lt1">
              <a:alpha val="49411"/>
            </a:schemeClr>
          </a:solid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dk1"/>
              </a:buClr>
              <a:buSzPts val="5000"/>
              <a:buFont typeface="Calibri"/>
              <a:buNone/>
            </a:pPr>
            <a:r>
              <a:rPr lang="en-US"/>
              <a:t>Tools</a:t>
            </a:r>
            <a:r>
              <a:rPr lang="en-US" sz="5000" b="0" i="0" u="none" strike="noStrike" cap="none">
                <a:solidFill>
                  <a:schemeClr val="dk1"/>
                </a:solidFill>
                <a:latin typeface="Calibri"/>
                <a:ea typeface="Calibri"/>
                <a:cs typeface="Calibri"/>
                <a:sym typeface="Calibri"/>
              </a:rPr>
              <a:t> and Resources</a:t>
            </a:r>
            <a:endParaRPr sz="50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48319" y="-18900"/>
            <a:ext cx="8888700" cy="10476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dirty="0">
                <a:solidFill>
                  <a:srgbClr val="333333"/>
                </a:solidFill>
                <a:latin typeface="Calibri"/>
                <a:ea typeface="Calibri"/>
                <a:cs typeface="Calibri"/>
                <a:sym typeface="Calibri"/>
              </a:rPr>
              <a:t>Objectives</a:t>
            </a:r>
            <a:endParaRPr sz="2600" b="0" i="0" u="none" strike="noStrike" cap="none" dirty="0">
              <a:solidFill>
                <a:srgbClr val="333333"/>
              </a:solidFill>
              <a:latin typeface="Calibri"/>
              <a:ea typeface="Calibri"/>
              <a:cs typeface="Calibri"/>
              <a:sym typeface="Calibri"/>
            </a:endParaRPr>
          </a:p>
        </p:txBody>
      </p:sp>
      <p:sp>
        <p:nvSpPr>
          <p:cNvPr id="38" name="Shape 38"/>
          <p:cNvSpPr txBox="1">
            <a:spLocks noGrp="1"/>
          </p:cNvSpPr>
          <p:nvPr>
            <p:ph type="body" idx="1"/>
          </p:nvPr>
        </p:nvSpPr>
        <p:spPr>
          <a:xfrm>
            <a:off x="259644" y="1143000"/>
            <a:ext cx="8732056" cy="3543300"/>
          </a:xfrm>
          <a:prstGeom prst="rect">
            <a:avLst/>
          </a:prstGeom>
          <a:noFill/>
          <a:ln>
            <a:noFill/>
          </a:ln>
        </p:spPr>
        <p:txBody>
          <a:bodyPr spcFirstLastPara="1" wrap="square" lIns="91425" tIns="45700" rIns="91425" bIns="45700" anchor="t" anchorCtr="0">
            <a:noAutofit/>
          </a:bodyPr>
          <a:lstStyle/>
          <a:p>
            <a:pPr marL="457200" marR="0" lvl="0" indent="-317500" algn="l" rtl="0">
              <a:lnSpc>
                <a:spcPct val="100000"/>
              </a:lnSpc>
              <a:spcBef>
                <a:spcPts val="0"/>
              </a:spcBef>
              <a:spcAft>
                <a:spcPts val="0"/>
              </a:spcAft>
              <a:buClr>
                <a:srgbClr val="000000"/>
              </a:buClr>
              <a:buSzPts val="1400"/>
              <a:buChar char="●"/>
            </a:pPr>
            <a:r>
              <a:rPr lang="en-US" sz="1600" dirty="0">
                <a:solidFill>
                  <a:srgbClr val="000000"/>
                </a:solidFill>
              </a:rPr>
              <a:t>Review the four general categories of attacks.  </a:t>
            </a:r>
            <a:endParaRPr sz="1600" dirty="0">
              <a:solidFill>
                <a:srgbClr val="000000"/>
              </a:solidFill>
            </a:endParaRPr>
          </a:p>
          <a:p>
            <a:pPr marL="457200" marR="0" lvl="0" indent="-317500" algn="l" rtl="0">
              <a:lnSpc>
                <a:spcPct val="100000"/>
              </a:lnSpc>
              <a:spcBef>
                <a:spcPts val="0"/>
              </a:spcBef>
              <a:spcAft>
                <a:spcPts val="0"/>
              </a:spcAft>
              <a:buClr>
                <a:srgbClr val="000000"/>
              </a:buClr>
              <a:buSzPts val="1400"/>
              <a:buChar char="●"/>
            </a:pPr>
            <a:r>
              <a:rPr lang="en-US" sz="1600" dirty="0">
                <a:solidFill>
                  <a:srgbClr val="000000"/>
                </a:solidFill>
              </a:rPr>
              <a:t>Discuss how to respond to a cyber attack and create an incident response plan.</a:t>
            </a:r>
            <a:endParaRPr sz="1600" dirty="0">
              <a:solidFill>
                <a:srgbClr val="000000"/>
              </a:solidFill>
            </a:endParaRPr>
          </a:p>
          <a:p>
            <a:pPr marL="457200" marR="0" lvl="0" indent="-317500" algn="l" rtl="0">
              <a:lnSpc>
                <a:spcPct val="100000"/>
              </a:lnSpc>
              <a:spcBef>
                <a:spcPts val="0"/>
              </a:spcBef>
              <a:spcAft>
                <a:spcPts val="0"/>
              </a:spcAft>
              <a:buClr>
                <a:srgbClr val="000000"/>
              </a:buClr>
              <a:buSzPts val="1400"/>
              <a:buChar char="●"/>
            </a:pPr>
            <a:r>
              <a:rPr lang="en-US" sz="1600" dirty="0">
                <a:solidFill>
                  <a:srgbClr val="000000"/>
                </a:solidFill>
              </a:rPr>
              <a:t>Analyze three different cyber attack scenarios and develop an incident response plan.</a:t>
            </a:r>
            <a:endParaRPr sz="1600" dirty="0">
              <a:solidFill>
                <a:srgbClr val="000000"/>
              </a:solidFill>
            </a:endParaRPr>
          </a:p>
          <a:p>
            <a:pPr marL="0" marR="0" lvl="0" indent="0" algn="l" rtl="0">
              <a:lnSpc>
                <a:spcPct val="100000"/>
              </a:lnSpc>
              <a:spcBef>
                <a:spcPts val="0"/>
              </a:spcBef>
              <a:spcAft>
                <a:spcPts val="0"/>
              </a:spcAft>
              <a:buClr>
                <a:schemeClr val="dk1"/>
              </a:buClr>
              <a:buSzPts val="2100"/>
              <a:buFont typeface="Arial"/>
              <a:buNone/>
            </a:pPr>
            <a:endParaRPr sz="1400" b="0" i="0" u="none" strike="noStrike" cap="none" dirty="0">
              <a:solidFill>
                <a:srgbClr val="000000"/>
              </a:solidFill>
              <a:latin typeface="Calibri"/>
              <a:ea typeface="Calibri"/>
              <a:cs typeface="Calibri"/>
              <a:sym typeface="Calibri"/>
            </a:endParaRPr>
          </a:p>
        </p:txBody>
      </p:sp>
      <p:sp>
        <p:nvSpPr>
          <p:cNvPr id="39" name="Shape 39"/>
          <p:cNvSpPr txBox="1">
            <a:spLocks noGrp="1"/>
          </p:cNvSpPr>
          <p:nvPr>
            <p:ph type="sldNum" idx="12"/>
          </p:nvPr>
        </p:nvSpPr>
        <p:spPr>
          <a:xfrm>
            <a:off x="6800850" y="4800600"/>
            <a:ext cx="2228850" cy="342901"/>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A8A8A"/>
              </a:buClr>
              <a:buSzPts val="900"/>
              <a:buFont typeface="Calibri"/>
              <a:buNone/>
            </a:pPr>
            <a:fld id="{00000000-1234-1234-1234-123412341234}" type="slidenum">
              <a:rPr lang="en-US" sz="900" b="0" i="0" u="none" strike="noStrike" cap="none">
                <a:solidFill>
                  <a:srgbClr val="8A8A8A"/>
                </a:solidFill>
                <a:latin typeface="Calibri"/>
                <a:ea typeface="Calibri"/>
                <a:cs typeface="Calibri"/>
                <a:sym typeface="Calibri"/>
              </a:rPr>
              <a:t>2</a:t>
            </a:fld>
            <a:endParaRPr sz="900" b="0" i="0" u="none" strike="noStrike" cap="none">
              <a:solidFill>
                <a:srgbClr val="8A8A8A"/>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354" y="0"/>
            <a:ext cx="9144000" cy="104775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3000" b="0" i="0" u="none" strike="noStrike" cap="none">
                <a:solidFill>
                  <a:srgbClr val="333333"/>
                </a:solidFill>
                <a:latin typeface="Calibri"/>
                <a:ea typeface="Calibri"/>
                <a:cs typeface="Calibri"/>
                <a:sym typeface="Calibri"/>
              </a:rPr>
              <a:t>Tools and Resources</a:t>
            </a:r>
            <a:endParaRPr sz="3000" b="0" i="0" u="none" strike="noStrike" cap="none">
              <a:solidFill>
                <a:srgbClr val="333333"/>
              </a:solidFill>
              <a:latin typeface="Calibri"/>
              <a:ea typeface="Calibri"/>
              <a:cs typeface="Calibri"/>
              <a:sym typeface="Calibri"/>
            </a:endParaRPr>
          </a:p>
        </p:txBody>
      </p:sp>
      <p:sp>
        <p:nvSpPr>
          <p:cNvPr id="149" name="Shape 149"/>
          <p:cNvSpPr txBox="1">
            <a:spLocks noGrp="1"/>
          </p:cNvSpPr>
          <p:nvPr>
            <p:ph type="body" idx="1"/>
          </p:nvPr>
        </p:nvSpPr>
        <p:spPr>
          <a:xfrm>
            <a:off x="152400" y="1143000"/>
            <a:ext cx="8839200" cy="3543300"/>
          </a:xfrm>
          <a:prstGeom prst="rect">
            <a:avLst/>
          </a:prstGeom>
          <a:noFill/>
          <a:ln>
            <a:noFill/>
          </a:ln>
        </p:spPr>
        <p:txBody>
          <a:bodyPr spcFirstLastPara="1" wrap="square" lIns="91425" tIns="91425" rIns="91425" bIns="91425" anchor="t" anchorCtr="0">
            <a:noAutofit/>
          </a:bodyPr>
          <a:lstStyle/>
          <a:p>
            <a:pPr marL="457200" marR="0" lvl="0" indent="-317500" algn="l" rtl="0">
              <a:lnSpc>
                <a:spcPct val="90000"/>
              </a:lnSpc>
              <a:spcBef>
                <a:spcPts val="750"/>
              </a:spcBef>
              <a:spcAft>
                <a:spcPts val="0"/>
              </a:spcAft>
              <a:buClr>
                <a:schemeClr val="dk1"/>
              </a:buClr>
              <a:buSzPts val="1400"/>
              <a:buFont typeface="Arial"/>
              <a:buChar char="•"/>
            </a:pPr>
            <a:r>
              <a:rPr lang="en-US" sz="1400" b="0" i="0" u="sng" strike="noStrike" cap="none" dirty="0">
                <a:solidFill>
                  <a:schemeClr val="hlink"/>
                </a:solidFill>
                <a:latin typeface="Calibri"/>
                <a:ea typeface="Calibri"/>
                <a:cs typeface="Calibri"/>
                <a:sym typeface="Calibri"/>
                <a:hlinkClick r:id="rId3"/>
              </a:rPr>
              <a:t>Institutions of Higher Education (IHE) Compliance Framework</a:t>
            </a:r>
            <a:r>
              <a:rPr lang="en-US" sz="1400" b="0" i="0" u="none" strike="noStrike" cap="none" dirty="0">
                <a:solidFill>
                  <a:schemeClr val="dk1"/>
                </a:solidFill>
                <a:latin typeface="Calibri"/>
                <a:ea typeface="Calibri"/>
                <a:cs typeface="Calibri"/>
                <a:sym typeface="Calibri"/>
              </a:rPr>
              <a:t>-Consolidates all relevant laws into one compliance framework</a:t>
            </a:r>
            <a:endParaRPr sz="1400" dirty="0"/>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Federal Trade Commission </a:t>
            </a:r>
            <a:r>
              <a:rPr lang="en-US" sz="1400" b="0" i="0" u="sng" strike="noStrike" cap="none" dirty="0">
                <a:solidFill>
                  <a:schemeClr val="hlink"/>
                </a:solidFill>
                <a:latin typeface="Calibri"/>
                <a:ea typeface="Calibri"/>
                <a:cs typeface="Calibri"/>
                <a:sym typeface="Calibri"/>
                <a:hlinkClick r:id="rId4"/>
              </a:rPr>
              <a:t>www.ftc.gov/privacy/glbact</a:t>
            </a:r>
            <a:r>
              <a:rPr lang="en-US"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Computer Security Resource Center National Institute for Standards and Technology (NIST) </a:t>
            </a:r>
            <a:r>
              <a:rPr lang="en-US" sz="1400" b="0" i="0" u="sng" strike="noStrike" cap="none" dirty="0">
                <a:solidFill>
                  <a:schemeClr val="hlink"/>
                </a:solidFill>
                <a:latin typeface="Calibri"/>
                <a:ea typeface="Calibri"/>
                <a:cs typeface="Calibri"/>
                <a:sym typeface="Calibri"/>
                <a:hlinkClick r:id="rId5"/>
              </a:rPr>
              <a:t>http://csrc.nist.gov</a:t>
            </a:r>
            <a:r>
              <a:rPr lang="en-US"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National Strategy to Secure Cyberspace, Department of Homeland Security </a:t>
            </a:r>
            <a:r>
              <a:rPr lang="en-US" sz="1400" b="0" i="0" u="sng" strike="noStrike" cap="none" dirty="0">
                <a:solidFill>
                  <a:schemeClr val="hlink"/>
                </a:solidFill>
                <a:latin typeface="Calibri"/>
                <a:ea typeface="Calibri"/>
                <a:cs typeface="Calibri"/>
                <a:sym typeface="Calibri"/>
                <a:hlinkClick r:id="rId6"/>
              </a:rPr>
              <a:t>http://www.dhs.gov/files/publications/editorial_0329.shtm</a:t>
            </a:r>
            <a:r>
              <a:rPr lang="en-US"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The </a:t>
            </a:r>
            <a:r>
              <a:rPr lang="en-US" sz="1400" b="0" i="0" u="none" strike="noStrike" cap="none" dirty="0" err="1">
                <a:solidFill>
                  <a:schemeClr val="dk1"/>
                </a:solidFill>
                <a:latin typeface="Calibri"/>
                <a:ea typeface="Calibri"/>
                <a:cs typeface="Calibri"/>
                <a:sym typeface="Calibri"/>
              </a:rPr>
              <a:t>SysAdmin</a:t>
            </a:r>
            <a:r>
              <a:rPr lang="en-US" sz="1400" b="0" i="0" u="none" strike="noStrike" cap="none" dirty="0">
                <a:solidFill>
                  <a:schemeClr val="dk1"/>
                </a:solidFill>
                <a:latin typeface="Calibri"/>
                <a:ea typeface="Calibri"/>
                <a:cs typeface="Calibri"/>
                <a:sym typeface="Calibri"/>
              </a:rPr>
              <a:t>, Audit, Network, Security (SANS) Institute.</a:t>
            </a:r>
            <a:endParaRPr sz="1400" b="0" i="0" u="none" strike="noStrike" cap="none" dirty="0">
              <a:solidFill>
                <a:schemeClr val="dk1"/>
              </a:solidFill>
              <a:latin typeface="Calibri"/>
              <a:ea typeface="Calibri"/>
              <a:cs typeface="Calibri"/>
              <a:sym typeface="Calibri"/>
            </a:endParaRPr>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The Twenty Most Critical Internet Security Vulnerabilities </a:t>
            </a:r>
            <a:r>
              <a:rPr lang="en-US" sz="1400" b="0" i="0" u="sng" strike="noStrike" cap="none" dirty="0">
                <a:solidFill>
                  <a:schemeClr val="hlink"/>
                </a:solidFill>
                <a:latin typeface="Calibri"/>
                <a:ea typeface="Calibri"/>
                <a:cs typeface="Calibri"/>
                <a:sym typeface="Calibri"/>
                <a:hlinkClick r:id="rId7"/>
              </a:rPr>
              <a:t>www.sans.org/top20</a:t>
            </a:r>
            <a:r>
              <a:rPr lang="en-US"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United States Computer Emergency Readiness Team (US CERT) </a:t>
            </a:r>
            <a:r>
              <a:rPr lang="en-US" sz="1400" b="0" i="0" u="sng" strike="noStrike" cap="none" dirty="0">
                <a:solidFill>
                  <a:schemeClr val="hlink"/>
                </a:solidFill>
                <a:latin typeface="Calibri"/>
                <a:ea typeface="Calibri"/>
                <a:cs typeface="Calibri"/>
                <a:sym typeface="Calibri"/>
                <a:hlinkClick r:id="rId8"/>
              </a:rPr>
              <a:t>www.us-cert.gov/resources.html</a:t>
            </a:r>
            <a:r>
              <a:rPr lang="en-US"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a:p>
            <a:pPr marL="457200" marR="0" lvl="0" indent="-317500" algn="l" rtl="0">
              <a:lnSpc>
                <a:spcPct val="90000"/>
              </a:lnSpc>
              <a:spcBef>
                <a:spcPts val="750"/>
              </a:spcBef>
              <a:spcAft>
                <a:spcPts val="0"/>
              </a:spcAft>
              <a:buClr>
                <a:schemeClr val="dk1"/>
              </a:buClr>
              <a:buSzPts val="1400"/>
              <a:buFont typeface="Arial"/>
              <a:buChar char="•"/>
            </a:pPr>
            <a:r>
              <a:rPr lang="en-US" sz="1400" b="0" i="0" u="none" strike="noStrike" cap="none" dirty="0">
                <a:solidFill>
                  <a:schemeClr val="dk1"/>
                </a:solidFill>
                <a:latin typeface="Calibri"/>
                <a:ea typeface="Calibri"/>
                <a:cs typeface="Calibri"/>
                <a:sym typeface="Calibri"/>
              </a:rPr>
              <a:t>Carnegie Mellon Software Engineering Institute CERT Coordination Center </a:t>
            </a:r>
            <a:r>
              <a:rPr lang="en-US" sz="1400" b="0" i="0" u="sng" strike="noStrike" cap="none" dirty="0">
                <a:solidFill>
                  <a:schemeClr val="hlink"/>
                </a:solidFill>
                <a:latin typeface="Calibri"/>
                <a:ea typeface="Calibri"/>
                <a:cs typeface="Calibri"/>
                <a:sym typeface="Calibri"/>
                <a:hlinkClick r:id="rId9"/>
              </a:rPr>
              <a:t>www.cert.org</a:t>
            </a:r>
            <a:r>
              <a:rPr lang="en-US" sz="1400" b="0" i="0" u="none" strike="noStrike" cap="none" dirty="0">
                <a:solidFill>
                  <a:schemeClr val="dk1"/>
                </a:solidFill>
                <a:latin typeface="Calibri"/>
                <a:ea typeface="Calibri"/>
                <a:cs typeface="Calibri"/>
                <a:sym typeface="Calibri"/>
              </a:rPr>
              <a:t> </a:t>
            </a:r>
            <a:endParaRPr sz="1400" dirty="0"/>
          </a:p>
          <a:p>
            <a:pPr marL="0" marR="0" lvl="0" indent="0" algn="l" rtl="0">
              <a:lnSpc>
                <a:spcPct val="90000"/>
              </a:lnSpc>
              <a:spcBef>
                <a:spcPts val="750"/>
              </a:spcBef>
              <a:spcAft>
                <a:spcPts val="0"/>
              </a:spcAft>
              <a:buNone/>
            </a:pPr>
            <a:r>
              <a:rPr lang="en-US" sz="600" dirty="0"/>
              <a:t>  </a:t>
            </a:r>
            <a:endParaRPr sz="600" dirty="0"/>
          </a:p>
          <a:p>
            <a:pPr marL="457200" lvl="0" indent="-317500" rtl="0">
              <a:spcBef>
                <a:spcPts val="0"/>
              </a:spcBef>
              <a:spcAft>
                <a:spcPts val="0"/>
              </a:spcAft>
              <a:buClr>
                <a:schemeClr val="dk1"/>
              </a:buClr>
              <a:buSzPts val="1400"/>
              <a:buFont typeface="Arial"/>
              <a:buChar char="•"/>
            </a:pPr>
            <a:r>
              <a:rPr lang="en-US" sz="1400" dirty="0"/>
              <a:t>Technical standards to prove GLBA compliance  provided by NIST through its non-FISMA guidelines (</a:t>
            </a:r>
            <a:r>
              <a:rPr lang="en-US" sz="1400" u="sng" dirty="0">
                <a:solidFill>
                  <a:schemeClr val="hlink"/>
                </a:solidFill>
                <a:hlinkClick r:id="rId10"/>
              </a:rPr>
              <a:t>800-171</a:t>
            </a:r>
            <a:r>
              <a:rPr lang="en-US" sz="1400" dirty="0"/>
              <a:t>) that are recommended by FSA &amp; Education in </a:t>
            </a:r>
            <a:r>
              <a:rPr lang="en-US" sz="1400" u="sng" dirty="0">
                <a:solidFill>
                  <a:schemeClr val="hlink"/>
                </a:solidFill>
                <a:hlinkClick r:id="rId11"/>
              </a:rPr>
              <a:t>GEN 16-12</a:t>
            </a:r>
            <a:endParaRPr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400050" y="1200150"/>
            <a:ext cx="8343900" cy="3543300"/>
          </a:xfrm>
          <a:prstGeom prst="rect">
            <a:avLst/>
          </a:prstGeom>
          <a:solidFill>
            <a:schemeClr val="lt1">
              <a:alpha val="49411"/>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450"/>
              <a:buFont typeface="Arial"/>
              <a:buNone/>
            </a:pPr>
            <a:r>
              <a:rPr lang="en-US" sz="1800" b="1" i="0" u="none" strike="noStrike" cap="none" dirty="0" err="1">
                <a:solidFill>
                  <a:srgbClr val="000000"/>
                </a:solidFill>
                <a:latin typeface="Calibri"/>
                <a:ea typeface="Calibri"/>
                <a:cs typeface="Calibri"/>
                <a:sym typeface="Calibri"/>
              </a:rPr>
              <a:t>EdTech</a:t>
            </a:r>
            <a:r>
              <a:rPr lang="en-US" sz="1800" b="1" i="0" u="none" strike="noStrike" cap="none" dirty="0">
                <a:solidFill>
                  <a:srgbClr val="000000"/>
                </a:solidFill>
                <a:latin typeface="Calibri"/>
                <a:ea typeface="Calibri"/>
                <a:cs typeface="Calibri"/>
                <a:sym typeface="Calibri"/>
              </a:rPr>
              <a:t>@</a:t>
            </a:r>
            <a:endParaRPr sz="1800" b="0" i="0" u="none" strike="noStrike" cap="none" dirty="0">
              <a:solidFill>
                <a:srgbClr val="000000"/>
              </a:solidFill>
              <a:latin typeface="Calibri"/>
              <a:ea typeface="Calibri"/>
              <a:cs typeface="Calibri"/>
              <a:sym typeface="Calibri"/>
            </a:endParaRPr>
          </a:p>
          <a:p>
            <a:pPr marL="47625" marR="0" lvl="1" indent="-9525" algn="l" rtl="0">
              <a:lnSpc>
                <a:spcPct val="100000"/>
              </a:lnSpc>
              <a:spcBef>
                <a:spcPts val="200"/>
              </a:spcBef>
              <a:spcAft>
                <a:spcPts val="0"/>
              </a:spcAft>
              <a:buClr>
                <a:srgbClr val="000000"/>
              </a:buClr>
              <a:buSzPts val="450"/>
              <a:buFont typeface="Arial"/>
              <a:buNone/>
            </a:pPr>
            <a:r>
              <a:rPr lang="en-US" sz="1800" b="0" i="0" u="none" strike="noStrike" cap="none" dirty="0">
                <a:solidFill>
                  <a:srgbClr val="000000"/>
                </a:solidFill>
                <a:latin typeface="Calibri"/>
                <a:ea typeface="Calibri"/>
                <a:cs typeface="Calibri"/>
                <a:sym typeface="Calibri"/>
              </a:rPr>
              <a:t>All stakeholders are encouraged to email technology readiness (device &amp; network), E-Rate, and technology contract questions and/or concerns to </a:t>
            </a:r>
            <a:r>
              <a:rPr lang="en-US" sz="1800" b="0" i="0" u="sng" strike="noStrike" cap="none" dirty="0">
                <a:solidFill>
                  <a:schemeClr val="hlink"/>
                </a:solidFill>
                <a:latin typeface="Calibri"/>
                <a:ea typeface="Calibri"/>
                <a:cs typeface="Calibri"/>
                <a:sym typeface="Calibri"/>
                <a:hlinkClick r:id="rId3"/>
              </a:rPr>
              <a:t>edtech@la.gov</a:t>
            </a:r>
            <a:r>
              <a:rPr lang="en-US" sz="1800" b="0" i="0" u="none" strike="noStrike" cap="none" dirty="0">
                <a:solidFill>
                  <a:srgbClr val="000000"/>
                </a:solidFill>
                <a:latin typeface="Calibri"/>
                <a:ea typeface="Calibri"/>
                <a:cs typeface="Calibri"/>
                <a:sym typeface="Calibri"/>
              </a:rPr>
              <a:t>.</a:t>
            </a:r>
            <a:endParaRPr sz="1800" b="0" i="0" u="none" strike="noStrike" cap="none" dirty="0">
              <a:solidFill>
                <a:srgbClr val="000000"/>
              </a:solidFill>
              <a:latin typeface="Calibri"/>
              <a:ea typeface="Calibri"/>
              <a:cs typeface="Calibri"/>
              <a:sym typeface="Calibri"/>
            </a:endParaRPr>
          </a:p>
          <a:p>
            <a:pPr marL="47625" marR="0" lvl="1" indent="-9525" algn="l" rtl="0">
              <a:lnSpc>
                <a:spcPct val="100000"/>
              </a:lnSpc>
              <a:spcBef>
                <a:spcPts val="200"/>
              </a:spcBef>
              <a:spcAft>
                <a:spcPts val="0"/>
              </a:spcAft>
              <a:buClr>
                <a:srgbClr val="000000"/>
              </a:buClr>
              <a:buSzPts val="450"/>
              <a:buFont typeface="Arial"/>
              <a:buNone/>
            </a:pPr>
            <a:endParaRPr dirty="0">
              <a:solidFill>
                <a:srgbClr val="000000"/>
              </a:solidFill>
            </a:endParaRPr>
          </a:p>
          <a:p>
            <a:pPr marL="47625" marR="0" lvl="1" indent="-9525" algn="l" rtl="0">
              <a:lnSpc>
                <a:spcPct val="100000"/>
              </a:lnSpc>
              <a:spcBef>
                <a:spcPts val="200"/>
              </a:spcBef>
              <a:spcAft>
                <a:spcPts val="0"/>
              </a:spcAft>
              <a:buClr>
                <a:srgbClr val="000000"/>
              </a:buClr>
              <a:buSzPts val="450"/>
              <a:buFont typeface="Arial"/>
              <a:buNone/>
            </a:pPr>
            <a:r>
              <a:rPr lang="en-US" dirty="0">
                <a:solidFill>
                  <a:srgbClr val="000000"/>
                </a:solidFill>
              </a:rPr>
              <a:t>Carol Mosley</a:t>
            </a:r>
            <a:endParaRPr dirty="0">
              <a:solidFill>
                <a:srgbClr val="000000"/>
              </a:solidFill>
            </a:endParaRPr>
          </a:p>
          <a:p>
            <a:pPr marL="47625" marR="0" lvl="1" indent="-9525" algn="l" rtl="0">
              <a:lnSpc>
                <a:spcPct val="100000"/>
              </a:lnSpc>
              <a:spcBef>
                <a:spcPts val="200"/>
              </a:spcBef>
              <a:spcAft>
                <a:spcPts val="0"/>
              </a:spcAft>
              <a:buClr>
                <a:srgbClr val="000000"/>
              </a:buClr>
              <a:buSzPts val="450"/>
              <a:buFont typeface="Arial"/>
              <a:buNone/>
            </a:pPr>
            <a:r>
              <a:rPr lang="en-US" u="sng" dirty="0">
                <a:solidFill>
                  <a:schemeClr val="hlink"/>
                </a:solidFill>
                <a:hlinkClick r:id="rId4"/>
              </a:rPr>
              <a:t>Carol.Mosley@la.gov</a:t>
            </a:r>
            <a:endParaRPr dirty="0">
              <a:solidFill>
                <a:srgbClr val="000000"/>
              </a:solidFill>
            </a:endParaRPr>
          </a:p>
          <a:p>
            <a:pPr marL="47625" marR="0" lvl="1" indent="-9525" algn="l" rtl="0">
              <a:lnSpc>
                <a:spcPct val="100000"/>
              </a:lnSpc>
              <a:spcBef>
                <a:spcPts val="200"/>
              </a:spcBef>
              <a:spcAft>
                <a:spcPts val="0"/>
              </a:spcAft>
              <a:buClr>
                <a:srgbClr val="000000"/>
              </a:buClr>
              <a:buSzPts val="450"/>
              <a:buFont typeface="Arial"/>
              <a:buNone/>
            </a:pPr>
            <a:endParaRPr dirty="0">
              <a:solidFill>
                <a:srgbClr val="000000"/>
              </a:solidFill>
            </a:endParaRPr>
          </a:p>
          <a:p>
            <a:pPr marL="47625" marR="0" lvl="1" indent="-9525" algn="l" rtl="0">
              <a:lnSpc>
                <a:spcPct val="100000"/>
              </a:lnSpc>
              <a:spcBef>
                <a:spcPts val="200"/>
              </a:spcBef>
              <a:spcAft>
                <a:spcPts val="0"/>
              </a:spcAft>
              <a:buClr>
                <a:srgbClr val="000000"/>
              </a:buClr>
              <a:buSzPts val="450"/>
              <a:buFont typeface="Arial"/>
              <a:buNone/>
            </a:pPr>
            <a:r>
              <a:rPr lang="en-US" dirty="0">
                <a:solidFill>
                  <a:srgbClr val="000000"/>
                </a:solidFill>
              </a:rPr>
              <a:t>Kim Nesmith</a:t>
            </a:r>
            <a:endParaRPr dirty="0">
              <a:solidFill>
                <a:srgbClr val="000000"/>
              </a:solidFill>
            </a:endParaRPr>
          </a:p>
          <a:p>
            <a:pPr marL="47625" marR="0" lvl="1" indent="-9525" algn="l" rtl="0">
              <a:lnSpc>
                <a:spcPct val="100000"/>
              </a:lnSpc>
              <a:spcBef>
                <a:spcPts val="200"/>
              </a:spcBef>
              <a:spcAft>
                <a:spcPts val="0"/>
              </a:spcAft>
              <a:buClr>
                <a:srgbClr val="000000"/>
              </a:buClr>
              <a:buSzPts val="450"/>
              <a:buFont typeface="Arial"/>
              <a:buNone/>
            </a:pPr>
            <a:r>
              <a:rPr lang="en-US" u="sng" dirty="0">
                <a:solidFill>
                  <a:schemeClr val="hlink"/>
                </a:solidFill>
                <a:hlinkClick r:id="rId5"/>
              </a:rPr>
              <a:t>Kim.Nesmith@la.gov</a:t>
            </a:r>
            <a:r>
              <a:rPr lang="en-US" dirty="0">
                <a:solidFill>
                  <a:srgbClr val="000000"/>
                </a:solidFill>
              </a:rPr>
              <a:t> </a:t>
            </a:r>
            <a:endParaRPr dirty="0">
              <a:solidFill>
                <a:srgbClr val="000000"/>
              </a:solidFill>
            </a:endParaRPr>
          </a:p>
          <a:p>
            <a:pPr marL="0" marR="0" lvl="0" indent="0" algn="l" rtl="0">
              <a:lnSpc>
                <a:spcPct val="100000"/>
              </a:lnSpc>
              <a:spcBef>
                <a:spcPts val="0"/>
              </a:spcBef>
              <a:spcAft>
                <a:spcPts val="0"/>
              </a:spcAft>
              <a:buClr>
                <a:srgbClr val="000000"/>
              </a:buClr>
              <a:buSzPts val="450"/>
              <a:buFont typeface="Arial"/>
              <a:buNone/>
            </a:pPr>
            <a:endParaRPr sz="18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200"/>
              </a:spcBef>
              <a:spcAft>
                <a:spcPts val="0"/>
              </a:spcAft>
              <a:buClr>
                <a:srgbClr val="000000"/>
              </a:buClr>
              <a:buSzPts val="450"/>
              <a:buFont typeface="Arial"/>
              <a:buNone/>
            </a:pPr>
            <a:endParaRPr sz="1800" b="0" i="0" u="none" strike="noStrike" cap="none" dirty="0">
              <a:solidFill>
                <a:schemeClr val="dk1"/>
              </a:solidFill>
              <a:latin typeface="Calibri"/>
              <a:ea typeface="Calibri"/>
              <a:cs typeface="Calibri"/>
              <a:sym typeface="Calibri"/>
            </a:endParaRPr>
          </a:p>
        </p:txBody>
      </p:sp>
      <p:sp>
        <p:nvSpPr>
          <p:cNvPr id="155" name="Shape 155"/>
          <p:cNvSpPr txBox="1">
            <a:spLocks noGrp="1"/>
          </p:cNvSpPr>
          <p:nvPr>
            <p:ph type="title"/>
          </p:nvPr>
        </p:nvSpPr>
        <p:spPr>
          <a:xfrm>
            <a:off x="400050" y="114300"/>
            <a:ext cx="8343900" cy="9144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a:t>Contact Information</a:t>
            </a:r>
            <a:endParaRPr sz="3000" b="0" i="0" u="none" strike="noStrike" cap="none">
              <a:solidFill>
                <a:srgbClr val="333333"/>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203200" y="0"/>
            <a:ext cx="8945150" cy="10476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400" b="0" i="0" u="none" strike="noStrike" cap="none">
                <a:solidFill>
                  <a:srgbClr val="333333"/>
                </a:solidFill>
                <a:latin typeface="Calibri"/>
                <a:ea typeface="Calibri"/>
                <a:cs typeface="Calibri"/>
                <a:sym typeface="Calibri"/>
              </a:rPr>
              <a:t>No one is safe from a cyber attack! And that includes school</a:t>
            </a:r>
            <a:r>
              <a:rPr lang="en-US" sz="2400"/>
              <a:t> </a:t>
            </a:r>
            <a:r>
              <a:rPr lang="en-US" sz="2400" b="0" i="0" u="none" strike="noStrike" cap="none">
                <a:solidFill>
                  <a:srgbClr val="333333"/>
                </a:solidFill>
                <a:latin typeface="Calibri"/>
                <a:ea typeface="Calibri"/>
                <a:cs typeface="Calibri"/>
                <a:sym typeface="Calibri"/>
              </a:rPr>
              <a:t>s</a:t>
            </a:r>
            <a:r>
              <a:rPr lang="en-US" sz="2400"/>
              <a:t>ystems</a:t>
            </a:r>
            <a:r>
              <a:rPr lang="en-US" sz="2400" b="0" i="0" u="none" strike="noStrike" cap="none">
                <a:solidFill>
                  <a:srgbClr val="333333"/>
                </a:solidFill>
                <a:latin typeface="Calibri"/>
                <a:ea typeface="Calibri"/>
                <a:cs typeface="Calibri"/>
                <a:sym typeface="Calibri"/>
              </a:rPr>
              <a:t>.</a:t>
            </a:r>
            <a:endParaRPr sz="2400" b="0" i="0" u="none" strike="noStrike" cap="none">
              <a:solidFill>
                <a:srgbClr val="333333"/>
              </a:solidFill>
              <a:latin typeface="Calibri"/>
              <a:ea typeface="Calibri"/>
              <a:cs typeface="Calibri"/>
              <a:sym typeface="Calibri"/>
            </a:endParaRPr>
          </a:p>
        </p:txBody>
      </p:sp>
      <p:sp>
        <p:nvSpPr>
          <p:cNvPr id="45" name="Shape 45"/>
          <p:cNvSpPr txBox="1">
            <a:spLocks noGrp="1"/>
          </p:cNvSpPr>
          <p:nvPr>
            <p:ph type="body" idx="1"/>
          </p:nvPr>
        </p:nvSpPr>
        <p:spPr>
          <a:xfrm>
            <a:off x="177750" y="1512525"/>
            <a:ext cx="8788500" cy="31098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100"/>
              <a:buFont typeface="Arial"/>
              <a:buNone/>
            </a:pPr>
            <a:r>
              <a:rPr lang="en-US" sz="2400" b="0" i="0" u="none" strike="noStrike" cap="none" dirty="0">
                <a:solidFill>
                  <a:srgbClr val="000000"/>
                </a:solidFill>
                <a:latin typeface="Calibri"/>
                <a:ea typeface="Calibri"/>
                <a:cs typeface="Calibri"/>
                <a:sym typeface="Calibri"/>
              </a:rPr>
              <a:t>“</a:t>
            </a:r>
            <a:r>
              <a:rPr lang="en-US" sz="2400" b="1" i="0" u="none" strike="noStrike" cap="none" dirty="0">
                <a:solidFill>
                  <a:srgbClr val="000000"/>
                </a:solidFill>
                <a:latin typeface="Calibri"/>
                <a:ea typeface="Calibri"/>
                <a:cs typeface="Calibri"/>
                <a:sym typeface="Calibri"/>
              </a:rPr>
              <a:t>Security used to be an inconvenience sometimes, </a:t>
            </a:r>
            <a:endParaRPr sz="2400" b="1" i="0" u="none" strike="noStrike" cap="none"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2100"/>
              <a:buFont typeface="Arial"/>
              <a:buNone/>
            </a:pPr>
            <a:r>
              <a:rPr lang="en-US" sz="2400" b="1" i="0" u="none" strike="noStrike" cap="none" dirty="0">
                <a:solidFill>
                  <a:srgbClr val="000000"/>
                </a:solidFill>
                <a:latin typeface="Calibri"/>
                <a:ea typeface="Calibri"/>
                <a:cs typeface="Calibri"/>
                <a:sym typeface="Calibri"/>
              </a:rPr>
              <a:t>but now it's a necessity all the time.”</a:t>
            </a:r>
            <a:r>
              <a:rPr lang="en-US" sz="1800" b="1" i="1" u="none" strike="noStrike" cap="none" dirty="0">
                <a:solidFill>
                  <a:srgbClr val="000000"/>
                </a:solidFill>
                <a:latin typeface="Calibri"/>
                <a:ea typeface="Calibri"/>
                <a:cs typeface="Calibri"/>
                <a:sym typeface="Calibri"/>
              </a:rPr>
              <a:t/>
            </a:r>
            <a:br>
              <a:rPr lang="en-US" sz="1800" b="1" i="1" u="none" strike="noStrike" cap="none" dirty="0">
                <a:solidFill>
                  <a:srgbClr val="000000"/>
                </a:solidFill>
                <a:latin typeface="Calibri"/>
                <a:ea typeface="Calibri"/>
                <a:cs typeface="Calibri"/>
                <a:sym typeface="Calibri"/>
              </a:rPr>
            </a:br>
            <a:r>
              <a:rPr lang="en-US" sz="1400" b="0" i="1" u="none" strike="noStrike" cap="none" dirty="0">
                <a:solidFill>
                  <a:srgbClr val="000000"/>
                </a:solidFill>
                <a:latin typeface="Calibri"/>
                <a:ea typeface="Calibri"/>
                <a:cs typeface="Calibri"/>
                <a:sym typeface="Calibri"/>
              </a:rPr>
              <a:t>– Martina Navratilova</a:t>
            </a:r>
            <a:endParaRPr dirty="0"/>
          </a:p>
          <a:p>
            <a:pPr marL="0" marR="0" lvl="0" indent="0" algn="l" rtl="0">
              <a:lnSpc>
                <a:spcPct val="100000"/>
              </a:lnSpc>
              <a:spcBef>
                <a:spcPts val="0"/>
              </a:spcBef>
              <a:spcAft>
                <a:spcPts val="0"/>
              </a:spcAft>
              <a:buClr>
                <a:schemeClr val="dk1"/>
              </a:buClr>
              <a:buSzPts val="2100"/>
              <a:buFont typeface="Arial"/>
              <a:buNone/>
            </a:pPr>
            <a:endParaRPr sz="1400" b="0" i="1" u="none" strike="noStrike" cap="none" dirty="0">
              <a:solidFill>
                <a:srgbClr val="000000"/>
              </a:solidFill>
              <a:latin typeface="Calibri"/>
              <a:ea typeface="Calibri"/>
              <a:cs typeface="Calibri"/>
              <a:sym typeface="Calibri"/>
            </a:endParaRPr>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Beginning in October 2017, schools across the country began seeing an uptick in school cyber extortion threats, malicious software, phishing attacks, and electronic attaches against school/district computers and applications.</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According to the U.S. Department of Education, educational institutions are specifically being targeted because of the current state of ad-hoc security coupled with the educational environment being a rich trove of information and research.</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1" i="0" u="none" strike="noStrike" cap="none" dirty="0">
                <a:solidFill>
                  <a:schemeClr val="dk1"/>
                </a:solidFill>
                <a:sym typeface="Calibri"/>
              </a:rPr>
              <a:t>This means… </a:t>
            </a:r>
            <a:r>
              <a:rPr lang="en-US" sz="1600" b="1" dirty="0"/>
              <a:t>s</a:t>
            </a:r>
            <a:r>
              <a:rPr lang="en-US" sz="1600" b="1" i="0" u="none" strike="noStrike" cap="none" dirty="0">
                <a:solidFill>
                  <a:schemeClr val="dk1"/>
                </a:solidFill>
                <a:sym typeface="Calibri"/>
              </a:rPr>
              <a:t>chool systems need to manage and mitigate potential risks associated with cyber attacks.</a:t>
            </a:r>
            <a:endParaRPr sz="1600" b="0" i="0" u="none" strike="noStrike" cap="none" dirty="0">
              <a:solidFill>
                <a:schemeClr val="dk1"/>
              </a:solidFill>
              <a:sym typeface="Calibri"/>
            </a:endParaRPr>
          </a:p>
        </p:txBody>
      </p:sp>
      <p:sp>
        <p:nvSpPr>
          <p:cNvPr id="46" name="Shape 46"/>
          <p:cNvSpPr txBox="1">
            <a:spLocks noGrp="1"/>
          </p:cNvSpPr>
          <p:nvPr>
            <p:ph type="sldNum" idx="12"/>
          </p:nvPr>
        </p:nvSpPr>
        <p:spPr>
          <a:xfrm>
            <a:off x="6800850" y="4800600"/>
            <a:ext cx="2229000" cy="3429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A8A8A"/>
              </a:buClr>
              <a:buSzPts val="900"/>
              <a:buFont typeface="Calibri"/>
              <a:buNone/>
            </a:pPr>
            <a:fld id="{00000000-1234-1234-1234-123412341234}" type="slidenum">
              <a:rPr lang="en-US" sz="900" b="0" i="0" u="none" strike="noStrike" cap="none">
                <a:solidFill>
                  <a:srgbClr val="8A8A8A"/>
                </a:solidFill>
                <a:latin typeface="Calibri"/>
                <a:ea typeface="Calibri"/>
                <a:cs typeface="Calibri"/>
                <a:sym typeface="Calibri"/>
              </a:rPr>
              <a:t>3</a:t>
            </a:fld>
            <a:endParaRPr sz="900" b="0" i="0" u="none" strike="noStrike" cap="none">
              <a:solidFill>
                <a:srgbClr val="8A8A8A"/>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197075" y="0"/>
            <a:ext cx="89514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a:t>Responding to</a:t>
            </a:r>
            <a:r>
              <a:rPr lang="en-US" sz="2600" b="0" i="0" u="none" strike="noStrike" cap="none">
                <a:solidFill>
                  <a:srgbClr val="333333"/>
                </a:solidFill>
                <a:latin typeface="Calibri"/>
                <a:ea typeface="Calibri"/>
                <a:cs typeface="Calibri"/>
                <a:sym typeface="Calibri"/>
              </a:rPr>
              <a:t> a </a:t>
            </a:r>
            <a:r>
              <a:rPr lang="en-US" sz="2600"/>
              <a:t>C</a:t>
            </a:r>
            <a:r>
              <a:rPr lang="en-US" sz="2600" b="0" i="0" u="none" strike="noStrike" cap="none">
                <a:solidFill>
                  <a:srgbClr val="333333"/>
                </a:solidFill>
                <a:latin typeface="Calibri"/>
                <a:ea typeface="Calibri"/>
                <a:cs typeface="Calibri"/>
                <a:sym typeface="Calibri"/>
              </a:rPr>
              <a:t>yber </a:t>
            </a:r>
            <a:r>
              <a:rPr lang="en-US" sz="2600"/>
              <a:t>A</a:t>
            </a:r>
            <a:r>
              <a:rPr lang="en-US" sz="2600" b="0" i="0" u="none" strike="noStrike" cap="none">
                <a:solidFill>
                  <a:srgbClr val="333333"/>
                </a:solidFill>
                <a:latin typeface="Calibri"/>
                <a:ea typeface="Calibri"/>
                <a:cs typeface="Calibri"/>
                <a:sym typeface="Calibri"/>
              </a:rPr>
              <a:t>ttack</a:t>
            </a:r>
            <a:endParaRPr sz="2600" b="0" i="0" u="none" strike="noStrike" cap="none">
              <a:solidFill>
                <a:srgbClr val="333333"/>
              </a:solidFill>
              <a:latin typeface="Calibri"/>
              <a:ea typeface="Calibri"/>
              <a:cs typeface="Calibri"/>
              <a:sym typeface="Calibri"/>
            </a:endParaRPr>
          </a:p>
        </p:txBody>
      </p:sp>
      <p:sp>
        <p:nvSpPr>
          <p:cNvPr id="52" name="Shape 52"/>
          <p:cNvSpPr txBox="1">
            <a:spLocks noGrp="1"/>
          </p:cNvSpPr>
          <p:nvPr>
            <p:ph type="body" idx="1"/>
          </p:nvPr>
        </p:nvSpPr>
        <p:spPr>
          <a:xfrm>
            <a:off x="323350" y="983600"/>
            <a:ext cx="8432700" cy="3918300"/>
          </a:xfrm>
          <a:prstGeom prst="rect">
            <a:avLst/>
          </a:prstGeom>
          <a:noFill/>
          <a:ln>
            <a:noFill/>
          </a:ln>
        </p:spPr>
        <p:txBody>
          <a:bodyPr spcFirstLastPara="1" wrap="square" lIns="91425" tIns="91425" rIns="91425" bIns="91425" anchor="t" anchorCtr="0">
            <a:noAutofit/>
          </a:bodyPr>
          <a:lstStyle/>
          <a:p>
            <a:pPr marL="234950" marR="0" lvl="0" indent="-234950" algn="l" rtl="0">
              <a:lnSpc>
                <a:spcPct val="90000"/>
              </a:lnSpc>
              <a:spcBef>
                <a:spcPts val="750"/>
              </a:spcBef>
              <a:spcAft>
                <a:spcPts val="0"/>
              </a:spcAft>
              <a:buClr>
                <a:schemeClr val="dk1"/>
              </a:buClr>
              <a:buSzPts val="1350"/>
              <a:buFont typeface="Arial"/>
              <a:buAutoNum type="arabicPeriod"/>
            </a:pPr>
            <a:r>
              <a:rPr lang="en-US" sz="1600" b="1" dirty="0"/>
              <a:t>Determine whether an incident has </a:t>
            </a:r>
            <a:r>
              <a:rPr lang="en-US" sz="1600" b="1" dirty="0" smtClean="0"/>
              <a:t>occurred</a:t>
            </a:r>
            <a:r>
              <a:rPr lang="en-US" sz="1600" b="1" i="0" u="none" strike="noStrike" cap="none" dirty="0" smtClean="0">
                <a:solidFill>
                  <a:schemeClr val="dk1"/>
                </a:solidFill>
                <a:sym typeface="Calibri"/>
              </a:rPr>
              <a:t>. </a:t>
            </a:r>
            <a:r>
              <a:rPr lang="en-US" sz="1600" b="0" i="0" u="none" strike="noStrike" cap="none" dirty="0">
                <a:solidFill>
                  <a:schemeClr val="dk1"/>
                </a:solidFill>
                <a:sym typeface="Calibri"/>
              </a:rPr>
              <a:t>Is this a real attack or is a piece of hardware “acting up?” If this isn’t just a “glitch,” then it’s all hands on deck. </a:t>
            </a:r>
            <a:r>
              <a:rPr lang="en-US" sz="1600" dirty="0"/>
              <a:t>Assemble all key personnel</a:t>
            </a:r>
            <a:r>
              <a:rPr lang="en-US" sz="1600" b="0" i="0" u="none" strike="noStrike" cap="none" dirty="0">
                <a:solidFill>
                  <a:schemeClr val="dk1"/>
                </a:solidFill>
                <a:sym typeface="Calibri"/>
              </a:rPr>
              <a:t> in the organization that can help identify the source and destination of the compromise. Is it a virus, a worm or a hacker in your system? Look at logs. If logging isn’t enabled, then turn it on now. You’ll need those logs to recover from an attack. As soon as it is determined that an </a:t>
            </a:r>
            <a:r>
              <a:rPr lang="en-US" sz="1600" dirty="0"/>
              <a:t>actual</a:t>
            </a:r>
            <a:r>
              <a:rPr lang="en-US" sz="1600" b="0" i="0" u="none" strike="noStrike" cap="none" dirty="0">
                <a:solidFill>
                  <a:schemeClr val="dk1"/>
                </a:solidFill>
                <a:sym typeface="Calibri"/>
              </a:rPr>
              <a:t> in</a:t>
            </a:r>
            <a:r>
              <a:rPr lang="en-US" sz="1600" dirty="0"/>
              <a:t>cident has occurred begin documenting the investigation and gather evidence in an </a:t>
            </a:r>
            <a:r>
              <a:rPr lang="en-US" sz="1600" b="1" dirty="0"/>
              <a:t>Incident Response Report</a:t>
            </a:r>
            <a:r>
              <a:rPr lang="en-US" sz="1600" dirty="0"/>
              <a:t>.</a:t>
            </a:r>
            <a:endParaRPr sz="1600" dirty="0"/>
          </a:p>
          <a:p>
            <a:pPr marL="457200" lvl="0" indent="0" rtl="0">
              <a:spcBef>
                <a:spcPts val="750"/>
              </a:spcBef>
              <a:spcAft>
                <a:spcPts val="0"/>
              </a:spcAft>
              <a:buNone/>
            </a:pPr>
            <a:r>
              <a:rPr lang="en-US" sz="1400" i="1" dirty="0"/>
              <a:t>An Incident Response Report contains all of the essential information about the incident including all the facts and forensic data gathered, what sort of incident occurred, how and when the incident was initially detected, what response actions have been taken, and who has been notified.</a:t>
            </a:r>
            <a:endParaRPr sz="1400" i="1" dirty="0"/>
          </a:p>
          <a:p>
            <a:pPr marL="223838" marR="0" lvl="0" indent="-223838" algn="l" rtl="0">
              <a:lnSpc>
                <a:spcPct val="90000"/>
              </a:lnSpc>
              <a:spcBef>
                <a:spcPts val="750"/>
              </a:spcBef>
              <a:spcAft>
                <a:spcPts val="0"/>
              </a:spcAft>
              <a:buClr>
                <a:schemeClr val="dk1"/>
              </a:buClr>
              <a:buSzPts val="1350"/>
              <a:buNone/>
            </a:pPr>
            <a:r>
              <a:rPr lang="en-US" sz="1600" b="1" i="0" u="none" strike="noStrike" cap="none" dirty="0" smtClean="0">
                <a:solidFill>
                  <a:schemeClr val="dk1"/>
                </a:solidFill>
                <a:sym typeface="Calibri"/>
              </a:rPr>
              <a:t>2. Implement </a:t>
            </a:r>
            <a:r>
              <a:rPr lang="en-US" sz="1600" b="1" i="0" u="none" strike="noStrike" cap="none" dirty="0">
                <a:solidFill>
                  <a:schemeClr val="dk1"/>
                </a:solidFill>
                <a:sym typeface="Calibri"/>
              </a:rPr>
              <a:t>the school system’s Incident Response Plan. </a:t>
            </a:r>
            <a:r>
              <a:rPr lang="en-US" sz="1600" b="0" i="0" u="none" strike="noStrike" cap="none" dirty="0">
                <a:solidFill>
                  <a:schemeClr val="dk1"/>
                </a:solidFill>
                <a:sym typeface="Calibri"/>
              </a:rPr>
              <a:t>Implement the measures to mitigate the attack as outlined in your incident response plan.  The plan should be comprehensive and cover all aspects of communication, key steps, processes, workflows, roles and responsibilities, priorities, and incident management. </a:t>
            </a:r>
            <a:r>
              <a:rPr lang="en-US" sz="1350" dirty="0"/>
              <a:t/>
            </a:r>
            <a:br>
              <a:rPr lang="en-US" sz="1350" dirty="0"/>
            </a:br>
            <a:endParaRPr sz="600" dirty="0"/>
          </a:p>
          <a:p>
            <a:pPr marL="0" marR="0" lvl="0" indent="0" algn="l" rtl="0">
              <a:lnSpc>
                <a:spcPct val="90000"/>
              </a:lnSpc>
              <a:spcBef>
                <a:spcPts val="750"/>
              </a:spcBef>
              <a:spcAft>
                <a:spcPts val="0"/>
              </a:spcAft>
              <a:buClr>
                <a:schemeClr val="dk1"/>
              </a:buClr>
              <a:buSzPts val="1350"/>
              <a:buFont typeface="Arial"/>
              <a:buNone/>
            </a:pPr>
            <a:endParaRPr sz="1350" b="1" i="0" u="none" strike="noStrike" cap="none" dirty="0">
              <a:solidFill>
                <a:schemeClr val="dk1"/>
              </a:solidFill>
              <a:latin typeface="Calibri"/>
              <a:ea typeface="Calibri"/>
              <a:cs typeface="Calibri"/>
              <a:sym typeface="Calibri"/>
            </a:endParaRPr>
          </a:p>
          <a:p>
            <a:pPr marL="0" marR="0" lvl="0" indent="0" algn="l" rtl="0">
              <a:lnSpc>
                <a:spcPct val="90000"/>
              </a:lnSpc>
              <a:spcBef>
                <a:spcPts val="750"/>
              </a:spcBef>
              <a:spcAft>
                <a:spcPts val="0"/>
              </a:spcAft>
              <a:buNone/>
            </a:pPr>
            <a:endParaRPr sz="1350" b="0" i="0" u="none" strike="noStrike" cap="none"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295600" y="0"/>
            <a:ext cx="86961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What types of attacks should schools be concerned about?</a:t>
            </a:r>
            <a:endParaRPr sz="2600" b="0" i="0" u="none" strike="noStrike" cap="none">
              <a:solidFill>
                <a:srgbClr val="333333"/>
              </a:solidFill>
              <a:latin typeface="Calibri"/>
              <a:ea typeface="Calibri"/>
              <a:cs typeface="Calibri"/>
              <a:sym typeface="Calibri"/>
            </a:endParaRPr>
          </a:p>
        </p:txBody>
      </p:sp>
      <p:sp>
        <p:nvSpPr>
          <p:cNvPr id="58" name="Shape 58"/>
          <p:cNvSpPr txBox="1">
            <a:spLocks noGrp="1"/>
          </p:cNvSpPr>
          <p:nvPr>
            <p:ph type="body" idx="1"/>
          </p:nvPr>
        </p:nvSpPr>
        <p:spPr>
          <a:xfrm>
            <a:off x="152400" y="1047750"/>
            <a:ext cx="8839200" cy="3854100"/>
          </a:xfrm>
          <a:prstGeom prst="rect">
            <a:avLst/>
          </a:prstGeom>
          <a:noFill/>
          <a:ln>
            <a:noFill/>
          </a:ln>
        </p:spPr>
        <p:txBody>
          <a:bodyPr spcFirstLastPara="1" wrap="square" lIns="91425" tIns="91425" rIns="91425" bIns="91425" anchor="t" anchorCtr="0">
            <a:noAutofit/>
          </a:bodyPr>
          <a:lstStyle/>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Most attacks fall within four general categories; however an attack could be included in multiple categories.</a:t>
            </a:r>
            <a:endParaRPr sz="1600" b="0" i="0" u="none" strike="noStrike" cap="none" dirty="0">
              <a:solidFill>
                <a:schemeClr val="dk1"/>
              </a:solidFill>
              <a:sym typeface="Calibri"/>
            </a:endParaRPr>
          </a:p>
          <a:p>
            <a:pPr marL="95250" marR="0" lvl="0" indent="0" algn="l" rtl="0">
              <a:lnSpc>
                <a:spcPct val="90000"/>
              </a:lnSpc>
              <a:spcBef>
                <a:spcPts val="750"/>
              </a:spcBef>
              <a:spcAft>
                <a:spcPts val="0"/>
              </a:spcAft>
              <a:buClr>
                <a:schemeClr val="dk1"/>
              </a:buClr>
              <a:buSzPts val="2100"/>
              <a:buFont typeface="Arial"/>
              <a:buNone/>
            </a:pPr>
            <a:endParaRPr sz="1600" b="1" i="0" u="none" strike="noStrike" cap="none" dirty="0">
              <a:solidFill>
                <a:schemeClr val="dk1"/>
              </a:solidFill>
              <a:sym typeface="Calibri"/>
            </a:endParaRPr>
          </a:p>
          <a:p>
            <a:pPr marL="95250" marR="0" lvl="0" indent="0" algn="l" rtl="0">
              <a:lnSpc>
                <a:spcPct val="90000"/>
              </a:lnSpc>
              <a:spcBef>
                <a:spcPts val="0"/>
              </a:spcBef>
              <a:spcAft>
                <a:spcPts val="0"/>
              </a:spcAft>
              <a:buClr>
                <a:schemeClr val="dk1"/>
              </a:buClr>
              <a:buSzPts val="2100"/>
              <a:buFont typeface="Arial"/>
              <a:buNone/>
            </a:pPr>
            <a:r>
              <a:rPr lang="en-US" sz="1600" b="1" i="0" u="none" strike="noStrike" cap="none" dirty="0">
                <a:solidFill>
                  <a:schemeClr val="dk1"/>
                </a:solidFill>
                <a:sym typeface="Calibri"/>
              </a:rPr>
              <a:t>1. Interception Attack</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In an interception attack, an unauthorized individual gains access to confidential or private information. Interception attacks are attacks against network confidentiality.</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Examples include:</a:t>
            </a:r>
            <a:endParaRPr sz="1600" dirty="0"/>
          </a:p>
          <a:p>
            <a:pPr marL="914400" marR="0" lvl="1" indent="-342900" algn="l" rtl="0">
              <a:lnSpc>
                <a:spcPct val="100000"/>
              </a:lnSpc>
              <a:spcBef>
                <a:spcPts val="0"/>
              </a:spcBef>
              <a:spcAft>
                <a:spcPts val="0"/>
              </a:spcAft>
              <a:buClr>
                <a:schemeClr val="dk1"/>
              </a:buClr>
              <a:buSzPts val="1800"/>
              <a:buFont typeface="Arial"/>
              <a:buChar char="•"/>
            </a:pPr>
            <a:r>
              <a:rPr lang="en-US" sz="1600" b="0" i="0" u="none" strike="noStrike" cap="none" dirty="0">
                <a:solidFill>
                  <a:schemeClr val="dk1"/>
                </a:solidFill>
                <a:sym typeface="Calibri"/>
              </a:rPr>
              <a:t>Eavesdropping on communication</a:t>
            </a:r>
            <a:r>
              <a:rPr lang="en-US" sz="1600" dirty="0"/>
              <a:t> (e.g. man-in-the middle attack)</a:t>
            </a:r>
            <a:endParaRPr sz="1600" dirty="0"/>
          </a:p>
          <a:p>
            <a:pPr marL="914400" marR="0" lvl="1" indent="-342900" algn="l" rtl="0">
              <a:lnSpc>
                <a:spcPct val="100000"/>
              </a:lnSpc>
              <a:spcBef>
                <a:spcPts val="0"/>
              </a:spcBef>
              <a:spcAft>
                <a:spcPts val="0"/>
              </a:spcAft>
              <a:buClr>
                <a:schemeClr val="dk1"/>
              </a:buClr>
              <a:buSzPts val="1800"/>
              <a:buFont typeface="Arial"/>
              <a:buChar char="•"/>
            </a:pPr>
            <a:r>
              <a:rPr lang="en-US" sz="1600" b="0" i="0" u="none" strike="noStrike" cap="none" dirty="0">
                <a:solidFill>
                  <a:schemeClr val="dk1"/>
                </a:solidFill>
                <a:sym typeface="Calibri"/>
              </a:rPr>
              <a:t>Wiretapping telecommunications networks</a:t>
            </a:r>
            <a:r>
              <a:rPr lang="en-US" sz="1600" dirty="0"/>
              <a:t> (e.g. evil twin attack)</a:t>
            </a:r>
            <a:endParaRPr sz="1600" dirty="0"/>
          </a:p>
          <a:p>
            <a:pPr marL="914400" marR="0" lvl="1" indent="-342900" algn="l" rtl="0">
              <a:lnSpc>
                <a:spcPct val="100000"/>
              </a:lnSpc>
              <a:spcBef>
                <a:spcPts val="0"/>
              </a:spcBef>
              <a:spcAft>
                <a:spcPts val="0"/>
              </a:spcAft>
              <a:buClr>
                <a:schemeClr val="dk1"/>
              </a:buClr>
              <a:buSzPts val="1800"/>
              <a:buFont typeface="Arial"/>
              <a:buChar char="•"/>
            </a:pPr>
            <a:r>
              <a:rPr lang="en-US" sz="1600" b="0" i="0" u="none" strike="noStrike" cap="none" dirty="0">
                <a:solidFill>
                  <a:schemeClr val="dk1"/>
                </a:solidFill>
                <a:sym typeface="Calibri"/>
              </a:rPr>
              <a:t>Illicit copying of files or programs.</a:t>
            </a:r>
            <a:endParaRPr sz="1600" dirty="0"/>
          </a:p>
          <a:p>
            <a:pPr marL="914400" marR="0" lvl="1" indent="-342900" algn="l" rtl="0">
              <a:lnSpc>
                <a:spcPct val="100000"/>
              </a:lnSpc>
              <a:spcBef>
                <a:spcPts val="0"/>
              </a:spcBef>
              <a:spcAft>
                <a:spcPts val="0"/>
              </a:spcAft>
              <a:buClr>
                <a:schemeClr val="dk1"/>
              </a:buClr>
              <a:buSzPts val="1800"/>
              <a:buFont typeface="Arial"/>
              <a:buChar char="•"/>
            </a:pPr>
            <a:r>
              <a:rPr lang="en-US" sz="1600" b="0" i="0" u="none" strike="noStrike" cap="none" dirty="0">
                <a:solidFill>
                  <a:schemeClr val="dk1"/>
                </a:solidFill>
                <a:sym typeface="Calibri"/>
              </a:rPr>
              <a:t>Obtaining copies of messages for later replay.</a:t>
            </a:r>
            <a:endParaRPr sz="1600" dirty="0"/>
          </a:p>
          <a:p>
            <a:pPr marL="914400" marR="0" lvl="1" indent="-342900" algn="l" rtl="0">
              <a:lnSpc>
                <a:spcPct val="100000"/>
              </a:lnSpc>
              <a:spcBef>
                <a:spcPts val="0"/>
              </a:spcBef>
              <a:spcAft>
                <a:spcPts val="0"/>
              </a:spcAft>
              <a:buClr>
                <a:schemeClr val="dk1"/>
              </a:buClr>
              <a:buSzPts val="1800"/>
              <a:buFont typeface="Arial"/>
              <a:buChar char="•"/>
            </a:pPr>
            <a:r>
              <a:rPr lang="en-US" sz="1600" b="0" i="0" u="none" strike="noStrike" cap="none" dirty="0">
                <a:solidFill>
                  <a:schemeClr val="dk1"/>
                </a:solidFill>
                <a:sym typeface="Calibri"/>
              </a:rPr>
              <a:t>Packet </a:t>
            </a:r>
            <a:r>
              <a:rPr lang="en-US" sz="1600" dirty="0"/>
              <a:t>sniffing</a:t>
            </a:r>
            <a:r>
              <a:rPr lang="en-US" sz="1600" b="0" i="0" u="none" strike="noStrike" cap="none" dirty="0">
                <a:solidFill>
                  <a:schemeClr val="dk1"/>
                </a:solidFill>
                <a:sym typeface="Calibri"/>
              </a:rPr>
              <a:t> and key logging to capture data from a computer system or network</a:t>
            </a:r>
            <a:r>
              <a:rPr lang="en-US" sz="1600" dirty="0"/>
              <a:t> (e.g. </a:t>
            </a:r>
            <a:r>
              <a:rPr lang="en-US" sz="1600" dirty="0" err="1"/>
              <a:t>sidejacking</a:t>
            </a:r>
            <a:r>
              <a:rPr lang="en-US" sz="1600" dirty="0"/>
              <a:t> attack).</a:t>
            </a:r>
            <a:endParaRPr sz="1600" b="0" i="0" u="none" strike="noStrike" cap="none" dirty="0">
              <a:solidFill>
                <a:schemeClr val="dk1"/>
              </a:solidFill>
              <a:sym typeface="Calibr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152400" y="0"/>
            <a:ext cx="8630873" cy="104775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What types of attacks should schools be concerned about?</a:t>
            </a:r>
            <a:endParaRPr sz="2600" b="0" i="0" u="none" strike="noStrike" cap="none">
              <a:solidFill>
                <a:srgbClr val="333333"/>
              </a:solidFill>
              <a:latin typeface="Calibri"/>
              <a:ea typeface="Calibri"/>
              <a:cs typeface="Calibri"/>
              <a:sym typeface="Calibri"/>
            </a:endParaRPr>
          </a:p>
        </p:txBody>
      </p:sp>
      <p:sp>
        <p:nvSpPr>
          <p:cNvPr id="64" name="Shape 64"/>
          <p:cNvSpPr txBox="1">
            <a:spLocks noGrp="1"/>
          </p:cNvSpPr>
          <p:nvPr>
            <p:ph type="body" idx="1"/>
          </p:nvPr>
        </p:nvSpPr>
        <p:spPr>
          <a:xfrm>
            <a:off x="152400" y="1047750"/>
            <a:ext cx="8839200" cy="3638550"/>
          </a:xfrm>
          <a:prstGeom prst="rect">
            <a:avLst/>
          </a:prstGeom>
          <a:noFill/>
          <a:ln>
            <a:noFill/>
          </a:ln>
        </p:spPr>
        <p:txBody>
          <a:bodyPr spcFirstLastPara="1" wrap="square" lIns="91425" tIns="91425" rIns="91425" bIns="91425" anchor="t" anchorCtr="0">
            <a:noAutofit/>
          </a:bodyPr>
          <a:lstStyle/>
          <a:p>
            <a:pPr marL="95250" marR="0" lvl="0" indent="0" algn="l" rtl="0">
              <a:lnSpc>
                <a:spcPct val="90000"/>
              </a:lnSpc>
              <a:spcBef>
                <a:spcPts val="750"/>
              </a:spcBef>
              <a:spcAft>
                <a:spcPts val="0"/>
              </a:spcAft>
              <a:buClr>
                <a:schemeClr val="dk1"/>
              </a:buClr>
              <a:buSzPts val="2100"/>
              <a:buFont typeface="Arial"/>
              <a:buNone/>
            </a:pPr>
            <a:r>
              <a:rPr lang="en-US" sz="1600" b="1" i="0" u="none" strike="noStrike" cap="none" dirty="0">
                <a:solidFill>
                  <a:schemeClr val="dk1"/>
                </a:solidFill>
                <a:sym typeface="Calibri"/>
              </a:rPr>
              <a:t>2. Interruption Attack</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In an interruption attack, a network service is made degraded or unavailable for legitimate use. They are the attacks against the availability of the network.</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Examples include:</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Overloading a server host so that it cannot respond.</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Cutting a communication line.</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Blocking access to a service by overloading an intermediate network or network device.</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Redirecting requests to invalid destinations.</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Theft or destruction of software or hardware involved.</a:t>
            </a:r>
            <a:endParaRPr sz="1600" b="0" i="0" u="none" strike="noStrike" cap="none" dirty="0">
              <a:solidFill>
                <a:schemeClr val="dk1"/>
              </a:solidFill>
              <a:sym typeface="Calibr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52400" y="0"/>
            <a:ext cx="8588928" cy="104775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What types of attacks should schools be concerned about?</a:t>
            </a:r>
            <a:endParaRPr sz="2600" b="0" i="0" u="none" strike="noStrike" cap="none">
              <a:solidFill>
                <a:srgbClr val="333333"/>
              </a:solidFill>
              <a:latin typeface="Calibri"/>
              <a:ea typeface="Calibri"/>
              <a:cs typeface="Calibri"/>
              <a:sym typeface="Calibri"/>
            </a:endParaRPr>
          </a:p>
        </p:txBody>
      </p:sp>
      <p:sp>
        <p:nvSpPr>
          <p:cNvPr id="70" name="Shape 70"/>
          <p:cNvSpPr txBox="1">
            <a:spLocks noGrp="1"/>
          </p:cNvSpPr>
          <p:nvPr>
            <p:ph type="body" idx="1"/>
          </p:nvPr>
        </p:nvSpPr>
        <p:spPr>
          <a:xfrm>
            <a:off x="152400" y="1047750"/>
            <a:ext cx="8839200" cy="3638550"/>
          </a:xfrm>
          <a:prstGeom prst="rect">
            <a:avLst/>
          </a:prstGeom>
          <a:noFill/>
          <a:ln>
            <a:noFill/>
          </a:ln>
        </p:spPr>
        <p:txBody>
          <a:bodyPr spcFirstLastPara="1" wrap="square" lIns="91425" tIns="91425" rIns="91425" bIns="91425" anchor="t" anchorCtr="0">
            <a:noAutofit/>
          </a:bodyPr>
          <a:lstStyle/>
          <a:p>
            <a:pPr marL="95250" marR="0" lvl="0" indent="0" algn="l" rtl="0">
              <a:lnSpc>
                <a:spcPct val="100000"/>
              </a:lnSpc>
              <a:spcBef>
                <a:spcPts val="50"/>
              </a:spcBef>
              <a:spcAft>
                <a:spcPts val="0"/>
              </a:spcAft>
              <a:buClr>
                <a:schemeClr val="dk1"/>
              </a:buClr>
              <a:buSzPts val="2100"/>
              <a:buFont typeface="Arial"/>
              <a:buNone/>
            </a:pPr>
            <a:r>
              <a:rPr lang="en-US" sz="1600" b="1" i="0" u="none" strike="noStrike" cap="none" dirty="0">
                <a:solidFill>
                  <a:schemeClr val="dk1"/>
                </a:solidFill>
                <a:sym typeface="Calibri"/>
              </a:rPr>
              <a:t>3. Modification Attack</a:t>
            </a:r>
            <a:endParaRPr sz="1600" dirty="0"/>
          </a:p>
          <a:p>
            <a:pPr marL="95250" marR="0" lvl="0" indent="0" algn="l" rtl="0">
              <a:lnSpc>
                <a:spcPct val="100000"/>
              </a:lnSpc>
              <a:spcBef>
                <a:spcPts val="50"/>
              </a:spcBef>
              <a:spcAft>
                <a:spcPts val="0"/>
              </a:spcAft>
              <a:buClr>
                <a:schemeClr val="dk1"/>
              </a:buClr>
              <a:buSzPts val="2100"/>
              <a:buFont typeface="Arial"/>
              <a:buNone/>
            </a:pPr>
            <a:r>
              <a:rPr lang="en-US" sz="1600" b="0" i="0" u="none" strike="noStrike" cap="none" dirty="0">
                <a:solidFill>
                  <a:schemeClr val="dk1"/>
                </a:solidFill>
                <a:sym typeface="Calibri"/>
              </a:rPr>
              <a:t>This attack involves an attacker modifying, tampering with and/or altering  an assets that the attacker is not authorized to modify. There are three types of modifications:</a:t>
            </a:r>
            <a:endParaRPr sz="1600" dirty="0"/>
          </a:p>
          <a:p>
            <a:pPr marL="457200" marR="0" lvl="0" indent="-361950" algn="l" rtl="0">
              <a:lnSpc>
                <a:spcPct val="100000"/>
              </a:lnSpc>
              <a:spcBef>
                <a:spcPts val="50"/>
              </a:spcBef>
              <a:spcAft>
                <a:spcPts val="0"/>
              </a:spcAft>
              <a:buClr>
                <a:schemeClr val="dk1"/>
              </a:buClr>
              <a:buSzPts val="2100"/>
              <a:buFont typeface="Arial"/>
              <a:buChar char="•"/>
            </a:pPr>
            <a:r>
              <a:rPr lang="en-US" sz="1600" b="1" i="0" u="none" strike="noStrike" cap="none" dirty="0">
                <a:solidFill>
                  <a:schemeClr val="dk1"/>
                </a:solidFill>
                <a:sym typeface="Calibri"/>
              </a:rPr>
              <a:t>Change: </a:t>
            </a:r>
            <a:r>
              <a:rPr lang="en-US" sz="1600" b="0" i="0" u="none" strike="noStrike" cap="none" dirty="0">
                <a:solidFill>
                  <a:schemeClr val="dk1"/>
                </a:solidFill>
                <a:sym typeface="Calibri"/>
              </a:rPr>
              <a:t>Existing information is changed so that the information is now incorrect. </a:t>
            </a:r>
            <a:endParaRPr sz="1600" dirty="0"/>
          </a:p>
          <a:p>
            <a:pPr marL="457200" marR="0" lvl="0" indent="-361950" algn="l" rtl="0">
              <a:lnSpc>
                <a:spcPct val="100000"/>
              </a:lnSpc>
              <a:spcBef>
                <a:spcPts val="50"/>
              </a:spcBef>
              <a:spcAft>
                <a:spcPts val="0"/>
              </a:spcAft>
              <a:buClr>
                <a:schemeClr val="dk1"/>
              </a:buClr>
              <a:buSzPts val="2100"/>
              <a:buFont typeface="Arial"/>
              <a:buChar char="•"/>
            </a:pPr>
            <a:r>
              <a:rPr lang="en-US" sz="1600" b="1" i="0" u="none" strike="noStrike" cap="none" dirty="0">
                <a:solidFill>
                  <a:schemeClr val="dk1"/>
                </a:solidFill>
                <a:sym typeface="Calibri"/>
              </a:rPr>
              <a:t>Insertion: </a:t>
            </a:r>
            <a:r>
              <a:rPr lang="en-US" sz="1600" b="0" i="0" u="none" strike="noStrike" cap="none" dirty="0">
                <a:solidFill>
                  <a:schemeClr val="dk1"/>
                </a:solidFill>
                <a:sym typeface="Calibri"/>
              </a:rPr>
              <a:t>When an insertion attack is made, information that did not previously exist is added. </a:t>
            </a:r>
            <a:endParaRPr sz="1600" dirty="0"/>
          </a:p>
          <a:p>
            <a:pPr marL="457200" marR="0" lvl="0" indent="-361950" algn="l" rtl="0">
              <a:lnSpc>
                <a:spcPct val="100000"/>
              </a:lnSpc>
              <a:spcBef>
                <a:spcPts val="50"/>
              </a:spcBef>
              <a:spcAft>
                <a:spcPts val="0"/>
              </a:spcAft>
              <a:buClr>
                <a:schemeClr val="dk1"/>
              </a:buClr>
              <a:buSzPts val="2100"/>
              <a:buFont typeface="Arial"/>
              <a:buChar char="•"/>
            </a:pPr>
            <a:r>
              <a:rPr lang="en-US" sz="1600" b="1" i="0" u="none" strike="noStrike" cap="none" dirty="0">
                <a:solidFill>
                  <a:schemeClr val="dk1"/>
                </a:solidFill>
                <a:sym typeface="Calibri"/>
              </a:rPr>
              <a:t>Deletion: </a:t>
            </a:r>
            <a:r>
              <a:rPr lang="en-US" sz="1600" b="0" i="0" u="none" strike="noStrike" cap="none" dirty="0">
                <a:solidFill>
                  <a:schemeClr val="dk1"/>
                </a:solidFill>
                <a:sym typeface="Calibri"/>
              </a:rPr>
              <a:t>Removal of existing information.</a:t>
            </a:r>
            <a:endParaRPr sz="1600" dirty="0"/>
          </a:p>
          <a:p>
            <a:pPr marL="95250" marR="0" lvl="0" indent="0" algn="l" rtl="0">
              <a:lnSpc>
                <a:spcPct val="100000"/>
              </a:lnSpc>
              <a:spcBef>
                <a:spcPts val="50"/>
              </a:spcBef>
              <a:spcAft>
                <a:spcPts val="0"/>
              </a:spcAft>
              <a:buClr>
                <a:schemeClr val="dk1"/>
              </a:buClr>
              <a:buSzPts val="2100"/>
              <a:buFont typeface="Arial"/>
              <a:buNone/>
            </a:pPr>
            <a:endParaRPr sz="1600" dirty="0"/>
          </a:p>
          <a:p>
            <a:pPr marL="95250" marR="0" lvl="0" indent="0" algn="l" rtl="0">
              <a:lnSpc>
                <a:spcPct val="100000"/>
              </a:lnSpc>
              <a:spcBef>
                <a:spcPts val="50"/>
              </a:spcBef>
              <a:spcAft>
                <a:spcPts val="0"/>
              </a:spcAft>
              <a:buClr>
                <a:schemeClr val="dk1"/>
              </a:buClr>
              <a:buSzPts val="2100"/>
              <a:buFont typeface="Arial"/>
              <a:buNone/>
            </a:pPr>
            <a:r>
              <a:rPr lang="en-US" sz="1600" b="0" i="0" u="none" strike="noStrike" cap="none" dirty="0">
                <a:solidFill>
                  <a:schemeClr val="dk1"/>
                </a:solidFill>
                <a:sym typeface="Calibri"/>
              </a:rPr>
              <a:t>Examples include:</a:t>
            </a:r>
            <a:endParaRPr sz="1600" dirty="0"/>
          </a:p>
          <a:p>
            <a:pPr marL="914400" marR="0" lvl="1" indent="-342900" algn="l" rtl="0">
              <a:lnSpc>
                <a:spcPct val="100000"/>
              </a:lnSpc>
              <a:spcBef>
                <a:spcPts val="50"/>
              </a:spcBef>
              <a:spcAft>
                <a:spcPts val="0"/>
              </a:spcAft>
              <a:buClr>
                <a:schemeClr val="dk1"/>
              </a:buClr>
              <a:buSzPts val="1800"/>
              <a:buFont typeface="Arial"/>
              <a:buChar char="•"/>
            </a:pPr>
            <a:r>
              <a:rPr lang="en-US" sz="1600" b="0" i="0" u="none" strike="noStrike" cap="none" dirty="0">
                <a:solidFill>
                  <a:schemeClr val="dk1"/>
                </a:solidFill>
                <a:sym typeface="Calibri"/>
              </a:rPr>
              <a:t>Modifying the contents of messages in the network.</a:t>
            </a:r>
            <a:endParaRPr sz="1600" dirty="0"/>
          </a:p>
          <a:p>
            <a:pPr marL="914400" marR="0" lvl="1" indent="-342900" algn="l" rtl="0">
              <a:lnSpc>
                <a:spcPct val="100000"/>
              </a:lnSpc>
              <a:spcBef>
                <a:spcPts val="50"/>
              </a:spcBef>
              <a:spcAft>
                <a:spcPts val="0"/>
              </a:spcAft>
              <a:buClr>
                <a:schemeClr val="dk1"/>
              </a:buClr>
              <a:buSzPts val="1800"/>
              <a:buFont typeface="Arial"/>
              <a:buChar char="•"/>
            </a:pPr>
            <a:r>
              <a:rPr lang="en-US" sz="1600" b="0" i="0" u="none" strike="noStrike" cap="none" dirty="0">
                <a:solidFill>
                  <a:schemeClr val="dk1"/>
                </a:solidFill>
                <a:sym typeface="Calibri"/>
              </a:rPr>
              <a:t>Changing information stored in data files.</a:t>
            </a:r>
            <a:endParaRPr sz="1600" dirty="0"/>
          </a:p>
          <a:p>
            <a:pPr marL="914400" marR="0" lvl="1" indent="-342900" algn="l" rtl="0">
              <a:lnSpc>
                <a:spcPct val="100000"/>
              </a:lnSpc>
              <a:spcBef>
                <a:spcPts val="50"/>
              </a:spcBef>
              <a:spcAft>
                <a:spcPts val="0"/>
              </a:spcAft>
              <a:buClr>
                <a:schemeClr val="dk1"/>
              </a:buClr>
              <a:buSzPts val="1800"/>
              <a:buFont typeface="Arial"/>
              <a:buChar char="•"/>
            </a:pPr>
            <a:r>
              <a:rPr lang="en-US" sz="1600" b="0" i="0" u="none" strike="noStrike" cap="none" dirty="0">
                <a:solidFill>
                  <a:schemeClr val="dk1"/>
                </a:solidFill>
                <a:sym typeface="Calibri"/>
              </a:rPr>
              <a:t>Altering programs so they perform differently.</a:t>
            </a:r>
            <a:endParaRPr sz="1600" dirty="0"/>
          </a:p>
          <a:p>
            <a:pPr marL="914400" marR="0" lvl="1" indent="-342900" algn="l" rtl="0">
              <a:lnSpc>
                <a:spcPct val="100000"/>
              </a:lnSpc>
              <a:spcBef>
                <a:spcPts val="50"/>
              </a:spcBef>
              <a:spcAft>
                <a:spcPts val="0"/>
              </a:spcAft>
              <a:buClr>
                <a:schemeClr val="dk1"/>
              </a:buClr>
              <a:buSzPts val="1800"/>
              <a:buFont typeface="Arial"/>
              <a:buChar char="•"/>
            </a:pPr>
            <a:r>
              <a:rPr lang="en-US" sz="1600" b="0" i="0" u="none" strike="noStrike" cap="none" dirty="0">
                <a:solidFill>
                  <a:schemeClr val="dk1"/>
                </a:solidFill>
                <a:sym typeface="Calibri"/>
              </a:rPr>
              <a:t>Reconfiguring system hardware or network topologies.</a:t>
            </a:r>
            <a:endParaRPr sz="1600" b="0" i="0" u="none" strike="noStrike" cap="none" dirty="0">
              <a:solidFill>
                <a:schemeClr val="dk1"/>
              </a:solidFill>
              <a:sym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52400" y="0"/>
            <a:ext cx="8546983" cy="104775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What types of attacks should schools be concerned about?</a:t>
            </a:r>
            <a:endParaRPr sz="2600" b="0" i="0" u="none" strike="noStrike" cap="none">
              <a:solidFill>
                <a:srgbClr val="333333"/>
              </a:solidFill>
              <a:latin typeface="Calibri"/>
              <a:ea typeface="Calibri"/>
              <a:cs typeface="Calibri"/>
              <a:sym typeface="Calibri"/>
            </a:endParaRPr>
          </a:p>
        </p:txBody>
      </p:sp>
      <p:sp>
        <p:nvSpPr>
          <p:cNvPr id="76" name="Shape 76"/>
          <p:cNvSpPr txBox="1">
            <a:spLocks noGrp="1"/>
          </p:cNvSpPr>
          <p:nvPr>
            <p:ph type="body" idx="1"/>
          </p:nvPr>
        </p:nvSpPr>
        <p:spPr>
          <a:xfrm>
            <a:off x="152400" y="1047750"/>
            <a:ext cx="8839200" cy="3638550"/>
          </a:xfrm>
          <a:prstGeom prst="rect">
            <a:avLst/>
          </a:prstGeom>
          <a:noFill/>
          <a:ln>
            <a:noFill/>
          </a:ln>
        </p:spPr>
        <p:txBody>
          <a:bodyPr spcFirstLastPara="1" wrap="square" lIns="91425" tIns="91425" rIns="91425" bIns="91425" anchor="t" anchorCtr="0">
            <a:noAutofit/>
          </a:bodyPr>
          <a:lstStyle/>
          <a:p>
            <a:pPr marL="95250" marR="0" lvl="0" indent="0" algn="l" rtl="0">
              <a:lnSpc>
                <a:spcPct val="90000"/>
              </a:lnSpc>
              <a:spcBef>
                <a:spcPts val="750"/>
              </a:spcBef>
              <a:spcAft>
                <a:spcPts val="0"/>
              </a:spcAft>
              <a:buClr>
                <a:schemeClr val="dk1"/>
              </a:buClr>
              <a:buSzPts val="2100"/>
              <a:buFont typeface="Arial"/>
              <a:buNone/>
            </a:pPr>
            <a:r>
              <a:rPr lang="en-US" sz="1600" b="1" i="0" u="none" strike="noStrike" cap="none" dirty="0">
                <a:solidFill>
                  <a:schemeClr val="dk1"/>
                </a:solidFill>
                <a:sym typeface="Calibri"/>
              </a:rPr>
              <a:t>4. Fabrication Attack</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In this type of attack an unauthorized party inserts counterfeit objects into the system and attacks the authenticity of the system.</a:t>
            </a:r>
            <a:endParaRPr sz="1600" dirty="0"/>
          </a:p>
          <a:p>
            <a:pPr marL="95250" marR="0" lvl="0" indent="0" algn="l" rtl="0">
              <a:lnSpc>
                <a:spcPct val="90000"/>
              </a:lnSpc>
              <a:spcBef>
                <a:spcPts val="750"/>
              </a:spcBef>
              <a:spcAft>
                <a:spcPts val="0"/>
              </a:spcAft>
              <a:buClr>
                <a:schemeClr val="dk1"/>
              </a:buClr>
              <a:buSzPts val="2100"/>
              <a:buFont typeface="Arial"/>
              <a:buNone/>
            </a:pPr>
            <a:r>
              <a:rPr lang="en-US" sz="1600" b="0" i="0" u="none" strike="noStrike" cap="none" dirty="0">
                <a:solidFill>
                  <a:schemeClr val="dk1"/>
                </a:solidFill>
                <a:sym typeface="Calibri"/>
              </a:rPr>
              <a:t>Examples include:</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Inserting messages into the network using the identity of another individual.</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Replaying previously intercepted messages.</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Spoofing a web site or other network service.</a:t>
            </a:r>
            <a:endParaRPr sz="1600" dirty="0"/>
          </a:p>
          <a:p>
            <a:pPr marL="914400" marR="0" lvl="1" indent="-342900" algn="l" rtl="0">
              <a:lnSpc>
                <a:spcPct val="90000"/>
              </a:lnSpc>
              <a:spcBef>
                <a:spcPts val="375"/>
              </a:spcBef>
              <a:spcAft>
                <a:spcPts val="0"/>
              </a:spcAft>
              <a:buClr>
                <a:schemeClr val="dk1"/>
              </a:buClr>
              <a:buSzPts val="1800"/>
              <a:buFont typeface="Arial"/>
              <a:buChar char="•"/>
            </a:pPr>
            <a:r>
              <a:rPr lang="en-US" sz="1600" b="0" i="0" u="none" strike="noStrike" cap="none" dirty="0">
                <a:solidFill>
                  <a:schemeClr val="dk1"/>
                </a:solidFill>
                <a:sym typeface="Calibri"/>
              </a:rPr>
              <a:t>Taking the address of another host or service, essentially becoming that host or service.</a:t>
            </a:r>
            <a:endParaRPr sz="1600" b="0" i="0" u="none" strike="noStrike" cap="none" dirty="0">
              <a:solidFill>
                <a:schemeClr val="dk1"/>
              </a:solidFill>
              <a:sym typeface="Calibr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216775" y="0"/>
            <a:ext cx="8931600" cy="1047600"/>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rgbClr val="333333"/>
              </a:buClr>
              <a:buSzPts val="3000"/>
              <a:buFont typeface="Calibri"/>
              <a:buNone/>
            </a:pPr>
            <a:r>
              <a:rPr lang="en-US" sz="2600" b="0" i="0" u="none" strike="noStrike" cap="none">
                <a:solidFill>
                  <a:srgbClr val="333333"/>
                </a:solidFill>
                <a:latin typeface="Calibri"/>
                <a:ea typeface="Calibri"/>
                <a:cs typeface="Calibri"/>
                <a:sym typeface="Calibri"/>
              </a:rPr>
              <a:t>Incident Response Plan</a:t>
            </a:r>
            <a:endParaRPr sz="2600" b="0" i="0" u="none" strike="noStrike" cap="none">
              <a:solidFill>
                <a:srgbClr val="333333"/>
              </a:solidFill>
              <a:latin typeface="Calibri"/>
              <a:ea typeface="Calibri"/>
              <a:cs typeface="Calibri"/>
              <a:sym typeface="Calibri"/>
            </a:endParaRPr>
          </a:p>
        </p:txBody>
      </p:sp>
      <p:sp>
        <p:nvSpPr>
          <p:cNvPr id="82" name="Shape 82"/>
          <p:cNvSpPr txBox="1">
            <a:spLocks noGrp="1"/>
          </p:cNvSpPr>
          <p:nvPr>
            <p:ph type="body" idx="1"/>
          </p:nvPr>
        </p:nvSpPr>
        <p:spPr>
          <a:xfrm>
            <a:off x="349200" y="1087874"/>
            <a:ext cx="8497200" cy="35433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b="1" dirty="0"/>
              <a:t>1. Prioritize handling the incident based on relevant factors (functional impact, information impact, </a:t>
            </a:r>
            <a:r>
              <a:rPr lang="en-US" sz="1600" b="1" dirty="0" smtClean="0"/>
              <a:t>recoverability effort</a:t>
            </a:r>
            <a:r>
              <a:rPr lang="en-US" sz="1600" b="1" dirty="0"/>
              <a:t>, etc.)</a:t>
            </a:r>
            <a:endParaRPr sz="1600" b="1" dirty="0"/>
          </a:p>
          <a:p>
            <a:pPr marL="0" lvl="0" indent="0" rtl="0">
              <a:spcBef>
                <a:spcPts val="0"/>
              </a:spcBef>
              <a:spcAft>
                <a:spcPts val="0"/>
              </a:spcAft>
              <a:buNone/>
            </a:pPr>
            <a:endParaRPr sz="1600" b="1" dirty="0"/>
          </a:p>
          <a:p>
            <a:pPr marL="0" lvl="0" indent="0" rtl="0">
              <a:spcBef>
                <a:spcPts val="0"/>
              </a:spcBef>
              <a:spcAft>
                <a:spcPts val="0"/>
              </a:spcAft>
              <a:buNone/>
            </a:pPr>
            <a:r>
              <a:rPr lang="en-US" sz="1600" b="1" dirty="0"/>
              <a:t>2. Report the incident to the appropriate internal personnel and external organizations. </a:t>
            </a:r>
            <a:r>
              <a:rPr lang="en-US" sz="1600" dirty="0"/>
              <a:t>Bring the incident to the attention of law enforcement, the Department of Homeland Security, the Division of Administration Office of Technology Services, and school district personnel where applicable. These agencies can assist in mitigation efforts, forensic efforts, and/or law enforcement actions. </a:t>
            </a:r>
            <a:endParaRPr sz="1600" dirty="0"/>
          </a:p>
          <a:p>
            <a:pPr marL="0" lvl="0" indent="0" rtl="0">
              <a:spcBef>
                <a:spcPts val="0"/>
              </a:spcBef>
              <a:spcAft>
                <a:spcPts val="0"/>
              </a:spcAft>
              <a:buNone/>
            </a:pPr>
            <a:endParaRPr sz="1600" dirty="0"/>
          </a:p>
          <a:p>
            <a:pPr marL="0" lvl="0" indent="0" rtl="0">
              <a:spcBef>
                <a:spcPts val="0"/>
              </a:spcBef>
              <a:spcAft>
                <a:spcPts val="0"/>
              </a:spcAft>
              <a:buNone/>
            </a:pPr>
            <a:r>
              <a:rPr lang="en-US" sz="1600" b="1" dirty="0"/>
              <a:t>3. </a:t>
            </a:r>
            <a:r>
              <a:rPr lang="en-US" sz="1600" dirty="0"/>
              <a:t> </a:t>
            </a:r>
            <a:r>
              <a:rPr lang="en-US" sz="1600" b="1" dirty="0"/>
              <a:t>Containment. </a:t>
            </a:r>
            <a:r>
              <a:rPr lang="en-US" sz="1600" dirty="0"/>
              <a:t>This could include implementing firewall rules to block the offending traffic or notifying your ISP to block the offender further upstream.</a:t>
            </a:r>
            <a:endParaRPr sz="1600" dirty="0"/>
          </a:p>
          <a:p>
            <a:pPr marL="0" lvl="0" indent="0" rtl="0">
              <a:spcBef>
                <a:spcPts val="0"/>
              </a:spcBef>
              <a:spcAft>
                <a:spcPts val="0"/>
              </a:spcAft>
              <a:buNone/>
            </a:pPr>
            <a:endParaRPr sz="1600" dirty="0"/>
          </a:p>
          <a:p>
            <a:pPr marL="0" lvl="0" indent="0" rtl="0">
              <a:spcBef>
                <a:spcPts val="0"/>
              </a:spcBef>
              <a:spcAft>
                <a:spcPts val="0"/>
              </a:spcAft>
              <a:buNone/>
            </a:pPr>
            <a:r>
              <a:rPr lang="en-US" sz="1600" b="1" dirty="0"/>
              <a:t>4. Gather forensic data from the affected system(s). </a:t>
            </a:r>
            <a:r>
              <a:rPr lang="en-US" sz="1600" dirty="0"/>
              <a:t>This could include taking a “snapshot” of the server at the time of the attack (i.e. a backup) or, in some cases, notifying law enforcement so that they can do the same. Your documentation should include network topology drawings, any recent system additions, the identity of personnel working on the affected systems and relevant communication that may pertain to the affected systems under attack.</a:t>
            </a:r>
            <a:endParaRPr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 Believes">
  <a:themeElements>
    <a:clrScheme name="LA Believes 1">
      <a:dk1>
        <a:srgbClr val="212121"/>
      </a:dk1>
      <a:lt1>
        <a:srgbClr val="FFFFFF"/>
      </a:lt1>
      <a:dk2>
        <a:srgbClr val="47A8CA"/>
      </a:dk2>
      <a:lt2>
        <a:srgbClr val="EAEAEA"/>
      </a:lt2>
      <a:accent1>
        <a:srgbClr val="A3D6DD"/>
      </a:accent1>
      <a:accent2>
        <a:srgbClr val="92278E"/>
      </a:accent2>
      <a:accent3>
        <a:srgbClr val="9BBB59"/>
      </a:accent3>
      <a:accent4>
        <a:srgbClr val="8064A2"/>
      </a:accent4>
      <a:accent5>
        <a:srgbClr val="47A8CA"/>
      </a:accent5>
      <a:accent6>
        <a:srgbClr val="F79646"/>
      </a:accent6>
      <a:hlink>
        <a:srgbClr val="3D9BBA"/>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2005</Words>
  <Application>Microsoft Office PowerPoint</Application>
  <PresentationFormat>On-screen Show (16:9)</PresentationFormat>
  <Paragraphs>146</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LA Believes</vt:lpstr>
      <vt:lpstr>Strategies to Protect School System from Cyber Attacks</vt:lpstr>
      <vt:lpstr>Objectives</vt:lpstr>
      <vt:lpstr>No one is safe from a cyber attack! And that includes school systems.</vt:lpstr>
      <vt:lpstr>Responding to a Cyber Attack</vt:lpstr>
      <vt:lpstr>What types of attacks should schools be concerned about?</vt:lpstr>
      <vt:lpstr>What types of attacks should schools be concerned about?</vt:lpstr>
      <vt:lpstr>What types of attacks should schools be concerned about?</vt:lpstr>
      <vt:lpstr>What types of attacks should schools be concerned about?</vt:lpstr>
      <vt:lpstr>Incident Response Plan</vt:lpstr>
      <vt:lpstr>Incident Response Plan</vt:lpstr>
      <vt:lpstr>Post Incident Activities</vt:lpstr>
      <vt:lpstr>Who should play a role once an incident has occured?</vt:lpstr>
      <vt:lpstr>Who should play a role once an incident has occured?</vt:lpstr>
      <vt:lpstr>Putting It Into Action</vt:lpstr>
      <vt:lpstr>Hypothetical</vt:lpstr>
      <vt:lpstr>Hypothetical</vt:lpstr>
      <vt:lpstr>Hypothetical</vt:lpstr>
      <vt:lpstr>Hypothetical</vt:lpstr>
      <vt:lpstr>Tools and Resources</vt:lpstr>
      <vt:lpstr>Tools and Resources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to Protect School System from Cyber Attacks</dc:title>
  <dc:creator>Kim Nesmith</dc:creator>
  <cp:lastModifiedBy>Kim Nesmith</cp:lastModifiedBy>
  <cp:revision>2</cp:revision>
  <dcterms:modified xsi:type="dcterms:W3CDTF">2018-03-09T23:33:21Z</dcterms:modified>
</cp:coreProperties>
</file>