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 id="2147483674" r:id="rId3"/>
    <p:sldMasterId id="2147483701" r:id="rId4"/>
    <p:sldMasterId id="2147483713" r:id="rId5"/>
    <p:sldMasterId id="2147483736" r:id="rId6"/>
    <p:sldMasterId id="2147483739" r:id="rId7"/>
  </p:sldMasterIdLst>
  <p:notesMasterIdLst>
    <p:notesMasterId r:id="rId30"/>
  </p:notesMasterIdLst>
  <p:sldIdLst>
    <p:sldId id="256" r:id="rId8"/>
    <p:sldId id="257" r:id="rId9"/>
    <p:sldId id="258" r:id="rId10"/>
    <p:sldId id="259" r:id="rId11"/>
    <p:sldId id="260" r:id="rId12"/>
    <p:sldId id="261" r:id="rId13"/>
    <p:sldId id="262" r:id="rId14"/>
    <p:sldId id="263" r:id="rId15"/>
    <p:sldId id="283" r:id="rId16"/>
    <p:sldId id="285" r:id="rId17"/>
    <p:sldId id="286" r:id="rId18"/>
    <p:sldId id="282" r:id="rId19"/>
    <p:sldId id="266" r:id="rId20"/>
    <p:sldId id="267" r:id="rId21"/>
    <p:sldId id="268" r:id="rId22"/>
    <p:sldId id="269" r:id="rId23"/>
    <p:sldId id="270" r:id="rId24"/>
    <p:sldId id="271" r:id="rId25"/>
    <p:sldId id="272" r:id="rId26"/>
    <p:sldId id="273" r:id="rId27"/>
    <p:sldId id="274" r:id="rId28"/>
    <p:sldId id="275"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6" roundtripDataSignature="AMtx7mh3klfDVAnq7qmglFGW/+KbGgBo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 Coop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2E0B88-F007-4E74-A707-12B6533C83DD}">
  <a:tblStyle styleId="{902E0B88-F007-4E74-A707-12B6533C83D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3EA3E09-2E2D-4572-BF6E-F183368CFE1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2010" autoAdjust="0"/>
  </p:normalViewPr>
  <p:slideViewPr>
    <p:cSldViewPr snapToGrid="0">
      <p:cViewPr varScale="1">
        <p:scale>
          <a:sx n="92" d="100"/>
          <a:sy n="92"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customschemas.google.com/relationships/presentationmetadata" Target="metadata"/><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59" name="Google Shape;35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fb8712419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6fb8712419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184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6fb8712419_16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6fb8712419_16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91440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sp>
        <p:nvSpPr>
          <p:cNvPr id="327" name="Google Shape;327;g6fb8712419_16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extLst>
      <p:ext uri="{BB962C8B-B14F-4D97-AF65-F5344CB8AC3E}">
        <p14:creationId xmlns:p14="http://schemas.microsoft.com/office/powerpoint/2010/main" val="775602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64abae0218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64abae0218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Last year, we had more than 78,000 site visits in the first two weeks following the release. On average, the site has about 1,000 visitors per day and 5,000 per week.</a:t>
            </a:r>
            <a:endParaRPr/>
          </a:p>
        </p:txBody>
      </p:sp>
    </p:spTree>
    <p:extLst>
      <p:ext uri="{BB962C8B-B14F-4D97-AF65-F5344CB8AC3E}">
        <p14:creationId xmlns:p14="http://schemas.microsoft.com/office/powerpoint/2010/main" val="361081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6f99b4f0f7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6f99b4f0f7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000" dirty="0">
              <a:latin typeface="Calibri"/>
              <a:ea typeface="Calibri"/>
              <a:cs typeface="Calibri"/>
              <a:sym typeface="Calibri"/>
            </a:endParaRPr>
          </a:p>
        </p:txBody>
      </p:sp>
      <p:sp>
        <p:nvSpPr>
          <p:cNvPr id="431" name="Google Shape;431;g6f99b4f0f7_0_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6f99b4f0f7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6f99b4f0f7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fbe324a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fbe324a8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g6fbe324a8e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fbe324a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fbe324a8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g6fbe324a8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f99b4f0f7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6f99b4f0f7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4" name="Google Shape;464;g6f99b4f0f7_0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706dbb65ac_1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706dbb65ac_13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g706dbb65ac_13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623eb6593c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623eb6593c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484" name="Google Shape;484;g623eb6593c_0_4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0" algn="l" rtl="0">
              <a:lnSpc>
                <a:spcPct val="100000"/>
              </a:lnSpc>
              <a:spcBef>
                <a:spcPts val="0"/>
              </a:spcBef>
              <a:spcAft>
                <a:spcPts val="0"/>
              </a:spcAft>
              <a:buNone/>
            </a:pPr>
            <a:endParaRPr sz="1200"/>
          </a:p>
        </p:txBody>
      </p:sp>
      <p:sp>
        <p:nvSpPr>
          <p:cNvPr id="493" name="Google Shape;4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1" name="Google Shape;3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706dbb65ac_13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706dbb65ac_13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6f8be911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6f8be9115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000" dirty="0">
              <a:latin typeface="Calibri"/>
              <a:ea typeface="Calibri"/>
              <a:cs typeface="Calibri"/>
              <a:sym typeface="Calibri"/>
            </a:endParaRPr>
          </a:p>
        </p:txBody>
      </p:sp>
      <p:sp>
        <p:nvSpPr>
          <p:cNvPr id="385" name="Google Shape;385;g6f8be9115c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23eb6593c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623eb6593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6f99b4f0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6f99b4f0f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g6f99b4f0f7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f98b7b3f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6f98b7b3f7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299" name="Google Shape;299;g6f98b7b3f7_1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extLst>
      <p:ext uri="{BB962C8B-B14F-4D97-AF65-F5344CB8AC3E}">
        <p14:creationId xmlns:p14="http://schemas.microsoft.com/office/powerpoint/2010/main" val="2975324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
        <p:cNvGrpSpPr/>
        <p:nvPr/>
      </p:nvGrpSpPr>
      <p:grpSpPr>
        <a:xfrm>
          <a:off x="0" y="0"/>
          <a:ext cx="0" cy="0"/>
          <a:chOff x="0" y="0"/>
          <a:chExt cx="0" cy="0"/>
        </a:xfrm>
      </p:grpSpPr>
      <p:pic>
        <p:nvPicPr>
          <p:cNvPr id="11" name="Google Shape;11;p28"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2" name="Google Shape;12;p28"/>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65"/>
        <p:cNvGrpSpPr/>
        <p:nvPr/>
      </p:nvGrpSpPr>
      <p:grpSpPr>
        <a:xfrm>
          <a:off x="0" y="0"/>
          <a:ext cx="0" cy="0"/>
          <a:chOff x="0" y="0"/>
          <a:chExt cx="0" cy="0"/>
        </a:xfrm>
      </p:grpSpPr>
      <p:pic>
        <p:nvPicPr>
          <p:cNvPr id="66" name="Google Shape;66;g623eb6593c_0_645"/>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67" name="Google Shape;67;g623eb6593c_0_64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g623eb6593c_0_64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g623eb6593c_0_645"/>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g623eb6593c_0_64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71" name="Google Shape;71;g623eb6593c_0_64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72" name="Google Shape;72;g623eb6593c_0_645"/>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73" name="Google Shape;73;g623eb6593c_0_64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74"/>
        <p:cNvGrpSpPr/>
        <p:nvPr/>
      </p:nvGrpSpPr>
      <p:grpSpPr>
        <a:xfrm>
          <a:off x="0" y="0"/>
          <a:ext cx="0" cy="0"/>
          <a:chOff x="0" y="0"/>
          <a:chExt cx="0" cy="0"/>
        </a:xfrm>
      </p:grpSpPr>
      <p:pic>
        <p:nvPicPr>
          <p:cNvPr id="75" name="Google Shape;75;g623eb6593c_0_654"/>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76" name="Google Shape;76;g623eb6593c_0_654"/>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77" name="Google Shape;77;g623eb6593c_0_654"/>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g623eb6593c_0_65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g623eb6593c_0_654"/>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g623eb6593c_0_654"/>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81"/>
        <p:cNvGrpSpPr/>
        <p:nvPr/>
      </p:nvGrpSpPr>
      <p:grpSpPr>
        <a:xfrm>
          <a:off x="0" y="0"/>
          <a:ext cx="0" cy="0"/>
          <a:chOff x="0" y="0"/>
          <a:chExt cx="0" cy="0"/>
        </a:xfrm>
      </p:grpSpPr>
      <p:pic>
        <p:nvPicPr>
          <p:cNvPr id="82" name="Google Shape;82;g623eb6593c_0_661"/>
          <p:cNvPicPr preferRelativeResize="0"/>
          <p:nvPr/>
        </p:nvPicPr>
        <p:blipFill>
          <a:blip r:embed="rId2">
            <a:alphaModFix/>
          </a:blip>
          <a:stretch>
            <a:fillRect/>
          </a:stretch>
        </p:blipFill>
        <p:spPr>
          <a:xfrm>
            <a:off x="0" y="0"/>
            <a:ext cx="9144000" cy="5143500"/>
          </a:xfrm>
          <a:prstGeom prst="rect">
            <a:avLst/>
          </a:prstGeom>
          <a:noFill/>
          <a:ln>
            <a:noFill/>
          </a:ln>
        </p:spPr>
      </p:pic>
      <p:sp>
        <p:nvSpPr>
          <p:cNvPr id="83" name="Google Shape;83;g623eb6593c_0_661"/>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84"/>
        <p:cNvGrpSpPr/>
        <p:nvPr/>
      </p:nvGrpSpPr>
      <p:grpSpPr>
        <a:xfrm>
          <a:off x="0" y="0"/>
          <a:ext cx="0" cy="0"/>
          <a:chOff x="0" y="0"/>
          <a:chExt cx="0" cy="0"/>
        </a:xfrm>
      </p:grpSpPr>
      <p:pic>
        <p:nvPicPr>
          <p:cNvPr id="85" name="Google Shape;85;g623eb6593c_0_664"/>
          <p:cNvPicPr preferRelativeResize="0"/>
          <p:nvPr/>
        </p:nvPicPr>
        <p:blipFill>
          <a:blip r:embed="rId2">
            <a:alphaModFix/>
          </a:blip>
          <a:stretch>
            <a:fillRect/>
          </a:stretch>
        </p:blipFill>
        <p:spPr>
          <a:xfrm>
            <a:off x="0" y="0"/>
            <a:ext cx="9144000" cy="5143500"/>
          </a:xfrm>
          <a:prstGeom prst="rect">
            <a:avLst/>
          </a:prstGeom>
          <a:noFill/>
          <a:ln>
            <a:noFill/>
          </a:ln>
        </p:spPr>
      </p:pic>
      <p:sp>
        <p:nvSpPr>
          <p:cNvPr id="86" name="Google Shape;86;g623eb6593c_0_664"/>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623eb6593c_0_664"/>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88"/>
        <p:cNvGrpSpPr/>
        <p:nvPr/>
      </p:nvGrpSpPr>
      <p:grpSpPr>
        <a:xfrm>
          <a:off x="0" y="0"/>
          <a:ext cx="0" cy="0"/>
          <a:chOff x="0" y="0"/>
          <a:chExt cx="0" cy="0"/>
        </a:xfrm>
      </p:grpSpPr>
      <p:pic>
        <p:nvPicPr>
          <p:cNvPr id="89" name="Google Shape;89;g623eb6593c_0_66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90"/>
        <p:cNvGrpSpPr/>
        <p:nvPr/>
      </p:nvGrpSpPr>
      <p:grpSpPr>
        <a:xfrm>
          <a:off x="0" y="0"/>
          <a:ext cx="0" cy="0"/>
          <a:chOff x="0" y="0"/>
          <a:chExt cx="0" cy="0"/>
        </a:xfrm>
      </p:grpSpPr>
      <p:pic>
        <p:nvPicPr>
          <p:cNvPr id="91" name="Google Shape;91;g623eb6593c_0_67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92"/>
        <p:cNvGrpSpPr/>
        <p:nvPr/>
      </p:nvGrpSpPr>
      <p:grpSpPr>
        <a:xfrm>
          <a:off x="0" y="0"/>
          <a:ext cx="0" cy="0"/>
          <a:chOff x="0" y="0"/>
          <a:chExt cx="0" cy="0"/>
        </a:xfrm>
      </p:grpSpPr>
      <p:pic>
        <p:nvPicPr>
          <p:cNvPr id="93" name="Google Shape;93;g623eb6593c_0_67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94"/>
        <p:cNvGrpSpPr/>
        <p:nvPr/>
      </p:nvGrpSpPr>
      <p:grpSpPr>
        <a:xfrm>
          <a:off x="0" y="0"/>
          <a:ext cx="0" cy="0"/>
          <a:chOff x="0" y="0"/>
          <a:chExt cx="0" cy="0"/>
        </a:xfrm>
      </p:grpSpPr>
      <p:pic>
        <p:nvPicPr>
          <p:cNvPr id="95" name="Google Shape;95;g623eb6593c_0_67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96"/>
        <p:cNvGrpSpPr/>
        <p:nvPr/>
      </p:nvGrpSpPr>
      <p:grpSpPr>
        <a:xfrm>
          <a:off x="0" y="0"/>
          <a:ext cx="0" cy="0"/>
          <a:chOff x="0" y="0"/>
          <a:chExt cx="0" cy="0"/>
        </a:xfrm>
      </p:grpSpPr>
      <p:pic>
        <p:nvPicPr>
          <p:cNvPr id="97" name="Google Shape;97;g623eb6593c_0_67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98"/>
        <p:cNvGrpSpPr/>
        <p:nvPr/>
      </p:nvGrpSpPr>
      <p:grpSpPr>
        <a:xfrm>
          <a:off x="0" y="0"/>
          <a:ext cx="0" cy="0"/>
          <a:chOff x="0" y="0"/>
          <a:chExt cx="0" cy="0"/>
        </a:xfrm>
      </p:grpSpPr>
      <p:pic>
        <p:nvPicPr>
          <p:cNvPr id="99" name="Google Shape;99;g623eb6593c_0_678"/>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3"/>
        <p:cNvGrpSpPr/>
        <p:nvPr/>
      </p:nvGrpSpPr>
      <p:grpSpPr>
        <a:xfrm>
          <a:off x="0" y="0"/>
          <a:ext cx="0" cy="0"/>
          <a:chOff x="0" y="0"/>
          <a:chExt cx="0" cy="0"/>
        </a:xfrm>
      </p:grpSpPr>
      <p:pic>
        <p:nvPicPr>
          <p:cNvPr id="14" name="Google Shape;14;p2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 name="Google Shape;15;p29"/>
          <p:cNvSpPr txBox="1">
            <a:spLocks noGrp="1"/>
          </p:cNvSpPr>
          <p:nvPr>
            <p:ph type="body" idx="1"/>
          </p:nvPr>
        </p:nvSpPr>
        <p:spPr>
          <a:xfrm>
            <a:off x="400050" y="1200150"/>
            <a:ext cx="8343900" cy="3543300"/>
          </a:xfrm>
          <a:prstGeom prst="rect">
            <a:avLst/>
          </a:prstGeom>
          <a:solidFill>
            <a:schemeClr val="lt1">
              <a:alpha val="49019"/>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9"/>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100"/>
        <p:cNvGrpSpPr/>
        <p:nvPr/>
      </p:nvGrpSpPr>
      <p:grpSpPr>
        <a:xfrm>
          <a:off x="0" y="0"/>
          <a:ext cx="0" cy="0"/>
          <a:chOff x="0" y="0"/>
          <a:chExt cx="0" cy="0"/>
        </a:xfrm>
      </p:grpSpPr>
      <p:pic>
        <p:nvPicPr>
          <p:cNvPr id="101" name="Google Shape;101;g623eb6593c_0_68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102"/>
        <p:cNvGrpSpPr/>
        <p:nvPr/>
      </p:nvGrpSpPr>
      <p:grpSpPr>
        <a:xfrm>
          <a:off x="0" y="0"/>
          <a:ext cx="0" cy="0"/>
          <a:chOff x="0" y="0"/>
          <a:chExt cx="0" cy="0"/>
        </a:xfrm>
      </p:grpSpPr>
      <p:pic>
        <p:nvPicPr>
          <p:cNvPr id="103" name="Google Shape;103;g623eb6593c_0_68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104"/>
        <p:cNvGrpSpPr/>
        <p:nvPr/>
      </p:nvGrpSpPr>
      <p:grpSpPr>
        <a:xfrm>
          <a:off x="0" y="0"/>
          <a:ext cx="0" cy="0"/>
          <a:chOff x="0" y="0"/>
          <a:chExt cx="0" cy="0"/>
        </a:xfrm>
      </p:grpSpPr>
      <p:pic>
        <p:nvPicPr>
          <p:cNvPr id="105" name="Google Shape;105;g623eb6593c_0_68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106"/>
        <p:cNvGrpSpPr/>
        <p:nvPr/>
      </p:nvGrpSpPr>
      <p:grpSpPr>
        <a:xfrm>
          <a:off x="0" y="0"/>
          <a:ext cx="0" cy="0"/>
          <a:chOff x="0" y="0"/>
          <a:chExt cx="0" cy="0"/>
        </a:xfrm>
      </p:grpSpPr>
      <p:pic>
        <p:nvPicPr>
          <p:cNvPr id="107" name="Google Shape;107;g623eb6593c_0_68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108"/>
        <p:cNvGrpSpPr/>
        <p:nvPr/>
      </p:nvGrpSpPr>
      <p:grpSpPr>
        <a:xfrm>
          <a:off x="0" y="0"/>
          <a:ext cx="0" cy="0"/>
          <a:chOff x="0" y="0"/>
          <a:chExt cx="0" cy="0"/>
        </a:xfrm>
      </p:grpSpPr>
      <p:pic>
        <p:nvPicPr>
          <p:cNvPr id="109" name="Google Shape;109;g623eb6593c_0_68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1"/>
        <p:cNvGrpSpPr/>
        <p:nvPr/>
      </p:nvGrpSpPr>
      <p:grpSpPr>
        <a:xfrm>
          <a:off x="0" y="0"/>
          <a:ext cx="0" cy="0"/>
          <a:chOff x="0" y="0"/>
          <a:chExt cx="0" cy="0"/>
        </a:xfrm>
      </p:grpSpPr>
      <p:pic>
        <p:nvPicPr>
          <p:cNvPr id="112" name="Google Shape;112;g6f594ad2ca_0_8"/>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13" name="Google Shape;113;g6f594ad2ca_0_8"/>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14" name="Google Shape;114;g6f594ad2ca_0_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g6f594ad2ca_0_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g6f594ad2ca_0_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g6f594ad2ca_0_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18"/>
        <p:cNvGrpSpPr/>
        <p:nvPr/>
      </p:nvGrpSpPr>
      <p:grpSpPr>
        <a:xfrm>
          <a:off x="0" y="0"/>
          <a:ext cx="0" cy="0"/>
          <a:chOff x="0" y="0"/>
          <a:chExt cx="0" cy="0"/>
        </a:xfrm>
      </p:grpSpPr>
      <p:pic>
        <p:nvPicPr>
          <p:cNvPr id="119" name="Google Shape;119;g6f594ad2ca_0_15"/>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20" name="Google Shape;120;g6f594ad2ca_0_1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g6f594ad2ca_0_1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g6f594ad2ca_0_15"/>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g6f594ad2ca_0_1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4" name="Google Shape;124;g6f594ad2ca_0_1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25" name="Google Shape;125;g6f594ad2ca_0_15"/>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26" name="Google Shape;126;g6f594ad2ca_0_1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27"/>
        <p:cNvGrpSpPr/>
        <p:nvPr/>
      </p:nvGrpSpPr>
      <p:grpSpPr>
        <a:xfrm>
          <a:off x="0" y="0"/>
          <a:ext cx="0" cy="0"/>
          <a:chOff x="0" y="0"/>
          <a:chExt cx="0" cy="0"/>
        </a:xfrm>
      </p:grpSpPr>
      <p:pic>
        <p:nvPicPr>
          <p:cNvPr id="128" name="Google Shape;128;g6f594ad2ca_0_24"/>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129" name="Google Shape;129;g6f594ad2ca_0_24"/>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130" name="Google Shape;130;g6f594ad2ca_0_24"/>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g6f594ad2ca_0_2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2" name="Google Shape;132;g6f594ad2ca_0_24"/>
          <p:cNvSpPr txBox="1">
            <a:spLocks noGrp="1"/>
          </p:cNvSpPr>
          <p:nvPr>
            <p:ph type="body" idx="2"/>
          </p:nvPr>
        </p:nvSpPr>
        <p:spPr>
          <a:xfrm>
            <a:off x="190500" y="171450"/>
            <a:ext cx="2400300" cy="4800600"/>
          </a:xfrm>
          <a:prstGeom prst="rect">
            <a:avLst/>
          </a:prstGeom>
          <a:solidFill>
            <a:schemeClr val="lt1">
              <a:alpha val="4941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g6f594ad2ca_0_24"/>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34"/>
        <p:cNvGrpSpPr/>
        <p:nvPr/>
      </p:nvGrpSpPr>
      <p:grpSpPr>
        <a:xfrm>
          <a:off x="0" y="0"/>
          <a:ext cx="0" cy="0"/>
          <a:chOff x="0" y="0"/>
          <a:chExt cx="0" cy="0"/>
        </a:xfrm>
      </p:grpSpPr>
      <p:pic>
        <p:nvPicPr>
          <p:cNvPr id="135" name="Google Shape;135;g6f594ad2ca_0_3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6" name="Google Shape;136;g6f594ad2ca_0_31"/>
          <p:cNvSpPr txBox="1">
            <a:spLocks noGrp="1"/>
          </p:cNvSpPr>
          <p:nvPr>
            <p:ph type="body" idx="1"/>
          </p:nvPr>
        </p:nvSpPr>
        <p:spPr>
          <a:xfrm>
            <a:off x="400050" y="1200150"/>
            <a:ext cx="8343900" cy="3543300"/>
          </a:xfrm>
          <a:prstGeom prst="rect">
            <a:avLst/>
          </a:prstGeom>
          <a:solidFill>
            <a:schemeClr val="lt1">
              <a:alpha val="4941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g6f594ad2ca_0_31"/>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138"/>
        <p:cNvGrpSpPr/>
        <p:nvPr/>
      </p:nvGrpSpPr>
      <p:grpSpPr>
        <a:xfrm>
          <a:off x="0" y="0"/>
          <a:ext cx="0" cy="0"/>
          <a:chOff x="0" y="0"/>
          <a:chExt cx="0" cy="0"/>
        </a:xfrm>
      </p:grpSpPr>
      <p:pic>
        <p:nvPicPr>
          <p:cNvPr id="139" name="Google Shape;139;g6f594ad2ca_0_35"/>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pic>
        <p:nvPicPr>
          <p:cNvPr id="18" name="Google Shape;18;p30"/>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9" name="Google Shape;19;p30"/>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0" name="Google Shape;20;p3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3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140"/>
        <p:cNvGrpSpPr/>
        <p:nvPr/>
      </p:nvGrpSpPr>
      <p:grpSpPr>
        <a:xfrm>
          <a:off x="0" y="0"/>
          <a:ext cx="0" cy="0"/>
          <a:chOff x="0" y="0"/>
          <a:chExt cx="0" cy="0"/>
        </a:xfrm>
      </p:grpSpPr>
      <p:pic>
        <p:nvPicPr>
          <p:cNvPr id="141" name="Google Shape;141;g6f594ad2ca_0_37"/>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142"/>
        <p:cNvGrpSpPr/>
        <p:nvPr/>
      </p:nvGrpSpPr>
      <p:grpSpPr>
        <a:xfrm>
          <a:off x="0" y="0"/>
          <a:ext cx="0" cy="0"/>
          <a:chOff x="0" y="0"/>
          <a:chExt cx="0" cy="0"/>
        </a:xfrm>
      </p:grpSpPr>
      <p:pic>
        <p:nvPicPr>
          <p:cNvPr id="143" name="Google Shape;143;g6f594ad2ca_0_39"/>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144"/>
        <p:cNvGrpSpPr/>
        <p:nvPr/>
      </p:nvGrpSpPr>
      <p:grpSpPr>
        <a:xfrm>
          <a:off x="0" y="0"/>
          <a:ext cx="0" cy="0"/>
          <a:chOff x="0" y="0"/>
          <a:chExt cx="0" cy="0"/>
        </a:xfrm>
      </p:grpSpPr>
      <p:pic>
        <p:nvPicPr>
          <p:cNvPr id="145" name="Google Shape;145;g6f594ad2ca_0_41"/>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146"/>
        <p:cNvGrpSpPr/>
        <p:nvPr/>
      </p:nvGrpSpPr>
      <p:grpSpPr>
        <a:xfrm>
          <a:off x="0" y="0"/>
          <a:ext cx="0" cy="0"/>
          <a:chOff x="0" y="0"/>
          <a:chExt cx="0" cy="0"/>
        </a:xfrm>
      </p:grpSpPr>
      <p:pic>
        <p:nvPicPr>
          <p:cNvPr id="147" name="Google Shape;147;g6f594ad2ca_0_43"/>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148"/>
        <p:cNvGrpSpPr/>
        <p:nvPr/>
      </p:nvGrpSpPr>
      <p:grpSpPr>
        <a:xfrm>
          <a:off x="0" y="0"/>
          <a:ext cx="0" cy="0"/>
          <a:chOff x="0" y="0"/>
          <a:chExt cx="0" cy="0"/>
        </a:xfrm>
      </p:grpSpPr>
      <p:pic>
        <p:nvPicPr>
          <p:cNvPr id="149" name="Google Shape;149;g6f594ad2ca_0_45"/>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150"/>
        <p:cNvGrpSpPr/>
        <p:nvPr/>
      </p:nvGrpSpPr>
      <p:grpSpPr>
        <a:xfrm>
          <a:off x="0" y="0"/>
          <a:ext cx="0" cy="0"/>
          <a:chOff x="0" y="0"/>
          <a:chExt cx="0" cy="0"/>
        </a:xfrm>
      </p:grpSpPr>
      <p:pic>
        <p:nvPicPr>
          <p:cNvPr id="151" name="Google Shape;151;g6f594ad2ca_0_47"/>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152"/>
        <p:cNvGrpSpPr/>
        <p:nvPr/>
      </p:nvGrpSpPr>
      <p:grpSpPr>
        <a:xfrm>
          <a:off x="0" y="0"/>
          <a:ext cx="0" cy="0"/>
          <a:chOff x="0" y="0"/>
          <a:chExt cx="0" cy="0"/>
        </a:xfrm>
      </p:grpSpPr>
      <p:pic>
        <p:nvPicPr>
          <p:cNvPr id="153" name="Google Shape;153;g6f594ad2ca_0_49"/>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54"/>
        <p:cNvGrpSpPr/>
        <p:nvPr/>
      </p:nvGrpSpPr>
      <p:grpSpPr>
        <a:xfrm>
          <a:off x="0" y="0"/>
          <a:ext cx="0" cy="0"/>
          <a:chOff x="0" y="0"/>
          <a:chExt cx="0" cy="0"/>
        </a:xfrm>
      </p:grpSpPr>
      <p:pic>
        <p:nvPicPr>
          <p:cNvPr id="155" name="Google Shape;155;g6f594ad2ca_0_51"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56" name="Google Shape;156;g6f594ad2ca_0_51"/>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57"/>
        <p:cNvGrpSpPr/>
        <p:nvPr/>
      </p:nvGrpSpPr>
      <p:grpSpPr>
        <a:xfrm>
          <a:off x="0" y="0"/>
          <a:ext cx="0" cy="0"/>
          <a:chOff x="0" y="0"/>
          <a:chExt cx="0" cy="0"/>
        </a:xfrm>
      </p:grpSpPr>
      <p:pic>
        <p:nvPicPr>
          <p:cNvPr id="158" name="Google Shape;158;g6f594ad2ca_0_5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9" name="Google Shape;159;g6f594ad2ca_0_54"/>
          <p:cNvSpPr txBox="1">
            <a:spLocks noGrp="1"/>
          </p:cNvSpPr>
          <p:nvPr>
            <p:ph type="title"/>
          </p:nvPr>
        </p:nvSpPr>
        <p:spPr>
          <a:xfrm>
            <a:off x="0" y="1600200"/>
            <a:ext cx="9144000" cy="1657500"/>
          </a:xfrm>
          <a:prstGeom prst="rect">
            <a:avLst/>
          </a:prstGeom>
          <a:solidFill>
            <a:schemeClr val="lt1">
              <a:alpha val="49410"/>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60"/>
        <p:cNvGrpSpPr/>
        <p:nvPr/>
      </p:nvGrpSpPr>
      <p:grpSpPr>
        <a:xfrm>
          <a:off x="0" y="0"/>
          <a:ext cx="0" cy="0"/>
          <a:chOff x="0" y="0"/>
          <a:chExt cx="0" cy="0"/>
        </a:xfrm>
      </p:grpSpPr>
      <p:pic>
        <p:nvPicPr>
          <p:cNvPr id="161" name="Google Shape;161;g6f594ad2ca_0_57"/>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62" name="Google Shape;162;g6f594ad2ca_0_5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g6f594ad2ca_0_5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g6f594ad2ca_0_57"/>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g6f594ad2ca_0_5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66" name="Google Shape;166;g6f594ad2ca_0_5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67" name="Google Shape;167;g6f594ad2ca_0_57"/>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68" name="Google Shape;168;g6f594ad2ca_0_5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4"/>
        <p:cNvGrpSpPr/>
        <p:nvPr/>
      </p:nvGrpSpPr>
      <p:grpSpPr>
        <a:xfrm>
          <a:off x="0" y="0"/>
          <a:ext cx="0" cy="0"/>
          <a:chOff x="0" y="0"/>
          <a:chExt cx="0" cy="0"/>
        </a:xfrm>
      </p:grpSpPr>
      <p:pic>
        <p:nvPicPr>
          <p:cNvPr id="25" name="Google Shape;25;p3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6" name="Google Shape;26;p31"/>
          <p:cNvSpPr txBox="1">
            <a:spLocks noGrp="1"/>
          </p:cNvSpPr>
          <p:nvPr>
            <p:ph type="title"/>
          </p:nvPr>
        </p:nvSpPr>
        <p:spPr>
          <a:xfrm>
            <a:off x="0" y="1600200"/>
            <a:ext cx="9144000" cy="1657500"/>
          </a:xfrm>
          <a:prstGeom prst="rect">
            <a:avLst/>
          </a:prstGeom>
          <a:solidFill>
            <a:schemeClr val="lt1">
              <a:alpha val="49019"/>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169"/>
        <p:cNvGrpSpPr/>
        <p:nvPr/>
      </p:nvGrpSpPr>
      <p:grpSpPr>
        <a:xfrm>
          <a:off x="0" y="0"/>
          <a:ext cx="0" cy="0"/>
          <a:chOff x="0" y="0"/>
          <a:chExt cx="0" cy="0"/>
        </a:xfrm>
      </p:grpSpPr>
      <p:pic>
        <p:nvPicPr>
          <p:cNvPr id="170" name="Google Shape;170;g6f594ad2ca_0_66"/>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171"/>
        <p:cNvGrpSpPr/>
        <p:nvPr/>
      </p:nvGrpSpPr>
      <p:grpSpPr>
        <a:xfrm>
          <a:off x="0" y="0"/>
          <a:ext cx="0" cy="0"/>
          <a:chOff x="0" y="0"/>
          <a:chExt cx="0" cy="0"/>
        </a:xfrm>
      </p:grpSpPr>
      <p:pic>
        <p:nvPicPr>
          <p:cNvPr id="172" name="Google Shape;172;g6f594ad2ca_0_68"/>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73"/>
        <p:cNvGrpSpPr/>
        <p:nvPr/>
      </p:nvGrpSpPr>
      <p:grpSpPr>
        <a:xfrm>
          <a:off x="0" y="0"/>
          <a:ext cx="0" cy="0"/>
          <a:chOff x="0" y="0"/>
          <a:chExt cx="0" cy="0"/>
        </a:xfrm>
      </p:grpSpPr>
      <p:pic>
        <p:nvPicPr>
          <p:cNvPr id="174" name="Google Shape;174;g6f594ad2ca_0_70"/>
          <p:cNvPicPr preferRelativeResize="0"/>
          <p:nvPr/>
        </p:nvPicPr>
        <p:blipFill rotWithShape="1">
          <a:blip r:embed="rId2">
            <a:alphaModFix/>
          </a:blip>
          <a:srcRect/>
          <a:stretch/>
        </p:blipFill>
        <p:spPr>
          <a:xfrm>
            <a:off x="0" y="0"/>
            <a:ext cx="9144000" cy="514348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2"/>
        <p:cNvGrpSpPr/>
        <p:nvPr/>
      </p:nvGrpSpPr>
      <p:grpSpPr>
        <a:xfrm>
          <a:off x="0" y="0"/>
          <a:ext cx="0" cy="0"/>
          <a:chOff x="0" y="0"/>
          <a:chExt cx="0" cy="0"/>
        </a:xfrm>
      </p:grpSpPr>
      <p:sp>
        <p:nvSpPr>
          <p:cNvPr id="223" name="Google Shape;223;g706dbb65ac_13_9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4" name="Google Shape;224;g706dbb65ac_13_9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5" name="Google Shape;225;g706dbb65ac_13_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6"/>
        <p:cNvGrpSpPr/>
        <p:nvPr/>
      </p:nvGrpSpPr>
      <p:grpSpPr>
        <a:xfrm>
          <a:off x="0" y="0"/>
          <a:ext cx="0" cy="0"/>
          <a:chOff x="0" y="0"/>
          <a:chExt cx="0" cy="0"/>
        </a:xfrm>
      </p:grpSpPr>
      <p:sp>
        <p:nvSpPr>
          <p:cNvPr id="227" name="Google Shape;227;g706dbb65ac_13_10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8" name="Google Shape;228;g706dbb65ac_13_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9"/>
        <p:cNvGrpSpPr/>
        <p:nvPr/>
      </p:nvGrpSpPr>
      <p:grpSpPr>
        <a:xfrm>
          <a:off x="0" y="0"/>
          <a:ext cx="0" cy="0"/>
          <a:chOff x="0" y="0"/>
          <a:chExt cx="0" cy="0"/>
        </a:xfrm>
      </p:grpSpPr>
      <p:sp>
        <p:nvSpPr>
          <p:cNvPr id="230" name="Google Shape;230;g706dbb65ac_13_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1" name="Google Shape;231;g706dbb65ac_13_1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2" name="Google Shape;232;g706dbb65ac_13_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3"/>
        <p:cNvGrpSpPr/>
        <p:nvPr/>
      </p:nvGrpSpPr>
      <p:grpSpPr>
        <a:xfrm>
          <a:off x="0" y="0"/>
          <a:ext cx="0" cy="0"/>
          <a:chOff x="0" y="0"/>
          <a:chExt cx="0" cy="0"/>
        </a:xfrm>
      </p:grpSpPr>
      <p:sp>
        <p:nvSpPr>
          <p:cNvPr id="234" name="Google Shape;234;g706dbb65ac_13_1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5" name="Google Shape;235;g706dbb65ac_13_11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6" name="Google Shape;236;g706dbb65ac_13_11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7" name="Google Shape;237;g706dbb65ac_13_1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8"/>
        <p:cNvGrpSpPr/>
        <p:nvPr/>
      </p:nvGrpSpPr>
      <p:grpSpPr>
        <a:xfrm>
          <a:off x="0" y="0"/>
          <a:ext cx="0" cy="0"/>
          <a:chOff x="0" y="0"/>
          <a:chExt cx="0" cy="0"/>
        </a:xfrm>
      </p:grpSpPr>
      <p:sp>
        <p:nvSpPr>
          <p:cNvPr id="239" name="Google Shape;239;g706dbb65ac_13_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0" name="Google Shape;240;g706dbb65ac_13_1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1"/>
        <p:cNvGrpSpPr/>
        <p:nvPr/>
      </p:nvGrpSpPr>
      <p:grpSpPr>
        <a:xfrm>
          <a:off x="0" y="0"/>
          <a:ext cx="0" cy="0"/>
          <a:chOff x="0" y="0"/>
          <a:chExt cx="0" cy="0"/>
        </a:xfrm>
      </p:grpSpPr>
      <p:sp>
        <p:nvSpPr>
          <p:cNvPr id="242" name="Google Shape;242;g706dbb65ac_13_11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3" name="Google Shape;243;g706dbb65ac_13_11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4" name="Google Shape;244;g706dbb65ac_13_1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5"/>
        <p:cNvGrpSpPr/>
        <p:nvPr/>
      </p:nvGrpSpPr>
      <p:grpSpPr>
        <a:xfrm>
          <a:off x="0" y="0"/>
          <a:ext cx="0" cy="0"/>
          <a:chOff x="0" y="0"/>
          <a:chExt cx="0" cy="0"/>
        </a:xfrm>
      </p:grpSpPr>
      <p:sp>
        <p:nvSpPr>
          <p:cNvPr id="246" name="Google Shape;246;g706dbb65ac_13_12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47" name="Google Shape;247;g706dbb65ac_13_1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7"/>
        <p:cNvGrpSpPr/>
        <p:nvPr/>
      </p:nvGrpSpPr>
      <p:grpSpPr>
        <a:xfrm>
          <a:off x="0" y="0"/>
          <a:ext cx="0" cy="0"/>
          <a:chOff x="0" y="0"/>
          <a:chExt cx="0" cy="0"/>
        </a:xfrm>
      </p:grpSpPr>
      <p:pic>
        <p:nvPicPr>
          <p:cNvPr id="28" name="Google Shape;28;p32"/>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9" name="Google Shape;29;p32"/>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32"/>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3" name="Google Shape;33;p3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4" name="Google Shape;34;p32"/>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5" name="Google Shape;35;p3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8"/>
        <p:cNvGrpSpPr/>
        <p:nvPr/>
      </p:nvGrpSpPr>
      <p:grpSpPr>
        <a:xfrm>
          <a:off x="0" y="0"/>
          <a:ext cx="0" cy="0"/>
          <a:chOff x="0" y="0"/>
          <a:chExt cx="0" cy="0"/>
        </a:xfrm>
      </p:grpSpPr>
      <p:sp>
        <p:nvSpPr>
          <p:cNvPr id="249" name="Google Shape;249;g706dbb65ac_13_12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706dbb65ac_13_12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51" name="Google Shape;251;g706dbb65ac_13_12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2" name="Google Shape;252;g706dbb65ac_13_12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3" name="Google Shape;253;g706dbb65ac_13_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g706dbb65ac_13_13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56" name="Google Shape;256;g706dbb65ac_13_1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7"/>
        <p:cNvGrpSpPr/>
        <p:nvPr/>
      </p:nvGrpSpPr>
      <p:grpSpPr>
        <a:xfrm>
          <a:off x="0" y="0"/>
          <a:ext cx="0" cy="0"/>
          <a:chOff x="0" y="0"/>
          <a:chExt cx="0" cy="0"/>
        </a:xfrm>
      </p:grpSpPr>
      <p:sp>
        <p:nvSpPr>
          <p:cNvPr id="258" name="Google Shape;258;g706dbb65ac_13_13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9" name="Google Shape;259;g706dbb65ac_13_13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60" name="Google Shape;260;g706dbb65ac_13_1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1"/>
        <p:cNvGrpSpPr/>
        <p:nvPr/>
      </p:nvGrpSpPr>
      <p:grpSpPr>
        <a:xfrm>
          <a:off x="0" y="0"/>
          <a:ext cx="0" cy="0"/>
          <a:chOff x="0" y="0"/>
          <a:chExt cx="0" cy="0"/>
        </a:xfrm>
      </p:grpSpPr>
      <p:sp>
        <p:nvSpPr>
          <p:cNvPr id="262" name="Google Shape;262;g706dbb65ac_13_1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64"/>
        <p:cNvGrpSpPr/>
        <p:nvPr/>
      </p:nvGrpSpPr>
      <p:grpSpPr>
        <a:xfrm>
          <a:off x="0" y="0"/>
          <a:ext cx="0" cy="0"/>
          <a:chOff x="0" y="0"/>
          <a:chExt cx="0" cy="0"/>
        </a:xfrm>
      </p:grpSpPr>
      <p:pic>
        <p:nvPicPr>
          <p:cNvPr id="265" name="Google Shape;265;g6f99b4f0f7_0_13"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266" name="Google Shape;266;g6f99b4f0f7_0_13"/>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7"/>
        <p:cNvGrpSpPr/>
        <p:nvPr/>
      </p:nvGrpSpPr>
      <p:grpSpPr>
        <a:xfrm>
          <a:off x="0" y="0"/>
          <a:ext cx="0" cy="0"/>
          <a:chOff x="0" y="0"/>
          <a:chExt cx="0" cy="0"/>
        </a:xfrm>
      </p:grpSpPr>
      <p:pic>
        <p:nvPicPr>
          <p:cNvPr id="268" name="Google Shape;268;g6f99b4f0f7_0_16"/>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269" name="Google Shape;269;g6f99b4f0f7_0_16"/>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70" name="Google Shape;270;g6f99b4f0f7_0_1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71" name="Google Shape;271;g6f99b4f0f7_0_1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 name="Google Shape;272;g6f99b4f0f7_0_1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73" name="Google Shape;273;g6f99b4f0f7_0_1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74"/>
        <p:cNvGrpSpPr/>
        <p:nvPr/>
      </p:nvGrpSpPr>
      <p:grpSpPr>
        <a:xfrm>
          <a:off x="0" y="0"/>
          <a:ext cx="0" cy="0"/>
          <a:chOff x="0" y="0"/>
          <a:chExt cx="0" cy="0"/>
        </a:xfrm>
      </p:grpSpPr>
      <p:pic>
        <p:nvPicPr>
          <p:cNvPr id="275" name="Google Shape;275;g6f99b4f0f7_0_23"/>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76" name="Google Shape;276;g6f99b4f0f7_0_23"/>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g6f99b4f0f7_0_2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78" name="Google Shape;278;g6f99b4f0f7_0_23"/>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g6f99b4f0f7_0_2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80" name="Google Shape;280;g6f99b4f0f7_0_2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81" name="Google Shape;281;g6f99b4f0f7_0_23"/>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82" name="Google Shape;282;g6f99b4f0f7_0_2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83"/>
        <p:cNvGrpSpPr/>
        <p:nvPr/>
      </p:nvGrpSpPr>
      <p:grpSpPr>
        <a:xfrm>
          <a:off x="0" y="0"/>
          <a:ext cx="0" cy="0"/>
          <a:chOff x="0" y="0"/>
          <a:chExt cx="0" cy="0"/>
        </a:xfrm>
      </p:grpSpPr>
      <p:pic>
        <p:nvPicPr>
          <p:cNvPr id="284" name="Google Shape;284;g6f99b4f0f7_0_32"/>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85" name="Google Shape;285;g6f99b4f0f7_0_32"/>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6" name="Google Shape;286;g6f99b4f0f7_0_3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87" name="Google Shape;287;g6f99b4f0f7_0_32"/>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8" name="Google Shape;288;g6f99b4f0f7_0_32"/>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89" name="Google Shape;289;g6f99b4f0f7_0_32"/>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90" name="Google Shape;290;g6f99b4f0f7_0_32"/>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91" name="Google Shape;291;g6f99b4f0f7_0_3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92"/>
        <p:cNvGrpSpPr/>
        <p:nvPr/>
      </p:nvGrpSpPr>
      <p:grpSpPr>
        <a:xfrm>
          <a:off x="0" y="0"/>
          <a:ext cx="0" cy="0"/>
          <a:chOff x="0" y="0"/>
          <a:chExt cx="0" cy="0"/>
        </a:xfrm>
      </p:grpSpPr>
      <p:pic>
        <p:nvPicPr>
          <p:cNvPr id="293" name="Google Shape;293;g6f99b4f0f7_0_41"/>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294" name="Google Shape;294;g6f99b4f0f7_0_41"/>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295" name="Google Shape;295;g6f99b4f0f7_0_41"/>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g6f99b4f0f7_0_4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97" name="Google Shape;297;g6f99b4f0f7_0_41"/>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g6f99b4f0f7_0_41"/>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99"/>
        <p:cNvGrpSpPr/>
        <p:nvPr/>
      </p:nvGrpSpPr>
      <p:grpSpPr>
        <a:xfrm>
          <a:off x="0" y="0"/>
          <a:ext cx="0" cy="0"/>
          <a:chOff x="0" y="0"/>
          <a:chExt cx="0" cy="0"/>
        </a:xfrm>
      </p:grpSpPr>
      <p:pic>
        <p:nvPicPr>
          <p:cNvPr id="300" name="Google Shape;300;g6f99b4f0f7_0_4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1" name="Google Shape;301;g6f99b4f0f7_0_48"/>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6"/>
        <p:cNvGrpSpPr/>
        <p:nvPr/>
      </p:nvGrpSpPr>
      <p:grpSpPr>
        <a:xfrm>
          <a:off x="0" y="0"/>
          <a:ext cx="0" cy="0"/>
          <a:chOff x="0" y="0"/>
          <a:chExt cx="0" cy="0"/>
        </a:xfrm>
      </p:grpSpPr>
      <p:pic>
        <p:nvPicPr>
          <p:cNvPr id="37" name="Google Shape;37;p33"/>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8" name="Google Shape;38;p33"/>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33"/>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2"/>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33"/>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42" name="Google Shape;42;p33"/>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43" name="Google Shape;43;p33"/>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44" name="Google Shape;44;p3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302"/>
        <p:cNvGrpSpPr/>
        <p:nvPr/>
      </p:nvGrpSpPr>
      <p:grpSpPr>
        <a:xfrm>
          <a:off x="0" y="0"/>
          <a:ext cx="0" cy="0"/>
          <a:chOff x="0" y="0"/>
          <a:chExt cx="0" cy="0"/>
        </a:xfrm>
      </p:grpSpPr>
      <p:pic>
        <p:nvPicPr>
          <p:cNvPr id="303" name="Google Shape;303;g6f99b4f0f7_0_51"/>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4" name="Google Shape;304;g6f99b4f0f7_0_51"/>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5" name="Google Shape;305;g6f99b4f0f7_0_51"/>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306"/>
        <p:cNvGrpSpPr/>
        <p:nvPr/>
      </p:nvGrpSpPr>
      <p:grpSpPr>
        <a:xfrm>
          <a:off x="0" y="0"/>
          <a:ext cx="0" cy="0"/>
          <a:chOff x="0" y="0"/>
          <a:chExt cx="0" cy="0"/>
        </a:xfrm>
      </p:grpSpPr>
      <p:pic>
        <p:nvPicPr>
          <p:cNvPr id="307" name="Google Shape;307;g6f99b4f0f7_0_5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308"/>
        <p:cNvGrpSpPr/>
        <p:nvPr/>
      </p:nvGrpSpPr>
      <p:grpSpPr>
        <a:xfrm>
          <a:off x="0" y="0"/>
          <a:ext cx="0" cy="0"/>
          <a:chOff x="0" y="0"/>
          <a:chExt cx="0" cy="0"/>
        </a:xfrm>
      </p:grpSpPr>
      <p:pic>
        <p:nvPicPr>
          <p:cNvPr id="309" name="Google Shape;309;g6f99b4f0f7_0_57"/>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310"/>
        <p:cNvGrpSpPr/>
        <p:nvPr/>
      </p:nvGrpSpPr>
      <p:grpSpPr>
        <a:xfrm>
          <a:off x="0" y="0"/>
          <a:ext cx="0" cy="0"/>
          <a:chOff x="0" y="0"/>
          <a:chExt cx="0" cy="0"/>
        </a:xfrm>
      </p:grpSpPr>
      <p:pic>
        <p:nvPicPr>
          <p:cNvPr id="311" name="Google Shape;311;g6f99b4f0f7_0_5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312"/>
        <p:cNvGrpSpPr/>
        <p:nvPr/>
      </p:nvGrpSpPr>
      <p:grpSpPr>
        <a:xfrm>
          <a:off x="0" y="0"/>
          <a:ext cx="0" cy="0"/>
          <a:chOff x="0" y="0"/>
          <a:chExt cx="0" cy="0"/>
        </a:xfrm>
      </p:grpSpPr>
      <p:pic>
        <p:nvPicPr>
          <p:cNvPr id="313" name="Google Shape;313;g6f99b4f0f7_0_6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314"/>
        <p:cNvGrpSpPr/>
        <p:nvPr/>
      </p:nvGrpSpPr>
      <p:grpSpPr>
        <a:xfrm>
          <a:off x="0" y="0"/>
          <a:ext cx="0" cy="0"/>
          <a:chOff x="0" y="0"/>
          <a:chExt cx="0" cy="0"/>
        </a:xfrm>
      </p:grpSpPr>
      <p:pic>
        <p:nvPicPr>
          <p:cNvPr id="315" name="Google Shape;315;g6f99b4f0f7_0_6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316"/>
        <p:cNvGrpSpPr/>
        <p:nvPr/>
      </p:nvGrpSpPr>
      <p:grpSpPr>
        <a:xfrm>
          <a:off x="0" y="0"/>
          <a:ext cx="0" cy="0"/>
          <a:chOff x="0" y="0"/>
          <a:chExt cx="0" cy="0"/>
        </a:xfrm>
      </p:grpSpPr>
      <p:pic>
        <p:nvPicPr>
          <p:cNvPr id="317" name="Google Shape;317;g6f99b4f0f7_0_65"/>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318"/>
        <p:cNvGrpSpPr/>
        <p:nvPr/>
      </p:nvGrpSpPr>
      <p:grpSpPr>
        <a:xfrm>
          <a:off x="0" y="0"/>
          <a:ext cx="0" cy="0"/>
          <a:chOff x="0" y="0"/>
          <a:chExt cx="0" cy="0"/>
        </a:xfrm>
      </p:grpSpPr>
      <p:pic>
        <p:nvPicPr>
          <p:cNvPr id="319" name="Google Shape;319;g6f99b4f0f7_0_67"/>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320"/>
        <p:cNvGrpSpPr/>
        <p:nvPr/>
      </p:nvGrpSpPr>
      <p:grpSpPr>
        <a:xfrm>
          <a:off x="0" y="0"/>
          <a:ext cx="0" cy="0"/>
          <a:chOff x="0" y="0"/>
          <a:chExt cx="0" cy="0"/>
        </a:xfrm>
      </p:grpSpPr>
      <p:pic>
        <p:nvPicPr>
          <p:cNvPr id="321" name="Google Shape;321;g6f99b4f0f7_0_69"/>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322"/>
        <p:cNvGrpSpPr/>
        <p:nvPr/>
      </p:nvGrpSpPr>
      <p:grpSpPr>
        <a:xfrm>
          <a:off x="0" y="0"/>
          <a:ext cx="0" cy="0"/>
          <a:chOff x="0" y="0"/>
          <a:chExt cx="0" cy="0"/>
        </a:xfrm>
      </p:grpSpPr>
      <p:pic>
        <p:nvPicPr>
          <p:cNvPr id="323" name="Google Shape;323;g6f99b4f0f7_0_71"/>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46"/>
        <p:cNvGrpSpPr/>
        <p:nvPr/>
      </p:nvGrpSpPr>
      <p:grpSpPr>
        <a:xfrm>
          <a:off x="0" y="0"/>
          <a:ext cx="0" cy="0"/>
          <a:chOff x="0" y="0"/>
          <a:chExt cx="0" cy="0"/>
        </a:xfrm>
      </p:grpSpPr>
      <p:pic>
        <p:nvPicPr>
          <p:cNvPr id="47" name="Google Shape;47;g623eb6593c_0_626"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48" name="Google Shape;48;g623eb6593c_0_626"/>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324"/>
        <p:cNvGrpSpPr/>
        <p:nvPr/>
      </p:nvGrpSpPr>
      <p:grpSpPr>
        <a:xfrm>
          <a:off x="0" y="0"/>
          <a:ext cx="0" cy="0"/>
          <a:chOff x="0" y="0"/>
          <a:chExt cx="0" cy="0"/>
        </a:xfrm>
      </p:grpSpPr>
      <p:pic>
        <p:nvPicPr>
          <p:cNvPr id="325" name="Google Shape;325;g6f99b4f0f7_0_73"/>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326"/>
        <p:cNvGrpSpPr/>
        <p:nvPr/>
      </p:nvGrpSpPr>
      <p:grpSpPr>
        <a:xfrm>
          <a:off x="0" y="0"/>
          <a:ext cx="0" cy="0"/>
          <a:chOff x="0" y="0"/>
          <a:chExt cx="0" cy="0"/>
        </a:xfrm>
      </p:grpSpPr>
      <p:pic>
        <p:nvPicPr>
          <p:cNvPr id="327" name="Google Shape;327;g6f99b4f0f7_0_7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328"/>
        <p:cNvGrpSpPr/>
        <p:nvPr/>
      </p:nvGrpSpPr>
      <p:grpSpPr>
        <a:xfrm>
          <a:off x="0" y="0"/>
          <a:ext cx="0" cy="0"/>
          <a:chOff x="0" y="0"/>
          <a:chExt cx="0" cy="0"/>
        </a:xfrm>
      </p:grpSpPr>
      <p:pic>
        <p:nvPicPr>
          <p:cNvPr id="329" name="Google Shape;329;g6f99b4f0f7_0_77"/>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330"/>
        <p:cNvGrpSpPr/>
        <p:nvPr/>
      </p:nvGrpSpPr>
      <p:grpSpPr>
        <a:xfrm>
          <a:off x="0" y="0"/>
          <a:ext cx="0" cy="0"/>
          <a:chOff x="0" y="0"/>
          <a:chExt cx="0" cy="0"/>
        </a:xfrm>
      </p:grpSpPr>
      <p:pic>
        <p:nvPicPr>
          <p:cNvPr id="331" name="Google Shape;331;g6f99b4f0f7_0_7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332"/>
        <p:cNvGrpSpPr/>
        <p:nvPr/>
      </p:nvGrpSpPr>
      <p:grpSpPr>
        <a:xfrm>
          <a:off x="0" y="0"/>
          <a:ext cx="0" cy="0"/>
          <a:chOff x="0" y="0"/>
          <a:chExt cx="0" cy="0"/>
        </a:xfrm>
      </p:grpSpPr>
      <p:pic>
        <p:nvPicPr>
          <p:cNvPr id="333" name="Google Shape;333;g6f99b4f0f7_0_8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334"/>
        <p:cNvGrpSpPr/>
        <p:nvPr/>
      </p:nvGrpSpPr>
      <p:grpSpPr>
        <a:xfrm>
          <a:off x="0" y="0"/>
          <a:ext cx="0" cy="0"/>
          <a:chOff x="0" y="0"/>
          <a:chExt cx="0" cy="0"/>
        </a:xfrm>
      </p:grpSpPr>
      <p:pic>
        <p:nvPicPr>
          <p:cNvPr id="335" name="Google Shape;335;g6f99b4f0f7_0_8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0"/>
        <p:cNvGrpSpPr/>
        <p:nvPr/>
      </p:nvGrpSpPr>
      <p:grpSpPr>
        <a:xfrm>
          <a:off x="0" y="0"/>
          <a:ext cx="0" cy="0"/>
          <a:chOff x="0" y="0"/>
          <a:chExt cx="0" cy="0"/>
        </a:xfrm>
      </p:grpSpPr>
      <p:sp>
        <p:nvSpPr>
          <p:cNvPr id="341" name="Google Shape;341;g6f99b4f0f7_6_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2" name="Google Shape;342;g6f99b4f0f7_6_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43"/>
        <p:cNvGrpSpPr/>
        <p:nvPr/>
      </p:nvGrpSpPr>
      <p:grpSpPr>
        <a:xfrm>
          <a:off x="0" y="0"/>
          <a:ext cx="0" cy="0"/>
          <a:chOff x="0" y="0"/>
          <a:chExt cx="0" cy="0"/>
        </a:xfrm>
      </p:grpSpPr>
      <p:pic>
        <p:nvPicPr>
          <p:cNvPr id="344" name="Google Shape;344;g6f99b4f0f7_6_12" descr="Louisiana Believes (PPT Transition Background).jpg"/>
          <p:cNvPicPr preferRelativeResize="0"/>
          <p:nvPr/>
        </p:nvPicPr>
        <p:blipFill rotWithShape="1">
          <a:blip r:embed="rId2">
            <a:alphaModFix/>
          </a:blip>
          <a:srcRect/>
          <a:stretch/>
        </p:blipFill>
        <p:spPr>
          <a:xfrm>
            <a:off x="0" y="0"/>
            <a:ext cx="6858001" cy="5143501"/>
          </a:xfrm>
          <a:prstGeom prst="rect">
            <a:avLst/>
          </a:prstGeom>
          <a:noFill/>
          <a:ln>
            <a:noFill/>
          </a:ln>
        </p:spPr>
      </p:pic>
      <p:sp>
        <p:nvSpPr>
          <p:cNvPr id="345" name="Google Shape;345;g6f99b4f0f7_6_12"/>
          <p:cNvSpPr txBox="1">
            <a:spLocks noGrp="1"/>
          </p:cNvSpPr>
          <p:nvPr>
            <p:ph type="title"/>
          </p:nvPr>
        </p:nvSpPr>
        <p:spPr>
          <a:xfrm>
            <a:off x="0" y="1742963"/>
            <a:ext cx="9144000" cy="1657500"/>
          </a:xfrm>
          <a:prstGeom prst="rect">
            <a:avLst/>
          </a:prstGeom>
          <a:solidFill>
            <a:schemeClr val="lt1">
              <a:alpha val="49800"/>
            </a:schemeClr>
          </a:solidFill>
          <a:ln>
            <a:noFill/>
          </a:ln>
        </p:spPr>
        <p:txBody>
          <a:bodyPr spcFirstLastPara="1" wrap="square" lIns="121900" tIns="121900" rIns="121900" bIns="121900" anchor="ctr" anchorCtr="0">
            <a:noAutofit/>
          </a:bodyPr>
          <a:lstStyle>
            <a:lvl1pPr marL="0" marR="0" lvl="0" indent="0" algn="ctr"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4400"/>
              <a:buNone/>
              <a:defRPr sz="4400"/>
            </a:lvl2pPr>
            <a:lvl3pPr lvl="2" indent="0" rtl="0">
              <a:spcBef>
                <a:spcPts val="0"/>
              </a:spcBef>
              <a:spcAft>
                <a:spcPts val="0"/>
              </a:spcAft>
              <a:buSzPts val="4400"/>
              <a:buNone/>
              <a:defRPr sz="4400"/>
            </a:lvl3pPr>
            <a:lvl4pPr lvl="3" indent="0" rtl="0">
              <a:spcBef>
                <a:spcPts val="0"/>
              </a:spcBef>
              <a:spcAft>
                <a:spcPts val="0"/>
              </a:spcAft>
              <a:buSzPts val="4400"/>
              <a:buNone/>
              <a:defRPr sz="4400"/>
            </a:lvl4pPr>
            <a:lvl5pPr lvl="4" indent="0" rtl="0">
              <a:spcBef>
                <a:spcPts val="0"/>
              </a:spcBef>
              <a:spcAft>
                <a:spcPts val="0"/>
              </a:spcAft>
              <a:buSzPts val="4400"/>
              <a:buNone/>
              <a:defRPr sz="4400"/>
            </a:lvl5pPr>
            <a:lvl6pPr lvl="5" indent="0" rtl="0">
              <a:spcBef>
                <a:spcPts val="0"/>
              </a:spcBef>
              <a:spcAft>
                <a:spcPts val="0"/>
              </a:spcAft>
              <a:buSzPts val="4400"/>
              <a:buNone/>
              <a:defRPr sz="4400"/>
            </a:lvl6pPr>
            <a:lvl7pPr lvl="6" indent="0" rtl="0">
              <a:spcBef>
                <a:spcPts val="0"/>
              </a:spcBef>
              <a:spcAft>
                <a:spcPts val="0"/>
              </a:spcAft>
              <a:buSzPts val="4400"/>
              <a:buNone/>
              <a:defRPr sz="4400"/>
            </a:lvl7pPr>
            <a:lvl8pPr lvl="7" indent="0" rtl="0">
              <a:spcBef>
                <a:spcPts val="0"/>
              </a:spcBef>
              <a:spcAft>
                <a:spcPts val="0"/>
              </a:spcAft>
              <a:buSzPts val="4400"/>
              <a:buNone/>
              <a:defRPr sz="4400"/>
            </a:lvl8pPr>
            <a:lvl9pPr lvl="8" indent="0" rtl="0">
              <a:spcBef>
                <a:spcPts val="0"/>
              </a:spcBef>
              <a:spcAft>
                <a:spcPts val="0"/>
              </a:spcAft>
              <a:buSzPts val="4400"/>
              <a:buNone/>
              <a:defRPr sz="44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0"/>
        <p:cNvGrpSpPr/>
        <p:nvPr/>
      </p:nvGrpSpPr>
      <p:grpSpPr>
        <a:xfrm>
          <a:off x="0" y="0"/>
          <a:ext cx="0" cy="0"/>
          <a:chOff x="0" y="0"/>
          <a:chExt cx="0" cy="0"/>
        </a:xfrm>
      </p:grpSpPr>
      <p:sp>
        <p:nvSpPr>
          <p:cNvPr id="351" name="Google Shape;351;g6fbe324a8e_0_2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4400"/>
              <a:buFont typeface="Calibri"/>
              <a:buNone/>
              <a:defRPr sz="2800" i="0" u="none" strike="noStrike" cap="none">
                <a:latin typeface="Calibri"/>
                <a:ea typeface="Calibri"/>
                <a:cs typeface="Calibri"/>
                <a:sym typeface="Calibri"/>
              </a:defRPr>
            </a:lvl1pPr>
            <a:lvl2pPr lvl="1" rtl="0">
              <a:spcBef>
                <a:spcPts val="0"/>
              </a:spcBef>
              <a:spcAft>
                <a:spcPts val="0"/>
              </a:spcAft>
              <a:buSzPts val="1400"/>
              <a:buFont typeface="Calibri"/>
              <a:buNone/>
              <a:defRPr sz="1800">
                <a:latin typeface="Calibri"/>
                <a:ea typeface="Calibri"/>
                <a:cs typeface="Calibri"/>
                <a:sym typeface="Calibri"/>
              </a:defRPr>
            </a:lvl2pPr>
            <a:lvl3pPr lvl="2" rtl="0">
              <a:spcBef>
                <a:spcPts val="0"/>
              </a:spcBef>
              <a:spcAft>
                <a:spcPts val="0"/>
              </a:spcAft>
              <a:buSzPts val="1400"/>
              <a:buFont typeface="Calibri"/>
              <a:buNone/>
              <a:defRPr sz="1800">
                <a:latin typeface="Calibri"/>
                <a:ea typeface="Calibri"/>
                <a:cs typeface="Calibri"/>
                <a:sym typeface="Calibri"/>
              </a:defRPr>
            </a:lvl3pPr>
            <a:lvl4pPr lvl="3" rtl="0">
              <a:spcBef>
                <a:spcPts val="0"/>
              </a:spcBef>
              <a:spcAft>
                <a:spcPts val="0"/>
              </a:spcAft>
              <a:buSzPts val="1400"/>
              <a:buFont typeface="Calibri"/>
              <a:buNone/>
              <a:defRPr sz="1800">
                <a:latin typeface="Calibri"/>
                <a:ea typeface="Calibri"/>
                <a:cs typeface="Calibri"/>
                <a:sym typeface="Calibri"/>
              </a:defRPr>
            </a:lvl4pPr>
            <a:lvl5pPr lvl="4" rtl="0">
              <a:spcBef>
                <a:spcPts val="0"/>
              </a:spcBef>
              <a:spcAft>
                <a:spcPts val="0"/>
              </a:spcAft>
              <a:buSzPts val="1400"/>
              <a:buFont typeface="Calibri"/>
              <a:buNone/>
              <a:defRPr sz="1800">
                <a:latin typeface="Calibri"/>
                <a:ea typeface="Calibri"/>
                <a:cs typeface="Calibri"/>
                <a:sym typeface="Calibri"/>
              </a:defRPr>
            </a:lvl5pPr>
            <a:lvl6pPr lvl="5" rtl="0">
              <a:spcBef>
                <a:spcPts val="0"/>
              </a:spcBef>
              <a:spcAft>
                <a:spcPts val="0"/>
              </a:spcAft>
              <a:buSzPts val="1400"/>
              <a:buFont typeface="Calibri"/>
              <a:buNone/>
              <a:defRPr sz="1800">
                <a:latin typeface="Calibri"/>
                <a:ea typeface="Calibri"/>
                <a:cs typeface="Calibri"/>
                <a:sym typeface="Calibri"/>
              </a:defRPr>
            </a:lvl6pPr>
            <a:lvl7pPr lvl="6" rtl="0">
              <a:spcBef>
                <a:spcPts val="0"/>
              </a:spcBef>
              <a:spcAft>
                <a:spcPts val="0"/>
              </a:spcAft>
              <a:buSzPts val="1400"/>
              <a:buFont typeface="Calibri"/>
              <a:buNone/>
              <a:defRPr sz="1800">
                <a:latin typeface="Calibri"/>
                <a:ea typeface="Calibri"/>
                <a:cs typeface="Calibri"/>
                <a:sym typeface="Calibri"/>
              </a:defRPr>
            </a:lvl7pPr>
            <a:lvl8pPr lvl="7" rtl="0">
              <a:spcBef>
                <a:spcPts val="0"/>
              </a:spcBef>
              <a:spcAft>
                <a:spcPts val="0"/>
              </a:spcAft>
              <a:buSzPts val="1400"/>
              <a:buFont typeface="Calibri"/>
              <a:buNone/>
              <a:defRPr sz="1800">
                <a:latin typeface="Calibri"/>
                <a:ea typeface="Calibri"/>
                <a:cs typeface="Calibri"/>
                <a:sym typeface="Calibri"/>
              </a:defRPr>
            </a:lvl8pPr>
            <a:lvl9pPr lvl="8" rtl="0">
              <a:spcBef>
                <a:spcPts val="0"/>
              </a:spcBef>
              <a:spcAft>
                <a:spcPts val="0"/>
              </a:spcAft>
              <a:buSzPts val="1400"/>
              <a:buFont typeface="Calibri"/>
              <a:buNone/>
              <a:defRPr sz="1800">
                <a:latin typeface="Calibri"/>
                <a:ea typeface="Calibri"/>
                <a:cs typeface="Calibri"/>
                <a:sym typeface="Calibri"/>
              </a:defRPr>
            </a:lvl9pPr>
          </a:lstStyle>
          <a:p>
            <a:endParaRPr/>
          </a:p>
        </p:txBody>
      </p:sp>
      <p:sp>
        <p:nvSpPr>
          <p:cNvPr id="352" name="Google Shape;352;g6fbe324a8e_0_2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6400" algn="l" rtl="0">
              <a:spcBef>
                <a:spcPts val="56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381000" algn="l" rtl="0">
              <a:spcBef>
                <a:spcPts val="48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5pPr>
            <a:lvl6pPr marL="2743200" marR="0" lvl="5"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53"/>
        <p:cNvGrpSpPr/>
        <p:nvPr/>
      </p:nvGrpSpPr>
      <p:grpSpPr>
        <a:xfrm>
          <a:off x="0" y="0"/>
          <a:ext cx="0" cy="0"/>
          <a:chOff x="0" y="0"/>
          <a:chExt cx="0" cy="0"/>
        </a:xfrm>
      </p:grpSpPr>
      <p:pic>
        <p:nvPicPr>
          <p:cNvPr id="354" name="Google Shape;354;g6fbe324a8e_0_29" descr="Louisiana Believes (PPT Transition Background).jpg"/>
          <p:cNvPicPr preferRelativeResize="0"/>
          <p:nvPr/>
        </p:nvPicPr>
        <p:blipFill rotWithShape="1">
          <a:blip r:embed="rId2">
            <a:alphaModFix/>
          </a:blip>
          <a:srcRect/>
          <a:stretch/>
        </p:blipFill>
        <p:spPr>
          <a:xfrm>
            <a:off x="0" y="0"/>
            <a:ext cx="6858001" cy="5143501"/>
          </a:xfrm>
          <a:prstGeom prst="rect">
            <a:avLst/>
          </a:prstGeom>
          <a:noFill/>
          <a:ln>
            <a:noFill/>
          </a:ln>
        </p:spPr>
      </p:pic>
      <p:sp>
        <p:nvSpPr>
          <p:cNvPr id="355" name="Google Shape;355;g6fbe324a8e_0_29"/>
          <p:cNvSpPr txBox="1">
            <a:spLocks noGrp="1"/>
          </p:cNvSpPr>
          <p:nvPr>
            <p:ph type="title"/>
          </p:nvPr>
        </p:nvSpPr>
        <p:spPr>
          <a:xfrm>
            <a:off x="0" y="1742963"/>
            <a:ext cx="9144000" cy="1657500"/>
          </a:xfrm>
          <a:prstGeom prst="rect">
            <a:avLst/>
          </a:prstGeom>
          <a:solidFill>
            <a:schemeClr val="lt1">
              <a:alpha val="49800"/>
            </a:schemeClr>
          </a:solidFill>
          <a:ln>
            <a:noFill/>
          </a:ln>
        </p:spPr>
        <p:txBody>
          <a:bodyPr spcFirstLastPara="1" wrap="square" lIns="121900" tIns="121900" rIns="121900" bIns="121900" anchor="ctr" anchorCtr="0">
            <a:noAutofit/>
          </a:bodyPr>
          <a:lstStyle>
            <a:lvl1pPr marL="0" marR="0" lvl="0" indent="0" algn="ctr" rtl="0">
              <a:lnSpc>
                <a:spcPct val="90000"/>
              </a:lnSpc>
              <a:spcBef>
                <a:spcPts val="0"/>
              </a:spcBef>
              <a:spcAft>
                <a:spcPts val="0"/>
              </a:spcAft>
              <a:buSzPts val="4400"/>
              <a:buFont typeface="Calibri"/>
              <a:buNone/>
              <a:defRPr sz="4400" b="0" i="0" u="none" strike="noStrike" cap="none">
                <a:latin typeface="Calibri"/>
                <a:ea typeface="Calibri"/>
                <a:cs typeface="Calibri"/>
                <a:sym typeface="Calibri"/>
              </a:defRPr>
            </a:lvl1pPr>
            <a:lvl2pPr lvl="1" indent="0" rtl="0">
              <a:spcBef>
                <a:spcPts val="0"/>
              </a:spcBef>
              <a:spcAft>
                <a:spcPts val="0"/>
              </a:spcAft>
              <a:buSzPts val="4400"/>
              <a:buNone/>
              <a:defRPr sz="4400"/>
            </a:lvl2pPr>
            <a:lvl3pPr lvl="2" indent="0" rtl="0">
              <a:spcBef>
                <a:spcPts val="0"/>
              </a:spcBef>
              <a:spcAft>
                <a:spcPts val="0"/>
              </a:spcAft>
              <a:buSzPts val="4400"/>
              <a:buNone/>
              <a:defRPr sz="4400"/>
            </a:lvl3pPr>
            <a:lvl4pPr lvl="3" indent="0" rtl="0">
              <a:spcBef>
                <a:spcPts val="0"/>
              </a:spcBef>
              <a:spcAft>
                <a:spcPts val="0"/>
              </a:spcAft>
              <a:buSzPts val="4400"/>
              <a:buNone/>
              <a:defRPr sz="4400"/>
            </a:lvl4pPr>
            <a:lvl5pPr lvl="4" indent="0" rtl="0">
              <a:spcBef>
                <a:spcPts val="0"/>
              </a:spcBef>
              <a:spcAft>
                <a:spcPts val="0"/>
              </a:spcAft>
              <a:buSzPts val="4400"/>
              <a:buNone/>
              <a:defRPr sz="4400"/>
            </a:lvl5pPr>
            <a:lvl6pPr lvl="5" indent="0" rtl="0">
              <a:spcBef>
                <a:spcPts val="0"/>
              </a:spcBef>
              <a:spcAft>
                <a:spcPts val="0"/>
              </a:spcAft>
              <a:buSzPts val="4400"/>
              <a:buNone/>
              <a:defRPr sz="4400"/>
            </a:lvl6pPr>
            <a:lvl7pPr lvl="6" indent="0" rtl="0">
              <a:spcBef>
                <a:spcPts val="0"/>
              </a:spcBef>
              <a:spcAft>
                <a:spcPts val="0"/>
              </a:spcAft>
              <a:buSzPts val="4400"/>
              <a:buNone/>
              <a:defRPr sz="4400"/>
            </a:lvl7pPr>
            <a:lvl8pPr lvl="7" indent="0" rtl="0">
              <a:spcBef>
                <a:spcPts val="0"/>
              </a:spcBef>
              <a:spcAft>
                <a:spcPts val="0"/>
              </a:spcAft>
              <a:buSzPts val="4400"/>
              <a:buNone/>
              <a:defRPr sz="4400"/>
            </a:lvl8pPr>
            <a:lvl9pPr lvl="8" indent="0" rtl="0">
              <a:spcBef>
                <a:spcPts val="0"/>
              </a:spcBef>
              <a:spcAft>
                <a:spcPts val="0"/>
              </a:spcAft>
              <a:buSzPts val="4400"/>
              <a:buNone/>
              <a:defRPr sz="4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9"/>
        <p:cNvGrpSpPr/>
        <p:nvPr/>
      </p:nvGrpSpPr>
      <p:grpSpPr>
        <a:xfrm>
          <a:off x="0" y="0"/>
          <a:ext cx="0" cy="0"/>
          <a:chOff x="0" y="0"/>
          <a:chExt cx="0" cy="0"/>
        </a:xfrm>
      </p:grpSpPr>
      <p:pic>
        <p:nvPicPr>
          <p:cNvPr id="50" name="Google Shape;50;g623eb6593c_0_629"/>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51" name="Google Shape;51;g623eb6593c_0_629"/>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52" name="Google Shape;52;g623eb6593c_0_62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3" name="Google Shape;53;g623eb6593c_0_629"/>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g623eb6593c_0_62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g623eb6593c_0_62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56"/>
        <p:cNvGrpSpPr/>
        <p:nvPr/>
      </p:nvGrpSpPr>
      <p:grpSpPr>
        <a:xfrm>
          <a:off x="0" y="0"/>
          <a:ext cx="0" cy="0"/>
          <a:chOff x="0" y="0"/>
          <a:chExt cx="0" cy="0"/>
        </a:xfrm>
      </p:grpSpPr>
      <p:pic>
        <p:nvPicPr>
          <p:cNvPr id="57" name="Google Shape;57;g623eb6593c_0_636"/>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58" name="Google Shape;58;g623eb6593c_0_63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g623eb6593c_0_63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g623eb6593c_0_636"/>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623eb6593c_0_63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62" name="Google Shape;62;g623eb6593c_0_63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63" name="Google Shape;63;g623eb6593c_0_636"/>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64" name="Google Shape;64;g623eb6593c_0_63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theme" Target="../theme/theme5.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30.png"/><Relationship Id="rId4" Type="http://schemas.openxmlformats.org/officeDocument/2006/relationships/image" Target="../media/image29.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image" Target="../media/image30.png"/><Relationship Id="rId4" Type="http://schemas.openxmlformats.org/officeDocument/2006/relationships/image" Target="../media/image2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18"/>
        <p:cNvGrpSpPr/>
        <p:nvPr/>
      </p:nvGrpSpPr>
      <p:grpSpPr>
        <a:xfrm>
          <a:off x="0" y="0"/>
          <a:ext cx="0" cy="0"/>
          <a:chOff x="0" y="0"/>
          <a:chExt cx="0" cy="0"/>
        </a:xfrm>
      </p:grpSpPr>
      <p:sp>
        <p:nvSpPr>
          <p:cNvPr id="219" name="Google Shape;219;g706dbb65ac_13_9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20" name="Google Shape;220;g706dbb65ac_13_9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221" name="Google Shape;221;g706dbb65ac_13_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pic>
        <p:nvPicPr>
          <p:cNvPr id="337" name="Google Shape;337;g6f99b4f0f7_6_5" descr="Louisiana Believes (PPT Footer)_Footer.png"/>
          <p:cNvPicPr preferRelativeResize="0"/>
          <p:nvPr/>
        </p:nvPicPr>
        <p:blipFill rotWithShape="1">
          <a:blip r:embed="rId4">
            <a:alphaModFix/>
          </a:blip>
          <a:srcRect/>
          <a:stretch/>
        </p:blipFill>
        <p:spPr>
          <a:xfrm>
            <a:off x="0" y="4740749"/>
            <a:ext cx="6857999" cy="418338"/>
          </a:xfrm>
          <a:prstGeom prst="rect">
            <a:avLst/>
          </a:prstGeom>
          <a:noFill/>
          <a:ln>
            <a:noFill/>
          </a:ln>
        </p:spPr>
      </p:pic>
      <p:pic>
        <p:nvPicPr>
          <p:cNvPr id="338" name="Google Shape;338;g6f99b4f0f7_6_5"/>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339" name="Google Shape;339;g6f99b4f0f7_6_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37" r:id="rId1"/>
    <p:sldLayoutId id="214748373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pic>
        <p:nvPicPr>
          <p:cNvPr id="347" name="Google Shape;347;g6fbe324a8e_0_22" descr="Louisiana Believes (PPT Footer)_Footer.png"/>
          <p:cNvPicPr preferRelativeResize="0"/>
          <p:nvPr/>
        </p:nvPicPr>
        <p:blipFill rotWithShape="1">
          <a:blip r:embed="rId4">
            <a:alphaModFix/>
          </a:blip>
          <a:srcRect/>
          <a:stretch/>
        </p:blipFill>
        <p:spPr>
          <a:xfrm>
            <a:off x="0" y="4740749"/>
            <a:ext cx="6857999" cy="418338"/>
          </a:xfrm>
          <a:prstGeom prst="rect">
            <a:avLst/>
          </a:prstGeom>
          <a:noFill/>
          <a:ln>
            <a:noFill/>
          </a:ln>
        </p:spPr>
      </p:pic>
      <p:pic>
        <p:nvPicPr>
          <p:cNvPr id="348" name="Google Shape;348;g6fbe324a8e_0_22"/>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349" name="Google Shape;349;g6fbe324a8e_0_22"/>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6400" algn="l" rtl="0">
              <a:spcBef>
                <a:spcPts val="56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381000" algn="l" rtl="0">
              <a:spcBef>
                <a:spcPts val="48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5pPr>
            <a:lvl6pPr marL="2743200" marR="0" lvl="5"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uisianabelieves.com/docs/default-source/school-redesign/2019-schools-in-need-of-intervention-listfe14fc5b8c9b66d6b292ff0000215f92.xlsx?sfvrsn=8b8f9a1f_4"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louisianaschools.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hyperlink" Target="https://www.louisianabelieves.com/docs/default-source/teacher-toolbox-resources/school-system-support-calendar.pdf?sfvrsn=3b1d8d1f_205" TargetMode="External"/><Relationship Id="rId3" Type="http://schemas.openxmlformats.org/officeDocument/2006/relationships/hyperlink" Target="https://www.louisianabelieves.com/docs/default-source/district-support/louisianas-school-system-planning-guide.pdf" TargetMode="External"/><Relationship Id="rId7" Type="http://schemas.openxmlformats.org/officeDocument/2006/relationships/hyperlink" Target="https://www.louisianabelieves.com/newsroom/newsletter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louisianabelieves.com/resources/library/school-improvement" TargetMode="External"/><Relationship Id="rId5" Type="http://schemas.openxmlformats.org/officeDocument/2006/relationships/hyperlink" Target="https://www.louisianabelieves.com/docs/default-source/district-support/super-app-launch-overview-1.pdf?sfvrsn=1a0e9d1f_4" TargetMode="External"/><Relationship Id="rId4" Type="http://schemas.openxmlformats.org/officeDocument/2006/relationships/hyperlink" Target="https://www.louisianabelieves.com/docs/default-source/district-support/2020-super-app-workbook.xlsx?sfvrsn=5439d1f_2" TargetMode="External"/><Relationship Id="rId9" Type="http://schemas.openxmlformats.org/officeDocument/2006/relationships/hyperlink" Target="mailto:LDOE.GrantsHelpDesk@la.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dirty="0"/>
              <a:t>Super App </a:t>
            </a:r>
            <a:r>
              <a:rPr lang="en"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Launch</a:t>
            </a:r>
            <a:r>
              <a:rPr lang="en" dirty="0"/>
              <a:t>: Opening Session</a:t>
            </a:r>
            <a:endParaRPr dirty="0"/>
          </a:p>
          <a:p>
            <a:pPr marL="0" lvl="0" indent="0" algn="ctr" rtl="0">
              <a:lnSpc>
                <a:spcPct val="100000"/>
              </a:lnSpc>
              <a:spcBef>
                <a:spcPts val="0"/>
              </a:spcBef>
              <a:spcAft>
                <a:spcPts val="0"/>
              </a:spcAft>
              <a:buSzPts val="2800"/>
              <a:buNone/>
            </a:pPr>
            <a:r>
              <a:rPr lang="en" dirty="0"/>
              <a:t>November 2019</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Ongoing Need for Improvement</a:t>
            </a:r>
            <a:endParaRPr>
              <a:solidFill>
                <a:srgbClr val="000000"/>
              </a:solidFill>
            </a:endParaRPr>
          </a:p>
        </p:txBody>
      </p:sp>
      <p:sp>
        <p:nvSpPr>
          <p:cNvPr id="321" name="Google Shape;321;p66"/>
          <p:cNvSpPr txBox="1">
            <a:spLocks noGrp="1"/>
          </p:cNvSpPr>
          <p:nvPr>
            <p:ph type="body" idx="1"/>
          </p:nvPr>
        </p:nvSpPr>
        <p:spPr>
          <a:xfrm>
            <a:off x="57000" y="1848275"/>
            <a:ext cx="8934600" cy="26697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The Department has identified a total of </a:t>
            </a:r>
            <a:r>
              <a:rPr lang="en" sz="1600" u="sng">
                <a:solidFill>
                  <a:schemeClr val="hlink"/>
                </a:solidFill>
                <a:hlinkClick r:id="rId3"/>
              </a:rPr>
              <a:t>571 schools</a:t>
            </a:r>
            <a:r>
              <a:rPr lang="en" sz="1600">
                <a:solidFill>
                  <a:srgbClr val="000000"/>
                </a:solidFill>
              </a:rPr>
              <a:t> as requiring comprehensive or urgent intervention, and school systems are required to submit improvement plans for the 2020-2021 school year.</a:t>
            </a:r>
            <a:br>
              <a:rPr lang="en" sz="1600">
                <a:solidFill>
                  <a:srgbClr val="000000"/>
                </a:solidFill>
              </a:rPr>
            </a:br>
            <a:endParaRPr sz="1600">
              <a:solidFill>
                <a:srgbClr val="000000"/>
              </a:solidFill>
            </a:endParaRPr>
          </a:p>
          <a:p>
            <a:pPr marL="457200" lvl="0" indent="-330200" algn="l" rtl="0">
              <a:lnSpc>
                <a:spcPct val="115000"/>
              </a:lnSpc>
              <a:spcBef>
                <a:spcPts val="0"/>
              </a:spcBef>
              <a:spcAft>
                <a:spcPts val="0"/>
              </a:spcAft>
              <a:buClr>
                <a:srgbClr val="000000"/>
              </a:buClr>
              <a:buSzPts val="1600"/>
              <a:buFont typeface="Calibri"/>
              <a:buChar char="•"/>
            </a:pPr>
            <a:r>
              <a:rPr lang="en" sz="1600">
                <a:solidFill>
                  <a:srgbClr val="000000"/>
                </a:solidFill>
              </a:rPr>
              <a:t>Select school systems with struggling schools will present on their progress to the state Board of Elementary and Secondary Education (BESE) at its December 2019 meeting. </a:t>
            </a:r>
            <a:endParaRPr sz="1600">
              <a:solidFill>
                <a:srgbClr val="000000"/>
              </a:solidFill>
            </a:endParaRPr>
          </a:p>
          <a:p>
            <a:pPr marL="457200" lvl="0" indent="0" algn="l" rtl="0">
              <a:lnSpc>
                <a:spcPct val="100000"/>
              </a:lnSpc>
              <a:spcBef>
                <a:spcPts val="0"/>
              </a:spcBef>
              <a:spcAft>
                <a:spcPts val="0"/>
              </a:spcAft>
              <a:buNone/>
            </a:pP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The 2020-2021 Super App launched on November 4. BESE will approve funding to support these plans in April 2020.</a:t>
            </a:r>
            <a:endParaRPr/>
          </a:p>
        </p:txBody>
      </p:sp>
      <p:sp>
        <p:nvSpPr>
          <p:cNvPr id="322" name="Google Shape;322;p66"/>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Font typeface="Calibri"/>
              <a:buNone/>
            </a:pPr>
            <a:fld id="{00000000-1234-1234-1234-123412341234}" type="slidenum">
              <a:rPr lang="en"/>
              <a:t>10</a:t>
            </a:fld>
            <a:endParaRPr/>
          </a:p>
        </p:txBody>
      </p:sp>
      <p:sp>
        <p:nvSpPr>
          <p:cNvPr id="323" name="Google Shape;323;p66"/>
          <p:cNvSpPr txBox="1"/>
          <p:nvPr/>
        </p:nvSpPr>
        <p:spPr>
          <a:xfrm>
            <a:off x="104025" y="1127675"/>
            <a:ext cx="8934600" cy="626400"/>
          </a:xfrm>
          <a:prstGeom prst="rect">
            <a:avLst/>
          </a:prstGeom>
          <a:solidFill>
            <a:srgbClr val="FCE5CD"/>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600" b="1">
                <a:latin typeface="Calibri"/>
                <a:ea typeface="Calibri"/>
                <a:cs typeface="Calibri"/>
                <a:sym typeface="Calibri"/>
              </a:rPr>
              <a:t>While Louisiana is beginning to see early signs of success, the state’s annual results signal there is more work to be done to ensuring every child, every day, has access to a high-quality education.</a:t>
            </a:r>
            <a:endParaRPr sz="1600" b="1">
              <a:latin typeface="Calibri"/>
              <a:ea typeface="Calibri"/>
              <a:cs typeface="Calibri"/>
              <a:sym typeface="Calibri"/>
            </a:endParaRPr>
          </a:p>
        </p:txBody>
      </p:sp>
    </p:spTree>
    <p:extLst>
      <p:ext uri="{BB962C8B-B14F-4D97-AF65-F5344CB8AC3E}">
        <p14:creationId xmlns:p14="http://schemas.microsoft.com/office/powerpoint/2010/main" val="4042984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7"/>
          <p:cNvSpPr txBox="1"/>
          <p:nvPr/>
        </p:nvSpPr>
        <p:spPr>
          <a:xfrm>
            <a:off x="24675" y="-24675"/>
            <a:ext cx="9119400" cy="10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Calibri"/>
                <a:ea typeface="Calibri"/>
                <a:cs typeface="Calibri"/>
                <a:sym typeface="Calibri"/>
              </a:rPr>
              <a:t>Early Childhood Access and Quality</a:t>
            </a:r>
            <a:endParaRPr sz="2800">
              <a:latin typeface="Calibri"/>
              <a:ea typeface="Calibri"/>
              <a:cs typeface="Calibri"/>
              <a:sym typeface="Calibri"/>
            </a:endParaRPr>
          </a:p>
        </p:txBody>
      </p:sp>
      <p:sp>
        <p:nvSpPr>
          <p:cNvPr id="330" name="Google Shape;330;p67"/>
          <p:cNvSpPr txBox="1"/>
          <p:nvPr/>
        </p:nvSpPr>
        <p:spPr>
          <a:xfrm>
            <a:off x="104025" y="1127675"/>
            <a:ext cx="8934600" cy="888900"/>
          </a:xfrm>
          <a:prstGeom prst="rect">
            <a:avLst/>
          </a:prstGeom>
          <a:solidFill>
            <a:srgbClr val="FCE5CD"/>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600" b="1">
                <a:latin typeface="Calibri"/>
                <a:ea typeface="Calibri"/>
                <a:cs typeface="Calibri"/>
                <a:sym typeface="Calibri"/>
              </a:rPr>
              <a:t>Early childhood centers across the state have shown continued progress in the years since the state Legislature passed the landmark Act 3. However, the results emphasize the need to further expand access to these high-quality programs, particularly for children birth to age 3.</a:t>
            </a:r>
            <a:endParaRPr sz="1600" b="1">
              <a:latin typeface="Calibri"/>
              <a:ea typeface="Calibri"/>
              <a:cs typeface="Calibri"/>
              <a:sym typeface="Calibri"/>
            </a:endParaRPr>
          </a:p>
        </p:txBody>
      </p:sp>
      <p:sp>
        <p:nvSpPr>
          <p:cNvPr id="331" name="Google Shape;331;p67"/>
          <p:cNvSpPr txBox="1"/>
          <p:nvPr/>
        </p:nvSpPr>
        <p:spPr>
          <a:xfrm>
            <a:off x="110325" y="2016575"/>
            <a:ext cx="8922000" cy="29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dirty="0">
                <a:latin typeface="Calibri"/>
                <a:ea typeface="Calibri"/>
                <a:cs typeface="Calibri"/>
                <a:sym typeface="Calibri"/>
              </a:rPr>
              <a:t>Low-performing sites that implemented improvement plans saw greater gains than did other sites that did not: </a:t>
            </a:r>
            <a:endParaRPr sz="15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b="1" dirty="0">
                <a:latin typeface="Calibri"/>
                <a:ea typeface="Calibri"/>
                <a:cs typeface="Calibri"/>
                <a:sym typeface="Calibri"/>
              </a:rPr>
              <a:t>95 percent of sites implementing improvement plans have improved this year</a:t>
            </a:r>
            <a:r>
              <a:rPr lang="en" sz="1600" dirty="0">
                <a:latin typeface="Calibri"/>
                <a:ea typeface="Calibri"/>
                <a:cs typeface="Calibri"/>
                <a:sym typeface="Calibri"/>
              </a:rPr>
              <a:t>, compared to only 33 percent of Approaching Proficient sites that did not participate.</a:t>
            </a:r>
            <a:endParaRPr sz="1600" dirty="0">
              <a:latin typeface="Calibri"/>
              <a:ea typeface="Calibri"/>
              <a:cs typeface="Calibri"/>
              <a:sym typeface="Calibri"/>
            </a:endParaRPr>
          </a:p>
          <a:p>
            <a:pPr marL="457200" lvl="0" indent="-330200" algn="l" rtl="0">
              <a:spcBef>
                <a:spcPts val="400"/>
              </a:spcBef>
              <a:spcAft>
                <a:spcPts val="0"/>
              </a:spcAft>
              <a:buSzPts val="1600"/>
              <a:buFont typeface="Calibri"/>
              <a:buChar char="●"/>
            </a:pPr>
            <a:r>
              <a:rPr lang="en" sz="1600" b="1" dirty="0">
                <a:latin typeface="Calibri"/>
                <a:ea typeface="Calibri"/>
                <a:cs typeface="Calibri"/>
                <a:sym typeface="Calibri"/>
              </a:rPr>
              <a:t>45 percent of sites implementing improvement plans are showing growth of 1 point or higher</a:t>
            </a:r>
            <a:r>
              <a:rPr lang="en" sz="1600" dirty="0">
                <a:latin typeface="Calibri"/>
                <a:ea typeface="Calibri"/>
                <a:cs typeface="Calibri"/>
                <a:sym typeface="Calibri"/>
              </a:rPr>
              <a:t>, compared to fewer than 1 percent of other Approaching Proficient sites.</a:t>
            </a:r>
            <a:endParaRPr lang="en-US" sz="500" dirty="0">
              <a:latin typeface="Calibri"/>
              <a:ea typeface="Calibri"/>
              <a:cs typeface="Calibri"/>
              <a:sym typeface="Calibri"/>
            </a:endParaRPr>
          </a:p>
          <a:p>
            <a:pPr marL="0" lvl="0" indent="0" algn="l" rtl="0">
              <a:lnSpc>
                <a:spcPct val="115000"/>
              </a:lnSpc>
              <a:spcBef>
                <a:spcPts val="1200"/>
              </a:spcBef>
              <a:spcAft>
                <a:spcPts val="0"/>
              </a:spcAft>
              <a:buNone/>
            </a:pPr>
            <a:r>
              <a:rPr lang="en-US" sz="1600" dirty="0">
                <a:latin typeface="Calibri"/>
                <a:ea typeface="Calibri"/>
                <a:cs typeface="Calibri"/>
                <a:sym typeface="Calibri"/>
              </a:rPr>
              <a:t>Despite improvements in early childhood classroom quality, there are still far too few economically disadvantaged birth through three year </a:t>
            </a:r>
            <a:r>
              <a:rPr lang="en-US" sz="1600" dirty="0" err="1">
                <a:latin typeface="Calibri"/>
                <a:ea typeface="Calibri"/>
                <a:cs typeface="Calibri"/>
                <a:sym typeface="Calibri"/>
              </a:rPr>
              <a:t>olds</a:t>
            </a:r>
            <a:r>
              <a:rPr lang="en-US" sz="1600" dirty="0">
                <a:latin typeface="Calibri"/>
                <a:ea typeface="Calibri"/>
                <a:cs typeface="Calibri"/>
                <a:sym typeface="Calibri"/>
              </a:rPr>
              <a:t> that can access high-quality, publicly-funded care: </a:t>
            </a:r>
          </a:p>
          <a:p>
            <a:pPr marL="457200" lvl="0" indent="-330200" algn="l" rtl="0">
              <a:lnSpc>
                <a:spcPct val="115000"/>
              </a:lnSpc>
              <a:spcBef>
                <a:spcPts val="0"/>
              </a:spcBef>
              <a:spcAft>
                <a:spcPts val="0"/>
              </a:spcAft>
              <a:buSzPts val="1600"/>
              <a:buFont typeface="Calibri"/>
              <a:buChar char="●"/>
            </a:pPr>
            <a:r>
              <a:rPr lang="en" sz="1600" dirty="0">
                <a:latin typeface="Calibri"/>
                <a:ea typeface="Calibri"/>
                <a:cs typeface="Calibri"/>
                <a:sym typeface="Calibri"/>
              </a:rPr>
              <a:t>While 86 percent of economically disadvantaged 4 year </a:t>
            </a:r>
            <a:r>
              <a:rPr lang="en" sz="1600" dirty="0" err="1">
                <a:latin typeface="Calibri"/>
                <a:ea typeface="Calibri"/>
                <a:cs typeface="Calibri"/>
                <a:sym typeface="Calibri"/>
              </a:rPr>
              <a:t>olds</a:t>
            </a:r>
            <a:r>
              <a:rPr lang="en" sz="1600" dirty="0">
                <a:latin typeface="Calibri"/>
                <a:ea typeface="Calibri"/>
                <a:cs typeface="Calibri"/>
                <a:sym typeface="Calibri"/>
              </a:rPr>
              <a:t> have access to quality early learning, </a:t>
            </a:r>
            <a:r>
              <a:rPr lang="en" sz="1600" b="1" dirty="0">
                <a:latin typeface="Calibri"/>
                <a:ea typeface="Calibri"/>
                <a:cs typeface="Calibri"/>
                <a:sym typeface="Calibri"/>
              </a:rPr>
              <a:t>only 1 percent of our infants, 6 percent of our toddlers, and 26 percent of our 3 year </a:t>
            </a:r>
            <a:r>
              <a:rPr lang="en" sz="1600" b="1" dirty="0" err="1">
                <a:latin typeface="Calibri"/>
                <a:ea typeface="Calibri"/>
                <a:cs typeface="Calibri"/>
                <a:sym typeface="Calibri"/>
              </a:rPr>
              <a:t>olds</a:t>
            </a:r>
            <a:r>
              <a:rPr lang="en" sz="1600" b="1" dirty="0">
                <a:latin typeface="Calibri"/>
                <a:ea typeface="Calibri"/>
                <a:cs typeface="Calibri"/>
                <a:sym typeface="Calibri"/>
              </a:rPr>
              <a:t> do</a:t>
            </a:r>
            <a:r>
              <a:rPr lang="en" sz="1600" dirty="0">
                <a:latin typeface="Calibri"/>
                <a:ea typeface="Calibri"/>
                <a:cs typeface="Calibri"/>
                <a:sym typeface="Calibri"/>
              </a:rPr>
              <a:t>.</a:t>
            </a:r>
            <a:endParaRPr sz="1600" dirty="0">
              <a:latin typeface="Calibri"/>
              <a:ea typeface="Calibri"/>
              <a:cs typeface="Calibri"/>
              <a:sym typeface="Calibri"/>
            </a:endParaRPr>
          </a:p>
          <a:p>
            <a:pPr marL="0" lvl="0" indent="0" algn="l" rtl="0">
              <a:lnSpc>
                <a:spcPct val="100000"/>
              </a:lnSpc>
              <a:spcBef>
                <a:spcPts val="1200"/>
              </a:spcBef>
              <a:spcAft>
                <a:spcPts val="0"/>
              </a:spcAft>
              <a:buNone/>
            </a:pPr>
            <a:endParaRPr sz="1200" dirty="0">
              <a:latin typeface="Calibri"/>
              <a:ea typeface="Calibri"/>
              <a:cs typeface="Calibri"/>
              <a:sym typeface="Calibri"/>
            </a:endParaRPr>
          </a:p>
          <a:p>
            <a:pPr marL="0" lvl="0" indent="0" algn="l" rtl="0">
              <a:lnSpc>
                <a:spcPct val="100000"/>
              </a:lnSpc>
              <a:spcBef>
                <a:spcPts val="400"/>
              </a:spcBef>
              <a:spcAft>
                <a:spcPts val="0"/>
              </a:spcAft>
              <a:buNone/>
            </a:pPr>
            <a:endParaRPr sz="1600" b="1" dirty="0">
              <a:latin typeface="Calibri"/>
              <a:ea typeface="Calibri"/>
              <a:cs typeface="Calibri"/>
              <a:sym typeface="Calibri"/>
            </a:endParaRPr>
          </a:p>
        </p:txBody>
      </p:sp>
      <p:sp>
        <p:nvSpPr>
          <p:cNvPr id="332" name="Google Shape;332;p67"/>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Font typeface="Calibri"/>
              <a:buNone/>
            </a:pPr>
            <a:fld id="{00000000-1234-1234-1234-123412341234}" type="slidenum">
              <a:rPr lang="en"/>
              <a:t>11</a:t>
            </a:fld>
            <a:endParaRPr/>
          </a:p>
        </p:txBody>
      </p:sp>
    </p:spTree>
    <p:extLst>
      <p:ext uri="{BB962C8B-B14F-4D97-AF65-F5344CB8AC3E}">
        <p14:creationId xmlns:p14="http://schemas.microsoft.com/office/powerpoint/2010/main" val="341172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84"/>
          <p:cNvSpPr txBox="1">
            <a:spLocks noGrp="1"/>
          </p:cNvSpPr>
          <p:nvPr>
            <p:ph type="title"/>
          </p:nvPr>
        </p:nvSpPr>
        <p:spPr>
          <a:xfrm>
            <a:off x="4" y="3863"/>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800"/>
              <a:t>Louisiana School and Center Finder</a:t>
            </a:r>
            <a:endParaRPr sz="2800"/>
          </a:p>
        </p:txBody>
      </p:sp>
      <p:sp>
        <p:nvSpPr>
          <p:cNvPr id="460" name="Google Shape;460;p84"/>
          <p:cNvSpPr txBox="1">
            <a:spLocks noGrp="1"/>
          </p:cNvSpPr>
          <p:nvPr>
            <p:ph type="body" idx="1"/>
          </p:nvPr>
        </p:nvSpPr>
        <p:spPr>
          <a:xfrm>
            <a:off x="152400" y="990600"/>
            <a:ext cx="52098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 sz="1600" dirty="0"/>
              <a:t>Both school performance scores and early childhood performance profiles are reported this year through Louisiana’s interactive, online tool: </a:t>
            </a:r>
            <a:r>
              <a:rPr lang="en" sz="1600" u="sng" dirty="0">
                <a:solidFill>
                  <a:schemeClr val="hlink"/>
                </a:solidFill>
                <a:hlinkClick r:id="rId3"/>
              </a:rPr>
              <a:t>Louisiana School and Center Finder</a:t>
            </a:r>
            <a:r>
              <a:rPr lang="en" sz="1600" dirty="0"/>
              <a:t>. </a:t>
            </a:r>
            <a:endParaRPr sz="1600" dirty="0"/>
          </a:p>
          <a:p>
            <a:pPr marL="0" lvl="0" indent="0" algn="l" rtl="0">
              <a:spcBef>
                <a:spcPts val="750"/>
              </a:spcBef>
              <a:spcAft>
                <a:spcPts val="0"/>
              </a:spcAft>
              <a:buNone/>
            </a:pPr>
            <a:endParaRPr sz="800" dirty="0">
              <a:solidFill>
                <a:srgbClr val="000000"/>
              </a:solidFill>
            </a:endParaRPr>
          </a:p>
          <a:p>
            <a:pPr marL="0" lvl="0" indent="0" algn="l" rtl="0">
              <a:spcBef>
                <a:spcPts val="750"/>
              </a:spcBef>
              <a:spcAft>
                <a:spcPts val="0"/>
              </a:spcAft>
              <a:buNone/>
            </a:pPr>
            <a:r>
              <a:rPr lang="en" sz="1600" dirty="0">
                <a:solidFill>
                  <a:srgbClr val="000000"/>
                </a:solidFill>
              </a:rPr>
              <a:t>Louisiana School and Center Finder provides families with:</a:t>
            </a:r>
            <a:endParaRPr sz="1600" dirty="0">
              <a:solidFill>
                <a:srgbClr val="000000"/>
              </a:solidFill>
            </a:endParaRPr>
          </a:p>
          <a:p>
            <a:pPr marL="457200" lvl="0" indent="-317500" algn="l" rtl="0">
              <a:spcBef>
                <a:spcPts val="750"/>
              </a:spcBef>
              <a:spcAft>
                <a:spcPts val="0"/>
              </a:spcAft>
              <a:buClr>
                <a:srgbClr val="000000"/>
              </a:buClr>
              <a:buSzPts val="1400"/>
              <a:buFont typeface="Calibri"/>
              <a:buChar char="•"/>
            </a:pPr>
            <a:r>
              <a:rPr lang="en" sz="1600" b="1" dirty="0">
                <a:solidFill>
                  <a:srgbClr val="000000"/>
                </a:solidFill>
              </a:rPr>
              <a:t>school performance scores and early childhood performance ratings</a:t>
            </a:r>
            <a:r>
              <a:rPr lang="en" sz="1600" dirty="0">
                <a:solidFill>
                  <a:srgbClr val="000000"/>
                </a:solidFill>
              </a:rPr>
              <a:t> to show how well schools and centers are preparing students for the next grade-level;</a:t>
            </a:r>
            <a:endParaRPr sz="1600" dirty="0">
              <a:solidFill>
                <a:srgbClr val="000000"/>
              </a:solidFill>
            </a:endParaRPr>
          </a:p>
          <a:p>
            <a:pPr marL="457200" lvl="0" indent="-317500" algn="l" rtl="0">
              <a:spcBef>
                <a:spcPts val="0"/>
              </a:spcBef>
              <a:spcAft>
                <a:spcPts val="0"/>
              </a:spcAft>
              <a:buClr>
                <a:srgbClr val="000000"/>
              </a:buClr>
              <a:buSzPts val="1400"/>
              <a:buFont typeface="Calibri"/>
              <a:buChar char="•"/>
            </a:pPr>
            <a:r>
              <a:rPr lang="en" sz="1600" b="1" dirty="0">
                <a:solidFill>
                  <a:srgbClr val="000000"/>
                </a:solidFill>
              </a:rPr>
              <a:t>basic information about schools and centers</a:t>
            </a:r>
            <a:r>
              <a:rPr lang="en" sz="1600" dirty="0">
                <a:solidFill>
                  <a:srgbClr val="000000"/>
                </a:solidFill>
              </a:rPr>
              <a:t> such as their address, website, hours of operation, and principal or director’s name; and</a:t>
            </a:r>
            <a:endParaRPr sz="1600" dirty="0">
              <a:solidFill>
                <a:srgbClr val="000000"/>
              </a:solidFill>
            </a:endParaRPr>
          </a:p>
          <a:p>
            <a:pPr marL="457200" lvl="0" indent="-317500" algn="l" rtl="0">
              <a:spcBef>
                <a:spcPts val="0"/>
              </a:spcBef>
              <a:spcAft>
                <a:spcPts val="0"/>
              </a:spcAft>
              <a:buClr>
                <a:srgbClr val="000000"/>
              </a:buClr>
              <a:buSzPts val="1400"/>
              <a:buFont typeface="Calibri"/>
              <a:buChar char="•"/>
            </a:pPr>
            <a:r>
              <a:rPr lang="en" sz="1600" b="1" dirty="0">
                <a:solidFill>
                  <a:srgbClr val="000000"/>
                </a:solidFill>
              </a:rPr>
              <a:t>listings of course offerings, clubs, enrichment, and extracurricular activities</a:t>
            </a:r>
            <a:r>
              <a:rPr lang="en" sz="1600" dirty="0">
                <a:solidFill>
                  <a:srgbClr val="000000"/>
                </a:solidFill>
              </a:rPr>
              <a:t>. </a:t>
            </a:r>
            <a:endParaRPr sz="1600" dirty="0">
              <a:solidFill>
                <a:srgbClr val="000000"/>
              </a:solidFill>
            </a:endParaRPr>
          </a:p>
          <a:p>
            <a:pPr marL="0" lvl="0" indent="0" algn="l" rtl="0">
              <a:spcBef>
                <a:spcPts val="750"/>
              </a:spcBef>
              <a:spcAft>
                <a:spcPts val="0"/>
              </a:spcAft>
              <a:buNone/>
            </a:pPr>
            <a:endParaRPr sz="1600" dirty="0"/>
          </a:p>
        </p:txBody>
      </p:sp>
      <p:pic>
        <p:nvPicPr>
          <p:cNvPr id="461" name="Google Shape;461;p84"/>
          <p:cNvPicPr preferRelativeResize="0"/>
          <p:nvPr/>
        </p:nvPicPr>
        <p:blipFill>
          <a:blip r:embed="rId4">
            <a:alphaModFix/>
          </a:blip>
          <a:stretch>
            <a:fillRect/>
          </a:stretch>
        </p:blipFill>
        <p:spPr>
          <a:xfrm>
            <a:off x="5532600" y="1121075"/>
            <a:ext cx="3520500" cy="2682636"/>
          </a:xfrm>
          <a:prstGeom prst="rect">
            <a:avLst/>
          </a:prstGeom>
          <a:noFill/>
          <a:ln>
            <a:noFill/>
          </a:ln>
        </p:spPr>
      </p:pic>
      <p:sp>
        <p:nvSpPr>
          <p:cNvPr id="462" name="Google Shape;462;p84"/>
          <p:cNvSpPr txBox="1"/>
          <p:nvPr/>
        </p:nvSpPr>
        <p:spPr>
          <a:xfrm>
            <a:off x="5957850" y="3943600"/>
            <a:ext cx="2795700" cy="61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Calibri"/>
                <a:ea typeface="Calibri"/>
                <a:cs typeface="Calibri"/>
                <a:sym typeface="Calibri"/>
              </a:rPr>
              <a:t>www.louisianaschools.com</a:t>
            </a:r>
            <a:endParaRPr sz="1800" b="1">
              <a:latin typeface="Calibri"/>
              <a:ea typeface="Calibri"/>
              <a:cs typeface="Calibri"/>
              <a:sym typeface="Calibri"/>
            </a:endParaRPr>
          </a:p>
        </p:txBody>
      </p:sp>
      <p:sp>
        <p:nvSpPr>
          <p:cNvPr id="463" name="Google Shape;463;p84"/>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Font typeface="Calibri"/>
              <a:buNone/>
            </a:pPr>
            <a:fld id="{00000000-1234-1234-1234-123412341234}" type="slidenum">
              <a:rPr lang="en"/>
              <a:t>12</a:t>
            </a:fld>
            <a:endParaRPr/>
          </a:p>
        </p:txBody>
      </p:sp>
    </p:spTree>
    <p:extLst>
      <p:ext uri="{BB962C8B-B14F-4D97-AF65-F5344CB8AC3E}">
        <p14:creationId xmlns:p14="http://schemas.microsoft.com/office/powerpoint/2010/main" val="874095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4"/>
          <p:cNvSpPr txBox="1">
            <a:spLocks noGrp="1"/>
          </p:cNvSpPr>
          <p:nvPr>
            <p:ph type="title"/>
          </p:nvPr>
        </p:nvSpPr>
        <p:spPr>
          <a:xfrm>
            <a:off x="0" y="1600200"/>
            <a:ext cx="9144000" cy="1657500"/>
          </a:xfrm>
          <a:prstGeom prst="rect">
            <a:avLst/>
          </a:prstGeom>
          <a:solidFill>
            <a:schemeClr val="lt1">
              <a:alpha val="49020"/>
            </a:schemeClr>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434343"/>
              </a:buClr>
              <a:buSzPts val="2800"/>
              <a:buFont typeface="Calibri"/>
              <a:buNone/>
            </a:pPr>
            <a:r>
              <a:rPr lang="en"/>
              <a:t>The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
                  </a:ext>
                </a:extLst>
              </a:rPr>
              <a:t>2020-2021</a:t>
            </a:r>
            <a:r>
              <a:rPr lang="en"/>
              <a:t> Super App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6f99b4f0f7_0_114"/>
          <p:cNvSpPr/>
          <p:nvPr/>
        </p:nvSpPr>
        <p:spPr>
          <a:xfrm>
            <a:off x="152400" y="1109675"/>
            <a:ext cx="8741400" cy="481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g6f99b4f0f7_0_114"/>
          <p:cNvSpPr txBox="1">
            <a:spLocks noGrp="1"/>
          </p:cNvSpPr>
          <p:nvPr>
            <p:ph type="body" idx="1"/>
          </p:nvPr>
        </p:nvSpPr>
        <p:spPr>
          <a:xfrm>
            <a:off x="152400" y="1109675"/>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In order to ensure </a:t>
            </a:r>
            <a:r>
              <a:rPr lang="en" b="1"/>
              <a:t>students </a:t>
            </a:r>
            <a:r>
              <a:rPr lang="en"/>
              <a:t>do the majority of the work every day,</a:t>
            </a:r>
            <a:endParaRPr/>
          </a:p>
          <a:p>
            <a:pPr marL="457200" lvl="0" indent="-342900" algn="l" rtl="0">
              <a:lnSpc>
                <a:spcPct val="100000"/>
              </a:lnSpc>
              <a:spcBef>
                <a:spcPts val="1600"/>
              </a:spcBef>
              <a:spcAft>
                <a:spcPts val="0"/>
              </a:spcAft>
              <a:buSzPts val="1800"/>
              <a:buFont typeface="Calibri"/>
              <a:buAutoNum type="arabicPeriod"/>
            </a:pPr>
            <a:r>
              <a:rPr lang="en" b="1"/>
              <a:t>All t</a:t>
            </a:r>
            <a:r>
              <a:rPr lang="en"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
                  </a:ext>
                </a:extLst>
              </a:rPr>
              <a:t>eachers</a:t>
            </a:r>
            <a:r>
              <a:rPr lang="en"/>
              <a:t>—including special education, English language, and reading interventionists—are fully prepared to deliver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high-quality</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
                  </a:ext>
                </a:extLst>
              </a:rPr>
              <a:t> </a:t>
            </a:r>
            <a:r>
              <a:rPr lang="en"/>
              <a:t>lessons.</a:t>
            </a:r>
            <a:endParaRPr/>
          </a:p>
          <a:p>
            <a:pPr marL="457200" lvl="0" indent="-342900" algn="l" rtl="0">
              <a:lnSpc>
                <a:spcPct val="100000"/>
              </a:lnSpc>
              <a:spcBef>
                <a:spcPts val="1000"/>
              </a:spcBef>
              <a:spcAft>
                <a:spcPts val="0"/>
              </a:spcAft>
              <a:buSzPts val="1800"/>
              <a:buFont typeface="Calibri"/>
              <a:buAutoNum type="arabicPeriod"/>
            </a:pPr>
            <a:r>
              <a:rPr lang="en" b="1"/>
              <a:t>Principals</a:t>
            </a:r>
            <a:r>
              <a:rPr lang="en"/>
              <a:t>, </a:t>
            </a:r>
            <a:r>
              <a:rPr lang="en" b="1"/>
              <a:t>leadership teams</a:t>
            </a:r>
            <a:r>
              <a:rPr lang="en"/>
              <a:t>, </a:t>
            </a:r>
            <a:r>
              <a:rPr lang="en" b="1"/>
              <a:t>content leaders </a:t>
            </a:r>
            <a:r>
              <a:rPr lang="en"/>
              <a:t>and </a:t>
            </a:r>
            <a:r>
              <a:rPr lang="en" b="1"/>
              <a:t>mentor teachers </a:t>
            </a:r>
            <a:r>
              <a:rPr lang="en"/>
              <a:t>use classroom observation, common planning time, and one-on-one coaching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rPr>
              <a:t>to support each teacher in delivering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rPr>
              <a:t>high-quality</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 lessons.</a:t>
            </a:r>
            <a:endParaRPr/>
          </a:p>
          <a:p>
            <a:pPr marL="457200" lvl="0" indent="-342900" algn="l" rtl="0">
              <a:lnSpc>
                <a:spcPct val="100000"/>
              </a:lnSpc>
              <a:spcBef>
                <a:spcPts val="1000"/>
              </a:spcBef>
              <a:spcAft>
                <a:spcPts val="0"/>
              </a:spcAft>
              <a:buSzPts val="1800"/>
              <a:buFont typeface="Calibri"/>
              <a:buAutoNum type="arabicPeriod"/>
            </a:pPr>
            <a:r>
              <a:rPr lang="en" b="1"/>
              <a:t>School systems </a:t>
            </a:r>
            <a:r>
              <a:rPr lang="en"/>
              <a:t>support principals and school teams as they provide support to teachers.</a:t>
            </a:r>
            <a:endParaRPr/>
          </a:p>
          <a:p>
            <a:pPr marL="457200" lvl="0" indent="-342900" algn="l" rtl="0">
              <a:lnSpc>
                <a:spcPct val="100000"/>
              </a:lnSpc>
              <a:spcBef>
                <a:spcPts val="1000"/>
              </a:spcBef>
              <a:spcAft>
                <a:spcPts val="1000"/>
              </a:spcAft>
              <a:buSzPts val="1800"/>
              <a:buFont typeface="Calibri"/>
              <a:buAutoNum type="arabicPeriod"/>
            </a:pPr>
            <a:r>
              <a:rPr lang="en"/>
              <a:t>The </a:t>
            </a:r>
            <a:r>
              <a:rPr lang="en" b="1"/>
              <a:t>Department </a:t>
            </a:r>
            <a:r>
              <a:rPr lang="en"/>
              <a:t>supports school systems as they execute their improvement plans.</a:t>
            </a:r>
            <a:endParaRPr/>
          </a:p>
        </p:txBody>
      </p:sp>
      <p:sp>
        <p:nvSpPr>
          <p:cNvPr id="435" name="Google Shape;435;g6f99b4f0f7_0_11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
              <a:t>Academic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
                  </a:ext>
                </a:extLst>
              </a:rPr>
              <a:t>Focus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6f99b4f0f7_6_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2020-2021 CIR and UIR-Academics Strategy </a:t>
            </a:r>
            <a:endParaRPr sz="2800"/>
          </a:p>
        </p:txBody>
      </p:sp>
      <p:sp>
        <p:nvSpPr>
          <p:cNvPr id="441" name="Google Shape;441;g6f99b4f0f7_6_0"/>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00"/>
                </a:solidFill>
              </a:rPr>
              <a:t>Next school year, 2020-2021, CIR and UIR-Academics </a:t>
            </a:r>
            <a:r>
              <a:rPr lang="en" sz="18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
                  </a:ext>
                </a:extLst>
              </a:rPr>
              <a:t>schools </a:t>
            </a:r>
            <a:r>
              <a:rPr lang="en" sz="1800" dirty="0">
                <a:solidFill>
                  <a:srgbClr val="000000"/>
                </a:solidFill>
              </a:rPr>
              <a:t>have continue to have these requirements:</a:t>
            </a:r>
            <a:endParaRPr sz="1800" dirty="0">
              <a:solidFill>
                <a:srgbClr val="000000"/>
              </a:solidFill>
            </a:endParaRPr>
          </a:p>
          <a:p>
            <a:pPr marL="0" lvl="0" indent="0" algn="l" rtl="0">
              <a:spcBef>
                <a:spcPts val="0"/>
              </a:spcBef>
              <a:spcAft>
                <a:spcPts val="0"/>
              </a:spcAft>
              <a:buNone/>
            </a:pPr>
            <a:endParaRPr sz="1800" dirty="0">
              <a:solidFill>
                <a:srgbClr val="000000"/>
              </a:solidFill>
            </a:endParaRPr>
          </a:p>
          <a:p>
            <a:pPr marL="457200" lvl="0" indent="-342900" algn="l" rtl="0">
              <a:spcBef>
                <a:spcPts val="0"/>
              </a:spcBef>
              <a:spcAft>
                <a:spcPts val="0"/>
              </a:spcAft>
              <a:buClr>
                <a:schemeClr val="dk1"/>
              </a:buClr>
              <a:buSzPts val="1800"/>
              <a:buFont typeface="Calibri"/>
              <a:buAutoNum type="arabicPeriod"/>
            </a:pPr>
            <a:r>
              <a:rPr lang="en" sz="1800" dirty="0"/>
              <a:t>High quality curriculum and assessments in all grades, PK-12, in English and math</a:t>
            </a:r>
            <a:endParaRPr sz="1800" dirty="0"/>
          </a:p>
          <a:p>
            <a:pPr marL="457200" lvl="0" indent="-342900" algn="l" rtl="0">
              <a:spcBef>
                <a:spcPts val="0"/>
              </a:spcBef>
              <a:spcAft>
                <a:spcPts val="0"/>
              </a:spcAft>
              <a:buClr>
                <a:schemeClr val="dk1"/>
              </a:buClr>
              <a:buSzPts val="1800"/>
              <a:buFont typeface="Calibri"/>
              <a:buAutoNum type="arabicPeriod"/>
            </a:pPr>
            <a:r>
              <a:rPr lang="en" sz="1800" dirty="0"/>
              <a:t>High quality professional </a:t>
            </a:r>
            <a:r>
              <a:rPr lang="en"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
                  </a:ext>
                </a:extLst>
              </a:rPr>
              <a:t>development</a:t>
            </a:r>
            <a:r>
              <a:rPr lang="en" sz="1800" dirty="0"/>
              <a:t> for all teachers on the selected curriculum</a:t>
            </a:r>
            <a:endParaRPr sz="1800" dirty="0"/>
          </a:p>
          <a:p>
            <a:pPr marL="457200" lvl="0" indent="-342900" algn="l" rtl="0">
              <a:spcBef>
                <a:spcPts val="0"/>
              </a:spcBef>
              <a:spcAft>
                <a:spcPts val="0"/>
              </a:spcAft>
              <a:buClr>
                <a:schemeClr val="dk1"/>
              </a:buClr>
              <a:buSzPts val="1800"/>
              <a:buFont typeface="Calibri"/>
              <a:buAutoNum type="arabicPeriod"/>
            </a:pPr>
            <a:r>
              <a:rPr lang="en" sz="1800" dirty="0"/>
              <a:t>Teacher preparation partner to address schools’ greatest workforce needs</a:t>
            </a:r>
            <a:endParaRPr sz="1800" dirty="0"/>
          </a:p>
          <a:p>
            <a:pPr marL="457200" lvl="0" indent="-342900" algn="l" rtl="0">
              <a:spcBef>
                <a:spcPts val="0"/>
              </a:spcBef>
              <a:spcAft>
                <a:spcPts val="0"/>
              </a:spcAft>
              <a:buClr>
                <a:schemeClr val="dk1"/>
              </a:buClr>
              <a:buSzPts val="1800"/>
              <a:buFont typeface="Calibri"/>
              <a:buAutoNum type="arabicPeriod"/>
            </a:pPr>
            <a:r>
              <a:rPr lang="en" sz="1800" dirty="0"/>
              <a:t>Building school-based expertise through Content Leader, Intervention Content Leader, and/or Mentor Teacher </a:t>
            </a:r>
            <a:r>
              <a:rPr lang="en"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
                  </a:ext>
                </a:extLst>
              </a:rPr>
              <a:t>participation</a:t>
            </a:r>
            <a:endParaRPr sz="1800" dirty="0"/>
          </a:p>
          <a:p>
            <a:pPr marL="0" lvl="0" indent="0" algn="l" rtl="0">
              <a:spcBef>
                <a:spcPts val="0"/>
              </a:spcBef>
              <a:spcAft>
                <a:spcPts val="0"/>
              </a:spcAft>
              <a:buClr>
                <a:schemeClr val="dk1"/>
              </a:buClr>
              <a:buSzPts val="1100"/>
              <a:buFont typeface="Arial"/>
              <a:buNone/>
            </a:pPr>
            <a:endParaRPr sz="1800" dirty="0"/>
          </a:p>
          <a:p>
            <a:pPr marL="0" lvl="0" indent="0" algn="l" rtl="0">
              <a:spcBef>
                <a:spcPts val="0"/>
              </a:spcBef>
              <a:spcAft>
                <a:spcPts val="0"/>
              </a:spcAft>
              <a:buNone/>
            </a:pPr>
            <a:endParaRPr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6fbe324a8e_0_16"/>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2020-2021 CIR/UIR Requirements</a:t>
            </a:r>
            <a:endParaRPr sz="2800"/>
          </a:p>
        </p:txBody>
      </p:sp>
      <p:sp>
        <p:nvSpPr>
          <p:cNvPr id="448" name="Google Shape;448;g6fbe324a8e_0_16"/>
          <p:cNvSpPr txBox="1">
            <a:spLocks noGrp="1"/>
          </p:cNvSpPr>
          <p:nvPr>
            <p:ph type="body" idx="1"/>
          </p:nvPr>
        </p:nvSpPr>
        <p:spPr>
          <a:xfrm>
            <a:off x="152400" y="1105350"/>
            <a:ext cx="8900100" cy="3695100"/>
          </a:xfrm>
          <a:prstGeom prst="rect">
            <a:avLst/>
          </a:prstGeom>
        </p:spPr>
        <p:txBody>
          <a:bodyPr spcFirstLastPara="1" wrap="square" lIns="91425" tIns="91425" rIns="91425" bIns="91425" anchor="t" anchorCtr="0">
            <a:noAutofit/>
          </a:bodyPr>
          <a:lstStyle/>
          <a:p>
            <a:pPr marL="0" marR="59689" lvl="0" indent="0" algn="l" rtl="0">
              <a:lnSpc>
                <a:spcPct val="100000"/>
              </a:lnSpc>
              <a:spcBef>
                <a:spcPts val="0"/>
              </a:spcBef>
              <a:spcAft>
                <a:spcPts val="0"/>
              </a:spcAft>
              <a:buNone/>
            </a:pPr>
            <a:r>
              <a:rPr lang="en" sz="1800" dirty="0"/>
              <a:t>The following requirements have been added for CIR and UIR schools:</a:t>
            </a:r>
            <a:endParaRPr sz="1800" dirty="0"/>
          </a:p>
          <a:p>
            <a:pPr marL="0" marR="59689" lvl="0" indent="0" algn="l" rtl="0">
              <a:lnSpc>
                <a:spcPct val="100000"/>
              </a:lnSpc>
              <a:spcBef>
                <a:spcPts val="0"/>
              </a:spcBef>
              <a:spcAft>
                <a:spcPts val="0"/>
              </a:spcAft>
              <a:buNone/>
            </a:pPr>
            <a:endParaRPr sz="1000" dirty="0"/>
          </a:p>
          <a:p>
            <a:pPr marR="59689" lvl="0" indent="-342900" algn="l" rtl="0">
              <a:lnSpc>
                <a:spcPct val="100000"/>
              </a:lnSpc>
              <a:spcBef>
                <a:spcPts val="0"/>
              </a:spcBef>
              <a:spcAft>
                <a:spcPts val="0"/>
              </a:spcAft>
              <a:buSzPts val="1800"/>
              <a:buFont typeface="+mj-lt"/>
              <a:buAutoNum type="arabicPeriod"/>
            </a:pPr>
            <a:r>
              <a:rPr lang="en" sz="1800" b="1" dirty="0"/>
              <a:t>Professional Development Plan</a:t>
            </a:r>
            <a:r>
              <a:rPr lang="en" sz="1800" dirty="0"/>
              <a:t>: CIR schools plan for content module redelivery and unit unpacking.</a:t>
            </a:r>
            <a:endParaRPr sz="1800" dirty="0"/>
          </a:p>
          <a:p>
            <a:pPr marL="800100" marR="59689" lvl="0" indent="-342900" algn="l" rtl="0">
              <a:lnSpc>
                <a:spcPct val="100000"/>
              </a:lnSpc>
              <a:spcBef>
                <a:spcPts val="0"/>
              </a:spcBef>
              <a:spcAft>
                <a:spcPts val="0"/>
              </a:spcAft>
              <a:buFont typeface="+mj-lt"/>
              <a:buAutoNum type="arabicPeriod"/>
            </a:pPr>
            <a:endParaRPr sz="1800" dirty="0"/>
          </a:p>
          <a:p>
            <a:pPr marR="59689" lvl="0" indent="-342900" algn="l" rtl="0">
              <a:lnSpc>
                <a:spcPct val="100000"/>
              </a:lnSpc>
              <a:spcBef>
                <a:spcPts val="0"/>
              </a:spcBef>
              <a:spcAft>
                <a:spcPts val="0"/>
              </a:spcAft>
              <a:buSzPts val="1800"/>
              <a:buFont typeface="+mj-lt"/>
              <a:buAutoNum type="arabicPeriod"/>
            </a:pPr>
            <a:r>
              <a:rPr lang="en" sz="1800" b="1" dirty="0"/>
              <a:t>Post-secondary planning partner</a:t>
            </a:r>
            <a:r>
              <a:rPr lang="en" sz="1800" dirty="0"/>
              <a:t>: CIR high schools have a partner to support Individual Graduation Plans (IGPs).</a:t>
            </a:r>
            <a:endParaRPr sz="1800" dirty="0"/>
          </a:p>
          <a:p>
            <a:pPr marL="800100" marR="59689" lvl="0" indent="-342900" algn="l" rtl="0">
              <a:lnSpc>
                <a:spcPct val="100000"/>
              </a:lnSpc>
              <a:spcBef>
                <a:spcPts val="0"/>
              </a:spcBef>
              <a:spcAft>
                <a:spcPts val="0"/>
              </a:spcAft>
              <a:buFont typeface="+mj-lt"/>
              <a:buAutoNum type="arabicPeriod"/>
            </a:pPr>
            <a:endParaRPr sz="1800" dirty="0"/>
          </a:p>
          <a:p>
            <a:pPr marR="148590" lvl="0" indent="-342900" algn="l" rtl="0">
              <a:lnSpc>
                <a:spcPct val="100000"/>
              </a:lnSpc>
              <a:spcBef>
                <a:spcPts val="0"/>
              </a:spcBef>
              <a:spcAft>
                <a:spcPts val="0"/>
              </a:spcAft>
              <a:buSzPts val="1800"/>
              <a:buFont typeface="+mj-lt"/>
              <a:buAutoNum type="arabicPeriod"/>
            </a:pPr>
            <a:r>
              <a:rPr lang="en" sz="1800" b="1" dirty="0"/>
              <a:t>Identified UIR-D school system leader</a:t>
            </a:r>
            <a:r>
              <a:rPr lang="en" sz="1800" dirty="0"/>
              <a:t>: School systems choose a leader responsible for coordinating the UIR-Discipline planning process.</a:t>
            </a:r>
            <a:endParaRPr sz="1800" dirty="0"/>
          </a:p>
          <a:p>
            <a:pPr marL="0" marR="148590" lvl="0" indent="0" algn="l" rtl="0">
              <a:lnSpc>
                <a:spcPct val="100000"/>
              </a:lnSpc>
              <a:spcBef>
                <a:spcPts val="0"/>
              </a:spcBef>
              <a:spcAft>
                <a:spcPts val="0"/>
              </a:spcAft>
              <a:buNone/>
            </a:pPr>
            <a:endParaRPr sz="1800" dirty="0"/>
          </a:p>
          <a:p>
            <a:pPr marL="457200" lvl="0" indent="0" algn="l" rtl="0">
              <a:lnSpc>
                <a:spcPct val="100000"/>
              </a:lnSpc>
              <a:spcBef>
                <a:spcPts val="640"/>
              </a:spcBef>
              <a:spcAft>
                <a:spcPts val="0"/>
              </a:spcAft>
              <a:buNone/>
            </a:pPr>
            <a:endParaRP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6fbe324a8e_0_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a:solidFill>
                  <a:srgbClr val="333333"/>
                </a:solidFill>
              </a:rPr>
              <a:t>Additional Opportunities for Funding</a:t>
            </a:r>
            <a:endParaRPr/>
          </a:p>
        </p:txBody>
      </p:sp>
      <p:sp>
        <p:nvSpPr>
          <p:cNvPr id="455" name="Google Shape;455;g6fbe324a8e_0_0"/>
          <p:cNvSpPr txBox="1">
            <a:spLocks noGrp="1"/>
          </p:cNvSpPr>
          <p:nvPr>
            <p:ph type="body" idx="1"/>
          </p:nvPr>
        </p:nvSpPr>
        <p:spPr>
          <a:xfrm>
            <a:off x="63000" y="971550"/>
            <a:ext cx="8954100" cy="3828900"/>
          </a:xfrm>
          <a:prstGeom prst="rect">
            <a:avLst/>
          </a:prstGeom>
        </p:spPr>
        <p:txBody>
          <a:bodyPr spcFirstLastPara="1" wrap="square" lIns="91425" tIns="91425" rIns="91425" bIns="91425" anchor="t" anchorCtr="0">
            <a:noAutofit/>
          </a:bodyPr>
          <a:lstStyle/>
          <a:p>
            <a:pPr marL="342900" marR="148590" lvl="0" indent="-342900" algn="l" rtl="0">
              <a:lnSpc>
                <a:spcPct val="100000"/>
              </a:lnSpc>
              <a:spcBef>
                <a:spcPts val="0"/>
              </a:spcBef>
              <a:spcAft>
                <a:spcPts val="0"/>
              </a:spcAft>
              <a:buFont typeface="+mj-lt"/>
              <a:buAutoNum type="arabicPeriod"/>
            </a:pPr>
            <a:endParaRPr sz="1800" b="1" dirty="0"/>
          </a:p>
          <a:p>
            <a:pPr lvl="0" indent="-342900" algn="l" rtl="0">
              <a:lnSpc>
                <a:spcPct val="100000"/>
              </a:lnSpc>
              <a:spcBef>
                <a:spcPts val="0"/>
              </a:spcBef>
              <a:spcAft>
                <a:spcPts val="0"/>
              </a:spcAft>
              <a:buClr>
                <a:schemeClr val="dk1"/>
              </a:buClr>
              <a:buSzPts val="1800"/>
              <a:buFont typeface="+mj-lt"/>
              <a:buAutoNum type="arabicPeriod"/>
            </a:pPr>
            <a:r>
              <a:rPr lang="en" sz="1800" b="1" dirty="0">
                <a:solidFill>
                  <a:schemeClr val="dk1"/>
                </a:solidFill>
              </a:rPr>
              <a:t>Science: </a:t>
            </a:r>
            <a:r>
              <a:rPr lang="en" sz="1800" dirty="0">
                <a:solidFill>
                  <a:schemeClr val="dk1"/>
                </a:solidFill>
              </a:rPr>
              <a:t>School systems can apply for funds to support the purchase of science curricula, the training of teachers on this curricula, and the participation of teachers in Science Content Leaders.</a:t>
            </a:r>
            <a:endParaRPr sz="1800" dirty="0">
              <a:solidFill>
                <a:schemeClr val="dk1"/>
              </a:solidFill>
            </a:endParaRPr>
          </a:p>
          <a:p>
            <a:pPr marL="800100" lvl="0" indent="-342900" algn="l" rtl="0">
              <a:lnSpc>
                <a:spcPct val="100000"/>
              </a:lnSpc>
              <a:spcBef>
                <a:spcPts val="0"/>
              </a:spcBef>
              <a:spcAft>
                <a:spcPts val="0"/>
              </a:spcAft>
              <a:buFont typeface="+mj-lt"/>
              <a:buAutoNum type="arabicPeriod"/>
            </a:pPr>
            <a:endParaRPr sz="1800" dirty="0">
              <a:solidFill>
                <a:schemeClr val="dk1"/>
              </a:solidFill>
            </a:endParaRPr>
          </a:p>
          <a:p>
            <a:pPr lvl="0" indent="-342900" algn="l" rtl="0">
              <a:lnSpc>
                <a:spcPct val="100000"/>
              </a:lnSpc>
              <a:spcBef>
                <a:spcPts val="0"/>
              </a:spcBef>
              <a:spcAft>
                <a:spcPts val="0"/>
              </a:spcAft>
              <a:buClr>
                <a:schemeClr val="dk1"/>
              </a:buClr>
              <a:buSzPts val="1800"/>
              <a:buFont typeface="+mj-lt"/>
              <a:buAutoNum type="arabicPeriod"/>
            </a:pPr>
            <a:r>
              <a:rPr lang="en" sz="1800" b="1" dirty="0">
                <a:solidFill>
                  <a:schemeClr val="dk1"/>
                </a:solidFill>
              </a:rPr>
              <a:t>Special Education</a:t>
            </a:r>
            <a:r>
              <a:rPr lang="en" sz="1800" dirty="0">
                <a:solidFill>
                  <a:schemeClr val="dk1"/>
                </a:solidFill>
              </a:rPr>
              <a:t>: School systems can apply for funding for professional development on specialized supports for schools with a UIR label for the student group with students with disabilities.</a:t>
            </a:r>
            <a:endParaRPr sz="1800" dirty="0">
              <a:solidFill>
                <a:schemeClr val="dk1"/>
              </a:solidFill>
            </a:endParaRPr>
          </a:p>
          <a:p>
            <a:pPr marL="342900" lvl="0" indent="-342900" algn="l" rtl="0">
              <a:lnSpc>
                <a:spcPct val="100000"/>
              </a:lnSpc>
              <a:spcBef>
                <a:spcPts val="0"/>
              </a:spcBef>
              <a:spcAft>
                <a:spcPts val="0"/>
              </a:spcAft>
              <a:buFont typeface="+mj-lt"/>
              <a:buAutoNum type="arabicPeriod"/>
            </a:pPr>
            <a:endParaRPr sz="1800" dirty="0">
              <a:solidFill>
                <a:schemeClr val="dk1"/>
              </a:solidFill>
            </a:endParaRPr>
          </a:p>
          <a:p>
            <a:pPr lvl="0" indent="-342900" algn="l" rtl="0">
              <a:spcBef>
                <a:spcPts val="0"/>
              </a:spcBef>
              <a:spcAft>
                <a:spcPts val="0"/>
              </a:spcAft>
              <a:buClr>
                <a:schemeClr val="dk1"/>
              </a:buClr>
              <a:buSzPts val="1800"/>
              <a:buFont typeface="+mj-lt"/>
              <a:buAutoNum type="arabicPeriod"/>
            </a:pPr>
            <a:r>
              <a:rPr lang="en" sz="1800" b="1" dirty="0">
                <a:solidFill>
                  <a:schemeClr val="dk1"/>
                </a:solidFill>
              </a:rPr>
              <a:t>Early </a:t>
            </a:r>
            <a:r>
              <a:rPr lang="en" sz="1800" b="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
                  </a:ext>
                </a:extLst>
              </a:rPr>
              <a:t>Childhood</a:t>
            </a:r>
            <a:r>
              <a:rPr lang="en" sz="18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 School systems submit their vision and plan to increase access and quality</a:t>
            </a:r>
            <a:r>
              <a:rPr lang="en" sz="1800" dirty="0">
                <a:solidFill>
                  <a:schemeClr val="dk1"/>
                </a:solidFill>
              </a:rPr>
              <a:t> for birth through four-year-old children and may receive funding to support these plans.</a:t>
            </a:r>
            <a:endParaRPr sz="1800"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9"/>
          <p:cNvSpPr txBox="1">
            <a:spLocks noGrp="1"/>
          </p:cNvSpPr>
          <p:nvPr>
            <p:ph type="title"/>
          </p:nvPr>
        </p:nvSpPr>
        <p:spPr>
          <a:xfrm>
            <a:off x="0" y="1600200"/>
            <a:ext cx="9144000" cy="1657500"/>
          </a:xfrm>
          <a:prstGeom prst="rect">
            <a:avLst/>
          </a:prstGeom>
          <a:solidFill>
            <a:schemeClr val="lt1">
              <a:alpha val="49020"/>
            </a:schemeClr>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434343"/>
              </a:buClr>
              <a:buSzPts val="2800"/>
              <a:buFont typeface="Calibri"/>
              <a:buNone/>
            </a:pPr>
            <a:r>
              <a:rPr lang="en"/>
              <a:t>Super App Overview</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6f99b4f0f7_0_8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
              <a:t>Louisiana School System Planning Process</a:t>
            </a:r>
            <a:endParaRPr/>
          </a:p>
        </p:txBody>
      </p:sp>
      <p:pic>
        <p:nvPicPr>
          <p:cNvPr id="467" name="Google Shape;467;g6f99b4f0f7_0_85"/>
          <p:cNvPicPr preferRelativeResize="0"/>
          <p:nvPr/>
        </p:nvPicPr>
        <p:blipFill rotWithShape="1">
          <a:blip r:embed="rId3">
            <a:alphaModFix/>
          </a:blip>
          <a:srcRect/>
          <a:stretch/>
        </p:blipFill>
        <p:spPr>
          <a:xfrm>
            <a:off x="921263" y="1038825"/>
            <a:ext cx="7301474" cy="2101075"/>
          </a:xfrm>
          <a:prstGeom prst="rect">
            <a:avLst/>
          </a:prstGeom>
          <a:noFill/>
          <a:ln>
            <a:noFill/>
          </a:ln>
        </p:spPr>
      </p:pic>
      <p:sp>
        <p:nvSpPr>
          <p:cNvPr id="468" name="Google Shape;468;g6f99b4f0f7_0_85"/>
          <p:cNvSpPr/>
          <p:nvPr/>
        </p:nvSpPr>
        <p:spPr>
          <a:xfrm>
            <a:off x="1161150" y="3145250"/>
            <a:ext cx="2052000" cy="1355100"/>
          </a:xfrm>
          <a:prstGeom prst="roundRect">
            <a:avLst>
              <a:gd name="adj" fmla="val 16667"/>
            </a:avLst>
          </a:prstGeom>
          <a:solidFill>
            <a:srgbClr val="CFE2F3">
              <a:alpha val="54120"/>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434343"/>
                </a:solidFill>
                <a:latin typeface="Calibri"/>
                <a:ea typeface="Calibri"/>
                <a:cs typeface="Calibri"/>
                <a:sym typeface="Calibri"/>
              </a:rPr>
              <a:t>School systems review data and identify priorities for the coming year.</a:t>
            </a:r>
            <a:endParaRPr sz="1400" b="0" i="0" u="none" strike="noStrike" cap="none">
              <a:solidFill>
                <a:srgbClr val="434343"/>
              </a:solidFill>
              <a:latin typeface="Calibri"/>
              <a:ea typeface="Calibri"/>
              <a:cs typeface="Calibri"/>
              <a:sym typeface="Calibri"/>
            </a:endParaRPr>
          </a:p>
        </p:txBody>
      </p:sp>
      <p:sp>
        <p:nvSpPr>
          <p:cNvPr id="469" name="Google Shape;469;g6f99b4f0f7_0_85"/>
          <p:cNvSpPr/>
          <p:nvPr/>
        </p:nvSpPr>
        <p:spPr>
          <a:xfrm>
            <a:off x="3546000" y="3145250"/>
            <a:ext cx="2052000" cy="1355100"/>
          </a:xfrm>
          <a:prstGeom prst="roundRect">
            <a:avLst>
              <a:gd name="adj" fmla="val 16667"/>
            </a:avLst>
          </a:prstGeom>
          <a:solidFill>
            <a:srgbClr val="F4D9D9">
              <a:alpha val="52550"/>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434343"/>
                </a:solidFill>
                <a:latin typeface="Calibri"/>
                <a:ea typeface="Calibri"/>
                <a:cs typeface="Calibri"/>
                <a:sym typeface="Calibri"/>
              </a:rPr>
              <a:t>School systems budget formula funds and  request competitive funds in alignment with priorities.</a:t>
            </a:r>
            <a:endParaRPr sz="1400" b="0" i="0" u="none" strike="noStrike" cap="none">
              <a:solidFill>
                <a:srgbClr val="434343"/>
              </a:solidFill>
              <a:latin typeface="Calibri"/>
              <a:ea typeface="Calibri"/>
              <a:cs typeface="Calibri"/>
              <a:sym typeface="Calibri"/>
            </a:endParaRPr>
          </a:p>
        </p:txBody>
      </p:sp>
      <p:sp>
        <p:nvSpPr>
          <p:cNvPr id="470" name="Google Shape;470;g6f99b4f0f7_0_85"/>
          <p:cNvSpPr/>
          <p:nvPr/>
        </p:nvSpPr>
        <p:spPr>
          <a:xfrm>
            <a:off x="5930850" y="3145250"/>
            <a:ext cx="2052000" cy="1355100"/>
          </a:xfrm>
          <a:prstGeom prst="roundRect">
            <a:avLst>
              <a:gd name="adj" fmla="val 16667"/>
            </a:avLst>
          </a:prstGeom>
          <a:solidFill>
            <a:srgbClr val="D9D2E9">
              <a:alpha val="45880"/>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434343"/>
                </a:solidFill>
                <a:latin typeface="Calibri"/>
                <a:ea typeface="Calibri"/>
                <a:cs typeface="Calibri"/>
                <a:sym typeface="Calibri"/>
              </a:rPr>
              <a:t>School systems implement approved plans with support from Network teams and vendor partners.</a:t>
            </a:r>
            <a:endParaRPr sz="1400" b="0" i="0" u="none" strike="noStrike" cap="none">
              <a:solidFill>
                <a:srgbClr val="434343"/>
              </a:solidFill>
              <a:latin typeface="Calibri"/>
              <a:ea typeface="Calibri"/>
              <a:cs typeface="Calibri"/>
              <a:sym typeface="Calibri"/>
            </a:endParaRPr>
          </a:p>
        </p:txBody>
      </p:sp>
      <p:cxnSp>
        <p:nvCxnSpPr>
          <p:cNvPr id="471" name="Google Shape;471;g6f99b4f0f7_0_85"/>
          <p:cNvCxnSpPr>
            <a:stCxn id="468" idx="0"/>
          </p:cNvCxnSpPr>
          <p:nvPr/>
        </p:nvCxnSpPr>
        <p:spPr>
          <a:xfrm>
            <a:off x="2187150" y="3145250"/>
            <a:ext cx="0" cy="0"/>
          </a:xfrm>
          <a:prstGeom prst="straightConnector1">
            <a:avLst/>
          </a:prstGeom>
          <a:noFill/>
          <a:ln w="9525" cap="flat" cmpd="sng">
            <a:solidFill>
              <a:schemeClr val="dk2"/>
            </a:solidFill>
            <a:prstDash val="solid"/>
            <a:round/>
            <a:headEnd type="none" w="sm" len="sm"/>
            <a:tailEnd type="none" w="sm" len="sm"/>
          </a:ln>
        </p:spPr>
      </p:cxnSp>
      <p:cxnSp>
        <p:nvCxnSpPr>
          <p:cNvPr id="472" name="Google Shape;472;g6f99b4f0f7_0_85"/>
          <p:cNvCxnSpPr>
            <a:stCxn id="468" idx="0"/>
            <a:endCxn id="468" idx="0"/>
          </p:cNvCxnSpPr>
          <p:nvPr/>
        </p:nvCxnSpPr>
        <p:spPr>
          <a:xfrm>
            <a:off x="2187150" y="3145250"/>
            <a:ext cx="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
          <p:cNvSpPr txBox="1">
            <a:spLocks noGrp="1"/>
          </p:cNvSpPr>
          <p:nvPr>
            <p:ph type="body" idx="1"/>
          </p:nvPr>
        </p:nvSpPr>
        <p:spPr>
          <a:xfrm>
            <a:off x="400050" y="1200150"/>
            <a:ext cx="8343900" cy="3543300"/>
          </a:xfrm>
          <a:prstGeom prst="rect">
            <a:avLst/>
          </a:prstGeom>
          <a:solidFill>
            <a:schemeClr val="lt1">
              <a:alpha val="49020"/>
            </a:schemeClr>
          </a:solid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a:t>Objectives:</a:t>
            </a:r>
            <a:endParaRPr/>
          </a:p>
          <a:p>
            <a:pPr marL="457200" lvl="0" indent="-342900" algn="l" rtl="0">
              <a:lnSpc>
                <a:spcPct val="100000"/>
              </a:lnSpc>
              <a:spcBef>
                <a:spcPts val="1200"/>
              </a:spcBef>
              <a:spcAft>
                <a:spcPts val="0"/>
              </a:spcAft>
              <a:buClr>
                <a:srgbClr val="000000"/>
              </a:buClr>
              <a:buSzPts val="1800"/>
              <a:buFont typeface="Calibri"/>
              <a:buAutoNum type="arabicPeriod"/>
            </a:pPr>
            <a:r>
              <a:rPr lang="en"/>
              <a:t>Review progress and challenges in improving our persistently struggling schools,</a:t>
            </a:r>
            <a:endParaRPr/>
          </a:p>
          <a:p>
            <a:pPr marL="457200" lvl="0" indent="-342900" algn="l" rtl="0">
              <a:lnSpc>
                <a:spcPct val="100000"/>
              </a:lnSpc>
              <a:spcBef>
                <a:spcPts val="0"/>
              </a:spcBef>
              <a:spcAft>
                <a:spcPts val="0"/>
              </a:spcAft>
              <a:buClr>
                <a:srgbClr val="000000"/>
              </a:buClr>
              <a:buSzPts val="1800"/>
              <a:buFont typeface="Calibri"/>
              <a:buAutoNum type="arabicPeriod"/>
            </a:pPr>
            <a:r>
              <a:rPr lang="en"/>
              <a:t>Explain new opportunities to support CIR/UIR schools, and</a:t>
            </a:r>
            <a:endParaRPr/>
          </a:p>
          <a:p>
            <a:pPr marL="457200" lvl="0" indent="-342900" algn="l" rtl="0">
              <a:lnSpc>
                <a:spcPct val="100000"/>
              </a:lnSpc>
              <a:spcBef>
                <a:spcPts val="0"/>
              </a:spcBef>
              <a:spcAft>
                <a:spcPts val="0"/>
              </a:spcAft>
              <a:buClr>
                <a:srgbClr val="000000"/>
              </a:buClr>
              <a:buSzPts val="1800"/>
              <a:buFont typeface="Calibri"/>
              <a:buAutoNum type="arabicPeriod"/>
            </a:pPr>
            <a:r>
              <a:rPr lang="en"/>
              <a:t>Describe updates to the School System Planning Framework and Super App process.</a:t>
            </a:r>
            <a:endParaRPr/>
          </a:p>
          <a:p>
            <a:pPr marL="0" lvl="0" indent="0" algn="l" rtl="0">
              <a:lnSpc>
                <a:spcPct val="100000"/>
              </a:lnSpc>
              <a:spcBef>
                <a:spcPts val="1200"/>
              </a:spcBef>
              <a:spcAft>
                <a:spcPts val="0"/>
              </a:spcAft>
              <a:buNone/>
            </a:pPr>
            <a:r>
              <a:rPr lang="en"/>
              <a:t>Agenda:</a:t>
            </a:r>
            <a:endParaRPr/>
          </a:p>
          <a:p>
            <a:pPr marL="457200" lvl="0" indent="-342900" algn="l" rtl="0">
              <a:lnSpc>
                <a:spcPct val="100000"/>
              </a:lnSpc>
              <a:spcBef>
                <a:spcPts val="1200"/>
              </a:spcBef>
              <a:spcAft>
                <a:spcPts val="0"/>
              </a:spcAft>
              <a:buSzPts val="1800"/>
              <a:buFont typeface="Calibri"/>
              <a:buAutoNum type="romanUcPeriod"/>
            </a:pPr>
            <a:r>
              <a:rPr lang="en"/>
              <a:t>Reviewing Louisiana’s Academic Plan</a:t>
            </a:r>
            <a:endParaRPr/>
          </a:p>
          <a:p>
            <a:pPr marL="457200" lvl="0" indent="-342900" algn="l" rtl="0">
              <a:lnSpc>
                <a:spcPct val="100000"/>
              </a:lnSpc>
              <a:spcBef>
                <a:spcPts val="0"/>
              </a:spcBef>
              <a:spcAft>
                <a:spcPts val="0"/>
              </a:spcAft>
              <a:buSzPts val="1800"/>
              <a:buAutoNum type="romanUcPeriod"/>
            </a:pPr>
            <a:r>
              <a:rPr lang="en"/>
              <a:t>Accountability Results Briefing</a:t>
            </a:r>
            <a:endParaRPr/>
          </a:p>
          <a:p>
            <a:pPr marL="457200" lvl="0" indent="-342900" algn="l" rtl="0">
              <a:lnSpc>
                <a:spcPct val="100000"/>
              </a:lnSpc>
              <a:spcBef>
                <a:spcPts val="0"/>
              </a:spcBef>
              <a:spcAft>
                <a:spcPts val="0"/>
              </a:spcAft>
              <a:buSzPts val="1800"/>
              <a:buFont typeface="Calibri"/>
              <a:buAutoNum type="romanUcPeriod"/>
            </a:pPr>
            <a:r>
              <a:rPr lang="en"/>
              <a:t>The 2020-2021 Super App </a:t>
            </a:r>
            <a:endParaRPr/>
          </a:p>
          <a:p>
            <a:pPr marL="457200" lvl="0" indent="-342900" algn="l" rtl="0">
              <a:lnSpc>
                <a:spcPct val="100000"/>
              </a:lnSpc>
              <a:spcBef>
                <a:spcPts val="0"/>
              </a:spcBef>
              <a:spcAft>
                <a:spcPts val="0"/>
              </a:spcAft>
              <a:buSzPts val="1800"/>
              <a:buFont typeface="Calibri"/>
              <a:buAutoNum type="romanUcPeriod"/>
            </a:pPr>
            <a:r>
              <a:rPr lang="en"/>
              <a:t>Super App Overview</a:t>
            </a:r>
            <a:endParaRPr/>
          </a:p>
          <a:p>
            <a:pPr marL="0" lvl="0" indent="0" algn="l" rtl="0">
              <a:lnSpc>
                <a:spcPct val="100000"/>
              </a:lnSpc>
              <a:spcBef>
                <a:spcPts val="0"/>
              </a:spcBef>
              <a:spcAft>
                <a:spcPts val="0"/>
              </a:spcAft>
              <a:buNone/>
            </a:pPr>
            <a:endParaRPr/>
          </a:p>
          <a:p>
            <a:pPr marL="0" lvl="0" indent="0" algn="l" rtl="0">
              <a:lnSpc>
                <a:spcPct val="100000"/>
              </a:lnSpc>
              <a:spcBef>
                <a:spcPts val="1000"/>
              </a:spcBef>
              <a:spcAft>
                <a:spcPts val="1000"/>
              </a:spcAft>
              <a:buNone/>
            </a:pPr>
            <a:endParaRPr/>
          </a:p>
        </p:txBody>
      </p:sp>
      <p:sp>
        <p:nvSpPr>
          <p:cNvPr id="368" name="Google Shape;368;p2"/>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
              <a:t>Super App Launch Objectives and 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706dbb65ac_13_32"/>
          <p:cNvSpPr txBox="1">
            <a:spLocks noGrp="1"/>
          </p:cNvSpPr>
          <p:nvPr>
            <p:ph type="title"/>
          </p:nvPr>
        </p:nvSpPr>
        <p:spPr>
          <a:xfrm>
            <a:off x="0"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Submission and Approval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
                  </a:ext>
                </a:extLst>
              </a:rPr>
              <a:t>Timeline</a:t>
            </a:r>
            <a:endParaRPr/>
          </a:p>
        </p:txBody>
      </p:sp>
      <p:graphicFrame>
        <p:nvGraphicFramePr>
          <p:cNvPr id="479" name="Google Shape;479;g706dbb65ac_13_32"/>
          <p:cNvGraphicFramePr/>
          <p:nvPr/>
        </p:nvGraphicFramePr>
        <p:xfrm>
          <a:off x="149088" y="1103775"/>
          <a:ext cx="4318900" cy="2423160"/>
        </p:xfrm>
        <a:graphic>
          <a:graphicData uri="http://schemas.openxmlformats.org/drawingml/2006/table">
            <a:tbl>
              <a:tblPr>
                <a:noFill/>
                <a:tableStyleId>{33EA3E09-2E2D-4572-BF6E-F183368CFE11}</a:tableStyleId>
              </a:tblPr>
              <a:tblGrid>
                <a:gridCol w="3628050">
                  <a:extLst>
                    <a:ext uri="{9D8B030D-6E8A-4147-A177-3AD203B41FA5}">
                      <a16:colId xmlns:a16="http://schemas.microsoft.com/office/drawing/2014/main" val="20000"/>
                    </a:ext>
                  </a:extLst>
                </a:gridCol>
                <a:gridCol w="690850">
                  <a:extLst>
                    <a:ext uri="{9D8B030D-6E8A-4147-A177-3AD203B41FA5}">
                      <a16:colId xmlns:a16="http://schemas.microsoft.com/office/drawing/2014/main" val="20001"/>
                    </a:ext>
                  </a:extLst>
                </a:gridCol>
              </a:tblGrid>
              <a:tr h="147600">
                <a:tc gridSpan="2">
                  <a:txBody>
                    <a:bodyPr/>
                    <a:lstStyle/>
                    <a:p>
                      <a:pPr marL="0" lvl="0" indent="0" algn="ctr" rtl="0">
                        <a:lnSpc>
                          <a:spcPct val="100000"/>
                        </a:lnSpc>
                        <a:spcBef>
                          <a:spcPts val="0"/>
                        </a:spcBef>
                        <a:spcAft>
                          <a:spcPts val="0"/>
                        </a:spcAft>
                        <a:buNone/>
                      </a:pPr>
                      <a:r>
                        <a:rPr lang="en" sz="1200" b="1">
                          <a:latin typeface="Calibri"/>
                          <a:ea typeface="Calibri"/>
                          <a:cs typeface="Calibri"/>
                          <a:sym typeface="Calibri"/>
                        </a:rPr>
                        <a:t>Submission </a:t>
                      </a:r>
                      <a:r>
                        <a:rPr lang="en" sz="1200" b="1">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
                            </a:ext>
                          </a:extLst>
                        </a:rPr>
                        <a:t>Timeline</a:t>
                      </a:r>
                      <a:endParaRPr sz="1200" b="1">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chemeClr val="accent3"/>
                    </a:solidFill>
                  </a:tcPr>
                </a:tc>
                <a:tc hMerge="1">
                  <a:txBody>
                    <a:bodyPr/>
                    <a:lstStyle/>
                    <a:p>
                      <a:endParaRPr lang="en-US"/>
                    </a:p>
                  </a:txBody>
                  <a:tcPr/>
                </a:tc>
                <a:extLst>
                  <a:ext uri="{0D108BD9-81ED-4DB2-BD59-A6C34878D82A}">
                    <a16:rowId xmlns:a16="http://schemas.microsoft.com/office/drawing/2014/main" val="10000"/>
                  </a:ext>
                </a:extLst>
              </a:tr>
              <a:tr h="352425">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School System Planning Guide and Super App released.</a:t>
                      </a:r>
                      <a:endParaRPr sz="1200">
                        <a:latin typeface="Calibri"/>
                        <a:ea typeface="Calibri"/>
                        <a:cs typeface="Calibri"/>
                        <a:sym typeface="Calibri"/>
                      </a:endParaRPr>
                    </a:p>
                    <a:p>
                      <a:pPr marL="0" lvl="0" indent="0" algn="ctr" rtl="0">
                        <a:lnSpc>
                          <a:spcPct val="100000"/>
                        </a:lnSpc>
                        <a:spcBef>
                          <a:spcPts val="0"/>
                        </a:spcBef>
                        <a:spcAft>
                          <a:spcPts val="0"/>
                        </a:spcAft>
                        <a:buNone/>
                      </a:pPr>
                      <a:r>
                        <a:rPr lang="en" sz="1200">
                          <a:latin typeface="Calibri"/>
                          <a:ea typeface="Calibri"/>
                          <a:cs typeface="Calibri"/>
                          <a:sym typeface="Calibri"/>
                        </a:rPr>
                        <a:t>School systems begin the 2020-21 planning process.</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Nov 4</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2425">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Super App Launch events orient school systems to the planning materials for 2020-2021.</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Nov 4-12</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2425">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School systems work on the Super App with the guidance and assistance of LDOE  staff and Network coaches</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Nov-Jan</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2425">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School systems receive estimated 2020-2021 allocations of formula funds (ESSA, IDEA, and Perkins) in Super App.</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Early Dec</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04825">
                <a:tc>
                  <a:txBody>
                    <a:bodyPr/>
                    <a:lstStyle/>
                    <a:p>
                      <a:pPr marL="0" lvl="0" indent="0" algn="ctr" rtl="0">
                        <a:lnSpc>
                          <a:spcPct val="100000"/>
                        </a:lnSpc>
                        <a:spcBef>
                          <a:spcPts val="0"/>
                        </a:spcBef>
                        <a:spcAft>
                          <a:spcPts val="0"/>
                        </a:spcAft>
                        <a:buNone/>
                      </a:pPr>
                      <a:r>
                        <a:rPr lang="en" sz="1200" b="1">
                          <a:latin typeface="Calibri"/>
                          <a:ea typeface="Calibri"/>
                          <a:cs typeface="Calibri"/>
                          <a:sym typeface="Calibri"/>
                        </a:rPr>
                        <a:t>Super App due.</a:t>
                      </a:r>
                      <a:endParaRPr sz="1200" b="1">
                        <a:latin typeface="Calibri"/>
                        <a:ea typeface="Calibri"/>
                        <a:cs typeface="Calibri"/>
                        <a:sym typeface="Calibri"/>
                      </a:endParaRPr>
                    </a:p>
                    <a:p>
                      <a:pPr marL="0" lvl="0" indent="0" algn="ctr" rtl="0">
                        <a:lnSpc>
                          <a:spcPct val="100000"/>
                        </a:lnSpc>
                        <a:spcBef>
                          <a:spcPts val="0"/>
                        </a:spcBef>
                        <a:spcAft>
                          <a:spcPts val="0"/>
                        </a:spcAft>
                        <a:buNone/>
                      </a:pPr>
                      <a:r>
                        <a:rPr lang="en" sz="1200" i="1">
                          <a:solidFill>
                            <a:srgbClr val="98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
                            </a:ext>
                          </a:extLst>
                        </a:rPr>
                        <a:t>Applications submitted after this date will not be eligible for competitive funds</a:t>
                      </a:r>
                      <a:r>
                        <a:rPr lang="en" sz="1200">
                          <a:solidFill>
                            <a:srgbClr val="98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a:t>
                      </a:r>
                      <a:endParaRPr sz="1200">
                        <a:solidFill>
                          <a:srgbClr val="980000"/>
                        </a:solidFill>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FF2CC">
                        <a:alpha val="41510"/>
                      </a:srgbClr>
                    </a:solidFill>
                  </a:tcPr>
                </a:tc>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Feb 7</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FF2CC">
                        <a:alpha val="41510"/>
                      </a:srgbClr>
                    </a:solidFill>
                  </a:tcPr>
                </a:tc>
                <a:extLst>
                  <a:ext uri="{0D108BD9-81ED-4DB2-BD59-A6C34878D82A}">
                    <a16:rowId xmlns:a16="http://schemas.microsoft.com/office/drawing/2014/main" val="10005"/>
                  </a:ext>
                </a:extLst>
              </a:tr>
            </a:tbl>
          </a:graphicData>
        </a:graphic>
      </p:graphicFrame>
      <p:graphicFrame>
        <p:nvGraphicFramePr>
          <p:cNvPr id="480" name="Google Shape;480;g706dbb65ac_13_32"/>
          <p:cNvGraphicFramePr/>
          <p:nvPr/>
        </p:nvGraphicFramePr>
        <p:xfrm>
          <a:off x="4676013" y="1103775"/>
          <a:ext cx="4318900" cy="3230880"/>
        </p:xfrm>
        <a:graphic>
          <a:graphicData uri="http://schemas.openxmlformats.org/drawingml/2006/table">
            <a:tbl>
              <a:tblPr>
                <a:noFill/>
                <a:tableStyleId>{33EA3E09-2E2D-4572-BF6E-F183368CFE11}</a:tableStyleId>
              </a:tblPr>
              <a:tblGrid>
                <a:gridCol w="3624500">
                  <a:extLst>
                    <a:ext uri="{9D8B030D-6E8A-4147-A177-3AD203B41FA5}">
                      <a16:colId xmlns:a16="http://schemas.microsoft.com/office/drawing/2014/main" val="20000"/>
                    </a:ext>
                  </a:extLst>
                </a:gridCol>
                <a:gridCol w="694400">
                  <a:extLst>
                    <a:ext uri="{9D8B030D-6E8A-4147-A177-3AD203B41FA5}">
                      <a16:colId xmlns:a16="http://schemas.microsoft.com/office/drawing/2014/main" val="20001"/>
                    </a:ext>
                  </a:extLst>
                </a:gridCol>
              </a:tblGrid>
              <a:tr h="161100">
                <a:tc gridSpan="2">
                  <a:txBody>
                    <a:bodyPr/>
                    <a:lstStyle/>
                    <a:p>
                      <a:pPr marL="0" lvl="0" indent="0" algn="ctr" rtl="0">
                        <a:lnSpc>
                          <a:spcPct val="100000"/>
                        </a:lnSpc>
                        <a:spcBef>
                          <a:spcPts val="0"/>
                        </a:spcBef>
                        <a:spcAft>
                          <a:spcPts val="0"/>
                        </a:spcAft>
                        <a:buNone/>
                      </a:pPr>
                      <a:r>
                        <a:rPr lang="en" sz="1200" b="1">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
                            </a:ext>
                          </a:extLst>
                        </a:rPr>
                        <a:t>Approval and Allocations Timeline</a:t>
                      </a:r>
                      <a:endParaRPr sz="1200" b="1">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chemeClr val="dk2"/>
                    </a:solidFill>
                  </a:tcPr>
                </a:tc>
                <a:tc hMerge="1">
                  <a:txBody>
                    <a:bodyPr/>
                    <a:lstStyle/>
                    <a:p>
                      <a:endParaRPr lang="en-US"/>
                    </a:p>
                  </a:txBody>
                  <a:tcPr/>
                </a:tc>
                <a:extLst>
                  <a:ext uri="{0D108BD9-81ED-4DB2-BD59-A6C34878D82A}">
                    <a16:rowId xmlns:a16="http://schemas.microsoft.com/office/drawing/2014/main" val="10000"/>
                  </a:ext>
                </a:extLst>
              </a:tr>
              <a:tr h="352425">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Department reviews Super Apps and provides feedback on plans and budgets, as necessary.</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Feb-Mar</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2425">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School systems conduct nonpublic school consultations and complete nonpublic budget detail in SuperApp.</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
                            </a:ext>
                          </a:extLst>
                        </a:rPr>
                        <a:t>Feb-May</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ctr" rtl="0">
                        <a:lnSpc>
                          <a:spcPct val="100000"/>
                        </a:lnSpc>
                        <a:spcBef>
                          <a:spcPts val="0"/>
                        </a:spcBef>
                        <a:spcAft>
                          <a:spcPts val="0"/>
                        </a:spcAft>
                        <a:buNone/>
                      </a:pPr>
                      <a:r>
                        <a:rPr lang="en" sz="1200" b="1">
                          <a:latin typeface="Calibri"/>
                          <a:ea typeface="Calibri"/>
                          <a:cs typeface="Calibri"/>
                          <a:sym typeface="Calibri"/>
                        </a:rPr>
                        <a:t>BESE approves competitive allocations.</a:t>
                      </a:r>
                      <a:endParaRPr sz="1200" b="1">
                        <a:latin typeface="Calibri"/>
                        <a:ea typeface="Calibri"/>
                        <a:cs typeface="Calibri"/>
                        <a:sym typeface="Calibri"/>
                      </a:endParaRPr>
                    </a:p>
                    <a:p>
                      <a:pPr marL="0" lvl="0" indent="0" algn="ctr" rtl="0">
                        <a:lnSpc>
                          <a:spcPct val="100000"/>
                        </a:lnSpc>
                        <a:spcBef>
                          <a:spcPts val="0"/>
                        </a:spcBef>
                        <a:spcAft>
                          <a:spcPts val="0"/>
                        </a:spcAft>
                        <a:buNone/>
                      </a:pPr>
                      <a:r>
                        <a:rPr lang="en" sz="1200" b="1">
                          <a:latin typeface="Calibri"/>
                          <a:ea typeface="Calibri"/>
                          <a:cs typeface="Calibri"/>
                          <a:sym typeface="Calibri"/>
                        </a:rPr>
                        <a:t>The LDOE approves CIR and UIR strategies.</a:t>
                      </a:r>
                      <a:endParaRPr sz="1200" b="1">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FF2CC">
                        <a:alpha val="41510"/>
                      </a:srgbClr>
                    </a:solidFill>
                  </a:tcPr>
                </a:tc>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April 20</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FF2CC">
                        <a:alpha val="41510"/>
                      </a:srgbClr>
                    </a:solidFill>
                  </a:tcPr>
                </a:tc>
                <a:extLst>
                  <a:ext uri="{0D108BD9-81ED-4DB2-BD59-A6C34878D82A}">
                    <a16:rowId xmlns:a16="http://schemas.microsoft.com/office/drawing/2014/main" val="10003"/>
                  </a:ext>
                </a:extLst>
              </a:tr>
              <a:tr h="504825">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Competitive funds are uploaded to </a:t>
                      </a:r>
                      <a:r>
                        <a:rPr lang="en" sz="12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
                            </a:ext>
                          </a:extLst>
                        </a:rPr>
                        <a:t>Super App</a:t>
                      </a:r>
                      <a:r>
                        <a:rPr lang="en" sz="1200">
                          <a:latin typeface="Calibri"/>
                          <a:ea typeface="Calibri"/>
                          <a:cs typeface="Calibri"/>
                          <a:sym typeface="Calibri"/>
                        </a:rPr>
                        <a:t>.</a:t>
                      </a:r>
                      <a:endParaRPr sz="1200">
                        <a:latin typeface="Calibri"/>
                        <a:ea typeface="Calibri"/>
                        <a:cs typeface="Calibri"/>
                        <a:sym typeface="Calibri"/>
                      </a:endParaRPr>
                    </a:p>
                    <a:p>
                      <a:pPr marL="0" lvl="0" indent="0" algn="ctr" rtl="0">
                        <a:lnSpc>
                          <a:spcPct val="100000"/>
                        </a:lnSpc>
                        <a:spcBef>
                          <a:spcPts val="0"/>
                        </a:spcBef>
                        <a:spcAft>
                          <a:spcPts val="0"/>
                        </a:spcAft>
                        <a:buNone/>
                      </a:pPr>
                      <a:r>
                        <a:rPr lang="en" sz="1200">
                          <a:latin typeface="Calibri"/>
                          <a:ea typeface="Calibri"/>
                          <a:cs typeface="Calibri"/>
                          <a:sym typeface="Calibri"/>
                        </a:rPr>
                        <a:t>School systems amend Super App to account for all formula and competitive allocations.</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April</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ctr" rtl="0">
                        <a:lnSpc>
                          <a:spcPct val="100000"/>
                        </a:lnSpc>
                        <a:spcBef>
                          <a:spcPts val="0"/>
                        </a:spcBef>
                        <a:spcAft>
                          <a:spcPts val="0"/>
                        </a:spcAft>
                        <a:buNone/>
                      </a:pPr>
                      <a:r>
                        <a:rPr lang="en" sz="1200" b="1">
                          <a:latin typeface="Calibri"/>
                          <a:ea typeface="Calibri"/>
                          <a:cs typeface="Calibri"/>
                          <a:sym typeface="Calibri"/>
                        </a:rPr>
                        <a:t>Super App grant period begins.</a:t>
                      </a:r>
                      <a:endParaRPr sz="1200" b="1">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FF2CC">
                        <a:alpha val="41510"/>
                      </a:srgbClr>
                    </a:solidFill>
                  </a:tcPr>
                </a:tc>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Jul 1</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FF2CC">
                        <a:alpha val="41510"/>
                      </a:srgbClr>
                    </a:solidFill>
                  </a:tcPr>
                </a:tc>
                <a:extLst>
                  <a:ext uri="{0D108BD9-81ED-4DB2-BD59-A6C34878D82A}">
                    <a16:rowId xmlns:a16="http://schemas.microsoft.com/office/drawing/2014/main" val="10005"/>
                  </a:ext>
                </a:extLst>
              </a:tr>
              <a:tr h="504825">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Prior year funds rollover into Super App.</a:t>
                      </a:r>
                      <a:endParaRPr sz="1200">
                        <a:latin typeface="Calibri"/>
                        <a:ea typeface="Calibri"/>
                        <a:cs typeface="Calibri"/>
                        <a:sym typeface="Calibri"/>
                      </a:endParaRPr>
                    </a:p>
                    <a:p>
                      <a:pPr marL="0" lvl="0" indent="0" algn="ctr" rtl="0">
                        <a:lnSpc>
                          <a:spcPct val="100000"/>
                        </a:lnSpc>
                        <a:spcBef>
                          <a:spcPts val="0"/>
                        </a:spcBef>
                        <a:spcAft>
                          <a:spcPts val="0"/>
                        </a:spcAft>
                        <a:buNone/>
                      </a:pPr>
                      <a:r>
                        <a:rPr lang="en" sz="1200">
                          <a:latin typeface="Calibri"/>
                          <a:ea typeface="Calibri"/>
                          <a:cs typeface="Calibri"/>
                          <a:sym typeface="Calibri"/>
                        </a:rPr>
                        <a:t>Adjustments to estimated formula allocations are made, as necessary.</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Aug</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52425">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School systems receive final allocations for ESSA, IDEA, and Carl Perkins.</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a:latin typeface="Calibri"/>
                          <a:ea typeface="Calibri"/>
                          <a:cs typeface="Calibri"/>
                          <a:sym typeface="Calibri"/>
                        </a:rPr>
                        <a:t>Winter</a:t>
                      </a:r>
                      <a:endParaRPr sz="1200">
                        <a:latin typeface="Calibri"/>
                        <a:ea typeface="Calibri"/>
                        <a:cs typeface="Calibri"/>
                        <a:sym typeface="Calibri"/>
                      </a:endParaRPr>
                    </a:p>
                  </a:txBody>
                  <a:tcPr marL="28575" marR="28575" marT="19050" marB="1905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623eb6593c_0_42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
              <a:t>Plan with Support</a:t>
            </a:r>
            <a:endParaRPr/>
          </a:p>
        </p:txBody>
      </p:sp>
      <p:sp>
        <p:nvSpPr>
          <p:cNvPr id="487" name="Google Shape;487;g623eb6593c_0_425"/>
          <p:cNvSpPr txBox="1">
            <a:spLocks noGrp="1"/>
          </p:cNvSpPr>
          <p:nvPr>
            <p:ph type="body" idx="1"/>
          </p:nvPr>
        </p:nvSpPr>
        <p:spPr>
          <a:xfrm>
            <a:off x="152400" y="1126425"/>
            <a:ext cx="4489500" cy="35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
                  </a:ext>
                </a:extLst>
              </a:rPr>
              <a:t>Resources and Tools</a:t>
            </a:r>
            <a:endParaRPr b="1"/>
          </a:p>
          <a:p>
            <a:pPr marL="457200" lvl="0" indent="-342900" algn="l" rtl="0">
              <a:lnSpc>
                <a:spcPct val="100000"/>
              </a:lnSpc>
              <a:spcBef>
                <a:spcPts val="0"/>
              </a:spcBef>
              <a:spcAft>
                <a:spcPts val="0"/>
              </a:spcAft>
              <a:buClr>
                <a:srgbClr val="000000"/>
              </a:buClr>
              <a:buSzPts val="1800"/>
              <a:buFont typeface="Calibri"/>
              <a:buChar char="•"/>
            </a:pPr>
            <a:r>
              <a:rPr lang="en" u="sng">
                <a:solidFill>
                  <a:srgbClr val="0000FF"/>
                </a:solidFill>
                <a:hlinkClick r:id="rId3"/>
              </a:rPr>
              <a:t>School System Planning Guide</a:t>
            </a:r>
            <a:endParaRPr>
              <a:solidFill>
                <a:srgbClr val="0000FF"/>
              </a:solidFill>
            </a:endParaRPr>
          </a:p>
          <a:p>
            <a:pPr marL="457200" lvl="0" indent="-342900" algn="l" rtl="0">
              <a:lnSpc>
                <a:spcPct val="100000"/>
              </a:lnSpc>
              <a:spcBef>
                <a:spcPts val="0"/>
              </a:spcBef>
              <a:spcAft>
                <a:spcPts val="0"/>
              </a:spcAft>
              <a:buClr>
                <a:srgbClr val="000000"/>
              </a:buClr>
              <a:buSzPts val="1800"/>
              <a:buFont typeface="Calibri"/>
              <a:buChar char="•"/>
            </a:pPr>
            <a:r>
              <a:rPr lang="en" u="sng">
                <a:solidFill>
                  <a:srgbClr val="0000FF"/>
                </a:solidFill>
                <a:hlinkClick r:id="rId4"/>
              </a:rPr>
              <a:t>Super App Workbook</a:t>
            </a:r>
            <a:endParaRPr>
              <a:solidFill>
                <a:srgbClr val="0000FF"/>
              </a:solidFill>
            </a:endParaRPr>
          </a:p>
          <a:p>
            <a:pPr marL="457200" lvl="0" indent="-342900" algn="l" rtl="0">
              <a:lnSpc>
                <a:spcPct val="100000"/>
              </a:lnSpc>
              <a:spcBef>
                <a:spcPts val="0"/>
              </a:spcBef>
              <a:spcAft>
                <a:spcPts val="0"/>
              </a:spcAft>
              <a:buClr>
                <a:srgbClr val="000000"/>
              </a:buClr>
              <a:buSzPts val="1800"/>
              <a:buFont typeface="Calibri"/>
              <a:buChar char="•"/>
            </a:pPr>
            <a:r>
              <a:rPr lang="en"/>
              <a:t>Resource and guidance links for framework components (Appendix A of the </a:t>
            </a:r>
            <a:r>
              <a:rPr lang="en" u="sng">
                <a:solidFill>
                  <a:srgbClr val="0000FF"/>
                </a:solidFill>
                <a:hlinkClick r:id="rId3"/>
              </a:rPr>
              <a:t>School System Planning Guide</a:t>
            </a:r>
            <a:r>
              <a:rPr lang="en"/>
              <a:t>)</a:t>
            </a:r>
            <a:endParaRPr/>
          </a:p>
          <a:p>
            <a:pPr marL="457200" lvl="0" indent="0" algn="l" rtl="0">
              <a:lnSpc>
                <a:spcPct val="100000"/>
              </a:lnSpc>
              <a:spcBef>
                <a:spcPts val="0"/>
              </a:spcBef>
              <a:spcAft>
                <a:spcPts val="0"/>
              </a:spcAft>
              <a:buSzPts val="1800"/>
              <a:buNone/>
            </a:pPr>
            <a:endParaRPr sz="1200"/>
          </a:p>
          <a:p>
            <a:pPr marL="0" lvl="0" indent="0" algn="l" rtl="0">
              <a:lnSpc>
                <a:spcPct val="100000"/>
              </a:lnSpc>
              <a:spcBef>
                <a:spcPts val="0"/>
              </a:spcBef>
              <a:spcAft>
                <a:spcPts val="0"/>
              </a:spcAft>
              <a:buSzPts val="1800"/>
              <a:buNone/>
            </a:pPr>
            <a:r>
              <a:rPr lang="en" b="1"/>
              <a:t>Networks</a:t>
            </a:r>
            <a:endParaRPr b="1"/>
          </a:p>
          <a:p>
            <a:pPr marL="457200" lvl="0" indent="-342900" algn="l" rtl="0">
              <a:lnSpc>
                <a:spcPct val="100000"/>
              </a:lnSpc>
              <a:spcBef>
                <a:spcPts val="0"/>
              </a:spcBef>
              <a:spcAft>
                <a:spcPts val="0"/>
              </a:spcAft>
              <a:buClr>
                <a:srgbClr val="000000"/>
              </a:buClr>
              <a:buSzPts val="1800"/>
              <a:buFont typeface="Calibri"/>
              <a:buChar char="•"/>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
                  </a:ext>
                </a:extLst>
              </a:rPr>
              <a:t>Support in school systems</a:t>
            </a:r>
            <a:endParaRPr/>
          </a:p>
          <a:p>
            <a:pPr marL="457200" lvl="0" indent="-342900" algn="l" rtl="0">
              <a:lnSpc>
                <a:spcPct val="100000"/>
              </a:lnSpc>
              <a:spcBef>
                <a:spcPts val="0"/>
              </a:spcBef>
              <a:spcAft>
                <a:spcPts val="0"/>
              </a:spcAft>
              <a:buClr>
                <a:srgbClr val="000000"/>
              </a:buClr>
              <a:buSzPts val="1800"/>
              <a:buFont typeface="Calibri"/>
              <a:buChar char="•"/>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
                  </a:ext>
                </a:extLst>
              </a:rPr>
              <a:t>Super App Milestones</a:t>
            </a:r>
            <a:endParaRPr/>
          </a:p>
          <a:p>
            <a:pPr marL="0" lvl="0" indent="0" algn="l" rtl="0">
              <a:lnSpc>
                <a:spcPct val="100000"/>
              </a:lnSpc>
              <a:spcBef>
                <a:spcPts val="0"/>
              </a:spcBef>
              <a:spcAft>
                <a:spcPts val="0"/>
              </a:spcAft>
              <a:buSzPts val="1800"/>
              <a:buNone/>
            </a:pPr>
            <a:endParaRPr/>
          </a:p>
        </p:txBody>
      </p:sp>
      <p:sp>
        <p:nvSpPr>
          <p:cNvPr id="488" name="Google Shape;488;g623eb6593c_0_425"/>
          <p:cNvSpPr txBox="1"/>
          <p:nvPr/>
        </p:nvSpPr>
        <p:spPr>
          <a:xfrm>
            <a:off x="4641900" y="1147950"/>
            <a:ext cx="4338900" cy="216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School System Support</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b="0" i="0" u="none" strike="noStrike" cap="none">
                <a:solidFill>
                  <a:srgbClr val="000000"/>
                </a:solidFill>
                <a:latin typeface="Calibri"/>
                <a:ea typeface="Calibri"/>
                <a:cs typeface="Calibri"/>
                <a:sym typeface="Calibri"/>
              </a:rPr>
              <a:t>Super App Launch </a:t>
            </a:r>
            <a:r>
              <a:rPr lang="en" sz="1800" b="0" i="0" u="sng" strike="noStrike" cap="none">
                <a:solidFill>
                  <a:srgbClr val="0000FF"/>
                </a:solidFill>
                <a:latin typeface="Calibri"/>
                <a:ea typeface="Calibri"/>
                <a:cs typeface="Calibri"/>
                <a:sym typeface="Calibri"/>
                <a:hlinkClick r:id="rId5"/>
              </a:rPr>
              <a:t>events</a:t>
            </a:r>
            <a:endParaRPr sz="1800" b="0" i="0" u="none" strike="noStrike" cap="none">
              <a:solidFill>
                <a:srgbClr val="0000FF"/>
              </a:solidFill>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b="0" i="0" u="sng" strike="noStrike" cap="none">
                <a:solidFill>
                  <a:srgbClr val="0000FF"/>
                </a:solidFill>
                <a:latin typeface="Calibri"/>
                <a:ea typeface="Calibri"/>
                <a:cs typeface="Calibri"/>
                <a:sym typeface="Calibri"/>
                <a:hlinkClick r:id="rId6"/>
              </a:rPr>
              <a:t>School Improvement Library</a:t>
            </a:r>
            <a:endParaRPr sz="1800" b="0" i="0" u="none" strike="noStrike" cap="none">
              <a:solidFill>
                <a:srgbClr val="0000FF"/>
              </a:solidFill>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b="0" i="0" u="sng" strike="noStrike" cap="none">
                <a:solidFill>
                  <a:srgbClr val="0000FF"/>
                </a:solidFill>
                <a:latin typeface="Calibri"/>
                <a:ea typeface="Calibri"/>
                <a:cs typeface="Calibri"/>
                <a:sym typeface="Calibri"/>
                <a:hlinkClick r:id="rId7"/>
              </a:rPr>
              <a:t>LDOE Weekly Newsletters</a:t>
            </a:r>
            <a:endParaRPr sz="1800" b="0" i="0" u="none" strike="noStrike" cap="none">
              <a:solidFill>
                <a:srgbClr val="0000FF"/>
              </a:solidFill>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b="0" i="0" u="sng" strike="noStrike" cap="none">
                <a:solidFill>
                  <a:srgbClr val="0000FF"/>
                </a:solidFill>
                <a:latin typeface="Calibri"/>
                <a:ea typeface="Calibri"/>
                <a:cs typeface="Calibri"/>
                <a:sym typeface="Calibri"/>
                <a:hlinkClick r:id="rId8"/>
              </a:rPr>
              <a:t>School System Planning and Superintendent Calls</a:t>
            </a:r>
            <a:endParaRPr sz="1800" b="0" i="0" u="none" strike="noStrike" cap="none">
              <a:solidFill>
                <a:srgbClr val="0000FF"/>
              </a:solidFill>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4"/>
                  </a:ext>
                </a:extLst>
              </a:rPr>
              <a:t>Office Hours (details via LDOE Weekly Newsletter)</a:t>
            </a:r>
            <a:endParaRPr sz="18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5"/>
                </a:ext>
              </a:extLst>
            </a:endParaRPr>
          </a:p>
          <a:p>
            <a:pPr marL="457200" marR="0" lvl="0" indent="-342900" algn="l" rtl="0">
              <a:lnSpc>
                <a:spcPct val="100000"/>
              </a:lnSpc>
              <a:spcBef>
                <a:spcPts val="0"/>
              </a:spcBef>
              <a:spcAft>
                <a:spcPts val="0"/>
              </a:spcAft>
              <a:buSzPts val="1800"/>
              <a:buFont typeface="Calibri"/>
              <a:buChar char="•"/>
            </a:pPr>
            <a:r>
              <a:rPr lang="en" sz="18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
                  </a:ext>
                </a:extLst>
              </a:rPr>
              <a:t>Email</a:t>
            </a:r>
            <a:endParaRPr sz="1800" b="0" i="0" u="none" strike="noStrike" cap="none">
              <a:solidFill>
                <a:schemeClr val="dk1"/>
              </a:solidFill>
              <a:latin typeface="Calibri"/>
              <a:ea typeface="Calibri"/>
              <a:cs typeface="Calibri"/>
              <a:sym typeface="Calibri"/>
            </a:endParaRPr>
          </a:p>
        </p:txBody>
      </p:sp>
      <p:sp>
        <p:nvSpPr>
          <p:cNvPr id="489" name="Google Shape;489;g623eb6593c_0_425"/>
          <p:cNvSpPr txBox="1"/>
          <p:nvPr/>
        </p:nvSpPr>
        <p:spPr>
          <a:xfrm>
            <a:off x="152400" y="4026200"/>
            <a:ext cx="8910900" cy="9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All questions related to school system planning and Super App should be sent to </a:t>
            </a:r>
            <a:r>
              <a:rPr lang="en" sz="1800" u="sng">
                <a:solidFill>
                  <a:srgbClr val="0000FF"/>
                </a:solidFill>
                <a:latin typeface="Calibri"/>
                <a:ea typeface="Calibri"/>
                <a:cs typeface="Calibri"/>
                <a:sym typeface="Calibri"/>
                <a:hlinkClick r:id="rId9"/>
              </a:rPr>
              <a:t>LDOE.GrantsHelpDesk@la.gov</a:t>
            </a:r>
            <a:r>
              <a:rPr lang="en" sz="1800">
                <a:solidFill>
                  <a:srgbClr val="0000FF"/>
                </a:solidFill>
                <a:latin typeface="Calibri"/>
                <a:ea typeface="Calibri"/>
                <a:cs typeface="Calibri"/>
                <a:sym typeface="Calibri"/>
              </a:rPr>
              <a:t> </a:t>
            </a:r>
            <a:r>
              <a:rPr lang="en" sz="1800">
                <a:latin typeface="Calibri"/>
                <a:ea typeface="Calibri"/>
                <a:cs typeface="Calibri"/>
                <a:sym typeface="Calibri"/>
              </a:rPr>
              <a:t>and include “Super App” in the subject line.</a:t>
            </a:r>
            <a:endParaRPr sz="1800" b="1">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
              <a:t>Super App Launch Overview</a:t>
            </a:r>
            <a:endParaRPr/>
          </a:p>
        </p:txBody>
      </p:sp>
      <p:graphicFrame>
        <p:nvGraphicFramePr>
          <p:cNvPr id="496" name="Google Shape;496;p26"/>
          <p:cNvGraphicFramePr/>
          <p:nvPr/>
        </p:nvGraphicFramePr>
        <p:xfrm>
          <a:off x="552350" y="1364075"/>
          <a:ext cx="8039275" cy="3017340"/>
        </p:xfrm>
        <a:graphic>
          <a:graphicData uri="http://schemas.openxmlformats.org/drawingml/2006/table">
            <a:tbl>
              <a:tblPr>
                <a:noFill/>
                <a:tableStyleId>{902E0B88-F007-4E74-A707-12B6533C83DD}</a:tableStyleId>
              </a:tblPr>
              <a:tblGrid>
                <a:gridCol w="1427825">
                  <a:extLst>
                    <a:ext uri="{9D8B030D-6E8A-4147-A177-3AD203B41FA5}">
                      <a16:colId xmlns:a16="http://schemas.microsoft.com/office/drawing/2014/main" val="20000"/>
                    </a:ext>
                  </a:extLst>
                </a:gridCol>
                <a:gridCol w="6611450">
                  <a:extLst>
                    <a:ext uri="{9D8B030D-6E8A-4147-A177-3AD203B41FA5}">
                      <a16:colId xmlns:a16="http://schemas.microsoft.com/office/drawing/2014/main" val="20001"/>
                    </a:ext>
                  </a:extLst>
                </a:gridCol>
              </a:tblGrid>
              <a:tr h="381000">
                <a:tc>
                  <a:txBody>
                    <a:bodyPr/>
                    <a:lstStyle/>
                    <a:p>
                      <a:pPr marL="0" lvl="0" indent="0" algn="l" rtl="0">
                        <a:lnSpc>
                          <a:spcPct val="100000"/>
                        </a:lnSpc>
                        <a:spcBef>
                          <a:spcPts val="0"/>
                        </a:spcBef>
                        <a:spcAft>
                          <a:spcPts val="0"/>
                        </a:spcAft>
                        <a:buNone/>
                      </a:pPr>
                      <a:r>
                        <a:rPr lang="en" sz="1800" b="1">
                          <a:latin typeface="Calibri"/>
                          <a:ea typeface="Calibri"/>
                          <a:cs typeface="Calibri"/>
                          <a:sym typeface="Calibri"/>
                        </a:rPr>
                        <a:t>Time</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sz="1800" b="1">
                          <a:latin typeface="Calibri"/>
                          <a:ea typeface="Calibri"/>
                          <a:cs typeface="Calibri"/>
                          <a:sym typeface="Calibri"/>
                        </a:rPr>
                        <a:t>Session</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381000">
                <a:tc>
                  <a:txBody>
                    <a:bodyPr/>
                    <a:lstStyle/>
                    <a:p>
                      <a:pPr marL="0" lvl="0" indent="0" algn="l" rtl="0">
                        <a:lnSpc>
                          <a:spcPct val="100000"/>
                        </a:lnSpc>
                        <a:spcBef>
                          <a:spcPts val="0"/>
                        </a:spcBef>
                        <a:spcAft>
                          <a:spcPts val="0"/>
                        </a:spcAft>
                        <a:buNone/>
                      </a:pPr>
                      <a:r>
                        <a:rPr lang="en" sz="1800">
                          <a:latin typeface="Calibri"/>
                          <a:ea typeface="Calibri"/>
                          <a:cs typeface="Calibri"/>
                          <a:sym typeface="Calibri"/>
                        </a:rPr>
                        <a:t>8:30-9:00    </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sz="1800">
                          <a:latin typeface="Calibri"/>
                          <a:ea typeface="Calibri"/>
                          <a:cs typeface="Calibri"/>
                          <a:sym typeface="Calibri"/>
                        </a:rPr>
                        <a:t>Opening Session: 2020-2021 School System Planning Process and 2018-2019 Accountability Results Release</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a:latin typeface="Calibri"/>
                          <a:ea typeface="Calibri"/>
                          <a:cs typeface="Calibri"/>
                          <a:sym typeface="Calibri"/>
                        </a:rPr>
                        <a:t>9:10-9:55    </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800">
                          <a:latin typeface="Calibri"/>
                          <a:ea typeface="Calibri"/>
                          <a:cs typeface="Calibri"/>
                          <a:sym typeface="Calibri"/>
                        </a:rPr>
                        <a:t>Rotation 1: CIR/UIR Strategy (assigned rooms by school system)</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800">
                          <a:latin typeface="Calibri"/>
                          <a:ea typeface="Calibri"/>
                          <a:cs typeface="Calibri"/>
                          <a:sym typeface="Calibri"/>
                        </a:rPr>
                        <a:t>10:05-10:55 </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sz="1800">
                          <a:latin typeface="Calibri"/>
                          <a:ea typeface="Calibri"/>
                          <a:cs typeface="Calibri"/>
                          <a:sym typeface="Calibri"/>
                        </a:rPr>
                        <a:t>Rotation 2: Choice Session</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800">
                          <a:latin typeface="Calibri"/>
                          <a:ea typeface="Calibri"/>
                          <a:cs typeface="Calibri"/>
                          <a:sym typeface="Calibri"/>
                        </a:rPr>
                        <a:t>11:10-12:00 </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800">
                          <a:latin typeface="Calibri"/>
                          <a:ea typeface="Calibri"/>
                          <a:cs typeface="Calibri"/>
                          <a:sym typeface="Calibri"/>
                        </a:rPr>
                        <a:t>Rotation 3: Choice Session</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800">
                          <a:latin typeface="Calibri"/>
                          <a:ea typeface="Calibri"/>
                          <a:cs typeface="Calibri"/>
                          <a:sym typeface="Calibri"/>
                        </a:rPr>
                        <a:t>12:10-1:00   </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sz="1800">
                          <a:latin typeface="Calibri"/>
                          <a:ea typeface="Calibri"/>
                          <a:cs typeface="Calibri"/>
                          <a:sym typeface="Calibri"/>
                        </a:rPr>
                        <a:t>Rotation 4: Choice Session</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333333"/>
              </a:buClr>
              <a:buSzPts val="2800"/>
              <a:buFont typeface="Calibri"/>
              <a:buNone/>
            </a:pPr>
            <a:endParaRPr/>
          </a:p>
        </p:txBody>
      </p:sp>
      <p:sp>
        <p:nvSpPr>
          <p:cNvPr id="374" name="Google Shape;374;p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750"/>
              </a:spcBef>
              <a:spcAft>
                <a:spcPts val="0"/>
              </a:spcAft>
              <a:buClr>
                <a:schemeClr val="dk1"/>
              </a:buClr>
              <a:buSzPts val="1800"/>
              <a:buFont typeface="Arial"/>
              <a:buNone/>
            </a:pPr>
            <a:endParaRPr/>
          </a:p>
        </p:txBody>
      </p:sp>
      <p:sp>
        <p:nvSpPr>
          <p:cNvPr id="375" name="Google Shape;375;p6"/>
          <p:cNvSpPr/>
          <p:nvPr/>
        </p:nvSpPr>
        <p:spPr>
          <a:xfrm>
            <a:off x="4459629" y="2417862"/>
            <a:ext cx="2247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76" name="Google Shape;376;p6" descr="https://lh6.googleusercontent.com/8wq6gMfmmqLoBITufkTmV0HnYvS7VtnFXcZbOcG1FycS9Gc_mr88W8N4kAU_Y6LO6FyBkMPNq-hFkpqhbovAND1ho2h0NcI-Nh0z7VwSguWw4oiBChqipTf9j1TT8uAbHHoxOdwwCp0"/>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g706dbb65ac_13_91"/>
          <p:cNvPicPr preferRelativeResize="0"/>
          <p:nvPr/>
        </p:nvPicPr>
        <p:blipFill rotWithShape="1">
          <a:blip r:embed="rId3">
            <a:alphaModFix/>
          </a:blip>
          <a:srcRect/>
          <a:stretch/>
        </p:blipFill>
        <p:spPr>
          <a:xfrm>
            <a:off x="0" y="0"/>
            <a:ext cx="9144003"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6f8be9115c_0_0"/>
          <p:cNvSpPr/>
          <p:nvPr/>
        </p:nvSpPr>
        <p:spPr>
          <a:xfrm>
            <a:off x="152400" y="1109675"/>
            <a:ext cx="8741400" cy="481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6f8be9115c_0_0"/>
          <p:cNvSpPr txBox="1">
            <a:spLocks noGrp="1"/>
          </p:cNvSpPr>
          <p:nvPr>
            <p:ph type="body" idx="1"/>
          </p:nvPr>
        </p:nvSpPr>
        <p:spPr>
          <a:xfrm>
            <a:off x="152400" y="1109675"/>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In order to ensure </a:t>
            </a:r>
            <a:r>
              <a:rPr lang="en" b="1"/>
              <a:t>students </a:t>
            </a:r>
            <a:r>
              <a:rPr lang="en"/>
              <a:t>do the majority of the work every day,</a:t>
            </a:r>
            <a:endParaRPr/>
          </a:p>
          <a:p>
            <a:pPr marL="457200" lvl="0" indent="-342900" algn="l" rtl="0">
              <a:lnSpc>
                <a:spcPct val="100000"/>
              </a:lnSpc>
              <a:spcBef>
                <a:spcPts val="1600"/>
              </a:spcBef>
              <a:spcAft>
                <a:spcPts val="0"/>
              </a:spcAft>
              <a:buSzPts val="1800"/>
              <a:buFont typeface="Calibri"/>
              <a:buAutoNum type="arabicPeriod"/>
            </a:pPr>
            <a:r>
              <a:rPr lang="en" b="1"/>
              <a:t>All t</a:t>
            </a:r>
            <a:r>
              <a:rPr lang="en"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eachers</a:t>
            </a:r>
            <a:r>
              <a:rPr lang="en"/>
              <a:t>—including special education, English language, and reading interventionists—are fully prepared to deliver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high-quality</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 </a:t>
            </a:r>
            <a:r>
              <a:rPr lang="en"/>
              <a:t>lessons.</a:t>
            </a:r>
            <a:endParaRPr/>
          </a:p>
          <a:p>
            <a:pPr marL="457200" lvl="0" indent="-342900" algn="l" rtl="0">
              <a:lnSpc>
                <a:spcPct val="100000"/>
              </a:lnSpc>
              <a:spcBef>
                <a:spcPts val="1000"/>
              </a:spcBef>
              <a:spcAft>
                <a:spcPts val="0"/>
              </a:spcAft>
              <a:buSzPts val="1800"/>
              <a:buFont typeface="Calibri"/>
              <a:buAutoNum type="arabicPeriod"/>
            </a:pPr>
            <a:r>
              <a:rPr lang="en" b="1"/>
              <a:t>Principals</a:t>
            </a:r>
            <a:r>
              <a:rPr lang="en"/>
              <a:t>, </a:t>
            </a:r>
            <a:r>
              <a:rPr lang="en" b="1"/>
              <a:t>leadership teams</a:t>
            </a:r>
            <a:r>
              <a:rPr lang="en"/>
              <a:t>, </a:t>
            </a:r>
            <a:r>
              <a:rPr lang="en" b="1"/>
              <a:t>content leaders </a:t>
            </a:r>
            <a:r>
              <a:rPr lang="en"/>
              <a:t>and </a:t>
            </a:r>
            <a:r>
              <a:rPr lang="en" b="1"/>
              <a:t>mentor teachers </a:t>
            </a:r>
            <a:r>
              <a:rPr lang="en"/>
              <a:t>use classroom observation, common planning time, and one-on-one coaching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to support each teacher in delivering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high-quality</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 lessons.</a:t>
            </a:r>
            <a:endParaRPr/>
          </a:p>
          <a:p>
            <a:pPr marL="457200" lvl="0" indent="-342900" algn="l" rtl="0">
              <a:lnSpc>
                <a:spcPct val="100000"/>
              </a:lnSpc>
              <a:spcBef>
                <a:spcPts val="1000"/>
              </a:spcBef>
              <a:spcAft>
                <a:spcPts val="0"/>
              </a:spcAft>
              <a:buSzPts val="1800"/>
              <a:buFont typeface="Calibri"/>
              <a:buAutoNum type="arabicPeriod"/>
            </a:pPr>
            <a:r>
              <a:rPr lang="en" b="1"/>
              <a:t>School systems </a:t>
            </a:r>
            <a:r>
              <a:rPr lang="en"/>
              <a:t>support principals and school teams as they provide support to teachers.</a:t>
            </a:r>
            <a:endParaRPr/>
          </a:p>
          <a:p>
            <a:pPr marL="457200" lvl="0" indent="-342900" algn="l" rtl="0">
              <a:lnSpc>
                <a:spcPct val="100000"/>
              </a:lnSpc>
              <a:spcBef>
                <a:spcPts val="1000"/>
              </a:spcBef>
              <a:spcAft>
                <a:spcPts val="1000"/>
              </a:spcAft>
              <a:buSzPts val="1800"/>
              <a:buFont typeface="Calibri"/>
              <a:buAutoNum type="arabicPeriod"/>
            </a:pPr>
            <a:r>
              <a:rPr lang="en"/>
              <a:t>The </a:t>
            </a:r>
            <a:r>
              <a:rPr lang="en" b="1"/>
              <a:t>Department </a:t>
            </a:r>
            <a:r>
              <a:rPr lang="en"/>
              <a:t>supports school systems as they execute their improvement plans.</a:t>
            </a:r>
            <a:endParaRPr/>
          </a:p>
        </p:txBody>
      </p:sp>
      <p:sp>
        <p:nvSpPr>
          <p:cNvPr id="389" name="Google Shape;389;g6f8be9115c_0_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
              <a:t>Academic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Focus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623eb6593c_0_7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School Improvement 2019-2020</a:t>
            </a:r>
            <a:endParaRPr sz="2800"/>
          </a:p>
        </p:txBody>
      </p:sp>
      <p:sp>
        <p:nvSpPr>
          <p:cNvPr id="395" name="Google Shape;395;g623eb6593c_0_78"/>
          <p:cNvSpPr txBox="1">
            <a:spLocks noGrp="1"/>
          </p:cNvSpPr>
          <p:nvPr>
            <p:ph type="body" idx="1"/>
          </p:nvPr>
        </p:nvSpPr>
        <p:spPr>
          <a:xfrm>
            <a:off x="152400" y="1042875"/>
            <a:ext cx="8839200" cy="382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00"/>
                </a:solidFill>
              </a:rPr>
              <a:t>In preparation for the 2019-2020 school year, school systems focused on:</a:t>
            </a:r>
            <a:endParaRPr sz="1800" dirty="0">
              <a:solidFill>
                <a:srgbClr val="000000"/>
              </a:solidFill>
            </a:endParaRPr>
          </a:p>
          <a:p>
            <a:pPr marL="0" lvl="0" indent="0" algn="l" rtl="0">
              <a:spcBef>
                <a:spcPts val="0"/>
              </a:spcBef>
              <a:spcAft>
                <a:spcPts val="0"/>
              </a:spcAft>
              <a:buNone/>
            </a:pPr>
            <a:endParaRPr sz="1800" dirty="0">
              <a:solidFill>
                <a:srgbClr val="000000"/>
              </a:solidFill>
            </a:endParaRPr>
          </a:p>
          <a:p>
            <a:pPr marL="457200" lvl="0" indent="-342900" algn="l" rtl="0">
              <a:spcBef>
                <a:spcPts val="0"/>
              </a:spcBef>
              <a:spcAft>
                <a:spcPts val="0"/>
              </a:spcAft>
              <a:buClr>
                <a:srgbClr val="000000"/>
              </a:buClr>
              <a:buSzPts val="1800"/>
              <a:buFont typeface="Calibri"/>
              <a:buAutoNum type="arabicPeriod"/>
            </a:pPr>
            <a:r>
              <a:rPr lang="en" sz="1800" dirty="0">
                <a:solidFill>
                  <a:srgbClr val="000000"/>
                </a:solidFill>
              </a:rPr>
              <a:t>High quality curriculum and assessments in all grades, PK-12, in English and math</a:t>
            </a:r>
            <a:endParaRPr sz="1800" dirty="0">
              <a:solidFill>
                <a:srgbClr val="000000"/>
              </a:solidFill>
            </a:endParaRPr>
          </a:p>
          <a:p>
            <a:pPr marL="457200" lvl="0" indent="-342900" algn="l" rtl="0">
              <a:spcBef>
                <a:spcPts val="0"/>
              </a:spcBef>
              <a:spcAft>
                <a:spcPts val="0"/>
              </a:spcAft>
              <a:buClr>
                <a:srgbClr val="000000"/>
              </a:buClr>
              <a:buSzPts val="1800"/>
              <a:buFont typeface="Calibri"/>
              <a:buAutoNum type="arabicPeriod"/>
            </a:pPr>
            <a:r>
              <a:rPr lang="en" sz="1800" dirty="0">
                <a:solidFill>
                  <a:srgbClr val="000000"/>
                </a:solidFill>
              </a:rPr>
              <a:t>High quality professional </a:t>
            </a:r>
            <a:r>
              <a:rPr lang="en" sz="18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development</a:t>
            </a:r>
            <a:r>
              <a:rPr lang="en" sz="1800" dirty="0">
                <a:solidFill>
                  <a:srgbClr val="000000"/>
                </a:solidFill>
              </a:rPr>
              <a:t> for all teachers on the selected curriculum</a:t>
            </a:r>
            <a:endParaRPr sz="1800" dirty="0">
              <a:solidFill>
                <a:srgbClr val="000000"/>
              </a:solidFill>
            </a:endParaRPr>
          </a:p>
          <a:p>
            <a:pPr marL="457200" lvl="0" indent="-342900" algn="l" rtl="0">
              <a:spcBef>
                <a:spcPts val="0"/>
              </a:spcBef>
              <a:spcAft>
                <a:spcPts val="0"/>
              </a:spcAft>
              <a:buClr>
                <a:srgbClr val="000000"/>
              </a:buClr>
              <a:buSzPts val="1800"/>
              <a:buFont typeface="Calibri"/>
              <a:buAutoNum type="arabicPeriod"/>
            </a:pPr>
            <a:r>
              <a:rPr lang="en" sz="1800" dirty="0">
                <a:solidFill>
                  <a:srgbClr val="000000"/>
                </a:solidFill>
              </a:rPr>
              <a:t>Teacher preparation partner to address schools’ greatest workforce needs</a:t>
            </a:r>
            <a:endParaRPr sz="1800" dirty="0">
              <a:solidFill>
                <a:srgbClr val="000000"/>
              </a:solidFill>
            </a:endParaRPr>
          </a:p>
          <a:p>
            <a:pPr marL="457200" lvl="0" indent="-342900" algn="l" rtl="0">
              <a:spcBef>
                <a:spcPts val="0"/>
              </a:spcBef>
              <a:spcAft>
                <a:spcPts val="0"/>
              </a:spcAft>
              <a:buClr>
                <a:srgbClr val="000000"/>
              </a:buClr>
              <a:buSzPts val="1800"/>
              <a:buFont typeface="Calibri"/>
              <a:buAutoNum type="arabicPeriod"/>
            </a:pPr>
            <a:r>
              <a:rPr lang="en" sz="1800" dirty="0">
                <a:solidFill>
                  <a:srgbClr val="000000"/>
                </a:solidFill>
              </a:rPr>
              <a:t>Building school-based expertise through Content Leader, Intervention Content Leader, and/or Mentor Teacher </a:t>
            </a:r>
            <a:r>
              <a:rPr lang="en" sz="18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participation</a:t>
            </a:r>
            <a:endParaRPr sz="1800" dirty="0">
              <a:solidFill>
                <a:srgbClr val="000000"/>
              </a:solidFill>
            </a:endParaRPr>
          </a:p>
          <a:p>
            <a:pPr marL="0" lvl="0" indent="0" algn="l" rtl="0">
              <a:spcBef>
                <a:spcPts val="0"/>
              </a:spcBef>
              <a:spcAft>
                <a:spcPts val="0"/>
              </a:spcAft>
              <a:buNone/>
            </a:pPr>
            <a:endParaRPr sz="1800" dirty="0">
              <a:solidFill>
                <a:srgbClr val="000000"/>
              </a:solidFill>
            </a:endParaRPr>
          </a:p>
          <a:p>
            <a:pPr marL="0" lvl="0" indent="0" algn="l" rtl="0">
              <a:spcBef>
                <a:spcPts val="0"/>
              </a:spcBef>
              <a:spcAft>
                <a:spcPts val="0"/>
              </a:spcAft>
              <a:buNone/>
            </a:pPr>
            <a:endParaRPr sz="1800" dirty="0">
              <a:solidFill>
                <a:srgbClr val="000000"/>
              </a:solidFill>
            </a:endParaRPr>
          </a:p>
          <a:p>
            <a:pPr marL="0" lvl="0" indent="0" algn="l" rtl="0">
              <a:spcBef>
                <a:spcPts val="0"/>
              </a:spcBef>
              <a:spcAft>
                <a:spcPts val="0"/>
              </a:spcAft>
              <a:buClr>
                <a:schemeClr val="dk1"/>
              </a:buClr>
              <a:buSzPts val="1100"/>
              <a:buFont typeface="Arial"/>
              <a:buNone/>
            </a:pPr>
            <a:r>
              <a:rPr lang="en" sz="1800" dirty="0"/>
              <a:t>As a result of the Super App, school systems received over $44,000,000 in funding to implement these priorities. </a:t>
            </a:r>
            <a:endParaRPr sz="1800" dirty="0">
              <a:solidFill>
                <a:srgbClr val="000000"/>
              </a:solidFill>
            </a:endParaRPr>
          </a:p>
          <a:p>
            <a:pPr marL="0" lvl="0" indent="0" algn="l" rtl="0">
              <a:spcBef>
                <a:spcPts val="0"/>
              </a:spcBef>
              <a:spcAft>
                <a:spcPts val="0"/>
              </a:spcAft>
              <a:buNone/>
            </a:pPr>
            <a:r>
              <a:rPr lang="en" sz="1800" dirty="0">
                <a:solidFill>
                  <a:srgbClr val="000000"/>
                </a:solidFill>
              </a:rPr>
              <a:t> </a:t>
            </a:r>
            <a:endParaRPr sz="1800" dirty="0">
              <a:solidFill>
                <a:srgbClr val="000000"/>
              </a:solidFill>
            </a:endParaRPr>
          </a:p>
          <a:p>
            <a:pPr marL="0" lvl="0" indent="0" algn="l" rtl="0">
              <a:spcBef>
                <a:spcPts val="0"/>
              </a:spcBef>
              <a:spcAft>
                <a:spcPts val="0"/>
              </a:spcAft>
              <a:buNone/>
            </a:pPr>
            <a:endParaRPr sz="1800" dirty="0">
              <a:solidFill>
                <a:srgbClr val="000000"/>
              </a:solidFill>
            </a:endParaRPr>
          </a:p>
          <a:p>
            <a:pPr marL="0" lvl="0" indent="0" algn="l" rtl="0">
              <a:spcBef>
                <a:spcPts val="0"/>
              </a:spcBef>
              <a:spcAft>
                <a:spcPts val="0"/>
              </a:spcAft>
              <a:buNone/>
            </a:pPr>
            <a:endParaRPr sz="18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6f99b4f0f7_0_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2019-2020 Department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
                  </a:ext>
                </a:extLst>
              </a:rPr>
              <a:t>Support</a:t>
            </a:r>
            <a:r>
              <a:rPr lang="en"/>
              <a:t> </a:t>
            </a:r>
            <a:endParaRPr/>
          </a:p>
        </p:txBody>
      </p:sp>
      <p:graphicFrame>
        <p:nvGraphicFramePr>
          <p:cNvPr id="402" name="Google Shape;402;g6f99b4f0f7_0_6"/>
          <p:cNvGraphicFramePr/>
          <p:nvPr>
            <p:extLst>
              <p:ext uri="{D42A27DB-BD31-4B8C-83A1-F6EECF244321}">
                <p14:modId xmlns:p14="http://schemas.microsoft.com/office/powerpoint/2010/main" val="67726781"/>
              </p:ext>
            </p:extLst>
          </p:nvPr>
        </p:nvGraphicFramePr>
        <p:xfrm>
          <a:off x="211800" y="1464450"/>
          <a:ext cx="8720400" cy="2824420"/>
        </p:xfrm>
        <a:graphic>
          <a:graphicData uri="http://schemas.openxmlformats.org/drawingml/2006/table">
            <a:tbl>
              <a:tblPr>
                <a:noFill/>
                <a:tableStyleId>{902E0B88-F007-4E74-A707-12B6533C83DD}</a:tableStyleId>
              </a:tblPr>
              <a:tblGrid>
                <a:gridCol w="2906800">
                  <a:extLst>
                    <a:ext uri="{9D8B030D-6E8A-4147-A177-3AD203B41FA5}">
                      <a16:colId xmlns:a16="http://schemas.microsoft.com/office/drawing/2014/main" val="20000"/>
                    </a:ext>
                  </a:extLst>
                </a:gridCol>
                <a:gridCol w="2906800">
                  <a:extLst>
                    <a:ext uri="{9D8B030D-6E8A-4147-A177-3AD203B41FA5}">
                      <a16:colId xmlns:a16="http://schemas.microsoft.com/office/drawing/2014/main" val="20001"/>
                    </a:ext>
                  </a:extLst>
                </a:gridCol>
                <a:gridCol w="2906800">
                  <a:extLst>
                    <a:ext uri="{9D8B030D-6E8A-4147-A177-3AD203B41FA5}">
                      <a16:colId xmlns:a16="http://schemas.microsoft.com/office/drawing/2014/main" val="20002"/>
                    </a:ext>
                  </a:extLst>
                </a:gridCol>
              </a:tblGrid>
              <a:tr h="365550">
                <a:tc>
                  <a:txBody>
                    <a:bodyPr/>
                    <a:lstStyle/>
                    <a:p>
                      <a:pPr marL="0" lvl="0" indent="0" algn="ctr" rtl="0">
                        <a:spcBef>
                          <a:spcPts val="0"/>
                        </a:spcBef>
                        <a:spcAft>
                          <a:spcPts val="0"/>
                        </a:spcAft>
                        <a:buNone/>
                      </a:pPr>
                      <a:r>
                        <a:rPr lang="en" sz="1600" b="1">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
                            </a:ext>
                          </a:extLst>
                        </a:rPr>
                        <a:t>Trainings</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b="1">
                          <a:latin typeface="Calibri"/>
                          <a:ea typeface="Calibri"/>
                          <a:cs typeface="Calibri"/>
                          <a:sym typeface="Calibri"/>
                        </a:rPr>
                        <a:t>Ongoing Support</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b="1">
                          <a:latin typeface="Calibri"/>
                          <a:ea typeface="Calibri"/>
                          <a:cs typeface="Calibri"/>
                          <a:sym typeface="Calibri"/>
                        </a:rPr>
                        <a:t>Tools</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258175">
                <a:tc>
                  <a:txBody>
                    <a:bodyPr/>
                    <a:lstStyle/>
                    <a:p>
                      <a:pPr marL="457200" lvl="0" indent="-330200" algn="l" rtl="0">
                        <a:spcBef>
                          <a:spcPts val="0"/>
                        </a:spcBef>
                        <a:spcAft>
                          <a:spcPts val="0"/>
                        </a:spcAft>
                        <a:buSzPts val="1600"/>
                        <a:buFont typeface="Calibri"/>
                        <a:buChar char="●"/>
                      </a:pPr>
                      <a:r>
                        <a:rPr lang="en" sz="1600">
                          <a:latin typeface="Calibri"/>
                          <a:ea typeface="Calibri"/>
                          <a:cs typeface="Calibri"/>
                          <a:sym typeface="Calibri"/>
                        </a:rPr>
                        <a:t>Teacher Leader Summit Principal Track </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latin typeface="Calibri"/>
                          <a:ea typeface="Calibri"/>
                          <a:cs typeface="Calibri"/>
                          <a:sym typeface="Calibri"/>
                        </a:rPr>
                        <a:t>School Support Institutes </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
                            </a:ext>
                          </a:extLst>
                        </a:rPr>
                        <a:t>Content &amp; Intervention Content Leader Trainings </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latin typeface="Calibri"/>
                          <a:ea typeface="Calibri"/>
                          <a:cs typeface="Calibri"/>
                          <a:sym typeface="Calibri"/>
                        </a:rPr>
                        <a:t>Mentor Teacher Trainings</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 sz="1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
                            </a:ext>
                          </a:extLst>
                        </a:rPr>
                        <a:t>Super App Launch Event</a:t>
                      </a:r>
                      <a:r>
                        <a:rPr lang="en" sz="1600">
                          <a:latin typeface="Calibri"/>
                          <a:ea typeface="Calibri"/>
                          <a:cs typeface="Calibri"/>
                          <a:sym typeface="Calibri"/>
                        </a:rPr>
                        <a:t>s</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During the summer — Networks support district preparation for the 2019-2020 school year</a:t>
                      </a:r>
                      <a:endParaRPr sz="1600" dirty="0">
                        <a:latin typeface="Calibri"/>
                        <a:ea typeface="Calibri"/>
                        <a:cs typeface="Calibri"/>
                        <a:sym typeface="Calibri"/>
                      </a:endParaRPr>
                    </a:p>
                    <a:p>
                      <a:pPr marL="457200" lvl="0" indent="-330200" algn="l" rtl="0">
                        <a:spcBef>
                          <a:spcPts val="1000"/>
                        </a:spcBef>
                        <a:spcAft>
                          <a:spcPts val="1000"/>
                        </a:spcAft>
                        <a:buSzPts val="1600"/>
                        <a:buFont typeface="Calibri"/>
                        <a:buChar char="●"/>
                      </a:pPr>
                      <a:r>
                        <a:rPr lang="en" sz="1600">
                          <a:latin typeface="Calibri"/>
                          <a:ea typeface="Calibri"/>
                          <a:cs typeface="Calibri"/>
                          <a:sym typeface="Calibri"/>
                        </a:rPr>
                        <a:t>During the school year — Networks observe classrooms and common planning time </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Classroom Observation Tools (ELA K-2/3-12, math)</a:t>
                      </a:r>
                      <a:endParaRPr sz="1600" dirty="0">
                        <a:latin typeface="Calibri"/>
                        <a:ea typeface="Calibri"/>
                        <a:cs typeface="Calibri"/>
                        <a:sym typeface="Calibri"/>
                      </a:endParaRPr>
                    </a:p>
                    <a:p>
                      <a:pPr marL="457200" lvl="0" indent="-330200" algn="l" rtl="0">
                        <a:spcBef>
                          <a:spcPts val="1000"/>
                        </a:spcBef>
                        <a:spcAft>
                          <a:spcPts val="1000"/>
                        </a:spcAft>
                        <a:buSzPts val="1600"/>
                        <a:buFont typeface="Calibri"/>
                        <a:buChar char="●"/>
                      </a:pPr>
                      <a:r>
                        <a:rPr lang="en" sz="1600" dirty="0">
                          <a:latin typeface="Calibri"/>
                          <a:ea typeface="Calibri"/>
                          <a:cs typeface="Calibri"/>
                          <a:sym typeface="Calibri"/>
                        </a:rPr>
                        <a:t>Common Planning Time Tool</a:t>
                      </a:r>
                      <a:endParaRPr sz="16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3"/>
          <p:cNvSpPr txBox="1">
            <a:spLocks noGrp="1"/>
          </p:cNvSpPr>
          <p:nvPr>
            <p:ph type="title"/>
          </p:nvPr>
        </p:nvSpPr>
        <p:spPr>
          <a:xfrm>
            <a:off x="0" y="1600200"/>
            <a:ext cx="9144000" cy="1657500"/>
          </a:xfrm>
          <a:prstGeom prst="rect">
            <a:avLst/>
          </a:prstGeom>
          <a:solidFill>
            <a:schemeClr val="lt1">
              <a:alpha val="49020"/>
            </a:schemeClr>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434343"/>
              </a:buClr>
              <a:buSzPts val="2800"/>
              <a:buFont typeface="Calibri"/>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Accountability</a:t>
            </a:r>
            <a:r>
              <a:rPr lang="en"/>
              <a:t>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
                  </a:ext>
                </a:extLst>
              </a:rPr>
              <a:t>Results</a:t>
            </a:r>
            <a:r>
              <a:rPr lang="en"/>
              <a:t> Briefing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4"/>
          <p:cNvSpPr txBox="1"/>
          <p:nvPr/>
        </p:nvSpPr>
        <p:spPr>
          <a:xfrm>
            <a:off x="24675" y="-24675"/>
            <a:ext cx="9119400" cy="10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Calibri"/>
                <a:ea typeface="Calibri"/>
                <a:cs typeface="Calibri"/>
                <a:sym typeface="Calibri"/>
              </a:rPr>
              <a:t>Early Evidence of Improvement in Struggling Schools</a:t>
            </a:r>
            <a:endParaRPr sz="2800">
              <a:latin typeface="Calibri"/>
              <a:ea typeface="Calibri"/>
              <a:cs typeface="Calibri"/>
              <a:sym typeface="Calibri"/>
            </a:endParaRPr>
          </a:p>
        </p:txBody>
      </p:sp>
      <p:sp>
        <p:nvSpPr>
          <p:cNvPr id="302" name="Google Shape;302;p64"/>
          <p:cNvSpPr txBox="1"/>
          <p:nvPr/>
        </p:nvSpPr>
        <p:spPr>
          <a:xfrm>
            <a:off x="104025" y="1127675"/>
            <a:ext cx="8934600" cy="888900"/>
          </a:xfrm>
          <a:prstGeom prst="rect">
            <a:avLst/>
          </a:prstGeom>
          <a:solidFill>
            <a:srgbClr val="FCE5CD"/>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600" b="1">
                <a:latin typeface="Calibri"/>
                <a:ea typeface="Calibri"/>
                <a:cs typeface="Calibri"/>
                <a:sym typeface="Calibri"/>
              </a:rPr>
              <a:t>Public school scores announced today mark an important milestone in the implementation of the state’s plan to comply with the federal Every Student Succeeds Act (ESSA), which requires states to identify and improve struggling public schools.</a:t>
            </a:r>
            <a:endParaRPr sz="1600" b="1">
              <a:latin typeface="Calibri"/>
              <a:ea typeface="Calibri"/>
              <a:cs typeface="Calibri"/>
              <a:sym typeface="Calibri"/>
            </a:endParaRPr>
          </a:p>
        </p:txBody>
      </p:sp>
      <p:sp>
        <p:nvSpPr>
          <p:cNvPr id="303" name="Google Shape;303;p64"/>
          <p:cNvSpPr txBox="1"/>
          <p:nvPr/>
        </p:nvSpPr>
        <p:spPr>
          <a:xfrm>
            <a:off x="110325" y="1668800"/>
            <a:ext cx="8922000" cy="29148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endParaRPr sz="1600">
              <a:latin typeface="Calibri"/>
              <a:ea typeface="Calibri"/>
              <a:cs typeface="Calibri"/>
              <a:sym typeface="Calibri"/>
            </a:endParaRPr>
          </a:p>
          <a:p>
            <a:pPr marL="0" lvl="0" indent="0" algn="l" rtl="0">
              <a:lnSpc>
                <a:spcPct val="100000"/>
              </a:lnSpc>
              <a:spcBef>
                <a:spcPts val="400"/>
              </a:spcBef>
              <a:spcAft>
                <a:spcPts val="0"/>
              </a:spcAft>
              <a:buNone/>
            </a:pPr>
            <a:r>
              <a:rPr lang="en" sz="1600">
                <a:latin typeface="Calibri"/>
                <a:ea typeface="Calibri"/>
                <a:cs typeface="Calibri"/>
                <a:sym typeface="Calibri"/>
              </a:rPr>
              <a:t>Results indicated promising initial outcomes in schools identified as needing improvement.</a:t>
            </a:r>
            <a:endParaRPr sz="1600">
              <a:latin typeface="Calibri"/>
              <a:ea typeface="Calibri"/>
              <a:cs typeface="Calibri"/>
              <a:sym typeface="Calibri"/>
            </a:endParaRPr>
          </a:p>
          <a:p>
            <a:pPr marL="514350" lvl="0" indent="-330200" algn="l" rtl="0">
              <a:lnSpc>
                <a:spcPct val="100000"/>
              </a:lnSpc>
              <a:spcBef>
                <a:spcPts val="800"/>
              </a:spcBef>
              <a:spcAft>
                <a:spcPts val="0"/>
              </a:spcAft>
              <a:buSzPts val="1600"/>
              <a:buFont typeface="Calibri"/>
              <a:buChar char="●"/>
            </a:pPr>
            <a:r>
              <a:rPr lang="en" sz="1600">
                <a:latin typeface="Calibri"/>
                <a:ea typeface="Calibri"/>
                <a:cs typeface="Calibri"/>
                <a:sym typeface="Calibri"/>
              </a:rPr>
              <a:t>Of 219 schools identified in the ESSA plan, excluding alternative schools, </a:t>
            </a:r>
            <a:r>
              <a:rPr lang="en" sz="1600" b="1">
                <a:latin typeface="Calibri"/>
                <a:ea typeface="Calibri"/>
                <a:cs typeface="Calibri"/>
                <a:sym typeface="Calibri"/>
              </a:rPr>
              <a:t>79 schools (36 percent) increased by three or more SPS points</a:t>
            </a:r>
            <a:r>
              <a:rPr lang="en" sz="1600">
                <a:latin typeface="Calibri"/>
                <a:ea typeface="Calibri"/>
                <a:cs typeface="Calibri"/>
                <a:sym typeface="Calibri"/>
              </a:rPr>
              <a:t>, 88 schools (40 percent) remained steady, and 52 schools (24 percent) declined by three or more SPS points.</a:t>
            </a:r>
            <a:endParaRPr sz="1600">
              <a:latin typeface="Calibri"/>
              <a:ea typeface="Calibri"/>
              <a:cs typeface="Calibri"/>
              <a:sym typeface="Calibri"/>
            </a:endParaRPr>
          </a:p>
          <a:p>
            <a:pPr marL="514350" lvl="0" indent="-330200" algn="l" rtl="0">
              <a:lnSpc>
                <a:spcPct val="100000"/>
              </a:lnSpc>
              <a:spcBef>
                <a:spcPts val="800"/>
              </a:spcBef>
              <a:spcAft>
                <a:spcPts val="0"/>
              </a:spcAft>
              <a:buSzPts val="1600"/>
              <a:buFont typeface="Calibri"/>
              <a:buChar char="●"/>
            </a:pPr>
            <a:r>
              <a:rPr lang="en" sz="1600">
                <a:latin typeface="Calibri"/>
                <a:ea typeface="Calibri"/>
                <a:cs typeface="Calibri"/>
                <a:sym typeface="Calibri"/>
              </a:rPr>
              <a:t>Improving schools in the ESSA plan </a:t>
            </a:r>
            <a:r>
              <a:rPr lang="en" sz="1600" b="1">
                <a:latin typeface="Calibri"/>
                <a:ea typeface="Calibri"/>
                <a:cs typeface="Calibri"/>
                <a:sym typeface="Calibri"/>
              </a:rPr>
              <a:t>grew by an average of 4.8 points</a:t>
            </a:r>
            <a:r>
              <a:rPr lang="en" sz="1600">
                <a:latin typeface="Calibri"/>
                <a:ea typeface="Calibri"/>
                <a:cs typeface="Calibri"/>
                <a:sym typeface="Calibri"/>
              </a:rPr>
              <a:t>, compared with 3.9 among other improving schools.</a:t>
            </a:r>
            <a:endParaRPr sz="1600">
              <a:latin typeface="Calibri"/>
              <a:ea typeface="Calibri"/>
              <a:cs typeface="Calibri"/>
              <a:sym typeface="Calibri"/>
            </a:endParaRPr>
          </a:p>
          <a:p>
            <a:pPr marL="514350" lvl="0" indent="-330200" algn="l" rtl="0">
              <a:lnSpc>
                <a:spcPct val="100000"/>
              </a:lnSpc>
              <a:spcBef>
                <a:spcPts val="800"/>
              </a:spcBef>
              <a:spcAft>
                <a:spcPts val="0"/>
              </a:spcAft>
              <a:buSzPts val="1600"/>
              <a:buFont typeface="Calibri"/>
              <a:buChar char="●"/>
            </a:pPr>
            <a:r>
              <a:rPr lang="en" sz="1600">
                <a:latin typeface="Calibri"/>
                <a:ea typeface="Calibri"/>
                <a:cs typeface="Calibri"/>
                <a:sym typeface="Calibri"/>
              </a:rPr>
              <a:t>Of 219 schools identified, excluding alternative schools, </a:t>
            </a:r>
            <a:r>
              <a:rPr lang="en" sz="1600" b="1">
                <a:latin typeface="Calibri"/>
                <a:ea typeface="Calibri"/>
                <a:cs typeface="Calibri"/>
                <a:sym typeface="Calibri"/>
              </a:rPr>
              <a:t>43 schools (20 percent) improved a full letter grade</a:t>
            </a:r>
            <a:r>
              <a:rPr lang="en" sz="1600">
                <a:latin typeface="Calibri"/>
                <a:ea typeface="Calibri"/>
                <a:cs typeface="Calibri"/>
                <a:sym typeface="Calibri"/>
              </a:rPr>
              <a:t>, compared with 13 percent among all other public schools.</a:t>
            </a:r>
            <a:endParaRPr sz="1600">
              <a:latin typeface="Calibri"/>
              <a:ea typeface="Calibri"/>
              <a:cs typeface="Calibri"/>
              <a:sym typeface="Calibri"/>
            </a:endParaRPr>
          </a:p>
          <a:p>
            <a:pPr marL="0" lvl="0" indent="0" algn="l" rtl="0">
              <a:lnSpc>
                <a:spcPct val="100000"/>
              </a:lnSpc>
              <a:spcBef>
                <a:spcPts val="800"/>
              </a:spcBef>
              <a:spcAft>
                <a:spcPts val="0"/>
              </a:spcAft>
              <a:buNone/>
            </a:pPr>
            <a:endParaRPr sz="1600">
              <a:latin typeface="Calibri"/>
              <a:ea typeface="Calibri"/>
              <a:cs typeface="Calibri"/>
              <a:sym typeface="Calibri"/>
            </a:endParaRPr>
          </a:p>
          <a:p>
            <a:pPr marL="0" lvl="0" indent="0" algn="l" rtl="0">
              <a:lnSpc>
                <a:spcPct val="114000"/>
              </a:lnSpc>
              <a:spcBef>
                <a:spcPts val="800"/>
              </a:spcBef>
              <a:spcAft>
                <a:spcPts val="0"/>
              </a:spcAft>
              <a:buNone/>
            </a:pPr>
            <a:endParaRPr sz="1600">
              <a:latin typeface="Calibri"/>
              <a:ea typeface="Calibri"/>
              <a:cs typeface="Calibri"/>
              <a:sym typeface="Calibri"/>
            </a:endParaRPr>
          </a:p>
          <a:p>
            <a:pPr marL="0" lvl="0" indent="0" algn="l" rtl="0">
              <a:lnSpc>
                <a:spcPct val="114000"/>
              </a:lnSpc>
              <a:spcBef>
                <a:spcPts val="400"/>
              </a:spcBef>
              <a:spcAft>
                <a:spcPts val="400"/>
              </a:spcAft>
              <a:buNone/>
            </a:pPr>
            <a:endParaRPr sz="1600" b="1">
              <a:latin typeface="Calibri"/>
              <a:ea typeface="Calibri"/>
              <a:cs typeface="Calibri"/>
              <a:sym typeface="Calibri"/>
            </a:endParaRPr>
          </a:p>
        </p:txBody>
      </p:sp>
      <p:sp>
        <p:nvSpPr>
          <p:cNvPr id="304" name="Google Shape;304;p64"/>
          <p:cNvSpPr txBox="1"/>
          <p:nvPr/>
        </p:nvSpPr>
        <p:spPr>
          <a:xfrm>
            <a:off x="2094800" y="4836675"/>
            <a:ext cx="6518400" cy="2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latin typeface="Calibri"/>
                <a:ea typeface="Calibri"/>
                <a:cs typeface="Calibri"/>
                <a:sym typeface="Calibri"/>
              </a:rPr>
              <a:t>Data exclude alternative schools, which were graded under a different formula in 2018-2019.</a:t>
            </a:r>
            <a:endParaRPr sz="1200" i="1">
              <a:latin typeface="Calibri"/>
              <a:ea typeface="Calibri"/>
              <a:cs typeface="Calibri"/>
              <a:sym typeface="Calibri"/>
            </a:endParaRPr>
          </a:p>
        </p:txBody>
      </p:sp>
      <p:sp>
        <p:nvSpPr>
          <p:cNvPr id="305" name="Google Shape;305;p64"/>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Font typeface="Calibri"/>
              <a:buNone/>
            </a:pPr>
            <a:fld id="{00000000-1234-1234-1234-123412341234}" type="slidenum">
              <a:rPr lang="en"/>
              <a:t>9</a:t>
            </a:fld>
            <a:endParaRPr/>
          </a:p>
        </p:txBody>
      </p:sp>
    </p:spTree>
    <p:extLst>
      <p:ext uri="{BB962C8B-B14F-4D97-AF65-F5344CB8AC3E}">
        <p14:creationId xmlns:p14="http://schemas.microsoft.com/office/powerpoint/2010/main" val="3546850873"/>
      </p:ext>
    </p:extLst>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1648</Words>
  <Application>Microsoft Office PowerPoint</Application>
  <PresentationFormat>On-screen Show (16:9)</PresentationFormat>
  <Paragraphs>188</Paragraphs>
  <Slides>22</Slides>
  <Notes>22</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22</vt:i4>
      </vt:variant>
    </vt:vector>
  </HeadingPairs>
  <TitlesOfParts>
    <vt:vector size="32" baseType="lpstr">
      <vt:lpstr>Arial</vt:lpstr>
      <vt:lpstr>Calibri</vt:lpstr>
      <vt:lpstr>Roboto</vt:lpstr>
      <vt:lpstr>LA Believes</vt:lpstr>
      <vt:lpstr>LA Believes</vt:lpstr>
      <vt:lpstr>LA Believes</vt:lpstr>
      <vt:lpstr>Simple Light</vt:lpstr>
      <vt:lpstr>LA Believes</vt:lpstr>
      <vt:lpstr>Louisiana Believes</vt:lpstr>
      <vt:lpstr>Louisiana Believes</vt:lpstr>
      <vt:lpstr>Super App Launch: Opening Session November 2019</vt:lpstr>
      <vt:lpstr>Super App Launch Objectives and Agenda</vt:lpstr>
      <vt:lpstr>PowerPoint Presentation</vt:lpstr>
      <vt:lpstr>PowerPoint Presentation</vt:lpstr>
      <vt:lpstr>Academic Focus</vt:lpstr>
      <vt:lpstr>School Improvement 2019-2020</vt:lpstr>
      <vt:lpstr>2019-2020 Department Support </vt:lpstr>
      <vt:lpstr>Accountability Results Briefing</vt:lpstr>
      <vt:lpstr>PowerPoint Presentation</vt:lpstr>
      <vt:lpstr>Ongoing Need for Improvement</vt:lpstr>
      <vt:lpstr>PowerPoint Presentation</vt:lpstr>
      <vt:lpstr>Louisiana School and Center Finder</vt:lpstr>
      <vt:lpstr>The 2020-2021 Super App</vt:lpstr>
      <vt:lpstr>Academic Focus</vt:lpstr>
      <vt:lpstr>2020-2021 CIR and UIR-Academics Strategy </vt:lpstr>
      <vt:lpstr>2020-2021 CIR/UIR Requirements</vt:lpstr>
      <vt:lpstr>Additional Opportunities for Funding</vt:lpstr>
      <vt:lpstr>Super App Overview</vt:lpstr>
      <vt:lpstr>Louisiana School System Planning Process</vt:lpstr>
      <vt:lpstr>Submission and Approval Timeline</vt:lpstr>
      <vt:lpstr>Plan with Support</vt:lpstr>
      <vt:lpstr>Super App Launch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App Launch: Opening Session November 2019</dc:title>
  <dc:creator>Em Cooper</dc:creator>
  <cp:lastModifiedBy>Em Cooper</cp:lastModifiedBy>
  <cp:revision>5</cp:revision>
  <dcterms:modified xsi:type="dcterms:W3CDTF">2019-11-05T17:10:39Z</dcterms:modified>
</cp:coreProperties>
</file>