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5" r:id="rId2"/>
    <p:sldMasterId id="2147483674" r:id="rId3"/>
    <p:sldMasterId id="2147483701" r:id="rId4"/>
    <p:sldMasterId id="2147483713" r:id="rId5"/>
    <p:sldMasterId id="2147483736" r:id="rId6"/>
    <p:sldMasterId id="2147483739" r:id="rId7"/>
  </p:sldMasterIdLst>
  <p:notesMasterIdLst>
    <p:notesMasterId r:id="rId24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h3klfDVAnq7qmglFGW/+KbGgBo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 Coop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2E0B88-F007-4E74-A707-12B6533C83DD}">
  <a:tblStyle styleId="{902E0B88-F007-4E74-A707-12B6533C83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3EA3E09-2E2D-4572-BF6E-F183368CFE1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46" autoAdjust="0"/>
  </p:normalViewPr>
  <p:slideViewPr>
    <p:cSldViewPr snapToGrid="0">
      <p:cViewPr varScale="1">
        <p:scale>
          <a:sx n="55" d="100"/>
          <a:sy n="55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customschemas.google.com/relationships/presentationmetadata" Target="meta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f99b4f0f7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f99b4f0f7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6fbe324a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6fbe324a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6fbe324a8e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fbe324a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fbe324a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g6fbe324a8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f99b4f0f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6f99b4f0f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4" name="Google Shape;464;g6f99b4f0f7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06dbb65ac_13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706dbb65ac_13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706dbb65ac_13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623eb6593c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g623eb6593c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g623eb6593c_0_4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06dbb65ac_13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06dbb65ac_13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6f8be911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6f8be911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6f8be9115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23eb6593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23eb6593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f99b4f0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6f99b4f0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9" name="Google Shape;399;g6f99b4f0f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6f99b4f0f7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6f99b4f0f7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2 minutes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6f99b4f0f7_0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8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8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623eb6593c_0_6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623eb6593c_0_654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2857500" y="678942"/>
            <a:ext cx="5960974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623eb6593c_0_654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g623eb6593c_0_654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g623eb6593c_0_654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g623eb6593c_0_654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623eb6593c_0_6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623eb6593c_0_661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623eb6593c_0_66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623eb6593c_0_664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623eb6593c_0_664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623eb6593c_0_6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623eb6593c_0_6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623eb6593c_0_6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623eb6593c_0_6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623eb6593c_0_6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623eb6593c_0_6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623eb6593c_0_6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9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019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623eb6593c_0_6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623eb6593c_0_6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623eb6593c_0_6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623eb6593c_0_6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6f594ad2ca_0_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6f594ad2ca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6f594ad2ca_0_8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g6f594ad2ca_0_8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g6f594ad2ca_0_8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g6f594ad2ca_0_8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6f594ad2ca_0_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6f594ad2ca_0_1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g6f594ad2ca_0_1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g6f594ad2ca_0_15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g6f594ad2ca_0_15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6f594ad2ca_0_15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6f594ad2ca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6f594ad2ca_0_15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6f594ad2ca_0_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6f594ad2ca_0_24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2857500" y="678942"/>
            <a:ext cx="5960975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6f594ad2ca_0_24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g6f594ad2ca_0_24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g6f594ad2ca_0_24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g6f594ad2ca_0_24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6f594ad2ca_0_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6f594ad2ca_0_31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g6f594ad2ca_0_31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6f594ad2ca_0_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6f594ad2ca_0_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0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30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6f594ad2ca_0_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6f594ad2ca_0_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6f594ad2ca_0_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6f594ad2ca_0_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6f594ad2ca_0_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6f594ad2ca_0_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6f594ad2ca_0_51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6f594ad2ca_0_51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6f594ad2ca_0_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6f594ad2ca_0_54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6f594ad2ca_0_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6f594ad2ca_0_57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g6f594ad2ca_0_57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g6f594ad2ca_0_57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35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g6f594ad2ca_0_57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6f594ad2ca_0_57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6f594ad2ca_0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6f594ad2ca_0_57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6f594ad2ca_0_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01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6f594ad2ca_0_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6f594ad2ca_0_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06dbb65ac_13_9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4" name="Google Shape;224;g706dbb65ac_13_9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5" name="Google Shape;225;g706dbb65ac_13_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06dbb65ac_13_10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8" name="Google Shape;228;g706dbb65ac_13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06dbb65ac_13_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g706dbb65ac_13_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g706dbb65ac_13_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06dbb65ac_13_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g706dbb65ac_13_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6" name="Google Shape;236;g706dbb65ac_13_1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g706dbb65ac_13_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06dbb65ac_13_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g706dbb65ac_13_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06dbb65ac_13_1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3" name="Google Shape;243;g706dbb65ac_13_1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4" name="Google Shape;244;g706dbb65ac_13_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06dbb65ac_13_1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7" name="Google Shape;247;g706dbb65ac_13_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06dbb65ac_13_1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706dbb65ac_13_12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1" name="Google Shape;251;g706dbb65ac_13_12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2" name="Google Shape;252;g706dbb65ac_13_1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3" name="Google Shape;253;g706dbb65ac_13_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32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2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2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6dbb65ac_13_1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56" name="Google Shape;256;g706dbb65ac_13_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06dbb65ac_13_1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9" name="Google Shape;259;g706dbb65ac_13_1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g706dbb65ac_13_1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06dbb65ac_13_1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6f99b4f0f7_0_13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6f99b4f0f7_0_13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6f99b4f0f7_0_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6f99b4f0f7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6f99b4f0f7_0_16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1" name="Google Shape;271;g6f99b4f0f7_0_1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g6f99b4f0f7_0_16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3" name="Google Shape;273;g6f99b4f0f7_0_16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6f99b4f0f7_0_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6f99b4f0f7_0_2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Google Shape;277;g6f99b4f0f7_0_23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g6f99b4f0f7_0_23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marR="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190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g6f99b4f0f7_0_23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6f99b4f0f7_0_23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g6f99b4f0f7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6f99b4f0f7_0_23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6f99b4f0f7_0_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6f99b4f0f7_0_32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g6f99b4f0f7_0_32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g6f99b4f0f7_0_32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g6f99b4f0f7_0_32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6f99b4f0f7_0_32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g6f99b4f0f7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6f99b4f0f7_0_32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6f99b4f0f7_0_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6f99b4f0f7_0_41"/>
          <p:cNvPicPr preferRelativeResize="0"/>
          <p:nvPr/>
        </p:nvPicPr>
        <p:blipFill rotWithShape="1">
          <a:blip r:embed="rId3">
            <a:alphaModFix/>
          </a:blip>
          <a:srcRect l="29370" r="1943"/>
          <a:stretch/>
        </p:blipFill>
        <p:spPr>
          <a:xfrm>
            <a:off x="2857500" y="678942"/>
            <a:ext cx="5960974" cy="46394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6f99b4f0f7_0_41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g6f99b4f0f7_0_41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7" name="Google Shape;297;g6f99b4f0f7_0_41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g6f99b4f0f7_0_41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g6f99b4f0f7_0_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6f99b4f0f7_0_48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6f99b4f0f7_0_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6f99b4f0f7_0_51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g6f99b4f0f7_0_51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623eb6593c_0_626" descr="Louisiana Believes (PPT Cover 16x9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623eb6593c_0_626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">
  <p:cSld name="CUSTOM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6f99b4f0f7_0_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 Students 1">
  <p:cSld name="CUSTOM_9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6f99b4f0f7_0_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ve Areas of Focus">
  <p:cSld name="CUSTOM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6f99b4f0f7_0_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uisiana's Birth through 12 System">
  <p:cSld name="CUSTOM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6f99b4f0f7_0_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very Day">
  <p:cSld name="CUSTOM_3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6f99b4f0f7_0_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0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6f99b4f0f7_0_6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0_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6f99b4f0f7_0_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0_1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6f99b4f0f7_0_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_10_1_1_1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6f99b4f0f7_0_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">
  <p:cSld name="CUSTOM_10_1_1_1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g6f99b4f0f7_0_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623eb6593c_0_6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623eb6593c_0_6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9583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623eb6593c_0_629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g623eb6593c_0_629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623eb6593c_0_629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g623eb6593c_0_629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fied Early Childhood Systems">
  <p:cSld name="CUSTOM_4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g6f99b4f0f7_0_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ademic Alignment">
  <p:cSld name="CUSTOM_5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6f99b4f0f7_0_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cher and Leader Preparation">
  <p:cSld name="CUSTOM_6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6f99b4f0f7_0_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hways to College or a Career">
  <p:cSld name="CUSTOM_7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6f99b4f0f7_0_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ol System Improvement Strategy">
  <p:cSld name="CUSTOM_8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6f99b4f0f7_0_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f99b4f0f7_6_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2" name="Google Shape;342;g6f99b4f0f7_6_9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f99b4f0f7_6_12" descr="Louisiana Believes (PPT Transition Background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f99b4f0f7_6_12"/>
          <p:cNvSpPr txBox="1">
            <a:spLocks noGrp="1"/>
          </p:cNvSpPr>
          <p:nvPr>
            <p:ph type="title"/>
          </p:nvPr>
        </p:nvSpPr>
        <p:spPr>
          <a:xfrm>
            <a:off x="0" y="1742963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fbe324a8e_0_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280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g6fbe324a8e_0_26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g6fbe324a8e_0_29" descr="Louisiana Believes (PPT Transition Background)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6fbe324a8e_0_29"/>
          <p:cNvSpPr txBox="1">
            <a:spLocks noGrp="1"/>
          </p:cNvSpPr>
          <p:nvPr>
            <p:ph type="title"/>
          </p:nvPr>
        </p:nvSpPr>
        <p:spPr>
          <a:xfrm>
            <a:off x="0" y="1742963"/>
            <a:ext cx="9144000" cy="16575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623eb6593c_0_6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623eb6593c_0_63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623eb6593c_0_636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g623eb6593c_0_636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marR="0" lvl="0" indent="-152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190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2000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623eb6593c_0_636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623eb6593c_0_636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g623eb6593c_0_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623eb6593c_0_636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623eb6593c_0_6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070848" cy="36660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623eb6593c_0_64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g623eb6593c_0_64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g623eb6593c_0_645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5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623eb6593c_0_645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623eb6593c_0_645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g623eb6593c_0_6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75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623eb6593c_0_645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06dbb65ac_13_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g706dbb65ac_13_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g706dbb65ac_13_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6f99b4f0f7_6_5" descr="Louisiana Believes (PPT Footer)_Foo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40749"/>
            <a:ext cx="6857999" cy="41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6f99b4f0f7_6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6f99b4f0f7_6_5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g6fbe324a8e_0_22" descr="Louisiana Believes (PPT Footer)_Foote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740749"/>
            <a:ext cx="6857999" cy="41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6fbe324a8e_0_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6fbe324a8e_0_22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ouisianabelieves.com/docs/default-source/teacher-toolbox-resources/school-system-support-calendar.pdf?sfvrsn=3b1d8d1f_205" TargetMode="External"/><Relationship Id="rId3" Type="http://schemas.openxmlformats.org/officeDocument/2006/relationships/hyperlink" Target="https://www.louisianabelieves.com/docs/default-source/district-support/louisianas-school-system-planning-guide.pdf" TargetMode="External"/><Relationship Id="rId7" Type="http://schemas.openxmlformats.org/officeDocument/2006/relationships/hyperlink" Target="https://www.louisianabelieves.com/newsroom/newsletter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ouisianabelieves.com/resources/library/school-improvement" TargetMode="External"/><Relationship Id="rId5" Type="http://schemas.openxmlformats.org/officeDocument/2006/relationships/hyperlink" Target="https://www.louisianabelieves.com/docs/default-source/district-support/super-app-launch-overview-1.pdf?sfvrsn=1a0e9d1f_4" TargetMode="External"/><Relationship Id="rId4" Type="http://schemas.openxmlformats.org/officeDocument/2006/relationships/hyperlink" Target="https://www.louisianabelieves.com/docs/default-source/district-support/2020-super-app-workbook.xlsx?sfvrsn=5439d1f_2" TargetMode="External"/><Relationship Id="rId9" Type="http://schemas.openxmlformats.org/officeDocument/2006/relationships/hyperlink" Target="mailto:LDOE.GrantsHelpDesk@l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"/>
          <p:cNvSpPr txBox="1">
            <a:spLocks noGrp="1"/>
          </p:cNvSpPr>
          <p:nvPr>
            <p:ph type="title"/>
          </p:nvPr>
        </p:nvSpPr>
        <p:spPr>
          <a:xfrm>
            <a:off x="827575" y="1699350"/>
            <a:ext cx="7530300" cy="1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smtClean="0"/>
              <a:t>Super App Preview</a:t>
            </a:r>
            <a:br>
              <a:rPr lang="en-US" dirty="0" smtClean="0"/>
            </a:br>
            <a:r>
              <a:rPr lang="en-US" dirty="0" smtClean="0"/>
              <a:t>for Superintendents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November 2019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f99b4f0f7_6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2020-2021 CIR and UIR-Academics Strategy </a:t>
            </a:r>
            <a:endParaRPr sz="2800"/>
          </a:p>
        </p:txBody>
      </p:sp>
      <p:sp>
        <p:nvSpPr>
          <p:cNvPr id="441" name="Google Shape;441;g6f99b4f0f7_6_0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Next school year, 2020-2021, CIR and UIR-Academics </a:t>
            </a:r>
            <a:r>
              <a:rPr lang="en" sz="1800">
                <a:solidFill>
                  <a:srgbClr val="00000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7"/>
                  </a:ext>
                </a:extLst>
              </a:rPr>
              <a:t>schools </a:t>
            </a:r>
            <a:r>
              <a:rPr lang="en" sz="1800">
                <a:solidFill>
                  <a:srgbClr val="000000"/>
                </a:solidFill>
              </a:rPr>
              <a:t>have continue to have these requirements: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High quality curriculum and assessments in all grades, PK-12, in English and math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High quality professional </a:t>
            </a:r>
            <a:r>
              <a:rPr lang="en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8"/>
                  </a:ext>
                </a:extLst>
              </a:rPr>
              <a:t>development</a:t>
            </a:r>
            <a:r>
              <a:rPr lang="en" sz="1800"/>
              <a:t> for all teachers on the selected curriculum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Teacher preparation partner to address schools’ greatest workforce needs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/>
              <a:t>Building school-based expertise through Content Leader, Intervention Content leader and/or Mentor Teacher </a:t>
            </a:r>
            <a:r>
              <a:rPr lang="en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9"/>
                  </a:ext>
                </a:extLst>
              </a:rPr>
              <a:t>participation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6fbe324a8e_0_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2020-2021 CIR/UIR Requirements</a:t>
            </a:r>
            <a:endParaRPr sz="2800"/>
          </a:p>
        </p:txBody>
      </p:sp>
      <p:sp>
        <p:nvSpPr>
          <p:cNvPr id="448" name="Google Shape;448;g6fbe324a8e_0_16"/>
          <p:cNvSpPr txBox="1">
            <a:spLocks noGrp="1"/>
          </p:cNvSpPr>
          <p:nvPr>
            <p:ph type="body" idx="1"/>
          </p:nvPr>
        </p:nvSpPr>
        <p:spPr>
          <a:xfrm>
            <a:off x="152400" y="1105350"/>
            <a:ext cx="89001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96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The following requirements have been added for CIR and UIR schools:</a:t>
            </a:r>
            <a:endParaRPr sz="1800" dirty="0"/>
          </a:p>
          <a:p>
            <a:pPr marL="0" marR="596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R="59689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/>
              <a:t>Professional Development Plan</a:t>
            </a:r>
            <a:r>
              <a:rPr lang="en" sz="1800" dirty="0"/>
              <a:t>: CIR schools plan for content module redelivery and unit unpacking.</a:t>
            </a:r>
            <a:endParaRPr sz="1800" dirty="0"/>
          </a:p>
          <a:p>
            <a:pPr marL="800100" marR="59689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800" dirty="0"/>
          </a:p>
          <a:p>
            <a:pPr marR="59689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/>
              <a:t>Post-secondary planning partner</a:t>
            </a:r>
            <a:r>
              <a:rPr lang="en" sz="1800" dirty="0"/>
              <a:t>: CIR high schools have a partner to support Individual Graduation Plans (IGPs).</a:t>
            </a:r>
            <a:endParaRPr sz="1800" dirty="0"/>
          </a:p>
          <a:p>
            <a:pPr marL="800100" marR="59689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800" dirty="0"/>
          </a:p>
          <a:p>
            <a:pPr marR="14859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b="1" dirty="0"/>
              <a:t>Identified UIR-D school system leader</a:t>
            </a:r>
            <a:r>
              <a:rPr lang="en" sz="1800" dirty="0"/>
              <a:t>: School systems choose a leader responsible for coordinating the UIR-Discipline planning process.</a:t>
            </a:r>
            <a:endParaRPr sz="1800" dirty="0"/>
          </a:p>
          <a:p>
            <a:pPr marL="342900" marR="14859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800" dirty="0"/>
          </a:p>
          <a:p>
            <a:pPr marL="457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fbe324a8e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Additional Opportunities for Funding</a:t>
            </a:r>
            <a:endParaRPr/>
          </a:p>
        </p:txBody>
      </p:sp>
      <p:sp>
        <p:nvSpPr>
          <p:cNvPr id="455" name="Google Shape;455;g6fbe324a8e_0_0"/>
          <p:cNvSpPr txBox="1">
            <a:spLocks noGrp="1"/>
          </p:cNvSpPr>
          <p:nvPr>
            <p:ph type="body" idx="1"/>
          </p:nvPr>
        </p:nvSpPr>
        <p:spPr>
          <a:xfrm>
            <a:off x="63000" y="971550"/>
            <a:ext cx="8954100" cy="3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485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dk1"/>
                </a:solidFill>
              </a:rPr>
              <a:t>Science: </a:t>
            </a:r>
            <a:r>
              <a:rPr lang="en" sz="1800" dirty="0">
                <a:solidFill>
                  <a:schemeClr val="dk1"/>
                </a:solidFill>
              </a:rPr>
              <a:t>School systems can apply for funds to support the purchase of science curricula, the training of teachers on this curricula, and the participation of teachers in Science Content Leaders.</a:t>
            </a:r>
            <a:endParaRPr sz="1800" dirty="0">
              <a:solidFill>
                <a:schemeClr val="dk1"/>
              </a:solidFill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800" dirty="0">
              <a:solidFill>
                <a:schemeClr val="dk1"/>
              </a:solidFill>
            </a:endParaRPr>
          </a:p>
          <a:p>
            <a:pPr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dk1"/>
                </a:solidFill>
              </a:rPr>
              <a:t>Special Education</a:t>
            </a:r>
            <a:r>
              <a:rPr lang="en" sz="1800" dirty="0">
                <a:solidFill>
                  <a:schemeClr val="dk1"/>
                </a:solidFill>
              </a:rPr>
              <a:t>: School systems can apply for funding for professional development on specialized supports for schools with a UIR label for the student group with students with disabilities.</a:t>
            </a:r>
            <a:endParaRPr sz="1800" dirty="0">
              <a:solidFill>
                <a:schemeClr val="dk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800" dirty="0">
              <a:solidFill>
                <a:schemeClr val="dk1"/>
              </a:solidFill>
            </a:endParaRPr>
          </a:p>
          <a:p>
            <a:pPr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" sz="1800" b="1" dirty="0">
                <a:solidFill>
                  <a:schemeClr val="dk1"/>
                </a:solidFill>
              </a:rPr>
              <a:t>Early </a:t>
            </a:r>
            <a:r>
              <a:rPr lang="en" sz="1800" b="1" dirty="0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0"/>
                  </a:ext>
                </a:extLst>
              </a:rPr>
              <a:t>Childhood</a:t>
            </a:r>
            <a:r>
              <a:rPr lang="en" sz="1800" dirty="0">
                <a:solidFill>
                  <a:schemeClr val="dk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1"/>
                  </a:ext>
                </a:extLst>
              </a:rPr>
              <a:t>: School systems submit their vision and plan to increase access and quality</a:t>
            </a:r>
            <a:r>
              <a:rPr lang="en" sz="1800" dirty="0">
                <a:solidFill>
                  <a:schemeClr val="dk1"/>
                </a:solidFill>
              </a:rPr>
              <a:t> for birth through four-year-old children and may receive funding to support these plans.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9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</a:pPr>
            <a:r>
              <a:rPr lang="en"/>
              <a:t>Super App Overview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f99b4f0f7_0_85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Louisiana School System Planning Process</a:t>
            </a:r>
            <a:endParaRPr/>
          </a:p>
        </p:txBody>
      </p:sp>
      <p:pic>
        <p:nvPicPr>
          <p:cNvPr id="467" name="Google Shape;467;g6f99b4f0f7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263" y="1038825"/>
            <a:ext cx="7301474" cy="21010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6f99b4f0f7_0_85"/>
          <p:cNvSpPr/>
          <p:nvPr/>
        </p:nvSpPr>
        <p:spPr>
          <a:xfrm>
            <a:off x="1161150" y="3145250"/>
            <a:ext cx="2052000" cy="1355100"/>
          </a:xfrm>
          <a:prstGeom prst="roundRect">
            <a:avLst>
              <a:gd name="adj" fmla="val 16667"/>
            </a:avLst>
          </a:prstGeom>
          <a:solidFill>
            <a:srgbClr val="CFE2F3">
              <a:alpha val="541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School systems review data and identify priorities for the coming year.</a:t>
            </a:r>
            <a:endParaRPr sz="14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6f99b4f0f7_0_85"/>
          <p:cNvSpPr/>
          <p:nvPr/>
        </p:nvSpPr>
        <p:spPr>
          <a:xfrm>
            <a:off x="3546000" y="3145250"/>
            <a:ext cx="2052000" cy="1355100"/>
          </a:xfrm>
          <a:prstGeom prst="roundRect">
            <a:avLst>
              <a:gd name="adj" fmla="val 16667"/>
            </a:avLst>
          </a:prstGeom>
          <a:solidFill>
            <a:srgbClr val="F4D9D9">
              <a:alpha val="525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School systems budget formula funds and  request competitive funds in alignment with priorities.</a:t>
            </a:r>
            <a:endParaRPr sz="14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6f99b4f0f7_0_85"/>
          <p:cNvSpPr/>
          <p:nvPr/>
        </p:nvSpPr>
        <p:spPr>
          <a:xfrm>
            <a:off x="5930850" y="3145250"/>
            <a:ext cx="2052000" cy="1355100"/>
          </a:xfrm>
          <a:prstGeom prst="roundRect">
            <a:avLst>
              <a:gd name="adj" fmla="val 16667"/>
            </a:avLst>
          </a:prstGeom>
          <a:solidFill>
            <a:srgbClr val="D9D2E9">
              <a:alpha val="458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School systems implement approved plans with support from Network teams and vendor partners.</a:t>
            </a:r>
            <a:endParaRPr sz="1400" b="0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1" name="Google Shape;471;g6f99b4f0f7_0_85"/>
          <p:cNvCxnSpPr>
            <a:stCxn id="468" idx="0"/>
          </p:cNvCxnSpPr>
          <p:nvPr/>
        </p:nvCxnSpPr>
        <p:spPr>
          <a:xfrm>
            <a:off x="2187150" y="31452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2" name="Google Shape;472;g6f99b4f0f7_0_85"/>
          <p:cNvCxnSpPr>
            <a:stCxn id="468" idx="0"/>
            <a:endCxn id="468" idx="0"/>
          </p:cNvCxnSpPr>
          <p:nvPr/>
        </p:nvCxnSpPr>
        <p:spPr>
          <a:xfrm>
            <a:off x="2187150" y="31452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706dbb65ac_13_32"/>
          <p:cNvSpPr txBox="1">
            <a:spLocks noGrp="1"/>
          </p:cNvSpPr>
          <p:nvPr>
            <p:ph type="title"/>
          </p:nvPr>
        </p:nvSpPr>
        <p:spPr>
          <a:xfrm>
            <a:off x="0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2"/>
                  </a:ext>
                </a:extLst>
              </a:rPr>
              <a:t>Submission and Approval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3"/>
                  </a:ext>
                </a:extLst>
              </a:rPr>
              <a:t>Timeline</a:t>
            </a:r>
            <a:endParaRPr/>
          </a:p>
        </p:txBody>
      </p:sp>
      <p:graphicFrame>
        <p:nvGraphicFramePr>
          <p:cNvPr id="479" name="Google Shape;479;g706dbb65ac_13_32"/>
          <p:cNvGraphicFramePr/>
          <p:nvPr/>
        </p:nvGraphicFramePr>
        <p:xfrm>
          <a:off x="149088" y="1103775"/>
          <a:ext cx="4318900" cy="2423160"/>
        </p:xfrm>
        <a:graphic>
          <a:graphicData uri="http://schemas.openxmlformats.org/drawingml/2006/table">
            <a:tbl>
              <a:tblPr>
                <a:noFill/>
                <a:tableStyleId>{33EA3E09-2E2D-4572-BF6E-F183368CFE11}</a:tableStyleId>
              </a:tblPr>
              <a:tblGrid>
                <a:gridCol w="362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60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Submission </a:t>
                      </a: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4"/>
                            </a:ext>
                          </a:extLst>
                        </a:rPr>
                        <a:t>Timeline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System Planning Guide and Super App released.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systems begin the 2020-21 planning process.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 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App Launch events orient school systems to the planning materials for 2020-2021.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 4-12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systems work on the Super App with the guidance and assistance of LDOE  staff and Network coaches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Nov-Jan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systems receive estimated 2020-2021 allocations of formula funds (ESSA, IDEA, and Perkins) in Super App.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Early Dec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App due.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i="1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5"/>
                            </a:ext>
                          </a:extLst>
                        </a:rPr>
                        <a:t>Applications submitted after this date will not be eligible for competitive funds</a:t>
                      </a:r>
                      <a:r>
                        <a:rPr lang="en" sz="1200">
                          <a:solidFill>
                            <a:srgbClr val="98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6"/>
                            </a:ext>
                          </a:extLst>
                        </a:rPr>
                        <a:t>.</a:t>
                      </a:r>
                      <a:endParaRPr sz="1200">
                        <a:solidFill>
                          <a:srgbClr val="98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>
                        <a:alpha val="415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 7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>
                        <a:alpha val="415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80" name="Google Shape;480;g706dbb65ac_13_32"/>
          <p:cNvGraphicFramePr/>
          <p:nvPr/>
        </p:nvGraphicFramePr>
        <p:xfrm>
          <a:off x="4676013" y="1103775"/>
          <a:ext cx="4318900" cy="3230880"/>
        </p:xfrm>
        <a:graphic>
          <a:graphicData uri="http://schemas.openxmlformats.org/drawingml/2006/table">
            <a:tbl>
              <a:tblPr>
                <a:noFill/>
                <a:tableStyleId>{33EA3E09-2E2D-4572-BF6E-F183368CFE11}</a:tableStyleId>
              </a:tblPr>
              <a:tblGrid>
                <a:gridCol w="362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10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7"/>
                            </a:ext>
                          </a:extLst>
                        </a:rPr>
                        <a:t>Approval and Allocations Timeline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Department reviews Super Apps and provides feedback on plans and budgets, as necessary.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Feb-Mar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8"/>
                            </a:ext>
                          </a:extLst>
                        </a:rPr>
                        <a:t>School systems conduct nonpublic school consultations and complete nonpublic budget detail in SuperApp.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9"/>
                            </a:ext>
                          </a:extLst>
                        </a:rPr>
                        <a:t>Feb-May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BESE approves competitive allocations.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LDOE approves CIR and UIR strategies.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>
                        <a:alpha val="415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20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>
                        <a:alpha val="415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Competitive funds are uploaded to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0"/>
                            </a:ext>
                          </a:extLst>
                        </a:rPr>
                        <a:t>Super App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systems amend Super App to account for all formula and competitive allocations.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 App grant period begins.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>
                        <a:alpha val="415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 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>
                        <a:alpha val="415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Prior year funds rollover into Super App.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Adjustments to estimated formula allocations are made, as necessary.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systems receive final allocations for ESSA, IDEA, and Carl Perkins.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Winter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4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23eb6593c_0_425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Plan with Support</a:t>
            </a:r>
            <a:endParaRPr/>
          </a:p>
        </p:txBody>
      </p:sp>
      <p:sp>
        <p:nvSpPr>
          <p:cNvPr id="487" name="Google Shape;487;g623eb6593c_0_425"/>
          <p:cNvSpPr txBox="1">
            <a:spLocks noGrp="1"/>
          </p:cNvSpPr>
          <p:nvPr>
            <p:ph type="body" idx="1"/>
          </p:nvPr>
        </p:nvSpPr>
        <p:spPr>
          <a:xfrm>
            <a:off x="152400" y="1126425"/>
            <a:ext cx="4489500" cy="3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1"/>
                  </a:ext>
                </a:extLst>
              </a:rPr>
              <a:t>Resources and Tools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u="sng">
                <a:solidFill>
                  <a:srgbClr val="0000FF"/>
                </a:solidFill>
                <a:hlinkClick r:id="rId3"/>
              </a:rPr>
              <a:t>School System Planning Guide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 u="sng">
                <a:solidFill>
                  <a:srgbClr val="0000FF"/>
                </a:solidFill>
                <a:hlinkClick r:id="rId4"/>
              </a:rPr>
              <a:t>Super App Workbook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/>
              <a:t>Resource and guidance links for framework components (Appendix A of the </a:t>
            </a:r>
            <a:r>
              <a:rPr lang="en" u="sng">
                <a:solidFill>
                  <a:srgbClr val="0000FF"/>
                </a:solidFill>
                <a:hlinkClick r:id="rId3"/>
              </a:rPr>
              <a:t>School System Planning Guide</a:t>
            </a:r>
            <a:r>
              <a:rPr lang="en"/>
              <a:t>)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Networks</a:t>
            </a:r>
            <a:endParaRPr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2"/>
                  </a:ext>
                </a:extLst>
              </a:rPr>
              <a:t>Support in school systems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</a:pP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3"/>
                  </a:ext>
                </a:extLst>
              </a:rPr>
              <a:t>Super App Milestones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488" name="Google Shape;488;g623eb6593c_0_425"/>
          <p:cNvSpPr txBox="1"/>
          <p:nvPr/>
        </p:nvSpPr>
        <p:spPr>
          <a:xfrm>
            <a:off x="4641900" y="1147950"/>
            <a:ext cx="4338900" cy="21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System Support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 App Launch </a:t>
            </a:r>
            <a:r>
              <a:rPr lang="en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events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School Improvement Library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LDOE Weekly Newsletters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School System Planning and Superintendent Calls</a:t>
            </a:r>
            <a:endParaRPr sz="18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4"/>
                  </a:ext>
                </a:extLst>
              </a:rPr>
              <a:t>Office Hours (details via LDOE Weekly Newsletter)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5"/>
                </a:ext>
              </a:extLst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6"/>
                  </a:ext>
                </a:extLst>
              </a:rPr>
              <a:t>Email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g623eb6593c_0_425"/>
          <p:cNvSpPr txBox="1"/>
          <p:nvPr/>
        </p:nvSpPr>
        <p:spPr>
          <a:xfrm>
            <a:off x="152400" y="4026200"/>
            <a:ext cx="8910900" cy="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All questions related to school system planning and Super App should be sent to </a:t>
            </a:r>
            <a:r>
              <a:rPr lang="en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LDOE.GrantsHelpDesk@la.gov</a:t>
            </a:r>
            <a:r>
              <a:rPr lang="en"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and include “Super App” in the subject line.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02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Objectives: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dirty="0"/>
              <a:t>Review progress and challenges in improving our persistently struggling schools,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dirty="0"/>
              <a:t>Explain new opportunities to support CIR/UIR schools, and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dirty="0"/>
              <a:t>Describe updates to the School System Planning Framework and Super App process.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Agenda: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AutoNum type="romanUcPeriod"/>
            </a:pPr>
            <a:r>
              <a:rPr lang="en" dirty="0"/>
              <a:t>Reviewing Louisiana’s Academic Plan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romanUcPeriod"/>
            </a:pPr>
            <a:r>
              <a:rPr lang="en" dirty="0" smtClean="0"/>
              <a:t>The </a:t>
            </a:r>
            <a:r>
              <a:rPr lang="en" dirty="0"/>
              <a:t>2020-2021 Super App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romanUcPeriod"/>
            </a:pPr>
            <a:r>
              <a:rPr lang="en" dirty="0"/>
              <a:t>Super App Overview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368" name="Google Shape;368;p2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Super App Launch Objectives and Agenda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374" name="Google Shape;374;p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375" name="Google Shape;375;p6"/>
          <p:cNvSpPr/>
          <p:nvPr/>
        </p:nvSpPr>
        <p:spPr>
          <a:xfrm>
            <a:off x="4459629" y="2417862"/>
            <a:ext cx="22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6" descr="https://lh6.googleusercontent.com/8wq6gMfmmqLoBITufkTmV0HnYvS7VtnFXcZbOcG1FycS9Gc_mr88W8N4kAU_Y6LO6FyBkMPNq-hFkpqhbovAND1ho2h0NcI-Nh0z7VwSguWw4oiBChqipTf9j1TT8uAbHHoxOdwwCp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g706dbb65ac_13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f8be9115c_0_0"/>
          <p:cNvSpPr/>
          <p:nvPr/>
        </p:nvSpPr>
        <p:spPr>
          <a:xfrm>
            <a:off x="152400" y="1109675"/>
            <a:ext cx="8741400" cy="4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6f8be9115c_0_0"/>
          <p:cNvSpPr txBox="1">
            <a:spLocks noGrp="1"/>
          </p:cNvSpPr>
          <p:nvPr>
            <p:ph type="body" idx="1"/>
          </p:nvPr>
        </p:nvSpPr>
        <p:spPr>
          <a:xfrm>
            <a:off x="152400" y="1109675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In order to ensure </a:t>
            </a:r>
            <a:r>
              <a:rPr lang="en" b="1"/>
              <a:t>students </a:t>
            </a:r>
            <a:r>
              <a:rPr lang="en"/>
              <a:t>do the majority of the work every day,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b="1"/>
              <a:t>All t</a:t>
            </a:r>
            <a:r>
              <a:rPr lang="en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eachers</a:t>
            </a:r>
            <a:r>
              <a:rPr lang="en"/>
              <a:t>—including special education, English language, and reading interventionists—are fully prepared to deliver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"/>
                  </a:ext>
                </a:extLst>
              </a:rPr>
              <a:t>high-quality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3"/>
                  </a:ext>
                </a:extLst>
              </a:rPr>
              <a:t> </a:t>
            </a:r>
            <a:r>
              <a:rPr lang="en"/>
              <a:t>lessons.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b="1"/>
              <a:t>Principals</a:t>
            </a:r>
            <a:r>
              <a:rPr lang="en"/>
              <a:t>, </a:t>
            </a:r>
            <a:r>
              <a:rPr lang="en" b="1"/>
              <a:t>leadership teams</a:t>
            </a:r>
            <a:r>
              <a:rPr lang="en"/>
              <a:t>, </a:t>
            </a:r>
            <a:r>
              <a:rPr lang="en" b="1"/>
              <a:t>content leaders </a:t>
            </a:r>
            <a:r>
              <a:rPr lang="en"/>
              <a:t>and </a:t>
            </a:r>
            <a:r>
              <a:rPr lang="en" b="1"/>
              <a:t>mentor teachers </a:t>
            </a:r>
            <a:r>
              <a:rPr lang="en"/>
              <a:t>use classroom observation, common planning time, and one-on-one coaching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4"/>
                  </a:ext>
                </a:extLst>
              </a:rPr>
              <a:t>to support each teacher in delivering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5"/>
                  </a:ext>
                </a:extLst>
              </a:rPr>
              <a:t>high-quality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6"/>
                  </a:ext>
                </a:extLst>
              </a:rPr>
              <a:t> lessons.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b="1"/>
              <a:t>School systems </a:t>
            </a:r>
            <a:r>
              <a:rPr lang="en"/>
              <a:t>support principals and school teams as they provide support to teachers.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Calibri"/>
              <a:buAutoNum type="arabicPeriod"/>
            </a:pPr>
            <a:r>
              <a:rPr lang="en"/>
              <a:t>The </a:t>
            </a:r>
            <a:r>
              <a:rPr lang="en" b="1"/>
              <a:t>Department </a:t>
            </a:r>
            <a:r>
              <a:rPr lang="en"/>
              <a:t>supports school systems as they execute their improvement plans.</a:t>
            </a:r>
            <a:endParaRPr/>
          </a:p>
        </p:txBody>
      </p:sp>
      <p:sp>
        <p:nvSpPr>
          <p:cNvPr id="389" name="Google Shape;389;g6f8be9115c_0_0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Academic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7"/>
                  </a:ext>
                </a:extLst>
              </a:rPr>
              <a:t>Focus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23eb6593c_0_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School Improvement 2019-2020</a:t>
            </a:r>
            <a:endParaRPr sz="2800"/>
          </a:p>
        </p:txBody>
      </p:sp>
      <p:sp>
        <p:nvSpPr>
          <p:cNvPr id="395" name="Google Shape;395;g623eb6593c_0_78"/>
          <p:cNvSpPr txBox="1">
            <a:spLocks noGrp="1"/>
          </p:cNvSpPr>
          <p:nvPr>
            <p:ph type="body" idx="1"/>
          </p:nvPr>
        </p:nvSpPr>
        <p:spPr>
          <a:xfrm>
            <a:off x="152400" y="1042875"/>
            <a:ext cx="8839200" cy="3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In preparation for the 2019-2020 school year, school systems focused on: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High quality curriculum and assessments in all grades, PK-12, in English and math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High quality professional </a:t>
            </a:r>
            <a:r>
              <a:rPr lang="en" sz="1800">
                <a:solidFill>
                  <a:srgbClr val="00000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8"/>
                  </a:ext>
                </a:extLst>
              </a:rPr>
              <a:t>development</a:t>
            </a:r>
            <a:r>
              <a:rPr lang="en" sz="1800">
                <a:solidFill>
                  <a:srgbClr val="000000"/>
                </a:solidFill>
              </a:rPr>
              <a:t> for all teachers on the selected curriculum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Teacher preparation partner to address schools’ greatest workforce needs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rgbClr val="000000"/>
                </a:solidFill>
              </a:rPr>
              <a:t>Building school-based expertise through Content Leader, Intervention Content leader and/or Mentor Teacher </a:t>
            </a:r>
            <a:r>
              <a:rPr lang="en" sz="1800">
                <a:solidFill>
                  <a:srgbClr val="00000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9"/>
                  </a:ext>
                </a:extLst>
              </a:rPr>
              <a:t>participation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As a result of the Super App, school systems received over $44,000,000 in funding to implement these priorities.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f99b4f0f7_0_6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2019-2020 Department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1"/>
                  </a:ext>
                </a:extLst>
              </a:rPr>
              <a:t>Support</a:t>
            </a:r>
            <a:r>
              <a:rPr lang="en"/>
              <a:t> </a:t>
            </a:r>
            <a:endParaRPr/>
          </a:p>
        </p:txBody>
      </p:sp>
      <p:graphicFrame>
        <p:nvGraphicFramePr>
          <p:cNvPr id="402" name="Google Shape;402;g6f99b4f0f7_0_6"/>
          <p:cNvGraphicFramePr/>
          <p:nvPr>
            <p:extLst>
              <p:ext uri="{D42A27DB-BD31-4B8C-83A1-F6EECF244321}">
                <p14:modId xmlns:p14="http://schemas.microsoft.com/office/powerpoint/2010/main" val="2683361436"/>
              </p:ext>
            </p:extLst>
          </p:nvPr>
        </p:nvGraphicFramePr>
        <p:xfrm>
          <a:off x="211800" y="1464450"/>
          <a:ext cx="8720400" cy="2824420"/>
        </p:xfrm>
        <a:graphic>
          <a:graphicData uri="http://schemas.openxmlformats.org/drawingml/2006/table">
            <a:tbl>
              <a:tblPr>
                <a:noFill/>
                <a:tableStyleId>{902E0B88-F007-4E74-A707-12B6533C83DD}</a:tableStyleId>
              </a:tblPr>
              <a:tblGrid>
                <a:gridCol w="29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2"/>
                            </a:ext>
                          </a:extLst>
                        </a:rPr>
                        <a:t>Trainings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 Support</a:t>
                      </a:r>
                      <a:endParaRPr sz="16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8175">
                <a:tc>
                  <a:txBody>
                    <a:bodyPr/>
                    <a:lstStyle/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Char char="●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 Leader Summit Principal Track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Char char="●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Support Institutes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Char char="●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3"/>
                            </a:ext>
                          </a:extLst>
                        </a:rPr>
                        <a:t>Content &amp; Intervention Content Leader Trainings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Char char="●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Mentor Teacher Trainings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Char char="●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4"/>
                            </a:ext>
                          </a:extLst>
                        </a:rPr>
                        <a:t>Super App Launch Event</a:t>
                      </a: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Char char="●"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During the summer — Networks support district preparation for the 2019-2020 school year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1600"/>
                        <a:buFont typeface="Calibri"/>
                        <a:buChar char="●"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During the school year — Networks observe classrooms and common planning time 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/>
                        <a:buChar char="●"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Classroom Observation Tools (ELA K-2/3-12, math)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02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SzPts val="1600"/>
                        <a:buFont typeface="Calibri"/>
                        <a:buChar char="●"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Common Planning Time Tool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4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0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libri"/>
              <a:buNone/>
            </a:pPr>
            <a:r>
              <a:rPr lang="en"/>
              <a:t>The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9"/>
                  </a:ext>
                </a:extLst>
              </a:rPr>
              <a:t>2020-2021</a:t>
            </a:r>
            <a:r>
              <a:rPr lang="en"/>
              <a:t> Super App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f99b4f0f7_0_114"/>
          <p:cNvSpPr/>
          <p:nvPr/>
        </p:nvSpPr>
        <p:spPr>
          <a:xfrm>
            <a:off x="152400" y="1109675"/>
            <a:ext cx="8741400" cy="48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6f99b4f0f7_0_114"/>
          <p:cNvSpPr txBox="1">
            <a:spLocks noGrp="1"/>
          </p:cNvSpPr>
          <p:nvPr>
            <p:ph type="body" idx="1"/>
          </p:nvPr>
        </p:nvSpPr>
        <p:spPr>
          <a:xfrm>
            <a:off x="152400" y="1109675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In order to ensure </a:t>
            </a:r>
            <a:r>
              <a:rPr lang="en" b="1"/>
              <a:t>students </a:t>
            </a:r>
            <a:r>
              <a:rPr lang="en"/>
              <a:t>do the majority of the work every day,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b="1"/>
              <a:t>All t</a:t>
            </a:r>
            <a:r>
              <a:rPr lang="en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0"/>
                  </a:ext>
                </a:extLst>
              </a:rPr>
              <a:t>eachers</a:t>
            </a:r>
            <a:r>
              <a:rPr lang="en"/>
              <a:t>—including special education, English language, and reading interventionists—are fully prepared to deliver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1"/>
                  </a:ext>
                </a:extLst>
              </a:rPr>
              <a:t>high-quality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2"/>
                  </a:ext>
                </a:extLst>
              </a:rPr>
              <a:t> </a:t>
            </a:r>
            <a:r>
              <a:rPr lang="en"/>
              <a:t>lessons.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b="1"/>
              <a:t>Principals</a:t>
            </a:r>
            <a:r>
              <a:rPr lang="en"/>
              <a:t>, </a:t>
            </a:r>
            <a:r>
              <a:rPr lang="en" b="1"/>
              <a:t>leadership teams</a:t>
            </a:r>
            <a:r>
              <a:rPr lang="en"/>
              <a:t>, </a:t>
            </a:r>
            <a:r>
              <a:rPr lang="en" b="1"/>
              <a:t>content leaders </a:t>
            </a:r>
            <a:r>
              <a:rPr lang="en"/>
              <a:t>and </a:t>
            </a:r>
            <a:r>
              <a:rPr lang="en" b="1"/>
              <a:t>mentor teachers </a:t>
            </a:r>
            <a:r>
              <a:rPr lang="en"/>
              <a:t>use classroom observation, common planning time, and one-on-one coaching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3"/>
                  </a:ext>
                </a:extLst>
              </a:rPr>
              <a:t>to support each teacher in delivering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4"/>
                  </a:ext>
                </a:extLst>
              </a:rPr>
              <a:t>high-quality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5"/>
                  </a:ext>
                </a:extLst>
              </a:rPr>
              <a:t> lessons.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b="1"/>
              <a:t>School systems </a:t>
            </a:r>
            <a:r>
              <a:rPr lang="en"/>
              <a:t>support principals and school teams as they provide support to teachers.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Font typeface="Calibri"/>
              <a:buAutoNum type="arabicPeriod"/>
            </a:pPr>
            <a:r>
              <a:rPr lang="en"/>
              <a:t>The </a:t>
            </a:r>
            <a:r>
              <a:rPr lang="en" b="1"/>
              <a:t>Department </a:t>
            </a:r>
            <a:r>
              <a:rPr lang="en"/>
              <a:t>supports school systems as they execute their improvement plans.</a:t>
            </a:r>
            <a:endParaRPr/>
          </a:p>
        </p:txBody>
      </p:sp>
      <p:sp>
        <p:nvSpPr>
          <p:cNvPr id="435" name="Google Shape;435;g6f99b4f0f7_0_114"/>
          <p:cNvSpPr txBox="1">
            <a:spLocks noGrp="1"/>
          </p:cNvSpPr>
          <p:nvPr>
            <p:ph type="title"/>
          </p:nvPr>
        </p:nvSpPr>
        <p:spPr>
          <a:xfrm>
            <a:off x="4" y="-14125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Academic </a:t>
            </a:r>
            <a:r>
              <a:rPr lang="en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26"/>
                  </a:ext>
                </a:extLst>
              </a:rPr>
              <a:t>Focus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1004</Words>
  <Application>Microsoft Office PowerPoint</Application>
  <PresentationFormat>On-screen Show (16:9)</PresentationFormat>
  <Paragraphs>136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LA Believes</vt:lpstr>
      <vt:lpstr>LA Believes</vt:lpstr>
      <vt:lpstr>LA Believes</vt:lpstr>
      <vt:lpstr>Simple Light</vt:lpstr>
      <vt:lpstr>LA Believes</vt:lpstr>
      <vt:lpstr>Louisiana Believes</vt:lpstr>
      <vt:lpstr>Louisiana Believes</vt:lpstr>
      <vt:lpstr>Super App Preview for Superintendents  November 2019</vt:lpstr>
      <vt:lpstr>Super App Launch Objectives and Agenda</vt:lpstr>
      <vt:lpstr>PowerPoint Presentation</vt:lpstr>
      <vt:lpstr>PowerPoint Presentation</vt:lpstr>
      <vt:lpstr>Academic Focus</vt:lpstr>
      <vt:lpstr>School Improvement 2019-2020</vt:lpstr>
      <vt:lpstr>2019-2020 Department Support </vt:lpstr>
      <vt:lpstr>The 2020-2021 Super App</vt:lpstr>
      <vt:lpstr>Academic Focus</vt:lpstr>
      <vt:lpstr>2020-2021 CIR and UIR-Academics Strategy </vt:lpstr>
      <vt:lpstr>2020-2021 CIR/UIR Requirements</vt:lpstr>
      <vt:lpstr>Additional Opportunities for Funding</vt:lpstr>
      <vt:lpstr>Super App Overview</vt:lpstr>
      <vt:lpstr>Louisiana School System Planning Process</vt:lpstr>
      <vt:lpstr>Submission and Approval Timeline</vt:lpstr>
      <vt:lpstr>Plan with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App Launch: Opening Session November 2019</dc:title>
  <dc:creator>Em Cooper</dc:creator>
  <cp:lastModifiedBy>Em Cooper</cp:lastModifiedBy>
  <cp:revision>3</cp:revision>
  <dcterms:modified xsi:type="dcterms:W3CDTF">2019-11-01T18:28:23Z</dcterms:modified>
</cp:coreProperties>
</file>