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1"/>
    <p:sldMasterId id="2147483734" r:id="rId2"/>
    <p:sldMasterId id="2147483735" r:id="rId3"/>
    <p:sldMasterId id="2147483736" r:id="rId4"/>
    <p:sldMasterId id="2147483737" r:id="rId5"/>
    <p:sldMasterId id="2147483738" r:id="rId6"/>
  </p:sldMasterIdLst>
  <p:notesMasterIdLst>
    <p:notesMasterId r:id="rId31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 Coop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20C10C-8F68-4B5D-89DC-5CB52CC1C376}">
  <a:tblStyle styleId="{7720C10C-8F68-4B5D-89DC-5CB52CC1C3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f53e9f3b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6f53e9f3b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6f53e9f3b0_0_2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f53e9f3b0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f53e9f3b0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6f53e9f3b0_0_3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650a192a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650a192a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650a192a8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49bfe14f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649bfe14f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649bfe14f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f53e9f3b0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f53e9f3b0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6f53e9f3b0_0_2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646935c16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g646935c16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g646935c16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501c5423b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6501c5423b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g6501c5423b_1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647f65a09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g647f65a09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0" name="Google Shape;440;g647f65a09c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6501c5423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g6501c5423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6" name="Google Shape;446;g6501c5423b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650c5f20f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g650c5f20f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3" name="Google Shape;453;g650c5f20f7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650c5f20f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g650c5f20f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g650c5f20f7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7" name="Google Shape;46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fab50173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fab50173c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f53e9f3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6f53e9f3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minutes</a:t>
            </a:r>
            <a:endParaRPr/>
          </a:p>
        </p:txBody>
      </p:sp>
      <p:sp>
        <p:nvSpPr>
          <p:cNvPr id="326" name="Google Shape;326;g6f53e9f3b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fab5017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6fab5017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2 minutes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6fab50173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fab50173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fab50173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6fab50173c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f53e9f3b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f53e9f3b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f53e9f3b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6f53e9f3b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6f53e9f3b0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f06a4a83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5f06a4a83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g5f06a4a83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0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0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">
  <p:cSld name="CUSTOM_10_1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 1">
  <p:cSld name="CUSTOM_10_1_1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583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6800850" y="4800600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3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583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24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25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marR="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190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5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5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5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6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5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6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6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6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7"/>
          <p:cNvPicPr preferRelativeResize="0"/>
          <p:nvPr/>
        </p:nvPicPr>
        <p:blipFill rotWithShape="1">
          <a:blip r:embed="rId3">
            <a:alphaModFix/>
          </a:blip>
          <a:srcRect l="29370" r="1943"/>
          <a:stretch/>
        </p:blipFill>
        <p:spPr>
          <a:xfrm>
            <a:off x="2857500" y="678942"/>
            <a:ext cx="5960974" cy="46394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7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8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9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350"/>
          </a:xfrm>
          <a:prstGeom prst="rect">
            <a:avLst/>
          </a:prstGeom>
          <a:solidFill>
            <a:schemeClr val="lt1">
              <a:alpha val="4823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0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0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">
  <p:cSld name="CUSTOM_10_1_1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 1">
  <p:cSld name="CUSTOM_10_1_1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125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1176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6800850" y="4803321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"/>
          <p:cNvSpPr txBox="1"/>
          <p:nvPr/>
        </p:nvSpPr>
        <p:spPr>
          <a:xfrm>
            <a:off x="6800850" y="4803321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6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6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583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7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47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47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47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8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48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48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marR="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190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48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8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8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9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49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49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5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49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9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9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0"/>
          <p:cNvPicPr preferRelativeResize="0"/>
          <p:nvPr/>
        </p:nvPicPr>
        <p:blipFill rotWithShape="1">
          <a:blip r:embed="rId3">
            <a:alphaModFix/>
          </a:blip>
          <a:srcRect l="29370" r="1943"/>
          <a:stretch/>
        </p:blipFill>
        <p:spPr>
          <a:xfrm>
            <a:off x="2857500" y="678942"/>
            <a:ext cx="5960974" cy="46394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0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50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50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50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1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2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52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8235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583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65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6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65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65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6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66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66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66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6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66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67"/>
          <p:cNvPicPr preferRelativeResize="0"/>
          <p:nvPr/>
        </p:nvPicPr>
        <p:blipFill rotWithShape="1">
          <a:blip r:embed="rId3">
            <a:alphaModFix/>
          </a:blip>
          <a:srcRect l="29370" r="1943"/>
          <a:stretch/>
        </p:blipFill>
        <p:spPr>
          <a:xfrm>
            <a:off x="2857500" y="678942"/>
            <a:ext cx="5960975" cy="46394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7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67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67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67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8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68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77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77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78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79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79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79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35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79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9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79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280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84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85" descr="Louisiana Believes (PPT Transition Background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85"/>
          <p:cNvSpPr txBox="1">
            <a:spLocks noGrp="1"/>
          </p:cNvSpPr>
          <p:nvPr>
            <p:ph type="title"/>
          </p:nvPr>
        </p:nvSpPr>
        <p:spPr>
          <a:xfrm>
            <a:off x="0" y="1742963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p87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87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8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8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8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 type="obj">
  <p:cSld name="OBJEC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9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9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9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2" name="Google Shape;302;p91"/>
          <p:cNvSpPr txBox="1"/>
          <p:nvPr/>
        </p:nvSpPr>
        <p:spPr>
          <a:xfrm>
            <a:off x="0" y="0"/>
            <a:ext cx="9030000" cy="106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NAEP 2019-2020 Assessment:</a:t>
            </a: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8288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    Long-Term Trend (LTT)</a:t>
            </a: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83" descr="Louisiana Believes (PPT Footer)_Foo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40749"/>
            <a:ext cx="6857999" cy="41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399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83"/>
          <p:cNvSpPr txBox="1">
            <a:spLocks noGrp="1"/>
          </p:cNvSpPr>
          <p:nvPr>
            <p:ph type="body" idx="1"/>
          </p:nvPr>
        </p:nvSpPr>
        <p:spPr>
          <a:xfrm>
            <a:off x="152400" y="1085850"/>
            <a:ext cx="8839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86" descr="Louisiana Believes (PPT Footer)_Foot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740749"/>
            <a:ext cx="9144000" cy="4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8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399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86"/>
          <p:cNvSpPr txBox="1">
            <a:spLocks noGrp="1"/>
          </p:cNvSpPr>
          <p:nvPr>
            <p:ph type="body" idx="1"/>
          </p:nvPr>
        </p:nvSpPr>
        <p:spPr>
          <a:xfrm>
            <a:off x="152400" y="1085850"/>
            <a:ext cx="8839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86"/>
          <p:cNvSpPr txBox="1">
            <a:spLocks noGrp="1"/>
          </p:cNvSpPr>
          <p:nvPr>
            <p:ph type="sldNum" idx="12"/>
          </p:nvPr>
        </p:nvSpPr>
        <p:spPr>
          <a:xfrm>
            <a:off x="7010400" y="4886326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isianabelieves.com/resources/library/school-improvement" TargetMode="External"/><Relationship Id="rId7" Type="http://schemas.openxmlformats.org/officeDocument/2006/relationships/hyperlink" Target="mailto:LDOE.GrantsHelpDesk@la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3.xml"/><Relationship Id="rId6" Type="http://schemas.openxmlformats.org/officeDocument/2006/relationships/hyperlink" Target="https://www.louisianabelieves.com/docs/default-source/teacher-toolbox-resources/network-structure-map.pdf" TargetMode="External"/><Relationship Id="rId5" Type="http://schemas.openxmlformats.org/officeDocument/2006/relationships/hyperlink" Target="https://www.louisianabelieves.com/docs/default-source/teacher-toolbox-resources/school-system-support-calendar.pdf?sfvrsn=3b1d8d1f_205" TargetMode="External"/><Relationship Id="rId4" Type="http://schemas.openxmlformats.org/officeDocument/2006/relationships/hyperlink" Target="https://www.louisianabelieves.com/newsroom/newsletter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2"/>
          <p:cNvSpPr txBox="1">
            <a:spLocks noGrp="1"/>
          </p:cNvSpPr>
          <p:nvPr>
            <p:ph type="title"/>
          </p:nvPr>
        </p:nvSpPr>
        <p:spPr>
          <a:xfrm>
            <a:off x="416325" y="1699350"/>
            <a:ext cx="84069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>
                <a:solidFill>
                  <a:srgbClr val="333333"/>
                </a:solidFill>
              </a:rPr>
              <a:t>Supporting Student Engagement and Success (SES)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01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Engagement in the Classroom</a:t>
            </a:r>
            <a:endParaRPr/>
          </a:p>
        </p:txBody>
      </p:sp>
      <p:sp>
        <p:nvSpPr>
          <p:cNvPr id="379" name="Google Shape;379;p101"/>
          <p:cNvSpPr txBox="1">
            <a:spLocks noGrp="1"/>
          </p:cNvSpPr>
          <p:nvPr>
            <p:ph type="body" idx="1"/>
          </p:nvPr>
        </p:nvSpPr>
        <p:spPr>
          <a:xfrm>
            <a:off x="40400" y="938900"/>
            <a:ext cx="9046200" cy="3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In your table group, take 5-minutes to respond to the following questions: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marL="714375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What does an engaged classroom look like?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marL="714375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What does a disengaged classroom look like?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marL="714375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Does your school system communicate expectations regarding classroom engagement to all teachers? If so, what are the expectations?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marL="714375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How does your school system support educators in providing student’s an engaging learning environment?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2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Cost of Student Disengagement </a:t>
            </a:r>
            <a:endParaRPr/>
          </a:p>
        </p:txBody>
      </p:sp>
      <p:sp>
        <p:nvSpPr>
          <p:cNvPr id="386" name="Google Shape;386;p102"/>
          <p:cNvSpPr txBox="1">
            <a:spLocks noGrp="1"/>
          </p:cNvSpPr>
          <p:nvPr>
            <p:ph type="body" idx="1"/>
          </p:nvPr>
        </p:nvSpPr>
        <p:spPr>
          <a:xfrm>
            <a:off x="142875" y="1683925"/>
            <a:ext cx="5186700" cy="23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Research shows that disengaged students experience:</a:t>
            </a:r>
            <a:endParaRPr/>
          </a:p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Excessive absenteeism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Poor academic performance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Challenging anti-social behaviors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Risk of dropping out</a:t>
            </a:r>
            <a:endParaRPr/>
          </a:p>
        </p:txBody>
      </p:sp>
      <p:pic>
        <p:nvPicPr>
          <p:cNvPr id="387" name="Google Shape;387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438" y="1219200"/>
            <a:ext cx="3248025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03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of Practice</a:t>
            </a:r>
            <a:endParaRPr/>
          </a:p>
        </p:txBody>
      </p:sp>
      <p:sp>
        <p:nvSpPr>
          <p:cNvPr id="394" name="Google Shape;394;p103"/>
          <p:cNvSpPr txBox="1">
            <a:spLocks noGrp="1"/>
          </p:cNvSpPr>
          <p:nvPr>
            <p:ph type="body" idx="1"/>
          </p:nvPr>
        </p:nvSpPr>
        <p:spPr>
          <a:xfrm>
            <a:off x="23175" y="938900"/>
            <a:ext cx="9144000" cy="3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</a:rPr>
              <a:t>Current State:</a:t>
            </a:r>
            <a:endParaRPr b="1"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From Network classroom observations, we know that 30-55% of the time students do not engage in instruction through discussion and building upon each other’s responses.</a:t>
            </a:r>
            <a:endParaRPr>
              <a:solidFill>
                <a:srgbClr val="000000"/>
              </a:solidFill>
            </a:endParaRPr>
          </a:p>
          <a:p>
            <a:pPr marL="257175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Student disengagement leads to disruptive behavior, which leads to out-of-school suspension.</a:t>
            </a:r>
            <a:endParaRPr>
              <a:solidFill>
                <a:srgbClr val="000000"/>
              </a:solidFill>
            </a:endParaRPr>
          </a:p>
          <a:p>
            <a:pPr marL="257175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Last year, Louisiana students missed a total of 30,259 days of instruction due to out-of-school suspensions. This represents over 180,000 hours of missed instruction or 168 school years of lost learning.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</a:rPr>
              <a:t>Plan to address current challenges:</a:t>
            </a:r>
            <a:endParaRPr b="1">
              <a:solidFill>
                <a:srgbClr val="000000"/>
              </a:solidFill>
            </a:endParaRPr>
          </a:p>
          <a:p>
            <a:pPr marL="228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Support UIR-D school systems to provide a positive and supportive learning environment responsive to the social, emotional and academic needs of students.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04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2019-2020 UIR-D Planning</a:t>
            </a:r>
            <a:endParaRPr/>
          </a:p>
        </p:txBody>
      </p:sp>
      <p:sp>
        <p:nvSpPr>
          <p:cNvPr id="401" name="Google Shape;401;p104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991600" cy="3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lang="en-US">
                <a:solidFill>
                  <a:srgbClr val="000000"/>
                </a:solidFill>
              </a:rPr>
              <a:t>As part of Louisiana’s ESSA plan, schools with an </a:t>
            </a:r>
            <a:r>
              <a:rPr lang="en-US" b="1">
                <a:solidFill>
                  <a:srgbClr val="000000"/>
                </a:solidFill>
              </a:rPr>
              <a:t>out-of-school suspension rate of double the national average for three consecutive years</a:t>
            </a:r>
            <a:r>
              <a:rPr lang="en-US">
                <a:solidFill>
                  <a:srgbClr val="000000"/>
                </a:solidFill>
              </a:rPr>
              <a:t> were identified Urgent Intervention Required for discipline (UIR-D). </a:t>
            </a:r>
            <a:endParaRPr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Defined as greater than 5.2% for grades PK-4, and greater than 20.2% for grades 5-12.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lang="en-US"/>
              <a:t>In 2017-2018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>
                <a:solidFill>
                  <a:srgbClr val="000000"/>
                </a:solidFill>
              </a:rPr>
              <a:t>24 school systems (44 schools) were identified as UIR-D and required to submit a 2019-2020 plan detailing how they would systematically address excessive out-of-school suspension.</a:t>
            </a:r>
            <a:endParaRPr>
              <a:solidFill>
                <a:srgbClr val="000000"/>
              </a:solidFill>
            </a:endParaRPr>
          </a:p>
          <a:p>
            <a:pPr marL="3429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5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UIR-D Statewide Snapshot</a:t>
            </a:r>
            <a:endParaRPr/>
          </a:p>
        </p:txBody>
      </p:sp>
      <p:sp>
        <p:nvSpPr>
          <p:cNvPr id="408" name="Google Shape;408;p10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Review the UIR-D statewide snapshot and discuss the following questions in your table group.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students at UIR-D schools are impacted by OSS the most?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most prevalent behavior infraction that leads to OSS is “willful disobedience.” What does that mean at your school?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06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2019-2020 UIR-D Planning </a:t>
            </a:r>
            <a:endParaRPr/>
          </a:p>
        </p:txBody>
      </p:sp>
      <p:sp>
        <p:nvSpPr>
          <p:cNvPr id="415" name="Google Shape;415;p106"/>
          <p:cNvSpPr txBox="1">
            <a:spLocks noGrp="1"/>
          </p:cNvSpPr>
          <p:nvPr>
            <p:ph type="body" idx="1"/>
          </p:nvPr>
        </p:nvSpPr>
        <p:spPr>
          <a:xfrm>
            <a:off x="47625" y="979975"/>
            <a:ext cx="9096300" cy="3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0025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School systems with a UIR-D school submitted a plan to </a:t>
            </a:r>
            <a:r>
              <a:rPr lang="en-US"/>
              <a:t>the Louisiana Department of Education (</a:t>
            </a:r>
            <a:r>
              <a:rPr lang="en-US">
                <a:solidFill>
                  <a:srgbClr val="000000"/>
                </a:solidFill>
              </a:rPr>
              <a:t>LDOE) in a two phase process:</a:t>
            </a:r>
            <a:endParaRPr>
              <a:solidFill>
                <a:srgbClr val="000000"/>
              </a:solidFill>
            </a:endParaRPr>
          </a:p>
          <a:p>
            <a:pPr marL="428625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>
                <a:solidFill>
                  <a:srgbClr val="000000"/>
                </a:solidFill>
              </a:rPr>
              <a:t>Stage 1:  </a:t>
            </a:r>
            <a:r>
              <a:rPr lang="en-US">
                <a:solidFill>
                  <a:srgbClr val="000000"/>
                </a:solidFill>
              </a:rPr>
              <a:t>Identified a behavior vendor to receive a planning grant; and</a:t>
            </a:r>
            <a:endParaRPr>
              <a:solidFill>
                <a:srgbClr val="000000"/>
              </a:solidFill>
            </a:endParaRPr>
          </a:p>
          <a:p>
            <a:pPr marL="428625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>
                <a:solidFill>
                  <a:srgbClr val="000000"/>
                </a:solidFill>
              </a:rPr>
              <a:t>Stage 2:  </a:t>
            </a:r>
            <a:r>
              <a:rPr lang="en-US">
                <a:solidFill>
                  <a:srgbClr val="000000"/>
                </a:solidFill>
              </a:rPr>
              <a:t>Submitted a comprehensive plan for consideration of approval and funding.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  <a:p>
            <a:pPr marL="22860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LDOE released three vendor guides to support school systems addressing the social and emotional needs of students.</a:t>
            </a:r>
            <a:endParaRPr>
              <a:solidFill>
                <a:srgbClr val="000000"/>
              </a:solidFill>
            </a:endParaRPr>
          </a:p>
          <a:p>
            <a:pPr marL="4572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Behavior Vendors - support school systems in the design and implementation of a new behavior support model (e.g. needs assessment, data analysis, implementation plan, universal screening, professional development, and training);</a:t>
            </a:r>
            <a:endParaRPr>
              <a:solidFill>
                <a:srgbClr val="000000"/>
              </a:solidFill>
            </a:endParaRPr>
          </a:p>
          <a:p>
            <a:pPr marL="4572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Intervention Vendors - Tier 1, 2, and 3 behavioral and mental health interventions that target different areas of student behavior; and </a:t>
            </a:r>
            <a:endParaRPr>
              <a:solidFill>
                <a:srgbClr val="000000"/>
              </a:solidFill>
            </a:endParaRPr>
          </a:p>
          <a:p>
            <a:pPr marL="4572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Social and Emotional Curriculum Vendors - social and emotional learning curriculum.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2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07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2019-2020 UIR-D Planning </a:t>
            </a:r>
            <a:endParaRPr/>
          </a:p>
        </p:txBody>
      </p:sp>
      <p:sp>
        <p:nvSpPr>
          <p:cNvPr id="422" name="Google Shape;422;p107"/>
          <p:cNvSpPr txBox="1">
            <a:spLocks noGrp="1"/>
          </p:cNvSpPr>
          <p:nvPr>
            <p:ph type="body" idx="1"/>
          </p:nvPr>
        </p:nvSpPr>
        <p:spPr>
          <a:xfrm>
            <a:off x="23850" y="1033475"/>
            <a:ext cx="90963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A planning grant of $10,000 was awarded to school systems to support working with a partner selected from the behavior vendor guide.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The goals of the planning grant were for each UIR-D school to:</a:t>
            </a:r>
            <a:endParaRPr>
              <a:solidFill>
                <a:srgbClr val="000000"/>
              </a:solidFill>
            </a:endParaRPr>
          </a:p>
          <a:p>
            <a:pPr marL="801687" lvl="1" indent="-23018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Identify a UIR-D school leadership team;</a:t>
            </a:r>
            <a:endParaRPr>
              <a:solidFill>
                <a:srgbClr val="000000"/>
              </a:solidFill>
            </a:endParaRPr>
          </a:p>
          <a:p>
            <a:pPr marL="801687" lvl="1" indent="-23018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Conduct a needs assessment and data analysis to identify root cause(s); </a:t>
            </a:r>
            <a:endParaRPr>
              <a:solidFill>
                <a:srgbClr val="000000"/>
              </a:solidFill>
            </a:endParaRPr>
          </a:p>
          <a:p>
            <a:pPr marL="801687" lvl="1" indent="-23018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Design a tiered system to address student engagement; </a:t>
            </a:r>
            <a:endParaRPr>
              <a:solidFill>
                <a:srgbClr val="000000"/>
              </a:solidFill>
            </a:endParaRPr>
          </a:p>
          <a:p>
            <a:pPr marL="801687" lvl="1" indent="-23018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Select a tier 2 and 3 intervention; and </a:t>
            </a:r>
            <a:endParaRPr>
              <a:solidFill>
                <a:srgbClr val="000000"/>
              </a:solidFill>
            </a:endParaRPr>
          </a:p>
          <a:p>
            <a:pPr marL="801687" lvl="1" indent="-23018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Select a curriculum to develop student’s social and emotional skills.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08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2019-2020 UIR-D Planning</a:t>
            </a:r>
            <a:endParaRPr/>
          </a:p>
        </p:txBody>
      </p:sp>
      <p:sp>
        <p:nvSpPr>
          <p:cNvPr id="429" name="Google Shape;429;p108"/>
          <p:cNvSpPr txBox="1">
            <a:spLocks noGrp="1"/>
          </p:cNvSpPr>
          <p:nvPr>
            <p:ph type="body" idx="1"/>
          </p:nvPr>
        </p:nvSpPr>
        <p:spPr>
          <a:xfrm>
            <a:off x="152400" y="1084599"/>
            <a:ext cx="8839200" cy="372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The review of UIR-D school plans indicated:</a:t>
            </a:r>
            <a:endParaRPr/>
          </a:p>
          <a:p>
            <a:pPr marL="5715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Planning grant funds were not expended towards initial partner engagement;</a:t>
            </a:r>
            <a:endParaRPr/>
          </a:p>
          <a:p>
            <a:pPr marL="5715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Plans were developed with limited partner engagement; </a:t>
            </a:r>
            <a:endParaRPr>
              <a:solidFill>
                <a:srgbClr val="000000"/>
              </a:solidFill>
            </a:endParaRPr>
          </a:p>
          <a:p>
            <a:pPr marL="5715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Few schools conducted a needs assessment and data analysis to identify the root cause(s); and</a:t>
            </a:r>
            <a:endParaRPr/>
          </a:p>
          <a:p>
            <a:pPr marL="5715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Several school systems identified PD and training as the 2019-2020 strategy to address excessive OSS.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09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Current Support for UIR-D Schools</a:t>
            </a:r>
            <a:endParaRPr/>
          </a:p>
        </p:txBody>
      </p:sp>
      <p:sp>
        <p:nvSpPr>
          <p:cNvPr id="436" name="Google Shape;436;p109"/>
          <p:cNvSpPr txBox="1">
            <a:spLocks noGrp="1"/>
          </p:cNvSpPr>
          <p:nvPr>
            <p:ph type="body" idx="1"/>
          </p:nvPr>
        </p:nvSpPr>
        <p:spPr>
          <a:xfrm>
            <a:off x="47625" y="1033475"/>
            <a:ext cx="9096300" cy="3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During the 2019-2020 school year, the Student Engagement and Success (SES) team will: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Visit all UIR-D schools to observe the progress of plan implementation.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Pilot a Climate and Culture Observation Tool to gather insights about student and adult engagement in the classroom and common spaces of the school.</a:t>
            </a:r>
            <a:endParaRPr sz="12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Meet monthly with behavior vendors selected by UIR-D schools to:</a:t>
            </a:r>
            <a:endParaRPr>
              <a:solidFill>
                <a:srgbClr val="000000"/>
              </a:solidFill>
            </a:endParaRPr>
          </a:p>
          <a:p>
            <a:pPr marL="74295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Capture insights regarding the practices of schools and educators in effectively addressing and supporting the social and emotional challenges of students</a:t>
            </a:r>
            <a:r>
              <a:rPr lang="en-US"/>
              <a:t>, and </a:t>
            </a:r>
            <a:endParaRPr/>
          </a:p>
          <a:p>
            <a:pPr marL="74295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Ensure vendors are focused on LDOE priorities that lead to systemic change for schools.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2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10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82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2020-2021 Super App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3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Review the history of the Urgent Intervention Required-Discipline (UIR-D) planning process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Review the Super App Indicator and Application Question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Provide an overview of the support LDOE will provide UIR-D schools to improve student engagement and success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1333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5" name="Google Shape;315;p93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Objective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11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2020-2021 Super App Framework</a:t>
            </a:r>
            <a:endParaRPr/>
          </a:p>
        </p:txBody>
      </p:sp>
      <p:sp>
        <p:nvSpPr>
          <p:cNvPr id="449" name="Google Shape;449;p111"/>
          <p:cNvSpPr txBox="1"/>
          <p:nvPr/>
        </p:nvSpPr>
        <p:spPr>
          <a:xfrm>
            <a:off x="104575" y="995875"/>
            <a:ext cx="8916900" cy="3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Area of Focus: </a:t>
            </a:r>
            <a:r>
              <a:rPr lang="en-US" sz="18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Evidence-Based Behavior System</a:t>
            </a:r>
            <a:endParaRPr sz="18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Indicator: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Students engage in a positive and supportive learning environment that develops social, emotional, and academic skills to cultivate personal agency and life-long success.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Application Question and Assurance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Who at the school system level will be responsible for coordinating UIR-D work. Please provide name and title; and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School systems will provide an assurance committing to identify a Student Engagement and Success Leadership Team (i.e. five members - District Administrator, School Administrator, Professional School Counselor, Teacher, and other staff) for each UIR-D school to attend a series of LDOE-led professional development trainings, including Teacher Leader Summit, and participate in regular review meetings with LDOE.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12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2020-2021 Super App Framework</a:t>
            </a:r>
            <a:endParaRPr/>
          </a:p>
        </p:txBody>
      </p:sp>
      <p:sp>
        <p:nvSpPr>
          <p:cNvPr id="456" name="Google Shape;456;p112"/>
          <p:cNvSpPr txBox="1"/>
          <p:nvPr/>
        </p:nvSpPr>
        <p:spPr>
          <a:xfrm>
            <a:off x="104575" y="995875"/>
            <a:ext cx="8916900" cy="3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Application Question: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Who at the school system level will be responsible for coordinating UIR-D work. Please provide name and title.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00025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School systems will need to identify and submit in Super App the name of a Supervisor who will support UIR-D school redesign planning and implementation.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00025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Supervisor identified will: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5715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Attend in-person convenings with the UIR-D School Leadership Team for Student Engagement and Success, and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5715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Support the UIR-D school(s) in implementing the student engagement and success strategy for academic year 2021-2022.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13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2020-2021 Super App Framework</a:t>
            </a:r>
            <a:endParaRPr/>
          </a:p>
        </p:txBody>
      </p:sp>
      <p:sp>
        <p:nvSpPr>
          <p:cNvPr id="463" name="Google Shape;463;p113"/>
          <p:cNvSpPr txBox="1"/>
          <p:nvPr/>
        </p:nvSpPr>
        <p:spPr>
          <a:xfrm>
            <a:off x="104575" y="995875"/>
            <a:ext cx="8916900" cy="3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Application Assurance: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School systems will provide an assurance committing to: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Identify a Student Engagement and Success Leadership Team (i.e. five members - District Administrator, School Administrator, Professional School Counselor, Teacher, and other staff) for each UIR-D school,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Each UIR-D school attending a series of LDOE-led convenings, including Teacher Leader Summit*, and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Participate in regular review meetings with LDOE*.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Details will be provided by January 1.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14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823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Questions &amp; Answers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Super App Support</a:t>
            </a:r>
            <a:endParaRPr sz="2800"/>
          </a:p>
        </p:txBody>
      </p:sp>
      <p:sp>
        <p:nvSpPr>
          <p:cNvPr id="475" name="Google Shape;475;p115"/>
          <p:cNvSpPr txBox="1">
            <a:spLocks noGrp="1"/>
          </p:cNvSpPr>
          <p:nvPr>
            <p:ph type="body" idx="1"/>
          </p:nvPr>
        </p:nvSpPr>
        <p:spPr>
          <a:xfrm>
            <a:off x="457200" y="1056450"/>
            <a:ext cx="8229600" cy="3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345"/>
              </a:spcBef>
              <a:spcAft>
                <a:spcPts val="0"/>
              </a:spcAft>
              <a:buNone/>
            </a:pPr>
            <a:r>
              <a:rPr lang="en-US" sz="1800"/>
              <a:t>Support for completing the Super App will be provided through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 u="sng">
                <a:solidFill>
                  <a:srgbClr val="1155CC"/>
                </a:solidFill>
                <a:hlinkClick r:id="rId3"/>
              </a:rPr>
              <a:t>School Improvement Library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 u="sng">
                <a:solidFill>
                  <a:srgbClr val="1155CC"/>
                </a:solidFill>
                <a:hlinkClick r:id="rId4"/>
              </a:rPr>
              <a:t>LDOE Weekly Newsletters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 u="sng">
                <a:solidFill>
                  <a:srgbClr val="1155CC"/>
                </a:solidFill>
                <a:hlinkClick r:id="rId5"/>
              </a:rPr>
              <a:t>School System Planning and Superintendent Calls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 u="sng">
                <a:solidFill>
                  <a:srgbClr val="1155CC"/>
                </a:solidFill>
                <a:hlinkClick r:id="rId6"/>
              </a:rPr>
              <a:t>Network Teams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/>
              <a:t>Office Hours on scheduled Mondays at 11:00 AM (details via LDOE Weekly Newsletter)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Send all questions related to school system planning and Super App to </a:t>
            </a:r>
            <a:r>
              <a:rPr lang="en-US" sz="1800" b="1" u="sng">
                <a:solidFill>
                  <a:srgbClr val="00BED6"/>
                </a:solidFill>
                <a:hlinkClick r:id="rId7"/>
              </a:rPr>
              <a:t>LDOE.GrantsHelpDesk@la.gov</a:t>
            </a:r>
            <a:r>
              <a:rPr lang="en-US" sz="1800"/>
              <a:t> and include “Super App” in the subject line.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4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Where the Work Began with UIR-D Schools 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5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What We Learned from 2019-2020 UIR-D Plans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5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2020-2021 Super App Launch for UIR-D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5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LDOE Support and Coaching for UIR-D Schools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5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Questions and Answers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1333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22" name="Google Shape;322;p94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Agenda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6"/>
          <p:cNvSpPr/>
          <p:nvPr/>
        </p:nvSpPr>
        <p:spPr>
          <a:xfrm>
            <a:off x="152400" y="1109675"/>
            <a:ext cx="8741400" cy="48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96"/>
          <p:cNvSpPr txBox="1">
            <a:spLocks noGrp="1"/>
          </p:cNvSpPr>
          <p:nvPr>
            <p:ph type="body" idx="1"/>
          </p:nvPr>
        </p:nvSpPr>
        <p:spPr>
          <a:xfrm>
            <a:off x="152400" y="1109675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 order to ensure </a:t>
            </a:r>
            <a:r>
              <a:rPr lang="en-US" b="1"/>
              <a:t>students </a:t>
            </a:r>
            <a:r>
              <a:rPr lang="en-US"/>
              <a:t>do the majority of the work every day,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b="1"/>
              <a:t>All teachers</a:t>
            </a:r>
            <a:r>
              <a:rPr lang="en-US"/>
              <a:t>—including special education, English language, and reading interventionists—are fully prepared to deliver high-quality lessons.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b="1"/>
              <a:t>Principals</a:t>
            </a:r>
            <a:r>
              <a:rPr lang="en-US"/>
              <a:t>, </a:t>
            </a:r>
            <a:r>
              <a:rPr lang="en-US" b="1"/>
              <a:t>leadership teams</a:t>
            </a:r>
            <a:r>
              <a:rPr lang="en-US"/>
              <a:t>, </a:t>
            </a:r>
            <a:r>
              <a:rPr lang="en-US" b="1"/>
              <a:t>content leaders </a:t>
            </a:r>
            <a:r>
              <a:rPr lang="en-US"/>
              <a:t>and </a:t>
            </a:r>
            <a:r>
              <a:rPr lang="en-US" b="1"/>
              <a:t>mentor teachers </a:t>
            </a:r>
            <a:r>
              <a:rPr lang="en-US"/>
              <a:t>use classroom observation, common planning time, and one-on-one coaching to support each teacher in delivering high-quality lessons.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b="1"/>
              <a:t>School systems </a:t>
            </a:r>
            <a:r>
              <a:rPr lang="en-US"/>
              <a:t>support principals and school teams as they provide support to teachers.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Calibri"/>
              <a:buAutoNum type="arabicPeriod"/>
            </a:pPr>
            <a:r>
              <a:rPr lang="en-US"/>
              <a:t>The </a:t>
            </a:r>
            <a:r>
              <a:rPr lang="en-US" b="1"/>
              <a:t>Department </a:t>
            </a:r>
            <a:r>
              <a:rPr lang="en-US"/>
              <a:t>supports school systems as they execute their improvement plans.</a:t>
            </a:r>
            <a:endParaRPr/>
          </a:p>
        </p:txBody>
      </p:sp>
      <p:sp>
        <p:nvSpPr>
          <p:cNvPr id="335" name="Google Shape;335;p96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Academic Focus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</a:rPr>
              <a:t>Improvements to the 2020-2021 Strategy</a:t>
            </a:r>
            <a:endParaRPr/>
          </a:p>
        </p:txBody>
      </p:sp>
      <p:sp>
        <p:nvSpPr>
          <p:cNvPr id="342" name="Google Shape;342;p97"/>
          <p:cNvSpPr txBox="1">
            <a:spLocks noGrp="1"/>
          </p:cNvSpPr>
          <p:nvPr>
            <p:ph type="body" idx="1"/>
          </p:nvPr>
        </p:nvSpPr>
        <p:spPr>
          <a:xfrm>
            <a:off x="63000" y="971550"/>
            <a:ext cx="8954100" cy="3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96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CIR and UIR Improvements</a:t>
            </a:r>
            <a:endParaRPr sz="1600" b="1"/>
          </a:p>
          <a:p>
            <a:pPr marL="457200" marR="59689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US" sz="1600" b="1"/>
              <a:t>Professional Development Plan</a:t>
            </a:r>
            <a:r>
              <a:rPr lang="en-US" sz="1600"/>
              <a:t>: School systems submit a plan that includes content module redelivery and unit unpacking for CIR schools.</a:t>
            </a:r>
            <a:endParaRPr sz="1600"/>
          </a:p>
          <a:p>
            <a:pPr marL="457200" marR="14859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US" sz="1600" b="1"/>
              <a:t>Post-secondary planning partner</a:t>
            </a:r>
            <a:r>
              <a:rPr lang="en-US" sz="1600"/>
              <a:t>: Schools will have at least one partner  to support Individual Graduation Plans (IGPs) at CIR high schools.</a:t>
            </a:r>
            <a:endParaRPr sz="1600"/>
          </a:p>
          <a:p>
            <a:pPr marL="457200" marR="14859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US" sz="1600" b="1"/>
              <a:t>District leader responsible for UIR-D schools</a:t>
            </a:r>
            <a:r>
              <a:rPr lang="en-US" sz="1600"/>
              <a:t>: School systems will have a leader to coordinate support and planning for UIR-D schools.</a:t>
            </a:r>
            <a:endParaRPr sz="1600"/>
          </a:p>
          <a:p>
            <a:pPr marL="0" marR="1485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marR="1485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Other Strategy Improvements</a:t>
            </a:r>
            <a:endParaRPr sz="1600" b="1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1">
                <a:solidFill>
                  <a:schemeClr val="dk1"/>
                </a:solidFill>
              </a:rPr>
              <a:t>Science: </a:t>
            </a:r>
            <a:r>
              <a:rPr lang="en-US" sz="1600">
                <a:solidFill>
                  <a:schemeClr val="dk1"/>
                </a:solidFill>
              </a:rPr>
              <a:t>School systems can apply for funds to support the purchase of science curricula and the training of teachers on this curricula.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1">
                <a:solidFill>
                  <a:schemeClr val="dk1"/>
                </a:solidFill>
              </a:rPr>
              <a:t>Early Childhood</a:t>
            </a:r>
            <a:r>
              <a:rPr lang="en-US" sz="1600">
                <a:solidFill>
                  <a:schemeClr val="dk1"/>
                </a:solidFill>
              </a:rPr>
              <a:t>: The planning process for governance, access, and quality is now included in Super App.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1">
                <a:solidFill>
                  <a:schemeClr val="dk1"/>
                </a:solidFill>
              </a:rPr>
              <a:t>Special Education</a:t>
            </a:r>
            <a:r>
              <a:rPr lang="en-US" sz="1600">
                <a:solidFill>
                  <a:schemeClr val="dk1"/>
                </a:solidFill>
              </a:rPr>
              <a:t>: Funding for professional development on specialized supports is available for schools with a UIR label for the subgroup with students with disabilities.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8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School System Planning Framework</a:t>
            </a:r>
            <a:endParaRPr/>
          </a:p>
        </p:txBody>
      </p:sp>
      <p:pic>
        <p:nvPicPr>
          <p:cNvPr id="348" name="Google Shape;348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348" y="1727225"/>
            <a:ext cx="7201300" cy="23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98"/>
          <p:cNvCxnSpPr/>
          <p:nvPr/>
        </p:nvCxnSpPr>
        <p:spPr>
          <a:xfrm>
            <a:off x="3705850" y="1277600"/>
            <a:ext cx="631500" cy="427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" name="Google Shape;350;p98"/>
          <p:cNvCxnSpPr/>
          <p:nvPr/>
        </p:nvCxnSpPr>
        <p:spPr>
          <a:xfrm>
            <a:off x="1613550" y="1466825"/>
            <a:ext cx="257100" cy="450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1" name="Google Shape;351;p98"/>
          <p:cNvCxnSpPr/>
          <p:nvPr/>
        </p:nvCxnSpPr>
        <p:spPr>
          <a:xfrm rot="10800000" flipH="1">
            <a:off x="410350" y="3566500"/>
            <a:ext cx="561000" cy="526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2" name="Google Shape;352;p98"/>
          <p:cNvCxnSpPr/>
          <p:nvPr/>
        </p:nvCxnSpPr>
        <p:spPr>
          <a:xfrm rot="10800000">
            <a:off x="3606225" y="3271900"/>
            <a:ext cx="1040400" cy="1115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3" name="Google Shape;353;p98"/>
          <p:cNvCxnSpPr/>
          <p:nvPr/>
        </p:nvCxnSpPr>
        <p:spPr>
          <a:xfrm flipH="1">
            <a:off x="7703900" y="1848000"/>
            <a:ext cx="713100" cy="723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4" name="Google Shape;354;p98"/>
          <p:cNvSpPr txBox="1"/>
          <p:nvPr/>
        </p:nvSpPr>
        <p:spPr>
          <a:xfrm>
            <a:off x="327450" y="1193375"/>
            <a:ext cx="1215600" cy="327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Area of Focus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98"/>
          <p:cNvSpPr txBox="1"/>
          <p:nvPr/>
        </p:nvSpPr>
        <p:spPr>
          <a:xfrm>
            <a:off x="2612925" y="1139525"/>
            <a:ext cx="993300" cy="327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Domain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98"/>
          <p:cNvSpPr txBox="1"/>
          <p:nvPr/>
        </p:nvSpPr>
        <p:spPr>
          <a:xfrm>
            <a:off x="7599600" y="1277600"/>
            <a:ext cx="1215600" cy="427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Planning Questions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8"/>
          <p:cNvSpPr txBox="1"/>
          <p:nvPr/>
        </p:nvSpPr>
        <p:spPr>
          <a:xfrm>
            <a:off x="4793175" y="4313625"/>
            <a:ext cx="1215600" cy="327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Indicators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8"/>
          <p:cNvSpPr txBox="1"/>
          <p:nvPr/>
        </p:nvSpPr>
        <p:spPr>
          <a:xfrm>
            <a:off x="200850" y="4260975"/>
            <a:ext cx="1215600" cy="432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Domain and Row Number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9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Students with Diverse Needs</a:t>
            </a:r>
            <a:endParaRPr/>
          </a:p>
        </p:txBody>
      </p:sp>
      <p:graphicFrame>
        <p:nvGraphicFramePr>
          <p:cNvPr id="365" name="Google Shape;365;p99"/>
          <p:cNvGraphicFramePr/>
          <p:nvPr/>
        </p:nvGraphicFramePr>
        <p:xfrm>
          <a:off x="152388" y="2005935"/>
          <a:ext cx="8839225" cy="2468790"/>
        </p:xfrm>
        <a:graphic>
          <a:graphicData uri="http://schemas.openxmlformats.org/drawingml/2006/table">
            <a:tbl>
              <a:tblPr>
                <a:noFill/>
                <a:tableStyleId>{7720C10C-8F68-4B5D-89DC-5CB52CC1C376}</a:tableStyleId>
              </a:tblPr>
              <a:tblGrid>
                <a:gridCol w="91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650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SND2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Evidence-based Behavior Systems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Indicator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Question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engage in a positive and supportive learning environment that develops social, emotional, and academic skills to cultivate personal agency and life-long success.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at the school system level will be responsible for coordinating UIR-D work? Please provide name and title.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6" name="Google Shape;366;p99"/>
          <p:cNvSpPr txBox="1"/>
          <p:nvPr/>
        </p:nvSpPr>
        <p:spPr>
          <a:xfrm>
            <a:off x="0" y="1087150"/>
            <a:ext cx="8943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session will provide information related to the School System Planning Framework area(s)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00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823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2019-2020 UIR-D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1478</Words>
  <Application>Microsoft Office PowerPoint</Application>
  <PresentationFormat>On-screen Show (16:9)</PresentationFormat>
  <Paragraphs>183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LA Believes</vt:lpstr>
      <vt:lpstr>LA Believes</vt:lpstr>
      <vt:lpstr>LA Believes</vt:lpstr>
      <vt:lpstr>LA Believes</vt:lpstr>
      <vt:lpstr>Louisiana Believes</vt:lpstr>
      <vt:lpstr>Louisiana Believes</vt:lpstr>
      <vt:lpstr>Supporting Student Engagement and Success (SES) </vt:lpstr>
      <vt:lpstr>Objective</vt:lpstr>
      <vt:lpstr>Agenda</vt:lpstr>
      <vt:lpstr>PowerPoint Presentation</vt:lpstr>
      <vt:lpstr>Academic Focus</vt:lpstr>
      <vt:lpstr>Improvements to the 2020-2021 Strategy</vt:lpstr>
      <vt:lpstr>School System Planning Framework</vt:lpstr>
      <vt:lpstr>Students with Diverse Needs</vt:lpstr>
      <vt:lpstr>2019-2020 UIR-D</vt:lpstr>
      <vt:lpstr>Student Engagement in the Classroom</vt:lpstr>
      <vt:lpstr>The Cost of Student Disengagement </vt:lpstr>
      <vt:lpstr>Problem of Practice</vt:lpstr>
      <vt:lpstr>2019-2020 UIR-D Planning</vt:lpstr>
      <vt:lpstr>UIR-D Statewide Snapshot</vt:lpstr>
      <vt:lpstr>2019-2020 UIR-D Planning </vt:lpstr>
      <vt:lpstr>2019-2020 UIR-D Planning </vt:lpstr>
      <vt:lpstr>2019-2020 UIR-D Planning</vt:lpstr>
      <vt:lpstr>Current Support for UIR-D Schools</vt:lpstr>
      <vt:lpstr>2020-2021 Super App</vt:lpstr>
      <vt:lpstr>2020-2021 Super App Framework</vt:lpstr>
      <vt:lpstr>2020-2021 Super App Framework</vt:lpstr>
      <vt:lpstr>2020-2021 Super App Framework</vt:lpstr>
      <vt:lpstr>Questions &amp; Answers </vt:lpstr>
      <vt:lpstr>Super App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Student Engagement and Success (SES) </dc:title>
  <dc:creator>Em Cooper</dc:creator>
  <cp:lastModifiedBy>Em Cooper</cp:lastModifiedBy>
  <cp:revision>1</cp:revision>
  <dcterms:modified xsi:type="dcterms:W3CDTF">2019-10-30T14:27:31Z</dcterms:modified>
</cp:coreProperties>
</file>