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0"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8248" autoAdjust="0"/>
  </p:normalViewPr>
  <p:slideViewPr>
    <p:cSldViewPr snapToGrid="0">
      <p:cViewPr varScale="1">
        <p:scale>
          <a:sx n="66" d="100"/>
          <a:sy n="66" d="100"/>
        </p:scale>
        <p:origin x="150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 name="Google Shape;84;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a:p>
        </p:txBody>
      </p:sp>
      <p:sp>
        <p:nvSpPr>
          <p:cNvPr id="85" name="Google Shape;85;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rgbClr val="000000"/>
                </a:solidFill>
                <a:latin typeface="Calibri"/>
                <a:ea typeface="Calibri"/>
                <a:cs typeface="Calibri"/>
                <a:sym typeface="Calibri"/>
              </a:rPr>
              <a:t>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8ad15af392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g8ad15af392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48" name="Google Shape;148;g8ad15af392_0_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8ad15af392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g8ad15af392_0_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55" name="Google Shape;155;g8ad15af392_0_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8ad15af39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g8ad15af392_0_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62" name="Google Shape;162;g8ad15af392_0_5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77e69cd7ba_7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77e69cd7ba_7_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g77e69cd7ba_7_3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774cb77d06_9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g774cb77d06_9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77" name="Google Shape;177;g774cb77d06_9_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774cb77d06_8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g774cb77d06_8_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84" name="Google Shape;184;g774cb77d06_8_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89" name="Google Shape;18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84b6c2e3ca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g84b6c2e3ca_0_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96" name="Google Shape;196;g84b6c2e3ca_0_5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8ad15af392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g8ad15af392_0_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03" name="Google Shape;203;g8ad15af392_0_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8ad15af392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g8ad15af392_0_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10" name="Google Shape;210;g8ad15af392_0_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84d1852e81_5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84d1852e81_5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g84d1852e81_5_17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84cbbb6440_3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84cbbb6440_3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750"/>
              </a:spcBef>
              <a:spcAft>
                <a:spcPts val="0"/>
              </a:spcAft>
              <a:buNone/>
            </a:pPr>
            <a:r>
              <a:rPr lang="en-US" sz="1200" dirty="0" smtClean="0"/>
              <a:t>.</a:t>
            </a:r>
            <a:endParaRPr sz="1200" dirty="0"/>
          </a:p>
          <a:p>
            <a:pPr marL="0" lvl="0" indent="0" algn="l" rtl="0">
              <a:spcBef>
                <a:spcPts val="0"/>
              </a:spcBef>
              <a:spcAft>
                <a:spcPts val="0"/>
              </a:spcAft>
              <a:buNone/>
            </a:pPr>
            <a:endParaRPr dirty="0"/>
          </a:p>
        </p:txBody>
      </p:sp>
      <p:sp>
        <p:nvSpPr>
          <p:cNvPr id="217" name="Google Shape;217;g84cbbb6440_3_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84b6c2e3ca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g84b6c2e3ca_0_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24" name="Google Shape;224;g84b6c2e3ca_0_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8b6e785a5b_2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8b6e785a5b_2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1" name="Google Shape;231;g8b6e785a5b_2_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8ad15af392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g8ad15af392_0_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98" name="Google Shape;98;g8ad15af392_0_4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77e69cd7ba_7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77e69cd7ba_7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g77e69cd7ba_7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77e69cd7ba_7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77e69cd7ba_7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g77e69cd7ba_7_1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8ad15af392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g8ad15af392_0_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2100" algn="l" rtl="0">
              <a:lnSpc>
                <a:spcPct val="100000"/>
              </a:lnSpc>
              <a:spcBef>
                <a:spcPts val="0"/>
              </a:spcBef>
              <a:spcAft>
                <a:spcPts val="0"/>
              </a:spcAft>
              <a:buSzPts val="1000"/>
              <a:buChar char="●"/>
            </a:pPr>
            <a:endParaRPr sz="1000" dirty="0"/>
          </a:p>
        </p:txBody>
      </p:sp>
      <p:sp>
        <p:nvSpPr>
          <p:cNvPr id="120" name="Google Shape;120;g8ad15af392_0_4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8b6e785a5b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g8b6e785a5b_2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27" name="Google Shape;127;g8b6e785a5b_2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8b6e785a5b_2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8b6e785a5b_2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5" name="Google Shape;135;g8b6e785a5b_2_1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8ad15af39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g8ad15af392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41" name="Google Shape;141;g8ad15af392_0_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Title">
  <p:cSld name="Cover Title">
    <p:spTree>
      <p:nvGrpSpPr>
        <p:cNvPr id="1" name="Shape 10"/>
        <p:cNvGrpSpPr/>
        <p:nvPr/>
      </p:nvGrpSpPr>
      <p:grpSpPr>
        <a:xfrm>
          <a:off x="0" y="0"/>
          <a:ext cx="0" cy="0"/>
          <a:chOff x="0" y="0"/>
          <a:chExt cx="0" cy="0"/>
        </a:xfrm>
      </p:grpSpPr>
      <p:pic>
        <p:nvPicPr>
          <p:cNvPr id="11" name="Google Shape;11;p2" descr="Louisiana Believes (PPT Cover 16x9).jpg"/>
          <p:cNvPicPr preferRelativeResize="0"/>
          <p:nvPr/>
        </p:nvPicPr>
        <p:blipFill rotWithShape="1">
          <a:blip r:embed="rId2">
            <a:alphaModFix/>
          </a:blip>
          <a:srcRect/>
          <a:stretch/>
        </p:blipFill>
        <p:spPr>
          <a:xfrm>
            <a:off x="0" y="0"/>
            <a:ext cx="9143976" cy="5143500"/>
          </a:xfrm>
          <a:prstGeom prst="rect">
            <a:avLst/>
          </a:prstGeom>
          <a:noFill/>
          <a:ln>
            <a:noFill/>
          </a:ln>
        </p:spPr>
      </p:pic>
      <p:sp>
        <p:nvSpPr>
          <p:cNvPr id="12" name="Google Shape;12;p2"/>
          <p:cNvSpPr txBox="1">
            <a:spLocks noGrp="1"/>
          </p:cNvSpPr>
          <p:nvPr>
            <p:ph type="title"/>
          </p:nvPr>
        </p:nvSpPr>
        <p:spPr>
          <a:xfrm>
            <a:off x="827575" y="1699350"/>
            <a:ext cx="7530300" cy="17448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2800"/>
              <a:buFont typeface="Arial"/>
              <a:buNone/>
              <a:defRPr sz="2800" b="0" i="0" u="none" strike="noStrike" cap="none">
                <a:solidFill>
                  <a:srgbClr val="43434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Five Areas of Focus">
  <p:cSld name="CUSTOM_1">
    <p:spTree>
      <p:nvGrpSpPr>
        <p:cNvPr id="1" name="Shape 56"/>
        <p:cNvGrpSpPr/>
        <p:nvPr/>
      </p:nvGrpSpPr>
      <p:grpSpPr>
        <a:xfrm>
          <a:off x="0" y="0"/>
          <a:ext cx="0" cy="0"/>
          <a:chOff x="0" y="0"/>
          <a:chExt cx="0" cy="0"/>
        </a:xfrm>
      </p:grpSpPr>
      <p:pic>
        <p:nvPicPr>
          <p:cNvPr id="57" name="Google Shape;57;p11"/>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Louisiana's Birth through 12 System">
  <p:cSld name="CUSTOM_2">
    <p:spTree>
      <p:nvGrpSpPr>
        <p:cNvPr id="1" name="Shape 58"/>
        <p:cNvGrpSpPr/>
        <p:nvPr/>
      </p:nvGrpSpPr>
      <p:grpSpPr>
        <a:xfrm>
          <a:off x="0" y="0"/>
          <a:ext cx="0" cy="0"/>
          <a:chOff x="0" y="0"/>
          <a:chExt cx="0" cy="0"/>
        </a:xfrm>
      </p:grpSpPr>
      <p:pic>
        <p:nvPicPr>
          <p:cNvPr id="59" name="Google Shape;59;p12"/>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Every Day">
  <p:cSld name="CUSTOM_3">
    <p:spTree>
      <p:nvGrpSpPr>
        <p:cNvPr id="1" name="Shape 60"/>
        <p:cNvGrpSpPr/>
        <p:nvPr/>
      </p:nvGrpSpPr>
      <p:grpSpPr>
        <a:xfrm>
          <a:off x="0" y="0"/>
          <a:ext cx="0" cy="0"/>
          <a:chOff x="0" y="0"/>
          <a:chExt cx="0" cy="0"/>
        </a:xfrm>
      </p:grpSpPr>
      <p:pic>
        <p:nvPicPr>
          <p:cNvPr id="61" name="Google Shape;61;p13"/>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All Children Enter Kindergarten Ready to Learn">
  <p:cSld name="CUSTOM_10">
    <p:spTree>
      <p:nvGrpSpPr>
        <p:cNvPr id="1" name="Shape 62"/>
        <p:cNvGrpSpPr/>
        <p:nvPr/>
      </p:nvGrpSpPr>
      <p:grpSpPr>
        <a:xfrm>
          <a:off x="0" y="0"/>
          <a:ext cx="0" cy="0"/>
          <a:chOff x="0" y="0"/>
          <a:chExt cx="0" cy="0"/>
        </a:xfrm>
      </p:grpSpPr>
      <p:pic>
        <p:nvPicPr>
          <p:cNvPr id="63" name="Google Shape;63;p14"/>
          <p:cNvPicPr preferRelativeResize="0"/>
          <p:nvPr/>
        </p:nvPicPr>
        <p:blipFill rotWithShape="1">
          <a:blip r:embed="rId2">
            <a:alphaModFix/>
          </a:blip>
          <a:srcRect/>
          <a:stretch/>
        </p:blipFill>
        <p:spPr>
          <a:xfrm>
            <a:off x="0" y="0"/>
            <a:ext cx="9144003" cy="514349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ustom Layout 1 1">
  <p:cSld name="CUSTOM_10_1">
    <p:spTree>
      <p:nvGrpSpPr>
        <p:cNvPr id="1" name="Shape 64"/>
        <p:cNvGrpSpPr/>
        <p:nvPr/>
      </p:nvGrpSpPr>
      <p:grpSpPr>
        <a:xfrm>
          <a:off x="0" y="0"/>
          <a:ext cx="0" cy="0"/>
          <a:chOff x="0" y="0"/>
          <a:chExt cx="0" cy="0"/>
        </a:xfrm>
      </p:grpSpPr>
      <p:pic>
        <p:nvPicPr>
          <p:cNvPr id="65" name="Google Shape;65;p15"/>
          <p:cNvPicPr preferRelativeResize="0"/>
          <p:nvPr/>
        </p:nvPicPr>
        <p:blipFill rotWithShape="1">
          <a:blip r:embed="rId2">
            <a:alphaModFix/>
          </a:blip>
          <a:srcRect/>
          <a:stretch/>
        </p:blipFill>
        <p:spPr>
          <a:xfrm>
            <a:off x="0" y="0"/>
            <a:ext cx="9144003" cy="514349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1 1 1">
  <p:cSld name="CUSTOM_10_1_1">
    <p:spTree>
      <p:nvGrpSpPr>
        <p:cNvPr id="1" name="Shape 66"/>
        <p:cNvGrpSpPr/>
        <p:nvPr/>
      </p:nvGrpSpPr>
      <p:grpSpPr>
        <a:xfrm>
          <a:off x="0" y="0"/>
          <a:ext cx="0" cy="0"/>
          <a:chOff x="0" y="0"/>
          <a:chExt cx="0" cy="0"/>
        </a:xfrm>
      </p:grpSpPr>
      <p:pic>
        <p:nvPicPr>
          <p:cNvPr id="67" name="Google Shape;67;p16"/>
          <p:cNvPicPr preferRelativeResize="0"/>
          <p:nvPr/>
        </p:nvPicPr>
        <p:blipFill rotWithShape="1">
          <a:blip r:embed="rId2">
            <a:alphaModFix/>
          </a:blip>
          <a:srcRect/>
          <a:stretch/>
        </p:blipFill>
        <p:spPr>
          <a:xfrm>
            <a:off x="0" y="0"/>
            <a:ext cx="9144003" cy="514349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ustom Layout 1 1 1 1">
  <p:cSld name="CUSTOM_10_1_1_1">
    <p:spTree>
      <p:nvGrpSpPr>
        <p:cNvPr id="1" name="Shape 68"/>
        <p:cNvGrpSpPr/>
        <p:nvPr/>
      </p:nvGrpSpPr>
      <p:grpSpPr>
        <a:xfrm>
          <a:off x="0" y="0"/>
          <a:ext cx="0" cy="0"/>
          <a:chOff x="0" y="0"/>
          <a:chExt cx="0" cy="0"/>
        </a:xfrm>
      </p:grpSpPr>
      <p:pic>
        <p:nvPicPr>
          <p:cNvPr id="69" name="Google Shape;69;p17"/>
          <p:cNvPicPr preferRelativeResize="0"/>
          <p:nvPr/>
        </p:nvPicPr>
        <p:blipFill rotWithShape="1">
          <a:blip r:embed="rId2">
            <a:alphaModFix/>
          </a:blip>
          <a:srcRect/>
          <a:stretch/>
        </p:blipFill>
        <p:spPr>
          <a:xfrm>
            <a:off x="0" y="0"/>
            <a:ext cx="9144003" cy="514349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ustom Layout 1 1 1 1 1">
  <p:cSld name="CUSTOM_10_1_1_1_1">
    <p:spTree>
      <p:nvGrpSpPr>
        <p:cNvPr id="1" name="Shape 70"/>
        <p:cNvGrpSpPr/>
        <p:nvPr/>
      </p:nvGrpSpPr>
      <p:grpSpPr>
        <a:xfrm>
          <a:off x="0" y="0"/>
          <a:ext cx="0" cy="0"/>
          <a:chOff x="0" y="0"/>
          <a:chExt cx="0" cy="0"/>
        </a:xfrm>
      </p:grpSpPr>
      <p:pic>
        <p:nvPicPr>
          <p:cNvPr id="71" name="Google Shape;71;p18"/>
          <p:cNvPicPr preferRelativeResize="0"/>
          <p:nvPr/>
        </p:nvPicPr>
        <p:blipFill rotWithShape="1">
          <a:blip r:embed="rId2">
            <a:alphaModFix/>
          </a:blip>
          <a:srcRect/>
          <a:stretch/>
        </p:blipFill>
        <p:spPr>
          <a:xfrm>
            <a:off x="0" y="0"/>
            <a:ext cx="9144003" cy="514349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Unified Early Childhood Systems">
  <p:cSld name="CUSTOM_4">
    <p:spTree>
      <p:nvGrpSpPr>
        <p:cNvPr id="1" name="Shape 72"/>
        <p:cNvGrpSpPr/>
        <p:nvPr/>
      </p:nvGrpSpPr>
      <p:grpSpPr>
        <a:xfrm>
          <a:off x="0" y="0"/>
          <a:ext cx="0" cy="0"/>
          <a:chOff x="0" y="0"/>
          <a:chExt cx="0" cy="0"/>
        </a:xfrm>
      </p:grpSpPr>
      <p:pic>
        <p:nvPicPr>
          <p:cNvPr id="73" name="Google Shape;73;p19"/>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Academic Alignment">
  <p:cSld name="CUSTOM_5">
    <p:spTree>
      <p:nvGrpSpPr>
        <p:cNvPr id="1" name="Shape 74"/>
        <p:cNvGrpSpPr/>
        <p:nvPr/>
      </p:nvGrpSpPr>
      <p:grpSpPr>
        <a:xfrm>
          <a:off x="0" y="0"/>
          <a:ext cx="0" cy="0"/>
          <a:chOff x="0" y="0"/>
          <a:chExt cx="0" cy="0"/>
        </a:xfrm>
      </p:grpSpPr>
      <p:pic>
        <p:nvPicPr>
          <p:cNvPr id="75" name="Google Shape;75;p20"/>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3"/>
        <p:cNvGrpSpPr/>
        <p:nvPr/>
      </p:nvGrpSpPr>
      <p:grpSpPr>
        <a:xfrm>
          <a:off x="0" y="0"/>
          <a:ext cx="0" cy="0"/>
          <a:chOff x="0" y="0"/>
          <a:chExt cx="0" cy="0"/>
        </a:xfrm>
      </p:grpSpPr>
      <p:pic>
        <p:nvPicPr>
          <p:cNvPr id="14" name="Google Shape;14;p3"/>
          <p:cNvPicPr preferRelativeResize="0"/>
          <p:nvPr/>
        </p:nvPicPr>
        <p:blipFill rotWithShape="1">
          <a:blip r:embed="rId2">
            <a:alphaModFix/>
          </a:blip>
          <a:srcRect/>
          <a:stretch/>
        </p:blipFill>
        <p:spPr>
          <a:xfrm>
            <a:off x="0" y="-14275"/>
            <a:ext cx="9144000" cy="1047750"/>
          </a:xfrm>
          <a:prstGeom prst="rect">
            <a:avLst/>
          </a:prstGeom>
          <a:noFill/>
          <a:ln>
            <a:noFill/>
          </a:ln>
        </p:spPr>
      </p:pic>
      <p:pic>
        <p:nvPicPr>
          <p:cNvPr id="15" name="Google Shape;15;p3"/>
          <p:cNvPicPr preferRelativeResize="0"/>
          <p:nvPr/>
        </p:nvPicPr>
        <p:blipFill rotWithShape="1">
          <a:blip r:embed="rId3">
            <a:alphaModFix/>
          </a:blip>
          <a:srcRect/>
          <a:stretch/>
        </p:blipFill>
        <p:spPr>
          <a:xfrm>
            <a:off x="0" y="4795837"/>
            <a:ext cx="9070848" cy="366609"/>
          </a:xfrm>
          <a:prstGeom prst="rect">
            <a:avLst/>
          </a:prstGeom>
          <a:noFill/>
          <a:ln>
            <a:noFill/>
          </a:ln>
        </p:spPr>
      </p:pic>
      <p:sp>
        <p:nvSpPr>
          <p:cNvPr id="16" name="Google Shape;16;p3"/>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lvl1pPr marR="0" lvl="0" algn="l" rtl="0">
              <a:lnSpc>
                <a:spcPct val="90000"/>
              </a:lnSpc>
              <a:spcBef>
                <a:spcPts val="0"/>
              </a:spcBef>
              <a:spcAft>
                <a:spcPts val="0"/>
              </a:spcAft>
              <a:buClr>
                <a:srgbClr val="333333"/>
              </a:buClr>
              <a:buSzPts val="2800"/>
              <a:buFont typeface="Calibri"/>
              <a:buNone/>
              <a:defRPr sz="2800" b="0" i="0" u="none" strike="noStrike" cap="none">
                <a:solidFill>
                  <a:srgbClr val="33333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7" name="Google Shape;17;p3"/>
          <p:cNvSpPr txBox="1">
            <a:spLocks noGrp="1"/>
          </p:cNvSpPr>
          <p:nvPr>
            <p:ph type="body" idx="1"/>
          </p:nvPr>
        </p:nvSpPr>
        <p:spPr>
          <a:xfrm>
            <a:off x="152400" y="1143000"/>
            <a:ext cx="8839200" cy="35433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 name="Google Shape;18;p3"/>
          <p:cNvSpPr txBox="1">
            <a:spLocks noGrp="1"/>
          </p:cNvSpPr>
          <p:nvPr>
            <p:ph type="sldNum" idx="12"/>
          </p:nvPr>
        </p:nvSpPr>
        <p:spPr>
          <a:xfrm>
            <a:off x="6800850" y="4800600"/>
            <a:ext cx="2228850" cy="342901"/>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9" name="Google Shape;19;p3"/>
          <p:cNvSpPr txBox="1"/>
          <p:nvPr/>
        </p:nvSpPr>
        <p:spPr>
          <a:xfrm>
            <a:off x="6800850" y="4800600"/>
            <a:ext cx="2228850" cy="342901"/>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US"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eacher and Leader Preparation">
  <p:cSld name="CUSTOM_6">
    <p:spTree>
      <p:nvGrpSpPr>
        <p:cNvPr id="1" name="Shape 76"/>
        <p:cNvGrpSpPr/>
        <p:nvPr/>
      </p:nvGrpSpPr>
      <p:grpSpPr>
        <a:xfrm>
          <a:off x="0" y="0"/>
          <a:ext cx="0" cy="0"/>
          <a:chOff x="0" y="0"/>
          <a:chExt cx="0" cy="0"/>
        </a:xfrm>
      </p:grpSpPr>
      <p:pic>
        <p:nvPicPr>
          <p:cNvPr id="77" name="Google Shape;77;p21"/>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athways to College or a Career">
  <p:cSld name="CUSTOM_7">
    <p:spTree>
      <p:nvGrpSpPr>
        <p:cNvPr id="1" name="Shape 78"/>
        <p:cNvGrpSpPr/>
        <p:nvPr/>
      </p:nvGrpSpPr>
      <p:grpSpPr>
        <a:xfrm>
          <a:off x="0" y="0"/>
          <a:ext cx="0" cy="0"/>
          <a:chOff x="0" y="0"/>
          <a:chExt cx="0" cy="0"/>
        </a:xfrm>
      </p:grpSpPr>
      <p:pic>
        <p:nvPicPr>
          <p:cNvPr id="79" name="Google Shape;79;p22"/>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chool System Improvement Strategy">
  <p:cSld name="CUSTOM_8">
    <p:spTree>
      <p:nvGrpSpPr>
        <p:cNvPr id="1" name="Shape 80"/>
        <p:cNvGrpSpPr/>
        <p:nvPr/>
      </p:nvGrpSpPr>
      <p:grpSpPr>
        <a:xfrm>
          <a:off x="0" y="0"/>
          <a:ext cx="0" cy="0"/>
          <a:chOff x="0" y="0"/>
          <a:chExt cx="0" cy="0"/>
        </a:xfrm>
      </p:grpSpPr>
      <p:pic>
        <p:nvPicPr>
          <p:cNvPr id="81" name="Google Shape;81;p23"/>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Only">
  <p:cSld name="Section Title Only">
    <p:spTree>
      <p:nvGrpSpPr>
        <p:cNvPr id="1" name="Shape 20"/>
        <p:cNvGrpSpPr/>
        <p:nvPr/>
      </p:nvGrpSpPr>
      <p:grpSpPr>
        <a:xfrm>
          <a:off x="0" y="0"/>
          <a:ext cx="0" cy="0"/>
          <a:chOff x="0" y="0"/>
          <a:chExt cx="0" cy="0"/>
        </a:xfrm>
      </p:grpSpPr>
      <p:pic>
        <p:nvPicPr>
          <p:cNvPr id="21" name="Google Shape;21;p4"/>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22" name="Google Shape;22;p4"/>
          <p:cNvSpPr txBox="1">
            <a:spLocks noGrp="1"/>
          </p:cNvSpPr>
          <p:nvPr>
            <p:ph type="title"/>
          </p:nvPr>
        </p:nvSpPr>
        <p:spPr>
          <a:xfrm>
            <a:off x="0" y="1600200"/>
            <a:ext cx="9144000" cy="1657350"/>
          </a:xfrm>
          <a:prstGeom prst="rect">
            <a:avLst/>
          </a:prstGeom>
          <a:solidFill>
            <a:schemeClr val="lt1">
              <a:alpha val="49019"/>
            </a:schemeClr>
          </a:solidFill>
          <a:ln>
            <a:noFill/>
          </a:ln>
        </p:spPr>
        <p:txBody>
          <a:bodyPr spcFirstLastPara="1" wrap="square" lIns="91425" tIns="91425" rIns="91425" bIns="91425" anchor="ctr" anchorCtr="0">
            <a:noAutofit/>
          </a:bodyPr>
          <a:lstStyle>
            <a:lvl1pPr marR="0" lvl="0" algn="ctr" rtl="0">
              <a:lnSpc>
                <a:spcPct val="90000"/>
              </a:lnSpc>
              <a:spcBef>
                <a:spcPts val="0"/>
              </a:spcBef>
              <a:spcAft>
                <a:spcPts val="0"/>
              </a:spcAft>
              <a:buClr>
                <a:srgbClr val="434343"/>
              </a:buClr>
              <a:buSzPts val="2800"/>
              <a:buFont typeface="Calibri"/>
              <a:buNone/>
              <a:defRPr sz="2800" b="0" i="0" u="none" strike="noStrike" cap="none">
                <a:solidFill>
                  <a:srgbClr val="43434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amp; Stats">
  <p:cSld name="Content &amp; Stats">
    <p:spTree>
      <p:nvGrpSpPr>
        <p:cNvPr id="1" name="Shape 23"/>
        <p:cNvGrpSpPr/>
        <p:nvPr/>
      </p:nvGrpSpPr>
      <p:grpSpPr>
        <a:xfrm>
          <a:off x="0" y="0"/>
          <a:ext cx="0" cy="0"/>
          <a:chOff x="0" y="0"/>
          <a:chExt cx="0" cy="0"/>
        </a:xfrm>
      </p:grpSpPr>
      <p:pic>
        <p:nvPicPr>
          <p:cNvPr id="24" name="Google Shape;24;p5"/>
          <p:cNvPicPr preferRelativeResize="0"/>
          <p:nvPr/>
        </p:nvPicPr>
        <p:blipFill rotWithShape="1">
          <a:blip r:embed="rId2">
            <a:alphaModFix/>
          </a:blip>
          <a:srcRect/>
          <a:stretch/>
        </p:blipFill>
        <p:spPr>
          <a:xfrm>
            <a:off x="0" y="0"/>
            <a:ext cx="2762250" cy="5143500"/>
          </a:xfrm>
          <a:prstGeom prst="rect">
            <a:avLst/>
          </a:prstGeom>
          <a:noFill/>
          <a:ln>
            <a:noFill/>
          </a:ln>
        </p:spPr>
      </p:pic>
      <p:pic>
        <p:nvPicPr>
          <p:cNvPr id="25" name="Google Shape;25;p5"/>
          <p:cNvPicPr preferRelativeResize="0"/>
          <p:nvPr/>
        </p:nvPicPr>
        <p:blipFill rotWithShape="1">
          <a:blip r:embed="rId3">
            <a:alphaModFix/>
          </a:blip>
          <a:srcRect l="29372" r="1941"/>
          <a:stretch/>
        </p:blipFill>
        <p:spPr>
          <a:xfrm>
            <a:off x="2857500" y="678942"/>
            <a:ext cx="5960974" cy="463942"/>
          </a:xfrm>
          <a:prstGeom prst="rect">
            <a:avLst/>
          </a:prstGeom>
          <a:noFill/>
          <a:ln>
            <a:noFill/>
          </a:ln>
        </p:spPr>
      </p:pic>
      <p:sp>
        <p:nvSpPr>
          <p:cNvPr id="26" name="Google Shape;26;p5"/>
          <p:cNvSpPr txBox="1">
            <a:spLocks noGrp="1"/>
          </p:cNvSpPr>
          <p:nvPr>
            <p:ph type="body" idx="1"/>
          </p:nvPr>
        </p:nvSpPr>
        <p:spPr>
          <a:xfrm>
            <a:off x="2762250" y="1143000"/>
            <a:ext cx="6229350" cy="35433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 name="Google Shape;27;p5"/>
          <p:cNvSpPr txBox="1">
            <a:spLocks noGrp="1"/>
          </p:cNvSpPr>
          <p:nvPr>
            <p:ph type="sldNum" idx="12"/>
          </p:nvPr>
        </p:nvSpPr>
        <p:spPr>
          <a:xfrm>
            <a:off x="6800850" y="4800600"/>
            <a:ext cx="2228850" cy="342901"/>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8" name="Google Shape;28;p5"/>
          <p:cNvSpPr txBox="1">
            <a:spLocks noGrp="1"/>
          </p:cNvSpPr>
          <p:nvPr>
            <p:ph type="body" idx="2"/>
          </p:nvPr>
        </p:nvSpPr>
        <p:spPr>
          <a:xfrm>
            <a:off x="190500" y="171450"/>
            <a:ext cx="2400300" cy="4800600"/>
          </a:xfrm>
          <a:prstGeom prst="rect">
            <a:avLst/>
          </a:prstGeom>
          <a:solidFill>
            <a:schemeClr val="lt1">
              <a:alpha val="49019"/>
            </a:schemeClr>
          </a:solidFill>
          <a:ln>
            <a:noFill/>
          </a:ln>
        </p:spPr>
        <p:txBody>
          <a:bodyPr spcFirstLastPara="1" wrap="square" lIns="91425" tIns="91425" rIns="91425" bIns="91425" anchor="t" anchorCtr="0">
            <a:noAutofit/>
          </a:bodyPr>
          <a:lstStyle>
            <a:lvl1pPr marL="457200" marR="0" lvl="0" indent="-228600" algn="l" rtl="0">
              <a:lnSpc>
                <a:spcPct val="90000"/>
              </a:lnSpc>
              <a:spcBef>
                <a:spcPts val="75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 name="Google Shape;29;p5"/>
          <p:cNvSpPr txBox="1">
            <a:spLocks noGrp="1"/>
          </p:cNvSpPr>
          <p:nvPr>
            <p:ph type="title"/>
          </p:nvPr>
        </p:nvSpPr>
        <p:spPr>
          <a:xfrm>
            <a:off x="2762250" y="0"/>
            <a:ext cx="6381600" cy="762000"/>
          </a:xfrm>
          <a:prstGeom prst="rect">
            <a:avLst/>
          </a:prstGeom>
          <a:noFill/>
          <a:ln>
            <a:noFill/>
          </a:ln>
        </p:spPr>
        <p:txBody>
          <a:bodyPr spcFirstLastPara="1" wrap="square" lIns="91425" tIns="91425" rIns="91425" bIns="91425" anchor="ctr" anchorCtr="0">
            <a:noAutofit/>
          </a:bodyPr>
          <a:lstStyle>
            <a:lvl1pPr marR="0" lvl="0" algn="l" rtl="0">
              <a:lnSpc>
                <a:spcPct val="90000"/>
              </a:lnSpc>
              <a:spcBef>
                <a:spcPts val="0"/>
              </a:spcBef>
              <a:spcAft>
                <a:spcPts val="0"/>
              </a:spcAft>
              <a:buClr>
                <a:srgbClr val="434343"/>
              </a:buClr>
              <a:buSzPts val="2800"/>
              <a:buFont typeface="Calibri"/>
              <a:buNone/>
              <a:defRPr sz="2800" b="0" i="0" u="none" strike="noStrike" cap="none">
                <a:solidFill>
                  <a:srgbClr val="43434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and Picture">
  <p:cSld name="Content and Picture">
    <p:spTree>
      <p:nvGrpSpPr>
        <p:cNvPr id="1" name="Shape 30"/>
        <p:cNvGrpSpPr/>
        <p:nvPr/>
      </p:nvGrpSpPr>
      <p:grpSpPr>
        <a:xfrm>
          <a:off x="0" y="0"/>
          <a:ext cx="0" cy="0"/>
          <a:chOff x="0" y="0"/>
          <a:chExt cx="0" cy="0"/>
        </a:xfrm>
      </p:grpSpPr>
      <p:pic>
        <p:nvPicPr>
          <p:cNvPr id="31" name="Google Shape;31;p6"/>
          <p:cNvPicPr preferRelativeResize="0"/>
          <p:nvPr/>
        </p:nvPicPr>
        <p:blipFill rotWithShape="1">
          <a:blip r:embed="rId2">
            <a:alphaModFix/>
          </a:blip>
          <a:srcRect/>
          <a:stretch/>
        </p:blipFill>
        <p:spPr>
          <a:xfrm>
            <a:off x="0" y="4776787"/>
            <a:ext cx="9070848" cy="366609"/>
          </a:xfrm>
          <a:prstGeom prst="rect">
            <a:avLst/>
          </a:prstGeom>
          <a:noFill/>
          <a:ln>
            <a:noFill/>
          </a:ln>
        </p:spPr>
      </p:pic>
      <p:sp>
        <p:nvSpPr>
          <p:cNvPr id="32" name="Google Shape;32;p6"/>
          <p:cNvSpPr txBox="1">
            <a:spLocks noGrp="1"/>
          </p:cNvSpPr>
          <p:nvPr>
            <p:ph type="body" idx="1"/>
          </p:nvPr>
        </p:nvSpPr>
        <p:spPr>
          <a:xfrm>
            <a:off x="152400" y="1143000"/>
            <a:ext cx="5562600" cy="35433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Google Shape;33;p6"/>
          <p:cNvSpPr txBox="1">
            <a:spLocks noGrp="1"/>
          </p:cNvSpPr>
          <p:nvPr>
            <p:ph type="sldNum" idx="12"/>
          </p:nvPr>
        </p:nvSpPr>
        <p:spPr>
          <a:xfrm>
            <a:off x="6800850" y="4800600"/>
            <a:ext cx="2228850" cy="342901"/>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34" name="Google Shape;34;p6"/>
          <p:cNvSpPr>
            <a:spLocks noGrp="1"/>
          </p:cNvSpPr>
          <p:nvPr>
            <p:ph type="pic" idx="2"/>
          </p:nvPr>
        </p:nvSpPr>
        <p:spPr>
          <a:xfrm>
            <a:off x="5829300" y="1276350"/>
            <a:ext cx="3200400" cy="3200400"/>
          </a:xfrm>
          <a:prstGeom prst="ellipse">
            <a:avLst/>
          </a:prstGeom>
          <a:noFill/>
          <a:ln w="107950" cap="flat" cmpd="sng">
            <a:solidFill>
              <a:srgbClr val="8F8F8F"/>
            </a:solidFill>
            <a:prstDash val="solid"/>
            <a:round/>
            <a:headEnd type="none" w="sm" len="sm"/>
            <a:tailEnd type="none" w="sm" len="sm"/>
          </a:ln>
        </p:spPr>
        <p:txBody>
          <a:bodyPr spcFirstLastPara="1" wrap="square" lIns="91425" tIns="91425" rIns="91425" bIns="91425" anchor="t" anchorCtr="0">
            <a:noAutofit/>
          </a:bodyPr>
          <a:lstStyle>
            <a:lvl1pPr marR="0" lvl="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 name="Google Shape;35;p6"/>
          <p:cNvSpPr txBox="1"/>
          <p:nvPr/>
        </p:nvSpPr>
        <p:spPr>
          <a:xfrm>
            <a:off x="6800850" y="4800600"/>
            <a:ext cx="2228850" cy="342901"/>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US"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
        <p:nvSpPr>
          <p:cNvPr id="36" name="Google Shape;36;p6"/>
          <p:cNvSpPr txBox="1"/>
          <p:nvPr/>
        </p:nvSpPr>
        <p:spPr>
          <a:xfrm>
            <a:off x="6800850" y="4800600"/>
            <a:ext cx="2228850" cy="342901"/>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US"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pic>
        <p:nvPicPr>
          <p:cNvPr id="37" name="Google Shape;37;p6"/>
          <p:cNvPicPr preferRelativeResize="0"/>
          <p:nvPr/>
        </p:nvPicPr>
        <p:blipFill rotWithShape="1">
          <a:blip r:embed="rId3">
            <a:alphaModFix/>
          </a:blip>
          <a:srcRect/>
          <a:stretch/>
        </p:blipFill>
        <p:spPr>
          <a:xfrm>
            <a:off x="0" y="-14275"/>
            <a:ext cx="9144000" cy="1047750"/>
          </a:xfrm>
          <a:prstGeom prst="rect">
            <a:avLst/>
          </a:prstGeom>
          <a:noFill/>
          <a:ln>
            <a:noFill/>
          </a:ln>
        </p:spPr>
      </p:pic>
      <p:sp>
        <p:nvSpPr>
          <p:cNvPr id="38" name="Google Shape;38;p6"/>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lvl1pPr marR="0" lvl="0" algn="l" rtl="0">
              <a:lnSpc>
                <a:spcPct val="90000"/>
              </a:lnSpc>
              <a:spcBef>
                <a:spcPts val="0"/>
              </a:spcBef>
              <a:spcAft>
                <a:spcPts val="0"/>
              </a:spcAft>
              <a:buClr>
                <a:srgbClr val="333333"/>
              </a:buClr>
              <a:buSzPts val="2800"/>
              <a:buFont typeface="Calibri"/>
              <a:buNone/>
              <a:defRPr sz="2800" b="0" i="0" u="none" strike="noStrike" cap="none">
                <a:solidFill>
                  <a:srgbClr val="33333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and Call out box">
  <p:cSld name="Content and Call out box">
    <p:spTree>
      <p:nvGrpSpPr>
        <p:cNvPr id="1" name="Shape 39"/>
        <p:cNvGrpSpPr/>
        <p:nvPr/>
      </p:nvGrpSpPr>
      <p:grpSpPr>
        <a:xfrm>
          <a:off x="0" y="0"/>
          <a:ext cx="0" cy="0"/>
          <a:chOff x="0" y="0"/>
          <a:chExt cx="0" cy="0"/>
        </a:xfrm>
      </p:grpSpPr>
      <p:pic>
        <p:nvPicPr>
          <p:cNvPr id="40" name="Google Shape;40;p7"/>
          <p:cNvPicPr preferRelativeResize="0"/>
          <p:nvPr/>
        </p:nvPicPr>
        <p:blipFill rotWithShape="1">
          <a:blip r:embed="rId2">
            <a:alphaModFix/>
          </a:blip>
          <a:srcRect/>
          <a:stretch/>
        </p:blipFill>
        <p:spPr>
          <a:xfrm>
            <a:off x="0" y="4798558"/>
            <a:ext cx="9070848" cy="366609"/>
          </a:xfrm>
          <a:prstGeom prst="rect">
            <a:avLst/>
          </a:prstGeom>
          <a:noFill/>
          <a:ln>
            <a:noFill/>
          </a:ln>
        </p:spPr>
      </p:pic>
      <p:sp>
        <p:nvSpPr>
          <p:cNvPr id="41" name="Google Shape;41;p7"/>
          <p:cNvSpPr txBox="1">
            <a:spLocks noGrp="1"/>
          </p:cNvSpPr>
          <p:nvPr>
            <p:ph type="body" idx="1"/>
          </p:nvPr>
        </p:nvSpPr>
        <p:spPr>
          <a:xfrm>
            <a:off x="152400" y="1143000"/>
            <a:ext cx="5562600" cy="35433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 name="Google Shape;42;p7"/>
          <p:cNvSpPr txBox="1">
            <a:spLocks noGrp="1"/>
          </p:cNvSpPr>
          <p:nvPr>
            <p:ph type="sldNum" idx="12"/>
          </p:nvPr>
        </p:nvSpPr>
        <p:spPr>
          <a:xfrm>
            <a:off x="6800850" y="4800600"/>
            <a:ext cx="2228850" cy="342901"/>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43" name="Google Shape;43;p7"/>
          <p:cNvSpPr txBox="1">
            <a:spLocks noGrp="1"/>
          </p:cNvSpPr>
          <p:nvPr>
            <p:ph type="body" idx="2"/>
          </p:nvPr>
        </p:nvSpPr>
        <p:spPr>
          <a:xfrm>
            <a:off x="6020425" y="1200150"/>
            <a:ext cx="2952125" cy="3314700"/>
          </a:xfrm>
          <a:prstGeom prst="rect">
            <a:avLst/>
          </a:prstGeom>
          <a:solidFill>
            <a:schemeClr val="accent1"/>
          </a:solidFill>
          <a:ln>
            <a:noFill/>
          </a:ln>
          <a:effectLst>
            <a:outerShdw blurRad="63500" sx="102000" sy="102000" algn="ctr" rotWithShape="0">
              <a:srgbClr val="000000">
                <a:alpha val="1960"/>
              </a:srgbClr>
            </a:outerShdw>
          </a:effectLst>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Google Shape;44;p7"/>
          <p:cNvSpPr txBox="1"/>
          <p:nvPr/>
        </p:nvSpPr>
        <p:spPr>
          <a:xfrm>
            <a:off x="6800850" y="4803321"/>
            <a:ext cx="2228850" cy="342901"/>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US"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
        <p:nvSpPr>
          <p:cNvPr id="45" name="Google Shape;45;p7"/>
          <p:cNvSpPr txBox="1"/>
          <p:nvPr/>
        </p:nvSpPr>
        <p:spPr>
          <a:xfrm>
            <a:off x="6800850" y="4803321"/>
            <a:ext cx="2228850" cy="342901"/>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US"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pic>
        <p:nvPicPr>
          <p:cNvPr id="46" name="Google Shape;46;p7"/>
          <p:cNvPicPr preferRelativeResize="0"/>
          <p:nvPr/>
        </p:nvPicPr>
        <p:blipFill rotWithShape="1">
          <a:blip r:embed="rId3">
            <a:alphaModFix/>
          </a:blip>
          <a:srcRect/>
          <a:stretch/>
        </p:blipFill>
        <p:spPr>
          <a:xfrm>
            <a:off x="0" y="-14275"/>
            <a:ext cx="9144000" cy="1047750"/>
          </a:xfrm>
          <a:prstGeom prst="rect">
            <a:avLst/>
          </a:prstGeom>
          <a:noFill/>
          <a:ln>
            <a:noFill/>
          </a:ln>
        </p:spPr>
      </p:pic>
      <p:sp>
        <p:nvSpPr>
          <p:cNvPr id="47" name="Google Shape;47;p7"/>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lvl1pPr marR="0" lvl="0" algn="l" rtl="0">
              <a:lnSpc>
                <a:spcPct val="90000"/>
              </a:lnSpc>
              <a:spcBef>
                <a:spcPts val="0"/>
              </a:spcBef>
              <a:spcAft>
                <a:spcPts val="0"/>
              </a:spcAft>
              <a:buClr>
                <a:srgbClr val="333333"/>
              </a:buClr>
              <a:buSzPts val="2800"/>
              <a:buFont typeface="Calibri"/>
              <a:buNone/>
              <a:defRPr sz="2800" b="0" i="0" u="none" strike="noStrike" cap="none">
                <a:solidFill>
                  <a:srgbClr val="33333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Option 2">
  <p:cSld name="Title and Content Option 2">
    <p:spTree>
      <p:nvGrpSpPr>
        <p:cNvPr id="1" name="Shape 48"/>
        <p:cNvGrpSpPr/>
        <p:nvPr/>
      </p:nvGrpSpPr>
      <p:grpSpPr>
        <a:xfrm>
          <a:off x="0" y="0"/>
          <a:ext cx="0" cy="0"/>
          <a:chOff x="0" y="0"/>
          <a:chExt cx="0" cy="0"/>
        </a:xfrm>
      </p:grpSpPr>
      <p:pic>
        <p:nvPicPr>
          <p:cNvPr id="49" name="Google Shape;49;p8"/>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50" name="Google Shape;50;p8"/>
          <p:cNvSpPr txBox="1">
            <a:spLocks noGrp="1"/>
          </p:cNvSpPr>
          <p:nvPr>
            <p:ph type="body" idx="1"/>
          </p:nvPr>
        </p:nvSpPr>
        <p:spPr>
          <a:xfrm>
            <a:off x="400050" y="1200150"/>
            <a:ext cx="8343900" cy="3543300"/>
          </a:xfrm>
          <a:prstGeom prst="rect">
            <a:avLst/>
          </a:prstGeom>
          <a:solidFill>
            <a:schemeClr val="lt1">
              <a:alpha val="49019"/>
            </a:schemeClr>
          </a:solid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1" name="Google Shape;51;p8"/>
          <p:cNvSpPr txBox="1">
            <a:spLocks noGrp="1"/>
          </p:cNvSpPr>
          <p:nvPr>
            <p:ph type="title"/>
          </p:nvPr>
        </p:nvSpPr>
        <p:spPr>
          <a:xfrm>
            <a:off x="400050" y="114300"/>
            <a:ext cx="8343900" cy="914400"/>
          </a:xfrm>
          <a:prstGeom prst="rect">
            <a:avLst/>
          </a:prstGeom>
          <a:noFill/>
          <a:ln>
            <a:noFill/>
          </a:ln>
        </p:spPr>
        <p:txBody>
          <a:bodyPr spcFirstLastPara="1" wrap="square" lIns="91425" tIns="91425" rIns="91425" bIns="91425" anchor="ctr" anchorCtr="0">
            <a:noAutofit/>
          </a:bodyPr>
          <a:lstStyle>
            <a:lvl1pPr marR="0" lvl="0" algn="l" rtl="0">
              <a:lnSpc>
                <a:spcPct val="90000"/>
              </a:lnSpc>
              <a:spcBef>
                <a:spcPts val="0"/>
              </a:spcBef>
              <a:spcAft>
                <a:spcPts val="0"/>
              </a:spcAft>
              <a:buClr>
                <a:srgbClr val="434343"/>
              </a:buClr>
              <a:buSzPts val="2800"/>
              <a:buFont typeface="Calibri"/>
              <a:buNone/>
              <a:defRPr sz="2800" b="0" i="0" u="none" strike="noStrike" cap="none">
                <a:solidFill>
                  <a:srgbClr val="43434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Louisiana Students">
  <p:cSld name="CUSTOM">
    <p:spTree>
      <p:nvGrpSpPr>
        <p:cNvPr id="1" name="Shape 52"/>
        <p:cNvGrpSpPr/>
        <p:nvPr/>
      </p:nvGrpSpPr>
      <p:grpSpPr>
        <a:xfrm>
          <a:off x="0" y="0"/>
          <a:ext cx="0" cy="0"/>
          <a:chOff x="0" y="0"/>
          <a:chExt cx="0" cy="0"/>
        </a:xfrm>
      </p:grpSpPr>
      <p:pic>
        <p:nvPicPr>
          <p:cNvPr id="53" name="Google Shape;53;p9"/>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Louisiana Students 1">
  <p:cSld name="CUSTOM_9">
    <p:spTree>
      <p:nvGrpSpPr>
        <p:cNvPr id="1" name="Shape 54"/>
        <p:cNvGrpSpPr/>
        <p:nvPr/>
      </p:nvGrpSpPr>
      <p:grpSpPr>
        <a:xfrm>
          <a:off x="0" y="0"/>
          <a:ext cx="0" cy="0"/>
          <a:chOff x="0" y="0"/>
          <a:chExt cx="0" cy="0"/>
        </a:xfrm>
      </p:grpSpPr>
      <p:pic>
        <p:nvPicPr>
          <p:cNvPr id="55" name="Google Shape;55;p10"/>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louisianabelieves.com/resources/library/nonpublic-school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Daphne.Flentroy@la.gov"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LDOE.GrantsHelpdesk@la.gov"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ed.gov/news/press-releases/secretary-devos-issues-rule-ensure-cares-act-funding-serves-all-student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oese.ed.gov/files/2020/06/Equitable-Services-Final-Interim-Rule.pdf?utm_content=&amp;utm_medium=email&amp;utm_name=&amp;utm_source=govdelivery&amp;utm_term="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24"/>
          <p:cNvSpPr txBox="1">
            <a:spLocks noGrp="1"/>
          </p:cNvSpPr>
          <p:nvPr>
            <p:ph type="title"/>
          </p:nvPr>
        </p:nvSpPr>
        <p:spPr>
          <a:xfrm>
            <a:off x="827575" y="1699350"/>
            <a:ext cx="7530300" cy="1744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800"/>
              <a:buNone/>
            </a:pPr>
            <a:r>
              <a:rPr lang="en-US" b="1"/>
              <a:t>CARES Act </a:t>
            </a:r>
            <a:endParaRPr b="1"/>
          </a:p>
          <a:p>
            <a:pPr marL="0" lvl="0" indent="0" algn="ctr" rtl="0">
              <a:lnSpc>
                <a:spcPct val="100000"/>
              </a:lnSpc>
              <a:spcBef>
                <a:spcPts val="0"/>
              </a:spcBef>
              <a:spcAft>
                <a:spcPts val="0"/>
              </a:spcAft>
              <a:buSzPts val="2800"/>
              <a:buNone/>
            </a:pPr>
            <a:r>
              <a:rPr lang="en-US" b="1"/>
              <a:t>Equitable Services Update </a:t>
            </a:r>
            <a:endParaRPr b="1"/>
          </a:p>
          <a:p>
            <a:pPr marL="0" lvl="0" indent="0" algn="ctr" rtl="0">
              <a:lnSpc>
                <a:spcPct val="100000"/>
              </a:lnSpc>
              <a:spcBef>
                <a:spcPts val="0"/>
              </a:spcBef>
              <a:spcAft>
                <a:spcPts val="0"/>
              </a:spcAft>
              <a:buSzPts val="2800"/>
              <a:buNone/>
            </a:pPr>
            <a:r>
              <a:rPr lang="en-US" b="1"/>
              <a:t>July 1, 2020</a:t>
            </a:r>
            <a:endParaRPr b="1"/>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3"/>
          <p:cNvSpPr txBox="1">
            <a:spLocks noGrp="1"/>
          </p:cNvSpPr>
          <p:nvPr>
            <p:ph type="title"/>
          </p:nvPr>
        </p:nvSpPr>
        <p:spPr>
          <a:xfrm>
            <a:off x="28304" y="0"/>
            <a:ext cx="9144000" cy="10476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2800"/>
              <a:buNone/>
            </a:pPr>
            <a:r>
              <a:rPr lang="en-US" sz="2400"/>
              <a:t>Option 1 and Supplanting Requirements</a:t>
            </a:r>
            <a:endParaRPr sz="2400"/>
          </a:p>
        </p:txBody>
      </p:sp>
      <p:sp>
        <p:nvSpPr>
          <p:cNvPr id="151" name="Google Shape;151;p33"/>
          <p:cNvSpPr txBox="1">
            <a:spLocks noGrp="1"/>
          </p:cNvSpPr>
          <p:nvPr>
            <p:ph type="body" idx="1"/>
          </p:nvPr>
        </p:nvSpPr>
        <p:spPr>
          <a:xfrm>
            <a:off x="152400" y="1066800"/>
            <a:ext cx="8839200" cy="3733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a:t>If choosing Option 1 and calculating equitable share based on students in poverty ages 5-17, Title I “supplement, not supplant” rules (ESEA 1118(b)) will apply:</a:t>
            </a:r>
            <a:endParaRPr/>
          </a:p>
          <a:p>
            <a:pPr marL="457200" lvl="0" indent="-342900" algn="l" rtl="0">
              <a:lnSpc>
                <a:spcPct val="115000"/>
              </a:lnSpc>
              <a:spcBef>
                <a:spcPts val="1000"/>
              </a:spcBef>
              <a:spcAft>
                <a:spcPts val="0"/>
              </a:spcAft>
              <a:buSzPts val="1800"/>
              <a:buFont typeface="Calibri"/>
              <a:buChar char="•"/>
            </a:pPr>
            <a:r>
              <a:rPr lang="en-US"/>
              <a:t>LEAs must neutrally distribute state and local funds without consideration of whether the school receives Title I funding.</a:t>
            </a:r>
            <a:endParaRPr/>
          </a:p>
          <a:p>
            <a:pPr marL="457200" lvl="0" indent="-342900" algn="l" rtl="0">
              <a:lnSpc>
                <a:spcPct val="115000"/>
              </a:lnSpc>
              <a:spcBef>
                <a:spcPts val="1000"/>
              </a:spcBef>
              <a:spcAft>
                <a:spcPts val="0"/>
              </a:spcAft>
              <a:buSzPts val="1800"/>
              <a:buFont typeface="Calibri"/>
              <a:buChar char="•"/>
            </a:pPr>
            <a:r>
              <a:rPr lang="en-US"/>
              <a:t>SNS specifically prohibits the LEA from allocating CARES Act funds to Title I schools and then redirecting state or local funds to non-Title I schools.</a:t>
            </a:r>
            <a:endParaRPr/>
          </a:p>
          <a:p>
            <a:pPr marL="0" lvl="0" indent="0" algn="l" rtl="0">
              <a:lnSpc>
                <a:spcPct val="115000"/>
              </a:lnSpc>
              <a:spcBef>
                <a:spcPts val="750"/>
              </a:spcBef>
              <a:spcAft>
                <a:spcPts val="0"/>
              </a:spcAft>
              <a:buNone/>
            </a:pPr>
            <a:endParaRPr/>
          </a:p>
          <a:p>
            <a:pPr marL="228600" lvl="0" indent="0" algn="l" rtl="0">
              <a:lnSpc>
                <a:spcPct val="90000"/>
              </a:lnSpc>
              <a:spcBef>
                <a:spcPts val="1000"/>
              </a:spcBef>
              <a:spcAft>
                <a:spcPts val="0"/>
              </a:spcAft>
              <a:buSzPts val="1800"/>
              <a:buNone/>
            </a:pPr>
            <a:endParaRPr/>
          </a:p>
          <a:p>
            <a:pPr marL="457200" lvl="0" indent="-228600" algn="l" rtl="0">
              <a:lnSpc>
                <a:spcPct val="90000"/>
              </a:lnSpc>
              <a:spcBef>
                <a:spcPts val="750"/>
              </a:spcBef>
              <a:spcAft>
                <a:spcPts val="0"/>
              </a:spcAft>
              <a:buSzPts val="1800"/>
              <a:buNone/>
            </a:pPr>
            <a:endParaRPr/>
          </a:p>
          <a:p>
            <a:pPr marL="457200" lvl="0" indent="-228600" algn="l" rtl="0">
              <a:lnSpc>
                <a:spcPct val="90000"/>
              </a:lnSpc>
              <a:spcBef>
                <a:spcPts val="750"/>
              </a:spcBef>
              <a:spcAft>
                <a:spcPts val="0"/>
              </a:spcAft>
              <a:buSzPts val="1800"/>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34"/>
          <p:cNvSpPr txBox="1">
            <a:spLocks noGrp="1"/>
          </p:cNvSpPr>
          <p:nvPr>
            <p:ph type="title"/>
          </p:nvPr>
        </p:nvSpPr>
        <p:spPr>
          <a:xfrm>
            <a:off x="28304" y="0"/>
            <a:ext cx="9144000" cy="1047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SzPts val="2800"/>
              <a:buNone/>
            </a:pPr>
            <a:r>
              <a:rPr lang="en-US" sz="2400"/>
              <a:t>Option 2: Not Exclusive to Title I</a:t>
            </a:r>
            <a:endParaRPr sz="2400"/>
          </a:p>
        </p:txBody>
      </p:sp>
      <p:sp>
        <p:nvSpPr>
          <p:cNvPr id="158" name="Google Shape;158;p34"/>
          <p:cNvSpPr txBox="1">
            <a:spLocks noGrp="1"/>
          </p:cNvSpPr>
          <p:nvPr>
            <p:ph type="body" idx="1"/>
          </p:nvPr>
        </p:nvSpPr>
        <p:spPr>
          <a:xfrm>
            <a:off x="152400" y="1066800"/>
            <a:ext cx="8839200" cy="3733800"/>
          </a:xfrm>
          <a:prstGeom prst="rect">
            <a:avLst/>
          </a:prstGeom>
          <a:noFill/>
          <a:ln>
            <a:noFill/>
          </a:ln>
        </p:spPr>
        <p:txBody>
          <a:bodyPr spcFirstLastPara="1" wrap="square" lIns="91425" tIns="91425" rIns="91425" bIns="91425" anchor="t" anchorCtr="0">
            <a:noAutofit/>
          </a:bodyPr>
          <a:lstStyle/>
          <a:p>
            <a:pPr marL="0" lvl="0" indent="0" algn="l" rtl="0">
              <a:spcBef>
                <a:spcPts val="750"/>
              </a:spcBef>
              <a:spcAft>
                <a:spcPts val="0"/>
              </a:spcAft>
              <a:buNone/>
            </a:pPr>
            <a:r>
              <a:rPr lang="en-US" b="1"/>
              <a:t>LEA can use CARES Act funding for any school - Total Enrollment Student Counts</a:t>
            </a:r>
            <a:endParaRPr b="1"/>
          </a:p>
          <a:p>
            <a:pPr marL="457200" lvl="1" indent="-342900" algn="l" rtl="0">
              <a:lnSpc>
                <a:spcPct val="90000"/>
              </a:lnSpc>
              <a:spcBef>
                <a:spcPts val="750"/>
              </a:spcBef>
              <a:spcAft>
                <a:spcPts val="0"/>
              </a:spcAft>
              <a:buSzPts val="1800"/>
              <a:buFont typeface="Calibri"/>
              <a:buChar char="•"/>
            </a:pPr>
            <a:r>
              <a:rPr lang="en-US"/>
              <a:t>All public schools are eligible to participate</a:t>
            </a:r>
            <a:endParaRPr/>
          </a:p>
          <a:p>
            <a:pPr marL="457200" lvl="1" indent="-342900" algn="l" rtl="0">
              <a:lnSpc>
                <a:spcPct val="90000"/>
              </a:lnSpc>
              <a:spcBef>
                <a:spcPts val="750"/>
              </a:spcBef>
              <a:spcAft>
                <a:spcPts val="0"/>
              </a:spcAft>
              <a:buSzPts val="1800"/>
              <a:buFont typeface="Calibri"/>
              <a:buChar char="•"/>
            </a:pPr>
            <a:r>
              <a:rPr lang="en-US"/>
              <a:t>For calculating the equitable share, LDOE has available:</a:t>
            </a:r>
            <a:endParaRPr/>
          </a:p>
          <a:p>
            <a:pPr marL="914400" lvl="1" indent="-342900" algn="l" rtl="0">
              <a:lnSpc>
                <a:spcPct val="90000"/>
              </a:lnSpc>
              <a:spcBef>
                <a:spcPts val="750"/>
              </a:spcBef>
              <a:spcAft>
                <a:spcPts val="0"/>
              </a:spcAft>
              <a:buSzPts val="1800"/>
              <a:buFont typeface="Calibri"/>
              <a:buChar char="•"/>
            </a:pPr>
            <a:r>
              <a:rPr lang="en-US"/>
              <a:t>October 2019 student counts for public schools</a:t>
            </a:r>
            <a:endParaRPr/>
          </a:p>
          <a:p>
            <a:pPr marL="914400" lvl="1" indent="-342900" algn="l" rtl="0">
              <a:lnSpc>
                <a:spcPct val="115000"/>
              </a:lnSpc>
              <a:spcBef>
                <a:spcPts val="750"/>
              </a:spcBef>
              <a:spcAft>
                <a:spcPts val="0"/>
              </a:spcAft>
              <a:buSzPts val="1800"/>
              <a:buFont typeface="Calibri"/>
              <a:buChar char="•"/>
            </a:pPr>
            <a:r>
              <a:rPr lang="en-US"/>
              <a:t>Current nonpublic enrollment data. These counts are included on the </a:t>
            </a:r>
            <a:r>
              <a:rPr lang="en-US" u="sng">
                <a:solidFill>
                  <a:schemeClr val="hlink"/>
                </a:solidFill>
                <a:hlinkClick r:id="rId3"/>
              </a:rPr>
              <a:t>Non-public Schools Academic Classification List</a:t>
            </a:r>
            <a:r>
              <a:rPr lang="en-US"/>
              <a:t>.</a:t>
            </a:r>
            <a:endParaRPr/>
          </a:p>
          <a:p>
            <a:pPr marL="457200" lvl="1" indent="-342900" algn="l" rtl="0">
              <a:lnSpc>
                <a:spcPct val="90000"/>
              </a:lnSpc>
              <a:spcBef>
                <a:spcPts val="750"/>
              </a:spcBef>
              <a:spcAft>
                <a:spcPts val="0"/>
              </a:spcAft>
              <a:buSzPts val="1800"/>
              <a:buFont typeface="Calibri"/>
              <a:buChar char="•"/>
            </a:pPr>
            <a:r>
              <a:rPr lang="en-US"/>
              <a:t>Supplement not supplant does not apply.</a:t>
            </a:r>
            <a:endParaRPr/>
          </a:p>
          <a:p>
            <a:pPr marL="228600" lvl="0" indent="0" algn="l" rtl="0">
              <a:lnSpc>
                <a:spcPct val="90000"/>
              </a:lnSpc>
              <a:spcBef>
                <a:spcPts val="750"/>
              </a:spcBef>
              <a:spcAft>
                <a:spcPts val="0"/>
              </a:spcAft>
              <a:buSzPts val="1800"/>
              <a:buNone/>
            </a:pPr>
            <a:endParaRPr/>
          </a:p>
          <a:p>
            <a:pPr marL="457200" lvl="0" indent="-228600" algn="l" rtl="0">
              <a:lnSpc>
                <a:spcPct val="90000"/>
              </a:lnSpc>
              <a:spcBef>
                <a:spcPts val="750"/>
              </a:spcBef>
              <a:spcAft>
                <a:spcPts val="0"/>
              </a:spcAft>
              <a:buSzPts val="1800"/>
              <a:buNone/>
            </a:pPr>
            <a:endParaRPr/>
          </a:p>
          <a:p>
            <a:pPr marL="457200" lvl="0" indent="-228600" algn="l" rtl="0">
              <a:lnSpc>
                <a:spcPct val="90000"/>
              </a:lnSpc>
              <a:spcBef>
                <a:spcPts val="750"/>
              </a:spcBef>
              <a:spcAft>
                <a:spcPts val="0"/>
              </a:spcAft>
              <a:buSzPts val="1800"/>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35"/>
          <p:cNvSpPr txBox="1">
            <a:spLocks noGrp="1"/>
          </p:cNvSpPr>
          <p:nvPr>
            <p:ph type="title"/>
          </p:nvPr>
        </p:nvSpPr>
        <p:spPr>
          <a:xfrm>
            <a:off x="0" y="1664575"/>
            <a:ext cx="9144000" cy="1657500"/>
          </a:xfrm>
          <a:prstGeom prst="rect">
            <a:avLst/>
          </a:prstGeom>
          <a:solidFill>
            <a:schemeClr val="lt1">
              <a:alpha val="49020"/>
            </a:schemeClr>
          </a:solid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2800"/>
              <a:buNone/>
            </a:pPr>
            <a:r>
              <a:rPr lang="en-US"/>
              <a:t>Strong Start Application Updates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6"/>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400"/>
              <a:t>Equitable Share Calculation</a:t>
            </a:r>
            <a:endParaRPr sz="2400"/>
          </a:p>
        </p:txBody>
      </p:sp>
      <p:sp>
        <p:nvSpPr>
          <p:cNvPr id="171" name="Google Shape;171;p36"/>
          <p:cNvSpPr txBox="1">
            <a:spLocks noGrp="1"/>
          </p:cNvSpPr>
          <p:nvPr>
            <p:ph type="body" idx="1"/>
          </p:nvPr>
        </p:nvSpPr>
        <p:spPr>
          <a:xfrm>
            <a:off x="152400" y="1033475"/>
            <a:ext cx="8839200" cy="3767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LEAs can now budget for administrative and indirect costs for providing equitable services.</a:t>
            </a:r>
            <a:endParaRPr sz="1800"/>
          </a:p>
          <a:p>
            <a:pPr marL="0" lvl="0" indent="0" algn="l" rtl="0">
              <a:spcBef>
                <a:spcPts val="0"/>
              </a:spcBef>
              <a:spcAft>
                <a:spcPts val="0"/>
              </a:spcAft>
              <a:buNone/>
            </a:pPr>
            <a:endParaRPr sz="1800"/>
          </a:p>
          <a:p>
            <a:pPr marL="0" lvl="0" indent="0" algn="l" rtl="0">
              <a:spcBef>
                <a:spcPts val="0"/>
              </a:spcBef>
              <a:spcAft>
                <a:spcPts val="0"/>
              </a:spcAft>
              <a:buNone/>
            </a:pPr>
            <a:endParaRPr sz="1800"/>
          </a:p>
          <a:p>
            <a:pPr marL="0" lvl="0" indent="0" algn="l" rtl="0">
              <a:spcBef>
                <a:spcPts val="0"/>
              </a:spcBef>
              <a:spcAft>
                <a:spcPts val="0"/>
              </a:spcAft>
              <a:buNone/>
            </a:pPr>
            <a:endParaRPr sz="1800"/>
          </a:p>
          <a:p>
            <a:pPr marL="0" lvl="0" indent="0" algn="l" rtl="0">
              <a:spcBef>
                <a:spcPts val="0"/>
              </a:spcBef>
              <a:spcAft>
                <a:spcPts val="0"/>
              </a:spcAft>
              <a:buNone/>
            </a:pPr>
            <a:endParaRPr sz="1800"/>
          </a:p>
          <a:p>
            <a:pPr marL="0" lvl="0" indent="0" algn="l" rtl="0">
              <a:spcBef>
                <a:spcPts val="0"/>
              </a:spcBef>
              <a:spcAft>
                <a:spcPts val="0"/>
              </a:spcAft>
              <a:buNone/>
            </a:pPr>
            <a:endParaRPr sz="1800"/>
          </a:p>
          <a:p>
            <a:pPr marL="0" lvl="0" indent="0" algn="l" rtl="0">
              <a:spcBef>
                <a:spcPts val="0"/>
              </a:spcBef>
              <a:spcAft>
                <a:spcPts val="0"/>
              </a:spcAft>
              <a:buNone/>
            </a:pPr>
            <a:endParaRPr sz="1800"/>
          </a:p>
          <a:p>
            <a:pPr marL="0" lvl="0" indent="0" algn="l" rtl="0">
              <a:spcBef>
                <a:spcPts val="0"/>
              </a:spcBef>
              <a:spcAft>
                <a:spcPts val="0"/>
              </a:spcAft>
              <a:buNone/>
            </a:pPr>
            <a:endParaRPr sz="1800"/>
          </a:p>
          <a:p>
            <a:pPr marL="0" lvl="0" indent="0" algn="l" rtl="0">
              <a:spcBef>
                <a:spcPts val="0"/>
              </a:spcBef>
              <a:spcAft>
                <a:spcPts val="0"/>
              </a:spcAft>
              <a:buNone/>
            </a:pPr>
            <a:endParaRPr sz="1800"/>
          </a:p>
          <a:p>
            <a:pPr marL="0" lvl="0" indent="0" algn="l" rtl="0">
              <a:spcBef>
                <a:spcPts val="0"/>
              </a:spcBef>
              <a:spcAft>
                <a:spcPts val="0"/>
              </a:spcAft>
              <a:buNone/>
            </a:pPr>
            <a:endParaRPr sz="1800"/>
          </a:p>
          <a:p>
            <a:pPr marL="0" lvl="0" indent="0" algn="l" rtl="0">
              <a:spcBef>
                <a:spcPts val="0"/>
              </a:spcBef>
              <a:spcAft>
                <a:spcPts val="0"/>
              </a:spcAft>
              <a:buNone/>
            </a:pPr>
            <a:endParaRPr sz="1800"/>
          </a:p>
          <a:p>
            <a:pPr marL="0" lvl="0" indent="0" algn="l" rtl="0">
              <a:spcBef>
                <a:spcPts val="0"/>
              </a:spcBef>
              <a:spcAft>
                <a:spcPts val="0"/>
              </a:spcAft>
              <a:buNone/>
            </a:pPr>
            <a:endParaRPr sz="1800"/>
          </a:p>
        </p:txBody>
      </p:sp>
      <p:sp>
        <p:nvSpPr>
          <p:cNvPr id="172" name="Google Shape;172;p36"/>
          <p:cNvSpPr txBox="1">
            <a:spLocks noGrp="1"/>
          </p:cNvSpPr>
          <p:nvPr>
            <p:ph type="sldNum" idx="12"/>
          </p:nvPr>
        </p:nvSpPr>
        <p:spPr>
          <a:xfrm>
            <a:off x="6800850" y="4800600"/>
            <a:ext cx="2229000" cy="342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8A8A8A"/>
              </a:buClr>
              <a:buSzPts val="900"/>
              <a:buFont typeface="Calibri"/>
              <a:buNone/>
            </a:pPr>
            <a:fld id="{00000000-1234-1234-1234-123412341234}" type="slidenum">
              <a:rPr lang="en-US"/>
              <a:t>13</a:t>
            </a:fld>
            <a:endParaRPr/>
          </a:p>
        </p:txBody>
      </p:sp>
      <p:pic>
        <p:nvPicPr>
          <p:cNvPr id="173" name="Google Shape;173;p36"/>
          <p:cNvPicPr preferRelativeResize="0"/>
          <p:nvPr/>
        </p:nvPicPr>
        <p:blipFill>
          <a:blip r:embed="rId3">
            <a:alphaModFix/>
          </a:blip>
          <a:stretch>
            <a:fillRect/>
          </a:stretch>
        </p:blipFill>
        <p:spPr>
          <a:xfrm>
            <a:off x="1182625" y="1630600"/>
            <a:ext cx="6778751" cy="30861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7"/>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SzPts val="2800"/>
              <a:buNone/>
            </a:pPr>
            <a:endParaRPr sz="2400">
              <a:solidFill>
                <a:srgbClr val="434343"/>
              </a:solidFill>
            </a:endParaRPr>
          </a:p>
          <a:p>
            <a:pPr marL="0" lvl="0" indent="0" algn="ctr" rtl="0">
              <a:spcBef>
                <a:spcPts val="0"/>
              </a:spcBef>
              <a:spcAft>
                <a:spcPts val="0"/>
              </a:spcAft>
              <a:buSzPts val="2800"/>
              <a:buNone/>
            </a:pPr>
            <a:r>
              <a:rPr lang="en-US" sz="2400">
                <a:solidFill>
                  <a:srgbClr val="434343"/>
                </a:solidFill>
              </a:rPr>
              <a:t>Equitable Share School Allocations</a:t>
            </a:r>
            <a:endParaRPr sz="2400">
              <a:solidFill>
                <a:srgbClr val="434343"/>
              </a:solidFill>
            </a:endParaRPr>
          </a:p>
          <a:p>
            <a:pPr marL="0" lvl="0" indent="0" algn="ctr" rtl="0">
              <a:lnSpc>
                <a:spcPct val="90000"/>
              </a:lnSpc>
              <a:spcBef>
                <a:spcPts val="0"/>
              </a:spcBef>
              <a:spcAft>
                <a:spcPts val="0"/>
              </a:spcAft>
              <a:buSzPts val="2800"/>
              <a:buNone/>
            </a:pPr>
            <a:endParaRPr/>
          </a:p>
        </p:txBody>
      </p:sp>
      <p:pic>
        <p:nvPicPr>
          <p:cNvPr id="180" name="Google Shape;180;p37"/>
          <p:cNvPicPr preferRelativeResize="0"/>
          <p:nvPr/>
        </p:nvPicPr>
        <p:blipFill>
          <a:blip r:embed="rId3">
            <a:alphaModFix/>
          </a:blip>
          <a:stretch>
            <a:fillRect/>
          </a:stretch>
        </p:blipFill>
        <p:spPr>
          <a:xfrm>
            <a:off x="969225" y="1109675"/>
            <a:ext cx="7021151" cy="36833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8"/>
          <p:cNvSpPr txBox="1">
            <a:spLocks noGrp="1"/>
          </p:cNvSpPr>
          <p:nvPr>
            <p:ph type="title"/>
          </p:nvPr>
        </p:nvSpPr>
        <p:spPr>
          <a:xfrm>
            <a:off x="0" y="1600200"/>
            <a:ext cx="9144000" cy="1657500"/>
          </a:xfrm>
          <a:prstGeom prst="rect">
            <a:avLst/>
          </a:prstGeom>
          <a:solidFill>
            <a:schemeClr val="lt1">
              <a:alpha val="49019"/>
            </a:schemeClr>
          </a:solid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2800"/>
              <a:buNone/>
            </a:pPr>
            <a:r>
              <a:rPr lang="en-US"/>
              <a:t>Consultation &amp; Support</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9"/>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2800"/>
              <a:buNone/>
            </a:pPr>
            <a:r>
              <a:rPr lang="en-US"/>
              <a:t> </a:t>
            </a:r>
            <a:r>
              <a:rPr lang="en-US" sz="2400"/>
              <a:t>Consultation Reminders</a:t>
            </a:r>
            <a:endParaRPr sz="2400"/>
          </a:p>
        </p:txBody>
      </p:sp>
      <p:sp>
        <p:nvSpPr>
          <p:cNvPr id="192" name="Google Shape;192;p39"/>
          <p:cNvSpPr txBox="1">
            <a:spLocks noGrp="1"/>
          </p:cNvSpPr>
          <p:nvPr>
            <p:ph type="body" idx="1"/>
          </p:nvPr>
        </p:nvSpPr>
        <p:spPr>
          <a:xfrm>
            <a:off x="152400" y="1143000"/>
            <a:ext cx="8839200" cy="35433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750"/>
              </a:spcBef>
              <a:spcAft>
                <a:spcPts val="0"/>
              </a:spcAft>
              <a:buSzPts val="1800"/>
              <a:buFont typeface="Calibri"/>
              <a:buChar char="•"/>
            </a:pPr>
            <a:r>
              <a:rPr lang="en-US"/>
              <a:t>LEAs must conduct timely and meaningful consultation in accordance with ESEA Section 1117 prior to applying to the LDOE or before making any decisions. </a:t>
            </a:r>
            <a:endParaRPr/>
          </a:p>
          <a:p>
            <a:pPr marL="457200" lvl="0" indent="-342900" algn="l" rtl="0">
              <a:lnSpc>
                <a:spcPct val="115000"/>
              </a:lnSpc>
              <a:spcBef>
                <a:spcPts val="750"/>
              </a:spcBef>
              <a:spcAft>
                <a:spcPts val="0"/>
              </a:spcAft>
              <a:buSzPts val="1800"/>
              <a:buFont typeface="Calibri"/>
              <a:buChar char="•"/>
            </a:pPr>
            <a:r>
              <a:rPr lang="en-US"/>
              <a:t>LEAs must allow nonpublic school officials to have significant input and give consideration to nonpublic school official’s views that benefit/address equitable participation for students and teachers. </a:t>
            </a:r>
            <a:endParaRPr/>
          </a:p>
          <a:p>
            <a:pPr marL="457200" lvl="0" indent="-342900" algn="l" rtl="0">
              <a:lnSpc>
                <a:spcPct val="115000"/>
              </a:lnSpc>
              <a:spcBef>
                <a:spcPts val="750"/>
              </a:spcBef>
              <a:spcAft>
                <a:spcPts val="0"/>
              </a:spcAft>
              <a:buSzPts val="1800"/>
              <a:buFont typeface="Calibri"/>
              <a:buChar char="•"/>
            </a:pPr>
            <a:r>
              <a:rPr lang="en-US"/>
              <a:t>Consultation must include a discussion of service delivery mechanisms an LEA may use.</a:t>
            </a:r>
            <a:endParaRPr/>
          </a:p>
          <a:p>
            <a:pPr marL="457200" lvl="0" indent="-342900" algn="l" rtl="0">
              <a:lnSpc>
                <a:spcPct val="115000"/>
              </a:lnSpc>
              <a:spcBef>
                <a:spcPts val="750"/>
              </a:spcBef>
              <a:spcAft>
                <a:spcPts val="0"/>
              </a:spcAft>
              <a:buSzPts val="1800"/>
              <a:buFont typeface="Calibri"/>
              <a:buChar char="•"/>
            </a:pPr>
            <a:r>
              <a:rPr lang="en-US"/>
              <a:t>Use CARES Act Affirmation of Consultation and Agreement forms.</a:t>
            </a:r>
            <a:endParaRPr/>
          </a:p>
          <a:p>
            <a:pPr marL="457200" lvl="0" indent="-228600" algn="l" rtl="0">
              <a:lnSpc>
                <a:spcPct val="90000"/>
              </a:lnSpc>
              <a:spcBef>
                <a:spcPts val="750"/>
              </a:spcBef>
              <a:spcAft>
                <a:spcPts val="0"/>
              </a:spcAft>
              <a:buSzPts val="1800"/>
              <a:buNone/>
            </a:pPr>
            <a:endParaRPr/>
          </a:p>
          <a:p>
            <a:pPr marL="457200" lvl="0" indent="-228600" algn="l" rtl="0">
              <a:lnSpc>
                <a:spcPct val="90000"/>
              </a:lnSpc>
              <a:spcBef>
                <a:spcPts val="750"/>
              </a:spcBef>
              <a:spcAft>
                <a:spcPts val="0"/>
              </a:spcAft>
              <a:buSzPts val="1800"/>
              <a:buNone/>
            </a:pPr>
            <a:endParaRPr/>
          </a:p>
          <a:p>
            <a:pPr marL="457200" lvl="0" indent="-228600" algn="l" rtl="0">
              <a:lnSpc>
                <a:spcPct val="90000"/>
              </a:lnSpc>
              <a:spcBef>
                <a:spcPts val="750"/>
              </a:spcBef>
              <a:spcAft>
                <a:spcPts val="0"/>
              </a:spcAft>
              <a:buSzPts val="1800"/>
              <a:buNone/>
            </a:pPr>
            <a:endParaRPr/>
          </a:p>
          <a:p>
            <a:pPr marL="457200" lvl="0" indent="-228600" algn="l" rtl="0">
              <a:lnSpc>
                <a:spcPct val="90000"/>
              </a:lnSpc>
              <a:spcBef>
                <a:spcPts val="750"/>
              </a:spcBef>
              <a:spcAft>
                <a:spcPts val="0"/>
              </a:spcAft>
              <a:buSzPts val="1800"/>
              <a:buNone/>
            </a:pPr>
            <a:endParaRPr/>
          </a:p>
          <a:p>
            <a:pPr marL="457200" lvl="0" indent="-228600" algn="l" rtl="0">
              <a:lnSpc>
                <a:spcPct val="90000"/>
              </a:lnSpc>
              <a:spcBef>
                <a:spcPts val="750"/>
              </a:spcBef>
              <a:spcAft>
                <a:spcPts val="0"/>
              </a:spcAft>
              <a:buSzPts val="1800"/>
              <a:buNone/>
            </a:pPr>
            <a:endParaRPr/>
          </a:p>
          <a:p>
            <a:pPr marL="457200" lvl="0" indent="-228600" algn="l" rtl="0">
              <a:lnSpc>
                <a:spcPct val="90000"/>
              </a:lnSpc>
              <a:spcBef>
                <a:spcPts val="750"/>
              </a:spcBef>
              <a:spcAft>
                <a:spcPts val="0"/>
              </a:spcAft>
              <a:buSzPts val="1800"/>
              <a:buNone/>
            </a:pPr>
            <a:endParaRPr/>
          </a:p>
          <a:p>
            <a:pPr marL="457200" lvl="0" indent="-228600" algn="l" rtl="0">
              <a:lnSpc>
                <a:spcPct val="90000"/>
              </a:lnSpc>
              <a:spcBef>
                <a:spcPts val="750"/>
              </a:spcBef>
              <a:spcAft>
                <a:spcPts val="0"/>
              </a:spcAft>
              <a:buSzPts val="1800"/>
              <a:buNone/>
            </a:pPr>
            <a:endParaRPr/>
          </a:p>
          <a:p>
            <a:pPr marL="1371600" lvl="2" indent="-228600" algn="l" rtl="0">
              <a:lnSpc>
                <a:spcPct val="90000"/>
              </a:lnSpc>
              <a:spcBef>
                <a:spcPts val="375"/>
              </a:spcBef>
              <a:spcAft>
                <a:spcPts val="0"/>
              </a:spcAft>
              <a:buSzPts val="1800"/>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40"/>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2800"/>
              <a:buNone/>
            </a:pPr>
            <a:r>
              <a:rPr lang="en-US" sz="2400"/>
              <a:t>Consultation Next Steps</a:t>
            </a:r>
            <a:endParaRPr sz="2400"/>
          </a:p>
        </p:txBody>
      </p:sp>
      <p:sp>
        <p:nvSpPr>
          <p:cNvPr id="199" name="Google Shape;199;p40"/>
          <p:cNvSpPr txBox="1">
            <a:spLocks noGrp="1"/>
          </p:cNvSpPr>
          <p:nvPr>
            <p:ph type="body" idx="1"/>
          </p:nvPr>
        </p:nvSpPr>
        <p:spPr>
          <a:xfrm>
            <a:off x="152400" y="1143000"/>
            <a:ext cx="8839200" cy="35433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750"/>
              </a:spcBef>
              <a:spcAft>
                <a:spcPts val="0"/>
              </a:spcAft>
              <a:buNone/>
            </a:pPr>
            <a:r>
              <a:rPr lang="en-US"/>
              <a:t>Nonpublic school officials should be contacted regarding  the following:</a:t>
            </a:r>
            <a:endParaRPr/>
          </a:p>
          <a:p>
            <a:pPr marL="457200" lvl="1" indent="-342900" algn="l" rtl="0">
              <a:lnSpc>
                <a:spcPct val="90000"/>
              </a:lnSpc>
              <a:spcBef>
                <a:spcPts val="750"/>
              </a:spcBef>
              <a:spcAft>
                <a:spcPts val="0"/>
              </a:spcAft>
              <a:buSzPts val="1800"/>
              <a:buFont typeface="Calibri"/>
              <a:buChar char="•"/>
            </a:pPr>
            <a:r>
              <a:rPr lang="en-US"/>
              <a:t>Participation with GEER and ESSER Incentives Funds</a:t>
            </a:r>
            <a:endParaRPr/>
          </a:p>
          <a:p>
            <a:pPr marL="457200" lvl="1" indent="-342900" algn="l" rtl="0">
              <a:lnSpc>
                <a:spcPct val="90000"/>
              </a:lnSpc>
              <a:spcBef>
                <a:spcPts val="750"/>
              </a:spcBef>
              <a:spcAft>
                <a:spcPts val="0"/>
              </a:spcAft>
              <a:buSzPts val="1800"/>
              <a:buFont typeface="Calibri"/>
              <a:buChar char="•"/>
            </a:pPr>
            <a:r>
              <a:rPr lang="en-US"/>
              <a:t>Completing GEER and ESSER Incentive Funds Needs Assessment</a:t>
            </a:r>
            <a:endParaRPr/>
          </a:p>
          <a:p>
            <a:pPr marL="457200" lvl="1" indent="-342900" algn="l" rtl="0">
              <a:lnSpc>
                <a:spcPct val="90000"/>
              </a:lnSpc>
              <a:spcBef>
                <a:spcPts val="750"/>
              </a:spcBef>
              <a:spcAft>
                <a:spcPts val="0"/>
              </a:spcAft>
              <a:buSzPts val="1800"/>
              <a:buFont typeface="Calibri"/>
              <a:buChar char="•"/>
            </a:pPr>
            <a:r>
              <a:rPr lang="en-US" i="1"/>
              <a:t>Changes regarding equitable services calculations </a:t>
            </a:r>
            <a:endParaRPr i="1"/>
          </a:p>
          <a:p>
            <a:pPr marL="914400" lvl="2" indent="-342900" algn="l" rtl="0">
              <a:lnSpc>
                <a:spcPct val="90000"/>
              </a:lnSpc>
              <a:spcBef>
                <a:spcPts val="750"/>
              </a:spcBef>
              <a:spcAft>
                <a:spcPts val="0"/>
              </a:spcAft>
              <a:buSzPts val="1800"/>
              <a:buFont typeface="Calibri"/>
              <a:buChar char="•"/>
            </a:pPr>
            <a:r>
              <a:rPr lang="en-US" i="1"/>
              <a:t>Written statement needed for disagreements</a:t>
            </a:r>
            <a:endParaRPr i="1"/>
          </a:p>
          <a:p>
            <a:pPr marL="457200" lvl="1" indent="-342900" algn="l" rtl="0">
              <a:lnSpc>
                <a:spcPct val="90000"/>
              </a:lnSpc>
              <a:spcBef>
                <a:spcPts val="750"/>
              </a:spcBef>
              <a:spcAft>
                <a:spcPts val="0"/>
              </a:spcAft>
              <a:buSzPts val="1800"/>
              <a:buFont typeface="Calibri"/>
              <a:buChar char="•"/>
            </a:pPr>
            <a:r>
              <a:rPr lang="en-US"/>
              <a:t>Nonpublic schools ESSER Formula allocation changes due to LEAs budgeting for administrative and indirect cost</a:t>
            </a:r>
            <a:endParaRPr/>
          </a:p>
          <a:p>
            <a:pPr marL="457200" lvl="0" indent="-228600" algn="l" rtl="0">
              <a:lnSpc>
                <a:spcPct val="90000"/>
              </a:lnSpc>
              <a:spcBef>
                <a:spcPts val="750"/>
              </a:spcBef>
              <a:spcAft>
                <a:spcPts val="0"/>
              </a:spcAft>
              <a:buSzPts val="1800"/>
              <a:buNone/>
            </a:pPr>
            <a:endParaRPr/>
          </a:p>
          <a:p>
            <a:pPr marL="457200" lvl="0" indent="-228600" algn="l" rtl="0">
              <a:lnSpc>
                <a:spcPct val="90000"/>
              </a:lnSpc>
              <a:spcBef>
                <a:spcPts val="750"/>
              </a:spcBef>
              <a:spcAft>
                <a:spcPts val="0"/>
              </a:spcAft>
              <a:buSzPts val="1800"/>
              <a:buNone/>
            </a:pPr>
            <a:endParaRPr/>
          </a:p>
          <a:p>
            <a:pPr marL="457200" lvl="0" indent="-228600" algn="l" rtl="0">
              <a:lnSpc>
                <a:spcPct val="90000"/>
              </a:lnSpc>
              <a:spcBef>
                <a:spcPts val="750"/>
              </a:spcBef>
              <a:spcAft>
                <a:spcPts val="0"/>
              </a:spcAft>
              <a:buSzPts val="1800"/>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41"/>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2800"/>
              <a:buNone/>
            </a:pPr>
            <a:r>
              <a:rPr lang="en-US" sz="2400"/>
              <a:t>Consultation Rights</a:t>
            </a:r>
            <a:endParaRPr sz="2400"/>
          </a:p>
        </p:txBody>
      </p:sp>
      <p:sp>
        <p:nvSpPr>
          <p:cNvPr id="206" name="Google Shape;206;p41"/>
          <p:cNvSpPr txBox="1">
            <a:spLocks noGrp="1"/>
          </p:cNvSpPr>
          <p:nvPr>
            <p:ph type="body" idx="1"/>
          </p:nvPr>
        </p:nvSpPr>
        <p:spPr>
          <a:xfrm>
            <a:off x="152400" y="1143000"/>
            <a:ext cx="8839200" cy="354330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750"/>
              </a:spcBef>
              <a:spcAft>
                <a:spcPts val="0"/>
              </a:spcAft>
              <a:buSzPts val="1800"/>
              <a:buFont typeface="Calibri"/>
              <a:buChar char="•"/>
            </a:pPr>
            <a:r>
              <a:rPr lang="en-US"/>
              <a:t>Non-public school officials that have not been contacted by the LEA should contact the LEA or state ombudsman to inquire about equitable services.</a:t>
            </a:r>
            <a:endParaRPr/>
          </a:p>
          <a:p>
            <a:pPr marL="457200" lvl="0" indent="-342900" algn="l" rtl="0">
              <a:lnSpc>
                <a:spcPct val="100000"/>
              </a:lnSpc>
              <a:spcBef>
                <a:spcPts val="1000"/>
              </a:spcBef>
              <a:spcAft>
                <a:spcPts val="0"/>
              </a:spcAft>
              <a:buSzPts val="1800"/>
              <a:buFont typeface="Calibri"/>
              <a:buChar char="•"/>
            </a:pPr>
            <a:r>
              <a:rPr lang="en-US"/>
              <a:t>As with Title I, if a LEA disagrees with the views of nonpublic school officials during consultation, the LEA must provide in writing to the nonpublic school officials the reasons why the LEA disagrees.</a:t>
            </a:r>
            <a:endParaRPr/>
          </a:p>
          <a:p>
            <a:pPr marL="457200" lvl="0" indent="-342900" algn="l" rtl="0">
              <a:lnSpc>
                <a:spcPct val="100000"/>
              </a:lnSpc>
              <a:spcBef>
                <a:spcPts val="1000"/>
              </a:spcBef>
              <a:spcAft>
                <a:spcPts val="0"/>
              </a:spcAft>
              <a:buSzPts val="1800"/>
              <a:buFont typeface="Calibri"/>
              <a:buChar char="•"/>
            </a:pPr>
            <a:r>
              <a:rPr lang="en-US"/>
              <a:t>Nonpublic school officials have a right to file a complaint with the SEA. If the SEA determines that the LEA did not meet applicable requirements, the SEA must provide services directly or through contracts if requested to do so by nonpublic school officials.</a:t>
            </a:r>
            <a:endParaRPr/>
          </a:p>
          <a:p>
            <a:pPr marL="457200" lvl="0" indent="0" algn="l" rtl="0">
              <a:lnSpc>
                <a:spcPct val="90000"/>
              </a:lnSpc>
              <a:spcBef>
                <a:spcPts val="1000"/>
              </a:spcBef>
              <a:spcAft>
                <a:spcPts val="0"/>
              </a:spcAft>
              <a:buNone/>
            </a:pPr>
            <a:endParaRPr/>
          </a:p>
          <a:p>
            <a:pPr marL="457200" lvl="0" indent="-228600" algn="l" rtl="0">
              <a:lnSpc>
                <a:spcPct val="90000"/>
              </a:lnSpc>
              <a:spcBef>
                <a:spcPts val="750"/>
              </a:spcBef>
              <a:spcAft>
                <a:spcPts val="0"/>
              </a:spcAft>
              <a:buSzPts val="1800"/>
              <a:buNone/>
            </a:pPr>
            <a:endParaRPr/>
          </a:p>
          <a:p>
            <a:pPr marL="457200" lvl="0" indent="-228600" algn="l" rtl="0">
              <a:lnSpc>
                <a:spcPct val="90000"/>
              </a:lnSpc>
              <a:spcBef>
                <a:spcPts val="750"/>
              </a:spcBef>
              <a:spcAft>
                <a:spcPts val="0"/>
              </a:spcAft>
              <a:buSzPts val="1800"/>
              <a:buNone/>
            </a:pPr>
            <a:endParaRPr/>
          </a:p>
          <a:p>
            <a:pPr marL="457200" lvl="0" indent="-228600" algn="l" rtl="0">
              <a:lnSpc>
                <a:spcPct val="90000"/>
              </a:lnSpc>
              <a:spcBef>
                <a:spcPts val="750"/>
              </a:spcBef>
              <a:spcAft>
                <a:spcPts val="0"/>
              </a:spcAft>
              <a:buSzPts val="1800"/>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42"/>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2800"/>
              <a:buNone/>
            </a:pPr>
            <a:r>
              <a:rPr lang="en-US" sz="2400"/>
              <a:t>Consultation Forms Protocols</a:t>
            </a:r>
            <a:endParaRPr sz="2400"/>
          </a:p>
        </p:txBody>
      </p:sp>
      <p:sp>
        <p:nvSpPr>
          <p:cNvPr id="213" name="Google Shape;213;p42"/>
          <p:cNvSpPr txBox="1">
            <a:spLocks noGrp="1"/>
          </p:cNvSpPr>
          <p:nvPr>
            <p:ph type="body" idx="1"/>
          </p:nvPr>
        </p:nvSpPr>
        <p:spPr>
          <a:xfrm>
            <a:off x="152400" y="1033475"/>
            <a:ext cx="8839200" cy="3836100"/>
          </a:xfrm>
          <a:prstGeom prst="rect">
            <a:avLst/>
          </a:prstGeom>
          <a:noFill/>
          <a:ln>
            <a:noFill/>
          </a:ln>
        </p:spPr>
        <p:txBody>
          <a:bodyPr spcFirstLastPara="1" wrap="square" lIns="91425" tIns="91425" rIns="91425" bIns="91425" anchor="t" anchorCtr="0">
            <a:noAutofit/>
          </a:bodyPr>
          <a:lstStyle/>
          <a:p>
            <a:pPr marL="0" lvl="0" indent="0" algn="l" rtl="0">
              <a:spcBef>
                <a:spcPts val="750"/>
              </a:spcBef>
              <a:spcAft>
                <a:spcPts val="0"/>
              </a:spcAft>
              <a:buNone/>
            </a:pPr>
            <a:r>
              <a:rPr lang="en-US"/>
              <a:t>To save time, LEAs should update the current CARES Act Affirmation form by:</a:t>
            </a:r>
            <a:endParaRPr/>
          </a:p>
          <a:p>
            <a:pPr marL="457200" lvl="0" indent="-342900" algn="l" rtl="0">
              <a:spcBef>
                <a:spcPts val="1000"/>
              </a:spcBef>
              <a:spcAft>
                <a:spcPts val="0"/>
              </a:spcAft>
              <a:buSzPts val="1800"/>
              <a:buChar char="•"/>
            </a:pPr>
            <a:r>
              <a:rPr lang="en-US"/>
              <a:t>Contacting nonpublic officials (verbal or virtual) to obtain participation agreement regarding GEER and ESSER Incentive funds.</a:t>
            </a:r>
            <a:endParaRPr/>
          </a:p>
          <a:p>
            <a:pPr marL="457200" lvl="0" indent="-342900" algn="l" rtl="0">
              <a:spcBef>
                <a:spcPts val="1000"/>
              </a:spcBef>
              <a:spcAft>
                <a:spcPts val="0"/>
              </a:spcAft>
              <a:buSzPts val="1800"/>
              <a:buChar char="•"/>
            </a:pPr>
            <a:r>
              <a:rPr lang="en-US"/>
              <a:t>Noting resolves on the existing affirmation form with initials and dates.</a:t>
            </a:r>
            <a:endParaRPr/>
          </a:p>
          <a:p>
            <a:pPr marL="457200" lvl="0" indent="-342900" algn="l" rtl="0">
              <a:spcBef>
                <a:spcPts val="1000"/>
              </a:spcBef>
              <a:spcAft>
                <a:spcPts val="0"/>
              </a:spcAft>
              <a:buSzPts val="1800"/>
              <a:buChar char="•"/>
            </a:pPr>
            <a:r>
              <a:rPr lang="en-US"/>
              <a:t>Sending updated CARES Act Affirmation form to the nonpublic official for their records.</a:t>
            </a:r>
            <a:endParaRPr/>
          </a:p>
          <a:p>
            <a:pPr marL="457200" lvl="0" indent="-342900" algn="l" rtl="0">
              <a:spcBef>
                <a:spcPts val="1000"/>
              </a:spcBef>
              <a:spcAft>
                <a:spcPts val="0"/>
              </a:spcAft>
              <a:buSzPts val="1800"/>
              <a:buChar char="•"/>
            </a:pPr>
            <a:r>
              <a:rPr lang="en-US"/>
              <a:t>Uploading the updated form(s) to the nonpublic consultation page in eGMS.</a:t>
            </a:r>
            <a:endParaRPr/>
          </a:p>
          <a:p>
            <a:pPr marL="457200" lvl="0" indent="-342900" algn="l" rtl="0">
              <a:spcBef>
                <a:spcPts val="1000"/>
              </a:spcBef>
              <a:spcAft>
                <a:spcPts val="0"/>
              </a:spcAft>
              <a:buSzPts val="1800"/>
              <a:buChar char="•"/>
            </a:pPr>
            <a:r>
              <a:rPr lang="en-US"/>
              <a:t>Consulting with nonpublic schools on allowable use of allocations/funds for GEERF and Incentive grants and request individual Needs Assessment for each fund</a:t>
            </a:r>
            <a:endParaRPr/>
          </a:p>
          <a:p>
            <a:pPr marL="0" lvl="0" indent="0" algn="l" rtl="0">
              <a:spcBef>
                <a:spcPts val="1000"/>
              </a:spcBef>
              <a:spcAft>
                <a:spcPts val="0"/>
              </a:spcAft>
              <a:buNone/>
            </a:pPr>
            <a:endParaRPr i="1"/>
          </a:p>
          <a:p>
            <a:pPr marL="0" lvl="0" indent="0" algn="l" rtl="0">
              <a:spcBef>
                <a:spcPts val="750"/>
              </a:spcBef>
              <a:spcAft>
                <a:spcPts val="0"/>
              </a:spcAft>
              <a:buNone/>
            </a:pPr>
            <a:r>
              <a:rPr lang="en-US"/>
              <a:t>LEAs and nonpublic officials should work together to expedite the forms needed for the Strong Start Application.</a:t>
            </a:r>
            <a:endParaRPr/>
          </a:p>
          <a:p>
            <a:pPr marL="0" lvl="0" indent="0" algn="l" rtl="0">
              <a:spcBef>
                <a:spcPts val="750"/>
              </a:spcBef>
              <a:spcAft>
                <a:spcPts val="0"/>
              </a:spcAft>
              <a:buNone/>
            </a:pPr>
            <a:endParaRPr i="1"/>
          </a:p>
          <a:p>
            <a:pPr marL="457200" lvl="0" indent="0" algn="l" rtl="0">
              <a:lnSpc>
                <a:spcPct val="90000"/>
              </a:lnSpc>
              <a:spcBef>
                <a:spcPts val="750"/>
              </a:spcBef>
              <a:spcAft>
                <a:spcPts val="0"/>
              </a:spcAft>
              <a:buNone/>
            </a:pPr>
            <a:endParaRPr/>
          </a:p>
          <a:p>
            <a:pPr marL="457200" lvl="0" indent="-228600" algn="l" rtl="0">
              <a:lnSpc>
                <a:spcPct val="90000"/>
              </a:lnSpc>
              <a:spcBef>
                <a:spcPts val="750"/>
              </a:spcBef>
              <a:spcAft>
                <a:spcPts val="0"/>
              </a:spcAft>
              <a:buSzPts val="1800"/>
              <a:buNone/>
            </a:pPr>
            <a:endParaRPr/>
          </a:p>
          <a:p>
            <a:pPr marL="457200" lvl="0" indent="-228600" algn="l" rtl="0">
              <a:lnSpc>
                <a:spcPct val="90000"/>
              </a:lnSpc>
              <a:spcBef>
                <a:spcPts val="750"/>
              </a:spcBef>
              <a:spcAft>
                <a:spcPts val="0"/>
              </a:spcAft>
              <a:buSzPts val="1800"/>
              <a:buNone/>
            </a:pPr>
            <a:endParaRPr/>
          </a:p>
          <a:p>
            <a:pPr marL="457200" lvl="0" indent="-228600" algn="l" rtl="0">
              <a:lnSpc>
                <a:spcPct val="90000"/>
              </a:lnSpc>
              <a:spcBef>
                <a:spcPts val="750"/>
              </a:spcBef>
              <a:spcAft>
                <a:spcPts val="0"/>
              </a:spcAft>
              <a:buSzPts val="1800"/>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25"/>
          <p:cNvSpPr txBox="1">
            <a:spLocks noGrp="1"/>
          </p:cNvSpPr>
          <p:nvPr>
            <p:ph type="body" idx="1"/>
          </p:nvPr>
        </p:nvSpPr>
        <p:spPr>
          <a:xfrm>
            <a:off x="400050" y="1200150"/>
            <a:ext cx="8343900" cy="3543300"/>
          </a:xfrm>
          <a:prstGeom prst="rect">
            <a:avLst/>
          </a:prstGeom>
        </p:spPr>
        <p:txBody>
          <a:bodyPr spcFirstLastPara="1" wrap="square" lIns="91425" tIns="91425" rIns="91425" bIns="91425" anchor="t" anchorCtr="0">
            <a:noAutofit/>
          </a:bodyPr>
          <a:lstStyle/>
          <a:p>
            <a:pPr marL="457200" lvl="0" indent="-342900" algn="l" rtl="0">
              <a:lnSpc>
                <a:spcPct val="150000"/>
              </a:lnSpc>
              <a:spcBef>
                <a:spcPts val="750"/>
              </a:spcBef>
              <a:spcAft>
                <a:spcPts val="0"/>
              </a:spcAft>
              <a:buSzPts val="1800"/>
              <a:buFont typeface="Calibri"/>
              <a:buChar char="•"/>
            </a:pPr>
            <a:r>
              <a:rPr lang="en-US"/>
              <a:t>CARES Act Equitable Services</a:t>
            </a:r>
            <a:endParaRPr/>
          </a:p>
          <a:p>
            <a:pPr marL="457200" lvl="0" indent="-342900" algn="l" rtl="0">
              <a:lnSpc>
                <a:spcPct val="150000"/>
              </a:lnSpc>
              <a:spcBef>
                <a:spcPts val="0"/>
              </a:spcBef>
              <a:spcAft>
                <a:spcPts val="0"/>
              </a:spcAft>
              <a:buSzPts val="1800"/>
              <a:buFont typeface="Calibri"/>
              <a:buChar char="•"/>
            </a:pPr>
            <a:r>
              <a:rPr lang="en-US"/>
              <a:t>Calculating Equitable Share</a:t>
            </a:r>
            <a:endParaRPr/>
          </a:p>
          <a:p>
            <a:pPr marL="457200" lvl="0" indent="-342900" algn="l" rtl="0">
              <a:lnSpc>
                <a:spcPct val="150000"/>
              </a:lnSpc>
              <a:spcBef>
                <a:spcPts val="0"/>
              </a:spcBef>
              <a:spcAft>
                <a:spcPts val="0"/>
              </a:spcAft>
              <a:buSzPts val="1800"/>
              <a:buFont typeface="Calibri"/>
              <a:buChar char="•"/>
            </a:pPr>
            <a:r>
              <a:rPr lang="en-US"/>
              <a:t>Strong Start Application Updates for Equitable Services</a:t>
            </a:r>
            <a:endParaRPr/>
          </a:p>
          <a:p>
            <a:pPr marL="457200" lvl="0" indent="-342900" algn="l" rtl="0">
              <a:lnSpc>
                <a:spcPct val="150000"/>
              </a:lnSpc>
              <a:spcBef>
                <a:spcPts val="0"/>
              </a:spcBef>
              <a:spcAft>
                <a:spcPts val="0"/>
              </a:spcAft>
              <a:buSzPts val="1800"/>
              <a:buFont typeface="Calibri"/>
              <a:buChar char="•"/>
            </a:pPr>
            <a:r>
              <a:rPr lang="en-US"/>
              <a:t>Consultation and Support</a:t>
            </a:r>
            <a:endParaRPr/>
          </a:p>
        </p:txBody>
      </p:sp>
      <p:sp>
        <p:nvSpPr>
          <p:cNvPr id="94" name="Google Shape;94;p25"/>
          <p:cNvSpPr txBox="1">
            <a:spLocks noGrp="1"/>
          </p:cNvSpPr>
          <p:nvPr>
            <p:ph type="title"/>
          </p:nvPr>
        </p:nvSpPr>
        <p:spPr>
          <a:xfrm>
            <a:off x="400050" y="114300"/>
            <a:ext cx="8343900" cy="914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400"/>
              <a:t>Agenda</a:t>
            </a:r>
            <a:endParaRPr sz="24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43"/>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400"/>
              <a:t>Private School Affirmation of Consultation Documents Upload</a:t>
            </a:r>
            <a:endParaRPr sz="2400"/>
          </a:p>
        </p:txBody>
      </p:sp>
      <p:pic>
        <p:nvPicPr>
          <p:cNvPr id="220" name="Google Shape;220;p43"/>
          <p:cNvPicPr preferRelativeResize="0"/>
          <p:nvPr/>
        </p:nvPicPr>
        <p:blipFill>
          <a:blip r:embed="rId3">
            <a:alphaModFix/>
          </a:blip>
          <a:stretch>
            <a:fillRect/>
          </a:stretch>
        </p:blipFill>
        <p:spPr>
          <a:xfrm>
            <a:off x="165475" y="1681625"/>
            <a:ext cx="8813050" cy="22472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44"/>
          <p:cNvSpPr txBox="1">
            <a:spLocks noGrp="1"/>
          </p:cNvSpPr>
          <p:nvPr>
            <p:ph type="title"/>
          </p:nvPr>
        </p:nvSpPr>
        <p:spPr>
          <a:xfrm>
            <a:off x="4" y="0"/>
            <a:ext cx="9144000" cy="10476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2800"/>
              <a:buNone/>
            </a:pPr>
            <a:r>
              <a:rPr lang="en-US" sz="2400"/>
              <a:t>State Ombudsman</a:t>
            </a:r>
            <a:endParaRPr sz="2400"/>
          </a:p>
        </p:txBody>
      </p:sp>
      <p:sp>
        <p:nvSpPr>
          <p:cNvPr id="227" name="Google Shape;227;p44"/>
          <p:cNvSpPr txBox="1">
            <a:spLocks noGrp="1"/>
          </p:cNvSpPr>
          <p:nvPr>
            <p:ph type="body" idx="1"/>
          </p:nvPr>
        </p:nvSpPr>
        <p:spPr>
          <a:xfrm>
            <a:off x="152400" y="1143000"/>
            <a:ext cx="8839200" cy="3543300"/>
          </a:xfrm>
          <a:prstGeom prst="rect">
            <a:avLst/>
          </a:prstGeom>
          <a:noFill/>
          <a:ln>
            <a:noFill/>
          </a:ln>
        </p:spPr>
        <p:txBody>
          <a:bodyPr spcFirstLastPara="1" wrap="square" lIns="91425" tIns="91425" rIns="91425" bIns="91425" anchor="t" anchorCtr="0">
            <a:noAutofit/>
          </a:bodyPr>
          <a:lstStyle/>
          <a:p>
            <a:pPr marL="457200" lvl="0" indent="-342900" algn="l" rtl="0">
              <a:lnSpc>
                <a:spcPct val="90000"/>
              </a:lnSpc>
              <a:spcBef>
                <a:spcPts val="1200"/>
              </a:spcBef>
              <a:spcAft>
                <a:spcPts val="0"/>
              </a:spcAft>
              <a:buSzPts val="1800"/>
              <a:buFont typeface="Calibri"/>
              <a:buChar char="•"/>
            </a:pPr>
            <a:r>
              <a:rPr lang="en-US"/>
              <a:t>The state ombudsman monitors equitable services requirements to help ensure that LEAs provide equitable services to students and teachers in non-public schools.</a:t>
            </a:r>
            <a:endParaRPr/>
          </a:p>
          <a:p>
            <a:pPr marL="457200" lvl="0" indent="-342900" algn="l" rtl="0">
              <a:lnSpc>
                <a:spcPct val="90000"/>
              </a:lnSpc>
              <a:spcBef>
                <a:spcPts val="1200"/>
              </a:spcBef>
              <a:spcAft>
                <a:spcPts val="0"/>
              </a:spcAft>
              <a:buSzPts val="1800"/>
              <a:buFont typeface="Calibri"/>
              <a:buChar char="•"/>
            </a:pPr>
            <a:r>
              <a:rPr lang="en-US"/>
              <a:t>If a LEA cannot conduct the required consultation, it must notify the State Ombudsman for assistance.</a:t>
            </a:r>
            <a:endParaRPr/>
          </a:p>
          <a:p>
            <a:pPr marL="457200" lvl="0" indent="-342900" algn="l" rtl="0">
              <a:lnSpc>
                <a:spcPct val="90000"/>
              </a:lnSpc>
              <a:spcBef>
                <a:spcPts val="1200"/>
              </a:spcBef>
              <a:spcAft>
                <a:spcPts val="0"/>
              </a:spcAft>
              <a:buSzPts val="1800"/>
              <a:buFont typeface="Calibri"/>
              <a:buChar char="•"/>
            </a:pPr>
            <a:r>
              <a:rPr lang="en-US"/>
              <a:t>Contact Daphne Flentroy, LDOE State Ombudsman, at </a:t>
            </a:r>
            <a:r>
              <a:rPr lang="en-US" u="sng">
                <a:solidFill>
                  <a:schemeClr val="hlink"/>
                </a:solidFill>
                <a:hlinkClick r:id="rId3"/>
              </a:rPr>
              <a:t>Daphne.Flentroy@la.gov</a:t>
            </a:r>
            <a:endParaRPr/>
          </a:p>
          <a:p>
            <a:pPr marL="0" lvl="0" indent="0" algn="l" rtl="0">
              <a:lnSpc>
                <a:spcPct val="115000"/>
              </a:lnSpc>
              <a:spcBef>
                <a:spcPts val="1200"/>
              </a:spcBef>
              <a:spcAft>
                <a:spcPts val="0"/>
              </a:spcAft>
              <a:buSzPts val="1800"/>
              <a:buNone/>
            </a:pPr>
            <a:endParaRPr/>
          </a:p>
          <a:p>
            <a:pPr marL="0" lvl="0" indent="0" algn="l" rtl="0">
              <a:lnSpc>
                <a:spcPct val="90000"/>
              </a:lnSpc>
              <a:spcBef>
                <a:spcPts val="1200"/>
              </a:spcBef>
              <a:spcAft>
                <a:spcPts val="0"/>
              </a:spcAft>
              <a:buSzPts val="1800"/>
              <a:buNone/>
            </a:pPr>
            <a:endParaRPr sz="1400"/>
          </a:p>
          <a:p>
            <a:pPr marL="0" lvl="0" indent="0" algn="l" rtl="0">
              <a:lnSpc>
                <a:spcPct val="90000"/>
              </a:lnSpc>
              <a:spcBef>
                <a:spcPts val="750"/>
              </a:spcBef>
              <a:spcAft>
                <a:spcPts val="0"/>
              </a:spcAft>
              <a:buSzPts val="1800"/>
              <a:buNone/>
            </a:pPr>
            <a:endParaRPr sz="1400"/>
          </a:p>
          <a:p>
            <a:pPr marL="0" lvl="0" indent="0" algn="l" rtl="0">
              <a:lnSpc>
                <a:spcPct val="115000"/>
              </a:lnSpc>
              <a:spcBef>
                <a:spcPts val="1200"/>
              </a:spcBef>
              <a:spcAft>
                <a:spcPts val="0"/>
              </a:spcAft>
              <a:buSzPts val="1800"/>
              <a:buNone/>
            </a:pPr>
            <a:endParaRPr sz="1400"/>
          </a:p>
          <a:p>
            <a:pPr marL="0" lvl="0" indent="0" algn="l" rtl="0">
              <a:lnSpc>
                <a:spcPct val="90000"/>
              </a:lnSpc>
              <a:spcBef>
                <a:spcPts val="1200"/>
              </a:spcBef>
              <a:spcAft>
                <a:spcPts val="0"/>
              </a:spcAft>
              <a:buSzPts val="1800"/>
              <a:buNone/>
            </a:pPr>
            <a:endParaRPr sz="1100">
              <a:solidFill>
                <a:srgbClr val="00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45"/>
          <p:cNvSpPr txBox="1">
            <a:spLocks noGrp="1"/>
          </p:cNvSpPr>
          <p:nvPr>
            <p:ph type="body" idx="1"/>
          </p:nvPr>
        </p:nvSpPr>
        <p:spPr>
          <a:xfrm>
            <a:off x="400050" y="1487225"/>
            <a:ext cx="8343900" cy="1790400"/>
          </a:xfrm>
          <a:prstGeom prst="rect">
            <a:avLst/>
          </a:prstGeom>
        </p:spPr>
        <p:txBody>
          <a:bodyPr spcFirstLastPara="1" wrap="square" lIns="91425" tIns="91425" rIns="91425" bIns="91425" anchor="t" anchorCtr="0">
            <a:noAutofit/>
          </a:bodyPr>
          <a:lstStyle/>
          <a:p>
            <a:pPr marL="0" lvl="0" indent="0" algn="ctr" rtl="0">
              <a:spcBef>
                <a:spcPts val="750"/>
              </a:spcBef>
              <a:spcAft>
                <a:spcPts val="0"/>
              </a:spcAft>
              <a:buNone/>
            </a:pPr>
            <a:r>
              <a:rPr lang="en-US" sz="2100"/>
              <a:t>For assistance with the Strong Start 2020 Application, including questions about the nonpublic section, please contact LDOE’s Grants Helpdesk:</a:t>
            </a:r>
            <a:endParaRPr sz="2100"/>
          </a:p>
          <a:p>
            <a:pPr marL="0" lvl="0" indent="0" algn="ctr" rtl="0">
              <a:spcBef>
                <a:spcPts val="750"/>
              </a:spcBef>
              <a:spcAft>
                <a:spcPts val="0"/>
              </a:spcAft>
              <a:buNone/>
            </a:pPr>
            <a:endParaRPr sz="1600"/>
          </a:p>
          <a:p>
            <a:pPr marL="0" lvl="0" indent="0" algn="ctr" rtl="0">
              <a:spcBef>
                <a:spcPts val="750"/>
              </a:spcBef>
              <a:spcAft>
                <a:spcPts val="0"/>
              </a:spcAft>
              <a:buNone/>
            </a:pPr>
            <a:r>
              <a:rPr lang="en-US" sz="2100" u="sng">
                <a:solidFill>
                  <a:schemeClr val="hlink"/>
                </a:solidFill>
                <a:hlinkClick r:id="rId3"/>
              </a:rPr>
              <a:t>LDOE.GrantsHelpdesk@la.gov</a:t>
            </a:r>
            <a:endParaRPr sz="21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6"/>
          <p:cNvSpPr txBox="1">
            <a:spLocks noGrp="1"/>
          </p:cNvSpPr>
          <p:nvPr>
            <p:ph type="title"/>
          </p:nvPr>
        </p:nvSpPr>
        <p:spPr>
          <a:xfrm>
            <a:off x="0" y="1664575"/>
            <a:ext cx="9144000" cy="1657500"/>
          </a:xfrm>
          <a:prstGeom prst="rect">
            <a:avLst/>
          </a:prstGeom>
          <a:solidFill>
            <a:schemeClr val="lt1">
              <a:alpha val="49020"/>
            </a:schemeClr>
          </a:solid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2800"/>
              <a:buNone/>
            </a:pPr>
            <a:r>
              <a:rPr lang="en-US"/>
              <a:t>CARES Act Equitable Services Requirement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7"/>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400"/>
              <a:t>Equitable Services Under the CARES Act</a:t>
            </a:r>
            <a:endParaRPr sz="2400"/>
          </a:p>
        </p:txBody>
      </p:sp>
      <p:sp>
        <p:nvSpPr>
          <p:cNvPr id="107" name="Google Shape;107;p27"/>
          <p:cNvSpPr txBox="1">
            <a:spLocks noGrp="1"/>
          </p:cNvSpPr>
          <p:nvPr>
            <p:ph type="body" idx="1"/>
          </p:nvPr>
        </p:nvSpPr>
        <p:spPr>
          <a:xfrm>
            <a:off x="152400" y="1143000"/>
            <a:ext cx="8839200" cy="35433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800"/>
              <a:t>The CARES Act includes provisions for equitable services to nonpublic schools:</a:t>
            </a:r>
            <a:endParaRPr sz="1800"/>
          </a:p>
          <a:p>
            <a:pPr marL="457200" lvl="0" indent="0" algn="l" rtl="0">
              <a:lnSpc>
                <a:spcPct val="115000"/>
              </a:lnSpc>
              <a:spcBef>
                <a:spcPts val="1000"/>
              </a:spcBef>
              <a:spcAft>
                <a:spcPts val="0"/>
              </a:spcAft>
              <a:buNone/>
            </a:pPr>
            <a:r>
              <a:rPr lang="en-US" sz="1800" i="1">
                <a:solidFill>
                  <a:srgbClr val="000000"/>
                </a:solidFill>
              </a:rPr>
              <a:t>ASSISTANCE TO NON-PUBLIC SCHOOLS SEC. 18005. (a) IN GENERAL.—A local educational agency receiving funds under </a:t>
            </a:r>
            <a:r>
              <a:rPr lang="en-US" sz="1800" i="1">
                <a:solidFill>
                  <a:srgbClr val="000000"/>
                </a:solidFill>
                <a:highlight>
                  <a:srgbClr val="FFFF00"/>
                </a:highlight>
              </a:rPr>
              <a:t>sections 18002 </a:t>
            </a:r>
            <a:r>
              <a:rPr lang="en-US" sz="1800">
                <a:solidFill>
                  <a:srgbClr val="000000"/>
                </a:solidFill>
                <a:highlight>
                  <a:srgbClr val="FFFF00"/>
                </a:highlight>
              </a:rPr>
              <a:t>[GEERF]</a:t>
            </a:r>
            <a:r>
              <a:rPr lang="en-US" sz="1800" i="1">
                <a:solidFill>
                  <a:srgbClr val="000000"/>
                </a:solidFill>
              </a:rPr>
              <a:t> or </a:t>
            </a:r>
            <a:r>
              <a:rPr lang="en-US" sz="1800" i="1">
                <a:solidFill>
                  <a:srgbClr val="000000"/>
                </a:solidFill>
                <a:highlight>
                  <a:srgbClr val="FFFF00"/>
                </a:highlight>
              </a:rPr>
              <a:t>18003 </a:t>
            </a:r>
            <a:r>
              <a:rPr lang="en-US" sz="1800">
                <a:solidFill>
                  <a:srgbClr val="000000"/>
                </a:solidFill>
                <a:highlight>
                  <a:srgbClr val="FFFF00"/>
                </a:highlight>
              </a:rPr>
              <a:t>[ESSERF]</a:t>
            </a:r>
            <a:r>
              <a:rPr lang="en-US" sz="1800">
                <a:solidFill>
                  <a:srgbClr val="000000"/>
                </a:solidFill>
              </a:rPr>
              <a:t> </a:t>
            </a:r>
            <a:r>
              <a:rPr lang="en-US" sz="1800" i="1">
                <a:solidFill>
                  <a:srgbClr val="000000"/>
                </a:solidFill>
              </a:rPr>
              <a:t>of this title shall provide equitable services </a:t>
            </a:r>
            <a:r>
              <a:rPr lang="en-US" sz="1800" i="1">
                <a:solidFill>
                  <a:srgbClr val="000000"/>
                </a:solidFill>
                <a:highlight>
                  <a:srgbClr val="FFFF00"/>
                </a:highlight>
              </a:rPr>
              <a:t>in the same manner as provided under section 1117</a:t>
            </a:r>
            <a:r>
              <a:rPr lang="en-US" sz="1800" i="1">
                <a:solidFill>
                  <a:srgbClr val="000000"/>
                </a:solidFill>
                <a:highlight>
                  <a:srgbClr val="FFFFFF"/>
                </a:highlight>
              </a:rPr>
              <a:t> </a:t>
            </a:r>
            <a:r>
              <a:rPr lang="en-US" sz="1800">
                <a:solidFill>
                  <a:srgbClr val="000000"/>
                </a:solidFill>
              </a:rPr>
              <a:t>[Title I, Part A]</a:t>
            </a:r>
            <a:r>
              <a:rPr lang="en-US" sz="1800" i="1">
                <a:solidFill>
                  <a:srgbClr val="000000"/>
                </a:solidFill>
              </a:rPr>
              <a:t> of the ESEA of 1965 to students and teachers in non-public schools, as determined in consultation with representatives of non-public schools. </a:t>
            </a:r>
            <a:endParaRPr sz="1800" i="1">
              <a:solidFill>
                <a:srgbClr val="000000"/>
              </a:solidFill>
            </a:endParaRPr>
          </a:p>
          <a:p>
            <a:pPr marL="457200" lvl="0" indent="0" algn="l" rtl="0">
              <a:lnSpc>
                <a:spcPct val="115000"/>
              </a:lnSpc>
              <a:spcBef>
                <a:spcPts val="0"/>
              </a:spcBef>
              <a:spcAft>
                <a:spcPts val="0"/>
              </a:spcAft>
              <a:buNone/>
            </a:pPr>
            <a:endParaRPr i="1">
              <a:solidFill>
                <a:srgbClr val="000000"/>
              </a:solidFill>
            </a:endParaRPr>
          </a:p>
          <a:p>
            <a:pPr marL="0" lvl="0" indent="0" algn="l" rtl="0">
              <a:spcBef>
                <a:spcPts val="750"/>
              </a:spcBef>
              <a:spcAft>
                <a:spcPts val="0"/>
              </a:spcAft>
              <a:buNone/>
            </a:pPr>
            <a:r>
              <a:rPr lang="en-US">
                <a:solidFill>
                  <a:srgbClr val="000000"/>
                </a:solidFill>
              </a:rPr>
              <a:t>This means that the e</a:t>
            </a:r>
            <a:r>
              <a:rPr lang="en-US"/>
              <a:t>quitable services provision applies to all GEERF, ESSER Formula, ESSER Incentive subgrants to LEAs.</a:t>
            </a:r>
            <a:endParaRPr i="1">
              <a:solidFill>
                <a:srgbClr val="000000"/>
              </a:solidFill>
            </a:endParaRPr>
          </a:p>
          <a:p>
            <a:pPr marL="0" lvl="0" indent="0" algn="l" rtl="0">
              <a:spcBef>
                <a:spcPts val="750"/>
              </a:spcBef>
              <a:spcAft>
                <a:spcPts val="0"/>
              </a:spcAft>
              <a:buNone/>
            </a:pPr>
            <a:endParaRPr sz="1800"/>
          </a:p>
        </p:txBody>
      </p:sp>
      <p:sp>
        <p:nvSpPr>
          <p:cNvPr id="108" name="Google Shape;108;p27"/>
          <p:cNvSpPr txBox="1">
            <a:spLocks noGrp="1"/>
          </p:cNvSpPr>
          <p:nvPr>
            <p:ph type="sldNum" idx="12"/>
          </p:nvPr>
        </p:nvSpPr>
        <p:spPr>
          <a:xfrm>
            <a:off x="6800850" y="4800600"/>
            <a:ext cx="2229000" cy="342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8A8A8A"/>
              </a:buClr>
              <a:buSzPts val="900"/>
              <a:buFont typeface="Calibri"/>
              <a:buNone/>
            </a:pPr>
            <a:fld id="{00000000-1234-1234-1234-123412341234}" type="slidenum">
              <a:rPr lang="en-US"/>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8"/>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400"/>
              <a:t>USED’s Interim Final Rule</a:t>
            </a:r>
            <a:endParaRPr sz="2400"/>
          </a:p>
        </p:txBody>
      </p:sp>
      <p:sp>
        <p:nvSpPr>
          <p:cNvPr id="115" name="Google Shape;115;p28"/>
          <p:cNvSpPr txBox="1">
            <a:spLocks noGrp="1"/>
          </p:cNvSpPr>
          <p:nvPr>
            <p:ph type="body" idx="1"/>
          </p:nvPr>
        </p:nvSpPr>
        <p:spPr>
          <a:xfrm>
            <a:off x="152400" y="1143000"/>
            <a:ext cx="8839200" cy="3543300"/>
          </a:xfrm>
          <a:prstGeom prst="rect">
            <a:avLst/>
          </a:prstGeom>
        </p:spPr>
        <p:txBody>
          <a:bodyPr spcFirstLastPara="1" wrap="square" lIns="91425" tIns="91425" rIns="91425" bIns="91425" anchor="t" anchorCtr="0">
            <a:noAutofit/>
          </a:bodyPr>
          <a:lstStyle/>
          <a:p>
            <a:pPr marL="0" lvl="0" indent="0" algn="l" rtl="0">
              <a:lnSpc>
                <a:spcPct val="115000"/>
              </a:lnSpc>
              <a:spcBef>
                <a:spcPts val="750"/>
              </a:spcBef>
              <a:spcAft>
                <a:spcPts val="0"/>
              </a:spcAft>
              <a:buNone/>
            </a:pPr>
            <a:r>
              <a:rPr lang="en-US"/>
              <a:t>On Thursday, June 25th, </a:t>
            </a:r>
            <a:r>
              <a:rPr lang="en-US" u="sng">
                <a:solidFill>
                  <a:schemeClr val="hlink"/>
                </a:solidFill>
                <a:hlinkClick r:id="rId3"/>
              </a:rPr>
              <a:t>Secretary DeVos provided notice of a rule</a:t>
            </a:r>
            <a:r>
              <a:rPr lang="en-US"/>
              <a:t> regarding the CARES Act equitable services provision, known as an “interim final rule” (IFR). </a:t>
            </a:r>
            <a:endParaRPr/>
          </a:p>
          <a:p>
            <a:pPr marL="457200" lvl="0" indent="-342900" algn="l" rtl="0">
              <a:lnSpc>
                <a:spcPct val="115000"/>
              </a:lnSpc>
              <a:spcBef>
                <a:spcPts val="750"/>
              </a:spcBef>
              <a:spcAft>
                <a:spcPts val="0"/>
              </a:spcAft>
              <a:buSzPts val="1800"/>
              <a:buFont typeface="Calibri"/>
              <a:buChar char="•"/>
            </a:pPr>
            <a:r>
              <a:rPr lang="en-US"/>
              <a:t>ED has unofficially published the </a:t>
            </a:r>
            <a:r>
              <a:rPr lang="en-US" u="sng">
                <a:solidFill>
                  <a:schemeClr val="hlink"/>
                </a:solidFill>
                <a:hlinkClick r:id="rId4"/>
              </a:rPr>
              <a:t>IFR</a:t>
            </a:r>
            <a:r>
              <a:rPr lang="en-US"/>
              <a:t> on its website.</a:t>
            </a:r>
            <a:endParaRPr/>
          </a:p>
          <a:p>
            <a:pPr marL="457200" lvl="0" indent="-342900" algn="l" rtl="0">
              <a:lnSpc>
                <a:spcPct val="115000"/>
              </a:lnSpc>
              <a:spcBef>
                <a:spcPts val="0"/>
              </a:spcBef>
              <a:spcAft>
                <a:spcPts val="0"/>
              </a:spcAft>
              <a:buSzPts val="1800"/>
              <a:buFont typeface="Calibri"/>
              <a:buChar char="•"/>
            </a:pPr>
            <a:r>
              <a:rPr lang="en-US"/>
              <a:t>The Rule will be effective immediately upon publication in the </a:t>
            </a:r>
            <a:r>
              <a:rPr lang="en-US" i="1"/>
              <a:t>Federal Register </a:t>
            </a:r>
            <a:r>
              <a:rPr lang="en-US"/>
              <a:t>(likely July 1)  </a:t>
            </a:r>
            <a:endParaRPr/>
          </a:p>
          <a:p>
            <a:pPr marL="457200" lvl="0" indent="-342900" algn="l" rtl="0">
              <a:lnSpc>
                <a:spcPct val="115000"/>
              </a:lnSpc>
              <a:spcBef>
                <a:spcPts val="0"/>
              </a:spcBef>
              <a:spcAft>
                <a:spcPts val="0"/>
              </a:spcAft>
              <a:buSzPts val="1800"/>
              <a:buFont typeface="Calibri"/>
              <a:buChar char="•"/>
            </a:pPr>
            <a:r>
              <a:rPr lang="en-US"/>
              <a:t>ED will provide opportunity for stakeholders to provide comment for a period of 30 days, after which it could consider modifications to the IFR based on the comments received.</a:t>
            </a:r>
            <a:endParaRPr/>
          </a:p>
        </p:txBody>
      </p:sp>
      <p:sp>
        <p:nvSpPr>
          <p:cNvPr id="116" name="Google Shape;116;p28"/>
          <p:cNvSpPr txBox="1">
            <a:spLocks noGrp="1"/>
          </p:cNvSpPr>
          <p:nvPr>
            <p:ph type="sldNum" idx="12"/>
          </p:nvPr>
        </p:nvSpPr>
        <p:spPr>
          <a:xfrm>
            <a:off x="6800850" y="4800600"/>
            <a:ext cx="2229000" cy="342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8A8A8A"/>
              </a:buClr>
              <a:buSzPts val="900"/>
              <a:buFont typeface="Calibri"/>
              <a:buNone/>
            </a:pPr>
            <a:fld id="{00000000-1234-1234-1234-123412341234}" type="slidenum">
              <a:rPr lang="en-US"/>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9"/>
          <p:cNvSpPr txBox="1">
            <a:spLocks noGrp="1"/>
          </p:cNvSpPr>
          <p:nvPr>
            <p:ph type="title"/>
          </p:nvPr>
        </p:nvSpPr>
        <p:spPr>
          <a:xfrm>
            <a:off x="28304" y="0"/>
            <a:ext cx="9144000" cy="10476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2800"/>
              <a:buNone/>
            </a:pPr>
            <a:r>
              <a:rPr lang="en-US" sz="2400"/>
              <a:t>Interim Final Rule Overview</a:t>
            </a:r>
            <a:endParaRPr sz="2400"/>
          </a:p>
        </p:txBody>
      </p:sp>
      <p:sp>
        <p:nvSpPr>
          <p:cNvPr id="123" name="Google Shape;123;p29"/>
          <p:cNvSpPr txBox="1">
            <a:spLocks noGrp="1"/>
          </p:cNvSpPr>
          <p:nvPr>
            <p:ph type="body" idx="1"/>
          </p:nvPr>
        </p:nvSpPr>
        <p:spPr>
          <a:xfrm>
            <a:off x="152400" y="1066800"/>
            <a:ext cx="8839200" cy="37338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750"/>
              </a:spcBef>
              <a:spcAft>
                <a:spcPts val="0"/>
              </a:spcAft>
              <a:buNone/>
            </a:pPr>
            <a:r>
              <a:rPr lang="en-US"/>
              <a:t>LEAs have two options for calculating the nonpublic equitable services share:</a:t>
            </a:r>
            <a:endParaRPr/>
          </a:p>
          <a:p>
            <a:pPr marL="914400" lvl="1" indent="-342900" algn="l" rtl="0">
              <a:lnSpc>
                <a:spcPct val="90000"/>
              </a:lnSpc>
              <a:spcBef>
                <a:spcPts val="750"/>
              </a:spcBef>
              <a:spcAft>
                <a:spcPts val="0"/>
              </a:spcAft>
              <a:buSzPts val="1800"/>
              <a:buFont typeface="Calibri"/>
              <a:buChar char="•"/>
            </a:pPr>
            <a:r>
              <a:rPr lang="en-US" b="1"/>
              <a:t>Option 1 - LEA uses </a:t>
            </a:r>
            <a:r>
              <a:rPr lang="en-US" b="1" u="sng"/>
              <a:t>all</a:t>
            </a:r>
            <a:r>
              <a:rPr lang="en-US" b="1"/>
              <a:t> of its CARES Act funds to serve </a:t>
            </a:r>
            <a:r>
              <a:rPr lang="en-US" b="1" u="sng"/>
              <a:t>only</a:t>
            </a:r>
            <a:r>
              <a:rPr lang="en-US" b="1"/>
              <a:t> Title I schools </a:t>
            </a:r>
            <a:endParaRPr b="1"/>
          </a:p>
          <a:p>
            <a:pPr marL="914400" lvl="0" indent="0" algn="l" rtl="0">
              <a:lnSpc>
                <a:spcPct val="100000"/>
              </a:lnSpc>
              <a:spcBef>
                <a:spcPts val="1000"/>
              </a:spcBef>
              <a:spcAft>
                <a:spcPts val="0"/>
              </a:spcAft>
              <a:buNone/>
            </a:pPr>
            <a:r>
              <a:rPr lang="en-US"/>
              <a:t>The LEA calculates the nonpublic equitable share by using a proportional share of low-income students in participating public Title I schools and low-income students attending participating nonpublic schools.</a:t>
            </a:r>
            <a:endParaRPr/>
          </a:p>
          <a:p>
            <a:pPr marL="914400" lvl="1" indent="-342900" algn="l" rtl="0">
              <a:lnSpc>
                <a:spcPct val="90000"/>
              </a:lnSpc>
              <a:spcBef>
                <a:spcPts val="1000"/>
              </a:spcBef>
              <a:spcAft>
                <a:spcPts val="0"/>
              </a:spcAft>
              <a:buSzPts val="1800"/>
              <a:buFont typeface="Calibri"/>
              <a:buChar char="•"/>
            </a:pPr>
            <a:r>
              <a:rPr lang="en-US" b="1"/>
              <a:t>Option 2 - Any LEA not choosing Option 1 (i.e., uses CARES Act funds in non-Title I schools or for districtwide activities) </a:t>
            </a:r>
            <a:endParaRPr b="1"/>
          </a:p>
          <a:p>
            <a:pPr marL="914400" lvl="0" indent="0" algn="l" rtl="0">
              <a:lnSpc>
                <a:spcPct val="100000"/>
              </a:lnSpc>
              <a:spcBef>
                <a:spcPts val="1000"/>
              </a:spcBef>
              <a:spcAft>
                <a:spcPts val="0"/>
              </a:spcAft>
              <a:buNone/>
            </a:pPr>
            <a:r>
              <a:rPr lang="en-US"/>
              <a:t>The LEA calculates the nonpublic equitable share by comparing the </a:t>
            </a:r>
            <a:r>
              <a:rPr lang="en-US" u="sng"/>
              <a:t>total enrollment</a:t>
            </a:r>
            <a:r>
              <a:rPr lang="en-US"/>
              <a:t> of both public schools and participating nonpublic schools in the LEA. </a:t>
            </a:r>
            <a:endParaRPr/>
          </a:p>
          <a:p>
            <a:pPr marL="457200" lvl="0" indent="-228600" algn="l" rtl="0">
              <a:lnSpc>
                <a:spcPct val="90000"/>
              </a:lnSpc>
              <a:spcBef>
                <a:spcPts val="1000"/>
              </a:spcBef>
              <a:spcAft>
                <a:spcPts val="0"/>
              </a:spcAft>
              <a:buSzPts val="1800"/>
              <a:buNone/>
            </a:pPr>
            <a:endParaRPr/>
          </a:p>
          <a:p>
            <a:pPr marL="457200" lvl="0" indent="-228600" algn="l" rtl="0">
              <a:lnSpc>
                <a:spcPct val="90000"/>
              </a:lnSpc>
              <a:spcBef>
                <a:spcPts val="750"/>
              </a:spcBef>
              <a:spcAft>
                <a:spcPts val="0"/>
              </a:spcAft>
              <a:buSzPts val="1800"/>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30"/>
          <p:cNvSpPr txBox="1">
            <a:spLocks noGrp="1"/>
          </p:cNvSpPr>
          <p:nvPr>
            <p:ph type="title"/>
          </p:nvPr>
        </p:nvSpPr>
        <p:spPr>
          <a:xfrm>
            <a:off x="28304" y="0"/>
            <a:ext cx="9144000" cy="10476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2800"/>
              <a:buNone/>
            </a:pPr>
            <a:r>
              <a:rPr lang="en-US" sz="2400"/>
              <a:t>Interim Final Rule Note</a:t>
            </a:r>
            <a:endParaRPr sz="2400"/>
          </a:p>
        </p:txBody>
      </p:sp>
      <p:sp>
        <p:nvSpPr>
          <p:cNvPr id="130" name="Google Shape;130;p30"/>
          <p:cNvSpPr txBox="1">
            <a:spLocks noGrp="1"/>
          </p:cNvSpPr>
          <p:nvPr>
            <p:ph type="body" idx="1"/>
          </p:nvPr>
        </p:nvSpPr>
        <p:spPr>
          <a:xfrm>
            <a:off x="152400" y="1066800"/>
            <a:ext cx="8839200" cy="1851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750"/>
              </a:spcBef>
              <a:spcAft>
                <a:spcPts val="0"/>
              </a:spcAft>
              <a:buNone/>
            </a:pPr>
            <a:r>
              <a:rPr lang="en-US"/>
              <a:t>The regulation states that a LEA could choose a different option for each CARES Act program:</a:t>
            </a:r>
            <a:endParaRPr/>
          </a:p>
          <a:p>
            <a:pPr marL="457200" lvl="1" indent="-342900" algn="l" rtl="0">
              <a:lnSpc>
                <a:spcPct val="90000"/>
              </a:lnSpc>
              <a:spcBef>
                <a:spcPts val="750"/>
              </a:spcBef>
              <a:spcAft>
                <a:spcPts val="0"/>
              </a:spcAft>
              <a:buSzPts val="1800"/>
              <a:buFont typeface="Calibri"/>
              <a:buChar char="•"/>
            </a:pPr>
            <a:r>
              <a:rPr lang="en-US"/>
              <a:t>ESSER Formula grants</a:t>
            </a:r>
            <a:endParaRPr/>
          </a:p>
          <a:p>
            <a:pPr marL="457200" lvl="1" indent="-342900" algn="l" rtl="0">
              <a:lnSpc>
                <a:spcPct val="90000"/>
              </a:lnSpc>
              <a:spcBef>
                <a:spcPts val="750"/>
              </a:spcBef>
              <a:spcAft>
                <a:spcPts val="0"/>
              </a:spcAft>
              <a:buSzPts val="1800"/>
              <a:buFont typeface="Calibri"/>
              <a:buChar char="•"/>
            </a:pPr>
            <a:r>
              <a:rPr lang="en-US"/>
              <a:t>ESSER Incentive grants</a:t>
            </a:r>
            <a:endParaRPr/>
          </a:p>
          <a:p>
            <a:pPr marL="457200" lvl="1" indent="-342900" algn="l" rtl="0">
              <a:lnSpc>
                <a:spcPct val="90000"/>
              </a:lnSpc>
              <a:spcBef>
                <a:spcPts val="750"/>
              </a:spcBef>
              <a:spcAft>
                <a:spcPts val="0"/>
              </a:spcAft>
              <a:buSzPts val="1800"/>
              <a:buFont typeface="Calibri"/>
              <a:buChar char="•"/>
            </a:pPr>
            <a:r>
              <a:rPr lang="en-US"/>
              <a:t>GEER grants</a:t>
            </a:r>
            <a:endParaRPr/>
          </a:p>
          <a:p>
            <a:pPr marL="0" lvl="0" indent="0" algn="just" rtl="0">
              <a:lnSpc>
                <a:spcPct val="100000"/>
              </a:lnSpc>
              <a:spcBef>
                <a:spcPts val="0"/>
              </a:spcBef>
              <a:spcAft>
                <a:spcPts val="0"/>
              </a:spcAft>
              <a:buNone/>
            </a:pPr>
            <a:endParaRPr>
              <a:solidFill>
                <a:srgbClr val="000000"/>
              </a:solidFill>
            </a:endParaRPr>
          </a:p>
          <a:p>
            <a:pPr marL="0" lvl="0" indent="0" algn="l" rtl="0">
              <a:lnSpc>
                <a:spcPct val="90000"/>
              </a:lnSpc>
              <a:spcBef>
                <a:spcPts val="750"/>
              </a:spcBef>
              <a:spcAft>
                <a:spcPts val="0"/>
              </a:spcAft>
              <a:buNone/>
            </a:pPr>
            <a:endParaRPr/>
          </a:p>
          <a:p>
            <a:pPr marL="228600" lvl="0" indent="0" algn="l" rtl="0">
              <a:lnSpc>
                <a:spcPct val="90000"/>
              </a:lnSpc>
              <a:spcBef>
                <a:spcPts val="750"/>
              </a:spcBef>
              <a:spcAft>
                <a:spcPts val="0"/>
              </a:spcAft>
              <a:buSzPts val="1800"/>
              <a:buNone/>
            </a:pPr>
            <a:endParaRPr/>
          </a:p>
          <a:p>
            <a:pPr marL="457200" lvl="0" indent="-228600" algn="l" rtl="0">
              <a:lnSpc>
                <a:spcPct val="90000"/>
              </a:lnSpc>
              <a:spcBef>
                <a:spcPts val="750"/>
              </a:spcBef>
              <a:spcAft>
                <a:spcPts val="0"/>
              </a:spcAft>
              <a:buSzPts val="1800"/>
              <a:buNone/>
            </a:pPr>
            <a:endParaRPr/>
          </a:p>
          <a:p>
            <a:pPr marL="457200" lvl="0" indent="-228600" algn="l" rtl="0">
              <a:lnSpc>
                <a:spcPct val="90000"/>
              </a:lnSpc>
              <a:spcBef>
                <a:spcPts val="750"/>
              </a:spcBef>
              <a:spcAft>
                <a:spcPts val="0"/>
              </a:spcAft>
              <a:buSzPts val="1800"/>
              <a:buNone/>
            </a:pPr>
            <a:endParaRPr/>
          </a:p>
        </p:txBody>
      </p:sp>
      <p:sp>
        <p:nvSpPr>
          <p:cNvPr id="131" name="Google Shape;131;p30"/>
          <p:cNvSpPr txBox="1"/>
          <p:nvPr/>
        </p:nvSpPr>
        <p:spPr>
          <a:xfrm>
            <a:off x="152400" y="3549500"/>
            <a:ext cx="8806800" cy="957000"/>
          </a:xfrm>
          <a:prstGeom prst="rect">
            <a:avLst/>
          </a:prstGeom>
          <a:solidFill>
            <a:srgbClr val="FFE599"/>
          </a:solid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US" sz="1800">
                <a:latin typeface="Calibri"/>
                <a:ea typeface="Calibri"/>
                <a:cs typeface="Calibri"/>
                <a:sym typeface="Calibri"/>
              </a:rPr>
              <a:t>The rule also states that the method an LEA chooses to use to determine the proportional share for equitable services does </a:t>
            </a:r>
            <a:r>
              <a:rPr lang="en-US" sz="1800" b="1" u="sng">
                <a:latin typeface="Calibri"/>
                <a:ea typeface="Calibri"/>
                <a:cs typeface="Calibri"/>
                <a:sym typeface="Calibri"/>
              </a:rPr>
              <a:t>not</a:t>
            </a:r>
            <a:r>
              <a:rPr lang="en-US" sz="1800">
                <a:latin typeface="Calibri"/>
                <a:ea typeface="Calibri"/>
                <a:cs typeface="Calibri"/>
                <a:sym typeface="Calibri"/>
              </a:rPr>
              <a:t> limit its obligation to provide any students and teachers in a nonpublic school in the LEA with the opportunity to receive equitable services.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31"/>
          <p:cNvSpPr txBox="1">
            <a:spLocks noGrp="1"/>
          </p:cNvSpPr>
          <p:nvPr>
            <p:ph type="title"/>
          </p:nvPr>
        </p:nvSpPr>
        <p:spPr>
          <a:xfrm>
            <a:off x="0" y="1600200"/>
            <a:ext cx="9144000" cy="1657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Options for Calculating Equitable Share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32"/>
          <p:cNvSpPr txBox="1">
            <a:spLocks noGrp="1"/>
          </p:cNvSpPr>
          <p:nvPr>
            <p:ph type="title"/>
          </p:nvPr>
        </p:nvSpPr>
        <p:spPr>
          <a:xfrm>
            <a:off x="28304" y="0"/>
            <a:ext cx="9144000" cy="10476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2800"/>
              <a:buNone/>
            </a:pPr>
            <a:r>
              <a:rPr lang="en-US" sz="2400"/>
              <a:t>Option 1: Based on Title I</a:t>
            </a:r>
            <a:endParaRPr sz="2400"/>
          </a:p>
        </p:txBody>
      </p:sp>
      <p:sp>
        <p:nvSpPr>
          <p:cNvPr id="144" name="Google Shape;144;p32"/>
          <p:cNvSpPr txBox="1">
            <a:spLocks noGrp="1"/>
          </p:cNvSpPr>
          <p:nvPr>
            <p:ph type="body" idx="1"/>
          </p:nvPr>
        </p:nvSpPr>
        <p:spPr>
          <a:xfrm>
            <a:off x="152400" y="1066800"/>
            <a:ext cx="8839200" cy="37338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750"/>
              </a:spcBef>
              <a:spcAft>
                <a:spcPts val="0"/>
              </a:spcAft>
              <a:buNone/>
            </a:pPr>
            <a:r>
              <a:rPr lang="en-US" b="1"/>
              <a:t>LEA Targets CARES Act funding to Title I Schools Only - Low Income Student Counts</a:t>
            </a:r>
            <a:endParaRPr b="1"/>
          </a:p>
          <a:p>
            <a:pPr marL="457200" lvl="0" indent="-342900" algn="l" rtl="0">
              <a:lnSpc>
                <a:spcPct val="115000"/>
              </a:lnSpc>
              <a:spcBef>
                <a:spcPts val="750"/>
              </a:spcBef>
              <a:spcAft>
                <a:spcPts val="0"/>
              </a:spcAft>
              <a:buSzPts val="1800"/>
              <a:buFont typeface="Calibri"/>
              <a:buChar char="•"/>
            </a:pPr>
            <a:r>
              <a:rPr lang="en-US"/>
              <a:t>The LEA calculates proportional share by one of two ways:</a:t>
            </a:r>
            <a:endParaRPr/>
          </a:p>
          <a:p>
            <a:pPr marL="914400" lvl="1" indent="-342900" algn="l" rtl="0">
              <a:lnSpc>
                <a:spcPct val="115000"/>
              </a:lnSpc>
              <a:spcBef>
                <a:spcPts val="0"/>
              </a:spcBef>
              <a:spcAft>
                <a:spcPts val="0"/>
              </a:spcAft>
              <a:buSzPts val="1800"/>
              <a:buFont typeface="Calibri"/>
              <a:buChar char="•"/>
            </a:pPr>
            <a:r>
              <a:rPr lang="en-US"/>
              <a:t>Using the proportional share of Title I funds calculated for SY 2019-20, OR</a:t>
            </a:r>
            <a:endParaRPr/>
          </a:p>
          <a:p>
            <a:pPr marL="914400" lvl="1" indent="-342900" algn="l" rtl="0">
              <a:lnSpc>
                <a:spcPct val="115000"/>
              </a:lnSpc>
              <a:spcBef>
                <a:spcPts val="0"/>
              </a:spcBef>
              <a:spcAft>
                <a:spcPts val="0"/>
              </a:spcAft>
              <a:buSzPts val="1800"/>
              <a:buFont typeface="Calibri"/>
              <a:buChar char="•"/>
            </a:pPr>
            <a:r>
              <a:rPr lang="en-US"/>
              <a:t>Based on a new count of low-income students</a:t>
            </a:r>
            <a:endParaRPr/>
          </a:p>
          <a:p>
            <a:pPr marL="1371600" lvl="2" indent="-342900" algn="l" rtl="0">
              <a:lnSpc>
                <a:spcPct val="115000"/>
              </a:lnSpc>
              <a:spcBef>
                <a:spcPts val="750"/>
              </a:spcBef>
              <a:spcAft>
                <a:spcPts val="0"/>
              </a:spcAft>
              <a:buSzPts val="1800"/>
              <a:buChar char="•"/>
            </a:pPr>
            <a:r>
              <a:rPr lang="en-US"/>
              <a:t>October 2019 K-12 low-income counts of public participating Title I schools</a:t>
            </a:r>
            <a:endParaRPr/>
          </a:p>
          <a:p>
            <a:pPr marL="1371600" lvl="2" indent="-342900" algn="l" rtl="0">
              <a:lnSpc>
                <a:spcPct val="115000"/>
              </a:lnSpc>
              <a:spcBef>
                <a:spcPts val="750"/>
              </a:spcBef>
              <a:spcAft>
                <a:spcPts val="0"/>
              </a:spcAft>
              <a:buSzPts val="1800"/>
              <a:buChar char="•"/>
            </a:pPr>
            <a:r>
              <a:rPr lang="en-US"/>
              <a:t>October 2019 K-12 low-income counts of nonpublic schools </a:t>
            </a:r>
            <a:r>
              <a:rPr lang="en-US" u="sng"/>
              <a:t>in the LEA</a:t>
            </a:r>
            <a:r>
              <a:rPr lang="en-US"/>
              <a:t> that choose to participate in the CARES Act programs.</a:t>
            </a:r>
            <a:endParaRPr/>
          </a:p>
          <a:p>
            <a:pPr marL="457200" lvl="0" indent="-342900" algn="l" rtl="0">
              <a:lnSpc>
                <a:spcPct val="115000"/>
              </a:lnSpc>
              <a:spcBef>
                <a:spcPts val="750"/>
              </a:spcBef>
              <a:spcAft>
                <a:spcPts val="0"/>
              </a:spcAft>
              <a:buSzPts val="1800"/>
              <a:buFont typeface="Calibri"/>
              <a:buChar char="•"/>
            </a:pPr>
            <a:r>
              <a:rPr lang="en-US"/>
              <a:t>Reminder: Equitable Services applies to </a:t>
            </a:r>
            <a:r>
              <a:rPr lang="en-US" b="1" u="sng"/>
              <a:t>all </a:t>
            </a:r>
            <a:r>
              <a:rPr lang="en-US"/>
              <a:t>nonpublic schools wanting to participate, whether the school serves students from low-income families.</a:t>
            </a:r>
            <a:endParaRPr/>
          </a:p>
          <a:p>
            <a:pPr marL="457200" lvl="0" indent="0" algn="l" rtl="0">
              <a:lnSpc>
                <a:spcPct val="115000"/>
              </a:lnSpc>
              <a:spcBef>
                <a:spcPts val="750"/>
              </a:spcBef>
              <a:spcAft>
                <a:spcPts val="0"/>
              </a:spcAft>
              <a:buNone/>
            </a:pPr>
            <a:endParaRPr sz="1500"/>
          </a:p>
          <a:p>
            <a:pPr marL="228600" lvl="0" indent="0" algn="l" rtl="0">
              <a:lnSpc>
                <a:spcPct val="90000"/>
              </a:lnSpc>
              <a:spcBef>
                <a:spcPts val="750"/>
              </a:spcBef>
              <a:spcAft>
                <a:spcPts val="0"/>
              </a:spcAft>
              <a:buSzPts val="1800"/>
              <a:buNone/>
            </a:pPr>
            <a:endParaRPr/>
          </a:p>
          <a:p>
            <a:pPr marL="457200" lvl="0" indent="-228600" algn="l" rtl="0">
              <a:lnSpc>
                <a:spcPct val="90000"/>
              </a:lnSpc>
              <a:spcBef>
                <a:spcPts val="750"/>
              </a:spcBef>
              <a:spcAft>
                <a:spcPts val="0"/>
              </a:spcAft>
              <a:buSzPts val="1800"/>
              <a:buNone/>
            </a:pPr>
            <a:endParaRPr/>
          </a:p>
          <a:p>
            <a:pPr marL="457200" lvl="0" indent="-228600" algn="l" rtl="0">
              <a:lnSpc>
                <a:spcPct val="90000"/>
              </a:lnSpc>
              <a:spcBef>
                <a:spcPts val="750"/>
              </a:spcBef>
              <a:spcAft>
                <a:spcPts val="0"/>
              </a:spcAft>
              <a:buSzPts val="1800"/>
              <a:buNone/>
            </a:pPr>
            <a:endParaRPr/>
          </a:p>
        </p:txBody>
      </p:sp>
    </p:spTree>
  </p:cSld>
  <p:clrMapOvr>
    <a:masterClrMapping/>
  </p:clrMapOvr>
</p:sld>
</file>

<file path=ppt/theme/theme1.xml><?xml version="1.0" encoding="utf-8"?>
<a:theme xmlns:a="http://schemas.openxmlformats.org/drawingml/2006/main" name="LA Believes">
  <a:themeElements>
    <a:clrScheme name="LA Believes 1">
      <a:dk1>
        <a:srgbClr val="212121"/>
      </a:dk1>
      <a:lt1>
        <a:srgbClr val="FFFFFF"/>
      </a:lt1>
      <a:dk2>
        <a:srgbClr val="47A8CA"/>
      </a:dk2>
      <a:lt2>
        <a:srgbClr val="EAEAEA"/>
      </a:lt2>
      <a:accent1>
        <a:srgbClr val="A3D6DD"/>
      </a:accent1>
      <a:accent2>
        <a:srgbClr val="92278E"/>
      </a:accent2>
      <a:accent3>
        <a:srgbClr val="9BBB59"/>
      </a:accent3>
      <a:accent4>
        <a:srgbClr val="8064A2"/>
      </a:accent4>
      <a:accent5>
        <a:srgbClr val="47A8CA"/>
      </a:accent5>
      <a:accent6>
        <a:srgbClr val="F79646"/>
      </a:accent6>
      <a:hlink>
        <a:srgbClr val="3D9BBA"/>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TotalTime>
  <Words>1187</Words>
  <Application>Microsoft Office PowerPoint</Application>
  <PresentationFormat>On-screen Show (16:9)</PresentationFormat>
  <Paragraphs>147</Paragraphs>
  <Slides>22</Slides>
  <Notes>22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LA Believes</vt:lpstr>
      <vt:lpstr>CARES Act  Equitable Services Update  July 1, 2020</vt:lpstr>
      <vt:lpstr>Agenda</vt:lpstr>
      <vt:lpstr>CARES Act Equitable Services Requirement</vt:lpstr>
      <vt:lpstr>Equitable Services Under the CARES Act</vt:lpstr>
      <vt:lpstr>USED’s Interim Final Rule</vt:lpstr>
      <vt:lpstr>Interim Final Rule Overview</vt:lpstr>
      <vt:lpstr>Interim Final Rule Note</vt:lpstr>
      <vt:lpstr>Options for Calculating Equitable Share</vt:lpstr>
      <vt:lpstr>Option 1: Based on Title I</vt:lpstr>
      <vt:lpstr>Option 1 and Supplanting Requirements</vt:lpstr>
      <vt:lpstr>Option 2: Not Exclusive to Title I</vt:lpstr>
      <vt:lpstr>Strong Start Application Updates </vt:lpstr>
      <vt:lpstr>Equitable Share Calculation</vt:lpstr>
      <vt:lpstr> Equitable Share School Allocations </vt:lpstr>
      <vt:lpstr>Consultation &amp; Support</vt:lpstr>
      <vt:lpstr> Consultation Reminders</vt:lpstr>
      <vt:lpstr>Consultation Next Steps</vt:lpstr>
      <vt:lpstr>Consultation Rights</vt:lpstr>
      <vt:lpstr>Consultation Forms Protocols</vt:lpstr>
      <vt:lpstr>Private School Affirmation of Consultation Documents Upload</vt:lpstr>
      <vt:lpstr>State Ombudsman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CARES Act  Equitable Services Update  July 1, 2020</dc:title>
  <dc:creator>Kenya Jenkins</dc:creator>
  <cp:lastModifiedBy>Kenya Jenkins</cp:lastModifiedBy>
  <cp:revision>2</cp:revision>
  <dcterms:modified xsi:type="dcterms:W3CDTF">2020-07-02T20:38:38Z</dcterms:modified>
</cp:coreProperties>
</file>