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AFE8D-078E-45BC-979F-71E15C0D2B59}">
  <a:tblStyle styleId="{1DFAFE8D-078E-45BC-979F-71E15C0D2B5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D36A5F-1EC2-4AA0-8E6B-05502B95E9B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40" autoAdjust="0"/>
  </p:normalViewPr>
  <p:slideViewPr>
    <p:cSldViewPr snapToGrid="0">
      <p:cViewPr varScale="1">
        <p:scale>
          <a:sx n="111" d="100"/>
          <a:sy n="111" d="100"/>
        </p:scale>
        <p:origin x="16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200" b="1"/>
          </a:p>
        </p:txBody>
      </p:sp>
      <p:sp>
        <p:nvSpPr>
          <p:cNvPr id="127" name="Google Shape;12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9094e603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9094e603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89094e6031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6a9d353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6a9d353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
        <p:nvSpPr>
          <p:cNvPr id="200" name="Google Shape;200;g56a9d3533f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683e37b5c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5683e37b5c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200" b="1"/>
          </a:p>
        </p:txBody>
      </p:sp>
      <p:sp>
        <p:nvSpPr>
          <p:cNvPr id="207" name="Google Shape;207;g5683e37b5c_0_2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683e37b5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683e37b5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p>
        </p:txBody>
      </p:sp>
      <p:sp>
        <p:nvSpPr>
          <p:cNvPr id="213" name="Google Shape;213;g5683e37b5c_0_1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683e37b5c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683e37b5c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sz="1200" dirty="0"/>
          </a:p>
        </p:txBody>
      </p:sp>
      <p:sp>
        <p:nvSpPr>
          <p:cNvPr id="220" name="Google Shape;220;g5683e37b5c_0_2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683e37b5c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683e37b5c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5683e37b5c_0_3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683e37b5c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683e37b5c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234" name="Google Shape;234;g5683e37b5c_7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38e42c9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938e42c9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8938e42c9e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a07fa659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a07fa659c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8a07fa659c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830db536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830db536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5830db536b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83e37b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83e37b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5683e37b5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938e42c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938e42c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8938e42c9e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938e42c9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938e42c9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8938e42c9e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6a9d353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6a9d353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56a9d3533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683e37b5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683e37b5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p>
        </p:txBody>
      </p:sp>
      <p:sp>
        <p:nvSpPr>
          <p:cNvPr id="283" name="Google Shape;283;g5683e37b5c_0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683e37b5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683e37b5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5683e37b5c_0_1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683e37b5c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5683e37b5c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200" b="1"/>
          </a:p>
        </p:txBody>
      </p:sp>
      <p:sp>
        <p:nvSpPr>
          <p:cNvPr id="303" name="Google Shape;303;g5683e37b5c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938e42c9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938e42c9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8938e42c9e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69af3d1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69af3d1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569af3d198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683e37b5c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683e37b5c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5683e37b5c_14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9094e603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89094e60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683e37b5c_1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683e37b5c_1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5683e37b5c_14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683e37b5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683e37b5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p>
        </p:txBody>
      </p:sp>
      <p:sp>
        <p:nvSpPr>
          <p:cNvPr id="161" name="Google Shape;161;g5683e37b5c_0_1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683e37b5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683e37b5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5683e37b5c_0_1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683e37b5c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683e37b5c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5683e37b5c_1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094e603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9094e603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89094e6031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62"/>
        <p:cNvGrpSpPr/>
        <p:nvPr/>
      </p:nvGrpSpPr>
      <p:grpSpPr>
        <a:xfrm>
          <a:off x="0" y="0"/>
          <a:ext cx="0" cy="0"/>
          <a:chOff x="0" y="0"/>
          <a:chExt cx="0" cy="0"/>
        </a:xfrm>
      </p:grpSpPr>
      <p:pic>
        <p:nvPicPr>
          <p:cNvPr id="63" name="Google Shape;63;p1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12"/>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65"/>
        <p:cNvGrpSpPr/>
        <p:nvPr/>
      </p:nvGrpSpPr>
      <p:grpSpPr>
        <a:xfrm>
          <a:off x="0" y="0"/>
          <a:ext cx="0" cy="0"/>
          <a:chOff x="0" y="0"/>
          <a:chExt cx="0" cy="0"/>
        </a:xfrm>
      </p:grpSpPr>
      <p:pic>
        <p:nvPicPr>
          <p:cNvPr id="66" name="Google Shape;66;p13"/>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67" name="Google Shape;67;p13"/>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68" name="Google Shape;68;p13"/>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3"/>
          <p:cNvSpPr txBox="1">
            <a:spLocks noGrp="1"/>
          </p:cNvSpPr>
          <p:nvPr>
            <p:ph type="body" idx="2"/>
          </p:nvPr>
        </p:nvSpPr>
        <p:spPr>
          <a:xfrm>
            <a:off x="190500" y="171450"/>
            <a:ext cx="2400300" cy="4800600"/>
          </a:xfrm>
          <a:prstGeom prst="rect">
            <a:avLst/>
          </a:prstGeom>
          <a:solidFill>
            <a:schemeClr val="lt1">
              <a:alpha val="4902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74" name="Google Shape;74;p1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78" name="Google Shape;78;p1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79" name="Google Shape;79;p14"/>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80" name="Google Shape;80;p1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83" name="Google Shape;83;p1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87" name="Google Shape;87;p1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88" name="Google Shape;88;p15"/>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89" name="Google Shape;89;p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90"/>
        <p:cNvGrpSpPr/>
        <p:nvPr/>
      </p:nvGrpSpPr>
      <p:grpSpPr>
        <a:xfrm>
          <a:off x="0" y="0"/>
          <a:ext cx="0" cy="0"/>
          <a:chOff x="0" y="0"/>
          <a:chExt cx="0" cy="0"/>
        </a:xfrm>
      </p:grpSpPr>
      <p:pic>
        <p:nvPicPr>
          <p:cNvPr id="91" name="Google Shape;91;p1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2" name="Google Shape;92;p16"/>
          <p:cNvSpPr txBox="1">
            <a:spLocks noGrp="1"/>
          </p:cNvSpPr>
          <p:nvPr>
            <p:ph type="body" idx="1"/>
          </p:nvPr>
        </p:nvSpPr>
        <p:spPr>
          <a:xfrm>
            <a:off x="400050" y="1200150"/>
            <a:ext cx="8343900" cy="3543300"/>
          </a:xfrm>
          <a:prstGeom prst="rect">
            <a:avLst/>
          </a:prstGeom>
          <a:solidFill>
            <a:schemeClr val="lt1">
              <a:alpha val="4902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96"/>
        <p:cNvGrpSpPr/>
        <p:nvPr/>
      </p:nvGrpSpPr>
      <p:grpSpPr>
        <a:xfrm>
          <a:off x="0" y="0"/>
          <a:ext cx="0" cy="0"/>
          <a:chOff x="0" y="0"/>
          <a:chExt cx="0" cy="0"/>
        </a:xfrm>
      </p:grpSpPr>
      <p:pic>
        <p:nvPicPr>
          <p:cNvPr id="97" name="Google Shape;97;p1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98"/>
        <p:cNvGrpSpPr/>
        <p:nvPr/>
      </p:nvGrpSpPr>
      <p:grpSpPr>
        <a:xfrm>
          <a:off x="0" y="0"/>
          <a:ext cx="0" cy="0"/>
          <a:chOff x="0" y="0"/>
          <a:chExt cx="0" cy="0"/>
        </a:xfrm>
      </p:grpSpPr>
      <p:pic>
        <p:nvPicPr>
          <p:cNvPr id="99" name="Google Shape;99;p19"/>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5" name="Google Shape;15;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 name="Google Shape;16;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ll Children Enter Kindergarten Ready to Learn">
  <p:cSld name="CUSTOM_10">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06"/>
        <p:cNvGrpSpPr/>
        <p:nvPr/>
      </p:nvGrpSpPr>
      <p:grpSpPr>
        <a:xfrm>
          <a:off x="0" y="0"/>
          <a:ext cx="0" cy="0"/>
          <a:chOff x="0" y="0"/>
          <a:chExt cx="0" cy="0"/>
        </a:xfrm>
      </p:grpSpPr>
      <p:pic>
        <p:nvPicPr>
          <p:cNvPr id="107" name="Google Shape;107;p23"/>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08"/>
        <p:cNvGrpSpPr/>
        <p:nvPr/>
      </p:nvGrpSpPr>
      <p:grpSpPr>
        <a:xfrm>
          <a:off x="0" y="0"/>
          <a:ext cx="0" cy="0"/>
          <a:chOff x="0" y="0"/>
          <a:chExt cx="0" cy="0"/>
        </a:xfrm>
      </p:grpSpPr>
      <p:pic>
        <p:nvPicPr>
          <p:cNvPr id="109" name="Google Shape;109;p24"/>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10"/>
        <p:cNvGrpSpPr/>
        <p:nvPr/>
      </p:nvGrpSpPr>
      <p:grpSpPr>
        <a:xfrm>
          <a:off x="0" y="0"/>
          <a:ext cx="0" cy="0"/>
          <a:chOff x="0" y="0"/>
          <a:chExt cx="0" cy="0"/>
        </a:xfrm>
      </p:grpSpPr>
      <p:pic>
        <p:nvPicPr>
          <p:cNvPr id="111" name="Google Shape;111;p25"/>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14"/>
        <p:cNvGrpSpPr/>
        <p:nvPr/>
      </p:nvGrpSpPr>
      <p:grpSpPr>
        <a:xfrm>
          <a:off x="0" y="0"/>
          <a:ext cx="0" cy="0"/>
          <a:chOff x="0" y="0"/>
          <a:chExt cx="0" cy="0"/>
        </a:xfrm>
      </p:grpSpPr>
      <p:pic>
        <p:nvPicPr>
          <p:cNvPr id="115" name="Google Shape;115;p2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16"/>
        <p:cNvGrpSpPr/>
        <p:nvPr/>
      </p:nvGrpSpPr>
      <p:grpSpPr>
        <a:xfrm>
          <a:off x="0" y="0"/>
          <a:ext cx="0" cy="0"/>
          <a:chOff x="0" y="0"/>
          <a:chExt cx="0" cy="0"/>
        </a:xfrm>
      </p:grpSpPr>
      <p:pic>
        <p:nvPicPr>
          <p:cNvPr id="117" name="Google Shape;117;p2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18"/>
        <p:cNvGrpSpPr/>
        <p:nvPr/>
      </p:nvGrpSpPr>
      <p:grpSpPr>
        <a:xfrm>
          <a:off x="0" y="0"/>
          <a:ext cx="0" cy="0"/>
          <a:chOff x="0" y="0"/>
          <a:chExt cx="0" cy="0"/>
        </a:xfrm>
      </p:grpSpPr>
      <p:pic>
        <p:nvPicPr>
          <p:cNvPr id="119" name="Google Shape;119;p29"/>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20"/>
        <p:cNvGrpSpPr/>
        <p:nvPr/>
      </p:nvGrpSpPr>
      <p:grpSpPr>
        <a:xfrm>
          <a:off x="0" y="0"/>
          <a:ext cx="0" cy="0"/>
          <a:chOff x="0" y="0"/>
          <a:chExt cx="0" cy="0"/>
        </a:xfrm>
      </p:grpSpPr>
      <p:pic>
        <p:nvPicPr>
          <p:cNvPr id="121" name="Google Shape;121;p30"/>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22"/>
        <p:cNvGrpSpPr/>
        <p:nvPr/>
      </p:nvGrpSpPr>
      <p:grpSpPr>
        <a:xfrm>
          <a:off x="0" y="0"/>
          <a:ext cx="0" cy="0"/>
          <a:chOff x="0" y="0"/>
          <a:chExt cx="0" cy="0"/>
        </a:xfrm>
      </p:grpSpPr>
      <p:pic>
        <p:nvPicPr>
          <p:cNvPr id="123" name="Google Shape;123;p3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4"/>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 name="Google Shape;27;p5"/>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8" name="Google Shape;28;p5"/>
          <p:cNvPicPr preferRelativeResize="0"/>
          <p:nvPr/>
        </p:nvPicPr>
        <p:blipFill rotWithShape="1">
          <a:blip r:embed="rId3">
            <a:alphaModFix/>
          </a:blip>
          <a:srcRect/>
          <a:stretch/>
        </p:blipFill>
        <p:spPr>
          <a:xfrm>
            <a:off x="0" y="4795837"/>
            <a:ext cx="9070848" cy="3666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1" name="Google Shape;31;p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6"/>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5" name="Google Shape;35;p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6" name="Google Shape;36;p6"/>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7" name="Google Shape;37;p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8"/>
        <p:cNvGrpSpPr/>
        <p:nvPr/>
      </p:nvGrpSpPr>
      <p:grpSpPr>
        <a:xfrm>
          <a:off x="0" y="0"/>
          <a:ext cx="0" cy="0"/>
          <a:chOff x="0" y="0"/>
          <a:chExt cx="0" cy="0"/>
        </a:xfrm>
      </p:grpSpPr>
      <p:pic>
        <p:nvPicPr>
          <p:cNvPr id="39" name="Google Shape;39;p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40" name="Google Shape;40;p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44" name="Google Shape;44;p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45" name="Google Shape;45;p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46" name="Google Shape;46;p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9" name="Google Shape;49;p8"/>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2"/>
        <p:cNvGrpSpPr/>
        <p:nvPr/>
      </p:nvGrpSpPr>
      <p:grpSpPr>
        <a:xfrm>
          <a:off x="0" y="0"/>
          <a:ext cx="0" cy="0"/>
          <a:chOff x="0" y="0"/>
          <a:chExt cx="0" cy="0"/>
        </a:xfrm>
      </p:grpSpPr>
      <p:pic>
        <p:nvPicPr>
          <p:cNvPr id="53" name="Google Shape;53;p10"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54" name="Google Shape;54;p10"/>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pic>
        <p:nvPicPr>
          <p:cNvPr id="56" name="Google Shape;56;p11"/>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57" name="Google Shape;57;p11"/>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58" name="Google Shape;58;p1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pd-vendor-guide.pdf?sfvrsn=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louisianabelieves.com/docs/default-source/strong-start-2020/maximizing-learning-time-through-adaptive-and-flexible-staffing-plans.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ldoe.grantshelpdesk@l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ouisianabelieves.com/academics/ONLINE-INSTRUCTIONAL-MATERIALS-REVIEWS/curricular-resources-annotated-review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louisianabelieves.com/docs/default-source/district-support/post-secondary-planning-partners-guid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ouisianabelieves.com/academics/ONLINE-INSTRUCTIONAL-MATERIALS-REVIEWS/curricular-resources-annotated-review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louisianabelieves.com/docs/default-source/students-with-disabilities/partnerships-for-success-guide.pdf?sfvrsn=3af99d1f_6#:~:text=The%20Partnerships%20for%20Success%20Guide,to%20support%20students%20with%20disabil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a:t>Strong Start Incentive Funding Webinar</a:t>
            </a:r>
            <a:endParaRPr/>
          </a:p>
          <a:p>
            <a:pPr marL="0" lvl="0" indent="0" algn="ctr" rtl="0">
              <a:lnSpc>
                <a:spcPct val="100000"/>
              </a:lnSpc>
              <a:spcBef>
                <a:spcPts val="0"/>
              </a:spcBef>
              <a:spcAft>
                <a:spcPts val="0"/>
              </a:spcAft>
              <a:buSzPts val="2800"/>
              <a:buNone/>
            </a:pPr>
            <a:r>
              <a:rPr lang="en-US"/>
              <a:t>June 25,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000"/>
              </a:spcAft>
              <a:buNone/>
            </a:pPr>
            <a:r>
              <a:rPr lang="en-US">
                <a:solidFill>
                  <a:srgbClr val="000000"/>
                </a:solidFill>
              </a:rPr>
              <a:t>Strong Start Funding Summary</a:t>
            </a:r>
            <a:endParaRPr b="1">
              <a:solidFill>
                <a:srgbClr val="000000"/>
              </a:solidFill>
            </a:endParaRPr>
          </a:p>
        </p:txBody>
      </p:sp>
      <p:sp>
        <p:nvSpPr>
          <p:cNvPr id="195" name="Google Shape;195;p41"/>
          <p:cNvSpPr txBox="1"/>
          <p:nvPr/>
        </p:nvSpPr>
        <p:spPr>
          <a:xfrm>
            <a:off x="154325" y="1033475"/>
            <a:ext cx="8880600" cy="1249800"/>
          </a:xfrm>
          <a:prstGeom prst="rect">
            <a:avLst/>
          </a:prstGeom>
          <a:noFill/>
          <a:ln>
            <a:noFill/>
          </a:ln>
        </p:spPr>
        <p:txBody>
          <a:bodyPr spcFirstLastPara="1" wrap="square" lIns="91425" tIns="91425" rIns="91425" bIns="91425" anchor="t" anchorCtr="0">
            <a:noAutofit/>
          </a:bodyPr>
          <a:lstStyle/>
          <a:p>
            <a:pPr marL="457200" lvl="0" indent="-342900" algn="just" rtl="0">
              <a:lnSpc>
                <a:spcPct val="120000"/>
              </a:lnSpc>
              <a:spcBef>
                <a:spcPts val="1000"/>
              </a:spcBef>
              <a:spcAft>
                <a:spcPts val="0"/>
              </a:spcAft>
              <a:buSzPts val="1800"/>
              <a:buFont typeface="Calibri"/>
              <a:buChar char="●"/>
            </a:pPr>
            <a:r>
              <a:rPr lang="en-US" sz="1800">
                <a:highlight>
                  <a:srgbClr val="FFFFFF"/>
                </a:highlight>
                <a:latin typeface="Calibri"/>
                <a:ea typeface="Calibri"/>
                <a:cs typeface="Calibri"/>
                <a:sym typeface="Calibri"/>
              </a:rPr>
              <a:t>LEAs can decide how to use their allocated funds towards these allowable expenditures.  </a:t>
            </a:r>
            <a:endParaRPr sz="1800">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100">
              <a:highlight>
                <a:srgbClr val="FFFFFF"/>
              </a:highlight>
              <a:latin typeface="Calibri"/>
              <a:ea typeface="Calibri"/>
              <a:cs typeface="Calibri"/>
              <a:sym typeface="Calibri"/>
            </a:endParaRPr>
          </a:p>
          <a:p>
            <a:pPr marL="0" lvl="0" indent="0" algn="l" rtl="0">
              <a:spcBef>
                <a:spcPts val="0"/>
              </a:spcBef>
              <a:spcAft>
                <a:spcPts val="0"/>
              </a:spcAft>
              <a:buNone/>
            </a:pPr>
            <a:endParaRPr/>
          </a:p>
        </p:txBody>
      </p:sp>
      <p:graphicFrame>
        <p:nvGraphicFramePr>
          <p:cNvPr id="196" name="Google Shape;196;p41"/>
          <p:cNvGraphicFramePr/>
          <p:nvPr/>
        </p:nvGraphicFramePr>
        <p:xfrm>
          <a:off x="154325" y="1655750"/>
          <a:ext cx="8880600" cy="3109000"/>
        </p:xfrm>
        <a:graphic>
          <a:graphicData uri="http://schemas.openxmlformats.org/drawingml/2006/table">
            <a:tbl>
              <a:tblPr>
                <a:noFill/>
                <a:tableStyleId>{1DFAFE8D-078E-45BC-979F-71E15C0D2B59}</a:tableStyleId>
              </a:tblPr>
              <a:tblGrid>
                <a:gridCol w="2197325">
                  <a:extLst>
                    <a:ext uri="{9D8B030D-6E8A-4147-A177-3AD203B41FA5}">
                      <a16:colId xmlns:a16="http://schemas.microsoft.com/office/drawing/2014/main" val="20000"/>
                    </a:ext>
                  </a:extLst>
                </a:gridCol>
                <a:gridCol w="1971625">
                  <a:extLst>
                    <a:ext uri="{9D8B030D-6E8A-4147-A177-3AD203B41FA5}">
                      <a16:colId xmlns:a16="http://schemas.microsoft.com/office/drawing/2014/main" val="20001"/>
                    </a:ext>
                  </a:extLst>
                </a:gridCol>
                <a:gridCol w="2355825">
                  <a:extLst>
                    <a:ext uri="{9D8B030D-6E8A-4147-A177-3AD203B41FA5}">
                      <a16:colId xmlns:a16="http://schemas.microsoft.com/office/drawing/2014/main" val="20002"/>
                    </a:ext>
                  </a:extLst>
                </a:gridCol>
                <a:gridCol w="2355825">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r>
                        <a:rPr lang="en-US" sz="1800" b="1">
                          <a:latin typeface="Calibri"/>
                          <a:ea typeface="Calibri"/>
                          <a:cs typeface="Calibri"/>
                          <a:sym typeface="Calibri"/>
                        </a:rPr>
                        <a:t>Priority</a:t>
                      </a:r>
                      <a:endParaRPr sz="1800" b="1">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3">
                  <a:txBody>
                    <a:bodyPr/>
                    <a:lstStyle/>
                    <a:p>
                      <a:pPr marL="0" lvl="0" indent="0" algn="l" rtl="0">
                        <a:spcBef>
                          <a:spcPts val="0"/>
                        </a:spcBef>
                        <a:spcAft>
                          <a:spcPts val="0"/>
                        </a:spcAft>
                        <a:buNone/>
                      </a:pPr>
                      <a:r>
                        <a:rPr lang="en-US" sz="1800" b="1">
                          <a:latin typeface="Calibri"/>
                          <a:ea typeface="Calibri"/>
                          <a:cs typeface="Calibri"/>
                          <a:sym typeface="Calibri"/>
                        </a:rPr>
                        <a:t> Eligible Expenditures</a:t>
                      </a:r>
                      <a:endParaRPr sz="1800" b="1">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800">
                          <a:latin typeface="Calibri"/>
                          <a:ea typeface="Calibri"/>
                          <a:cs typeface="Calibri"/>
                          <a:sym typeface="Calibri"/>
                        </a:rPr>
                        <a:t>WT1: Core Curriculum Professional Development Partners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Work with one or more approved professional learning partners in LDOE’s </a:t>
                      </a:r>
                      <a:r>
                        <a:rPr lang="en-US" sz="1800" u="sng">
                          <a:solidFill>
                            <a:srgbClr val="1155CC"/>
                          </a:solidFill>
                          <a:latin typeface="Calibri"/>
                          <a:ea typeface="Calibri"/>
                          <a:cs typeface="Calibri"/>
                          <a:sym typeface="Calibri"/>
                          <a:hlinkClick r:id="rId3"/>
                        </a:rPr>
                        <a:t>PD Vendor Guide</a:t>
                      </a:r>
                      <a:r>
                        <a:rPr lang="en-US" sz="1800">
                          <a:latin typeface="Calibri"/>
                          <a:ea typeface="Calibri"/>
                          <a:cs typeface="Calibri"/>
                          <a:sym typeface="Calibri"/>
                        </a:rPr>
                        <a:t> for virtual delivery of PD in alignment with the school system’s PD plan and/or training on distance learning methods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800">
                          <a:latin typeface="Calibri"/>
                          <a:ea typeface="Calibri"/>
                          <a:cs typeface="Calibri"/>
                          <a:sym typeface="Calibri"/>
                        </a:rPr>
                        <a:t>WT3: Staffing Plan Partners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Partner with an organization listed in the </a:t>
                      </a:r>
                      <a:r>
                        <a:rPr lang="en-US" sz="1800" u="sng">
                          <a:solidFill>
                            <a:srgbClr val="1155CC"/>
                          </a:solidFill>
                          <a:latin typeface="Calibri"/>
                          <a:ea typeface="Calibri"/>
                          <a:cs typeface="Calibri"/>
                          <a:sym typeface="Calibri"/>
                          <a:hlinkClick r:id="rId4"/>
                        </a:rPr>
                        <a:t>Maximizing Learning Time through Adaptive and Flexible Staffing Plans</a:t>
                      </a:r>
                      <a:r>
                        <a:rPr lang="en-US" sz="1800">
                          <a:latin typeface="Calibri"/>
                          <a:ea typeface="Calibri"/>
                          <a:cs typeface="Calibri"/>
                          <a:sym typeface="Calibri"/>
                        </a:rPr>
                        <a:t> document to develop adaptive and flexible staffing plans </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800">
                          <a:latin typeface="Calibri"/>
                          <a:ea typeface="Calibri"/>
                          <a:cs typeface="Calibri"/>
                          <a:sym typeface="Calibri"/>
                        </a:rPr>
                        <a:t>LS5: Four-year-old Seats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4yo seats to ensure the school system, at minimum, maintains the number of four-year-old seats filled in the 2019- 2020 school year</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2"/>
          <p:cNvSpPr txBox="1">
            <a:spLocks noGrp="1"/>
          </p:cNvSpPr>
          <p:nvPr>
            <p:ph type="body" idx="1"/>
          </p:nvPr>
        </p:nvSpPr>
        <p:spPr>
          <a:xfrm>
            <a:off x="172400" y="1143000"/>
            <a:ext cx="8819100" cy="3853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Calibri"/>
              <a:buChar char="•"/>
            </a:pPr>
            <a:r>
              <a:rPr lang="en-US"/>
              <a:t>School systems were charged to build planning teams responsible for developing and submitting the Strong Start Application.  </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Font typeface="Calibri"/>
              <a:buChar char="•"/>
            </a:pPr>
            <a:r>
              <a:rPr lang="en-US"/>
              <a:t>The team should come back together and assess the Incentive funds received and determine how these funds can best be spent to support the school systems needs.  (School systems can supplement their incentive funding levels with their ESSA Title funds where appropriate (i.e. Title II for Professional Development)).</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Font typeface="Calibri"/>
              <a:buChar char="•"/>
            </a:pPr>
            <a:r>
              <a:rPr lang="en-US"/>
              <a:t>As a reminder, LEAs should claim reimbursements for 2019-20 Redesign funds, which expire June 30, 2020.  Carryover funding for 2019-20 Redesign funding is not anticipated.</a:t>
            </a:r>
            <a:endParaRPr/>
          </a:p>
          <a:p>
            <a:pPr marL="457200" lvl="0" indent="0" algn="l" rtl="0">
              <a:lnSpc>
                <a:spcPct val="100000"/>
              </a:lnSpc>
              <a:spcBef>
                <a:spcPts val="0"/>
              </a:spcBef>
              <a:spcAft>
                <a:spcPts val="0"/>
              </a:spcAft>
              <a:buNone/>
            </a:pPr>
            <a:endParaRPr/>
          </a:p>
          <a:p>
            <a:pPr marL="457200" lvl="0" indent="0" algn="l" rtl="0">
              <a:lnSpc>
                <a:spcPct val="115000"/>
              </a:lnSpc>
              <a:spcBef>
                <a:spcPts val="0"/>
              </a:spcBef>
              <a:spcAft>
                <a:spcPts val="0"/>
              </a:spcAft>
              <a:buNone/>
            </a:pPr>
            <a:endParaRPr/>
          </a:p>
        </p:txBody>
      </p:sp>
      <p:sp>
        <p:nvSpPr>
          <p:cNvPr id="203" name="Google Shape;203;p4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Incentive Funds Planning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0" y="1600200"/>
            <a:ext cx="9144000" cy="1657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a:t>Budgeting Incentive Allocations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Budgeting ESSERF Incentive Funds</a:t>
            </a:r>
            <a:endParaRPr/>
          </a:p>
        </p:txBody>
      </p:sp>
      <p:sp>
        <p:nvSpPr>
          <p:cNvPr id="216" name="Google Shape;216;p44"/>
          <p:cNvSpPr txBox="1"/>
          <p:nvPr/>
        </p:nvSpPr>
        <p:spPr>
          <a:xfrm>
            <a:off x="89850" y="1080375"/>
            <a:ext cx="8872500" cy="3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LaGov Transition</a:t>
            </a:r>
            <a:endParaRPr sz="1800" b="1">
              <a:latin typeface="Calibri"/>
              <a:ea typeface="Calibri"/>
              <a:cs typeface="Calibri"/>
              <a:sym typeface="Calibri"/>
            </a:endParaRPr>
          </a:p>
          <a:p>
            <a:pPr marL="457200" lvl="0" indent="-342900" algn="l" rtl="0">
              <a:spcBef>
                <a:spcPts val="8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 early July, the Department will upload incentive allocations to the </a:t>
            </a:r>
            <a:r>
              <a:rPr lang="en-US" sz="1800" u="sng">
                <a:solidFill>
                  <a:schemeClr val="dk1"/>
                </a:solidFill>
                <a:latin typeface="Calibri"/>
                <a:ea typeface="Calibri"/>
                <a:cs typeface="Calibri"/>
                <a:sym typeface="Calibri"/>
              </a:rPr>
              <a:t>FY 20-21</a:t>
            </a:r>
            <a:r>
              <a:rPr lang="en-US" sz="1800">
                <a:solidFill>
                  <a:schemeClr val="dk1"/>
                </a:solidFill>
                <a:latin typeface="Calibri"/>
                <a:ea typeface="Calibri"/>
                <a:cs typeface="Calibri"/>
                <a:sym typeface="Calibri"/>
              </a:rPr>
              <a:t> Strong Start Application. </a:t>
            </a:r>
            <a:endParaRPr sz="1800">
              <a:solidFill>
                <a:schemeClr val="dk1"/>
              </a:solidFill>
              <a:latin typeface="Calibri"/>
              <a:ea typeface="Calibri"/>
              <a:cs typeface="Calibri"/>
              <a:sym typeface="Calibri"/>
            </a:endParaRPr>
          </a:p>
          <a:p>
            <a:pPr marL="457200" lvl="0" indent="0" algn="l" rtl="0">
              <a:spcBef>
                <a:spcPts val="800"/>
              </a:spcBef>
              <a:spcAft>
                <a:spcPts val="0"/>
              </a:spcAft>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Central Data</a:t>
            </a:r>
            <a:endParaRPr sz="1800">
              <a:latin typeface="Calibri"/>
              <a:ea typeface="Calibri"/>
              <a:cs typeface="Calibri"/>
              <a:sym typeface="Calibri"/>
            </a:endParaRPr>
          </a:p>
          <a:p>
            <a:pPr marL="914400" lvl="0" indent="-342900" algn="l" rtl="0">
              <a:spcBef>
                <a:spcPts val="0"/>
              </a:spcBef>
              <a:spcAft>
                <a:spcPts val="0"/>
              </a:spcAft>
              <a:buSzPts val="1800"/>
              <a:buFont typeface="Calibri"/>
              <a:buChar char="○"/>
            </a:pPr>
            <a:r>
              <a:rPr lang="en-US" sz="1800">
                <a:latin typeface="Calibri"/>
                <a:ea typeface="Calibri"/>
                <a:cs typeface="Calibri"/>
                <a:sym typeface="Calibri"/>
              </a:rPr>
              <a:t>Save Strong Start Assurances and Save Strong Start Contacts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Create Strong Start application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highlight>
                  <a:srgbClr val="FFFFFF"/>
                </a:highlight>
                <a:latin typeface="Calibri"/>
                <a:ea typeface="Calibri"/>
                <a:cs typeface="Calibri"/>
                <a:sym typeface="Calibri"/>
              </a:rPr>
              <a:t>Administration Tab</a:t>
            </a:r>
            <a:endParaRPr sz="1800">
              <a:highlight>
                <a:srgbClr val="FFFFFF"/>
              </a:highlight>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highlight>
                  <a:srgbClr val="FFFFFF"/>
                </a:highlight>
                <a:latin typeface="Calibri"/>
                <a:ea typeface="Calibri"/>
                <a:cs typeface="Calibri"/>
                <a:sym typeface="Calibri"/>
              </a:rPr>
              <a:t>Non-public Tab</a:t>
            </a:r>
            <a:endParaRPr sz="1800">
              <a:highlight>
                <a:srgbClr val="FFFFFF"/>
              </a:highlight>
              <a:latin typeface="Calibri"/>
              <a:ea typeface="Calibri"/>
              <a:cs typeface="Calibri"/>
              <a:sym typeface="Calibri"/>
            </a:endParaRPr>
          </a:p>
          <a:p>
            <a:pPr marL="1828800" lvl="2" indent="-342900" algn="l" rtl="0">
              <a:spcBef>
                <a:spcPts val="0"/>
              </a:spcBef>
              <a:spcAft>
                <a:spcPts val="0"/>
              </a:spcAft>
              <a:buSzPts val="1800"/>
              <a:buFont typeface="Calibri"/>
              <a:buChar char="■"/>
            </a:pPr>
            <a:r>
              <a:rPr lang="en-US" sz="1800">
                <a:highlight>
                  <a:srgbClr val="FFFFFF"/>
                </a:highlight>
                <a:latin typeface="Calibri"/>
                <a:ea typeface="Calibri"/>
                <a:cs typeface="Calibri"/>
                <a:sym typeface="Calibri"/>
              </a:rPr>
              <a:t>Include any Administrative and Indirect Cost amounts for Equitable Share</a:t>
            </a:r>
            <a:endParaRPr sz="1800">
              <a:highlight>
                <a:srgbClr val="FFFFFF"/>
              </a:highlight>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Budget allocations according to fund source (ESSERF Incentive).</a:t>
            </a:r>
            <a:endParaRPr sz="1800">
              <a:latin typeface="Calibri"/>
              <a:ea typeface="Calibri"/>
              <a:cs typeface="Calibri"/>
              <a:sym typeface="Calibri"/>
            </a:endParaRPr>
          </a:p>
          <a:p>
            <a:pPr marL="914400" lvl="0" indent="0" algn="l" rtl="0">
              <a:spcBef>
                <a:spcPts val="0"/>
              </a:spcBef>
              <a:spcAft>
                <a:spcPts val="0"/>
              </a:spcAft>
              <a:buNone/>
            </a:pPr>
            <a:endParaRPr sz="1800">
              <a:latin typeface="Calibri"/>
              <a:ea typeface="Calibri"/>
              <a:cs typeface="Calibri"/>
              <a:sym typeface="Calibri"/>
            </a:endParaRPr>
          </a:p>
          <a:p>
            <a:pPr marL="137160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Budgeting ESSERF Formula Allocations</a:t>
            </a:r>
            <a:endParaRPr/>
          </a:p>
        </p:txBody>
      </p:sp>
      <p:sp>
        <p:nvSpPr>
          <p:cNvPr id="223" name="Google Shape;223;p45"/>
          <p:cNvSpPr txBox="1"/>
          <p:nvPr/>
        </p:nvSpPr>
        <p:spPr>
          <a:xfrm>
            <a:off x="89850" y="1080375"/>
            <a:ext cx="8872500" cy="3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Budget process</a:t>
            </a:r>
            <a:endParaRPr sz="1800" b="1">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ESSERF Formula Allocations will be budgeted in the FY 20-21 Strong Start Application</a:t>
            </a:r>
            <a:endParaRPr sz="1800">
              <a:latin typeface="Calibri"/>
              <a:ea typeface="Calibri"/>
              <a:cs typeface="Calibri"/>
              <a:sym typeface="Calibri"/>
            </a:endParaRPr>
          </a:p>
          <a:p>
            <a:pPr marL="914400" lvl="0" indent="-342900" algn="l" rtl="0">
              <a:spcBef>
                <a:spcPts val="0"/>
              </a:spcBef>
              <a:spcAft>
                <a:spcPts val="0"/>
              </a:spcAft>
              <a:buSzPts val="1800"/>
              <a:buFont typeface="Calibri"/>
              <a:buChar char="●"/>
            </a:pPr>
            <a:r>
              <a:rPr lang="en-US" sz="1800">
                <a:latin typeface="Calibri"/>
                <a:ea typeface="Calibri"/>
                <a:cs typeface="Calibri"/>
                <a:sym typeface="Calibri"/>
              </a:rPr>
              <a:t>Upon completion and submission of the 6/30 Periodic Expense Report (PER).</a:t>
            </a:r>
            <a:endParaRPr sz="1800">
              <a:latin typeface="Calibri"/>
              <a:ea typeface="Calibri"/>
              <a:cs typeface="Calibri"/>
              <a:sym typeface="Calibri"/>
            </a:endParaRPr>
          </a:p>
          <a:p>
            <a:pPr marL="914400" lvl="0" indent="-342900" algn="l" rtl="0">
              <a:spcBef>
                <a:spcPts val="0"/>
              </a:spcBef>
              <a:spcAft>
                <a:spcPts val="0"/>
              </a:spcAft>
              <a:buSzPts val="1800"/>
              <a:buFont typeface="Calibri"/>
              <a:buChar char="●"/>
            </a:pPr>
            <a:r>
              <a:rPr lang="en-US" sz="1800">
                <a:latin typeface="Calibri"/>
                <a:ea typeface="Calibri"/>
                <a:cs typeface="Calibri"/>
                <a:sym typeface="Calibri"/>
              </a:rPr>
              <a:t>LDOE will process and approve the 6/30 PER.</a:t>
            </a:r>
            <a:endParaRPr sz="1800">
              <a:latin typeface="Calibri"/>
              <a:ea typeface="Calibri"/>
              <a:cs typeface="Calibri"/>
              <a:sym typeface="Calibri"/>
            </a:endParaRPr>
          </a:p>
          <a:p>
            <a:pPr marL="914400" lvl="0" indent="-342900" algn="l" rtl="0">
              <a:spcBef>
                <a:spcPts val="0"/>
              </a:spcBef>
              <a:spcAft>
                <a:spcPts val="0"/>
              </a:spcAft>
              <a:buSzPts val="1800"/>
              <a:buFont typeface="Calibri"/>
              <a:buChar char="●"/>
            </a:pPr>
            <a:r>
              <a:rPr lang="en-US" sz="1800">
                <a:latin typeface="Calibri"/>
                <a:ea typeface="Calibri"/>
                <a:cs typeface="Calibri"/>
                <a:sym typeface="Calibri"/>
              </a:rPr>
              <a:t>Strong Start ESSERF Formula Funds remaining balances from FY 19-20 are now ready to budget.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Budget allocations according to funds source (ESSERF Formula).</a:t>
            </a:r>
            <a:endParaRPr sz="1800">
              <a:latin typeface="Calibri"/>
              <a:ea typeface="Calibri"/>
              <a:cs typeface="Calibri"/>
              <a:sym typeface="Calibri"/>
            </a:endParaRPr>
          </a:p>
          <a:p>
            <a:pPr marL="914400" lvl="0" indent="0" algn="l" rtl="0">
              <a:spcBef>
                <a:spcPts val="0"/>
              </a:spcBef>
              <a:spcAft>
                <a:spcPts val="0"/>
              </a:spcAft>
              <a:buNone/>
            </a:pPr>
            <a:endParaRPr sz="1800">
              <a:latin typeface="Calibri"/>
              <a:ea typeface="Calibri"/>
              <a:cs typeface="Calibri"/>
              <a:sym typeface="Calibri"/>
            </a:endParaRPr>
          </a:p>
          <a:p>
            <a:pPr marL="137160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Strong Start Allocations</a:t>
            </a:r>
            <a:endParaRPr/>
          </a:p>
        </p:txBody>
      </p:sp>
      <p:pic>
        <p:nvPicPr>
          <p:cNvPr id="230" name="Google Shape;230;p46"/>
          <p:cNvPicPr preferRelativeResize="0"/>
          <p:nvPr/>
        </p:nvPicPr>
        <p:blipFill>
          <a:blip r:embed="rId3">
            <a:alphaModFix/>
          </a:blip>
          <a:stretch>
            <a:fillRect/>
          </a:stretch>
        </p:blipFill>
        <p:spPr>
          <a:xfrm>
            <a:off x="1300088" y="1033475"/>
            <a:ext cx="6543834" cy="380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Period of Availability in Strong Start</a:t>
            </a:r>
            <a:endParaRPr/>
          </a:p>
        </p:txBody>
      </p:sp>
      <p:graphicFrame>
        <p:nvGraphicFramePr>
          <p:cNvPr id="237" name="Google Shape;237;p47"/>
          <p:cNvGraphicFramePr/>
          <p:nvPr/>
        </p:nvGraphicFramePr>
        <p:xfrm>
          <a:off x="711300" y="1766550"/>
          <a:ext cx="7689950" cy="1249590"/>
        </p:xfrm>
        <a:graphic>
          <a:graphicData uri="http://schemas.openxmlformats.org/drawingml/2006/table">
            <a:tbl>
              <a:tblPr>
                <a:noFill/>
                <a:tableStyleId>{F6D36A5F-1EC2-4AA0-8E6B-05502B95E9B3}</a:tableStyleId>
              </a:tblPr>
              <a:tblGrid>
                <a:gridCol w="3458625">
                  <a:extLst>
                    <a:ext uri="{9D8B030D-6E8A-4147-A177-3AD203B41FA5}">
                      <a16:colId xmlns:a16="http://schemas.microsoft.com/office/drawing/2014/main" val="20000"/>
                    </a:ext>
                  </a:extLst>
                </a:gridCol>
                <a:gridCol w="4231325">
                  <a:extLst>
                    <a:ext uri="{9D8B030D-6E8A-4147-A177-3AD203B41FA5}">
                      <a16:colId xmlns:a16="http://schemas.microsoft.com/office/drawing/2014/main" val="20001"/>
                    </a:ext>
                  </a:extLst>
                </a:gridCol>
              </a:tblGrid>
              <a:tr h="418175">
                <a:tc>
                  <a:txBody>
                    <a:bodyPr/>
                    <a:lstStyle/>
                    <a:p>
                      <a:pPr marL="0" lvl="0" indent="0" algn="ctr" rtl="0">
                        <a:spcBef>
                          <a:spcPts val="0"/>
                        </a:spcBef>
                        <a:spcAft>
                          <a:spcPts val="0"/>
                        </a:spcAft>
                        <a:buNone/>
                      </a:pPr>
                      <a:r>
                        <a:rPr lang="en-US" sz="1600" b="1">
                          <a:latin typeface="Calibri"/>
                          <a:ea typeface="Calibri"/>
                          <a:cs typeface="Calibri"/>
                          <a:sym typeface="Calibri"/>
                        </a:rPr>
                        <a:t>Source</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600" b="1">
                          <a:latin typeface="Calibri"/>
                          <a:ea typeface="Calibri"/>
                          <a:cs typeface="Calibri"/>
                          <a:sym typeface="Calibri"/>
                        </a:rPr>
                        <a:t>Funding Period</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62175">
                <a:tc>
                  <a:txBody>
                    <a:bodyPr/>
                    <a:lstStyle/>
                    <a:p>
                      <a:pPr marL="0" lvl="0" indent="0" algn="l" rtl="0">
                        <a:spcBef>
                          <a:spcPts val="0"/>
                        </a:spcBef>
                        <a:spcAft>
                          <a:spcPts val="0"/>
                        </a:spcAft>
                        <a:buNone/>
                      </a:pPr>
                      <a:r>
                        <a:rPr lang="en-US" sz="1500">
                          <a:latin typeface="Calibri"/>
                          <a:ea typeface="Calibri"/>
                          <a:cs typeface="Calibri"/>
                          <a:sym typeface="Calibri"/>
                        </a:rPr>
                        <a:t>ESSERF Formula</a:t>
                      </a:r>
                      <a:endParaRPr sz="15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500">
                          <a:latin typeface="Calibri"/>
                          <a:ea typeface="Calibri"/>
                          <a:cs typeface="Calibri"/>
                          <a:sym typeface="Calibri"/>
                        </a:rPr>
                        <a:t>05/01/2020 - 09/30/2022 *</a:t>
                      </a:r>
                      <a:endParaRPr sz="15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62175">
                <a:tc>
                  <a:txBody>
                    <a:bodyPr/>
                    <a:lstStyle/>
                    <a:p>
                      <a:pPr marL="0" lvl="0" indent="0" algn="l" rtl="0">
                        <a:spcBef>
                          <a:spcPts val="0"/>
                        </a:spcBef>
                        <a:spcAft>
                          <a:spcPts val="0"/>
                        </a:spcAft>
                        <a:buNone/>
                      </a:pPr>
                      <a:r>
                        <a:rPr lang="en-US" sz="1500">
                          <a:latin typeface="Calibri"/>
                          <a:ea typeface="Calibri"/>
                          <a:cs typeface="Calibri"/>
                          <a:sym typeface="Calibri"/>
                        </a:rPr>
                        <a:t>ESSERF Incentive</a:t>
                      </a:r>
                      <a:endParaRPr sz="15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500">
                          <a:latin typeface="Calibri"/>
                          <a:ea typeface="Calibri"/>
                          <a:cs typeface="Calibri"/>
                          <a:sym typeface="Calibri"/>
                        </a:rPr>
                        <a:t>06/17/2020 - 01/15/2021</a:t>
                      </a:r>
                      <a:endParaRPr sz="15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238" name="Google Shape;238;p47"/>
          <p:cNvSpPr txBox="1"/>
          <p:nvPr/>
        </p:nvSpPr>
        <p:spPr>
          <a:xfrm>
            <a:off x="695575" y="3395925"/>
            <a:ext cx="77214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*Pre-award costs are allowable for expenses incurred from March 13, 2020 to April 30,2020.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8"/>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 Non-Public Equitable Services Update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Equitable Services Under the CARES Act</a:t>
            </a:r>
            <a:endParaRPr/>
          </a:p>
        </p:txBody>
      </p:sp>
      <p:sp>
        <p:nvSpPr>
          <p:cNvPr id="251" name="Google Shape;251;p4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The CARES Act includes provisions for equitable services to nonpublic schools:</a:t>
            </a:r>
            <a:endParaRPr sz="1800"/>
          </a:p>
          <a:p>
            <a:pPr marL="457200" lvl="0" indent="0" algn="l" rtl="0">
              <a:lnSpc>
                <a:spcPct val="115000"/>
              </a:lnSpc>
              <a:spcBef>
                <a:spcPts val="1000"/>
              </a:spcBef>
              <a:spcAft>
                <a:spcPts val="0"/>
              </a:spcAft>
              <a:buNone/>
            </a:pPr>
            <a:r>
              <a:rPr lang="en-US" sz="1800" i="1">
                <a:solidFill>
                  <a:srgbClr val="000000"/>
                </a:solidFill>
              </a:rPr>
              <a:t>ASSISTANCE TO NON-PUBLIC SCHOOLS SEC. 18005. (a) IN GENERAL.—A local educational agency receiving funds under sections 18002 </a:t>
            </a:r>
            <a:r>
              <a:rPr lang="en-US" sz="1800">
                <a:solidFill>
                  <a:srgbClr val="000000"/>
                </a:solidFill>
              </a:rPr>
              <a:t>[GEERF]</a:t>
            </a:r>
            <a:r>
              <a:rPr lang="en-US" sz="1800" i="1">
                <a:solidFill>
                  <a:srgbClr val="000000"/>
                </a:solidFill>
              </a:rPr>
              <a:t> or 18003 </a:t>
            </a:r>
            <a:r>
              <a:rPr lang="en-US" sz="1800">
                <a:solidFill>
                  <a:srgbClr val="000000"/>
                </a:solidFill>
              </a:rPr>
              <a:t>[ESSERF] </a:t>
            </a:r>
            <a:r>
              <a:rPr lang="en-US" sz="1800" i="1">
                <a:solidFill>
                  <a:srgbClr val="000000"/>
                </a:solidFill>
              </a:rPr>
              <a:t>of this title shall provide equitable services </a:t>
            </a:r>
            <a:r>
              <a:rPr lang="en-US" sz="1800" i="1">
                <a:solidFill>
                  <a:srgbClr val="000000"/>
                </a:solidFill>
                <a:highlight>
                  <a:srgbClr val="FFFFFF"/>
                </a:highlight>
              </a:rPr>
              <a:t>in the same manner as provided under section 1117 </a:t>
            </a:r>
            <a:r>
              <a:rPr lang="en-US" sz="1800">
                <a:solidFill>
                  <a:srgbClr val="000000"/>
                </a:solidFill>
              </a:rPr>
              <a:t>[Title I, Part A]</a:t>
            </a:r>
            <a:r>
              <a:rPr lang="en-US" sz="1800" i="1">
                <a:solidFill>
                  <a:srgbClr val="000000"/>
                </a:solidFill>
              </a:rPr>
              <a:t> of the ESEA of 1965 to students and teachers in non-public schools, as determined in consultation with representatives of non-public schools. </a:t>
            </a:r>
            <a:endParaRPr sz="1800" i="1">
              <a:solidFill>
                <a:srgbClr val="000000"/>
              </a:solidFill>
            </a:endParaRPr>
          </a:p>
          <a:p>
            <a:pPr marL="457200" lvl="0" indent="0" algn="l" rtl="0">
              <a:lnSpc>
                <a:spcPct val="115000"/>
              </a:lnSpc>
              <a:spcBef>
                <a:spcPts val="0"/>
              </a:spcBef>
              <a:spcAft>
                <a:spcPts val="0"/>
              </a:spcAft>
              <a:buNone/>
            </a:pPr>
            <a:endParaRPr i="1">
              <a:solidFill>
                <a:srgbClr val="000000"/>
              </a:solidFill>
            </a:endParaRPr>
          </a:p>
          <a:p>
            <a:pPr marL="0" lvl="0" indent="0" algn="l" rtl="0">
              <a:spcBef>
                <a:spcPts val="750"/>
              </a:spcBef>
              <a:spcAft>
                <a:spcPts val="0"/>
              </a:spcAft>
              <a:buNone/>
            </a:pPr>
            <a:r>
              <a:rPr lang="en-US"/>
              <a:t>Equitable services will be applied to  both GEERF and ESSERF (Formula and Incentive) subgrants to LEAs</a:t>
            </a:r>
            <a:endParaRPr i="1">
              <a:solidFill>
                <a:srgbClr val="000000"/>
              </a:solidFill>
            </a:endParaRPr>
          </a:p>
          <a:p>
            <a:pPr marL="0" lvl="0" indent="0" algn="l" rtl="0">
              <a:spcBef>
                <a:spcPts val="750"/>
              </a:spcBef>
              <a:spcAft>
                <a:spcPts val="0"/>
              </a:spcAft>
              <a:buNone/>
            </a:pPr>
            <a:endParaRPr sz="1800"/>
          </a:p>
        </p:txBody>
      </p:sp>
      <p:sp>
        <p:nvSpPr>
          <p:cNvPr id="252" name="Google Shape;252;p49"/>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Non-Public Equitable Services Reminders</a:t>
            </a:r>
            <a:endParaRPr/>
          </a:p>
        </p:txBody>
      </p:sp>
      <p:sp>
        <p:nvSpPr>
          <p:cNvPr id="259" name="Google Shape;259;p50"/>
          <p:cNvSpPr txBox="1">
            <a:spLocks noGrp="1"/>
          </p:cNvSpPr>
          <p:nvPr>
            <p:ph type="body" idx="1"/>
          </p:nvPr>
        </p:nvSpPr>
        <p:spPr>
          <a:xfrm>
            <a:off x="150850" y="1098225"/>
            <a:ext cx="8840700" cy="2867100"/>
          </a:xfrm>
          <a:prstGeom prst="rect">
            <a:avLst/>
          </a:prstGeom>
        </p:spPr>
        <p:txBody>
          <a:bodyPr spcFirstLastPara="1" wrap="square" lIns="91425" tIns="91425" rIns="91425" bIns="91425" anchor="t" anchorCtr="0">
            <a:noAutofit/>
          </a:bodyPr>
          <a:lstStyle/>
          <a:p>
            <a:pPr marL="0" lvl="0" indent="0" algn="l" rtl="0">
              <a:lnSpc>
                <a:spcPct val="120000"/>
              </a:lnSpc>
              <a:spcBef>
                <a:spcPts val="800"/>
              </a:spcBef>
              <a:spcAft>
                <a:spcPts val="0"/>
              </a:spcAft>
              <a:buNone/>
            </a:pPr>
            <a:r>
              <a:rPr lang="en-US"/>
              <a:t>Districts should have included the following in their original Strong Start Applications:</a:t>
            </a:r>
            <a:endParaRPr/>
          </a:p>
          <a:p>
            <a:pPr marL="457200" lvl="0" indent="-342900" algn="l" rtl="0">
              <a:lnSpc>
                <a:spcPct val="120000"/>
              </a:lnSpc>
              <a:spcBef>
                <a:spcPts val="800"/>
              </a:spcBef>
              <a:spcAft>
                <a:spcPts val="0"/>
              </a:spcAft>
              <a:buSzPts val="1800"/>
              <a:buFont typeface="Calibri"/>
              <a:buChar char="•"/>
            </a:pPr>
            <a:r>
              <a:rPr lang="en-US"/>
              <a:t>Affirmation of Consultation and Agreement *</a:t>
            </a:r>
            <a:endParaRPr sz="1000"/>
          </a:p>
          <a:p>
            <a:pPr marL="457200" lvl="0" indent="-342900" algn="l" rtl="0">
              <a:lnSpc>
                <a:spcPct val="120000"/>
              </a:lnSpc>
              <a:spcBef>
                <a:spcPts val="0"/>
              </a:spcBef>
              <a:spcAft>
                <a:spcPts val="0"/>
              </a:spcAft>
              <a:buSzPts val="1800"/>
              <a:buFont typeface="Calibri"/>
              <a:buChar char="•"/>
            </a:pPr>
            <a:r>
              <a:rPr lang="en-US"/>
              <a:t>Equitable services activities in the ESSER consolidated budget</a:t>
            </a:r>
            <a:endParaRPr/>
          </a:p>
          <a:p>
            <a:pPr marL="457200" lvl="0" indent="-342900" algn="l" rtl="0">
              <a:lnSpc>
                <a:spcPct val="120000"/>
              </a:lnSpc>
              <a:spcBef>
                <a:spcPts val="0"/>
              </a:spcBef>
              <a:spcAft>
                <a:spcPts val="0"/>
              </a:spcAft>
              <a:buSzPts val="1800"/>
              <a:buFont typeface="Calibri"/>
              <a:buChar char="•"/>
            </a:pPr>
            <a:r>
              <a:rPr lang="en-US"/>
              <a:t>Individual private school allocations</a:t>
            </a:r>
            <a:endParaRPr/>
          </a:p>
          <a:p>
            <a:pPr marL="0" lvl="0" indent="0" algn="l" rtl="0">
              <a:lnSpc>
                <a:spcPct val="120000"/>
              </a:lnSpc>
              <a:spcBef>
                <a:spcPts val="800"/>
              </a:spcBef>
              <a:spcAft>
                <a:spcPts val="0"/>
              </a:spcAft>
              <a:buNone/>
            </a:pPr>
            <a:endParaRPr/>
          </a:p>
          <a:p>
            <a:pPr marL="0" lvl="0" indent="0" algn="l" rtl="0">
              <a:lnSpc>
                <a:spcPct val="120000"/>
              </a:lnSpc>
              <a:spcBef>
                <a:spcPts val="800"/>
              </a:spcBef>
              <a:spcAft>
                <a:spcPts val="0"/>
              </a:spcAft>
              <a:buNone/>
            </a:pPr>
            <a:r>
              <a:rPr lang="en-US"/>
              <a:t>*Upload for all Brumfield Dodd approved non-profit private schools on the non-public consultation page in the Administration section of the application.</a:t>
            </a:r>
            <a:endParaRPr/>
          </a:p>
          <a:p>
            <a:pPr marL="0" marR="0" lvl="0" indent="0" algn="l" rtl="0">
              <a:lnSpc>
                <a:spcPct val="90000"/>
              </a:lnSpc>
              <a:spcBef>
                <a:spcPts val="750"/>
              </a:spcBef>
              <a:spcAft>
                <a:spcPts val="0"/>
              </a:spcAft>
              <a:buNone/>
            </a:pPr>
            <a:endParaRPr sz="1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US"/>
              <a:t>Agenda</a:t>
            </a:r>
            <a:endParaRPr/>
          </a:p>
          <a:p>
            <a:pPr marL="0" lvl="0" indent="0" algn="l" rtl="0">
              <a:spcBef>
                <a:spcPts val="0"/>
              </a:spcBef>
              <a:spcAft>
                <a:spcPts val="0"/>
              </a:spcAft>
              <a:buNone/>
            </a:pPr>
            <a:endParaRPr/>
          </a:p>
        </p:txBody>
      </p:sp>
      <p:sp>
        <p:nvSpPr>
          <p:cNvPr id="136" name="Google Shape;136;p3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750"/>
              </a:spcBef>
              <a:spcAft>
                <a:spcPts val="0"/>
              </a:spcAft>
              <a:buSzPts val="1800"/>
              <a:buFont typeface="Calibri"/>
              <a:buChar char="•"/>
            </a:pPr>
            <a:r>
              <a:rPr lang="en-US"/>
              <a:t>Strong Start - Overview</a:t>
            </a:r>
            <a:endParaRPr/>
          </a:p>
          <a:p>
            <a:pPr marL="457200" lvl="0" indent="-342900" algn="l" rtl="0">
              <a:lnSpc>
                <a:spcPct val="150000"/>
              </a:lnSpc>
              <a:spcBef>
                <a:spcPts val="0"/>
              </a:spcBef>
              <a:spcAft>
                <a:spcPts val="0"/>
              </a:spcAft>
              <a:buSzPts val="1800"/>
              <a:buFont typeface="Calibri"/>
              <a:buChar char="•"/>
            </a:pPr>
            <a:r>
              <a:rPr lang="en-US"/>
              <a:t>Strong Start - Incentive Allocations</a:t>
            </a:r>
            <a:endParaRPr/>
          </a:p>
          <a:p>
            <a:pPr marL="457200" lvl="0" indent="-342900" algn="l" rtl="0">
              <a:lnSpc>
                <a:spcPct val="150000"/>
              </a:lnSpc>
              <a:spcBef>
                <a:spcPts val="0"/>
              </a:spcBef>
              <a:spcAft>
                <a:spcPts val="0"/>
              </a:spcAft>
              <a:buSzPts val="1800"/>
              <a:buFont typeface="Calibri"/>
              <a:buChar char="•"/>
            </a:pPr>
            <a:r>
              <a:rPr lang="en-US"/>
              <a:t>Budgeting Incentive Allocations</a:t>
            </a:r>
            <a:endParaRPr/>
          </a:p>
          <a:p>
            <a:pPr marL="457200" lvl="0" indent="-342900" algn="l" rtl="0">
              <a:lnSpc>
                <a:spcPct val="150000"/>
              </a:lnSpc>
              <a:spcBef>
                <a:spcPts val="0"/>
              </a:spcBef>
              <a:spcAft>
                <a:spcPts val="0"/>
              </a:spcAft>
              <a:buSzPts val="1800"/>
              <a:buFont typeface="Calibri"/>
              <a:buChar char="•"/>
            </a:pPr>
            <a:r>
              <a:rPr lang="en-US"/>
              <a:t>Non-Public Equitable Services Update</a:t>
            </a:r>
            <a:endParaRPr/>
          </a:p>
          <a:p>
            <a:pPr marL="457200" lvl="0" indent="-342900" algn="l" rtl="0">
              <a:lnSpc>
                <a:spcPct val="150000"/>
              </a:lnSpc>
              <a:spcBef>
                <a:spcPts val="0"/>
              </a:spcBef>
              <a:spcAft>
                <a:spcPts val="0"/>
              </a:spcAft>
              <a:buSzPts val="1800"/>
              <a:buFont typeface="Calibri"/>
              <a:buChar char="•"/>
            </a:pPr>
            <a:r>
              <a:rPr lang="en-US"/>
              <a:t>Addressing Review Checklist Comments</a:t>
            </a:r>
            <a:endParaRPr/>
          </a:p>
          <a:p>
            <a:pPr marL="457200" lvl="0" indent="-342900" algn="l" rtl="0">
              <a:lnSpc>
                <a:spcPct val="150000"/>
              </a:lnSpc>
              <a:spcBef>
                <a:spcPts val="0"/>
              </a:spcBef>
              <a:spcAft>
                <a:spcPts val="0"/>
              </a:spcAft>
              <a:buSzPts val="1800"/>
              <a:buFont typeface="Calibri"/>
              <a:buChar char="•"/>
            </a:pPr>
            <a:r>
              <a:rPr lang="en-US"/>
              <a:t>Next Steps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Updated Non-Public Proportionate Share Calculation</a:t>
            </a:r>
            <a:endParaRPr/>
          </a:p>
        </p:txBody>
      </p:sp>
      <p:sp>
        <p:nvSpPr>
          <p:cNvPr id="266" name="Google Shape;266;p51"/>
          <p:cNvSpPr txBox="1">
            <a:spLocks noGrp="1"/>
          </p:cNvSpPr>
          <p:nvPr>
            <p:ph type="body" idx="1"/>
          </p:nvPr>
        </p:nvSpPr>
        <p:spPr>
          <a:xfrm>
            <a:off x="150850" y="1098225"/>
            <a:ext cx="8840700" cy="3669000"/>
          </a:xfrm>
          <a:prstGeom prst="rect">
            <a:avLst/>
          </a:prstGeom>
        </p:spPr>
        <p:txBody>
          <a:bodyPr spcFirstLastPara="1" wrap="square" lIns="91425" tIns="91425" rIns="91425" bIns="91425" anchor="t" anchorCtr="0">
            <a:noAutofit/>
          </a:bodyPr>
          <a:lstStyle/>
          <a:p>
            <a:pPr marL="0" marR="0" lvl="0" indent="0" algn="l" rtl="0">
              <a:lnSpc>
                <a:spcPct val="90000"/>
              </a:lnSpc>
              <a:spcBef>
                <a:spcPts val="750"/>
              </a:spcBef>
              <a:spcAft>
                <a:spcPts val="0"/>
              </a:spcAft>
              <a:buNone/>
            </a:pPr>
            <a:r>
              <a:rPr lang="en-US"/>
              <a:t>Below is the recommended sequence for completing the Equitable Share page:</a:t>
            </a:r>
            <a:endParaRPr/>
          </a:p>
          <a:p>
            <a:pPr marL="457200" marR="0" lvl="0" indent="-342900" algn="l" rtl="0">
              <a:lnSpc>
                <a:spcPct val="90000"/>
              </a:lnSpc>
              <a:spcBef>
                <a:spcPts val="750"/>
              </a:spcBef>
              <a:spcAft>
                <a:spcPts val="0"/>
              </a:spcAft>
              <a:buSzPts val="1800"/>
              <a:buFont typeface="Calibri"/>
              <a:buChar char="•"/>
            </a:pPr>
            <a:r>
              <a:rPr lang="en-US"/>
              <a:t>Determine any non-public admin services</a:t>
            </a:r>
            <a:endParaRPr/>
          </a:p>
          <a:p>
            <a:pPr marL="914400" marR="0" lvl="1" indent="-342900" algn="l" rtl="0">
              <a:lnSpc>
                <a:spcPct val="90000"/>
              </a:lnSpc>
              <a:spcBef>
                <a:spcPts val="0"/>
              </a:spcBef>
              <a:spcAft>
                <a:spcPts val="0"/>
              </a:spcAft>
              <a:buSzPts val="1800"/>
              <a:buChar char="•"/>
            </a:pPr>
            <a:r>
              <a:rPr lang="en-US"/>
              <a:t>Note - the EIC has been provided in the budget detail drop down </a:t>
            </a:r>
            <a:endParaRPr/>
          </a:p>
          <a:p>
            <a:pPr marL="914400" marR="0" lvl="1" indent="-342900" algn="l" rtl="0">
              <a:lnSpc>
                <a:spcPct val="90000"/>
              </a:lnSpc>
              <a:spcBef>
                <a:spcPts val="0"/>
              </a:spcBef>
              <a:spcAft>
                <a:spcPts val="0"/>
              </a:spcAft>
              <a:buSzPts val="1800"/>
              <a:buChar char="•"/>
            </a:pPr>
            <a:r>
              <a:rPr lang="en-US"/>
              <a:t>EIC - NPADM</a:t>
            </a:r>
            <a:endParaRPr/>
          </a:p>
          <a:p>
            <a:pPr marL="914400" marR="0" lvl="1" indent="-342900" algn="l" rtl="0">
              <a:lnSpc>
                <a:spcPct val="90000"/>
              </a:lnSpc>
              <a:spcBef>
                <a:spcPts val="0"/>
              </a:spcBef>
              <a:spcAft>
                <a:spcPts val="0"/>
              </a:spcAft>
              <a:buSzPts val="1800"/>
              <a:buChar char="•"/>
            </a:pPr>
            <a:r>
              <a:rPr lang="en-US"/>
              <a:t>Administrative cost must be reasonable and necessary</a:t>
            </a:r>
            <a:endParaRPr/>
          </a:p>
          <a:p>
            <a:pPr marL="457200" marR="0" lvl="0" indent="-342900" algn="l" rtl="0">
              <a:lnSpc>
                <a:spcPct val="90000"/>
              </a:lnSpc>
              <a:spcBef>
                <a:spcPts val="0"/>
              </a:spcBef>
              <a:spcAft>
                <a:spcPts val="0"/>
              </a:spcAft>
              <a:buSzPts val="1800"/>
              <a:buFont typeface="Calibri"/>
              <a:buChar char="•"/>
            </a:pPr>
            <a:r>
              <a:rPr lang="en-US"/>
              <a:t>Determine the non-public IDC</a:t>
            </a:r>
            <a:endParaRPr/>
          </a:p>
          <a:p>
            <a:pPr marL="914400" marR="0" lvl="1" indent="-342900" algn="l" rtl="0">
              <a:lnSpc>
                <a:spcPct val="90000"/>
              </a:lnSpc>
              <a:spcBef>
                <a:spcPts val="0"/>
              </a:spcBef>
              <a:spcAft>
                <a:spcPts val="0"/>
              </a:spcAft>
              <a:buSzPts val="1800"/>
              <a:buChar char="•"/>
            </a:pPr>
            <a:r>
              <a:rPr lang="en-US"/>
              <a:t>Save Page </a:t>
            </a:r>
            <a:endParaRPr/>
          </a:p>
          <a:p>
            <a:pPr marL="914400" marR="0" lvl="1" indent="-342900" algn="l" rtl="0">
              <a:lnSpc>
                <a:spcPct val="90000"/>
              </a:lnSpc>
              <a:spcBef>
                <a:spcPts val="0"/>
              </a:spcBef>
              <a:spcAft>
                <a:spcPts val="0"/>
              </a:spcAft>
              <a:buSzPts val="1800"/>
              <a:buChar char="•"/>
            </a:pPr>
            <a:r>
              <a:rPr lang="en-US"/>
              <a:t>The max IDC for the budget detail will be recalculated</a:t>
            </a:r>
            <a:endParaRPr/>
          </a:p>
          <a:p>
            <a:pPr marL="457200" marR="0" lvl="0" indent="-342900" algn="l" rtl="0">
              <a:lnSpc>
                <a:spcPct val="90000"/>
              </a:lnSpc>
              <a:spcBef>
                <a:spcPts val="0"/>
              </a:spcBef>
              <a:spcAft>
                <a:spcPts val="0"/>
              </a:spcAft>
              <a:buSzPts val="1800"/>
              <a:buFont typeface="Calibri"/>
              <a:buChar char="•"/>
            </a:pPr>
            <a:r>
              <a:rPr lang="en-US"/>
              <a:t>Note the total proportionate share adjustment to be allocated to each non-public school.</a:t>
            </a:r>
            <a:endParaRPr/>
          </a:p>
          <a:p>
            <a:pPr marL="457200" marR="0" lvl="0" indent="-342900" algn="l" rtl="0">
              <a:lnSpc>
                <a:spcPct val="90000"/>
              </a:lnSpc>
              <a:spcBef>
                <a:spcPts val="0"/>
              </a:spcBef>
              <a:spcAft>
                <a:spcPts val="0"/>
              </a:spcAft>
              <a:buSzPts val="1800"/>
              <a:buFont typeface="Calibri"/>
              <a:buChar char="•"/>
            </a:pPr>
            <a:r>
              <a:rPr lang="en-US"/>
              <a:t>Proceed to making final budget adjustments aligned to new proportionate share total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Updated Non-Public Proportionate Share Calculation</a:t>
            </a:r>
            <a:endParaRPr/>
          </a:p>
        </p:txBody>
      </p:sp>
      <p:pic>
        <p:nvPicPr>
          <p:cNvPr id="273" name="Google Shape;273;p52"/>
          <p:cNvPicPr preferRelativeResize="0"/>
          <p:nvPr/>
        </p:nvPicPr>
        <p:blipFill>
          <a:blip r:embed="rId3">
            <a:alphaModFix/>
          </a:blip>
          <a:stretch>
            <a:fillRect/>
          </a:stretch>
        </p:blipFill>
        <p:spPr>
          <a:xfrm>
            <a:off x="1182625" y="1047600"/>
            <a:ext cx="6778751" cy="3699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 Addressing Review Checklist Comments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19-20 Strong Start Application:</a:t>
            </a:r>
            <a:endParaRPr/>
          </a:p>
          <a:p>
            <a:pPr marL="0" lvl="0" indent="0" algn="ctr" rtl="0">
              <a:spcBef>
                <a:spcPts val="0"/>
              </a:spcBef>
              <a:spcAft>
                <a:spcPts val="0"/>
              </a:spcAft>
              <a:buNone/>
            </a:pPr>
            <a:r>
              <a:rPr lang="en-US"/>
              <a:t>Review Summary</a:t>
            </a:r>
            <a:endParaRPr/>
          </a:p>
        </p:txBody>
      </p:sp>
      <p:sp>
        <p:nvSpPr>
          <p:cNvPr id="286" name="Google Shape;286;p54"/>
          <p:cNvSpPr txBox="1"/>
          <p:nvPr/>
        </p:nvSpPr>
        <p:spPr>
          <a:xfrm>
            <a:off x="391950" y="1061313"/>
            <a:ext cx="8360100" cy="782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750"/>
              </a:spcBef>
              <a:spcAft>
                <a:spcPts val="0"/>
              </a:spcAft>
              <a:buNone/>
            </a:pPr>
            <a:r>
              <a:rPr lang="en-US" sz="1800">
                <a:latin typeface="Calibri"/>
                <a:ea typeface="Calibri"/>
                <a:cs typeface="Calibri"/>
                <a:sym typeface="Calibri"/>
              </a:rPr>
              <a:t>My original application has been “Accepted with Comment” or “Returned for change” - now what?</a:t>
            </a:r>
            <a:endParaRPr sz="1800">
              <a:solidFill>
                <a:schemeClr val="dk1"/>
              </a:solidFill>
              <a:latin typeface="Calibri"/>
              <a:ea typeface="Calibri"/>
              <a:cs typeface="Calibri"/>
              <a:sym typeface="Calibri"/>
            </a:endParaRPr>
          </a:p>
        </p:txBody>
      </p:sp>
      <p:sp>
        <p:nvSpPr>
          <p:cNvPr id="287" name="Google Shape;287;p54"/>
          <p:cNvSpPr txBox="1"/>
          <p:nvPr/>
        </p:nvSpPr>
        <p:spPr>
          <a:xfrm>
            <a:off x="3028950" y="1871538"/>
            <a:ext cx="3086100" cy="39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Review Summary</a:t>
            </a:r>
            <a:endParaRPr sz="1800" b="1"/>
          </a:p>
        </p:txBody>
      </p:sp>
      <p:cxnSp>
        <p:nvCxnSpPr>
          <p:cNvPr id="288" name="Google Shape;288;p54"/>
          <p:cNvCxnSpPr/>
          <p:nvPr/>
        </p:nvCxnSpPr>
        <p:spPr>
          <a:xfrm rot="10800000" flipH="1">
            <a:off x="-14500" y="1868925"/>
            <a:ext cx="9200400" cy="37500"/>
          </a:xfrm>
          <a:prstGeom prst="straightConnector1">
            <a:avLst/>
          </a:prstGeom>
          <a:noFill/>
          <a:ln w="9525" cap="flat" cmpd="sng">
            <a:solidFill>
              <a:schemeClr val="dk2"/>
            </a:solidFill>
            <a:prstDash val="solid"/>
            <a:round/>
            <a:headEnd type="none" w="med" len="med"/>
            <a:tailEnd type="none" w="med" len="med"/>
          </a:ln>
        </p:spPr>
      </p:cxnSp>
      <p:pic>
        <p:nvPicPr>
          <p:cNvPr id="289" name="Google Shape;289;p54"/>
          <p:cNvPicPr preferRelativeResize="0"/>
          <p:nvPr/>
        </p:nvPicPr>
        <p:blipFill>
          <a:blip r:embed="rId3">
            <a:alphaModFix/>
          </a:blip>
          <a:stretch>
            <a:fillRect/>
          </a:stretch>
        </p:blipFill>
        <p:spPr>
          <a:xfrm>
            <a:off x="53250" y="2588675"/>
            <a:ext cx="9006750" cy="1439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19-20 Strong Start Application:</a:t>
            </a:r>
            <a:endParaRPr/>
          </a:p>
          <a:p>
            <a:pPr marL="0" lvl="0" indent="0" algn="ctr" rtl="0">
              <a:spcBef>
                <a:spcPts val="0"/>
              </a:spcBef>
              <a:spcAft>
                <a:spcPts val="0"/>
              </a:spcAft>
              <a:buNone/>
            </a:pPr>
            <a:r>
              <a:rPr lang="en-US"/>
              <a:t>Review Summary</a:t>
            </a:r>
            <a:endParaRPr/>
          </a:p>
        </p:txBody>
      </p:sp>
      <p:sp>
        <p:nvSpPr>
          <p:cNvPr id="296" name="Google Shape;296;p55"/>
          <p:cNvSpPr txBox="1"/>
          <p:nvPr/>
        </p:nvSpPr>
        <p:spPr>
          <a:xfrm>
            <a:off x="3028950" y="1135813"/>
            <a:ext cx="3086100" cy="39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Review Checklist</a:t>
            </a:r>
            <a:endParaRPr sz="1800" b="1"/>
          </a:p>
        </p:txBody>
      </p:sp>
      <p:cxnSp>
        <p:nvCxnSpPr>
          <p:cNvPr id="297" name="Google Shape;297;p55"/>
          <p:cNvCxnSpPr/>
          <p:nvPr/>
        </p:nvCxnSpPr>
        <p:spPr>
          <a:xfrm rot="10800000" flipH="1">
            <a:off x="-28200" y="1527013"/>
            <a:ext cx="9200400" cy="37500"/>
          </a:xfrm>
          <a:prstGeom prst="straightConnector1">
            <a:avLst/>
          </a:prstGeom>
          <a:noFill/>
          <a:ln w="9525" cap="flat" cmpd="sng">
            <a:solidFill>
              <a:schemeClr val="dk2"/>
            </a:solidFill>
            <a:prstDash val="solid"/>
            <a:round/>
            <a:headEnd type="none" w="med" len="med"/>
            <a:tailEnd type="none" w="med" len="med"/>
          </a:ln>
        </p:spPr>
      </p:cxnSp>
      <p:sp>
        <p:nvSpPr>
          <p:cNvPr id="298" name="Google Shape;298;p55"/>
          <p:cNvSpPr txBox="1"/>
          <p:nvPr/>
        </p:nvSpPr>
        <p:spPr>
          <a:xfrm>
            <a:off x="862950" y="3065525"/>
            <a:ext cx="7418100" cy="1556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To access Reviewers Comments</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latin typeface="Calibri"/>
                <a:ea typeface="Calibri"/>
                <a:cs typeface="Calibri"/>
                <a:sym typeface="Calibri"/>
              </a:rPr>
              <a:t>Select the radio button next to the appropriate review checklist.</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latin typeface="Calibri"/>
                <a:ea typeface="Calibri"/>
                <a:cs typeface="Calibri"/>
                <a:sym typeface="Calibri"/>
              </a:rPr>
              <a:t>Click “Review Checklist”.</a:t>
            </a:r>
            <a:endParaRPr sz="1800">
              <a:latin typeface="Calibri"/>
              <a:ea typeface="Calibri"/>
              <a:cs typeface="Calibri"/>
              <a:sym typeface="Calibri"/>
            </a:endParaRPr>
          </a:p>
          <a:p>
            <a:pPr marL="914400" lvl="1" indent="-342900" algn="l" rtl="0">
              <a:spcBef>
                <a:spcPts val="0"/>
              </a:spcBef>
              <a:spcAft>
                <a:spcPts val="0"/>
              </a:spcAft>
              <a:buSzPts val="1800"/>
              <a:buChar char="○"/>
            </a:pPr>
            <a:r>
              <a:rPr lang="en-US" sz="1800">
                <a:latin typeface="Calibri"/>
                <a:ea typeface="Calibri"/>
                <a:cs typeface="Calibri"/>
                <a:sym typeface="Calibri"/>
              </a:rPr>
              <a:t>If checklist does not open in a separate window, check to see if the “Pop-up Blocker” in your browser is turned </a:t>
            </a:r>
            <a:r>
              <a:rPr lang="en-US" sz="1800" b="1">
                <a:latin typeface="Calibri"/>
                <a:ea typeface="Calibri"/>
                <a:cs typeface="Calibri"/>
                <a:sym typeface="Calibri"/>
              </a:rPr>
              <a:t>Off.</a:t>
            </a:r>
            <a:endParaRPr sz="1800" b="1">
              <a:latin typeface="Calibri"/>
              <a:ea typeface="Calibri"/>
              <a:cs typeface="Calibri"/>
              <a:sym typeface="Calibri"/>
            </a:endParaRPr>
          </a:p>
        </p:txBody>
      </p:sp>
      <p:pic>
        <p:nvPicPr>
          <p:cNvPr id="299" name="Google Shape;299;p55"/>
          <p:cNvPicPr preferRelativeResize="0"/>
          <p:nvPr/>
        </p:nvPicPr>
        <p:blipFill>
          <a:blip r:embed="rId3">
            <a:alphaModFix/>
          </a:blip>
          <a:stretch>
            <a:fillRect/>
          </a:stretch>
        </p:blipFill>
        <p:spPr>
          <a:xfrm>
            <a:off x="123937" y="1790500"/>
            <a:ext cx="8896125" cy="893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6"/>
          <p:cNvSpPr txBox="1">
            <a:spLocks noGrp="1"/>
          </p:cNvSpPr>
          <p:nvPr>
            <p:ph type="title"/>
          </p:nvPr>
        </p:nvSpPr>
        <p:spPr>
          <a:xfrm>
            <a:off x="0" y="1600200"/>
            <a:ext cx="9144000" cy="1657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a:t>Next Steps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LaGov Transition</a:t>
            </a:r>
            <a:endParaRPr/>
          </a:p>
        </p:txBody>
      </p:sp>
      <p:sp>
        <p:nvSpPr>
          <p:cNvPr id="312" name="Google Shape;312;p57"/>
          <p:cNvSpPr txBox="1">
            <a:spLocks noGrp="1"/>
          </p:cNvSpPr>
          <p:nvPr>
            <p:ph type="body" idx="1"/>
          </p:nvPr>
        </p:nvSpPr>
        <p:spPr>
          <a:xfrm>
            <a:off x="152400" y="1033475"/>
            <a:ext cx="8839200" cy="3781800"/>
          </a:xfrm>
          <a:prstGeom prst="rect">
            <a:avLst/>
          </a:prstGeom>
        </p:spPr>
        <p:txBody>
          <a:bodyPr spcFirstLastPara="1" wrap="square" lIns="91425" tIns="91425" rIns="91425" bIns="91425" anchor="t" anchorCtr="0">
            <a:noAutofit/>
          </a:bodyPr>
          <a:lstStyle/>
          <a:p>
            <a:pPr marL="0" marR="0" lvl="0" indent="0" algn="l" rtl="0">
              <a:lnSpc>
                <a:spcPct val="90000"/>
              </a:lnSpc>
              <a:spcBef>
                <a:spcPts val="750"/>
              </a:spcBef>
              <a:spcAft>
                <a:spcPts val="0"/>
              </a:spcAft>
              <a:buNone/>
            </a:pPr>
            <a:r>
              <a:rPr lang="en-US"/>
              <a:t>Due to the transition occurring with the state’s accounting system that will take place on June 30, the following applications will require budgeting and resubmission for FY 20-21:</a:t>
            </a:r>
            <a:endParaRPr/>
          </a:p>
          <a:p>
            <a:pPr marL="457200" marR="0" lvl="0" indent="-330200" algn="l" rtl="0">
              <a:lnSpc>
                <a:spcPct val="90000"/>
              </a:lnSpc>
              <a:spcBef>
                <a:spcPts val="750"/>
              </a:spcBef>
              <a:spcAft>
                <a:spcPts val="0"/>
              </a:spcAft>
              <a:buSzPts val="1600"/>
              <a:buChar char="•"/>
            </a:pPr>
            <a:r>
              <a:rPr lang="en-US" sz="1600"/>
              <a:t>2020 Strong Start</a:t>
            </a:r>
            <a:endParaRPr sz="1600"/>
          </a:p>
          <a:p>
            <a:pPr marL="457200" marR="0" lvl="0" indent="-330200" algn="l" rtl="0">
              <a:lnSpc>
                <a:spcPct val="90000"/>
              </a:lnSpc>
              <a:spcBef>
                <a:spcPts val="0"/>
              </a:spcBef>
              <a:spcAft>
                <a:spcPts val="0"/>
              </a:spcAft>
              <a:buSzPts val="1600"/>
              <a:buChar char="•"/>
            </a:pPr>
            <a:r>
              <a:rPr lang="en-US" sz="1600"/>
              <a:t>2020 Family Childcare Pilot</a:t>
            </a:r>
            <a:endParaRPr sz="1600"/>
          </a:p>
          <a:p>
            <a:pPr marL="457200" marR="0" lvl="0" indent="-330200" algn="l" rtl="0">
              <a:lnSpc>
                <a:spcPct val="90000"/>
              </a:lnSpc>
              <a:spcBef>
                <a:spcPts val="0"/>
              </a:spcBef>
              <a:spcAft>
                <a:spcPts val="0"/>
              </a:spcAft>
              <a:buSzPts val="1600"/>
              <a:buChar char="•"/>
            </a:pPr>
            <a:r>
              <a:rPr lang="en-US" sz="1600"/>
              <a:t>2020 Get Ready Cohort</a:t>
            </a:r>
            <a:endParaRPr sz="1600"/>
          </a:p>
          <a:p>
            <a:pPr marL="457200" marR="0" lvl="0" indent="-330200" algn="l" rtl="0">
              <a:lnSpc>
                <a:spcPct val="90000"/>
              </a:lnSpc>
              <a:spcBef>
                <a:spcPts val="0"/>
              </a:spcBef>
              <a:spcAft>
                <a:spcPts val="0"/>
              </a:spcAft>
              <a:buSzPts val="1600"/>
              <a:buChar char="•"/>
            </a:pPr>
            <a:r>
              <a:rPr lang="en-US" sz="1600"/>
              <a:t>2020 Infant Class Support</a:t>
            </a:r>
            <a:endParaRPr sz="1600"/>
          </a:p>
          <a:p>
            <a:pPr marL="457200" marR="0" lvl="0" indent="-330200" algn="l" rtl="0">
              <a:lnSpc>
                <a:spcPct val="90000"/>
              </a:lnSpc>
              <a:spcBef>
                <a:spcPts val="0"/>
              </a:spcBef>
              <a:spcAft>
                <a:spcPts val="0"/>
              </a:spcAft>
              <a:buSzPts val="1600"/>
              <a:buChar char="•"/>
            </a:pPr>
            <a:r>
              <a:rPr lang="en-US" sz="1600"/>
              <a:t>2019/2020 Ready Start Network</a:t>
            </a:r>
            <a:endParaRPr sz="1600"/>
          </a:p>
          <a:p>
            <a:pPr marL="457200" marR="0" lvl="0" indent="-330200" algn="l" rtl="0">
              <a:lnSpc>
                <a:spcPct val="90000"/>
              </a:lnSpc>
              <a:spcBef>
                <a:spcPts val="0"/>
              </a:spcBef>
              <a:spcAft>
                <a:spcPts val="0"/>
              </a:spcAft>
              <a:buSzPts val="1600"/>
              <a:buChar char="•"/>
            </a:pPr>
            <a:r>
              <a:rPr lang="en-US" sz="1600"/>
              <a:t>2019/2020 Charter School Applications (Startup, Planning, Imp. 1 and 2)</a:t>
            </a:r>
            <a:endParaRPr sz="1600"/>
          </a:p>
          <a:p>
            <a:pPr marL="457200" marR="0" lvl="0" indent="-330200" algn="l" rtl="0">
              <a:lnSpc>
                <a:spcPct val="90000"/>
              </a:lnSpc>
              <a:spcBef>
                <a:spcPts val="0"/>
              </a:spcBef>
              <a:spcAft>
                <a:spcPts val="0"/>
              </a:spcAft>
              <a:buSzPts val="1600"/>
              <a:buChar char="•"/>
            </a:pPr>
            <a:r>
              <a:rPr lang="en-US" sz="1600"/>
              <a:t>2019 Charter School Dissemination</a:t>
            </a:r>
            <a:endParaRPr sz="1600"/>
          </a:p>
          <a:p>
            <a:pPr marL="457200" marR="0" lvl="0" indent="-330200" algn="l" rtl="0">
              <a:lnSpc>
                <a:spcPct val="90000"/>
              </a:lnSpc>
              <a:spcBef>
                <a:spcPts val="0"/>
              </a:spcBef>
              <a:spcAft>
                <a:spcPts val="0"/>
              </a:spcAft>
              <a:buSzPts val="1600"/>
              <a:buChar char="•"/>
            </a:pPr>
            <a:r>
              <a:rPr lang="en-US" sz="1600"/>
              <a:t>21st CCLC</a:t>
            </a:r>
            <a:endParaRPr sz="1600"/>
          </a:p>
          <a:p>
            <a:pPr marL="457200" marR="0" lvl="0" indent="-330200" algn="l" rtl="0">
              <a:lnSpc>
                <a:spcPct val="90000"/>
              </a:lnSpc>
              <a:spcBef>
                <a:spcPts val="0"/>
              </a:spcBef>
              <a:spcAft>
                <a:spcPts val="0"/>
              </a:spcAft>
              <a:buSzPts val="1600"/>
              <a:buChar char="•"/>
            </a:pPr>
            <a:r>
              <a:rPr lang="en-US" sz="1600"/>
              <a:t>High Cost Services Round 1 &amp; 2</a:t>
            </a:r>
            <a:endParaRPr sz="1600"/>
          </a:p>
          <a:p>
            <a:pPr marL="457200" marR="0" lvl="0" indent="-330200" algn="l" rtl="0">
              <a:lnSpc>
                <a:spcPct val="90000"/>
              </a:lnSpc>
              <a:spcBef>
                <a:spcPts val="0"/>
              </a:spcBef>
              <a:spcAft>
                <a:spcPts val="0"/>
              </a:spcAft>
              <a:buSzPts val="1600"/>
              <a:buChar char="•"/>
            </a:pPr>
            <a:r>
              <a:rPr lang="en-US" sz="1600"/>
              <a:t>LA Mental Health</a:t>
            </a:r>
            <a:endParaRPr sz="1600"/>
          </a:p>
          <a:p>
            <a:pPr marL="457200" marR="0" lvl="0" indent="-330200" algn="l" rtl="0">
              <a:lnSpc>
                <a:spcPct val="90000"/>
              </a:lnSpc>
              <a:spcBef>
                <a:spcPts val="0"/>
              </a:spcBef>
              <a:spcAft>
                <a:spcPts val="0"/>
              </a:spcAft>
              <a:buSzPts val="1600"/>
              <a:buChar char="•"/>
            </a:pPr>
            <a:r>
              <a:rPr lang="en-US" sz="1600"/>
              <a:t>2020 PBCS TIF</a:t>
            </a:r>
            <a:endParaRPr sz="1600"/>
          </a:p>
          <a:p>
            <a:pPr marL="457200" marR="0" lvl="0" indent="-330200" algn="l" rtl="0">
              <a:lnSpc>
                <a:spcPct val="90000"/>
              </a:lnSpc>
              <a:spcBef>
                <a:spcPts val="0"/>
              </a:spcBef>
              <a:spcAft>
                <a:spcPts val="0"/>
              </a:spcAft>
              <a:buSzPts val="1600"/>
              <a:buChar char="•"/>
            </a:pPr>
            <a:r>
              <a:rPr lang="en-US" sz="1600"/>
              <a:t>SIG Round 7</a:t>
            </a:r>
            <a:endParaRPr sz="1600"/>
          </a:p>
          <a:p>
            <a:pPr marL="0" marR="0" lvl="0" indent="0" algn="l" rtl="0">
              <a:lnSpc>
                <a:spcPct val="90000"/>
              </a:lnSpc>
              <a:spcBef>
                <a:spcPts val="750"/>
              </a:spcBef>
              <a:spcAft>
                <a:spcPts val="0"/>
              </a:spcAft>
              <a:buNone/>
            </a:pPr>
            <a:r>
              <a:rPr lang="en-US" sz="1600"/>
              <a:t>Please contact </a:t>
            </a:r>
            <a:r>
              <a:rPr lang="en-US" sz="1600" u="sng">
                <a:solidFill>
                  <a:schemeClr val="hlink"/>
                </a:solidFill>
                <a:hlinkClick r:id="rId3"/>
              </a:rPr>
              <a:t>ldoe.grantshelpdesk@la.gov</a:t>
            </a:r>
            <a:r>
              <a:rPr lang="en-US" sz="1600"/>
              <a:t> with questions.</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8"/>
          <p:cNvSpPr txBox="1">
            <a:spLocks noGrp="1"/>
          </p:cNvSpPr>
          <p:nvPr>
            <p:ph type="body" idx="1"/>
          </p:nvPr>
        </p:nvSpPr>
        <p:spPr>
          <a:xfrm>
            <a:off x="400050" y="973600"/>
            <a:ext cx="83439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US" b="1"/>
              <a:t>The Department is committed to providing support to LEAs throughout the process.</a:t>
            </a:r>
            <a:endParaRPr b="1"/>
          </a:p>
          <a:p>
            <a:pPr marL="0" lvl="0" indent="0" algn="l" rtl="0">
              <a:lnSpc>
                <a:spcPct val="115000"/>
              </a:lnSpc>
              <a:spcBef>
                <a:spcPts val="0"/>
              </a:spcBef>
              <a:spcAft>
                <a:spcPts val="0"/>
              </a:spcAft>
              <a:buNone/>
            </a:pPr>
            <a:endParaRPr/>
          </a:p>
          <a:p>
            <a:pPr marL="0" lvl="0" indent="0" algn="ctr" rtl="0">
              <a:lnSpc>
                <a:spcPct val="120000"/>
              </a:lnSpc>
              <a:spcBef>
                <a:spcPts val="0"/>
              </a:spcBef>
              <a:spcAft>
                <a:spcPts val="0"/>
              </a:spcAft>
              <a:buNone/>
            </a:pPr>
            <a:r>
              <a:rPr lang="en-US" b="1"/>
              <a:t>If you have questions, please email: </a:t>
            </a:r>
            <a:endParaRPr b="1"/>
          </a:p>
          <a:p>
            <a:pPr marL="0" lvl="0" indent="0" algn="ctr" rtl="0">
              <a:lnSpc>
                <a:spcPct val="120000"/>
              </a:lnSpc>
              <a:spcBef>
                <a:spcPts val="0"/>
              </a:spcBef>
              <a:spcAft>
                <a:spcPts val="0"/>
              </a:spcAft>
              <a:buNone/>
            </a:pPr>
            <a:endParaRPr b="1"/>
          </a:p>
          <a:p>
            <a:pPr marL="0" lvl="0" indent="0" algn="ctr" rtl="0">
              <a:lnSpc>
                <a:spcPct val="150000"/>
              </a:lnSpc>
              <a:spcBef>
                <a:spcPts val="0"/>
              </a:spcBef>
              <a:spcAft>
                <a:spcPts val="0"/>
              </a:spcAft>
              <a:buNone/>
            </a:pPr>
            <a:r>
              <a:rPr lang="en-US" b="1" u="sng">
                <a:solidFill>
                  <a:schemeClr val="hlink"/>
                </a:solidFill>
              </a:rPr>
              <a:t>LDOE.GrantsHelpdesk@la.gov</a:t>
            </a:r>
            <a:r>
              <a:rPr lang="en-US"/>
              <a:t> </a:t>
            </a:r>
            <a:endParaRPr/>
          </a:p>
          <a:p>
            <a:pPr marL="0" lvl="0" indent="0" algn="ctr" rtl="0">
              <a:spcBef>
                <a:spcPts val="750"/>
              </a:spcBef>
              <a:spcAft>
                <a:spcPts val="0"/>
              </a:spcAft>
              <a:buNone/>
            </a:pPr>
            <a:endParaRPr b="1"/>
          </a:p>
          <a:p>
            <a:pPr marL="0" lvl="0" indent="0" algn="l" rtl="0">
              <a:spcBef>
                <a:spcPts val="75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solidFill>
                  <a:schemeClr val="dk1"/>
                </a:solidFill>
              </a:rPr>
              <a:t>Strong Start 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5"/>
          <p:cNvSpPr txBox="1">
            <a:spLocks noGrp="1"/>
          </p:cNvSpPr>
          <p:nvPr>
            <p:ph type="sldNum" idx="12"/>
          </p:nvPr>
        </p:nvSpPr>
        <p:spPr>
          <a:xfrm>
            <a:off x="6934200" y="4892040"/>
            <a:ext cx="2133600" cy="257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4</a:t>
            </a:fld>
            <a:endParaRPr/>
          </a:p>
        </p:txBody>
      </p:sp>
      <p:sp>
        <p:nvSpPr>
          <p:cNvPr id="148" name="Google Shape;148;p35"/>
          <p:cNvSpPr txBox="1">
            <a:spLocks noGrp="1"/>
          </p:cNvSpPr>
          <p:nvPr>
            <p:ph type="body" idx="1"/>
          </p:nvPr>
        </p:nvSpPr>
        <p:spPr>
          <a:xfrm>
            <a:off x="148500" y="1125100"/>
            <a:ext cx="8847000" cy="117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00000"/>
                </a:solidFill>
              </a:rPr>
              <a:t>In order to ensure a strong start for every student and for school systems to have a continuous education plan, LDOE released the Strong Start 2020 plan to support school systems in planning for and funding priorities aligned to their current, coherent school system plan.</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p:txBody>
      </p:sp>
      <p:sp>
        <p:nvSpPr>
          <p:cNvPr id="149" name="Google Shape;149;p35"/>
          <p:cNvSpPr txBox="1"/>
          <p:nvPr/>
        </p:nvSpPr>
        <p:spPr>
          <a:xfrm>
            <a:off x="4726350" y="2446000"/>
            <a:ext cx="3816900" cy="19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Continuous Education Planning</a:t>
            </a:r>
            <a:endParaRPr sz="1800" b="1">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1:1 device and internet access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Strategy communications plan</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Versatile delivery methods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Adaptive staffing models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Flexible and opportunistic calendars and school schedules</a:t>
            </a:r>
            <a:endParaRPr sz="1800">
              <a:latin typeface="Calibri"/>
              <a:ea typeface="Calibri"/>
              <a:cs typeface="Calibri"/>
              <a:sym typeface="Calibri"/>
            </a:endParaRPr>
          </a:p>
        </p:txBody>
      </p:sp>
      <p:sp>
        <p:nvSpPr>
          <p:cNvPr id="150" name="Google Shape;150;p35"/>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33333"/>
              </a:buClr>
              <a:buFont typeface="Calibri"/>
              <a:buNone/>
            </a:pPr>
            <a:r>
              <a:rPr lang="en-US" sz="3000"/>
              <a:t>Strong Start 2020</a:t>
            </a:r>
            <a:endParaRPr sz="3000"/>
          </a:p>
        </p:txBody>
      </p:sp>
      <p:sp>
        <p:nvSpPr>
          <p:cNvPr id="151" name="Google Shape;151;p35"/>
          <p:cNvSpPr txBox="1"/>
          <p:nvPr/>
        </p:nvSpPr>
        <p:spPr>
          <a:xfrm>
            <a:off x="552050" y="2479750"/>
            <a:ext cx="3154500" cy="19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Strong Start for Every Student</a:t>
            </a:r>
            <a:endParaRPr sz="1800" b="1">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Identifying students needs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Plans for every student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Supporting high school students and graduates</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6"/>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solidFill>
                  <a:schemeClr val="dk1"/>
                </a:solidFill>
              </a:rPr>
              <a:t>Strong Start - Incentive Allocations</a:t>
            </a:r>
            <a:endParaRPr>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Incentive Allocations</a:t>
            </a:r>
            <a:endParaRPr/>
          </a:p>
        </p:txBody>
      </p:sp>
      <p:sp>
        <p:nvSpPr>
          <p:cNvPr id="164" name="Google Shape;164;p37"/>
          <p:cNvSpPr txBox="1"/>
          <p:nvPr/>
        </p:nvSpPr>
        <p:spPr>
          <a:xfrm>
            <a:off x="268800" y="1033475"/>
            <a:ext cx="8606400" cy="3760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800"/>
              </a:spcBef>
              <a:spcAft>
                <a:spcPts val="0"/>
              </a:spcAft>
              <a:buSzPts val="1800"/>
              <a:buFont typeface="Calibri"/>
              <a:buChar char="●"/>
            </a:pPr>
            <a:r>
              <a:rPr lang="en-US" sz="1800">
                <a:latin typeface="Calibri"/>
                <a:ea typeface="Calibri"/>
                <a:cs typeface="Calibri"/>
                <a:sym typeface="Calibri"/>
              </a:rPr>
              <a:t>The Department has reviewed each LEA’s Strong Start application and has awarded incentive funding to support Strong Start priorities.</a:t>
            </a:r>
            <a:endParaRPr sz="11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On Friday, June 19, the Department provided notification of awards to school systems via the Strong Start Funding Summary document.</a:t>
            </a:r>
            <a:endParaRPr sz="1800">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 early July, the Department will upload incentive allocations to the FY 20-21 Strong Start Application. </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Note: ESSERF Incentive allocations do not include funding for student devices and connectivity. This will be funded by another grant.</a:t>
            </a:r>
            <a:endParaRPr sz="18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endParaRPr sz="100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Strong Start Funding Summary</a:t>
            </a:r>
            <a:endParaRPr/>
          </a:p>
        </p:txBody>
      </p:sp>
      <p:sp>
        <p:nvSpPr>
          <p:cNvPr id="171" name="Google Shape;171;p38"/>
          <p:cNvSpPr txBox="1"/>
          <p:nvPr/>
        </p:nvSpPr>
        <p:spPr>
          <a:xfrm>
            <a:off x="369925" y="1033475"/>
            <a:ext cx="8308800" cy="16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This document, emailed to school systems on Friday, June 19, provides: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Share ESSERF Incentive allocations, and</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Identify eligible expenditures for grant awards.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Please note: ESSERF Incentive grants do not include funding for student devices and connectivity. This will be funded by another grant.</a:t>
            </a:r>
            <a:endParaRPr sz="1800">
              <a:latin typeface="Calibri"/>
              <a:ea typeface="Calibri"/>
              <a:cs typeface="Calibri"/>
              <a:sym typeface="Calibri"/>
            </a:endParaRPr>
          </a:p>
        </p:txBody>
      </p:sp>
      <p:pic>
        <p:nvPicPr>
          <p:cNvPr id="172" name="Google Shape;172;p38"/>
          <p:cNvPicPr preferRelativeResize="0"/>
          <p:nvPr/>
        </p:nvPicPr>
        <p:blipFill>
          <a:blip r:embed="rId3">
            <a:alphaModFix/>
          </a:blip>
          <a:stretch>
            <a:fillRect/>
          </a:stretch>
        </p:blipFill>
        <p:spPr>
          <a:xfrm>
            <a:off x="852425" y="2669600"/>
            <a:ext cx="7323000" cy="1097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000"/>
              </a:spcAft>
              <a:buNone/>
            </a:pPr>
            <a:r>
              <a:rPr lang="en-US">
                <a:solidFill>
                  <a:srgbClr val="000000"/>
                </a:solidFill>
              </a:rPr>
              <a:t>Strong Start Funding Summary</a:t>
            </a:r>
            <a:endParaRPr b="1">
              <a:solidFill>
                <a:srgbClr val="000000"/>
              </a:solidFill>
            </a:endParaRPr>
          </a:p>
        </p:txBody>
      </p:sp>
      <p:sp>
        <p:nvSpPr>
          <p:cNvPr id="179" name="Google Shape;179;p39"/>
          <p:cNvSpPr txBox="1"/>
          <p:nvPr/>
        </p:nvSpPr>
        <p:spPr>
          <a:xfrm>
            <a:off x="154325" y="1033475"/>
            <a:ext cx="8880600" cy="1249800"/>
          </a:xfrm>
          <a:prstGeom prst="rect">
            <a:avLst/>
          </a:prstGeom>
          <a:noFill/>
          <a:ln>
            <a:noFill/>
          </a:ln>
        </p:spPr>
        <p:txBody>
          <a:bodyPr spcFirstLastPara="1" wrap="square" lIns="91425" tIns="91425" rIns="91425" bIns="91425" anchor="t" anchorCtr="0">
            <a:noAutofit/>
          </a:bodyPr>
          <a:lstStyle/>
          <a:p>
            <a:pPr marL="457200" lvl="0" indent="-342900" algn="just" rtl="0">
              <a:lnSpc>
                <a:spcPct val="120000"/>
              </a:lnSpc>
              <a:spcBef>
                <a:spcPts val="1000"/>
              </a:spcBef>
              <a:spcAft>
                <a:spcPts val="0"/>
              </a:spcAft>
              <a:buSzPts val="1800"/>
              <a:buFont typeface="Calibri"/>
              <a:buChar char="●"/>
            </a:pPr>
            <a:r>
              <a:rPr lang="en-US" sz="1800">
                <a:highlight>
                  <a:srgbClr val="FFFFFF"/>
                </a:highlight>
                <a:latin typeface="Calibri"/>
                <a:ea typeface="Calibri"/>
                <a:cs typeface="Calibri"/>
                <a:sym typeface="Calibri"/>
              </a:rPr>
              <a:t>LEAs can decide how to use their allocated funds towards these allowable expenditures.  </a:t>
            </a:r>
            <a:endParaRPr sz="1800">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100">
              <a:highlight>
                <a:srgbClr val="FFFFFF"/>
              </a:highlight>
              <a:latin typeface="Calibri"/>
              <a:ea typeface="Calibri"/>
              <a:cs typeface="Calibri"/>
              <a:sym typeface="Calibri"/>
            </a:endParaRPr>
          </a:p>
          <a:p>
            <a:pPr marL="0" lvl="0" indent="0" algn="l" rtl="0">
              <a:spcBef>
                <a:spcPts val="0"/>
              </a:spcBef>
              <a:spcAft>
                <a:spcPts val="0"/>
              </a:spcAft>
              <a:buNone/>
            </a:pPr>
            <a:endParaRPr/>
          </a:p>
        </p:txBody>
      </p:sp>
      <p:graphicFrame>
        <p:nvGraphicFramePr>
          <p:cNvPr id="180" name="Google Shape;180;p39"/>
          <p:cNvGraphicFramePr/>
          <p:nvPr/>
        </p:nvGraphicFramePr>
        <p:xfrm>
          <a:off x="154325" y="1655750"/>
          <a:ext cx="8880600" cy="3109000"/>
        </p:xfrm>
        <a:graphic>
          <a:graphicData uri="http://schemas.openxmlformats.org/drawingml/2006/table">
            <a:tbl>
              <a:tblPr>
                <a:noFill/>
                <a:tableStyleId>{1DFAFE8D-078E-45BC-979F-71E15C0D2B59}</a:tableStyleId>
              </a:tblPr>
              <a:tblGrid>
                <a:gridCol w="1813125">
                  <a:extLst>
                    <a:ext uri="{9D8B030D-6E8A-4147-A177-3AD203B41FA5}">
                      <a16:colId xmlns:a16="http://schemas.microsoft.com/office/drawing/2014/main" val="20000"/>
                    </a:ext>
                  </a:extLst>
                </a:gridCol>
                <a:gridCol w="2355825">
                  <a:extLst>
                    <a:ext uri="{9D8B030D-6E8A-4147-A177-3AD203B41FA5}">
                      <a16:colId xmlns:a16="http://schemas.microsoft.com/office/drawing/2014/main" val="20001"/>
                    </a:ext>
                  </a:extLst>
                </a:gridCol>
                <a:gridCol w="2355825">
                  <a:extLst>
                    <a:ext uri="{9D8B030D-6E8A-4147-A177-3AD203B41FA5}">
                      <a16:colId xmlns:a16="http://schemas.microsoft.com/office/drawing/2014/main" val="20002"/>
                    </a:ext>
                  </a:extLst>
                </a:gridCol>
                <a:gridCol w="2355825">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r>
                        <a:rPr lang="en-US" sz="1800" b="1">
                          <a:latin typeface="Calibri"/>
                          <a:ea typeface="Calibri"/>
                          <a:cs typeface="Calibri"/>
                          <a:sym typeface="Calibri"/>
                        </a:rPr>
                        <a:t>Priority</a:t>
                      </a:r>
                      <a:endParaRPr sz="1800" b="1">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3">
                  <a:txBody>
                    <a:bodyPr/>
                    <a:lstStyle/>
                    <a:p>
                      <a:pPr marL="0" lvl="0" indent="0" algn="l" rtl="0">
                        <a:spcBef>
                          <a:spcPts val="0"/>
                        </a:spcBef>
                        <a:spcAft>
                          <a:spcPts val="0"/>
                        </a:spcAft>
                        <a:buNone/>
                      </a:pPr>
                      <a:r>
                        <a:rPr lang="en-US" sz="1800" b="1">
                          <a:latin typeface="Calibri"/>
                          <a:ea typeface="Calibri"/>
                          <a:cs typeface="Calibri"/>
                          <a:sym typeface="Calibri"/>
                        </a:rPr>
                        <a:t> Eligible Expenditures</a:t>
                      </a:r>
                      <a:endParaRPr sz="1800" b="1">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lvl="0" indent="0" algn="l" rtl="0">
                        <a:spcBef>
                          <a:spcPts val="0"/>
                        </a:spcBef>
                        <a:spcAft>
                          <a:spcPts val="0"/>
                        </a:spcAft>
                        <a:buNone/>
                      </a:pPr>
                      <a:r>
                        <a:rPr lang="en-US" sz="1800">
                          <a:latin typeface="Calibri"/>
                          <a:ea typeface="Calibri"/>
                          <a:cs typeface="Calibri"/>
                          <a:sym typeface="Calibri"/>
                        </a:rPr>
                        <a:t>CA2: Core Curriculum</a:t>
                      </a:r>
                      <a:endParaRPr sz="1800">
                        <a:latin typeface="Calibri"/>
                        <a:ea typeface="Calibri"/>
                        <a:cs typeface="Calibri"/>
                        <a:sym typeface="Calibri"/>
                      </a:endParaRPr>
                    </a:p>
                  </a:txBody>
                  <a:tcPr marL="45725" marR="45725" marT="45725" marB="457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Additional materials or online access required for distance learning for the school system’s approved, </a:t>
                      </a:r>
                      <a:r>
                        <a:rPr lang="en-US" sz="1800" u="sng">
                          <a:solidFill>
                            <a:srgbClr val="1155CC"/>
                          </a:solidFill>
                          <a:latin typeface="Calibri"/>
                          <a:ea typeface="Calibri"/>
                          <a:cs typeface="Calibri"/>
                          <a:sym typeface="Calibri"/>
                          <a:hlinkClick r:id="rId3"/>
                        </a:rPr>
                        <a:t>Tier 1 curriculum</a:t>
                      </a:r>
                      <a:endParaRPr sz="1800">
                        <a:latin typeface="Calibri"/>
                        <a:ea typeface="Calibri"/>
                        <a:cs typeface="Calibri"/>
                        <a:sym typeface="Calibri"/>
                      </a:endParaRPr>
                    </a:p>
                  </a:txBody>
                  <a:tcPr marL="57150" marR="45725"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6725">
                <a:tc>
                  <a:txBody>
                    <a:bodyPr/>
                    <a:lstStyle/>
                    <a:p>
                      <a:pPr marL="0" lvl="0" indent="0" algn="l" rtl="0">
                        <a:spcBef>
                          <a:spcPts val="0"/>
                        </a:spcBef>
                        <a:spcAft>
                          <a:spcPts val="0"/>
                        </a:spcAft>
                        <a:buNone/>
                      </a:pPr>
                      <a:r>
                        <a:rPr lang="en-US" sz="1800">
                          <a:latin typeface="Calibri"/>
                          <a:ea typeface="Calibri"/>
                          <a:cs typeface="Calibri"/>
                          <a:sym typeface="Calibri"/>
                        </a:rPr>
                        <a:t>CA3: Non-Core</a:t>
                      </a: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Curriculum</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Software licenses required for CTE and non-core curriculum for individual students </a:t>
                      </a:r>
                      <a:endParaRPr sz="1800">
                        <a:latin typeface="Calibri"/>
                        <a:ea typeface="Calibri"/>
                        <a:cs typeface="Calibri"/>
                        <a:sym typeface="Calibri"/>
                      </a:endParaRPr>
                    </a:p>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Subscriptions to online course and content providers for CTE and non-core curriculum materials required for transition to virtual learning </a:t>
                      </a:r>
                      <a:endParaRPr sz="1800">
                        <a:latin typeface="Calibri"/>
                        <a:ea typeface="Calibri"/>
                        <a:cs typeface="Calibri"/>
                        <a:sym typeface="Calibri"/>
                      </a:endParaRPr>
                    </a:p>
                  </a:txBody>
                  <a:tcPr marL="45725" marR="45725"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800">
                          <a:latin typeface="Calibri"/>
                          <a:ea typeface="Calibri"/>
                          <a:cs typeface="Calibri"/>
                          <a:sym typeface="Calibri"/>
                        </a:rPr>
                        <a:t>CA4: Post- Secondary Prep Providers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Work with one or more </a:t>
                      </a:r>
                      <a:r>
                        <a:rPr lang="en-US" sz="1800" u="sng">
                          <a:solidFill>
                            <a:srgbClr val="1155CC"/>
                          </a:solidFill>
                          <a:latin typeface="Calibri"/>
                          <a:ea typeface="Calibri"/>
                          <a:cs typeface="Calibri"/>
                          <a:sym typeface="Calibri"/>
                          <a:hlinkClick r:id="rId4"/>
                        </a:rPr>
                        <a:t>approved planning partners</a:t>
                      </a:r>
                      <a:r>
                        <a:rPr lang="en-US" sz="1800">
                          <a:latin typeface="Calibri"/>
                          <a:ea typeface="Calibri"/>
                          <a:cs typeface="Calibri"/>
                          <a:sym typeface="Calibri"/>
                        </a:rPr>
                        <a:t> for individual graduation planning for students in grades 9-12 and/or college and career transitions for graduated seniors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000"/>
              </a:spcAft>
              <a:buNone/>
            </a:pPr>
            <a:r>
              <a:rPr lang="en-US">
                <a:solidFill>
                  <a:srgbClr val="000000"/>
                </a:solidFill>
              </a:rPr>
              <a:t>Strong Start Funding Summary</a:t>
            </a:r>
            <a:endParaRPr b="1">
              <a:solidFill>
                <a:srgbClr val="000000"/>
              </a:solidFill>
            </a:endParaRPr>
          </a:p>
        </p:txBody>
      </p:sp>
      <p:sp>
        <p:nvSpPr>
          <p:cNvPr id="187" name="Google Shape;187;p40"/>
          <p:cNvSpPr txBox="1"/>
          <p:nvPr/>
        </p:nvSpPr>
        <p:spPr>
          <a:xfrm>
            <a:off x="154325" y="1033475"/>
            <a:ext cx="8880600" cy="1249800"/>
          </a:xfrm>
          <a:prstGeom prst="rect">
            <a:avLst/>
          </a:prstGeom>
          <a:noFill/>
          <a:ln>
            <a:noFill/>
          </a:ln>
        </p:spPr>
        <p:txBody>
          <a:bodyPr spcFirstLastPara="1" wrap="square" lIns="91425" tIns="91425" rIns="91425" bIns="91425" anchor="t" anchorCtr="0">
            <a:noAutofit/>
          </a:bodyPr>
          <a:lstStyle/>
          <a:p>
            <a:pPr marL="457200" lvl="0" indent="-342900" algn="just" rtl="0">
              <a:lnSpc>
                <a:spcPct val="120000"/>
              </a:lnSpc>
              <a:spcBef>
                <a:spcPts val="1000"/>
              </a:spcBef>
              <a:spcAft>
                <a:spcPts val="0"/>
              </a:spcAft>
              <a:buSzPts val="1800"/>
              <a:buFont typeface="Calibri"/>
              <a:buChar char="●"/>
            </a:pPr>
            <a:r>
              <a:rPr lang="en-US" sz="1800">
                <a:highlight>
                  <a:srgbClr val="FFFFFF"/>
                </a:highlight>
                <a:latin typeface="Calibri"/>
                <a:ea typeface="Calibri"/>
                <a:cs typeface="Calibri"/>
                <a:sym typeface="Calibri"/>
              </a:rPr>
              <a:t>LEAs can decide how to use their allocated funds towards these allowable expenditures.  </a:t>
            </a:r>
            <a:endParaRPr sz="1800">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100">
              <a:highlight>
                <a:srgbClr val="FFFFFF"/>
              </a:highlight>
              <a:latin typeface="Calibri"/>
              <a:ea typeface="Calibri"/>
              <a:cs typeface="Calibri"/>
              <a:sym typeface="Calibri"/>
            </a:endParaRPr>
          </a:p>
          <a:p>
            <a:pPr marL="0" lvl="0" indent="0" algn="l" rtl="0">
              <a:spcBef>
                <a:spcPts val="0"/>
              </a:spcBef>
              <a:spcAft>
                <a:spcPts val="0"/>
              </a:spcAft>
              <a:buNone/>
            </a:pPr>
            <a:endParaRPr/>
          </a:p>
        </p:txBody>
      </p:sp>
      <p:graphicFrame>
        <p:nvGraphicFramePr>
          <p:cNvPr id="188" name="Google Shape;188;p40"/>
          <p:cNvGraphicFramePr/>
          <p:nvPr/>
        </p:nvGraphicFramePr>
        <p:xfrm>
          <a:off x="154325" y="1655750"/>
          <a:ext cx="8880600" cy="3109000"/>
        </p:xfrm>
        <a:graphic>
          <a:graphicData uri="http://schemas.openxmlformats.org/drawingml/2006/table">
            <a:tbl>
              <a:tblPr>
                <a:noFill/>
                <a:tableStyleId>{1DFAFE8D-078E-45BC-979F-71E15C0D2B59}</a:tableStyleId>
              </a:tblPr>
              <a:tblGrid>
                <a:gridCol w="1813125">
                  <a:extLst>
                    <a:ext uri="{9D8B030D-6E8A-4147-A177-3AD203B41FA5}">
                      <a16:colId xmlns:a16="http://schemas.microsoft.com/office/drawing/2014/main" val="20000"/>
                    </a:ext>
                  </a:extLst>
                </a:gridCol>
                <a:gridCol w="2355825">
                  <a:extLst>
                    <a:ext uri="{9D8B030D-6E8A-4147-A177-3AD203B41FA5}">
                      <a16:colId xmlns:a16="http://schemas.microsoft.com/office/drawing/2014/main" val="20001"/>
                    </a:ext>
                  </a:extLst>
                </a:gridCol>
                <a:gridCol w="2355825">
                  <a:extLst>
                    <a:ext uri="{9D8B030D-6E8A-4147-A177-3AD203B41FA5}">
                      <a16:colId xmlns:a16="http://schemas.microsoft.com/office/drawing/2014/main" val="20002"/>
                    </a:ext>
                  </a:extLst>
                </a:gridCol>
                <a:gridCol w="2355825">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r>
                        <a:rPr lang="en-US" sz="1800" b="1">
                          <a:latin typeface="Calibri"/>
                          <a:ea typeface="Calibri"/>
                          <a:cs typeface="Calibri"/>
                          <a:sym typeface="Calibri"/>
                        </a:rPr>
                        <a:t>Priority</a:t>
                      </a:r>
                      <a:endParaRPr sz="1800" b="1">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3">
                  <a:txBody>
                    <a:bodyPr/>
                    <a:lstStyle/>
                    <a:p>
                      <a:pPr marL="0" lvl="0" indent="0" algn="l" rtl="0">
                        <a:spcBef>
                          <a:spcPts val="0"/>
                        </a:spcBef>
                        <a:spcAft>
                          <a:spcPts val="0"/>
                        </a:spcAft>
                        <a:buNone/>
                      </a:pPr>
                      <a:r>
                        <a:rPr lang="en-US" sz="1800" b="1">
                          <a:latin typeface="Calibri"/>
                          <a:ea typeface="Calibri"/>
                          <a:cs typeface="Calibri"/>
                          <a:sym typeface="Calibri"/>
                        </a:rPr>
                        <a:t> Eligible Expenditures</a:t>
                      </a:r>
                      <a:endParaRPr sz="1800" b="1">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800">
                          <a:latin typeface="Calibri"/>
                          <a:ea typeface="Calibri"/>
                          <a:cs typeface="Calibri"/>
                          <a:sym typeface="Calibri"/>
                        </a:rPr>
                        <a:t>SDN2: English Learners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English learner supports required for distance learning for the school system’s approved, </a:t>
                      </a:r>
                      <a:r>
                        <a:rPr lang="en-US" sz="1800" u="sng">
                          <a:solidFill>
                            <a:srgbClr val="1155CC"/>
                          </a:solidFill>
                          <a:latin typeface="Calibri"/>
                          <a:ea typeface="Calibri"/>
                          <a:cs typeface="Calibri"/>
                          <a:sym typeface="Calibri"/>
                          <a:hlinkClick r:id="rId3"/>
                        </a:rPr>
                        <a:t>Tier 1 curriculum</a:t>
                      </a:r>
                      <a:endParaRPr sz="1800">
                        <a:latin typeface="Calibri"/>
                        <a:ea typeface="Calibri"/>
                        <a:cs typeface="Calibri"/>
                        <a:sym typeface="Calibri"/>
                      </a:endParaRPr>
                    </a:p>
                  </a:txBody>
                  <a:tcPr marL="45725" marR="45725"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800">
                          <a:latin typeface="Calibri"/>
                          <a:ea typeface="Calibri"/>
                          <a:cs typeface="Calibri"/>
                          <a:sym typeface="Calibri"/>
                        </a:rPr>
                        <a:t>SDN3: Assistive Technology</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Augmentative and alternative communication (AAC) devices for students with disabilities – both dedicated and non-dedicated – such as Chromebooks with touchscreens, iPads, switches, and boards</a:t>
                      </a:r>
                      <a:endParaRPr sz="1800">
                        <a:latin typeface="Calibri"/>
                        <a:ea typeface="Calibri"/>
                        <a:cs typeface="Calibri"/>
                        <a:sym typeface="Calibri"/>
                      </a:endParaRPr>
                    </a:p>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AT software for dedicated and non-dedicated devices for SWD</a:t>
                      </a:r>
                      <a:endParaRPr sz="1800">
                        <a:latin typeface="Calibri"/>
                        <a:ea typeface="Calibri"/>
                        <a:cs typeface="Calibri"/>
                        <a:sym typeface="Calibri"/>
                      </a:endParaRPr>
                    </a:p>
                  </a:txBody>
                  <a:tcPr marL="45725" marR="45725"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800">
                          <a:latin typeface="Calibri"/>
                          <a:ea typeface="Calibri"/>
                          <a:cs typeface="Calibri"/>
                          <a:sym typeface="Calibri"/>
                        </a:rPr>
                        <a:t>SDN3: Direct Service Providers</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285750" lvl="0" indent="-228600" algn="l" rtl="0">
                        <a:spcBef>
                          <a:spcPts val="0"/>
                        </a:spcBef>
                        <a:spcAft>
                          <a:spcPts val="0"/>
                        </a:spcAft>
                        <a:buSzPts val="1800"/>
                        <a:buFont typeface="Calibri"/>
                        <a:buChar char="●"/>
                      </a:pPr>
                      <a:r>
                        <a:rPr lang="en-US" sz="1800">
                          <a:latin typeface="Calibri"/>
                          <a:ea typeface="Calibri"/>
                          <a:cs typeface="Calibri"/>
                          <a:sym typeface="Calibri"/>
                        </a:rPr>
                        <a:t>Training on remote service delivery to students with disabilities from organizations with the Continuous Learning (CL) designation in the </a:t>
                      </a:r>
                      <a:r>
                        <a:rPr lang="en-US" sz="1800" u="sng">
                          <a:solidFill>
                            <a:srgbClr val="1155CC"/>
                          </a:solidFill>
                          <a:latin typeface="Calibri"/>
                          <a:ea typeface="Calibri"/>
                          <a:cs typeface="Calibri"/>
                          <a:sym typeface="Calibri"/>
                          <a:hlinkClick r:id="rId4"/>
                        </a:rPr>
                        <a:t>Partnerships for Success Guide</a:t>
                      </a:r>
                      <a:endParaRPr sz="1800">
                        <a:latin typeface="Calibri"/>
                        <a:ea typeface="Calibri"/>
                        <a:cs typeface="Calibri"/>
                        <a:sym typeface="Calibri"/>
                      </a:endParaRPr>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1399</Words>
  <Application>Microsoft Office PowerPoint</Application>
  <PresentationFormat>On-screen Show (16:9)</PresentationFormat>
  <Paragraphs>192</Paragraphs>
  <Slides>27</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LA Believes</vt:lpstr>
      <vt:lpstr>LA Believes</vt:lpstr>
      <vt:lpstr>Strong Start Incentive Funding Webinar June 25, 2020</vt:lpstr>
      <vt:lpstr> Agenda </vt:lpstr>
      <vt:lpstr>Strong Start Overview</vt:lpstr>
      <vt:lpstr>Strong Start 2020</vt:lpstr>
      <vt:lpstr>Strong Start - Incentive Allocations </vt:lpstr>
      <vt:lpstr>Incentive Allocations</vt:lpstr>
      <vt:lpstr>Strong Start Funding Summary</vt:lpstr>
      <vt:lpstr>Strong Start Funding Summary</vt:lpstr>
      <vt:lpstr>Strong Start Funding Summary</vt:lpstr>
      <vt:lpstr>Strong Start Funding Summary</vt:lpstr>
      <vt:lpstr>Incentive Funds Planning </vt:lpstr>
      <vt:lpstr>Budgeting Incentive Allocations</vt:lpstr>
      <vt:lpstr>Budgeting ESSERF Incentive Funds</vt:lpstr>
      <vt:lpstr>Budgeting ESSERF Formula Allocations</vt:lpstr>
      <vt:lpstr>Strong Start Allocations</vt:lpstr>
      <vt:lpstr>Period of Availability in Strong Start</vt:lpstr>
      <vt:lpstr> Non-Public Equitable Services Update</vt:lpstr>
      <vt:lpstr>Equitable Services Under the CARES Act</vt:lpstr>
      <vt:lpstr>Non-Public Equitable Services Reminders</vt:lpstr>
      <vt:lpstr>Updated Non-Public Proportionate Share Calculation</vt:lpstr>
      <vt:lpstr>Updated Non-Public Proportionate Share Calculation</vt:lpstr>
      <vt:lpstr> Addressing Review Checklist Comments </vt:lpstr>
      <vt:lpstr>19-20 Strong Start Application: Review Summary</vt:lpstr>
      <vt:lpstr>19-20 Strong Start Application: Review Summary</vt:lpstr>
      <vt:lpstr>Next Steps</vt:lpstr>
      <vt:lpstr>LaGov Transition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Start Incentive Funding Webinar June 25, 2020</dc:title>
  <dc:creator>Kenya Jenkins</dc:creator>
  <cp:lastModifiedBy>Kenya Jenkins</cp:lastModifiedBy>
  <cp:revision>1</cp:revision>
  <dcterms:modified xsi:type="dcterms:W3CDTF">2020-06-25T17:14:19Z</dcterms:modified>
</cp:coreProperties>
</file>