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CFDC3-A1A6-4DC2-BBFF-551E3D62BB6B}">
  <a:tblStyle styleId="{666CFDC3-A1A6-4DC2-BBFF-551E3D62BB6B}"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8" autoAdjust="0"/>
  </p:normalViewPr>
  <p:slideViewPr>
    <p:cSldViewPr snapToGrid="0">
      <p:cViewPr varScale="1">
        <p:scale>
          <a:sx n="118" d="100"/>
          <a:sy n="118" d="100"/>
        </p:scale>
        <p:origin x="63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ffa399a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3ffa399a5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83ffa399a5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5216b1dbf_2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5216b1dbf_22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75216b1dbf_22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3ffa399a5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3ffa399a5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4dec58bb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4dec58bb4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74dec58bb4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3ffa399a5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3ffa399a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5216b1dbf_2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5216b1dbf_2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5216b1dbf_2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5216b1dbf_2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3ffa399a5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3ffa399a5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83ffa399a5_0_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5216b1dbf_2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5216b1dbf_2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5216b1dbf_2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5216b1dbf_2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3ffa399a5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3ffa399a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5216b1dbf_2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5216b1dbf_2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5216b1dbf_7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5216b1dbf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4dec58bb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4dec58b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4dec58bb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4dec58bb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5216b1dbf_8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5216b1dbf_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5216b1dbf_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5216b1dbf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5216b1dbf_8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5216b1dbf_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3ffa399a5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3ffa399a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3ffa399a5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3ffa399a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3ffa399a5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3ffa399a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3ffa399a5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3ffa399a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3ffa399a5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3ffa399a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5216b1dbf_2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5216b1dbf_2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4319aaf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84319aaf1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g84319aaf1d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5216b1dbf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5216b1dbf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75216b1dbf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5216b1dbf_6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5216b1dbf_6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75216b1dbf_6_2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5216b1dbf_6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5216b1dbf_6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75216b1dbf_6_3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1"/>
        <p:cNvGrpSpPr/>
        <p:nvPr/>
      </p:nvGrpSpPr>
      <p:grpSpPr>
        <a:xfrm>
          <a:off x="0" y="0"/>
          <a:ext cx="0" cy="0"/>
          <a:chOff x="0" y="0"/>
          <a:chExt cx="0" cy="0"/>
        </a:xfrm>
      </p:grpSpPr>
      <p:pic>
        <p:nvPicPr>
          <p:cNvPr id="52" name="Google Shape;52;p14"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53" name="Google Shape;53;p1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56" name="Google Shape;56;p1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7" name="Google Shape;57;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63" name="Google Shape;63;p1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7" name="Google Shape;67;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68" name="Google Shape;68;p1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69" name="Google Shape;69;p1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72" name="Google Shape;72;p1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76" name="Google Shape;76;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77" name="Google Shape;77;p1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78" name="Google Shape;78;p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81" name="Google Shape;81;p18"/>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82" name="Google Shape;82;p1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 name="Google Shape;88;p19"/>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9"/>
        <p:cNvGrpSpPr/>
        <p:nvPr/>
      </p:nvGrpSpPr>
      <p:grpSpPr>
        <a:xfrm>
          <a:off x="0" y="0"/>
          <a:ext cx="0" cy="0"/>
          <a:chOff x="0" y="0"/>
          <a:chExt cx="0" cy="0"/>
        </a:xfrm>
      </p:grpSpPr>
      <p:pic>
        <p:nvPicPr>
          <p:cNvPr id="90" name="Google Shape;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20"/>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3"/>
        <p:cNvGrpSpPr/>
        <p:nvPr/>
      </p:nvGrpSpPr>
      <p:grpSpPr>
        <a:xfrm>
          <a:off x="0" y="0"/>
          <a:ext cx="0" cy="0"/>
          <a:chOff x="0" y="0"/>
          <a:chExt cx="0" cy="0"/>
        </a:xfrm>
      </p:grpSpPr>
      <p:pic>
        <p:nvPicPr>
          <p:cNvPr id="104" name="Google Shape;104;p2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13"/>
        <p:cNvGrpSpPr/>
        <p:nvPr/>
      </p:nvGrpSpPr>
      <p:grpSpPr>
        <a:xfrm>
          <a:off x="0" y="0"/>
          <a:ext cx="0" cy="0"/>
          <a:chOff x="0" y="0"/>
          <a:chExt cx="0" cy="0"/>
        </a:xfrm>
      </p:grpSpPr>
      <p:pic>
        <p:nvPicPr>
          <p:cNvPr id="114" name="Google Shape;114;p3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19"/>
        <p:cNvGrpSpPr/>
        <p:nvPr/>
      </p:nvGrpSpPr>
      <p:grpSpPr>
        <a:xfrm>
          <a:off x="0" y="0"/>
          <a:ext cx="0" cy="0"/>
          <a:chOff x="0" y="0"/>
          <a:chExt cx="0" cy="0"/>
        </a:xfrm>
      </p:grpSpPr>
      <p:pic>
        <p:nvPicPr>
          <p:cNvPr id="120" name="Google Shape;12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and Picture 1">
  <p:cSld name="Content and Picture_1">
    <p:spTree>
      <p:nvGrpSpPr>
        <p:cNvPr id="1" name="Shape 125"/>
        <p:cNvGrpSpPr/>
        <p:nvPr/>
      </p:nvGrpSpPr>
      <p:grpSpPr>
        <a:xfrm>
          <a:off x="0" y="0"/>
          <a:ext cx="0" cy="0"/>
          <a:chOff x="0" y="0"/>
          <a:chExt cx="0" cy="0"/>
        </a:xfrm>
      </p:grpSpPr>
      <p:pic>
        <p:nvPicPr>
          <p:cNvPr id="126" name="Google Shape;126;p3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27" name="Google Shape;127;p3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3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9" name="Google Shape;129;p3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3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1" name="Google Shape;131;p3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2" name="Google Shape;132;p3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3" name="Google Shape;133;p3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ldoe.zoom.us/j/99005940474?pwd=OFE2TXFHLzU3QnBRMUQzM1lLaEx4Zz09"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uisianabelieves.com/docs/default-source/strong-start-2020/strong-start-2020-louisiana's-plan.pdf?sfvrsn=9479b1f_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louisianabelieves.com/docs/default-source/district-support/louisianas-school-system-planning-guide.pdf?sfvrsn=a970961f_32"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docs/default-source/strong-start-2020/strong-start-2020-louisiana's-plan.pdf?sfvrsn=9479b1f_4"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ldoe.zoom.us/j/99005940474?pwd=OFE2TXFHLzU3QnBRMUQzM1lLaEx4Zz0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ouisianabelieves.com/resources/library/strong-start-2020-library"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louisianabelieves.com/docs/default-source/district-support/louisianas-school-system-planning-guide.pdf"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8"/>
          <p:cNvPicPr preferRelativeResize="0"/>
          <p:nvPr/>
        </p:nvPicPr>
        <p:blipFill>
          <a:blip r:embed="rId3">
            <a:alphaModFix/>
          </a:blip>
          <a:stretch>
            <a:fillRect/>
          </a:stretch>
        </p:blipFill>
        <p:spPr>
          <a:xfrm>
            <a:off x="2047300" y="1318975"/>
            <a:ext cx="5049379" cy="2381625"/>
          </a:xfrm>
          <a:prstGeom prst="rect">
            <a:avLst/>
          </a:prstGeom>
          <a:noFill/>
          <a:ln>
            <a:noFill/>
          </a:ln>
        </p:spPr>
      </p:pic>
      <p:sp>
        <p:nvSpPr>
          <p:cNvPr id="140" name="Google Shape;140;p38"/>
          <p:cNvSpPr txBox="1"/>
          <p:nvPr/>
        </p:nvSpPr>
        <p:spPr>
          <a:xfrm>
            <a:off x="2884200" y="3736025"/>
            <a:ext cx="36054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Calibri"/>
                <a:ea typeface="Calibri"/>
                <a:cs typeface="Calibri"/>
                <a:sym typeface="Calibri"/>
              </a:rPr>
              <a:t>April 30, 2020</a:t>
            </a:r>
            <a:endParaRPr sz="18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Planning Priorities and Supports</a:t>
            </a:r>
            <a:endParaRPr/>
          </a:p>
        </p:txBody>
      </p:sp>
      <p:sp>
        <p:nvSpPr>
          <p:cNvPr id="203" name="Google Shape;203;p47"/>
          <p:cNvSpPr txBox="1">
            <a:spLocks noGrp="1"/>
          </p:cNvSpPr>
          <p:nvPr>
            <p:ph type="body" idx="1"/>
          </p:nvPr>
        </p:nvSpPr>
        <p:spPr>
          <a:xfrm>
            <a:off x="152400" y="1066800"/>
            <a:ext cx="8839200" cy="36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The Department will provide the following supports and resources for Strong Start 2020:</a:t>
            </a:r>
            <a:endParaRPr sz="1700"/>
          </a:p>
          <a:p>
            <a:pPr marL="457200" lvl="0" indent="-336550" algn="l" rtl="0">
              <a:spcBef>
                <a:spcPts val="1000"/>
              </a:spcBef>
              <a:spcAft>
                <a:spcPts val="0"/>
              </a:spcAft>
              <a:buSzPts val="1700"/>
              <a:buChar char="•"/>
            </a:pPr>
            <a:r>
              <a:rPr lang="en" sz="1700"/>
              <a:t>Updated Tier 1 Curriculum that addresses:</a:t>
            </a:r>
            <a:endParaRPr sz="1700"/>
          </a:p>
          <a:p>
            <a:pPr marL="914400" lvl="1" indent="-336550" algn="l" rtl="0">
              <a:spcBef>
                <a:spcPts val="375"/>
              </a:spcBef>
              <a:spcAft>
                <a:spcPts val="0"/>
              </a:spcAft>
              <a:buSzPts val="1700"/>
              <a:buChar char="•"/>
            </a:pPr>
            <a:r>
              <a:rPr lang="en" sz="1700"/>
              <a:t>How to deliver content virtually</a:t>
            </a:r>
            <a:endParaRPr sz="1700"/>
          </a:p>
          <a:p>
            <a:pPr marL="914400" lvl="1" indent="-336550" algn="l" rtl="0">
              <a:spcBef>
                <a:spcPts val="375"/>
              </a:spcBef>
              <a:spcAft>
                <a:spcPts val="0"/>
              </a:spcAft>
              <a:buSzPts val="1700"/>
              <a:buChar char="•"/>
            </a:pPr>
            <a:r>
              <a:rPr lang="en" sz="1700"/>
              <a:t>Training for teachers on virtual delivery</a:t>
            </a:r>
            <a:endParaRPr sz="1700"/>
          </a:p>
          <a:p>
            <a:pPr marL="914400" lvl="1" indent="-336550" algn="l" rtl="0">
              <a:spcBef>
                <a:spcPts val="375"/>
              </a:spcBef>
              <a:spcAft>
                <a:spcPts val="0"/>
              </a:spcAft>
              <a:buSzPts val="1700"/>
              <a:buChar char="•"/>
            </a:pPr>
            <a:r>
              <a:rPr lang="en" sz="1700"/>
              <a:t>Addressing unfinished learning via the curriculum</a:t>
            </a:r>
            <a:endParaRPr sz="1700"/>
          </a:p>
          <a:p>
            <a:pPr marL="457200" lvl="0" indent="-336550" algn="l" rtl="0">
              <a:spcBef>
                <a:spcPts val="1000"/>
              </a:spcBef>
              <a:spcAft>
                <a:spcPts val="0"/>
              </a:spcAft>
              <a:buSzPts val="1700"/>
              <a:buChar char="•"/>
            </a:pPr>
            <a:r>
              <a:rPr lang="en" sz="1700"/>
              <a:t>State-negotiated pricing and bulk purchasing for student devices and WIFI access</a:t>
            </a:r>
            <a:endParaRPr sz="1700"/>
          </a:p>
          <a:p>
            <a:pPr marL="457200" lvl="0" indent="-336550" algn="l" rtl="0">
              <a:spcBef>
                <a:spcPts val="1000"/>
              </a:spcBef>
              <a:spcAft>
                <a:spcPts val="0"/>
              </a:spcAft>
              <a:buSzPts val="1700"/>
              <a:buChar char="•"/>
            </a:pPr>
            <a:r>
              <a:rPr lang="en" sz="1700"/>
              <a:t>Screeners for preK-3; ELA and math diagnostic tools and reports, grades 3-12</a:t>
            </a:r>
            <a:endParaRPr sz="1700"/>
          </a:p>
          <a:p>
            <a:pPr marL="457200" lvl="0" indent="-336550" algn="l" rtl="0">
              <a:spcBef>
                <a:spcPts val="1000"/>
              </a:spcBef>
              <a:spcAft>
                <a:spcPts val="0"/>
              </a:spcAft>
              <a:buSzPts val="1700"/>
              <a:buChar char="•"/>
            </a:pPr>
            <a:r>
              <a:rPr lang="en" sz="1700"/>
              <a:t>Mental health screener for all students and mental health consultation supports</a:t>
            </a:r>
            <a:endParaRPr sz="1700"/>
          </a:p>
          <a:p>
            <a:pPr marL="457200" lvl="0" indent="-336550" algn="l" rtl="0">
              <a:lnSpc>
                <a:spcPct val="100000"/>
              </a:lnSpc>
              <a:spcBef>
                <a:spcPts val="1000"/>
              </a:spcBef>
              <a:spcAft>
                <a:spcPts val="0"/>
              </a:spcAft>
              <a:buSzPts val="1700"/>
              <a:buChar char="•"/>
            </a:pPr>
            <a:r>
              <a:rPr lang="en" sz="1700"/>
              <a:t>Incentive grants to support key Strong Start 2020 Planning Priorities, including funds to support curricular adaptations for continuous learning, high school transitions, professional development plans, special education, and student devices and connectivity.</a:t>
            </a:r>
            <a:endParaRPr sz="1700">
              <a:latin typeface="Arial"/>
              <a:ea typeface="Arial"/>
              <a:cs typeface="Arial"/>
              <a:sym typeface="Arial"/>
            </a:endParaRPr>
          </a:p>
          <a:p>
            <a:pPr marL="457200" lvl="0" indent="0" algn="l" rtl="0">
              <a:spcBef>
                <a:spcPts val="1000"/>
              </a:spcBef>
              <a:spcAft>
                <a:spcPts val="0"/>
              </a:spcAft>
              <a:buNone/>
            </a:pPr>
            <a:endParaRPr sz="1700"/>
          </a:p>
          <a:p>
            <a:pPr marL="0" lvl="0" indent="0" algn="l" rtl="0">
              <a:spcBef>
                <a:spcPts val="1000"/>
              </a:spcBef>
              <a:spcAft>
                <a:spcPts val="0"/>
              </a:spcAft>
              <a:buNone/>
            </a:pPr>
            <a:endParaRPr sz="1700"/>
          </a:p>
          <a:p>
            <a:pPr marL="457200" lvl="0" indent="0" algn="l" rtl="0">
              <a:spcBef>
                <a:spcPts val="1000"/>
              </a:spcBef>
              <a:spcAft>
                <a:spcPts val="0"/>
              </a:spcAft>
              <a:buNone/>
            </a:pPr>
            <a:endParaRPr sz="1700"/>
          </a:p>
          <a:p>
            <a:pPr marL="0" lvl="0" indent="0" algn="l" rtl="0">
              <a:spcBef>
                <a:spcPts val="1000"/>
              </a:spcBef>
              <a:spcAft>
                <a:spcPts val="1000"/>
              </a:spcAft>
              <a:buNone/>
            </a:pP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8"/>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Strong Start 2020 Application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CARES Act Education Funding</a:t>
            </a:r>
            <a:endParaRPr/>
          </a:p>
        </p:txBody>
      </p:sp>
      <p:sp>
        <p:nvSpPr>
          <p:cNvPr id="215" name="Google Shape;215;p49"/>
          <p:cNvSpPr txBox="1">
            <a:spLocks noGrp="1"/>
          </p:cNvSpPr>
          <p:nvPr>
            <p:ph type="body" idx="1"/>
          </p:nvPr>
        </p:nvSpPr>
        <p:spPr>
          <a:xfrm>
            <a:off x="4" y="1033474"/>
            <a:ext cx="9063076" cy="377942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dirty="0">
                <a:solidFill>
                  <a:srgbClr val="000000"/>
                </a:solidFill>
              </a:rPr>
              <a:t>*</a:t>
            </a:r>
            <a:r>
              <a:rPr lang="en" sz="1600" b="1" dirty="0">
                <a:solidFill>
                  <a:schemeClr val="tx1"/>
                </a:solidFill>
              </a:rPr>
              <a:t>Elementary and Secondary School Emergency Relief Fund (ESSERF)</a:t>
            </a:r>
            <a:endParaRPr sz="1600" b="1" dirty="0">
              <a:solidFill>
                <a:schemeClr val="tx1"/>
              </a:solidFill>
            </a:endParaRPr>
          </a:p>
          <a:p>
            <a:pPr marL="0" lvl="0" indent="0" algn="l" rtl="0">
              <a:lnSpc>
                <a:spcPct val="100000"/>
              </a:lnSpc>
              <a:spcBef>
                <a:spcPts val="0"/>
              </a:spcBef>
              <a:spcAft>
                <a:spcPts val="0"/>
              </a:spcAft>
              <a:buNone/>
            </a:pPr>
            <a:endParaRPr sz="1600" dirty="0">
              <a:solidFill>
                <a:schemeClr val="tx1"/>
              </a:solidFill>
            </a:endParaRPr>
          </a:p>
          <a:p>
            <a:pPr marL="457200" lvl="0" indent="0" algn="l" rtl="0">
              <a:lnSpc>
                <a:spcPct val="100000"/>
              </a:lnSpc>
              <a:spcBef>
                <a:spcPts val="0"/>
              </a:spcBef>
              <a:spcAft>
                <a:spcPts val="0"/>
              </a:spcAft>
              <a:buNone/>
            </a:pPr>
            <a:r>
              <a:rPr lang="en" sz="1600" b="1" dirty="0">
                <a:solidFill>
                  <a:schemeClr val="tx1"/>
                </a:solidFill>
              </a:rPr>
              <a:t>ESSER Formula Funds</a:t>
            </a:r>
            <a:endParaRPr sz="1600" dirty="0">
              <a:solidFill>
                <a:schemeClr val="tx1"/>
              </a:solidFill>
            </a:endParaRPr>
          </a:p>
          <a:p>
            <a:pPr marL="914400" lvl="0" indent="-330200" algn="l" rtl="0">
              <a:lnSpc>
                <a:spcPct val="100000"/>
              </a:lnSpc>
              <a:spcBef>
                <a:spcPts val="0"/>
              </a:spcBef>
              <a:spcAft>
                <a:spcPts val="0"/>
              </a:spcAft>
              <a:buClr>
                <a:srgbClr val="000000"/>
              </a:buClr>
              <a:buSzPts val="1600"/>
              <a:buChar char="•"/>
            </a:pPr>
            <a:r>
              <a:rPr lang="en" sz="1600" dirty="0">
                <a:solidFill>
                  <a:schemeClr val="tx1"/>
                </a:solidFill>
              </a:rPr>
              <a:t>LEAs will receive 90 percent of the state ESSERF allocation. </a:t>
            </a:r>
            <a:endParaRPr sz="1600" dirty="0">
              <a:solidFill>
                <a:schemeClr val="tx1"/>
              </a:solidFill>
            </a:endParaRPr>
          </a:p>
          <a:p>
            <a:pPr marL="914400" lvl="0" indent="-330200" algn="l" rtl="0">
              <a:lnSpc>
                <a:spcPct val="100000"/>
              </a:lnSpc>
              <a:spcBef>
                <a:spcPts val="0"/>
              </a:spcBef>
              <a:spcAft>
                <a:spcPts val="0"/>
              </a:spcAft>
              <a:buClr>
                <a:srgbClr val="000000"/>
              </a:buClr>
              <a:buSzPts val="1600"/>
              <a:buChar char="•"/>
            </a:pPr>
            <a:r>
              <a:rPr lang="en" sz="1600" dirty="0">
                <a:solidFill>
                  <a:schemeClr val="tx1"/>
                </a:solidFill>
              </a:rPr>
              <a:t>Each LEA will receive a proportional share based on its proportional share of the 2019-2020 Title I, Part A allocation (note: ESSER is </a:t>
            </a:r>
            <a:r>
              <a:rPr lang="en" sz="1600" b="1" dirty="0">
                <a:solidFill>
                  <a:schemeClr val="tx1"/>
                </a:solidFill>
              </a:rPr>
              <a:t>*NOT*</a:t>
            </a:r>
            <a:r>
              <a:rPr lang="en" sz="1600" dirty="0">
                <a:solidFill>
                  <a:schemeClr val="tx1"/>
                </a:solidFill>
              </a:rPr>
              <a:t> a Title I program)</a:t>
            </a:r>
            <a:endParaRPr sz="1600" dirty="0">
              <a:solidFill>
                <a:schemeClr val="tx1"/>
              </a:solidFill>
            </a:endParaRPr>
          </a:p>
          <a:p>
            <a:pPr marL="0" lvl="0" indent="0" algn="l" rtl="0">
              <a:lnSpc>
                <a:spcPct val="100000"/>
              </a:lnSpc>
              <a:spcBef>
                <a:spcPts val="0"/>
              </a:spcBef>
              <a:spcAft>
                <a:spcPts val="0"/>
              </a:spcAft>
              <a:buNone/>
            </a:pPr>
            <a:endParaRPr sz="1600" b="1" dirty="0">
              <a:solidFill>
                <a:schemeClr val="tx1"/>
              </a:solidFill>
            </a:endParaRPr>
          </a:p>
          <a:p>
            <a:pPr marL="457200" lvl="0" indent="0" algn="l" rtl="0">
              <a:lnSpc>
                <a:spcPct val="100000"/>
              </a:lnSpc>
              <a:spcBef>
                <a:spcPts val="0"/>
              </a:spcBef>
              <a:spcAft>
                <a:spcPts val="0"/>
              </a:spcAft>
              <a:buNone/>
            </a:pPr>
            <a:r>
              <a:rPr lang="en" sz="1600" b="1" dirty="0">
                <a:solidFill>
                  <a:schemeClr val="tx1"/>
                </a:solidFill>
              </a:rPr>
              <a:t>ESSER Incentive Funds</a:t>
            </a:r>
            <a:endParaRPr sz="1600" dirty="0">
              <a:solidFill>
                <a:schemeClr val="tx1"/>
              </a:solidFill>
            </a:endParaRPr>
          </a:p>
          <a:p>
            <a:pPr marL="914400" lvl="0" indent="-330200" algn="l" rtl="0">
              <a:lnSpc>
                <a:spcPct val="100000"/>
              </a:lnSpc>
              <a:spcBef>
                <a:spcPts val="0"/>
              </a:spcBef>
              <a:spcAft>
                <a:spcPts val="0"/>
              </a:spcAft>
              <a:buSzPts val="1600"/>
              <a:buChar char="•"/>
            </a:pPr>
            <a:r>
              <a:rPr lang="en" sz="1600" dirty="0">
                <a:solidFill>
                  <a:schemeClr val="tx1"/>
                </a:solidFill>
              </a:rPr>
              <a:t>Incentive funds will be available to support some of the Strong Start 2020 Planning Priorities. </a:t>
            </a:r>
            <a:endParaRPr sz="1600" dirty="0">
              <a:solidFill>
                <a:schemeClr val="tx1"/>
              </a:solidFill>
            </a:endParaRPr>
          </a:p>
          <a:p>
            <a:pPr marL="914400" lvl="0" indent="-330200" algn="l" rtl="0">
              <a:lnSpc>
                <a:spcPct val="100000"/>
              </a:lnSpc>
              <a:spcBef>
                <a:spcPts val="0"/>
              </a:spcBef>
              <a:spcAft>
                <a:spcPts val="0"/>
              </a:spcAft>
              <a:buSzPts val="1600"/>
              <a:buChar char="•"/>
            </a:pPr>
            <a:r>
              <a:rPr lang="en" sz="1600" dirty="0">
                <a:solidFill>
                  <a:schemeClr val="tx1"/>
                </a:solidFill>
              </a:rPr>
              <a:t>School systems that agree to implement each priority will be eligible to receive incentive funds.</a:t>
            </a:r>
            <a:endParaRPr sz="1600" dirty="0">
              <a:solidFill>
                <a:schemeClr val="tx1"/>
              </a:solidFill>
            </a:endParaRPr>
          </a:p>
          <a:p>
            <a:pPr marL="914400" lvl="0" indent="-330200" algn="l" rtl="0">
              <a:lnSpc>
                <a:spcPct val="100000"/>
              </a:lnSpc>
              <a:spcBef>
                <a:spcPts val="0"/>
              </a:spcBef>
              <a:spcAft>
                <a:spcPts val="0"/>
              </a:spcAft>
              <a:buSzPts val="1600"/>
              <a:buChar char="•"/>
            </a:pPr>
            <a:r>
              <a:rPr lang="en" sz="1600" dirty="0">
                <a:solidFill>
                  <a:schemeClr val="tx1"/>
                </a:solidFill>
              </a:rPr>
              <a:t>As in Super App, school systems will have opportunities to make funding requests in the Strong Start 2020 application.</a:t>
            </a:r>
            <a:endParaRPr sz="1600" dirty="0">
              <a:solidFill>
                <a:schemeClr val="tx1"/>
              </a:solidFill>
            </a:endParaRPr>
          </a:p>
          <a:p>
            <a:pPr marL="0" lvl="0" indent="0" algn="l" rtl="0">
              <a:lnSpc>
                <a:spcPct val="100000"/>
              </a:lnSpc>
              <a:spcBef>
                <a:spcPts val="0"/>
              </a:spcBef>
              <a:spcAft>
                <a:spcPts val="0"/>
              </a:spcAft>
              <a:buNone/>
            </a:pPr>
            <a:endParaRPr lang="en" sz="1600" b="1" dirty="0" smtClean="0">
              <a:solidFill>
                <a:schemeClr val="tx1"/>
              </a:solidFill>
            </a:endParaRPr>
          </a:p>
          <a:p>
            <a:pPr marL="0" lvl="0" indent="0" algn="l" rtl="0">
              <a:lnSpc>
                <a:spcPct val="100000"/>
              </a:lnSpc>
              <a:spcBef>
                <a:spcPts val="0"/>
              </a:spcBef>
              <a:spcAft>
                <a:spcPts val="0"/>
              </a:spcAft>
              <a:buNone/>
            </a:pPr>
            <a:r>
              <a:rPr lang="en" sz="1600" b="1" dirty="0" smtClean="0">
                <a:solidFill>
                  <a:schemeClr val="tx1"/>
                </a:solidFill>
              </a:rPr>
              <a:t>*</a:t>
            </a:r>
            <a:r>
              <a:rPr lang="en" sz="1600" b="1" dirty="0">
                <a:solidFill>
                  <a:schemeClr val="tx1"/>
                </a:solidFill>
              </a:rPr>
              <a:t>Governor’s Emergency Education Relief Fund (GEERF)</a:t>
            </a:r>
            <a:endParaRPr sz="1600" dirty="0">
              <a:solidFill>
                <a:schemeClr val="tx1"/>
              </a:solidFill>
            </a:endParaRPr>
          </a:p>
          <a:p>
            <a:pPr marL="0" lvl="0" indent="0" algn="l" rtl="0">
              <a:lnSpc>
                <a:spcPct val="100000"/>
              </a:lnSpc>
              <a:spcBef>
                <a:spcPts val="0"/>
              </a:spcBef>
              <a:spcAft>
                <a:spcPts val="0"/>
              </a:spcAft>
              <a:buNone/>
            </a:pP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ESSERF Formula Allowability</a:t>
            </a:r>
            <a:endParaRPr/>
          </a:p>
        </p:txBody>
      </p:sp>
      <p:sp>
        <p:nvSpPr>
          <p:cNvPr id="221" name="Google Shape;221;p50"/>
          <p:cNvSpPr txBox="1">
            <a:spLocks noGrp="1"/>
          </p:cNvSpPr>
          <p:nvPr>
            <p:ph type="body" idx="1"/>
          </p:nvPr>
        </p:nvSpPr>
        <p:spPr>
          <a:xfrm>
            <a:off x="152400" y="1066800"/>
            <a:ext cx="8839200" cy="36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CARES Act outlines 12 broad uses for ESSERF Formula Funds. These include:</a:t>
            </a:r>
            <a:endParaRPr/>
          </a:p>
          <a:p>
            <a:pPr marL="457200" lvl="0" indent="-330200" algn="l" rtl="0">
              <a:spcBef>
                <a:spcPts val="750"/>
              </a:spcBef>
              <a:spcAft>
                <a:spcPts val="0"/>
              </a:spcAft>
              <a:buSzPts val="1600"/>
              <a:buChar char="•"/>
            </a:pPr>
            <a:r>
              <a:rPr lang="en" sz="1600"/>
              <a:t>Activities authorized by ESEA/ESSA, IDEA, Perkins, McKinney-Vento</a:t>
            </a:r>
            <a:endParaRPr sz="1600"/>
          </a:p>
          <a:p>
            <a:pPr marL="457200" lvl="0" indent="-330200" algn="l" rtl="0">
              <a:spcBef>
                <a:spcPts val="0"/>
              </a:spcBef>
              <a:spcAft>
                <a:spcPts val="0"/>
              </a:spcAft>
              <a:buSzPts val="1600"/>
              <a:buChar char="•"/>
            </a:pPr>
            <a:r>
              <a:rPr lang="en" sz="1600"/>
              <a:t>Coordination of preparedness and response efforts</a:t>
            </a:r>
            <a:endParaRPr sz="1600"/>
          </a:p>
          <a:p>
            <a:pPr marL="457200" lvl="0" indent="-330200" algn="l" rtl="0">
              <a:spcBef>
                <a:spcPts val="0"/>
              </a:spcBef>
              <a:spcAft>
                <a:spcPts val="0"/>
              </a:spcAft>
              <a:buSzPts val="1600"/>
              <a:buChar char="•"/>
            </a:pPr>
            <a:r>
              <a:rPr lang="en" sz="1600"/>
              <a:t>Providing principals the resources necessary to address school needs</a:t>
            </a:r>
            <a:endParaRPr sz="1600"/>
          </a:p>
          <a:p>
            <a:pPr marL="457200" lvl="0" indent="-330200" algn="l" rtl="0">
              <a:spcBef>
                <a:spcPts val="0"/>
              </a:spcBef>
              <a:spcAft>
                <a:spcPts val="0"/>
              </a:spcAft>
              <a:buSzPts val="1600"/>
              <a:buChar char="•"/>
            </a:pPr>
            <a:r>
              <a:rPr lang="en" sz="1600"/>
              <a:t>Activities to address needs of students with disabilities, ELs, foster youth, etc.</a:t>
            </a:r>
            <a:endParaRPr sz="1600"/>
          </a:p>
          <a:p>
            <a:pPr marL="457200" lvl="0" indent="-330200" algn="l" rtl="0">
              <a:spcBef>
                <a:spcPts val="0"/>
              </a:spcBef>
              <a:spcAft>
                <a:spcPts val="0"/>
              </a:spcAft>
              <a:buSzPts val="1600"/>
              <a:buChar char="•"/>
            </a:pPr>
            <a:r>
              <a:rPr lang="en" sz="1600"/>
              <a:t>Developing and implementing procedures and systems to improve preparedness and response efforts of LEAs</a:t>
            </a:r>
            <a:endParaRPr sz="1600"/>
          </a:p>
          <a:p>
            <a:pPr marL="457200" lvl="0" indent="-330200" algn="l" rtl="0">
              <a:spcBef>
                <a:spcPts val="0"/>
              </a:spcBef>
              <a:spcAft>
                <a:spcPts val="0"/>
              </a:spcAft>
              <a:buSzPts val="1600"/>
              <a:buChar char="•"/>
            </a:pPr>
            <a:r>
              <a:rPr lang="en" sz="1600"/>
              <a:t>Training and PD for staff on sanitation and minimizing spread of infectious disease</a:t>
            </a:r>
            <a:endParaRPr sz="1600"/>
          </a:p>
          <a:p>
            <a:pPr marL="457200" lvl="0" indent="-330200" algn="l" rtl="0">
              <a:spcBef>
                <a:spcPts val="0"/>
              </a:spcBef>
              <a:spcAft>
                <a:spcPts val="0"/>
              </a:spcAft>
              <a:buSzPts val="1600"/>
              <a:buChar char="•"/>
            </a:pPr>
            <a:r>
              <a:rPr lang="en" sz="1600"/>
              <a:t>Purchasing supplies to sanitize and clean facilities</a:t>
            </a:r>
            <a:endParaRPr sz="1600"/>
          </a:p>
          <a:p>
            <a:pPr marL="457200" lvl="0" indent="-330200" algn="l" rtl="0">
              <a:spcBef>
                <a:spcPts val="0"/>
              </a:spcBef>
              <a:spcAft>
                <a:spcPts val="0"/>
              </a:spcAft>
              <a:buSzPts val="1600"/>
              <a:buChar char="•"/>
            </a:pPr>
            <a:r>
              <a:rPr lang="en" sz="1600"/>
              <a:t>Planning for and coordinating during closures, including providing meals, providing technology for online learning, IDEA guidance, etc.</a:t>
            </a:r>
            <a:endParaRPr sz="1600"/>
          </a:p>
          <a:p>
            <a:pPr marL="457200" lvl="0" indent="-330200" algn="l" rtl="0">
              <a:spcBef>
                <a:spcPts val="0"/>
              </a:spcBef>
              <a:spcAft>
                <a:spcPts val="0"/>
              </a:spcAft>
              <a:buSzPts val="1600"/>
              <a:buChar char="•"/>
            </a:pPr>
            <a:r>
              <a:rPr lang="en" sz="1600"/>
              <a:t>Purchasing educational technology (including hardware, software, and connectivity)</a:t>
            </a:r>
            <a:endParaRPr sz="1600"/>
          </a:p>
          <a:p>
            <a:pPr marL="457200" lvl="0" indent="-330200" algn="l" rtl="0">
              <a:spcBef>
                <a:spcPts val="0"/>
              </a:spcBef>
              <a:spcAft>
                <a:spcPts val="0"/>
              </a:spcAft>
              <a:buSzPts val="1600"/>
              <a:buChar char="•"/>
            </a:pPr>
            <a:r>
              <a:rPr lang="en" sz="1600"/>
              <a:t>Providing mental health services and supports</a:t>
            </a:r>
            <a:endParaRPr sz="1600"/>
          </a:p>
          <a:p>
            <a:pPr marL="457200" lvl="0" indent="-330200" algn="l" rtl="0">
              <a:spcBef>
                <a:spcPts val="0"/>
              </a:spcBef>
              <a:spcAft>
                <a:spcPts val="0"/>
              </a:spcAft>
              <a:buSzPts val="1600"/>
              <a:buChar char="•"/>
            </a:pPr>
            <a:r>
              <a:rPr lang="en" sz="1600"/>
              <a:t>Planning and implementing activities related to summer learning and after-school programs</a:t>
            </a:r>
            <a:endParaRPr sz="1600"/>
          </a:p>
          <a:p>
            <a:pPr marL="457200" lvl="0" indent="-330200" algn="l" rtl="0">
              <a:spcBef>
                <a:spcPts val="0"/>
              </a:spcBef>
              <a:spcAft>
                <a:spcPts val="0"/>
              </a:spcAft>
              <a:buSzPts val="1600"/>
              <a:buChar char="•"/>
            </a:pPr>
            <a:r>
              <a:rPr lang="en" sz="1600"/>
              <a:t>Other activities necessary to maintain the operation of and continuity of services and continuing to employ existing staff of the LEA</a:t>
            </a:r>
            <a:endParaRPr sz="1600"/>
          </a:p>
          <a:p>
            <a:pPr marL="0" lvl="0" indent="0" algn="l" rtl="0">
              <a:spcBef>
                <a:spcPts val="750"/>
              </a:spcBef>
              <a:spcAft>
                <a:spcPts val="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ESSERF Assurances</a:t>
            </a:r>
            <a:endParaRPr/>
          </a:p>
        </p:txBody>
      </p:sp>
      <p:sp>
        <p:nvSpPr>
          <p:cNvPr id="227" name="Google Shape;227;p51"/>
          <p:cNvSpPr txBox="1">
            <a:spLocks noGrp="1"/>
          </p:cNvSpPr>
          <p:nvPr>
            <p:ph type="body" idx="1"/>
          </p:nvPr>
        </p:nvSpPr>
        <p:spPr>
          <a:xfrm>
            <a:off x="79571" y="998801"/>
            <a:ext cx="9282913" cy="3675000"/>
          </a:xfrm>
          <a:prstGeom prst="rect">
            <a:avLst/>
          </a:prstGeom>
        </p:spPr>
        <p:txBody>
          <a:bodyPr spcFirstLastPara="1" wrap="square" lIns="91425" tIns="91425" rIns="91425" bIns="91425" anchor="t" anchorCtr="0">
            <a:noAutofit/>
          </a:bodyPr>
          <a:lstStyle/>
          <a:p>
            <a:pPr marL="457200" marR="635000" lvl="0" indent="-330200" algn="l" rtl="0">
              <a:lnSpc>
                <a:spcPct val="100000"/>
              </a:lnSpc>
              <a:spcBef>
                <a:spcPts val="0"/>
              </a:spcBef>
              <a:spcAft>
                <a:spcPts val="0"/>
              </a:spcAft>
              <a:buClr>
                <a:srgbClr val="000000"/>
              </a:buClr>
              <a:buSzPts val="1600"/>
              <a:buFont typeface="Calibri"/>
              <a:buChar char="•"/>
            </a:pPr>
            <a:r>
              <a:rPr lang="en" dirty="0">
                <a:solidFill>
                  <a:srgbClr val="000000"/>
                </a:solidFill>
              </a:rPr>
              <a:t>The LEA will use ESSER funds for activities allowable under section 18003(d) of Division B of the CARES Act. (See Appendix A.)</a:t>
            </a:r>
            <a:endParaRPr dirty="0">
              <a:solidFill>
                <a:srgbClr val="000000"/>
              </a:solidFill>
            </a:endParaRPr>
          </a:p>
          <a:p>
            <a:pPr marL="914400" marR="635000" lvl="0" indent="0" algn="l" rtl="0">
              <a:lnSpc>
                <a:spcPct val="100000"/>
              </a:lnSpc>
              <a:spcBef>
                <a:spcPts val="0"/>
              </a:spcBef>
              <a:spcAft>
                <a:spcPts val="0"/>
              </a:spcAft>
              <a:buNone/>
            </a:pPr>
            <a:r>
              <a:rPr lang="en" sz="1600" dirty="0">
                <a:solidFill>
                  <a:srgbClr val="000000"/>
                </a:solidFill>
              </a:rPr>
              <a:t>Note: The U.S. Department of Education generally does not consider the following to be an allowable use of ESSER funds, under any part of 18003: 1) subsidizing or offsetting executive salaries and benefits of individuals who are not employees of the LEAs or 2) expenditures related to state or local teacher or faculty unions or associations.</a:t>
            </a:r>
            <a:endParaRPr sz="1600" dirty="0">
              <a:solidFill>
                <a:srgbClr val="000000"/>
              </a:solidFill>
            </a:endParaRPr>
          </a:p>
          <a:p>
            <a:pPr marL="457200" marR="635000" lvl="0" indent="-330200" algn="l" rtl="0">
              <a:lnSpc>
                <a:spcPct val="100000"/>
              </a:lnSpc>
              <a:spcBef>
                <a:spcPts val="1000"/>
              </a:spcBef>
              <a:spcAft>
                <a:spcPts val="0"/>
              </a:spcAft>
              <a:buClr>
                <a:srgbClr val="000000"/>
              </a:buClr>
              <a:buSzPts val="1600"/>
              <a:buFont typeface="Calibri"/>
              <a:buChar char="•"/>
            </a:pPr>
            <a:r>
              <a:rPr lang="en" dirty="0">
                <a:solidFill>
                  <a:srgbClr val="000000"/>
                </a:solidFill>
              </a:rPr>
              <a:t>The LEA will, to the greatest extent practicable, continue to compensate its employees and contractors during the period of any disruptions or closures related to COVID-19 in compliance with Section 18006 of Division B of the CARES Act. In addition, the LEA will continue to pay employees and contractors to the greatest extent practicable based on the unique financial circumstances of the entity. CARES Act funds generally will not be used for bonuses, merit pay, or similar expenditures, unless related to disruptions or closures resulting from COVID-19.</a:t>
            </a:r>
            <a:endParaRPr dirty="0">
              <a:solidFill>
                <a:srgbClr val="000000"/>
              </a:solidFill>
            </a:endParaRPr>
          </a:p>
          <a:p>
            <a:pPr marL="0" lvl="0" indent="0" algn="l" rtl="0">
              <a:lnSpc>
                <a:spcPct val="100000"/>
              </a:lnSpc>
              <a:spcBef>
                <a:spcPts val="1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Reporting and Coding</a:t>
            </a:r>
            <a:endParaRPr/>
          </a:p>
        </p:txBody>
      </p:sp>
      <p:sp>
        <p:nvSpPr>
          <p:cNvPr id="233" name="Google Shape;233;p52"/>
          <p:cNvSpPr txBox="1">
            <a:spLocks noGrp="1"/>
          </p:cNvSpPr>
          <p:nvPr>
            <p:ph type="body" idx="1"/>
          </p:nvPr>
        </p:nvSpPr>
        <p:spPr>
          <a:xfrm>
            <a:off x="152404" y="1033475"/>
            <a:ext cx="8839200" cy="3607800"/>
          </a:xfrm>
          <a:prstGeom prst="rect">
            <a:avLst/>
          </a:prstGeom>
        </p:spPr>
        <p:txBody>
          <a:bodyPr spcFirstLastPara="1" wrap="square" lIns="91425" tIns="91425" rIns="91425" bIns="91425" anchor="t" anchorCtr="0">
            <a:noAutofit/>
          </a:bodyPr>
          <a:lstStyle/>
          <a:p>
            <a:pPr marL="0" marR="88900" lvl="0" indent="0" algn="l" rtl="0">
              <a:lnSpc>
                <a:spcPct val="100000"/>
              </a:lnSpc>
              <a:spcBef>
                <a:spcPts val="0"/>
              </a:spcBef>
              <a:spcAft>
                <a:spcPts val="0"/>
              </a:spcAft>
              <a:buNone/>
            </a:pPr>
            <a:r>
              <a:rPr lang="en" dirty="0">
                <a:solidFill>
                  <a:srgbClr val="000000"/>
                </a:solidFill>
              </a:rPr>
              <a:t>Reporting Assurance in Central Data:</a:t>
            </a:r>
            <a:endParaRPr dirty="0">
              <a:solidFill>
                <a:srgbClr val="000000"/>
              </a:solidFill>
            </a:endParaRPr>
          </a:p>
          <a:p>
            <a:pPr marL="457200" marR="88900" lvl="0" indent="0" algn="l" rtl="0">
              <a:lnSpc>
                <a:spcPct val="100000"/>
              </a:lnSpc>
              <a:spcBef>
                <a:spcPts val="0"/>
              </a:spcBef>
              <a:spcAft>
                <a:spcPts val="0"/>
              </a:spcAft>
              <a:buNone/>
            </a:pPr>
            <a:r>
              <a:rPr lang="en" dirty="0">
                <a:solidFill>
                  <a:srgbClr val="000000"/>
                </a:solidFill>
              </a:rPr>
              <a:t>The LEA will comply with all reporting requirements, including those in Section 15011(b)(2) of Division B of the CARES Act, and any others required by the Louisiana Department of Education in order to comply with federal reporting requirements.  </a:t>
            </a:r>
            <a:endParaRPr dirty="0">
              <a:solidFill>
                <a:srgbClr val="000000"/>
              </a:solidFill>
            </a:endParaRPr>
          </a:p>
          <a:p>
            <a:pPr marL="914400" marR="88900" lvl="0" indent="0" algn="l" rtl="0">
              <a:lnSpc>
                <a:spcPct val="100000"/>
              </a:lnSpc>
              <a:spcBef>
                <a:spcPts val="0"/>
              </a:spcBef>
              <a:spcAft>
                <a:spcPts val="0"/>
              </a:spcAft>
              <a:buNone/>
            </a:pPr>
            <a:r>
              <a:rPr lang="en" sz="1600" dirty="0">
                <a:solidFill>
                  <a:srgbClr val="000000"/>
                </a:solidFill>
              </a:rPr>
              <a:t>Note: The U.S. Department of Education notified States that it may require additional reporting in the future, which may include: the methodology LEAs will use to provide services or assistance to students and staff in both public and non-public schools, the uses of funds by the LEAs or other entities and demonstration of their compliance with Section 18003(d), such as any use of funds addressing the digital divide, including securing access to home-based connectivity and remote-use devices, related issues in supporting remote learning for all students, including disadvantaged populations.</a:t>
            </a:r>
            <a:endParaRPr sz="1600" dirty="0">
              <a:solidFill>
                <a:srgbClr val="000000"/>
              </a:solidFill>
            </a:endParaRPr>
          </a:p>
          <a:p>
            <a:pPr marL="0" lvl="0" indent="0" algn="l" rtl="0">
              <a:lnSpc>
                <a:spcPct val="100000"/>
              </a:lnSpc>
              <a:spcBef>
                <a:spcPts val="0"/>
              </a:spcBef>
              <a:spcAft>
                <a:spcPts val="0"/>
              </a:spcAft>
              <a:buNone/>
            </a:pPr>
            <a:endParaRPr dirty="0"/>
          </a:p>
          <a:p>
            <a:pPr marL="0" lvl="0" indent="0" rtl="0">
              <a:lnSpc>
                <a:spcPct val="100000"/>
              </a:lnSpc>
              <a:spcBef>
                <a:spcPts val="0"/>
              </a:spcBef>
              <a:spcAft>
                <a:spcPts val="0"/>
              </a:spcAft>
              <a:buNone/>
            </a:pPr>
            <a:r>
              <a:rPr lang="en" dirty="0">
                <a:highlight>
                  <a:srgbClr val="FFE599"/>
                </a:highlight>
              </a:rPr>
              <a:t>Each fund within the Strong Start 2020 Application will have a set of EICs to assist with reporting. School Systems should refer to the Planning Guide for descriptions of each </a:t>
            </a:r>
            <a:r>
              <a:rPr lang="en" dirty="0" smtClean="0">
                <a:highlight>
                  <a:srgbClr val="FFE599"/>
                </a:highlight>
              </a:rPr>
              <a:t>code. </a:t>
            </a:r>
            <a:endParaRPr dirty="0">
              <a:highlight>
                <a:srgbClr val="FFE599"/>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Equitable Services</a:t>
            </a:r>
            <a:endParaRPr/>
          </a:p>
        </p:txBody>
      </p:sp>
      <p:sp>
        <p:nvSpPr>
          <p:cNvPr id="240" name="Google Shape;240;p5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rPr>
              <a:t>The CARES Act provides:</a:t>
            </a:r>
            <a:endParaRPr>
              <a:solidFill>
                <a:srgbClr val="000000"/>
              </a:solidFill>
            </a:endParaRPr>
          </a:p>
          <a:p>
            <a:pPr marL="457200" lvl="0" indent="0" algn="l" rtl="0">
              <a:lnSpc>
                <a:spcPct val="115000"/>
              </a:lnSpc>
              <a:spcBef>
                <a:spcPts val="1000"/>
              </a:spcBef>
              <a:spcAft>
                <a:spcPts val="0"/>
              </a:spcAft>
              <a:buNone/>
            </a:pPr>
            <a:r>
              <a:rPr lang="en" sz="1400" i="1">
                <a:solidFill>
                  <a:srgbClr val="000000"/>
                </a:solidFill>
              </a:rPr>
              <a:t>ASSISTANCE TO NON-PUBLIC SCHOOLS SEC. 18005. </a:t>
            </a:r>
            <a:endParaRPr sz="1400" i="1">
              <a:solidFill>
                <a:srgbClr val="000000"/>
              </a:solidFill>
            </a:endParaRPr>
          </a:p>
          <a:p>
            <a:pPr marL="457200" lvl="0" indent="0" algn="l" rtl="0">
              <a:lnSpc>
                <a:spcPct val="115000"/>
              </a:lnSpc>
              <a:spcBef>
                <a:spcPts val="0"/>
              </a:spcBef>
              <a:spcAft>
                <a:spcPts val="0"/>
              </a:spcAft>
              <a:buNone/>
            </a:pPr>
            <a:r>
              <a:rPr lang="en" sz="1400" i="1">
                <a:solidFill>
                  <a:srgbClr val="000000"/>
                </a:solidFill>
              </a:rPr>
              <a:t>(a) IN GENERAL.—A local educational agency receiving funds under sections 18002 or 18003 of this title shall provide equitable services in the same manner as provided under section 1117 of the ESEA of 1965 to students and teachers in non-public schools, as determined in consultation with representatives of non-public schools. </a:t>
            </a:r>
            <a:endParaRPr sz="1400" i="1">
              <a:solidFill>
                <a:srgbClr val="000000"/>
              </a:solidFill>
            </a:endParaRPr>
          </a:p>
          <a:p>
            <a:pPr marL="457200" lvl="0" indent="0" algn="l" rtl="0">
              <a:lnSpc>
                <a:spcPct val="115000"/>
              </a:lnSpc>
              <a:spcBef>
                <a:spcPts val="0"/>
              </a:spcBef>
              <a:spcAft>
                <a:spcPts val="0"/>
              </a:spcAft>
              <a:buNone/>
            </a:pPr>
            <a:endParaRPr sz="1400">
              <a:solidFill>
                <a:srgbClr val="000000"/>
              </a:solidFill>
            </a:endParaRPr>
          </a:p>
          <a:p>
            <a:pPr marL="0" lvl="0" indent="0" algn="l" rtl="0">
              <a:lnSpc>
                <a:spcPct val="115000"/>
              </a:lnSpc>
              <a:spcBef>
                <a:spcPts val="0"/>
              </a:spcBef>
              <a:spcAft>
                <a:spcPts val="0"/>
              </a:spcAft>
              <a:buNone/>
            </a:pPr>
            <a:r>
              <a:rPr lang="en">
                <a:solidFill>
                  <a:srgbClr val="000000"/>
                </a:solidFill>
              </a:rPr>
              <a:t>Because ED has not yet released guidance regarding equitable services: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The Department will host a </a:t>
            </a:r>
            <a:r>
              <a:rPr lang="en" u="sng">
                <a:solidFill>
                  <a:schemeClr val="hlink"/>
                </a:solidFill>
                <a:hlinkClick r:id="rId3"/>
              </a:rPr>
              <a:t>webinar</a:t>
            </a:r>
            <a:r>
              <a:rPr lang="en">
                <a:solidFill>
                  <a:srgbClr val="000000"/>
                </a:solidFill>
              </a:rPr>
              <a:t> on Thursday, May 7, at 11 AM to provide more information.</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In the meantime, school systems can estimate the equitable share using the nonpublic percentage in </a:t>
            </a:r>
            <a:r>
              <a:rPr lang="en" b="1">
                <a:solidFill>
                  <a:srgbClr val="000000"/>
                </a:solidFill>
              </a:rPr>
              <a:t>Targeting Step 4 of the 2019-2020 Super App</a:t>
            </a:r>
            <a:r>
              <a:rPr lang="en">
                <a:solidFill>
                  <a:srgbClr val="000000"/>
                </a:solidFill>
              </a:rPr>
              <a:t>.</a:t>
            </a:r>
            <a:endParaRPr>
              <a:solidFill>
                <a:srgbClr val="000000"/>
              </a:solidFill>
            </a:endParaRPr>
          </a:p>
          <a:p>
            <a:pPr marL="0" lvl="0" indent="0" algn="l" rtl="0">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GEPA 427</a:t>
            </a:r>
            <a:endParaRPr/>
          </a:p>
        </p:txBody>
      </p:sp>
      <p:sp>
        <p:nvSpPr>
          <p:cNvPr id="246" name="Google Shape;246;p54"/>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rPr>
              <a:t>To address General Education Provisions Act (GEPA) Section 427 (20 U.S.C. 1228a), each LEA will have to address the following under the “Administration” tab of the application:</a:t>
            </a:r>
            <a:endParaRPr>
              <a:solidFill>
                <a:srgbClr val="000000"/>
              </a:solidFill>
            </a:endParaRPr>
          </a:p>
          <a:p>
            <a:pPr marL="0" lvl="0" indent="0" algn="l" rtl="0">
              <a:lnSpc>
                <a:spcPct val="115000"/>
              </a:lnSpc>
              <a:spcBef>
                <a:spcPts val="0"/>
              </a:spcBef>
              <a:spcAft>
                <a:spcPts val="0"/>
              </a:spcAft>
              <a:buNone/>
            </a:pPr>
            <a:r>
              <a:rPr lang="en">
                <a:solidFill>
                  <a:srgbClr val="000000"/>
                </a:solidFill>
              </a:rPr>
              <a:t> </a:t>
            </a:r>
            <a:endParaRPr>
              <a:solidFill>
                <a:srgbClr val="000000"/>
              </a:solidFill>
            </a:endParaRPr>
          </a:p>
          <a:p>
            <a:pPr marL="457200" lvl="0" indent="0" algn="l" rtl="0">
              <a:lnSpc>
                <a:spcPct val="115000"/>
              </a:lnSpc>
              <a:spcBef>
                <a:spcPts val="0"/>
              </a:spcBef>
              <a:spcAft>
                <a:spcPts val="0"/>
              </a:spcAft>
              <a:buNone/>
            </a:pPr>
            <a:r>
              <a:rPr lang="en" sz="1600" b="1" i="1" u="sng">
                <a:solidFill>
                  <a:srgbClr val="000000"/>
                </a:solidFill>
              </a:rPr>
              <a:t>Instructions</a:t>
            </a:r>
            <a:r>
              <a:rPr lang="en" sz="1600" b="1" i="1">
                <a:solidFill>
                  <a:srgbClr val="000000"/>
                </a:solidFill>
              </a:rPr>
              <a:t>: </a:t>
            </a:r>
            <a:r>
              <a:rPr lang="en" sz="1600" i="1">
                <a:solidFill>
                  <a:srgbClr val="000000"/>
                </a:solidFill>
              </a:rPr>
              <a:t>Describe (1-2 paragraphs) how the LEA, when using CARES Act grant funds, will ensure that students, teachers, and other beneficiaries with special needs will have equitable access to, and participation in, grant-funded activities. Potential barriers that can impede equal access and participation include barriers based on gender, race, color, national origin, disability, and age.</a:t>
            </a:r>
            <a:endParaRPr sz="1600" i="1">
              <a:solidFill>
                <a:srgbClr val="000000"/>
              </a:solidFill>
            </a:endParaRPr>
          </a:p>
          <a:p>
            <a:pPr marL="457200" lvl="0" indent="0" algn="l" rtl="0">
              <a:lnSpc>
                <a:spcPct val="115000"/>
              </a:lnSpc>
              <a:spcBef>
                <a:spcPts val="0"/>
              </a:spcBef>
              <a:spcAft>
                <a:spcPts val="0"/>
              </a:spcAft>
              <a:buNone/>
            </a:pPr>
            <a:r>
              <a:rPr lang="en" sz="1600" i="1">
                <a:solidFill>
                  <a:srgbClr val="000000"/>
                </a:solidFill>
              </a:rPr>
              <a:t> </a:t>
            </a:r>
            <a:endParaRPr sz="1600" i="1">
              <a:solidFill>
                <a:srgbClr val="000000"/>
              </a:solidFill>
            </a:endParaRPr>
          </a:p>
          <a:p>
            <a:pPr marL="457200" lvl="0" indent="0" algn="l" rtl="0">
              <a:lnSpc>
                <a:spcPct val="115000"/>
              </a:lnSpc>
              <a:spcBef>
                <a:spcPts val="0"/>
              </a:spcBef>
              <a:spcAft>
                <a:spcPts val="0"/>
              </a:spcAft>
              <a:buNone/>
            </a:pPr>
            <a:r>
              <a:rPr lang="en" sz="1600" i="1">
                <a:solidFill>
                  <a:srgbClr val="000000"/>
                </a:solidFill>
              </a:rPr>
              <a:t>Note: A general statement of the LEA’s nondiscriminatory hiring policy is not sufficient; this statement should specifically address the LEA’s proposed CARES Act-funded activities.</a:t>
            </a:r>
            <a:endParaRPr sz="1600" i="1">
              <a:solidFill>
                <a:srgbClr val="000000"/>
              </a:solidFill>
            </a:endParaRPr>
          </a:p>
          <a:p>
            <a:pPr marL="0" lvl="0" indent="0" algn="l" rtl="0">
              <a:spcBef>
                <a:spcPts val="75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GEPA Example</a:t>
            </a:r>
            <a:endParaRPr/>
          </a:p>
        </p:txBody>
      </p:sp>
      <p:sp>
        <p:nvSpPr>
          <p:cNvPr id="252" name="Google Shape;252;p5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Instructions: </a:t>
            </a:r>
            <a:endParaRPr/>
          </a:p>
          <a:p>
            <a:pPr marL="457200" lvl="0" indent="0" algn="l" rtl="0">
              <a:lnSpc>
                <a:spcPct val="115000"/>
              </a:lnSpc>
              <a:spcBef>
                <a:spcPts val="750"/>
              </a:spcBef>
              <a:spcAft>
                <a:spcPts val="0"/>
              </a:spcAft>
              <a:buNone/>
            </a:pPr>
            <a:r>
              <a:rPr lang="en" i="1"/>
              <a:t>Include a short description (1-2 paragraphs; no longer than three pages) of how your LEA, when using SRSA grant funds, will ensure that students, teachers, and other beneficiaries with special needs will have equitable access to be able to participate in SRSA-funded activities.</a:t>
            </a:r>
            <a:endParaRPr i="1"/>
          </a:p>
          <a:p>
            <a:pPr marL="0" lvl="0" indent="0" algn="l" rtl="0">
              <a:spcBef>
                <a:spcPts val="750"/>
              </a:spcBef>
              <a:spcAft>
                <a:spcPts val="0"/>
              </a:spcAft>
              <a:buNone/>
            </a:pPr>
            <a:endParaRPr sz="1000"/>
          </a:p>
          <a:p>
            <a:pPr marL="0" lvl="0" indent="0" algn="l" rtl="0">
              <a:spcBef>
                <a:spcPts val="750"/>
              </a:spcBef>
              <a:spcAft>
                <a:spcPts val="0"/>
              </a:spcAft>
              <a:buNone/>
            </a:pPr>
            <a:r>
              <a:rPr lang="en"/>
              <a:t>Sample Response:</a:t>
            </a:r>
            <a:endParaRPr/>
          </a:p>
          <a:p>
            <a:pPr marL="457200" lvl="0" indent="0" algn="l" rtl="0">
              <a:lnSpc>
                <a:spcPct val="115000"/>
              </a:lnSpc>
              <a:spcBef>
                <a:spcPts val="750"/>
              </a:spcBef>
              <a:spcAft>
                <a:spcPts val="0"/>
              </a:spcAft>
              <a:buNone/>
            </a:pPr>
            <a:r>
              <a:rPr lang="en" i="1"/>
              <a:t>We will use SRSA grant funds to purchase computers and laptops as part of our schoolwide technology upgrade. Because a significant portion of our students are from families where Spanish is the primary language spoken at home, we will provide user instructions for the computers both in Spanish and in English.</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6"/>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Strong Start 2020 Planning Priorities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9"/>
          <p:cNvSpPr txBox="1">
            <a:spLocks noGrp="1"/>
          </p:cNvSpPr>
          <p:nvPr>
            <p:ph type="body" idx="1"/>
          </p:nvPr>
        </p:nvSpPr>
        <p:spPr>
          <a:xfrm>
            <a:off x="400050" y="1200150"/>
            <a:ext cx="8343900" cy="3543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750"/>
              </a:spcBef>
              <a:spcAft>
                <a:spcPts val="0"/>
              </a:spcAft>
              <a:buSzPts val="1800"/>
              <a:buChar char="•"/>
            </a:pPr>
            <a:r>
              <a:rPr lang="en"/>
              <a:t>Overview </a:t>
            </a:r>
            <a:endParaRPr/>
          </a:p>
          <a:p>
            <a:pPr marL="457200" lvl="0" indent="-342900" algn="l" rtl="0">
              <a:lnSpc>
                <a:spcPct val="115000"/>
              </a:lnSpc>
              <a:spcBef>
                <a:spcPts val="0"/>
              </a:spcBef>
              <a:spcAft>
                <a:spcPts val="0"/>
              </a:spcAft>
              <a:buSzPts val="1800"/>
              <a:buChar char="•"/>
            </a:pPr>
            <a:r>
              <a:rPr lang="en"/>
              <a:t>Strong Start 2020</a:t>
            </a:r>
            <a:endParaRPr/>
          </a:p>
          <a:p>
            <a:pPr marL="457200" lvl="0" indent="-342900" algn="l" rtl="0">
              <a:lnSpc>
                <a:spcPct val="115000"/>
              </a:lnSpc>
              <a:spcBef>
                <a:spcPts val="0"/>
              </a:spcBef>
              <a:spcAft>
                <a:spcPts val="0"/>
              </a:spcAft>
              <a:buSzPts val="1800"/>
              <a:buChar char="•"/>
            </a:pPr>
            <a:r>
              <a:rPr lang="en"/>
              <a:t>Strong Start 2020 Application</a:t>
            </a:r>
            <a:endParaRPr/>
          </a:p>
          <a:p>
            <a:pPr marL="914400" lvl="1" indent="-342900" algn="l" rtl="0">
              <a:lnSpc>
                <a:spcPct val="115000"/>
              </a:lnSpc>
              <a:spcBef>
                <a:spcPts val="0"/>
              </a:spcBef>
              <a:spcAft>
                <a:spcPts val="0"/>
              </a:spcAft>
              <a:buSzPts val="1800"/>
              <a:buChar char="•"/>
            </a:pPr>
            <a:r>
              <a:rPr lang="en"/>
              <a:t>Funding</a:t>
            </a:r>
            <a:endParaRPr/>
          </a:p>
          <a:p>
            <a:pPr marL="914400" lvl="1" indent="-342900" algn="l" rtl="0">
              <a:lnSpc>
                <a:spcPct val="115000"/>
              </a:lnSpc>
              <a:spcBef>
                <a:spcPts val="0"/>
              </a:spcBef>
              <a:spcAft>
                <a:spcPts val="0"/>
              </a:spcAft>
              <a:buSzPts val="1800"/>
              <a:buChar char="•"/>
            </a:pPr>
            <a:r>
              <a:rPr lang="en"/>
              <a:t>Administration</a:t>
            </a:r>
            <a:endParaRPr/>
          </a:p>
          <a:p>
            <a:pPr marL="457200" lvl="0" indent="-342900" algn="l" rtl="0">
              <a:lnSpc>
                <a:spcPct val="115000"/>
              </a:lnSpc>
              <a:spcBef>
                <a:spcPts val="0"/>
              </a:spcBef>
              <a:spcAft>
                <a:spcPts val="0"/>
              </a:spcAft>
              <a:buSzPts val="1800"/>
              <a:buChar char="•"/>
            </a:pPr>
            <a:r>
              <a:rPr lang="en"/>
              <a:t>Strong Start 2020 Planning Priorities</a:t>
            </a:r>
            <a:endParaRPr/>
          </a:p>
          <a:p>
            <a:pPr marL="457200" lvl="0" indent="-342900" algn="l" rtl="0">
              <a:lnSpc>
                <a:spcPct val="115000"/>
              </a:lnSpc>
              <a:spcBef>
                <a:spcPts val="0"/>
              </a:spcBef>
              <a:spcAft>
                <a:spcPts val="0"/>
              </a:spcAft>
              <a:buSzPts val="1800"/>
              <a:buChar char="•"/>
            </a:pPr>
            <a:r>
              <a:rPr lang="en"/>
              <a:t>Closing</a:t>
            </a:r>
            <a:endParaRPr/>
          </a:p>
          <a:p>
            <a:pPr marL="914400" lvl="1" indent="-342900" algn="l" rtl="0">
              <a:lnSpc>
                <a:spcPct val="115000"/>
              </a:lnSpc>
              <a:spcBef>
                <a:spcPts val="0"/>
              </a:spcBef>
              <a:spcAft>
                <a:spcPts val="0"/>
              </a:spcAft>
              <a:buSzPts val="1800"/>
              <a:buChar char="•"/>
            </a:pPr>
            <a:r>
              <a:rPr lang="en"/>
              <a:t>Timeline</a:t>
            </a:r>
            <a:endParaRPr/>
          </a:p>
          <a:p>
            <a:pPr marL="914400" lvl="1" indent="-342900" algn="l" rtl="0">
              <a:lnSpc>
                <a:spcPct val="115000"/>
              </a:lnSpc>
              <a:spcBef>
                <a:spcPts val="0"/>
              </a:spcBef>
              <a:spcAft>
                <a:spcPts val="0"/>
              </a:spcAft>
              <a:buSzPts val="1800"/>
              <a:buChar char="•"/>
            </a:pPr>
            <a:r>
              <a:rPr lang="en"/>
              <a:t>Support</a:t>
            </a:r>
            <a:endParaRPr/>
          </a:p>
          <a:p>
            <a:pPr marL="0" lvl="0" indent="0" algn="l" rtl="0">
              <a:spcBef>
                <a:spcPts val="750"/>
              </a:spcBef>
              <a:spcAft>
                <a:spcPts val="0"/>
              </a:spcAft>
              <a:buNone/>
            </a:pPr>
            <a:endParaRPr/>
          </a:p>
        </p:txBody>
      </p:sp>
      <p:sp>
        <p:nvSpPr>
          <p:cNvPr id="146" name="Google Shape;146;p39"/>
          <p:cNvSpPr txBox="1">
            <a:spLocks noGrp="1"/>
          </p:cNvSpPr>
          <p:nvPr>
            <p:ph type="title"/>
          </p:nvPr>
        </p:nvSpPr>
        <p:spPr>
          <a:xfrm>
            <a:off x="400050" y="114300"/>
            <a:ext cx="83439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Strong Start 2020 Planning Guide</a:t>
            </a:r>
            <a:endParaRPr/>
          </a:p>
        </p:txBody>
      </p:sp>
      <p:sp>
        <p:nvSpPr>
          <p:cNvPr id="263" name="Google Shape;263;p57"/>
          <p:cNvSpPr txBox="1">
            <a:spLocks noGrp="1"/>
          </p:cNvSpPr>
          <p:nvPr>
            <p:ph type="body" idx="1"/>
          </p:nvPr>
        </p:nvSpPr>
        <p:spPr>
          <a:xfrm>
            <a:off x="301500" y="1143000"/>
            <a:ext cx="46137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rPr>
              <a:t>In support of the work that school systems will do to incorporate these new priorities into their plans for the school year, the Department has released the </a:t>
            </a:r>
            <a:r>
              <a:rPr lang="en" u="sng">
                <a:solidFill>
                  <a:schemeClr val="hlink"/>
                </a:solidFill>
                <a:hlinkClick r:id="rId3"/>
              </a:rPr>
              <a:t>Strong Start 2020 Planning Guide</a:t>
            </a:r>
            <a:r>
              <a:rPr lang="en">
                <a:solidFill>
                  <a:srgbClr val="000000"/>
                </a:solidFill>
              </a:rPr>
              <a:t>.</a:t>
            </a:r>
            <a:endParaRPr>
              <a:solidFill>
                <a:srgbClr val="000000"/>
              </a:solidFill>
            </a:endParaRPr>
          </a:p>
          <a:p>
            <a:pPr marL="0" lvl="0" indent="0" algn="l" rtl="0">
              <a:lnSpc>
                <a:spcPct val="115000"/>
              </a:lnSpc>
              <a:spcBef>
                <a:spcPts val="0"/>
              </a:spcBef>
              <a:spcAft>
                <a:spcPts val="0"/>
              </a:spcAft>
              <a:buNone/>
            </a:pPr>
            <a:endParaRPr>
              <a:solidFill>
                <a:srgbClr val="000000"/>
              </a:solidFill>
            </a:endParaRPr>
          </a:p>
          <a:p>
            <a:pPr marL="0" lvl="0" indent="0" algn="l" rtl="0">
              <a:lnSpc>
                <a:spcPct val="115000"/>
              </a:lnSpc>
              <a:spcBef>
                <a:spcPts val="0"/>
              </a:spcBef>
              <a:spcAft>
                <a:spcPts val="0"/>
              </a:spcAft>
              <a:buNone/>
            </a:pPr>
            <a:r>
              <a:rPr lang="en">
                <a:solidFill>
                  <a:srgbClr val="000000"/>
                </a:solidFill>
              </a:rPr>
              <a:t>The Strong Start 2020 Planning Guide describes the Planning Priorities and is the basis for guidance on elementary and secondary education funding provided by the CARES Act.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p:txBody>
      </p:sp>
      <p:pic>
        <p:nvPicPr>
          <p:cNvPr id="264" name="Google Shape;264;p57"/>
          <p:cNvPicPr preferRelativeResize="0"/>
          <p:nvPr/>
        </p:nvPicPr>
        <p:blipFill>
          <a:blip r:embed="rId4">
            <a:alphaModFix/>
          </a:blip>
          <a:stretch>
            <a:fillRect/>
          </a:stretch>
        </p:blipFill>
        <p:spPr>
          <a:xfrm>
            <a:off x="5197587" y="1142999"/>
            <a:ext cx="3263088" cy="3543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Strong Start 2020 Planning Priorities Overview</a:t>
            </a:r>
            <a:endParaRPr/>
          </a:p>
        </p:txBody>
      </p:sp>
      <p:sp>
        <p:nvSpPr>
          <p:cNvPr id="270" name="Google Shape;270;p58"/>
          <p:cNvSpPr txBox="1">
            <a:spLocks noGrp="1"/>
          </p:cNvSpPr>
          <p:nvPr>
            <p:ph type="body" idx="1"/>
          </p:nvPr>
        </p:nvSpPr>
        <p:spPr>
          <a:xfrm>
            <a:off x="152400" y="991900"/>
            <a:ext cx="8839200" cy="376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000000"/>
                </a:solidFill>
              </a:rPr>
              <a:t>The Planning Priorities are designed to support school systems as they plan for a strong start to the 2020-2021 academic year. The priorities focus on actions and supports that:</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Address unfinished learning from the 2019-2020 school year, </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Set the foundation for continuous learning in 2020-2021, and </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Prepare for school facility closures and modified </a:t>
            </a:r>
            <a:r>
              <a:rPr lang="en" dirty="0" smtClean="0">
                <a:solidFill>
                  <a:srgbClr val="000000"/>
                </a:solidFill>
              </a:rPr>
              <a:t>operations.</a:t>
            </a:r>
            <a:endParaRPr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 dirty="0">
                <a:solidFill>
                  <a:srgbClr val="000000"/>
                </a:solidFill>
              </a:rPr>
              <a:t>Aligned to th</a:t>
            </a:r>
            <a:r>
              <a:rPr lang="en" dirty="0"/>
              <a:t>e </a:t>
            </a:r>
            <a:r>
              <a:rPr lang="en" u="sng" dirty="0">
                <a:solidFill>
                  <a:schemeClr val="hlink"/>
                </a:solidFill>
                <a:hlinkClick r:id="rId3"/>
              </a:rPr>
              <a:t>School System Planning Domains</a:t>
            </a:r>
            <a:r>
              <a:rPr lang="en" dirty="0"/>
              <a:t>,</a:t>
            </a:r>
            <a:r>
              <a:rPr lang="en" dirty="0">
                <a:solidFill>
                  <a:srgbClr val="000000"/>
                </a:solidFill>
              </a:rPr>
              <a:t> the Planning Priorities address the unique circumstances school systems must consider for the upcoming year and are organized by:</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Domain</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Priority</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Priority Funding Guidance</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Application Questions, and </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Resources. </a:t>
            </a:r>
            <a:endParaRPr b="1" dirty="0">
              <a:solidFill>
                <a:srgbClr val="000000"/>
              </a:solidFill>
            </a:endParaRPr>
          </a:p>
          <a:p>
            <a:pPr marL="0" lvl="0" indent="0" algn="l" rtl="0">
              <a:lnSpc>
                <a:spcPct val="100000"/>
              </a:lnSpc>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Core Academics</a:t>
            </a:r>
            <a:endParaRPr/>
          </a:p>
        </p:txBody>
      </p:sp>
      <p:sp>
        <p:nvSpPr>
          <p:cNvPr id="276" name="Google Shape;276;p59"/>
          <p:cNvSpPr txBox="1">
            <a:spLocks noGrp="1"/>
          </p:cNvSpPr>
          <p:nvPr>
            <p:ph type="body" idx="1"/>
          </p:nvPr>
        </p:nvSpPr>
        <p:spPr>
          <a:xfrm>
            <a:off x="84808" y="1114975"/>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Core Academics Domain focuses on:</a:t>
            </a:r>
            <a:endParaRPr/>
          </a:p>
          <a:p>
            <a:pPr marL="457200" lvl="0" indent="-342900" algn="l" rtl="0">
              <a:lnSpc>
                <a:spcPct val="100000"/>
              </a:lnSpc>
              <a:spcBef>
                <a:spcPts val="0"/>
              </a:spcBef>
              <a:spcAft>
                <a:spcPts val="0"/>
              </a:spcAft>
              <a:buSzPts val="1800"/>
              <a:buChar char="•"/>
            </a:pPr>
            <a:r>
              <a:rPr lang="en"/>
              <a:t>Addressing individual student needs</a:t>
            </a:r>
            <a:endParaRPr/>
          </a:p>
          <a:p>
            <a:pPr marL="457200" lvl="0" indent="-342900" algn="l" rtl="0">
              <a:lnSpc>
                <a:spcPct val="100000"/>
              </a:lnSpc>
              <a:spcBef>
                <a:spcPts val="0"/>
              </a:spcBef>
              <a:spcAft>
                <a:spcPts val="0"/>
              </a:spcAft>
              <a:buSzPts val="1800"/>
              <a:buChar char="•"/>
            </a:pPr>
            <a:r>
              <a:rPr lang="en"/>
              <a:t>Planning for continuous use of aligned curricular materials</a:t>
            </a:r>
            <a:endParaRPr/>
          </a:p>
          <a:p>
            <a:pPr marL="457200" lvl="0" indent="-342900" algn="l" rtl="0">
              <a:lnSpc>
                <a:spcPct val="100000"/>
              </a:lnSpc>
              <a:spcBef>
                <a:spcPts val="0"/>
              </a:spcBef>
              <a:spcAft>
                <a:spcPts val="0"/>
              </a:spcAft>
              <a:buSzPts val="1800"/>
              <a:buChar char="•"/>
            </a:pPr>
            <a:r>
              <a:rPr lang="en"/>
              <a:t>Providing continuous instruction for non-core subjects, including CTE</a:t>
            </a:r>
            <a:endParaRPr/>
          </a:p>
          <a:p>
            <a:pPr marL="457200" lvl="0" indent="-342900" algn="l" rtl="0">
              <a:lnSpc>
                <a:spcPct val="100000"/>
              </a:lnSpc>
              <a:spcBef>
                <a:spcPts val="0"/>
              </a:spcBef>
              <a:spcAft>
                <a:spcPts val="0"/>
              </a:spcAft>
              <a:buSzPts val="1800"/>
              <a:buChar char="•"/>
            </a:pPr>
            <a:r>
              <a:rPr lang="en"/>
              <a:t>High school students are on track to graduation</a:t>
            </a:r>
            <a:endParaRPr/>
          </a:p>
        </p:txBody>
      </p:sp>
      <p:pic>
        <p:nvPicPr>
          <p:cNvPr id="277" name="Google Shape;277;p59"/>
          <p:cNvPicPr preferRelativeResize="0"/>
          <p:nvPr/>
        </p:nvPicPr>
        <p:blipFill>
          <a:blip r:embed="rId3">
            <a:alphaModFix/>
          </a:blip>
          <a:stretch>
            <a:fillRect/>
          </a:stretch>
        </p:blipFill>
        <p:spPr>
          <a:xfrm>
            <a:off x="3173900" y="1114975"/>
            <a:ext cx="5817700" cy="3667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Students with Diverse Needs</a:t>
            </a:r>
            <a:endParaRPr/>
          </a:p>
        </p:txBody>
      </p:sp>
      <p:sp>
        <p:nvSpPr>
          <p:cNvPr id="283" name="Google Shape;283;p60"/>
          <p:cNvSpPr txBox="1">
            <a:spLocks noGrp="1"/>
          </p:cNvSpPr>
          <p:nvPr>
            <p:ph type="body" idx="1"/>
          </p:nvPr>
        </p:nvSpPr>
        <p:spPr>
          <a:xfrm>
            <a:off x="92900" y="1100700"/>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Students with Diverse Needs Domain focuses on:</a:t>
            </a:r>
            <a:endParaRPr/>
          </a:p>
          <a:p>
            <a:pPr marL="457200" lvl="0" indent="-342900" algn="l" rtl="0">
              <a:lnSpc>
                <a:spcPct val="100000"/>
              </a:lnSpc>
              <a:spcBef>
                <a:spcPts val="0"/>
              </a:spcBef>
              <a:spcAft>
                <a:spcPts val="0"/>
              </a:spcAft>
              <a:buSzPts val="1800"/>
              <a:buChar char="•"/>
            </a:pPr>
            <a:r>
              <a:rPr lang="en"/>
              <a:t>Ensuring student and staff well-being</a:t>
            </a:r>
            <a:endParaRPr/>
          </a:p>
          <a:p>
            <a:pPr marL="457200" lvl="0" indent="-342900" algn="l" rtl="0">
              <a:lnSpc>
                <a:spcPct val="100000"/>
              </a:lnSpc>
              <a:spcBef>
                <a:spcPts val="0"/>
              </a:spcBef>
              <a:spcAft>
                <a:spcPts val="0"/>
              </a:spcAft>
              <a:buSzPts val="1800"/>
              <a:buChar char="•"/>
            </a:pPr>
            <a:r>
              <a:rPr lang="en"/>
              <a:t>Supporting the needs of English learners </a:t>
            </a:r>
            <a:endParaRPr/>
          </a:p>
          <a:p>
            <a:pPr marL="457200" lvl="0" indent="-342900" algn="l" rtl="0">
              <a:lnSpc>
                <a:spcPct val="100000"/>
              </a:lnSpc>
              <a:spcBef>
                <a:spcPts val="0"/>
              </a:spcBef>
              <a:spcAft>
                <a:spcPts val="0"/>
              </a:spcAft>
              <a:buSzPts val="1800"/>
              <a:buChar char="•"/>
            </a:pPr>
            <a:r>
              <a:rPr lang="en"/>
              <a:t>Supporting the needs of students with disabilities</a:t>
            </a:r>
            <a:endParaRPr/>
          </a:p>
          <a:p>
            <a:pPr marL="457200" lvl="0" indent="-342900" algn="l" rtl="0">
              <a:lnSpc>
                <a:spcPct val="100000"/>
              </a:lnSpc>
              <a:spcBef>
                <a:spcPts val="0"/>
              </a:spcBef>
              <a:spcAft>
                <a:spcPts val="0"/>
              </a:spcAft>
              <a:buSzPts val="1800"/>
              <a:buChar char="•"/>
            </a:pPr>
            <a:r>
              <a:rPr lang="en"/>
              <a:t>Providing compensatory education services for students with disabilities</a:t>
            </a:r>
            <a:endParaRPr/>
          </a:p>
        </p:txBody>
      </p:sp>
      <p:pic>
        <p:nvPicPr>
          <p:cNvPr id="284" name="Google Shape;284;p60"/>
          <p:cNvPicPr preferRelativeResize="0"/>
          <p:nvPr/>
        </p:nvPicPr>
        <p:blipFill>
          <a:blip r:embed="rId3">
            <a:alphaModFix/>
          </a:blip>
          <a:stretch>
            <a:fillRect/>
          </a:stretch>
        </p:blipFill>
        <p:spPr>
          <a:xfrm>
            <a:off x="3173900" y="1100700"/>
            <a:ext cx="5817701" cy="37180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Workforce Talent</a:t>
            </a:r>
            <a:endParaRPr/>
          </a:p>
        </p:txBody>
      </p:sp>
      <p:sp>
        <p:nvSpPr>
          <p:cNvPr id="290" name="Google Shape;290;p61"/>
          <p:cNvSpPr txBox="1">
            <a:spLocks noGrp="1"/>
          </p:cNvSpPr>
          <p:nvPr>
            <p:ph type="body" idx="1"/>
          </p:nvPr>
        </p:nvSpPr>
        <p:spPr>
          <a:xfrm>
            <a:off x="92900" y="1176900"/>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Workforce Talent Domain focuses on:</a:t>
            </a:r>
            <a:endParaRPr/>
          </a:p>
          <a:p>
            <a:pPr marL="457200" lvl="0" indent="-342900" algn="l" rtl="0">
              <a:lnSpc>
                <a:spcPct val="100000"/>
              </a:lnSpc>
              <a:spcBef>
                <a:spcPts val="0"/>
              </a:spcBef>
              <a:spcAft>
                <a:spcPts val="0"/>
              </a:spcAft>
              <a:buSzPts val="1800"/>
              <a:buChar char="•"/>
            </a:pPr>
            <a:r>
              <a:rPr lang="en"/>
              <a:t>A comprehensive professional development plan that accounts for school closures and tech training</a:t>
            </a:r>
            <a:endParaRPr/>
          </a:p>
          <a:p>
            <a:pPr marL="457200" lvl="0" indent="-342900" algn="l" rtl="0">
              <a:lnSpc>
                <a:spcPct val="100000"/>
              </a:lnSpc>
              <a:spcBef>
                <a:spcPts val="0"/>
              </a:spcBef>
              <a:spcAft>
                <a:spcPts val="0"/>
              </a:spcAft>
              <a:buSzPts val="1800"/>
              <a:buChar char="•"/>
            </a:pPr>
            <a:r>
              <a:rPr lang="en"/>
              <a:t>Maintaining Mentor Teacher and Content Leader training</a:t>
            </a:r>
            <a:endParaRPr/>
          </a:p>
          <a:p>
            <a:pPr marL="457200" lvl="0" indent="-342900" algn="l" rtl="0">
              <a:lnSpc>
                <a:spcPct val="100000"/>
              </a:lnSpc>
              <a:spcBef>
                <a:spcPts val="0"/>
              </a:spcBef>
              <a:spcAft>
                <a:spcPts val="0"/>
              </a:spcAft>
              <a:buSzPts val="1800"/>
              <a:buChar char="•"/>
            </a:pPr>
            <a:r>
              <a:rPr lang="en"/>
              <a:t>Adaptive staffing plans</a:t>
            </a:r>
            <a:endParaRPr/>
          </a:p>
        </p:txBody>
      </p:sp>
      <p:pic>
        <p:nvPicPr>
          <p:cNvPr id="291" name="Google Shape;291;p61"/>
          <p:cNvPicPr preferRelativeResize="0"/>
          <p:nvPr/>
        </p:nvPicPr>
        <p:blipFill>
          <a:blip r:embed="rId3">
            <a:alphaModFix/>
          </a:blip>
          <a:stretch>
            <a:fillRect/>
          </a:stretch>
        </p:blipFill>
        <p:spPr>
          <a:xfrm>
            <a:off x="3140775" y="1099025"/>
            <a:ext cx="5817700" cy="36990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LEA Systems</a:t>
            </a:r>
            <a:endParaRPr/>
          </a:p>
        </p:txBody>
      </p:sp>
      <p:sp>
        <p:nvSpPr>
          <p:cNvPr id="297" name="Google Shape;297;p62"/>
          <p:cNvSpPr txBox="1">
            <a:spLocks noGrp="1"/>
          </p:cNvSpPr>
          <p:nvPr>
            <p:ph type="body" idx="1"/>
          </p:nvPr>
        </p:nvSpPr>
        <p:spPr>
          <a:xfrm>
            <a:off x="92900" y="1080450"/>
            <a:ext cx="2928600" cy="369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LEA Systems Domain focuses on:</a:t>
            </a:r>
            <a:endParaRPr/>
          </a:p>
          <a:p>
            <a:pPr marL="457200" lvl="0" indent="-342900" algn="l" rtl="0">
              <a:lnSpc>
                <a:spcPct val="100000"/>
              </a:lnSpc>
              <a:spcBef>
                <a:spcPts val="0"/>
              </a:spcBef>
              <a:spcAft>
                <a:spcPts val="0"/>
              </a:spcAft>
              <a:buSzPts val="1800"/>
              <a:buChar char="•"/>
            </a:pPr>
            <a:r>
              <a:rPr lang="en"/>
              <a:t>A plan to reopen facilities</a:t>
            </a:r>
            <a:endParaRPr/>
          </a:p>
          <a:p>
            <a:pPr marL="457200" lvl="0" indent="-342900" algn="l" rtl="0">
              <a:lnSpc>
                <a:spcPct val="100000"/>
              </a:lnSpc>
              <a:spcBef>
                <a:spcPts val="0"/>
              </a:spcBef>
              <a:spcAft>
                <a:spcPts val="0"/>
              </a:spcAft>
              <a:buSzPts val="1800"/>
              <a:buChar char="•"/>
            </a:pPr>
            <a:r>
              <a:rPr lang="en"/>
              <a:t>Flexible school calendars and schedules</a:t>
            </a:r>
            <a:endParaRPr/>
          </a:p>
          <a:p>
            <a:pPr marL="457200" lvl="0" indent="-342900" algn="l" rtl="0">
              <a:lnSpc>
                <a:spcPct val="100000"/>
              </a:lnSpc>
              <a:spcBef>
                <a:spcPts val="0"/>
              </a:spcBef>
              <a:spcAft>
                <a:spcPts val="0"/>
              </a:spcAft>
              <a:buSzPts val="1800"/>
              <a:buChar char="•"/>
            </a:pPr>
            <a:r>
              <a:rPr lang="en"/>
              <a:t>Strategic student/family communications plan</a:t>
            </a:r>
            <a:endParaRPr/>
          </a:p>
          <a:p>
            <a:pPr marL="457200" lvl="0" indent="-342900" algn="l" rtl="0">
              <a:lnSpc>
                <a:spcPct val="100000"/>
              </a:lnSpc>
              <a:spcBef>
                <a:spcPts val="0"/>
              </a:spcBef>
              <a:spcAft>
                <a:spcPts val="0"/>
              </a:spcAft>
              <a:buSzPts val="1800"/>
              <a:buChar char="•"/>
            </a:pPr>
            <a:r>
              <a:rPr lang="en"/>
              <a:t>Achieving a 1:1 student to device ratio and internet connectivity</a:t>
            </a:r>
            <a:endParaRPr/>
          </a:p>
          <a:p>
            <a:pPr marL="457200" lvl="0" indent="-342900" algn="l" rtl="0">
              <a:lnSpc>
                <a:spcPct val="100000"/>
              </a:lnSpc>
              <a:spcBef>
                <a:spcPts val="0"/>
              </a:spcBef>
              <a:spcAft>
                <a:spcPts val="0"/>
              </a:spcAft>
              <a:buSzPts val="1800"/>
              <a:buChar char="•"/>
            </a:pPr>
            <a:r>
              <a:rPr lang="en"/>
              <a:t>Sustaining early childhood seats</a:t>
            </a:r>
            <a:endParaRPr/>
          </a:p>
        </p:txBody>
      </p:sp>
      <p:pic>
        <p:nvPicPr>
          <p:cNvPr id="298" name="Google Shape;298;p62"/>
          <p:cNvPicPr preferRelativeResize="0"/>
          <p:nvPr/>
        </p:nvPicPr>
        <p:blipFill>
          <a:blip r:embed="rId3">
            <a:alphaModFix/>
          </a:blip>
          <a:stretch>
            <a:fillRect/>
          </a:stretch>
        </p:blipFill>
        <p:spPr>
          <a:xfrm>
            <a:off x="3157350" y="1160613"/>
            <a:ext cx="5817699" cy="3530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3"/>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Timeline</a:t>
            </a:r>
            <a:endParaRPr/>
          </a:p>
        </p:txBody>
      </p:sp>
      <p:graphicFrame>
        <p:nvGraphicFramePr>
          <p:cNvPr id="309" name="Google Shape;309;p64"/>
          <p:cNvGraphicFramePr/>
          <p:nvPr/>
        </p:nvGraphicFramePr>
        <p:xfrm>
          <a:off x="893900" y="1120375"/>
          <a:ext cx="7356200" cy="3063240"/>
        </p:xfrm>
        <a:graphic>
          <a:graphicData uri="http://schemas.openxmlformats.org/drawingml/2006/table">
            <a:tbl>
              <a:tblPr>
                <a:noFill/>
                <a:tableStyleId>{666CFDC3-A1A6-4DC2-BBFF-551E3D62BB6B}</a:tableStyleId>
              </a:tblPr>
              <a:tblGrid>
                <a:gridCol w="5830575">
                  <a:extLst>
                    <a:ext uri="{9D8B030D-6E8A-4147-A177-3AD203B41FA5}">
                      <a16:colId xmlns:a16="http://schemas.microsoft.com/office/drawing/2014/main" val="20000"/>
                    </a:ext>
                  </a:extLst>
                </a:gridCol>
                <a:gridCol w="15256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b="1">
                          <a:latin typeface="Calibri"/>
                          <a:ea typeface="Calibri"/>
                          <a:cs typeface="Calibri"/>
                          <a:sym typeface="Calibri"/>
                        </a:rPr>
                        <a:t>Action</a:t>
                      </a:r>
                      <a:endParaRPr b="1">
                        <a:latin typeface="Calibri"/>
                        <a:ea typeface="Calibri"/>
                        <a:cs typeface="Calibri"/>
                        <a:sym typeface="Calibri"/>
                      </a:endParaRPr>
                    </a:p>
                  </a:txBody>
                  <a:tcPr marL="63500" marR="63500" marT="63500" marB="63500">
                    <a:solidFill>
                      <a:schemeClr val="accent5"/>
                    </a:solidFill>
                  </a:tcPr>
                </a:tc>
                <a:tc>
                  <a:txBody>
                    <a:bodyPr/>
                    <a:lstStyle/>
                    <a:p>
                      <a:pPr marL="0" lvl="0" indent="0" algn="l" rtl="0">
                        <a:spcBef>
                          <a:spcPts val="0"/>
                        </a:spcBef>
                        <a:spcAft>
                          <a:spcPts val="0"/>
                        </a:spcAft>
                        <a:buNone/>
                      </a:pPr>
                      <a:r>
                        <a:rPr lang="en" b="1">
                          <a:latin typeface="Calibri"/>
                          <a:ea typeface="Calibri"/>
                          <a:cs typeface="Calibri"/>
                          <a:sym typeface="Calibri"/>
                        </a:rPr>
                        <a:t>Date</a:t>
                      </a:r>
                      <a:endParaRPr b="1">
                        <a:latin typeface="Calibri"/>
                        <a:ea typeface="Calibri"/>
                        <a:cs typeface="Calibri"/>
                        <a:sym typeface="Calibri"/>
                      </a:endParaRPr>
                    </a:p>
                  </a:txBody>
                  <a:tcPr marL="63500" marR="63500" marT="63500" marB="63500">
                    <a:solidFill>
                      <a:schemeClr val="accent5"/>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Strong Start 2020 Planning Guide</a:t>
                      </a:r>
                      <a:r>
                        <a:rPr lang="en">
                          <a:latin typeface="Calibri"/>
                          <a:ea typeface="Calibri"/>
                          <a:cs typeface="Calibri"/>
                          <a:sym typeface="Calibri"/>
                        </a:rPr>
                        <a:t> released</a:t>
                      </a:r>
                      <a:endParaRPr>
                        <a:latin typeface="Calibri"/>
                        <a:ea typeface="Calibri"/>
                        <a:cs typeface="Calibri"/>
                        <a:sym typeface="Calibri"/>
                      </a:endParaRPr>
                    </a:p>
                  </a:txBody>
                  <a:tcPr marL="63500" marR="63500" marT="63500" marB="63500">
                    <a:solidFill>
                      <a:srgbClr val="D9D9D9"/>
                    </a:solidFill>
                  </a:tcPr>
                </a:tc>
                <a:tc>
                  <a:txBody>
                    <a:bodyPr/>
                    <a:lstStyle/>
                    <a:p>
                      <a:pPr marL="0" lvl="0" indent="0" algn="l" rtl="0">
                        <a:spcBef>
                          <a:spcPts val="0"/>
                        </a:spcBef>
                        <a:spcAft>
                          <a:spcPts val="0"/>
                        </a:spcAft>
                        <a:buNone/>
                      </a:pPr>
                      <a:r>
                        <a:rPr lang="en">
                          <a:latin typeface="Calibri"/>
                          <a:ea typeface="Calibri"/>
                          <a:cs typeface="Calibri"/>
                          <a:sym typeface="Calibri"/>
                        </a:rPr>
                        <a:t>April 30</a:t>
                      </a:r>
                      <a:endParaRPr>
                        <a:latin typeface="Calibri"/>
                        <a:ea typeface="Calibri"/>
                        <a:cs typeface="Calibri"/>
                        <a:sym typeface="Calibri"/>
                      </a:endParaRPr>
                    </a:p>
                  </a:txBody>
                  <a:tcPr marL="63500" marR="63500" marT="63500" marB="63500" anchor="ctr">
                    <a:solidFill>
                      <a:srgbClr val="D9D9D9"/>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a:latin typeface="Calibri"/>
                          <a:ea typeface="Calibri"/>
                          <a:cs typeface="Calibri"/>
                          <a:sym typeface="Calibri"/>
                        </a:rPr>
                        <a:t>LDOE hosts Strong Start 2020 webinar</a:t>
                      </a:r>
                      <a:endParaRPr>
                        <a:latin typeface="Calibri"/>
                        <a:ea typeface="Calibri"/>
                        <a:cs typeface="Calibri"/>
                        <a:sym typeface="Calibri"/>
                      </a:endParaRPr>
                    </a:p>
                  </a:txBody>
                  <a:tcPr marL="63500" marR="63500" marT="63500" marB="63500">
                    <a:solidFill>
                      <a:srgbClr val="D9D9D9"/>
                    </a:solidFill>
                  </a:tcPr>
                </a:tc>
                <a:tc>
                  <a:txBody>
                    <a:bodyPr/>
                    <a:lstStyle/>
                    <a:p>
                      <a:pPr marL="0" lvl="0" indent="0" algn="l" rtl="0">
                        <a:spcBef>
                          <a:spcPts val="0"/>
                        </a:spcBef>
                        <a:spcAft>
                          <a:spcPts val="0"/>
                        </a:spcAft>
                        <a:buNone/>
                      </a:pPr>
                      <a:r>
                        <a:rPr lang="en">
                          <a:latin typeface="Calibri"/>
                          <a:ea typeface="Calibri"/>
                          <a:cs typeface="Calibri"/>
                          <a:sym typeface="Calibri"/>
                        </a:rPr>
                        <a:t>April 30 at 1 PM</a:t>
                      </a:r>
                      <a:endParaRPr>
                        <a:latin typeface="Calibri"/>
                        <a:ea typeface="Calibri"/>
                        <a:cs typeface="Calibri"/>
                        <a:sym typeface="Calibri"/>
                      </a:endParaRPr>
                    </a:p>
                  </a:txBody>
                  <a:tcPr marL="63500" marR="63500" marT="63500" marB="63500" anchor="ctr">
                    <a:solidFill>
                      <a:srgbClr val="D9D9D9"/>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a:latin typeface="Calibri"/>
                          <a:ea typeface="Calibri"/>
                          <a:cs typeface="Calibri"/>
                          <a:sym typeface="Calibri"/>
                        </a:rPr>
                        <a:t>ESSERF Formula allocation uploaded to the Strong Start 2020 Application </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May 1</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a:latin typeface="Calibri"/>
                          <a:ea typeface="Calibri"/>
                          <a:cs typeface="Calibri"/>
                          <a:sym typeface="Calibri"/>
                        </a:rPr>
                        <a:t>LDOE host CARES Act equitable services </a:t>
                      </a:r>
                      <a:r>
                        <a:rPr lang="en" u="sng">
                          <a:solidFill>
                            <a:schemeClr val="hlink"/>
                          </a:solidFill>
                          <a:latin typeface="Calibri"/>
                          <a:ea typeface="Calibri"/>
                          <a:cs typeface="Calibri"/>
                          <a:sym typeface="Calibri"/>
                          <a:hlinkClick r:id="rId4"/>
                        </a:rPr>
                        <a:t>webinar</a:t>
                      </a:r>
                      <a:r>
                        <a:rPr lang="en">
                          <a:latin typeface="Calibri"/>
                          <a:ea typeface="Calibri"/>
                          <a:cs typeface="Calibri"/>
                          <a:sym typeface="Calibri"/>
                        </a:rPr>
                        <a:t> </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May 7 at 11 AM</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a:latin typeface="Calibri"/>
                          <a:ea typeface="Calibri"/>
                          <a:cs typeface="Calibri"/>
                          <a:sym typeface="Calibri"/>
                        </a:rPr>
                        <a:t>Strong Start 2020 resources are available*</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May 8</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a:latin typeface="Calibri"/>
                          <a:ea typeface="Calibri"/>
                          <a:cs typeface="Calibri"/>
                          <a:sym typeface="Calibri"/>
                        </a:rPr>
                        <a:t>Submit the Strong Start 2020 Application to be eligible for Incentive funds</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May 29</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a:latin typeface="Calibri"/>
                          <a:ea typeface="Calibri"/>
                          <a:cs typeface="Calibri"/>
                          <a:sym typeface="Calibri"/>
                        </a:rPr>
                        <a:t>BESE approves ESSERF Incentive allocations</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June 17</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a:latin typeface="Calibri"/>
                          <a:ea typeface="Calibri"/>
                          <a:cs typeface="Calibri"/>
                          <a:sym typeface="Calibri"/>
                        </a:rPr>
                        <a:t>ESSERF Incentive allocations uploaded to eGMS</a:t>
                      </a:r>
                      <a:endParaRPr>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a:latin typeface="Calibri"/>
                          <a:ea typeface="Calibri"/>
                          <a:cs typeface="Calibri"/>
                          <a:sym typeface="Calibri"/>
                        </a:rPr>
                        <a:t>June 19</a:t>
                      </a:r>
                      <a:endParaRPr>
                        <a:latin typeface="Calibri"/>
                        <a:ea typeface="Calibri"/>
                        <a:cs typeface="Calibri"/>
                        <a:sym typeface="Calibri"/>
                      </a:endParaRPr>
                    </a:p>
                  </a:txBody>
                  <a:tcPr marL="63500" marR="63500" marT="63500" marB="63500" anchor="ctr"/>
                </a:tc>
                <a:extLst>
                  <a:ext uri="{0D108BD9-81ED-4DB2-BD59-A6C34878D82A}">
                    <a16:rowId xmlns:a16="http://schemas.microsoft.com/office/drawing/2014/main" val="10008"/>
                  </a:ext>
                </a:extLst>
              </a:tr>
            </a:tbl>
          </a:graphicData>
        </a:graphic>
      </p:graphicFrame>
      <p:sp>
        <p:nvSpPr>
          <p:cNvPr id="310" name="Google Shape;310;p64"/>
          <p:cNvSpPr txBox="1"/>
          <p:nvPr/>
        </p:nvSpPr>
        <p:spPr>
          <a:xfrm>
            <a:off x="349875" y="4236225"/>
            <a:ext cx="8458800" cy="5172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libri"/>
                <a:ea typeface="Calibri"/>
                <a:cs typeface="Calibri"/>
                <a:sym typeface="Calibri"/>
              </a:rPr>
              <a:t>* Note: Given evolving circumstances and the interconnectedness of guidance from multiple agencies, all resources are subject to updates. School systems should ensure that they are using the latest available version.</a:t>
            </a:r>
            <a:endParaRPr sz="1300" b="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a:t>
            </a:r>
            <a:endParaRPr/>
          </a:p>
        </p:txBody>
      </p:sp>
      <p:sp>
        <p:nvSpPr>
          <p:cNvPr id="316" name="Google Shape;316;p6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Support for completing the Strong Start 2020 application will be provided through:</a:t>
            </a:r>
            <a:endParaRPr>
              <a:solidFill>
                <a:srgbClr val="000000"/>
              </a:solidFill>
            </a:endParaRPr>
          </a:p>
          <a:p>
            <a:pPr marL="457200" lvl="0" indent="0" algn="l" rtl="0">
              <a:lnSpc>
                <a:spcPct val="115000"/>
              </a:lnSpc>
              <a:spcBef>
                <a:spcPts val="0"/>
              </a:spcBef>
              <a:spcAft>
                <a:spcPts val="0"/>
              </a:spcAft>
              <a:buNone/>
            </a:pPr>
            <a:endParaRPr>
              <a:solidFill>
                <a:srgbClr val="000000"/>
              </a:solidFill>
            </a:endParaRPr>
          </a:p>
          <a:p>
            <a:pPr marL="457200" lvl="0" indent="-342900" algn="l" rtl="0">
              <a:lnSpc>
                <a:spcPct val="115000"/>
              </a:lnSpc>
              <a:spcBef>
                <a:spcPts val="0"/>
              </a:spcBef>
              <a:spcAft>
                <a:spcPts val="0"/>
              </a:spcAft>
              <a:buSzPts val="1800"/>
              <a:buChar char="•"/>
            </a:pPr>
            <a:r>
              <a:rPr lang="en" u="sng">
                <a:solidFill>
                  <a:schemeClr val="hlink"/>
                </a:solidFill>
                <a:hlinkClick r:id="rId3"/>
              </a:rPr>
              <a:t>Strong Start 2020 </a:t>
            </a:r>
            <a:r>
              <a:rPr lang="en" u="sng">
                <a:solidFill>
                  <a:schemeClr val="hlink"/>
                </a:solidFill>
                <a:hlinkClick r:id="rId3"/>
              </a:rPr>
              <a:t>Library</a:t>
            </a:r>
            <a:r>
              <a:rPr lang="en">
                <a:solidFill>
                  <a:srgbClr val="000000"/>
                </a:solidFill>
              </a:rPr>
              <a:t> (Available May 8)</a:t>
            </a:r>
            <a:endParaRPr>
              <a:solidFill>
                <a:srgbClr val="000000"/>
              </a:solidFill>
            </a:endParaRPr>
          </a:p>
          <a:p>
            <a:pPr marL="457200" lvl="0" indent="-342900" algn="l" rtl="0">
              <a:lnSpc>
                <a:spcPct val="115000"/>
              </a:lnSpc>
              <a:spcBef>
                <a:spcPts val="0"/>
              </a:spcBef>
              <a:spcAft>
                <a:spcPts val="0"/>
              </a:spcAft>
              <a:buSzPts val="1800"/>
              <a:buChar char="•"/>
            </a:pPr>
            <a:r>
              <a:rPr lang="en" u="sng">
                <a:solidFill>
                  <a:schemeClr val="hlink"/>
                </a:solidFill>
                <a:hlinkClick r:id="rId4"/>
              </a:rPr>
              <a:t>LDOE Weekly Newsletters</a:t>
            </a:r>
            <a:endParaRPr/>
          </a:p>
          <a:p>
            <a:pPr marL="457200" lvl="0" indent="-342900" algn="l" rtl="0">
              <a:lnSpc>
                <a:spcPct val="115000"/>
              </a:lnSpc>
              <a:spcBef>
                <a:spcPts val="0"/>
              </a:spcBef>
              <a:spcAft>
                <a:spcPts val="0"/>
              </a:spcAft>
              <a:buSzPts val="1800"/>
              <a:buChar char="•"/>
            </a:pPr>
            <a:r>
              <a:rPr lang="en" u="sng">
                <a:solidFill>
                  <a:schemeClr val="hlink"/>
                </a:solidFill>
                <a:hlinkClick r:id="rId5"/>
              </a:rPr>
              <a:t>School System Planning and Superintendent Calls</a:t>
            </a:r>
            <a:endParaRPr/>
          </a:p>
          <a:p>
            <a:pPr marL="457200" lvl="0" indent="-342900" algn="l" rtl="0">
              <a:lnSpc>
                <a:spcPct val="115000"/>
              </a:lnSpc>
              <a:spcBef>
                <a:spcPts val="0"/>
              </a:spcBef>
              <a:spcAft>
                <a:spcPts val="0"/>
              </a:spcAft>
              <a:buSzPts val="1800"/>
              <a:buChar char="•"/>
            </a:pPr>
            <a:r>
              <a:rPr lang="en" u="sng">
                <a:solidFill>
                  <a:schemeClr val="hlink"/>
                </a:solidFill>
                <a:hlinkClick r:id="rId6"/>
              </a:rPr>
              <a:t>Network Teams</a:t>
            </a:r>
            <a:r>
              <a:rPr lang="en"/>
              <a:t> </a:t>
            </a:r>
            <a:endParaRPr>
              <a:solidFill>
                <a:srgbClr val="000000"/>
              </a:solidFill>
            </a:endParaRPr>
          </a:p>
          <a:p>
            <a:pPr marL="457200" lvl="0" indent="-342900" algn="l" rtl="0">
              <a:lnSpc>
                <a:spcPct val="115000"/>
              </a:lnSpc>
              <a:spcBef>
                <a:spcPts val="0"/>
              </a:spcBef>
              <a:spcAft>
                <a:spcPts val="0"/>
              </a:spcAft>
              <a:buSzPts val="1800"/>
              <a:buChar char="•"/>
            </a:pPr>
            <a:r>
              <a:rPr lang="en"/>
              <a:t>Email: </a:t>
            </a:r>
            <a:r>
              <a:rPr lang="en" u="sng">
                <a:solidFill>
                  <a:schemeClr val="hlink"/>
                </a:solidFill>
                <a:hlinkClick r:id="rId7"/>
              </a:rPr>
              <a:t>LDOE.GrantsHelpDesk@la.gov</a:t>
            </a:r>
            <a:r>
              <a:rPr lang="en"/>
              <a:t> and include “Strong Start 2020” in the subject line.</a:t>
            </a:r>
            <a:endParaRPr>
              <a:solidFill>
                <a:srgbClr val="000000"/>
              </a:solidFill>
            </a:endParaRPr>
          </a:p>
          <a:p>
            <a:pPr marL="457200" lvl="0" indent="0" algn="l" rtl="0">
              <a:lnSpc>
                <a:spcPct val="115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Overview</a:t>
            </a:r>
            <a:endParaRPr/>
          </a:p>
        </p:txBody>
      </p:sp>
      <p:sp>
        <p:nvSpPr>
          <p:cNvPr id="152" name="Google Shape;152;p40"/>
          <p:cNvSpPr txBox="1">
            <a:spLocks noGrp="1"/>
          </p:cNvSpPr>
          <p:nvPr>
            <p:ph type="body" idx="1"/>
          </p:nvPr>
        </p:nvSpPr>
        <p:spPr>
          <a:xfrm>
            <a:off x="152400" y="1055750"/>
            <a:ext cx="8839200" cy="376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Since Louisiana’s school facilities first closed in response to the COVID-19 pandemic, school systems and the LDOE ensured that the safety of students and staff was of utmost priority. Additionally, LDOE and school systems have worked together on ensuring that all students have access to continuous learning while remaining safely at home.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
                <a:solidFill>
                  <a:srgbClr val="000000"/>
                </a:solidFill>
              </a:rPr>
              <a:t>In anticipation of school facility closure or modified operations in the coming year, </a:t>
            </a:r>
            <a:r>
              <a:rPr lang="en" b="1">
                <a:solidFill>
                  <a:srgbClr val="000000"/>
                </a:solidFill>
              </a:rPr>
              <a:t>the Department is focused on ensuring that school systems are prepared for a strong start to the 2020-2021 academic year</a:t>
            </a:r>
            <a:r>
              <a:rPr lang="en">
                <a:solidFill>
                  <a:srgbClr val="000000"/>
                </a:solidFill>
              </a:rPr>
              <a:t>. School systems’ plans, submitted through the Super App process, set a coherent academic foundation.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
                <a:solidFill>
                  <a:srgbClr val="000000"/>
                </a:solidFill>
              </a:rPr>
              <a:t>To ensure a strong start in 2020-2021 and the continued implementation of these plans, the Department has released guidance and funding to provide quality and consistency of instruction and access to continuous learning in safe, healthy facilities.</a:t>
            </a:r>
            <a:endParaRPr>
              <a:solidFill>
                <a:srgbClr val="000000"/>
              </a:solidFill>
            </a:endParaRPr>
          </a:p>
          <a:p>
            <a:pPr marL="0" lvl="0" indent="0" algn="l" rtl="0">
              <a:lnSpc>
                <a:spcPct val="100000"/>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41"/>
          <p:cNvPicPr preferRelativeResize="0"/>
          <p:nvPr/>
        </p:nvPicPr>
        <p:blipFill>
          <a:blip r:embed="rId3">
            <a:alphaModFix/>
          </a:blip>
          <a:stretch>
            <a:fillRect/>
          </a:stretch>
        </p:blipFill>
        <p:spPr>
          <a:xfrm>
            <a:off x="2047300" y="1242775"/>
            <a:ext cx="5049379" cy="238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r>
              <a:rPr lang="en"/>
              <a:t>Louisiana School System Planning Process</a:t>
            </a:r>
            <a:endParaRPr/>
          </a:p>
        </p:txBody>
      </p:sp>
      <p:pic>
        <p:nvPicPr>
          <p:cNvPr id="168" name="Google Shape;168;p43"/>
          <p:cNvPicPr preferRelativeResize="0"/>
          <p:nvPr/>
        </p:nvPicPr>
        <p:blipFill rotWithShape="1">
          <a:blip r:embed="rId3">
            <a:alphaModFix/>
          </a:blip>
          <a:srcRect/>
          <a:stretch/>
        </p:blipFill>
        <p:spPr>
          <a:xfrm>
            <a:off x="921263" y="1038825"/>
            <a:ext cx="7301474" cy="2101075"/>
          </a:xfrm>
          <a:prstGeom prst="rect">
            <a:avLst/>
          </a:prstGeom>
          <a:noFill/>
          <a:ln>
            <a:noFill/>
          </a:ln>
        </p:spPr>
      </p:pic>
      <p:sp>
        <p:nvSpPr>
          <p:cNvPr id="169" name="Google Shape;169;p43"/>
          <p:cNvSpPr/>
          <p:nvPr/>
        </p:nvSpPr>
        <p:spPr>
          <a:xfrm>
            <a:off x="1161150" y="3145250"/>
            <a:ext cx="2052000" cy="1355100"/>
          </a:xfrm>
          <a:prstGeom prst="roundRect">
            <a:avLst>
              <a:gd name="adj" fmla="val 16667"/>
            </a:avLst>
          </a:prstGeom>
          <a:solidFill>
            <a:srgbClr val="CFE2F3">
              <a:alpha val="54509"/>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review data and identify priorities for the coming year.</a:t>
            </a:r>
            <a:endParaRPr sz="1400" b="0" i="0" u="none" strike="noStrike" cap="none">
              <a:solidFill>
                <a:srgbClr val="434343"/>
              </a:solidFill>
              <a:latin typeface="Calibri"/>
              <a:ea typeface="Calibri"/>
              <a:cs typeface="Calibri"/>
              <a:sym typeface="Calibri"/>
            </a:endParaRPr>
          </a:p>
        </p:txBody>
      </p:sp>
      <p:sp>
        <p:nvSpPr>
          <p:cNvPr id="170" name="Google Shape;170;p43"/>
          <p:cNvSpPr/>
          <p:nvPr/>
        </p:nvSpPr>
        <p:spPr>
          <a:xfrm>
            <a:off x="3546000" y="3145250"/>
            <a:ext cx="2052000" cy="1355100"/>
          </a:xfrm>
          <a:prstGeom prst="roundRect">
            <a:avLst>
              <a:gd name="adj" fmla="val 16667"/>
            </a:avLst>
          </a:prstGeom>
          <a:solidFill>
            <a:srgbClr val="F4D9D9">
              <a:alpha val="5294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budget formula funds and  request competitive funds in alignment with priorities.</a:t>
            </a:r>
            <a:endParaRPr sz="1400" b="0" i="0" u="none" strike="noStrike" cap="none">
              <a:solidFill>
                <a:srgbClr val="434343"/>
              </a:solidFill>
              <a:latin typeface="Calibri"/>
              <a:ea typeface="Calibri"/>
              <a:cs typeface="Calibri"/>
              <a:sym typeface="Calibri"/>
            </a:endParaRPr>
          </a:p>
        </p:txBody>
      </p:sp>
      <p:sp>
        <p:nvSpPr>
          <p:cNvPr id="171" name="Google Shape;171;p43"/>
          <p:cNvSpPr/>
          <p:nvPr/>
        </p:nvSpPr>
        <p:spPr>
          <a:xfrm>
            <a:off x="5930850" y="3145250"/>
            <a:ext cx="2052000" cy="1355100"/>
          </a:xfrm>
          <a:prstGeom prst="roundRect">
            <a:avLst>
              <a:gd name="adj" fmla="val 16667"/>
            </a:avLst>
          </a:prstGeom>
          <a:solidFill>
            <a:srgbClr val="D9D2E9">
              <a:alpha val="4667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implement approved plans with support from Network teams and vendor partners.</a:t>
            </a:r>
            <a:endParaRPr sz="1400" b="0" i="0" u="none" strike="noStrike" cap="none">
              <a:solidFill>
                <a:srgbClr val="434343"/>
              </a:solidFill>
              <a:latin typeface="Calibri"/>
              <a:ea typeface="Calibri"/>
              <a:cs typeface="Calibri"/>
              <a:sym typeface="Calibri"/>
            </a:endParaRPr>
          </a:p>
        </p:txBody>
      </p:sp>
      <p:cxnSp>
        <p:nvCxnSpPr>
          <p:cNvPr id="172" name="Google Shape;172;p43"/>
          <p:cNvCxnSpPr>
            <a:stCxn id="169"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p43"/>
          <p:cNvCxnSpPr>
            <a:stCxn id="169" idx="0"/>
            <a:endCxn id="169"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4"/>
          <p:cNvSpPr txBox="1">
            <a:spLocks noGrp="1"/>
          </p:cNvSpPr>
          <p:nvPr>
            <p:ph type="body" idx="1"/>
          </p:nvPr>
        </p:nvSpPr>
        <p:spPr>
          <a:xfrm>
            <a:off x="152400" y="1066800"/>
            <a:ext cx="88041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A strong start to the 2020-2021 academic year builds on the academ</a:t>
            </a:r>
            <a:r>
              <a:rPr lang="en"/>
              <a:t>ic </a:t>
            </a:r>
            <a:r>
              <a:rPr lang="en" u="sng">
                <a:solidFill>
                  <a:schemeClr val="hlink"/>
                </a:solidFill>
                <a:hlinkClick r:id="rId3"/>
              </a:rPr>
              <a:t>priorities</a:t>
            </a:r>
            <a:r>
              <a:rPr lang="en"/>
              <a:t> a</a:t>
            </a:r>
            <a:r>
              <a:rPr lang="en">
                <a:solidFill>
                  <a:srgbClr val="000000"/>
                </a:solidFill>
              </a:rPr>
              <a:t>nd decisions to which school systems have already committed in their approved school system plans submitted via Super App. This included a coherent academic plan for:</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curriculum</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teacher development</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assessments</a:t>
            </a:r>
            <a:endParaRPr>
              <a:solidFill>
                <a:srgbClr val="000000"/>
              </a:solidFill>
            </a:endParaRPr>
          </a:p>
          <a:p>
            <a:pPr marL="0" lvl="0" indent="0" algn="l" rtl="0">
              <a:lnSpc>
                <a:spcPct val="100000"/>
              </a:lnSpc>
              <a:spcBef>
                <a:spcPts val="1000"/>
              </a:spcBef>
              <a:spcAft>
                <a:spcPts val="0"/>
              </a:spcAft>
              <a:buNone/>
            </a:pPr>
            <a:endParaRPr b="1">
              <a:solidFill>
                <a:srgbClr val="000000"/>
              </a:solidFill>
            </a:endParaRPr>
          </a:p>
          <a:p>
            <a:pPr marL="0" lvl="0" indent="0" algn="l" rtl="0">
              <a:lnSpc>
                <a:spcPct val="100000"/>
              </a:lnSpc>
              <a:spcBef>
                <a:spcPts val="0"/>
              </a:spcBef>
              <a:spcAft>
                <a:spcPts val="0"/>
              </a:spcAft>
              <a:buNone/>
            </a:pPr>
            <a:endParaRPr/>
          </a:p>
        </p:txBody>
      </p:sp>
      <p:sp>
        <p:nvSpPr>
          <p:cNvPr id="180" name="Google Shape;180;p4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Foundation to Strong Start 2020: School System Plans</a:t>
            </a:r>
            <a:endParaRPr/>
          </a:p>
        </p:txBody>
      </p:sp>
      <p:sp>
        <p:nvSpPr>
          <p:cNvPr id="181" name="Google Shape;181;p44"/>
          <p:cNvSpPr txBox="1"/>
          <p:nvPr/>
        </p:nvSpPr>
        <p:spPr>
          <a:xfrm>
            <a:off x="152400" y="3895325"/>
            <a:ext cx="8804100" cy="7149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Strong Start 2020 ensures the school system’s plan is augmented to meet new academic and operational demands so that all students have access to continuous learning.</a:t>
            </a:r>
            <a:endParaRPr sz="1800">
              <a:solidFill>
                <a:schemeClr val="dk1"/>
              </a:solidFill>
              <a:latin typeface="Calibri"/>
              <a:ea typeface="Calibri"/>
              <a:cs typeface="Calibri"/>
              <a:sym typeface="Calibri"/>
            </a:endParaRPr>
          </a:p>
        </p:txBody>
      </p:sp>
      <p:pic>
        <p:nvPicPr>
          <p:cNvPr id="182" name="Google Shape;182;p44"/>
          <p:cNvPicPr preferRelativeResize="0"/>
          <p:nvPr/>
        </p:nvPicPr>
        <p:blipFill>
          <a:blip r:embed="rId4">
            <a:alphaModFix/>
          </a:blip>
          <a:stretch>
            <a:fillRect/>
          </a:stretch>
        </p:blipFill>
        <p:spPr>
          <a:xfrm>
            <a:off x="5034201" y="2152025"/>
            <a:ext cx="3080722" cy="1453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Strong Start for Every Student</a:t>
            </a:r>
            <a:endParaRPr/>
          </a:p>
        </p:txBody>
      </p:sp>
      <p:sp>
        <p:nvSpPr>
          <p:cNvPr id="189" name="Google Shape;189;p45"/>
          <p:cNvSpPr txBox="1">
            <a:spLocks noGrp="1"/>
          </p:cNvSpPr>
          <p:nvPr>
            <p:ph type="body" idx="1"/>
          </p:nvPr>
        </p:nvSpPr>
        <p:spPr>
          <a:xfrm>
            <a:off x="152400" y="1033475"/>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50">
                <a:solidFill>
                  <a:srgbClr val="000000"/>
                </a:solidFill>
              </a:rPr>
              <a:t>In addition to the continued implementation of school system plans, a strong start to 2020-2021 will ensure:</a:t>
            </a:r>
            <a:endParaRPr sz="1450">
              <a:solidFill>
                <a:srgbClr val="000000"/>
              </a:solidFill>
            </a:endParaRPr>
          </a:p>
          <a:p>
            <a:pPr marL="457200" lvl="0" indent="-320675" algn="l" rtl="0">
              <a:lnSpc>
                <a:spcPct val="100000"/>
              </a:lnSpc>
              <a:spcBef>
                <a:spcPts val="1000"/>
              </a:spcBef>
              <a:spcAft>
                <a:spcPts val="0"/>
              </a:spcAft>
              <a:buClr>
                <a:srgbClr val="000000"/>
              </a:buClr>
              <a:buSzPts val="1450"/>
              <a:buChar char="●"/>
            </a:pPr>
            <a:r>
              <a:rPr lang="en" sz="1450" b="1">
                <a:solidFill>
                  <a:srgbClr val="000000"/>
                </a:solidFill>
              </a:rPr>
              <a:t>Every student’s academic needs are identified</a:t>
            </a:r>
            <a:r>
              <a:rPr lang="en" sz="1450">
                <a:solidFill>
                  <a:srgbClr val="000000"/>
                </a:solidFill>
              </a:rPr>
              <a:t> at the beginning of the year using high-quality, standards-aligned diagnostic tools and assessments.</a:t>
            </a:r>
            <a:endParaRPr sz="1450">
              <a:solidFill>
                <a:srgbClr val="000000"/>
              </a:solidFill>
            </a:endParaRPr>
          </a:p>
          <a:p>
            <a:pPr marL="457200" lvl="0" indent="-320675" algn="l" rtl="0">
              <a:lnSpc>
                <a:spcPct val="100000"/>
              </a:lnSpc>
              <a:spcBef>
                <a:spcPts val="1000"/>
              </a:spcBef>
              <a:spcAft>
                <a:spcPts val="0"/>
              </a:spcAft>
              <a:buClr>
                <a:srgbClr val="000000"/>
              </a:buClr>
              <a:buSzPts val="1450"/>
              <a:buChar char="●"/>
            </a:pPr>
            <a:r>
              <a:rPr lang="en" sz="1450" b="1">
                <a:solidFill>
                  <a:srgbClr val="000000"/>
                </a:solidFill>
              </a:rPr>
              <a:t>There is a plan for every student</a:t>
            </a:r>
            <a:r>
              <a:rPr lang="en" sz="1450">
                <a:solidFill>
                  <a:srgbClr val="000000"/>
                </a:solidFill>
              </a:rPr>
              <a:t>,</a:t>
            </a:r>
            <a:r>
              <a:rPr lang="en" sz="1450" b="1">
                <a:solidFill>
                  <a:srgbClr val="000000"/>
                </a:solidFill>
              </a:rPr>
              <a:t> </a:t>
            </a:r>
            <a:r>
              <a:rPr lang="en" sz="1450">
                <a:solidFill>
                  <a:srgbClr val="000000"/>
                </a:solidFill>
              </a:rPr>
              <a:t>including extra time and support for students with the greatest unfinished learning from the prior year.</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Curricular tools, enhancements, and supports to address unfinished learning</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Robust support for early grade reading</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Emotional, behavioral, mental health screening and services</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Compensatory education and support for students with disabilities</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An updated professional development plan with options for versatile delivery of training on curriculum, as well as online mentor training and content modules</a:t>
            </a:r>
            <a:endParaRPr sz="1450" b="1">
              <a:solidFill>
                <a:srgbClr val="000000"/>
              </a:solidFill>
            </a:endParaRPr>
          </a:p>
          <a:p>
            <a:pPr marL="457200" lvl="0" indent="-320675" algn="l" rtl="0">
              <a:lnSpc>
                <a:spcPct val="100000"/>
              </a:lnSpc>
              <a:spcBef>
                <a:spcPts val="1000"/>
              </a:spcBef>
              <a:spcAft>
                <a:spcPts val="0"/>
              </a:spcAft>
              <a:buClr>
                <a:srgbClr val="000000"/>
              </a:buClr>
              <a:buSzPts val="1450"/>
              <a:buChar char="●"/>
            </a:pPr>
            <a:r>
              <a:rPr lang="en" sz="1450" b="1">
                <a:solidFill>
                  <a:srgbClr val="000000"/>
                </a:solidFill>
              </a:rPr>
              <a:t>There are clear next steps for every high school student and recent graduate</a:t>
            </a:r>
            <a:r>
              <a:rPr lang="en" sz="1450">
                <a:solidFill>
                  <a:srgbClr val="000000"/>
                </a:solidFill>
              </a:rPr>
              <a:t>, who will enter a new economy</a:t>
            </a:r>
            <a:r>
              <a:rPr lang="en" sz="1450" b="1">
                <a:solidFill>
                  <a:srgbClr val="000000"/>
                </a:solidFill>
              </a:rPr>
              <a:t>.</a:t>
            </a:r>
            <a:r>
              <a:rPr lang="en" sz="1450">
                <a:solidFill>
                  <a:srgbClr val="000000"/>
                </a:solidFill>
              </a:rPr>
              <a:t> </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Funding for updated individual graduation plans (IGPs)</a:t>
            </a:r>
            <a:endParaRPr sz="1450">
              <a:solidFill>
                <a:srgbClr val="000000"/>
              </a:solidFill>
            </a:endParaRPr>
          </a:p>
          <a:p>
            <a:pPr marL="914400" lvl="1" indent="-320675" algn="l" rtl="0">
              <a:lnSpc>
                <a:spcPct val="100000"/>
              </a:lnSpc>
              <a:spcBef>
                <a:spcPts val="0"/>
              </a:spcBef>
              <a:spcAft>
                <a:spcPts val="0"/>
              </a:spcAft>
              <a:buClr>
                <a:srgbClr val="000000"/>
              </a:buClr>
              <a:buSzPts val="1450"/>
              <a:buFont typeface="Calibri"/>
              <a:buChar char="○"/>
            </a:pPr>
            <a:r>
              <a:rPr lang="en" sz="1450">
                <a:solidFill>
                  <a:srgbClr val="000000"/>
                </a:solidFill>
              </a:rPr>
              <a:t>College and career transitional supports for recent graduates through December 2020</a:t>
            </a:r>
            <a:endParaRPr sz="1450">
              <a:solidFill>
                <a:srgbClr val="000000"/>
              </a:solidFill>
            </a:endParaRPr>
          </a:p>
          <a:p>
            <a:pPr marL="0" lvl="0" indent="0" algn="l" rtl="0">
              <a:spcBef>
                <a:spcPts val="750"/>
              </a:spcBef>
              <a:spcAft>
                <a:spcPts val="0"/>
              </a:spcAft>
              <a:buNone/>
            </a:pPr>
            <a:endParaRPr sz="14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Continuous Education Planning</a:t>
            </a:r>
            <a:endParaRPr/>
          </a:p>
        </p:txBody>
      </p:sp>
      <p:sp>
        <p:nvSpPr>
          <p:cNvPr id="196" name="Google Shape;196;p46"/>
          <p:cNvSpPr txBox="1">
            <a:spLocks noGrp="1"/>
          </p:cNvSpPr>
          <p:nvPr>
            <p:ph type="body" idx="1"/>
          </p:nvPr>
        </p:nvSpPr>
        <p:spPr>
          <a:xfrm>
            <a:off x="152400" y="1066800"/>
            <a:ext cx="8839200" cy="372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a:solidFill>
                  <a:srgbClr val="000000"/>
                </a:solidFill>
              </a:rPr>
              <a:t>Additionally, all school systems must have strong yet agile </a:t>
            </a:r>
            <a:r>
              <a:rPr lang="en" sz="1700" b="1">
                <a:solidFill>
                  <a:srgbClr val="000000"/>
                </a:solidFill>
              </a:rPr>
              <a:t>continuous education plans </a:t>
            </a:r>
            <a:r>
              <a:rPr lang="en" sz="1700">
                <a:solidFill>
                  <a:srgbClr val="000000"/>
                </a:solidFill>
              </a:rPr>
              <a:t>that provide standards-aligned instruction using high-quality curriculum during school facilities closures or modified operations, including provisions for:</a:t>
            </a:r>
            <a:endParaRPr sz="1700">
              <a:solidFill>
                <a:srgbClr val="000000"/>
              </a:solidFill>
            </a:endParaRPr>
          </a:p>
          <a:p>
            <a:pPr marL="457200" lvl="0" indent="-336550" algn="l" rtl="0">
              <a:lnSpc>
                <a:spcPct val="100000"/>
              </a:lnSpc>
              <a:spcBef>
                <a:spcPts val="1000"/>
              </a:spcBef>
              <a:spcAft>
                <a:spcPts val="0"/>
              </a:spcAft>
              <a:buClr>
                <a:srgbClr val="000000"/>
              </a:buClr>
              <a:buSzPts val="1700"/>
              <a:buChar char="•"/>
            </a:pPr>
            <a:r>
              <a:rPr lang="en" sz="1700" b="1">
                <a:solidFill>
                  <a:srgbClr val="000000"/>
                </a:solidFill>
              </a:rPr>
              <a:t>1:1 device and internet access</a:t>
            </a:r>
            <a:r>
              <a:rPr lang="en" sz="1700">
                <a:solidFill>
                  <a:srgbClr val="000000"/>
                </a:solidFill>
              </a:rPr>
              <a:t>, including assistive technology for students with disabilities</a:t>
            </a:r>
            <a:endParaRPr sz="1700">
              <a:solidFill>
                <a:srgbClr val="000000"/>
              </a:solidFill>
            </a:endParaRPr>
          </a:p>
          <a:p>
            <a:pPr marL="457200" lvl="0" indent="-336550" algn="l" rtl="0">
              <a:lnSpc>
                <a:spcPct val="100000"/>
              </a:lnSpc>
              <a:spcBef>
                <a:spcPts val="1000"/>
              </a:spcBef>
              <a:spcAft>
                <a:spcPts val="0"/>
              </a:spcAft>
              <a:buClr>
                <a:srgbClr val="000000"/>
              </a:buClr>
              <a:buSzPts val="1700"/>
              <a:buChar char="•"/>
            </a:pPr>
            <a:r>
              <a:rPr lang="en" sz="1700" b="1">
                <a:solidFill>
                  <a:srgbClr val="000000"/>
                </a:solidFill>
              </a:rPr>
              <a:t>A strategic communications plan</a:t>
            </a:r>
            <a:r>
              <a:rPr lang="en" sz="1700">
                <a:solidFill>
                  <a:srgbClr val="000000"/>
                </a:solidFill>
              </a:rPr>
              <a:t> to connect with every student on a daily basis, provide weekly feedback on students’ work, and communicate a family’s role in supporting their child’s continuous learning.</a:t>
            </a:r>
            <a:endParaRPr sz="1700">
              <a:solidFill>
                <a:srgbClr val="000000"/>
              </a:solidFill>
            </a:endParaRPr>
          </a:p>
          <a:p>
            <a:pPr marL="457200" lvl="0" indent="-336550" algn="l" rtl="0">
              <a:lnSpc>
                <a:spcPct val="100000"/>
              </a:lnSpc>
              <a:spcBef>
                <a:spcPts val="1000"/>
              </a:spcBef>
              <a:spcAft>
                <a:spcPts val="0"/>
              </a:spcAft>
              <a:buClr>
                <a:srgbClr val="000000"/>
              </a:buClr>
              <a:buSzPts val="1700"/>
              <a:buChar char="•"/>
            </a:pPr>
            <a:r>
              <a:rPr lang="en" sz="1700" b="1">
                <a:solidFill>
                  <a:srgbClr val="000000"/>
                </a:solidFill>
              </a:rPr>
              <a:t>Versatile delivery methods</a:t>
            </a:r>
            <a:r>
              <a:rPr lang="en" sz="1700">
                <a:solidFill>
                  <a:srgbClr val="000000"/>
                </a:solidFill>
              </a:rPr>
              <a:t> for instruction, related services, and professional development</a:t>
            </a:r>
            <a:endParaRPr sz="1700">
              <a:solidFill>
                <a:srgbClr val="000000"/>
              </a:solidFill>
            </a:endParaRPr>
          </a:p>
          <a:p>
            <a:pPr marL="457200" lvl="0" indent="-336550" algn="l" rtl="0">
              <a:lnSpc>
                <a:spcPct val="100000"/>
              </a:lnSpc>
              <a:spcBef>
                <a:spcPts val="1000"/>
              </a:spcBef>
              <a:spcAft>
                <a:spcPts val="0"/>
              </a:spcAft>
              <a:buClr>
                <a:srgbClr val="000000"/>
              </a:buClr>
              <a:buSzPts val="1700"/>
              <a:buChar char="•"/>
            </a:pPr>
            <a:r>
              <a:rPr lang="en" sz="1700" b="1">
                <a:solidFill>
                  <a:srgbClr val="000000"/>
                </a:solidFill>
              </a:rPr>
              <a:t>Adaptive staffing models</a:t>
            </a:r>
            <a:r>
              <a:rPr lang="en" sz="1700">
                <a:solidFill>
                  <a:srgbClr val="000000"/>
                </a:solidFill>
              </a:rPr>
              <a:t> that optimize teaching talent and student support</a:t>
            </a:r>
            <a:endParaRPr sz="1700">
              <a:solidFill>
                <a:srgbClr val="000000"/>
              </a:solidFill>
            </a:endParaRPr>
          </a:p>
          <a:p>
            <a:pPr marL="457200" lvl="0" indent="-336550" algn="l" rtl="0">
              <a:lnSpc>
                <a:spcPct val="100000"/>
              </a:lnSpc>
              <a:spcBef>
                <a:spcPts val="1000"/>
              </a:spcBef>
              <a:spcAft>
                <a:spcPts val="1000"/>
              </a:spcAft>
              <a:buClr>
                <a:srgbClr val="000000"/>
              </a:buClr>
              <a:buSzPts val="1700"/>
              <a:buChar char="•"/>
            </a:pPr>
            <a:r>
              <a:rPr lang="en" sz="1700" b="1">
                <a:solidFill>
                  <a:srgbClr val="000000"/>
                </a:solidFill>
              </a:rPr>
              <a:t>Flexible and opportunistic calendars and school schedules</a:t>
            </a:r>
            <a:r>
              <a:rPr lang="en" sz="1700">
                <a:solidFill>
                  <a:srgbClr val="000000"/>
                </a:solidFill>
              </a:rPr>
              <a:t> that maximize learning opportunities in a dynamic public health context</a:t>
            </a:r>
            <a:endParaRPr>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On-screen Show (16:9)</PresentationFormat>
  <Paragraphs>195</Paragraphs>
  <Slides>28</Slides>
  <Notes>28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Simple Light</vt:lpstr>
      <vt:lpstr>LA Believes</vt:lpstr>
      <vt:lpstr>PowerPoint Presentation</vt:lpstr>
      <vt:lpstr>Agenda</vt:lpstr>
      <vt:lpstr>Overview</vt:lpstr>
      <vt:lpstr>PowerPoint Presentation</vt:lpstr>
      <vt:lpstr>PowerPoint Presentation</vt:lpstr>
      <vt:lpstr>Louisiana School System Planning Process</vt:lpstr>
      <vt:lpstr>Foundation to Strong Start 2020: School System Plans</vt:lpstr>
      <vt:lpstr>A Strong Start for Every Student</vt:lpstr>
      <vt:lpstr>Continuous Education Planning</vt:lpstr>
      <vt:lpstr>Planning Priorities and Supports</vt:lpstr>
      <vt:lpstr>Strong Start 2020 Application </vt:lpstr>
      <vt:lpstr>CARES Act Education Funding</vt:lpstr>
      <vt:lpstr>ESSERF Formula Allowability</vt:lpstr>
      <vt:lpstr>ESSERF Assurances</vt:lpstr>
      <vt:lpstr>Reporting and Coding</vt:lpstr>
      <vt:lpstr>Equitable Services</vt:lpstr>
      <vt:lpstr>GEPA 427</vt:lpstr>
      <vt:lpstr>GEPA Example</vt:lpstr>
      <vt:lpstr>Strong Start 2020 Planning Priorities</vt:lpstr>
      <vt:lpstr>Strong Start 2020 Planning Guide</vt:lpstr>
      <vt:lpstr>Strong Start 2020 Planning Priorities Overview</vt:lpstr>
      <vt:lpstr>Planning Priorities: Core Academics</vt:lpstr>
      <vt:lpstr>Planning Priorities: Students with Diverse Needs</vt:lpstr>
      <vt:lpstr>Planning Priorities: Workforce Talent</vt:lpstr>
      <vt:lpstr>Planning Priorities: LEA Systems</vt:lpstr>
      <vt:lpstr>Next Steps</vt:lpstr>
      <vt:lpstr>Timeline</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1</cp:revision>
  <dcterms:modified xsi:type="dcterms:W3CDTF">2020-04-30T16:47:30Z</dcterms:modified>
</cp:coreProperties>
</file>