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13677C-A175-4839-880C-40D7086DB089}">
  <a:tblStyle styleId="{5A13677C-A175-4839-880C-40D7086DB08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1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dirty="0"/>
          </a:p>
        </p:txBody>
      </p:sp>
      <p:sp>
        <p:nvSpPr>
          <p:cNvPr id="85" name="Google Shape;8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4d1852e81_5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84d1852e81_5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5" name="Google Shape;145;g84d1852e81_5_1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74cb77d06_8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774cb77d06_8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2" name="Google Shape;152;g774cb77d06_8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7e69cd7ba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7e69cd7ba_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g77e69cd7ba_7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7e69cd7ba_7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7e69cd7ba_7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g77e69cd7ba_7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74cb77d06_8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774cb77d06_8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4" name="Google Shape;174;g774cb77d06_8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7e69cd7ba_7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7e69cd7ba_7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g77e69cd7ba_7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7e69cd7ba_7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7e69cd7ba_7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g77e69cd7ba_7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7e69cd7ba_7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7e69cd7ba_7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g77e69cd7ba_7_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7e69cd7ba_7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7e69cd7ba_7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g77e69cd7ba_7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74cb77d06_8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774cb77d06_8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5" name="Google Shape;215;g774cb77d06_8_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4d1852e81_5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4d1852e81_5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84d1852e81_5_1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74cb77d06_8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774cb77d06_8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2" name="Google Shape;222;g774cb77d06_8_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74cb77d06_9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774cb77d06_9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9" name="Google Shape;229;g774cb77d06_9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74cb77d06_8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774cb77d06_8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7" name="Google Shape;237;g774cb77d06_8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2" name="Google Shape;2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4b6c2e3c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84b6c2e3ca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9" name="Google Shape;249;g84b6c2e3ca_0_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4b6c2e3c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84b6c2e3ca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6" name="Google Shape;256;g84b6c2e3ca_0_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4cbbb6440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84cbbb6440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3" name="Google Shape;263;g84cbbb6440_3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6f7bd474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76f7bd474d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1" name="Google Shape;271;g76f7bd474d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4d1852e81_5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84d1852e81_5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g84d1852e81_5_26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4b6c2e3c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84b6c2e3ca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4" name="Google Shape;284;g84b6c2e3ca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4d1852e81_5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4d1852e81_5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84d1852e81_5_1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4d1852e81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4d1852e81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g84d1852e81_5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4d1852e81_5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4d1852e81_5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84d1852e81_5_1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74cb77d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774cb77d0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8" name="Google Shape;118;g774cb77d0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4b6c2e3c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84b6c2e3ca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5" name="Google Shape;125;g84b6c2e3ca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74cb77d06_8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774cb77d06_8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2" name="Google Shape;132;g774cb77d06_8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74cb77d06_8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774cb77d06_8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38" name="Google Shape;138;g774cb77d06_8_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
        <p:cNvGrpSpPr/>
        <p:nvPr/>
      </p:nvGrpSpPr>
      <p:grpSpPr>
        <a:xfrm>
          <a:off x="0" y="0"/>
          <a:ext cx="0" cy="0"/>
          <a:chOff x="0" y="0"/>
          <a:chExt cx="0" cy="0"/>
        </a:xfrm>
      </p:grpSpPr>
      <p:pic>
        <p:nvPicPr>
          <p:cNvPr id="11" name="Google Shape;11;p2"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2" name="Google Shape;12;p2"/>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56"/>
        <p:cNvGrpSpPr/>
        <p:nvPr/>
      </p:nvGrpSpPr>
      <p:grpSpPr>
        <a:xfrm>
          <a:off x="0" y="0"/>
          <a:ext cx="0" cy="0"/>
          <a:chOff x="0" y="0"/>
          <a:chExt cx="0" cy="0"/>
        </a:xfrm>
      </p:grpSpPr>
      <p:pic>
        <p:nvPicPr>
          <p:cNvPr id="57" name="Google Shape;57;p1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58"/>
        <p:cNvGrpSpPr/>
        <p:nvPr/>
      </p:nvGrpSpPr>
      <p:grpSpPr>
        <a:xfrm>
          <a:off x="0" y="0"/>
          <a:ext cx="0" cy="0"/>
          <a:chOff x="0" y="0"/>
          <a:chExt cx="0" cy="0"/>
        </a:xfrm>
      </p:grpSpPr>
      <p:pic>
        <p:nvPicPr>
          <p:cNvPr id="59" name="Google Shape;59;p1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l Children Enter Kindergarten Ready to Learn">
  <p:cSld name="CUSTOM_10">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66"/>
        <p:cNvGrpSpPr/>
        <p:nvPr/>
      </p:nvGrpSpPr>
      <p:grpSpPr>
        <a:xfrm>
          <a:off x="0" y="0"/>
          <a:ext cx="0" cy="0"/>
          <a:chOff x="0" y="0"/>
          <a:chExt cx="0" cy="0"/>
        </a:xfrm>
      </p:grpSpPr>
      <p:pic>
        <p:nvPicPr>
          <p:cNvPr id="67" name="Google Shape;67;p16"/>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68"/>
        <p:cNvGrpSpPr/>
        <p:nvPr/>
      </p:nvGrpSpPr>
      <p:grpSpPr>
        <a:xfrm>
          <a:off x="0" y="0"/>
          <a:ext cx="0" cy="0"/>
          <a:chOff x="0" y="0"/>
          <a:chExt cx="0" cy="0"/>
        </a:xfrm>
      </p:grpSpPr>
      <p:pic>
        <p:nvPicPr>
          <p:cNvPr id="69" name="Google Shape;69;p17"/>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70"/>
        <p:cNvGrpSpPr/>
        <p:nvPr/>
      </p:nvGrpSpPr>
      <p:grpSpPr>
        <a:xfrm>
          <a:off x="0" y="0"/>
          <a:ext cx="0" cy="0"/>
          <a:chOff x="0" y="0"/>
          <a:chExt cx="0" cy="0"/>
        </a:xfrm>
      </p:grpSpPr>
      <p:pic>
        <p:nvPicPr>
          <p:cNvPr id="71" name="Google Shape;71;p18"/>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72"/>
        <p:cNvGrpSpPr/>
        <p:nvPr/>
      </p:nvGrpSpPr>
      <p:grpSpPr>
        <a:xfrm>
          <a:off x="0" y="0"/>
          <a:ext cx="0" cy="0"/>
          <a:chOff x="0" y="0"/>
          <a:chExt cx="0" cy="0"/>
        </a:xfrm>
      </p:grpSpPr>
      <p:pic>
        <p:nvPicPr>
          <p:cNvPr id="73" name="Google Shape;73;p1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74"/>
        <p:cNvGrpSpPr/>
        <p:nvPr/>
      </p:nvGrpSpPr>
      <p:grpSpPr>
        <a:xfrm>
          <a:off x="0" y="0"/>
          <a:ext cx="0" cy="0"/>
          <a:chOff x="0" y="0"/>
          <a:chExt cx="0" cy="0"/>
        </a:xfrm>
      </p:grpSpPr>
      <p:pic>
        <p:nvPicPr>
          <p:cNvPr id="75" name="Google Shape;75;p2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5" name="Google Shape;15;p3"/>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6" name="Google Shape;16;p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76"/>
        <p:cNvGrpSpPr/>
        <p:nvPr/>
      </p:nvGrpSpPr>
      <p:grpSpPr>
        <a:xfrm>
          <a:off x="0" y="0"/>
          <a:ext cx="0" cy="0"/>
          <a:chOff x="0" y="0"/>
          <a:chExt cx="0" cy="0"/>
        </a:xfrm>
      </p:grpSpPr>
      <p:pic>
        <p:nvPicPr>
          <p:cNvPr id="77" name="Google Shape;77;p2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78"/>
        <p:cNvGrpSpPr/>
        <p:nvPr/>
      </p:nvGrpSpPr>
      <p:grpSpPr>
        <a:xfrm>
          <a:off x="0" y="0"/>
          <a:ext cx="0" cy="0"/>
          <a:chOff x="0" y="0"/>
          <a:chExt cx="0" cy="0"/>
        </a:xfrm>
      </p:grpSpPr>
      <p:pic>
        <p:nvPicPr>
          <p:cNvPr id="79" name="Google Shape;79;p2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80"/>
        <p:cNvGrpSpPr/>
        <p:nvPr/>
      </p:nvGrpSpPr>
      <p:grpSpPr>
        <a:xfrm>
          <a:off x="0" y="0"/>
          <a:ext cx="0" cy="0"/>
          <a:chOff x="0" y="0"/>
          <a:chExt cx="0" cy="0"/>
        </a:xfrm>
      </p:grpSpPr>
      <p:pic>
        <p:nvPicPr>
          <p:cNvPr id="81" name="Google Shape;81;p2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 name="Google Shape;22;p4"/>
          <p:cNvSpPr txBox="1">
            <a:spLocks noGrp="1"/>
          </p:cNvSpPr>
          <p:nvPr>
            <p:ph type="title"/>
          </p:nvPr>
        </p:nvSpPr>
        <p:spPr>
          <a:xfrm>
            <a:off x="0" y="1600200"/>
            <a:ext cx="9144000" cy="1657350"/>
          </a:xfrm>
          <a:prstGeom prst="rect">
            <a:avLst/>
          </a:prstGeom>
          <a:solidFill>
            <a:schemeClr val="lt1">
              <a:alpha val="49019"/>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25" name="Google Shape;25;p5"/>
          <p:cNvPicPr preferRelativeResize="0"/>
          <p:nvPr/>
        </p:nvPicPr>
        <p:blipFill rotWithShape="1">
          <a:blip r:embed="rId3">
            <a:alphaModFix/>
          </a:blip>
          <a:srcRect l="29372" r="1941"/>
          <a:stretch/>
        </p:blipFill>
        <p:spPr>
          <a:xfrm>
            <a:off x="2857500" y="678942"/>
            <a:ext cx="5960974" cy="463942"/>
          </a:xfrm>
          <a:prstGeom prst="rect">
            <a:avLst/>
          </a:prstGeom>
          <a:noFill/>
          <a:ln>
            <a:noFill/>
          </a:ln>
        </p:spPr>
      </p:pic>
      <p:sp>
        <p:nvSpPr>
          <p:cNvPr id="26" name="Google Shape;26;p5"/>
          <p:cNvSpPr txBox="1">
            <a:spLocks noGrp="1"/>
          </p:cNvSpPr>
          <p:nvPr>
            <p:ph type="body" idx="1"/>
          </p:nvPr>
        </p:nvSpPr>
        <p:spPr>
          <a:xfrm>
            <a:off x="2762250" y="1143000"/>
            <a:ext cx="622935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5"/>
          <p:cNvSpPr txBox="1">
            <a:spLocks noGrp="1"/>
          </p:cNvSpPr>
          <p:nvPr>
            <p:ph type="body" idx="2"/>
          </p:nvPr>
        </p:nvSpPr>
        <p:spPr>
          <a:xfrm>
            <a:off x="190500" y="171450"/>
            <a:ext cx="2400300" cy="4800600"/>
          </a:xfrm>
          <a:prstGeom prst="rect">
            <a:avLst/>
          </a:prstGeom>
          <a:solidFill>
            <a:schemeClr val="lt1">
              <a:alpha val="49019"/>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32" name="Google Shape;32;p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6"/>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6"/>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6" name="Google Shape;36;p6"/>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7" name="Google Shape;37;p6"/>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38" name="Google Shape;38;p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41" name="Google Shape;41;p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7"/>
          <p:cNvSpPr txBox="1">
            <a:spLocks noGrp="1"/>
          </p:cNvSpPr>
          <p:nvPr>
            <p:ph type="body" idx="2"/>
          </p:nvPr>
        </p:nvSpPr>
        <p:spPr>
          <a:xfrm>
            <a:off x="6020425" y="1200150"/>
            <a:ext cx="2952125" cy="3314700"/>
          </a:xfrm>
          <a:prstGeom prst="rect">
            <a:avLst/>
          </a:prstGeom>
          <a:solidFill>
            <a:schemeClr val="accent1"/>
          </a:solidFill>
          <a:ln>
            <a:noFill/>
          </a:ln>
          <a:effectLst>
            <a:outerShdw blurRad="63500" sx="102000" sy="102000" algn="ctr" rotWithShape="0">
              <a:srgbClr val="000000">
                <a:alpha val="196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45" name="Google Shape;45;p7"/>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46" name="Google Shape;46;p7"/>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47" name="Google Shape;47;p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48"/>
        <p:cNvGrpSpPr/>
        <p:nvPr/>
      </p:nvGrpSpPr>
      <p:grpSpPr>
        <a:xfrm>
          <a:off x="0" y="0"/>
          <a:ext cx="0" cy="0"/>
          <a:chOff x="0" y="0"/>
          <a:chExt cx="0" cy="0"/>
        </a:xfrm>
      </p:grpSpPr>
      <p:pic>
        <p:nvPicPr>
          <p:cNvPr id="49" name="Google Shape;49;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0" name="Google Shape;50;p8"/>
          <p:cNvSpPr txBox="1">
            <a:spLocks noGrp="1"/>
          </p:cNvSpPr>
          <p:nvPr>
            <p:ph type="body" idx="1"/>
          </p:nvPr>
        </p:nvSpPr>
        <p:spPr>
          <a:xfrm>
            <a:off x="400050" y="1200150"/>
            <a:ext cx="8343900" cy="3543300"/>
          </a:xfrm>
          <a:prstGeom prst="rect">
            <a:avLst/>
          </a:prstGeom>
          <a:solidFill>
            <a:schemeClr val="lt1">
              <a:alpha val="49019"/>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54"/>
        <p:cNvGrpSpPr/>
        <p:nvPr/>
      </p:nvGrpSpPr>
      <p:grpSpPr>
        <a:xfrm>
          <a:off x="0" y="0"/>
          <a:ext cx="0" cy="0"/>
          <a:chOff x="0" y="0"/>
          <a:chExt cx="0" cy="0"/>
        </a:xfrm>
      </p:grpSpPr>
      <p:pic>
        <p:nvPicPr>
          <p:cNvPr id="55" name="Google Shape;55;p1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ese.ed.gov/files/2020/04/FAQs-Equitable-Service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ese.ed.gov/files/2020/04/FAQs-Equitable-Service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louisianabelieves.com/resources/library/nonpublic-school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csso.org/sites/default/files/2020-05/DeVosESLetter050520.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blogs.edweek.org/edweek/campaign-k-12/Letter%20to%20Secretary%20Brogan%20%282%29.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blogs.edweek.org/edweek/campaign-k-12/Louisiana%20ESSER%20Nonpublic%20Equitable%20Share%20Based%20on%20ED%20Guidance.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ibj.com/articles/indiana-rejects-guidance-from-devos-to-reroute-more-coronavirus-relief-to-private-schools" TargetMode="External"/><Relationship Id="rId5" Type="http://schemas.openxmlformats.org/officeDocument/2006/relationships/hyperlink" Target="https://blogs.edweek.org/edweek/campaign-k-12/2020/05/public-school-backlash-grows-devos-coronavirus-aid-private-school.html" TargetMode="External"/><Relationship Id="rId4" Type="http://schemas.openxmlformats.org/officeDocument/2006/relationships/hyperlink" Target="https://www.chalkbeat.org/2020/5/5/21248179/equitable-services-coronavirus-private-school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rldefense.proofpoint.com/v2/url?u=https-3A__docs.house.gov_billsthisweek_20200511_BILLS-2D116hr6800ih.pdf&amp;d=DwMFAA&amp;c=xlPCXuHzMdaH2Flc1sgyicYpGQbQbU9KDEmgNF3_wI0&amp;r=WmHLCsIcsIMuPtKyfpiXoinBzFbWnGC6v4qka0-7yOQ&amp;m=7Mt0Pd6Qm9x-u70B9YPaJyc4OOozoevdfgnyKH9KD9A&amp;s=Odg2DBmytv6w7Kp334AwEX8f2tSLS9unR4dm6qXnWQw&amp;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rive.google.com/open?id=14N1ASltDFxkXCUEnqfBDUqaK3d8_pOoh"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drive.google.com/open?id=14ML5rTrN33FJ8fvDq3POqFUAuutYIgmd" TargetMode="External"/><Relationship Id="rId4" Type="http://schemas.openxmlformats.org/officeDocument/2006/relationships/hyperlink" Target="https://drive.google.com/open?id=14FoXMWn5X1uBeKkEzChwKVOlT2HGQ0c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Daphne.Flentroy@la.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4"/>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b="1"/>
              <a:t>The CARES Act - Equitable Services</a:t>
            </a:r>
            <a:endParaRPr b="1"/>
          </a:p>
          <a:p>
            <a:pPr marL="0" lvl="0" indent="0" algn="ctr" rtl="0">
              <a:lnSpc>
                <a:spcPct val="100000"/>
              </a:lnSpc>
              <a:spcBef>
                <a:spcPts val="0"/>
              </a:spcBef>
              <a:spcAft>
                <a:spcPts val="0"/>
              </a:spcAft>
              <a:buSzPts val="2800"/>
              <a:buNone/>
            </a:pPr>
            <a:r>
              <a:rPr lang="en-US" b="1"/>
              <a:t>May 7, 2020</a:t>
            </a:r>
            <a:endParaRPr b="1"/>
          </a:p>
          <a:p>
            <a:pPr marL="0" lvl="0" indent="0" algn="ctr" rtl="0">
              <a:lnSpc>
                <a:spcPct val="100000"/>
              </a:lnSpc>
              <a:spcBef>
                <a:spcPts val="0"/>
              </a:spcBef>
              <a:spcAft>
                <a:spcPts val="0"/>
              </a:spcAft>
              <a:buSzPts val="2800"/>
              <a:buNone/>
            </a:pPr>
            <a:r>
              <a:rPr lang="en-US" b="1"/>
              <a:t>Follow-up May 14, 2020</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t>Allowable Use of Funds for the CARES Act</a:t>
            </a:r>
            <a:endParaRPr sz="2400"/>
          </a:p>
        </p:txBody>
      </p:sp>
      <p:sp>
        <p:nvSpPr>
          <p:cNvPr id="148" name="Google Shape;148;p33"/>
          <p:cNvSpPr txBox="1">
            <a:spLocks noGrp="1"/>
          </p:cNvSpPr>
          <p:nvPr>
            <p:ph type="body" idx="1"/>
          </p:nvPr>
        </p:nvSpPr>
        <p:spPr>
          <a:xfrm>
            <a:off x="152400" y="1066800"/>
            <a:ext cx="8839200" cy="3733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600"/>
              <a:t>During the consultation the LEAs must review the items on the Affirmation of Consultation and Agreement and inform the nonpublic schools on the following use of the CARES Act funds:</a:t>
            </a:r>
            <a:endParaRPr sz="1600"/>
          </a:p>
          <a:p>
            <a:pPr marL="457200" lvl="0" indent="-323850" algn="l" rtl="0">
              <a:lnSpc>
                <a:spcPct val="90000"/>
              </a:lnSpc>
              <a:spcBef>
                <a:spcPts val="750"/>
              </a:spcBef>
              <a:spcAft>
                <a:spcPts val="0"/>
              </a:spcAft>
              <a:buSzPts val="1500"/>
              <a:buFont typeface="Calibri"/>
              <a:buChar char="•"/>
            </a:pPr>
            <a:r>
              <a:rPr lang="en-US" sz="1500"/>
              <a:t>Activities authorized by the ESEA, IDEA, and a variety of other federal programs</a:t>
            </a:r>
            <a:endParaRPr sz="1500"/>
          </a:p>
          <a:p>
            <a:pPr marL="457200" lvl="0" indent="-323850" algn="l" rtl="0">
              <a:lnSpc>
                <a:spcPct val="90000"/>
              </a:lnSpc>
              <a:spcBef>
                <a:spcPts val="750"/>
              </a:spcBef>
              <a:spcAft>
                <a:spcPts val="0"/>
              </a:spcAft>
              <a:buSzPts val="1500"/>
              <a:buFont typeface="Calibri"/>
              <a:buChar char="•"/>
            </a:pPr>
            <a:r>
              <a:rPr lang="en-US" sz="1500"/>
              <a:t>Providing allocations to school principals to address their individual needs</a:t>
            </a:r>
            <a:endParaRPr sz="1500"/>
          </a:p>
          <a:p>
            <a:pPr marL="457200" lvl="0" indent="-323850" algn="l" rtl="0">
              <a:lnSpc>
                <a:spcPct val="90000"/>
              </a:lnSpc>
              <a:spcBef>
                <a:spcPts val="750"/>
              </a:spcBef>
              <a:spcAft>
                <a:spcPts val="0"/>
              </a:spcAft>
              <a:buSzPts val="1500"/>
              <a:buFont typeface="Calibri"/>
              <a:buChar char="•"/>
            </a:pPr>
            <a:r>
              <a:rPr lang="en-US" sz="1500"/>
              <a:t>Activities to address homelessness, low income, minority and other disadvantaged students</a:t>
            </a:r>
            <a:endParaRPr sz="1500"/>
          </a:p>
          <a:p>
            <a:pPr marL="457200" lvl="0" indent="-323850" algn="l" rtl="0">
              <a:spcBef>
                <a:spcPts val="750"/>
              </a:spcBef>
              <a:spcAft>
                <a:spcPts val="0"/>
              </a:spcAft>
              <a:buSzPts val="1500"/>
              <a:buFont typeface="Calibri"/>
              <a:buChar char="•"/>
            </a:pPr>
            <a:r>
              <a:rPr lang="en-US" sz="1500"/>
              <a:t>Purchasing related supplies </a:t>
            </a:r>
            <a:endParaRPr sz="1500"/>
          </a:p>
          <a:p>
            <a:pPr marL="457200" lvl="0" indent="-323850" algn="l" rtl="0">
              <a:spcBef>
                <a:spcPts val="750"/>
              </a:spcBef>
              <a:spcAft>
                <a:spcPts val="0"/>
              </a:spcAft>
              <a:buSzPts val="1500"/>
              <a:buFont typeface="Calibri"/>
              <a:buChar char="•"/>
            </a:pPr>
            <a:r>
              <a:rPr lang="en-US" sz="1500"/>
              <a:t>Advance planning for coronavirus – related closures</a:t>
            </a:r>
            <a:endParaRPr sz="1500"/>
          </a:p>
          <a:p>
            <a:pPr marL="457200" lvl="0" indent="-323850" algn="l" rtl="0">
              <a:spcBef>
                <a:spcPts val="750"/>
              </a:spcBef>
              <a:spcAft>
                <a:spcPts val="0"/>
              </a:spcAft>
              <a:buSzPts val="1500"/>
              <a:buFont typeface="Calibri"/>
              <a:buChar char="•"/>
            </a:pPr>
            <a:r>
              <a:rPr lang="en-US" sz="1500"/>
              <a:t>Buying technology for students served by the nonpublic schools</a:t>
            </a:r>
            <a:endParaRPr sz="1500"/>
          </a:p>
          <a:p>
            <a:pPr marL="457200" lvl="0" indent="-323850" algn="l" rtl="0">
              <a:spcBef>
                <a:spcPts val="750"/>
              </a:spcBef>
              <a:spcAft>
                <a:spcPts val="0"/>
              </a:spcAft>
              <a:buSzPts val="1500"/>
              <a:buFont typeface="Calibri"/>
              <a:buChar char="•"/>
            </a:pPr>
            <a:r>
              <a:rPr lang="en-US" sz="1500"/>
              <a:t>Providing mental health services</a:t>
            </a:r>
            <a:endParaRPr sz="1500"/>
          </a:p>
          <a:p>
            <a:pPr marL="457200" lvl="0" indent="-323850" algn="l" rtl="0">
              <a:spcBef>
                <a:spcPts val="750"/>
              </a:spcBef>
              <a:spcAft>
                <a:spcPts val="0"/>
              </a:spcAft>
              <a:buSzPts val="1500"/>
              <a:buFont typeface="Calibri"/>
              <a:buChar char="•"/>
            </a:pPr>
            <a:r>
              <a:rPr lang="en-US" sz="1500"/>
              <a:t>Summer and afterschool programs</a:t>
            </a:r>
            <a:endParaRPr sz="1500"/>
          </a:p>
          <a:p>
            <a:pPr marL="457200" lvl="0" indent="-323850" algn="l" rtl="0">
              <a:spcBef>
                <a:spcPts val="750"/>
              </a:spcBef>
              <a:spcAft>
                <a:spcPts val="0"/>
              </a:spcAft>
              <a:buSzPts val="1500"/>
              <a:buFont typeface="Calibri"/>
              <a:buChar char="•"/>
            </a:pPr>
            <a:r>
              <a:rPr lang="en-US" sz="1500"/>
              <a:t>Improving the preparedness efforts of nonpublic schools themselves</a:t>
            </a:r>
            <a:endParaRPr sz="1500"/>
          </a:p>
          <a:p>
            <a:pPr marL="457200" lvl="0" indent="-323850" algn="l" rtl="0">
              <a:spcBef>
                <a:spcPts val="750"/>
              </a:spcBef>
              <a:spcAft>
                <a:spcPts val="0"/>
              </a:spcAft>
              <a:buSzPts val="1500"/>
              <a:buFont typeface="Calibri"/>
              <a:buChar char="•"/>
            </a:pPr>
            <a:r>
              <a:rPr lang="en-US" sz="1500"/>
              <a:t>Related training for staff</a:t>
            </a:r>
            <a:endParaRPr sz="1500"/>
          </a:p>
          <a:p>
            <a:pPr marL="228600" lvl="0" indent="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xfrm>
            <a:off x="0" y="1664575"/>
            <a:ext cx="9144000" cy="1657500"/>
          </a:xfrm>
          <a:prstGeom prst="rect">
            <a:avLst/>
          </a:prstGeom>
          <a:solidFill>
            <a:schemeClr val="lt1">
              <a:alpha val="49019"/>
            </a:schemeClr>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Determining Equitable Share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Equitable Services Under the CARES Act</a:t>
            </a:r>
            <a:endParaRPr/>
          </a:p>
        </p:txBody>
      </p:sp>
      <p:sp>
        <p:nvSpPr>
          <p:cNvPr id="161" name="Google Shape;161;p35"/>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t>The CARES Act includes provisions for equitable services to nonpublic schools:</a:t>
            </a:r>
            <a:endParaRPr sz="1800"/>
          </a:p>
          <a:p>
            <a:pPr marL="457200" lvl="0" indent="0" algn="l" rtl="0">
              <a:lnSpc>
                <a:spcPct val="115000"/>
              </a:lnSpc>
              <a:spcBef>
                <a:spcPts val="1000"/>
              </a:spcBef>
              <a:spcAft>
                <a:spcPts val="0"/>
              </a:spcAft>
              <a:buNone/>
            </a:pPr>
            <a:r>
              <a:rPr lang="en-US" sz="1800" i="1">
                <a:solidFill>
                  <a:srgbClr val="000000"/>
                </a:solidFill>
              </a:rPr>
              <a:t>ASSISTANCE TO NON-PUBLIC SCHOOLS SEC. 18005. (a) IN GENERAL.—A local educational agency receiving funds under sections 18002 </a:t>
            </a:r>
            <a:r>
              <a:rPr lang="en-US" sz="1800">
                <a:solidFill>
                  <a:srgbClr val="000000"/>
                </a:solidFill>
              </a:rPr>
              <a:t>[GEERF]</a:t>
            </a:r>
            <a:r>
              <a:rPr lang="en-US" sz="1800" i="1">
                <a:solidFill>
                  <a:srgbClr val="000000"/>
                </a:solidFill>
              </a:rPr>
              <a:t> or 18003 </a:t>
            </a:r>
            <a:r>
              <a:rPr lang="en-US" sz="1800">
                <a:solidFill>
                  <a:srgbClr val="000000"/>
                </a:solidFill>
              </a:rPr>
              <a:t>[ESSERF] </a:t>
            </a:r>
            <a:r>
              <a:rPr lang="en-US" sz="1800" i="1">
                <a:solidFill>
                  <a:srgbClr val="000000"/>
                </a:solidFill>
              </a:rPr>
              <a:t>of this title shall provide equitable services </a:t>
            </a:r>
            <a:r>
              <a:rPr lang="en-US" sz="1800" i="1">
                <a:solidFill>
                  <a:srgbClr val="000000"/>
                </a:solidFill>
                <a:highlight>
                  <a:srgbClr val="FFFF00"/>
                </a:highlight>
              </a:rPr>
              <a:t>in the same manner as provided under section 1117</a:t>
            </a:r>
            <a:r>
              <a:rPr lang="en-US" sz="1800" i="1">
                <a:solidFill>
                  <a:srgbClr val="000000"/>
                </a:solidFill>
              </a:rPr>
              <a:t> </a:t>
            </a:r>
            <a:r>
              <a:rPr lang="en-US" sz="1800">
                <a:solidFill>
                  <a:srgbClr val="000000"/>
                </a:solidFill>
              </a:rPr>
              <a:t>[Title I, Part A]</a:t>
            </a:r>
            <a:r>
              <a:rPr lang="en-US" sz="1800" i="1">
                <a:solidFill>
                  <a:srgbClr val="000000"/>
                </a:solidFill>
              </a:rPr>
              <a:t> of the ESEA of 1965 to students and teachers in non-public schools, as determined in consultation with representatives of non-public schools. </a:t>
            </a:r>
            <a:endParaRPr sz="1800" i="1">
              <a:solidFill>
                <a:srgbClr val="000000"/>
              </a:solidFill>
            </a:endParaRPr>
          </a:p>
          <a:p>
            <a:pPr marL="457200" lvl="0" indent="0" algn="l" rtl="0">
              <a:lnSpc>
                <a:spcPct val="115000"/>
              </a:lnSpc>
              <a:spcBef>
                <a:spcPts val="0"/>
              </a:spcBef>
              <a:spcAft>
                <a:spcPts val="0"/>
              </a:spcAft>
              <a:buNone/>
            </a:pPr>
            <a:endParaRPr i="1">
              <a:solidFill>
                <a:srgbClr val="000000"/>
              </a:solidFill>
            </a:endParaRPr>
          </a:p>
          <a:p>
            <a:pPr marL="457200" lvl="0" indent="0" algn="l" rtl="0">
              <a:lnSpc>
                <a:spcPct val="115000"/>
              </a:lnSpc>
              <a:spcBef>
                <a:spcPts val="0"/>
              </a:spcBef>
              <a:spcAft>
                <a:spcPts val="0"/>
              </a:spcAft>
              <a:buNone/>
            </a:pPr>
            <a:endParaRPr i="1">
              <a:solidFill>
                <a:srgbClr val="000000"/>
              </a:solidFill>
            </a:endParaRPr>
          </a:p>
          <a:p>
            <a:pPr marL="0" lvl="0" indent="0" algn="l" rtl="0">
              <a:spcBef>
                <a:spcPts val="750"/>
              </a:spcBef>
              <a:spcAft>
                <a:spcPts val="0"/>
              </a:spcAft>
              <a:buNone/>
            </a:pPr>
            <a:r>
              <a:rPr lang="en-US"/>
              <a:t>Equitable services applies to GEERF and ESSERF subgrants to LEAs, unless the governor or SEA targets a specific purpose or specific population of students.</a:t>
            </a:r>
            <a:endParaRPr/>
          </a:p>
          <a:p>
            <a:pPr marL="457200" lvl="0" indent="0" algn="l" rtl="0">
              <a:lnSpc>
                <a:spcPct val="115000"/>
              </a:lnSpc>
              <a:spcBef>
                <a:spcPts val="0"/>
              </a:spcBef>
              <a:spcAft>
                <a:spcPts val="0"/>
              </a:spcAft>
              <a:buNone/>
            </a:pPr>
            <a:endParaRPr i="1">
              <a:solidFill>
                <a:srgbClr val="000000"/>
              </a:solidFill>
            </a:endParaRPr>
          </a:p>
          <a:p>
            <a:pPr marL="0" lvl="0" indent="0" algn="l" rtl="0">
              <a:spcBef>
                <a:spcPts val="750"/>
              </a:spcBef>
              <a:spcAft>
                <a:spcPts val="0"/>
              </a:spcAft>
              <a:buNone/>
            </a:pPr>
            <a:endParaRPr sz="1800"/>
          </a:p>
        </p:txBody>
      </p:sp>
      <p:sp>
        <p:nvSpPr>
          <p:cNvPr id="162" name="Google Shape;162;p35"/>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SzPts val="900"/>
              <a:buFont typeface="Calibri"/>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Equitable Services Guidance by ED</a:t>
            </a:r>
            <a:endParaRPr/>
          </a:p>
        </p:txBody>
      </p:sp>
      <p:sp>
        <p:nvSpPr>
          <p:cNvPr id="169" name="Google Shape;169;p36"/>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t>ED provided </a:t>
            </a:r>
            <a:r>
              <a:rPr lang="en-US" sz="1800" u="sng">
                <a:solidFill>
                  <a:schemeClr val="hlink"/>
                </a:solidFill>
                <a:hlinkClick r:id="rId3"/>
              </a:rPr>
              <a:t>guidance</a:t>
            </a:r>
            <a:r>
              <a:rPr lang="en-US" sz="1800"/>
              <a:t> regarding equitable services:</a:t>
            </a:r>
            <a:endParaRPr sz="1800"/>
          </a:p>
          <a:p>
            <a:pPr marL="457200" lvl="0" indent="0" algn="l" rtl="0">
              <a:lnSpc>
                <a:spcPct val="115000"/>
              </a:lnSpc>
              <a:spcBef>
                <a:spcPts val="750"/>
              </a:spcBef>
              <a:spcAft>
                <a:spcPts val="0"/>
              </a:spcAft>
              <a:buNone/>
            </a:pPr>
            <a:r>
              <a:rPr lang="en-US" sz="1800" b="1"/>
              <a:t>7. How does an LEA that receives funds under the CARES Act programs provide equitable services “in the same manner as provided under section 1117 of the ESEA”?</a:t>
            </a:r>
            <a:endParaRPr sz="1800" b="1"/>
          </a:p>
          <a:p>
            <a:pPr marL="457200" lvl="0" indent="0" algn="l" rtl="0">
              <a:lnSpc>
                <a:spcPct val="115000"/>
              </a:lnSpc>
              <a:spcBef>
                <a:spcPts val="750"/>
              </a:spcBef>
              <a:spcAft>
                <a:spcPts val="0"/>
              </a:spcAft>
              <a:buNone/>
            </a:pPr>
            <a:r>
              <a:rPr lang="en-US" sz="1800" i="1"/>
              <a:t>1117(a)(4)(A) – Under both Title I, Part A and the CARES Act programs, an LEA must determine the proportional share available to provide equitable services to students and teachers in non-public schools based on the total amount of funds an LEA receives prior to any allowable expenditures or transfers. Under the CARES Act programs, the LEA calculates the proportional share </a:t>
            </a:r>
            <a:r>
              <a:rPr lang="en-US" sz="1800" i="1">
                <a:highlight>
                  <a:srgbClr val="FFFF00"/>
                </a:highlight>
              </a:rPr>
              <a:t>based on the number of children enrolled in each non-public school whose students or teachers participate in the CARES Act programs compared to the number of students enrolled in public schools in the LEA.</a:t>
            </a:r>
            <a:endParaRPr sz="1800" i="1">
              <a:highlight>
                <a:srgbClr val="FFFF00"/>
              </a:highlight>
            </a:endParaRPr>
          </a:p>
        </p:txBody>
      </p:sp>
      <p:sp>
        <p:nvSpPr>
          <p:cNvPr id="170" name="Google Shape;170;p36"/>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SzPts val="900"/>
              <a:buFont typeface="Calibri"/>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2800"/>
              <a:buNone/>
            </a:pPr>
            <a:endParaRPr sz="2400">
              <a:solidFill>
                <a:srgbClr val="434343"/>
              </a:solidFill>
            </a:endParaRPr>
          </a:p>
          <a:p>
            <a:pPr marL="0" lvl="0" indent="0" algn="ctr" rtl="0">
              <a:spcBef>
                <a:spcPts val="0"/>
              </a:spcBef>
              <a:spcAft>
                <a:spcPts val="0"/>
              </a:spcAft>
              <a:buSzPts val="2800"/>
              <a:buNone/>
            </a:pPr>
            <a:r>
              <a:rPr lang="en-US">
                <a:solidFill>
                  <a:srgbClr val="434343"/>
                </a:solidFill>
              </a:rPr>
              <a:t>ED’s Guidance for Calculating Equitable Share</a:t>
            </a:r>
            <a:endParaRPr>
              <a:solidFill>
                <a:srgbClr val="434343"/>
              </a:solidFill>
            </a:endParaRPr>
          </a:p>
          <a:p>
            <a:pPr marL="0" lvl="0" indent="0" algn="ctr" rtl="0">
              <a:lnSpc>
                <a:spcPct val="90000"/>
              </a:lnSpc>
              <a:spcBef>
                <a:spcPts val="0"/>
              </a:spcBef>
              <a:spcAft>
                <a:spcPts val="0"/>
              </a:spcAft>
              <a:buSzPts val="2800"/>
              <a:buNone/>
            </a:pPr>
            <a:endParaRPr/>
          </a:p>
        </p:txBody>
      </p:sp>
      <p:sp>
        <p:nvSpPr>
          <p:cNvPr id="177" name="Google Shape;177;p37"/>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According to this </a:t>
            </a:r>
            <a:r>
              <a:rPr lang="en-US" u="sng">
                <a:solidFill>
                  <a:schemeClr val="hlink"/>
                </a:solidFill>
                <a:hlinkClick r:id="rId3"/>
              </a:rPr>
              <a:t>guidance</a:t>
            </a:r>
            <a:r>
              <a:rPr lang="en-US"/>
              <a:t> from the U.S. Department of Education (ED) regarding the equitable share calculation for funds provided by the CARES Act to LEAs:</a:t>
            </a:r>
            <a:endParaRPr/>
          </a:p>
          <a:p>
            <a:pPr marL="457200" lvl="0" indent="-342900" algn="l" rtl="0">
              <a:lnSpc>
                <a:spcPct val="115000"/>
              </a:lnSpc>
              <a:spcBef>
                <a:spcPts val="750"/>
              </a:spcBef>
              <a:spcAft>
                <a:spcPts val="0"/>
              </a:spcAft>
              <a:buSzPts val="1800"/>
              <a:buFont typeface="Calibri"/>
              <a:buChar char="•"/>
            </a:pPr>
            <a:r>
              <a:rPr lang="en-US"/>
              <a:t>The proportional share is calculated by using the total K-12 enrollment at the LEA and the k-12 enrollment in participating nonpublic schools.  It is not based on the low - income student counts as previously stated.</a:t>
            </a:r>
            <a:endParaRPr/>
          </a:p>
          <a:p>
            <a:pPr marL="457200" lvl="0" indent="-342900" algn="l" rtl="0">
              <a:lnSpc>
                <a:spcPct val="115000"/>
              </a:lnSpc>
              <a:spcBef>
                <a:spcPts val="750"/>
              </a:spcBef>
              <a:spcAft>
                <a:spcPts val="0"/>
              </a:spcAft>
              <a:buSzPts val="1800"/>
              <a:buFont typeface="Calibri"/>
              <a:buChar char="•"/>
            </a:pPr>
            <a:r>
              <a:rPr lang="en-US"/>
              <a:t>These is similar to the enrollment numbers LEAs use to calculate the proportionate share for Titles II and IV. These counts are included on the </a:t>
            </a:r>
            <a:r>
              <a:rPr lang="en-US" u="sng">
                <a:solidFill>
                  <a:schemeClr val="hlink"/>
                </a:solidFill>
                <a:hlinkClick r:id="rId4"/>
              </a:rPr>
              <a:t>Nonpublic Schools Academic Classification List</a:t>
            </a:r>
            <a:r>
              <a:rPr lang="en-US"/>
              <a:t>.</a:t>
            </a: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Requests for Clarification of ED’s Guidance</a:t>
            </a:r>
            <a:endParaRPr/>
          </a:p>
        </p:txBody>
      </p:sp>
      <p:sp>
        <p:nvSpPr>
          <p:cNvPr id="184" name="Google Shape;184;p38"/>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t>On May 7, the Council of Chief State School Officers sent a </a:t>
            </a:r>
            <a:r>
              <a:rPr lang="en-US" sz="1800" u="sng">
                <a:solidFill>
                  <a:schemeClr val="hlink"/>
                </a:solidFill>
                <a:hlinkClick r:id="rId3"/>
              </a:rPr>
              <a:t>letter</a:t>
            </a:r>
            <a:r>
              <a:rPr lang="en-US" sz="1800"/>
              <a:t> to Secretary DeVos, asking for clarification of its guidance:</a:t>
            </a:r>
            <a:endParaRPr sz="1800"/>
          </a:p>
          <a:p>
            <a:pPr marL="457200" lvl="0" indent="0" algn="l" rtl="0">
              <a:lnSpc>
                <a:spcPct val="115000"/>
              </a:lnSpc>
              <a:spcBef>
                <a:spcPts val="750"/>
              </a:spcBef>
              <a:spcAft>
                <a:spcPts val="0"/>
              </a:spcAft>
              <a:buNone/>
            </a:pPr>
            <a:r>
              <a:rPr lang="en-US" sz="1800" i="1"/>
              <a:t>The information provided is counter to the CARES Act statute and the Department’s long standing interpretations of the Elementary and Secondary Education Act of 1965 (ESEA), and could significantly harm the vulnerable students who were intended to benefit the most from the critical federal COVID-19 education relief funds Congress has provided. </a:t>
            </a:r>
            <a:endParaRPr sz="1800" i="1"/>
          </a:p>
          <a:p>
            <a:pPr marL="457200" lvl="0" indent="0" algn="l" rtl="0">
              <a:lnSpc>
                <a:spcPct val="115000"/>
              </a:lnSpc>
              <a:spcBef>
                <a:spcPts val="750"/>
              </a:spcBef>
              <a:spcAft>
                <a:spcPts val="0"/>
              </a:spcAft>
              <a:buNone/>
            </a:pPr>
            <a:endParaRPr sz="1800" i="1"/>
          </a:p>
          <a:p>
            <a:pPr marL="0" lvl="0" indent="0" algn="l" rtl="0">
              <a:lnSpc>
                <a:spcPct val="115000"/>
              </a:lnSpc>
              <a:spcBef>
                <a:spcPts val="750"/>
              </a:spcBef>
              <a:spcAft>
                <a:spcPts val="0"/>
              </a:spcAft>
              <a:buNone/>
            </a:pPr>
            <a:r>
              <a:rPr lang="en-US" sz="1800"/>
              <a:t>In addition, CCSSO Past President Pedro Rivera wrote a </a:t>
            </a:r>
            <a:r>
              <a:rPr lang="en-US" sz="1800" u="sng">
                <a:solidFill>
                  <a:schemeClr val="hlink"/>
                </a:solidFill>
                <a:hlinkClick r:id="rId4"/>
              </a:rPr>
              <a:t>letter</a:t>
            </a:r>
            <a:r>
              <a:rPr lang="en-US" sz="1800"/>
              <a:t> to Assistant Secretary Frank Brogan asking for clarification and requesting that ED direct LEAs to use the Title I equitable share calculations for FY19-20.</a:t>
            </a:r>
            <a:endParaRPr sz="1800"/>
          </a:p>
        </p:txBody>
      </p:sp>
      <p:sp>
        <p:nvSpPr>
          <p:cNvPr id="185" name="Google Shape;185;p38"/>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SzPts val="900"/>
              <a:buFont typeface="Calibri"/>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Additional Information</a:t>
            </a:r>
            <a:endParaRPr/>
          </a:p>
        </p:txBody>
      </p:sp>
      <p:sp>
        <p:nvSpPr>
          <p:cNvPr id="192" name="Google Shape;192;p39"/>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1800"/>
              <a:t>Edweek published an </a:t>
            </a:r>
            <a:r>
              <a:rPr lang="en-US" sz="1800" u="sng">
                <a:solidFill>
                  <a:schemeClr val="hlink"/>
                </a:solidFill>
                <a:hlinkClick r:id="rId3"/>
              </a:rPr>
              <a:t>analysis</a:t>
            </a:r>
            <a:r>
              <a:rPr lang="en-US" sz="1800"/>
              <a:t> of the impact for each parish/city school system in Louisiana.</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US" sz="1800"/>
              <a:t>There also have been several articles on this matter:</a:t>
            </a:r>
            <a:endParaRPr sz="1800"/>
          </a:p>
          <a:p>
            <a:pPr marL="457200" lvl="0" indent="-342900" algn="l" rtl="0">
              <a:lnSpc>
                <a:spcPct val="100000"/>
              </a:lnSpc>
              <a:spcBef>
                <a:spcPts val="1000"/>
              </a:spcBef>
              <a:spcAft>
                <a:spcPts val="0"/>
              </a:spcAft>
              <a:buSzPts val="1800"/>
              <a:buFont typeface="Calibri"/>
              <a:buChar char="•"/>
            </a:pPr>
            <a:r>
              <a:rPr lang="en-US" sz="1800" u="sng">
                <a:solidFill>
                  <a:schemeClr val="hlink"/>
                </a:solidFill>
                <a:highlight>
                  <a:srgbClr val="FFFFFF"/>
                </a:highlight>
                <a:hlinkClick r:id="rId4"/>
              </a:rPr>
              <a:t>Guidance from DeVos means more coronavirus relief for private schools</a:t>
            </a:r>
            <a:endParaRPr sz="1800"/>
          </a:p>
          <a:p>
            <a:pPr marL="457200" lvl="0" indent="-342900" algn="l" rtl="0">
              <a:lnSpc>
                <a:spcPct val="100000"/>
              </a:lnSpc>
              <a:spcBef>
                <a:spcPts val="1000"/>
              </a:spcBef>
              <a:spcAft>
                <a:spcPts val="0"/>
              </a:spcAft>
              <a:buSzPts val="1800"/>
              <a:buFont typeface="Calibri"/>
              <a:buChar char="•"/>
            </a:pPr>
            <a:r>
              <a:rPr lang="en-US" sz="1800" u="sng">
                <a:solidFill>
                  <a:schemeClr val="hlink"/>
                </a:solidFill>
                <a:highlight>
                  <a:srgbClr val="FFFFFF"/>
                </a:highlight>
                <a:hlinkClick r:id="rId5"/>
              </a:rPr>
              <a:t>Backlash Grows to DeVos Push for COVID-19 Aid to Help All Private School Students</a:t>
            </a:r>
            <a:endParaRPr sz="1800">
              <a:solidFill>
                <a:srgbClr val="111111"/>
              </a:solidFill>
              <a:highlight>
                <a:srgbClr val="FFFFFF"/>
              </a:highlight>
            </a:endParaRPr>
          </a:p>
          <a:p>
            <a:pPr marL="457200" lvl="0" indent="-342900" algn="l" rtl="0">
              <a:lnSpc>
                <a:spcPct val="100000"/>
              </a:lnSpc>
              <a:spcBef>
                <a:spcPts val="1000"/>
              </a:spcBef>
              <a:spcAft>
                <a:spcPts val="0"/>
              </a:spcAft>
              <a:buSzPts val="1800"/>
              <a:buFont typeface="Calibri"/>
              <a:buChar char="•"/>
            </a:pPr>
            <a:r>
              <a:rPr lang="en-US" sz="1800" u="sng">
                <a:solidFill>
                  <a:schemeClr val="hlink"/>
                </a:solidFill>
                <a:highlight>
                  <a:srgbClr val="FFFFFF"/>
                </a:highlight>
                <a:hlinkClick r:id="rId6"/>
              </a:rPr>
              <a:t>Indiana rejects guidance from DeVos to reroute more coronavirus relief to private schools</a:t>
            </a:r>
            <a:endParaRPr sz="1800"/>
          </a:p>
          <a:p>
            <a:pPr marL="0" lvl="0" indent="0" algn="l" rtl="0">
              <a:lnSpc>
                <a:spcPct val="100000"/>
              </a:lnSpc>
              <a:spcBef>
                <a:spcPts val="1000"/>
              </a:spcBef>
              <a:spcAft>
                <a:spcPts val="0"/>
              </a:spcAft>
              <a:buNone/>
            </a:pPr>
            <a:endParaRPr sz="1800"/>
          </a:p>
          <a:p>
            <a:pPr marL="0" lvl="0" indent="0" algn="l" rtl="0">
              <a:lnSpc>
                <a:spcPct val="112500"/>
              </a:lnSpc>
              <a:spcBef>
                <a:spcPts val="400"/>
              </a:spcBef>
              <a:spcAft>
                <a:spcPts val="400"/>
              </a:spcAft>
              <a:buNone/>
            </a:pPr>
            <a:endParaRPr sz="1800"/>
          </a:p>
        </p:txBody>
      </p:sp>
      <p:sp>
        <p:nvSpPr>
          <p:cNvPr id="193" name="Google Shape;193;p39"/>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SzPts val="900"/>
              <a:buFont typeface="Calibri"/>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0"/>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HEROES</a:t>
            </a:r>
            <a:endParaRPr/>
          </a:p>
        </p:txBody>
      </p:sp>
      <p:sp>
        <p:nvSpPr>
          <p:cNvPr id="200" name="Google Shape;200;p40"/>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rgbClr val="000000"/>
                </a:solidFill>
              </a:rPr>
              <a:t>The </a:t>
            </a:r>
            <a:r>
              <a:rPr lang="en-US" sz="1800" u="sng">
                <a:solidFill>
                  <a:srgbClr val="954F72"/>
                </a:solidFill>
                <a:hlinkClick r:id="rId3"/>
              </a:rPr>
              <a:t>Health and Economic Recovery Omnibus Emergency Solutions (HEROES) Act</a:t>
            </a:r>
            <a:r>
              <a:rPr lang="en-US" sz="1800">
                <a:solidFill>
                  <a:srgbClr val="000000"/>
                </a:solidFill>
              </a:rPr>
              <a:t> is a 4</a:t>
            </a:r>
            <a:r>
              <a:rPr lang="en-US" sz="1800" baseline="30000">
                <a:solidFill>
                  <a:srgbClr val="000000"/>
                </a:solidFill>
              </a:rPr>
              <a:t>th</a:t>
            </a:r>
            <a:r>
              <a:rPr lang="en-US" sz="1800">
                <a:solidFill>
                  <a:srgbClr val="000000"/>
                </a:solidFill>
              </a:rPr>
              <a:t> COVID-19 emergency supplemental appropriations package. </a:t>
            </a:r>
            <a:endParaRPr sz="1800">
              <a:solidFill>
                <a:srgbClr val="000000"/>
              </a:solidFill>
            </a:endParaRPr>
          </a:p>
          <a:p>
            <a:pPr marL="457200" lvl="0" indent="-342900" algn="l" rtl="0">
              <a:lnSpc>
                <a:spcPct val="115000"/>
              </a:lnSpc>
              <a:spcBef>
                <a:spcPts val="1000"/>
              </a:spcBef>
              <a:spcAft>
                <a:spcPts val="0"/>
              </a:spcAft>
              <a:buClr>
                <a:srgbClr val="000000"/>
              </a:buClr>
              <a:buSzPts val="1800"/>
              <a:buChar char="•"/>
            </a:pPr>
            <a:r>
              <a:rPr lang="en-US" sz="1800">
                <a:solidFill>
                  <a:srgbClr val="000000"/>
                </a:solidFill>
              </a:rPr>
              <a:t>The HEROES Act would appropriate $90 billion for Education:</a:t>
            </a:r>
            <a:endParaRPr sz="1800">
              <a:solidFill>
                <a:srgbClr val="000000"/>
              </a:solidFill>
            </a:endParaRPr>
          </a:p>
          <a:p>
            <a:pPr marL="914400" lvl="1" indent="-342900" algn="l" rtl="0">
              <a:lnSpc>
                <a:spcPct val="115000"/>
              </a:lnSpc>
              <a:spcBef>
                <a:spcPts val="1000"/>
              </a:spcBef>
              <a:spcAft>
                <a:spcPts val="0"/>
              </a:spcAft>
              <a:buClr>
                <a:srgbClr val="000000"/>
              </a:buClr>
              <a:buSzPts val="1800"/>
              <a:buChar char="•"/>
            </a:pPr>
            <a:r>
              <a:rPr lang="en-US" sz="1800">
                <a:solidFill>
                  <a:srgbClr val="000000"/>
                </a:solidFill>
              </a:rPr>
              <a:t>65% to LEAs by Title I formula and 30% to public higher education</a:t>
            </a:r>
            <a:endParaRPr>
              <a:solidFill>
                <a:srgbClr val="000000"/>
              </a:solidFill>
            </a:endParaRPr>
          </a:p>
          <a:p>
            <a:pPr marL="914400" lvl="1" indent="-342900" algn="l" rtl="0">
              <a:lnSpc>
                <a:spcPct val="115000"/>
              </a:lnSpc>
              <a:spcBef>
                <a:spcPts val="1000"/>
              </a:spcBef>
              <a:spcAft>
                <a:spcPts val="0"/>
              </a:spcAft>
              <a:buClr>
                <a:srgbClr val="000000"/>
              </a:buClr>
              <a:buSzPts val="1800"/>
              <a:buChar char="•"/>
            </a:pPr>
            <a:r>
              <a:rPr lang="en-US" sz="1800">
                <a:solidFill>
                  <a:srgbClr val="000000"/>
                </a:solidFill>
              </a:rPr>
              <a:t>$1.5 billion for E-Rate to address the homework gap by providing greater access to broadband in homes.</a:t>
            </a:r>
            <a:endParaRPr sz="1800">
              <a:solidFill>
                <a:srgbClr val="000000"/>
              </a:solidFill>
            </a:endParaRPr>
          </a:p>
          <a:p>
            <a:pPr marL="457200" lvl="0" indent="-342900" algn="l" rtl="0">
              <a:lnSpc>
                <a:spcPct val="115000"/>
              </a:lnSpc>
              <a:spcBef>
                <a:spcPts val="1000"/>
              </a:spcBef>
              <a:spcAft>
                <a:spcPts val="1000"/>
              </a:spcAft>
              <a:buClr>
                <a:srgbClr val="000000"/>
              </a:buClr>
              <a:buSzPts val="1800"/>
              <a:buChar char="•"/>
            </a:pPr>
            <a:r>
              <a:rPr lang="en-US" sz="1800">
                <a:solidFill>
                  <a:srgbClr val="000000"/>
                </a:solidFill>
              </a:rPr>
              <a:t>This proposed legislation also includes statutory language to clarify CARES Act Equitable Services. </a:t>
            </a:r>
            <a:endParaRPr sz="1800"/>
          </a:p>
        </p:txBody>
      </p:sp>
      <p:sp>
        <p:nvSpPr>
          <p:cNvPr id="201" name="Google Shape;201;p40"/>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SzPts val="900"/>
              <a:buFont typeface="Calibri"/>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Equitable Share Counts</a:t>
            </a:r>
            <a:endParaRPr/>
          </a:p>
        </p:txBody>
      </p:sp>
      <p:sp>
        <p:nvSpPr>
          <p:cNvPr id="208" name="Google Shape;208;p41"/>
          <p:cNvSpPr txBox="1">
            <a:spLocks noGrp="1"/>
          </p:cNvSpPr>
          <p:nvPr>
            <p:ph type="body" idx="1"/>
          </p:nvPr>
        </p:nvSpPr>
        <p:spPr>
          <a:xfrm>
            <a:off x="152400" y="1143000"/>
            <a:ext cx="8839200" cy="36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t>Districts will calculate the nonpublic equitable share in the Strong Start 2020 application in eGMS:</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From this calculation, the application will derive a per pupil allocation (PPA) for equitable services. It is the responsibility of the LEA to consult with each nonpublic school about the equitable services it will provide. The LEA will record the consultation results in eGMS to submit the Strong Start application.</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
        <p:nvSpPr>
          <p:cNvPr id="209" name="Google Shape;209;p41"/>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SzPts val="900"/>
              <a:buFont typeface="Calibri"/>
              <a:buNone/>
            </a:pPr>
            <a:fld id="{00000000-1234-1234-1234-123412341234}" type="slidenum">
              <a:rPr lang="en-US"/>
              <a:t>18</a:t>
            </a:fld>
            <a:endParaRPr/>
          </a:p>
        </p:txBody>
      </p:sp>
      <p:pic>
        <p:nvPicPr>
          <p:cNvPr id="210" name="Google Shape;210;p41"/>
          <p:cNvPicPr preferRelativeResize="0"/>
          <p:nvPr/>
        </p:nvPicPr>
        <p:blipFill>
          <a:blip r:embed="rId3">
            <a:alphaModFix/>
          </a:blip>
          <a:stretch>
            <a:fillRect/>
          </a:stretch>
        </p:blipFill>
        <p:spPr>
          <a:xfrm>
            <a:off x="1101225" y="1842725"/>
            <a:ext cx="6820625" cy="1532600"/>
          </a:xfrm>
          <a:prstGeom prst="rect">
            <a:avLst/>
          </a:prstGeom>
          <a:noFill/>
          <a:ln>
            <a:noFill/>
          </a:ln>
        </p:spPr>
      </p:pic>
      <p:pic>
        <p:nvPicPr>
          <p:cNvPr id="211" name="Google Shape;211;p41"/>
          <p:cNvPicPr preferRelativeResize="0"/>
          <p:nvPr/>
        </p:nvPicPr>
        <p:blipFill>
          <a:blip r:embed="rId4">
            <a:alphaModFix/>
          </a:blip>
          <a:stretch>
            <a:fillRect/>
          </a:stretch>
        </p:blipFill>
        <p:spPr>
          <a:xfrm>
            <a:off x="1161688" y="1970252"/>
            <a:ext cx="6820624" cy="15352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2800"/>
              <a:buNone/>
            </a:pPr>
            <a:endParaRPr sz="2400">
              <a:solidFill>
                <a:srgbClr val="434343"/>
              </a:solidFill>
            </a:endParaRPr>
          </a:p>
          <a:p>
            <a:pPr marL="0" lvl="0" indent="0" algn="ctr" rtl="0">
              <a:spcBef>
                <a:spcPts val="0"/>
              </a:spcBef>
              <a:spcAft>
                <a:spcPts val="0"/>
              </a:spcAft>
              <a:buSzPts val="2800"/>
              <a:buNone/>
            </a:pPr>
            <a:r>
              <a:rPr lang="en-US">
                <a:solidFill>
                  <a:srgbClr val="434343"/>
                </a:solidFill>
              </a:rPr>
              <a:t>Nonpublic Equitable Share</a:t>
            </a:r>
            <a:endParaRPr>
              <a:solidFill>
                <a:srgbClr val="434343"/>
              </a:solidFill>
            </a:endParaRPr>
          </a:p>
          <a:p>
            <a:pPr marL="0" lvl="0" indent="0" algn="ctr" rtl="0">
              <a:lnSpc>
                <a:spcPct val="90000"/>
              </a:lnSpc>
              <a:spcBef>
                <a:spcPts val="0"/>
              </a:spcBef>
              <a:spcAft>
                <a:spcPts val="0"/>
              </a:spcAft>
              <a:buSzPts val="2800"/>
              <a:buNone/>
            </a:pPr>
            <a:endParaRPr/>
          </a:p>
        </p:txBody>
      </p:sp>
      <p:sp>
        <p:nvSpPr>
          <p:cNvPr id="218" name="Google Shape;218;p42"/>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750"/>
              </a:spcBef>
              <a:spcAft>
                <a:spcPts val="0"/>
              </a:spcAft>
              <a:buClr>
                <a:schemeClr val="dk1"/>
              </a:buClr>
              <a:buSzPts val="1800"/>
              <a:buFont typeface="Arial"/>
              <a:buNone/>
            </a:pPr>
            <a:r>
              <a:rPr lang="en-US" b="1"/>
              <a:t>Example:</a:t>
            </a:r>
            <a:endParaRPr b="1"/>
          </a:p>
          <a:p>
            <a:pPr marL="914400" marR="0" lvl="0" indent="-342900" algn="l" rtl="0">
              <a:lnSpc>
                <a:spcPct val="100000"/>
              </a:lnSpc>
              <a:spcBef>
                <a:spcPts val="750"/>
              </a:spcBef>
              <a:spcAft>
                <a:spcPts val="0"/>
              </a:spcAft>
              <a:buSzPts val="1800"/>
              <a:buChar char="•"/>
            </a:pPr>
            <a:r>
              <a:rPr lang="en-US"/>
              <a:t>LEA’s ESSERF Award = $1,000,000</a:t>
            </a:r>
            <a:endParaRPr/>
          </a:p>
          <a:p>
            <a:pPr marL="914400" marR="0" lvl="0" indent="-342900" algn="l" rtl="0">
              <a:lnSpc>
                <a:spcPct val="100000"/>
              </a:lnSpc>
              <a:spcBef>
                <a:spcPts val="1000"/>
              </a:spcBef>
              <a:spcAft>
                <a:spcPts val="0"/>
              </a:spcAft>
              <a:buSzPts val="1800"/>
              <a:buChar char="•"/>
            </a:pPr>
            <a:r>
              <a:rPr lang="en-US"/>
              <a:t>Total Count of Public and Nonpublic Schools = 1000 Students</a:t>
            </a:r>
            <a:endParaRPr/>
          </a:p>
          <a:p>
            <a:pPr marL="1371600" marR="0" lvl="1" indent="-342900" algn="l" rtl="0">
              <a:lnSpc>
                <a:spcPct val="100000"/>
              </a:lnSpc>
              <a:spcBef>
                <a:spcPts val="1000"/>
              </a:spcBef>
              <a:spcAft>
                <a:spcPts val="0"/>
              </a:spcAft>
              <a:buSzPts val="1800"/>
              <a:buChar char="•"/>
            </a:pPr>
            <a:r>
              <a:rPr lang="en-US"/>
              <a:t>LEA’s Count = 900 students (90%)</a:t>
            </a:r>
            <a:endParaRPr/>
          </a:p>
          <a:p>
            <a:pPr marL="1371600" marR="0" lvl="1" indent="-342900" algn="l" rtl="0">
              <a:lnSpc>
                <a:spcPct val="100000"/>
              </a:lnSpc>
              <a:spcBef>
                <a:spcPts val="1000"/>
              </a:spcBef>
              <a:spcAft>
                <a:spcPts val="0"/>
              </a:spcAft>
              <a:buSzPts val="1800"/>
              <a:buChar char="•"/>
            </a:pPr>
            <a:r>
              <a:rPr lang="en-US"/>
              <a:t>Participating Nonpublic Schools Count = 100 students (10%)</a:t>
            </a:r>
            <a:endParaRPr/>
          </a:p>
          <a:p>
            <a:pPr marL="914400" marR="0" lvl="0" indent="-342900" algn="l" rtl="0">
              <a:lnSpc>
                <a:spcPct val="100000"/>
              </a:lnSpc>
              <a:spcBef>
                <a:spcPts val="1000"/>
              </a:spcBef>
              <a:spcAft>
                <a:spcPts val="0"/>
              </a:spcAft>
              <a:buSzPts val="1800"/>
              <a:buChar char="•"/>
            </a:pPr>
            <a:r>
              <a:rPr lang="en-US"/>
              <a:t>Nonpublic Proportionate Share (NPS) = LEA ESSERF Award x % nonpublic count</a:t>
            </a:r>
            <a:endParaRPr/>
          </a:p>
          <a:p>
            <a:pPr marL="1371600" lvl="1" indent="-342900" algn="l" rtl="0">
              <a:spcBef>
                <a:spcPts val="1000"/>
              </a:spcBef>
              <a:spcAft>
                <a:spcPts val="0"/>
              </a:spcAft>
              <a:buSzPts val="1800"/>
              <a:buChar char="•"/>
            </a:pPr>
            <a:r>
              <a:rPr lang="en-US"/>
              <a:t>NPS = $1,000,000 x 10% = </a:t>
            </a:r>
            <a:r>
              <a:rPr lang="en-US">
                <a:highlight>
                  <a:srgbClr val="FFFF00"/>
                </a:highlight>
              </a:rPr>
              <a:t>$100,000 is the nonpublic equitable share</a:t>
            </a:r>
            <a:endParaRPr>
              <a:highlight>
                <a:srgbClr val="FFFF00"/>
              </a:highlight>
            </a:endParaRPr>
          </a:p>
          <a:p>
            <a:pPr marL="0" marR="0" lvl="0" indent="0" algn="l" rtl="0">
              <a:lnSpc>
                <a:spcPct val="100000"/>
              </a:lnSpc>
              <a:spcBef>
                <a:spcPts val="1000"/>
              </a:spcBef>
              <a:spcAft>
                <a:spcPts val="1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5"/>
          <p:cNvSpPr txBox="1">
            <a:spLocks noGrp="1"/>
          </p:cNvSpPr>
          <p:nvPr>
            <p:ph type="body" idx="1"/>
          </p:nvPr>
        </p:nvSpPr>
        <p:spPr>
          <a:xfrm>
            <a:off x="400050" y="1200150"/>
            <a:ext cx="8343900" cy="35433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750"/>
              </a:spcBef>
              <a:spcAft>
                <a:spcPts val="0"/>
              </a:spcAft>
              <a:buSzPts val="1800"/>
              <a:buChar char="•"/>
            </a:pPr>
            <a:r>
              <a:rPr lang="en-US"/>
              <a:t>CARES Act Overview</a:t>
            </a:r>
            <a:endParaRPr/>
          </a:p>
          <a:p>
            <a:pPr marL="457200" lvl="0" indent="-342900" algn="l" rtl="0">
              <a:lnSpc>
                <a:spcPct val="150000"/>
              </a:lnSpc>
              <a:spcBef>
                <a:spcPts val="0"/>
              </a:spcBef>
              <a:spcAft>
                <a:spcPts val="0"/>
              </a:spcAft>
              <a:buSzPts val="1800"/>
              <a:buChar char="•"/>
            </a:pPr>
            <a:r>
              <a:rPr lang="en-US"/>
              <a:t>Equitable Services Overview</a:t>
            </a:r>
            <a:endParaRPr/>
          </a:p>
          <a:p>
            <a:pPr marL="457200" lvl="0" indent="-342900" algn="l" rtl="0">
              <a:lnSpc>
                <a:spcPct val="150000"/>
              </a:lnSpc>
              <a:spcBef>
                <a:spcPts val="0"/>
              </a:spcBef>
              <a:spcAft>
                <a:spcPts val="0"/>
              </a:spcAft>
              <a:buSzPts val="1800"/>
              <a:buChar char="•"/>
            </a:pPr>
            <a:r>
              <a:rPr lang="en-US"/>
              <a:t>Fiscal Guidance</a:t>
            </a:r>
            <a:endParaRPr/>
          </a:p>
          <a:p>
            <a:pPr marL="457200" lvl="0" indent="-342900" algn="l" rtl="0">
              <a:lnSpc>
                <a:spcPct val="150000"/>
              </a:lnSpc>
              <a:spcBef>
                <a:spcPts val="0"/>
              </a:spcBef>
              <a:spcAft>
                <a:spcPts val="0"/>
              </a:spcAft>
              <a:buSzPts val="1800"/>
              <a:buChar char="•"/>
            </a:pPr>
            <a:r>
              <a:rPr lang="en-US"/>
              <a:t>Consultation</a:t>
            </a:r>
            <a:endParaRPr/>
          </a:p>
          <a:p>
            <a:pPr marL="457200" lvl="0" indent="-342900" algn="l" rtl="0">
              <a:lnSpc>
                <a:spcPct val="150000"/>
              </a:lnSpc>
              <a:spcBef>
                <a:spcPts val="0"/>
              </a:spcBef>
              <a:spcAft>
                <a:spcPts val="0"/>
              </a:spcAft>
              <a:buSzPts val="1800"/>
              <a:buChar char="•"/>
            </a:pPr>
            <a:r>
              <a:rPr lang="en-US"/>
              <a:t>State Ombudsman Support</a:t>
            </a:r>
            <a:endParaRPr/>
          </a:p>
        </p:txBody>
      </p:sp>
      <p:sp>
        <p:nvSpPr>
          <p:cNvPr id="94" name="Google Shape;94;p25"/>
          <p:cNvSpPr txBox="1">
            <a:spLocks noGrp="1"/>
          </p:cNvSpPr>
          <p:nvPr>
            <p:ph type="title"/>
          </p:nvPr>
        </p:nvSpPr>
        <p:spPr>
          <a:xfrm>
            <a:off x="400050" y="114300"/>
            <a:ext cx="83439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2800"/>
              <a:buNone/>
            </a:pPr>
            <a:endParaRPr sz="2400">
              <a:solidFill>
                <a:srgbClr val="434343"/>
              </a:solidFill>
            </a:endParaRPr>
          </a:p>
          <a:p>
            <a:pPr marL="0" lvl="0" indent="0" algn="ctr" rtl="0">
              <a:spcBef>
                <a:spcPts val="0"/>
              </a:spcBef>
              <a:spcAft>
                <a:spcPts val="0"/>
              </a:spcAft>
              <a:buSzPts val="2800"/>
              <a:buNone/>
            </a:pPr>
            <a:r>
              <a:rPr lang="en-US">
                <a:solidFill>
                  <a:srgbClr val="434343"/>
                </a:solidFill>
              </a:rPr>
              <a:t>Calculating Nonpublic School Allocations</a:t>
            </a:r>
            <a:endParaRPr>
              <a:solidFill>
                <a:srgbClr val="434343"/>
              </a:solidFill>
            </a:endParaRPr>
          </a:p>
          <a:p>
            <a:pPr marL="0" lvl="0" indent="0" algn="ctr" rtl="0">
              <a:lnSpc>
                <a:spcPct val="90000"/>
              </a:lnSpc>
              <a:spcBef>
                <a:spcPts val="0"/>
              </a:spcBef>
              <a:spcAft>
                <a:spcPts val="0"/>
              </a:spcAft>
              <a:buSzPts val="2800"/>
              <a:buNone/>
            </a:pPr>
            <a:endParaRPr/>
          </a:p>
        </p:txBody>
      </p:sp>
      <p:sp>
        <p:nvSpPr>
          <p:cNvPr id="225" name="Google Shape;225;p4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US" b="1"/>
              <a:t>Nonpublic School Detail:</a:t>
            </a:r>
            <a:endParaRPr b="1"/>
          </a:p>
          <a:p>
            <a:pPr marL="457200" lvl="0" indent="-342900" algn="l" rtl="0">
              <a:lnSpc>
                <a:spcPct val="100000"/>
              </a:lnSpc>
              <a:spcBef>
                <a:spcPts val="1000"/>
              </a:spcBef>
              <a:spcAft>
                <a:spcPts val="0"/>
              </a:spcAft>
              <a:buSzPts val="1800"/>
              <a:buChar char="•"/>
            </a:pPr>
            <a:r>
              <a:rPr lang="en-US"/>
              <a:t>Nonpublic School #1 = 25 students</a:t>
            </a:r>
            <a:endParaRPr/>
          </a:p>
          <a:p>
            <a:pPr marL="457200" lvl="0" indent="-342900" algn="l" rtl="0">
              <a:lnSpc>
                <a:spcPct val="100000"/>
              </a:lnSpc>
              <a:spcBef>
                <a:spcPts val="1000"/>
              </a:spcBef>
              <a:spcAft>
                <a:spcPts val="0"/>
              </a:spcAft>
              <a:buSzPts val="1800"/>
              <a:buChar char="•"/>
            </a:pPr>
            <a:r>
              <a:rPr lang="en-US"/>
              <a:t>Nonpublic School #2 = 10 students</a:t>
            </a:r>
            <a:endParaRPr/>
          </a:p>
          <a:p>
            <a:pPr marL="0" lvl="0" indent="0" algn="l" rtl="0">
              <a:lnSpc>
                <a:spcPct val="100000"/>
              </a:lnSpc>
              <a:spcBef>
                <a:spcPts val="1000"/>
              </a:spcBef>
              <a:spcAft>
                <a:spcPts val="0"/>
              </a:spcAft>
              <a:buNone/>
            </a:pPr>
            <a:endParaRPr sz="1100"/>
          </a:p>
          <a:p>
            <a:pPr marL="0" marR="0" lvl="0" indent="0" algn="l" rtl="0">
              <a:lnSpc>
                <a:spcPct val="90000"/>
              </a:lnSpc>
              <a:spcBef>
                <a:spcPts val="750"/>
              </a:spcBef>
              <a:spcAft>
                <a:spcPts val="0"/>
              </a:spcAft>
              <a:buClr>
                <a:schemeClr val="dk1"/>
              </a:buClr>
              <a:buSzPts val="1800"/>
              <a:buFont typeface="Arial"/>
              <a:buNone/>
            </a:pPr>
            <a:r>
              <a:rPr lang="en-US" b="1"/>
              <a:t>Nonpublic School Allocations:</a:t>
            </a:r>
            <a:endParaRPr b="1"/>
          </a:p>
          <a:p>
            <a:pPr marL="457200" marR="0" lvl="0" indent="-342900" algn="l" rtl="0">
              <a:lnSpc>
                <a:spcPct val="90000"/>
              </a:lnSpc>
              <a:spcBef>
                <a:spcPts val="1000"/>
              </a:spcBef>
              <a:spcAft>
                <a:spcPts val="0"/>
              </a:spcAft>
              <a:buSzPts val="1800"/>
              <a:buChar char="•"/>
            </a:pPr>
            <a:r>
              <a:rPr lang="en-US"/>
              <a:t>Per Pupil Amount (PPA) = Total NPS/Total nonpublic count</a:t>
            </a:r>
            <a:endParaRPr/>
          </a:p>
          <a:p>
            <a:pPr marL="914400" marR="0" lvl="0" indent="-228600" algn="l" rtl="0">
              <a:lnSpc>
                <a:spcPct val="90000"/>
              </a:lnSpc>
              <a:spcBef>
                <a:spcPts val="1000"/>
              </a:spcBef>
              <a:spcAft>
                <a:spcPts val="0"/>
              </a:spcAft>
              <a:buClr>
                <a:schemeClr val="dk1"/>
              </a:buClr>
              <a:buSzPts val="1800"/>
              <a:buFont typeface="Arial"/>
              <a:buNone/>
            </a:pPr>
            <a:r>
              <a:rPr lang="en-US"/>
              <a:t>$100,000/200 nonpublic students = $500/student</a:t>
            </a:r>
            <a:endParaRPr/>
          </a:p>
          <a:p>
            <a:pPr marL="457200" marR="0" lvl="0" indent="-342900" algn="l" rtl="0">
              <a:lnSpc>
                <a:spcPct val="90000"/>
              </a:lnSpc>
              <a:spcBef>
                <a:spcPts val="1000"/>
              </a:spcBef>
              <a:spcAft>
                <a:spcPts val="0"/>
              </a:spcAft>
              <a:buSzPts val="1800"/>
              <a:buChar char="•"/>
            </a:pPr>
            <a:r>
              <a:rPr lang="en-US"/>
              <a:t>NPS1 Allocation = count x PPA = 25 students x $500 = $12,500</a:t>
            </a:r>
            <a:endParaRPr/>
          </a:p>
          <a:p>
            <a:pPr marL="457200" marR="0" lvl="0" indent="-342900" algn="l" rtl="0">
              <a:lnSpc>
                <a:spcPct val="90000"/>
              </a:lnSpc>
              <a:spcBef>
                <a:spcPts val="1000"/>
              </a:spcBef>
              <a:spcAft>
                <a:spcPts val="1000"/>
              </a:spcAft>
              <a:buSzPts val="1800"/>
              <a:buChar char="•"/>
            </a:pPr>
            <a:r>
              <a:rPr lang="en-US"/>
              <a:t>NPS2 Allocation = count x PPA = 10 students x $500 = $5,000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2800"/>
              <a:buNone/>
            </a:pPr>
            <a:endParaRPr sz="2400">
              <a:solidFill>
                <a:srgbClr val="434343"/>
              </a:solidFill>
            </a:endParaRPr>
          </a:p>
          <a:p>
            <a:pPr marL="0" lvl="0" indent="0" algn="ctr" rtl="0">
              <a:spcBef>
                <a:spcPts val="0"/>
              </a:spcBef>
              <a:spcAft>
                <a:spcPts val="0"/>
              </a:spcAft>
              <a:buSzPts val="2800"/>
              <a:buNone/>
            </a:pPr>
            <a:r>
              <a:rPr lang="en-US" sz="2400">
                <a:solidFill>
                  <a:srgbClr val="434343"/>
                </a:solidFill>
              </a:rPr>
              <a:t>Proportionate Share Calculation Protocols</a:t>
            </a:r>
            <a:endParaRPr sz="2400">
              <a:solidFill>
                <a:srgbClr val="434343"/>
              </a:solidFill>
            </a:endParaRPr>
          </a:p>
          <a:p>
            <a:pPr marL="0" lvl="0" indent="0" algn="ctr" rtl="0">
              <a:lnSpc>
                <a:spcPct val="90000"/>
              </a:lnSpc>
              <a:spcBef>
                <a:spcPts val="0"/>
              </a:spcBef>
              <a:spcAft>
                <a:spcPts val="0"/>
              </a:spcAft>
              <a:buSzPts val="2800"/>
              <a:buNone/>
            </a:pPr>
            <a:endParaRPr/>
          </a:p>
        </p:txBody>
      </p:sp>
      <p:sp>
        <p:nvSpPr>
          <p:cNvPr id="232" name="Google Shape;232;p44"/>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endParaRPr/>
          </a:p>
        </p:txBody>
      </p:sp>
      <p:pic>
        <p:nvPicPr>
          <p:cNvPr id="233" name="Google Shape;233;p44"/>
          <p:cNvPicPr preferRelativeResize="0"/>
          <p:nvPr/>
        </p:nvPicPr>
        <p:blipFill>
          <a:blip r:embed="rId3">
            <a:alphaModFix/>
          </a:blip>
          <a:stretch>
            <a:fillRect/>
          </a:stretch>
        </p:blipFill>
        <p:spPr>
          <a:xfrm>
            <a:off x="152400" y="1143000"/>
            <a:ext cx="8839202" cy="3543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5"/>
          <p:cNvSpPr txBox="1">
            <a:spLocks noGrp="1"/>
          </p:cNvSpPr>
          <p:nvPr>
            <p:ph type="title"/>
          </p:nvPr>
        </p:nvSpPr>
        <p:spPr>
          <a:xfrm>
            <a:off x="0" y="1600200"/>
            <a:ext cx="9144000" cy="1657500"/>
          </a:xfrm>
          <a:prstGeom prst="rect">
            <a:avLst/>
          </a:prstGeom>
          <a:solidFill>
            <a:schemeClr val="lt1">
              <a:alpha val="49019"/>
            </a:schemeClr>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CARES Act Consultation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t> Consultation Requirements</a:t>
            </a:r>
            <a:endParaRPr sz="2400"/>
          </a:p>
        </p:txBody>
      </p:sp>
      <p:sp>
        <p:nvSpPr>
          <p:cNvPr id="245" name="Google Shape;245;p46"/>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750"/>
              </a:spcBef>
              <a:spcAft>
                <a:spcPts val="0"/>
              </a:spcAft>
              <a:buSzPts val="1800"/>
              <a:buFont typeface="Calibri"/>
              <a:buChar char="•"/>
            </a:pPr>
            <a:r>
              <a:rPr lang="en-US"/>
              <a:t>LEAs are required to conduct timely and meaningful consultation in accordance with Section 1117 of ESEA prior to applying  to the LDOE or before making any decisions. </a:t>
            </a:r>
            <a:endParaRPr/>
          </a:p>
          <a:p>
            <a:pPr marL="457200" lvl="0" indent="-342900" algn="l" rtl="0">
              <a:lnSpc>
                <a:spcPct val="90000"/>
              </a:lnSpc>
              <a:spcBef>
                <a:spcPts val="750"/>
              </a:spcBef>
              <a:spcAft>
                <a:spcPts val="0"/>
              </a:spcAft>
              <a:buSzPts val="1800"/>
              <a:buFont typeface="Calibri"/>
              <a:buChar char="•"/>
            </a:pPr>
            <a:r>
              <a:rPr lang="en-US"/>
              <a:t>LEAs must allow nonpublic school officials to have significant input and give consideration to nonpublic school official’s views that benefit/address equitable participation for students and teachers </a:t>
            </a:r>
            <a:endParaRPr/>
          </a:p>
          <a:p>
            <a:pPr marL="457200" lvl="0" indent="-342900" algn="l" rtl="0">
              <a:lnSpc>
                <a:spcPct val="90000"/>
              </a:lnSpc>
              <a:spcBef>
                <a:spcPts val="750"/>
              </a:spcBef>
              <a:spcAft>
                <a:spcPts val="0"/>
              </a:spcAft>
              <a:buSzPts val="1800"/>
              <a:buFont typeface="Calibri"/>
              <a:buChar char="•"/>
            </a:pPr>
            <a:r>
              <a:rPr lang="en-US"/>
              <a:t>Consultation must include a discussion of service delivery mechanisms an LEA may use.</a:t>
            </a:r>
            <a:endParaRPr/>
          </a:p>
          <a:p>
            <a:pPr marL="457200" lvl="0" indent="-342900" algn="l" rtl="0">
              <a:spcBef>
                <a:spcPts val="750"/>
              </a:spcBef>
              <a:spcAft>
                <a:spcPts val="0"/>
              </a:spcAft>
              <a:buSzPts val="1800"/>
              <a:buFont typeface="Calibri"/>
              <a:buChar char="•"/>
            </a:pPr>
            <a:r>
              <a:rPr lang="en-US"/>
              <a:t>Do not use the regular ESSA Affirmation of Consultation and Agreement forms.</a:t>
            </a: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1371600" lvl="2" indent="-228600" algn="l" rtl="0">
              <a:lnSpc>
                <a:spcPct val="90000"/>
              </a:lnSpc>
              <a:spcBef>
                <a:spcPts val="375"/>
              </a:spcBef>
              <a:spcAft>
                <a:spcPts val="0"/>
              </a:spcAft>
              <a:buSzPts val="18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t>Consultation Process</a:t>
            </a:r>
            <a:endParaRPr sz="2400"/>
          </a:p>
        </p:txBody>
      </p:sp>
      <p:sp>
        <p:nvSpPr>
          <p:cNvPr id="252" name="Google Shape;252;p47"/>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750"/>
              </a:spcBef>
              <a:spcAft>
                <a:spcPts val="0"/>
              </a:spcAft>
              <a:buSzPts val="1800"/>
              <a:buFont typeface="Calibri"/>
              <a:buChar char="•"/>
            </a:pPr>
            <a:r>
              <a:rPr lang="en-US"/>
              <a:t>LEAs are to use virtual, online, and physical distance forms of communication to schedule and conduct the timely and meaningful consultation required for the CARES Act.</a:t>
            </a:r>
            <a:endParaRPr/>
          </a:p>
          <a:p>
            <a:pPr marL="457200" lvl="0" indent="-342900" algn="l" rtl="0">
              <a:spcBef>
                <a:spcPts val="750"/>
              </a:spcBef>
              <a:spcAft>
                <a:spcPts val="0"/>
              </a:spcAft>
              <a:buSzPts val="1800"/>
              <a:buFont typeface="Calibri"/>
              <a:buChar char="•"/>
            </a:pPr>
            <a:r>
              <a:rPr lang="en-US"/>
              <a:t>Once the conference is scheduled, send the nonpublic/private schools officials the CARES Act consultation forms to review, complete, and return in order to expedite the process for equitable services program participation.</a:t>
            </a:r>
            <a:endParaRPr/>
          </a:p>
          <a:p>
            <a:pPr marL="457200" lvl="0" indent="-342900" algn="l" rtl="0">
              <a:spcBef>
                <a:spcPts val="750"/>
              </a:spcBef>
              <a:spcAft>
                <a:spcPts val="0"/>
              </a:spcAft>
              <a:buSzPts val="1800"/>
              <a:buFont typeface="Calibri"/>
              <a:buChar char="•"/>
            </a:pPr>
            <a:r>
              <a:rPr lang="en-US"/>
              <a:t>LEAs must be able to document/demonstrate a good faith contact effort for nonpublic school outreach</a:t>
            </a:r>
            <a:endParaRPr/>
          </a:p>
          <a:p>
            <a:pPr marL="457200" lvl="0" indent="-342900" algn="l" rtl="0">
              <a:spcBef>
                <a:spcPts val="750"/>
              </a:spcBef>
              <a:spcAft>
                <a:spcPts val="0"/>
              </a:spcAft>
              <a:buSzPts val="1800"/>
              <a:buFont typeface="Calibri"/>
              <a:buChar char="•"/>
            </a:pPr>
            <a:r>
              <a:rPr lang="en-US"/>
              <a:t>If nonpublic schools do not reply or declines equitable services, the LEA has no further responsibility to provide CARES Act equitable services.</a:t>
            </a:r>
            <a:endParaRPr/>
          </a:p>
          <a:p>
            <a:pPr marL="457200" lvl="0" indent="0" algn="l" rtl="0">
              <a:spcBef>
                <a:spcPts val="750"/>
              </a:spcBef>
              <a:spcAft>
                <a:spcPts val="0"/>
              </a:spcAft>
              <a:buNone/>
            </a:pPr>
            <a:endParaRPr/>
          </a:p>
          <a:p>
            <a:pPr marL="457200" lvl="0" indent="0" algn="l" rtl="0">
              <a:spcBef>
                <a:spcPts val="750"/>
              </a:spcBef>
              <a:spcAft>
                <a:spcPts val="0"/>
              </a:spcAft>
              <a:buNone/>
            </a:pPr>
            <a:endParaRPr/>
          </a:p>
          <a:p>
            <a:pPr marL="457200" lvl="0" indent="0" algn="l" rtl="0">
              <a:spcBef>
                <a:spcPts val="750"/>
              </a:spcBef>
              <a:spcAft>
                <a:spcPts val="0"/>
              </a:spcAft>
              <a:buNone/>
            </a:pPr>
            <a:endParaRPr/>
          </a:p>
          <a:p>
            <a:pPr marL="457200" lvl="0" indent="0" algn="l" rtl="0">
              <a:lnSpc>
                <a:spcPct val="90000"/>
              </a:lnSpc>
              <a:spcBef>
                <a:spcPts val="750"/>
              </a:spcBef>
              <a:spcAft>
                <a:spcPts val="0"/>
              </a:spcAft>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t>Consultation Rights</a:t>
            </a:r>
            <a:endParaRPr sz="2400"/>
          </a:p>
        </p:txBody>
      </p:sp>
      <p:sp>
        <p:nvSpPr>
          <p:cNvPr id="259" name="Google Shape;259;p48"/>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750"/>
              </a:spcBef>
              <a:spcAft>
                <a:spcPts val="0"/>
              </a:spcAft>
              <a:buSzPts val="1800"/>
              <a:buFont typeface="Calibri"/>
              <a:buChar char="•"/>
            </a:pPr>
            <a:r>
              <a:rPr lang="en-US"/>
              <a:t>Nonpublic school officials that have not been contacted, are to contact the LEA or State ombudsman to inquire about equitable services</a:t>
            </a:r>
            <a:endParaRPr/>
          </a:p>
          <a:p>
            <a:pPr marL="457200" lvl="0" indent="-342900" algn="l" rtl="0">
              <a:lnSpc>
                <a:spcPct val="90000"/>
              </a:lnSpc>
              <a:spcBef>
                <a:spcPts val="750"/>
              </a:spcBef>
              <a:spcAft>
                <a:spcPts val="0"/>
              </a:spcAft>
              <a:buSzPts val="1800"/>
              <a:buFont typeface="Calibri"/>
              <a:buChar char="•"/>
            </a:pPr>
            <a:r>
              <a:rPr lang="en-US"/>
              <a:t>Under both Title I, Part A and the CARES Act programs, if an LEA disagrees with the views of nonpublic school officials during consultation, the LEA must provide in writing to the nonpublic school officials the reasons why the LEA disagrees.</a:t>
            </a:r>
            <a:endParaRPr/>
          </a:p>
          <a:p>
            <a:pPr marL="457200" lvl="0" indent="-342900" algn="l" rtl="0">
              <a:lnSpc>
                <a:spcPct val="90000"/>
              </a:lnSpc>
              <a:spcBef>
                <a:spcPts val="750"/>
              </a:spcBef>
              <a:spcAft>
                <a:spcPts val="0"/>
              </a:spcAft>
              <a:buSzPts val="1800"/>
              <a:buFont typeface="Calibri"/>
              <a:buChar char="•"/>
            </a:pPr>
            <a:r>
              <a:rPr lang="en-US"/>
              <a:t>Under both Title I, Part A and the CARES Act programs, nonpublic school officials have a right to file a complaint with the SEA; the SEA must provide services directly or through contracts if requested to do so by non-public school officials and the SEA determines that the LEA did not meet applicable requirements.</a:t>
            </a: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t>Private School Affirmation Documents</a:t>
            </a:r>
            <a:endParaRPr sz="2400"/>
          </a:p>
        </p:txBody>
      </p:sp>
      <p:sp>
        <p:nvSpPr>
          <p:cNvPr id="266" name="Google Shape;266;p49"/>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endParaRPr/>
          </a:p>
        </p:txBody>
      </p:sp>
      <p:pic>
        <p:nvPicPr>
          <p:cNvPr id="267" name="Google Shape;267;p49"/>
          <p:cNvPicPr preferRelativeResize="0"/>
          <p:nvPr/>
        </p:nvPicPr>
        <p:blipFill>
          <a:blip r:embed="rId3">
            <a:alphaModFix/>
          </a:blip>
          <a:stretch>
            <a:fillRect/>
          </a:stretch>
        </p:blipFill>
        <p:spPr>
          <a:xfrm>
            <a:off x="152400" y="1143000"/>
            <a:ext cx="8839200" cy="35432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0"/>
          <p:cNvSpPr txBox="1">
            <a:spLocks noGrp="1"/>
          </p:cNvSpPr>
          <p:nvPr>
            <p:ph type="body" idx="1"/>
          </p:nvPr>
        </p:nvSpPr>
        <p:spPr>
          <a:xfrm>
            <a:off x="152400" y="218775"/>
            <a:ext cx="8839200" cy="4634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750"/>
              </a:spcBef>
              <a:spcAft>
                <a:spcPts val="0"/>
              </a:spcAft>
              <a:buSzPts val="1800"/>
              <a:buNone/>
            </a:pPr>
            <a:r>
              <a:rPr lang="en-US" sz="2400"/>
              <a:t>Consultation Forms Guide and Timeline</a:t>
            </a:r>
            <a:endParaRPr sz="2400"/>
          </a:p>
          <a:p>
            <a:pPr marL="0" lvl="0" indent="0" algn="ctr" rtl="0">
              <a:lnSpc>
                <a:spcPct val="90000"/>
              </a:lnSpc>
              <a:spcBef>
                <a:spcPts val="750"/>
              </a:spcBef>
              <a:spcAft>
                <a:spcPts val="0"/>
              </a:spcAft>
              <a:buSzPts val="1800"/>
              <a:buNone/>
            </a:pPr>
            <a:endParaRPr b="1"/>
          </a:p>
          <a:p>
            <a:pPr marL="0" lvl="0" indent="0" algn="ctr" rtl="0">
              <a:lnSpc>
                <a:spcPct val="90000"/>
              </a:lnSpc>
              <a:spcBef>
                <a:spcPts val="750"/>
              </a:spcBef>
              <a:spcAft>
                <a:spcPts val="0"/>
              </a:spcAft>
              <a:buSzPts val="1800"/>
              <a:buNone/>
            </a:pPr>
            <a:endParaRPr sz="1500" b="1"/>
          </a:p>
        </p:txBody>
      </p:sp>
      <p:graphicFrame>
        <p:nvGraphicFramePr>
          <p:cNvPr id="274" name="Google Shape;274;p50"/>
          <p:cNvGraphicFramePr/>
          <p:nvPr/>
        </p:nvGraphicFramePr>
        <p:xfrm>
          <a:off x="152400" y="1036125"/>
          <a:ext cx="8839200" cy="3801407"/>
        </p:xfrm>
        <a:graphic>
          <a:graphicData uri="http://schemas.openxmlformats.org/drawingml/2006/table">
            <a:tbl>
              <a:tblPr>
                <a:noFill/>
                <a:tableStyleId>{5A13677C-A175-4839-880C-40D7086DB089}</a:tableStyleId>
              </a:tblPr>
              <a:tblGrid>
                <a:gridCol w="3592400">
                  <a:extLst>
                    <a:ext uri="{9D8B030D-6E8A-4147-A177-3AD203B41FA5}">
                      <a16:colId xmlns:a16="http://schemas.microsoft.com/office/drawing/2014/main" val="20000"/>
                    </a:ext>
                  </a:extLst>
                </a:gridCol>
                <a:gridCol w="5246800">
                  <a:extLst>
                    <a:ext uri="{9D8B030D-6E8A-4147-A177-3AD203B41FA5}">
                      <a16:colId xmlns:a16="http://schemas.microsoft.com/office/drawing/2014/main" val="20001"/>
                    </a:ext>
                  </a:extLst>
                </a:gridCol>
              </a:tblGrid>
              <a:tr h="3804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Nonpublic School Status</a:t>
                      </a:r>
                      <a:endParaRPr sz="14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Forms to Send </a:t>
                      </a:r>
                      <a:endParaRPr sz="14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100775">
                <a:tc>
                  <a:txBody>
                    <a:bodyPr/>
                    <a:lstStyle/>
                    <a:p>
                      <a:pPr marL="0" marR="0" lvl="0" indent="0" algn="l" rtl="0">
                        <a:lnSpc>
                          <a:spcPct val="115000"/>
                        </a:lnSpc>
                        <a:spcBef>
                          <a:spcPts val="0"/>
                        </a:spcBef>
                        <a:spcAft>
                          <a:spcPts val="0"/>
                        </a:spcAft>
                        <a:buNone/>
                      </a:pPr>
                      <a:r>
                        <a:rPr lang="en-US" sz="1600" b="1" u="sng" strike="noStrike" cap="none">
                          <a:latin typeface="Calibri"/>
                          <a:ea typeface="Calibri"/>
                          <a:cs typeface="Calibri"/>
                          <a:sym typeface="Calibri"/>
                        </a:rPr>
                        <a:t>Current participating</a:t>
                      </a:r>
                      <a:r>
                        <a:rPr lang="en-US" sz="1600" b="1" u="none" strike="noStrike" cap="none">
                          <a:latin typeface="Calibri"/>
                          <a:ea typeface="Calibri"/>
                          <a:cs typeface="Calibri"/>
                          <a:sym typeface="Calibri"/>
                        </a:rPr>
                        <a:t> non-profit Nonpublic/Private Schools</a:t>
                      </a:r>
                      <a:endParaRPr sz="1600" b="1" u="none" strike="noStrike" cap="none">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200"/>
                        <a:buFont typeface="Arial"/>
                        <a:buNone/>
                      </a:pPr>
                      <a:endParaRPr sz="1600" b="1" u="none" strike="noStrike" cap="none">
                        <a:latin typeface="Calibri"/>
                        <a:ea typeface="Calibri"/>
                        <a:cs typeface="Calibri"/>
                        <a:sym typeface="Calibri"/>
                      </a:endParaRPr>
                    </a:p>
                  </a:txBody>
                  <a:tcPr marL="91425" marR="91425" marT="91425" marB="91425"/>
                </a:tc>
                <a:tc>
                  <a:txBody>
                    <a:bodyPr/>
                    <a:lstStyle/>
                    <a:p>
                      <a:pPr marL="457200" marR="0" lvl="0" indent="-304800" algn="l" rtl="0">
                        <a:lnSpc>
                          <a:spcPct val="100000"/>
                        </a:lnSpc>
                        <a:spcBef>
                          <a:spcPts val="0"/>
                        </a:spcBef>
                        <a:spcAft>
                          <a:spcPts val="0"/>
                        </a:spcAft>
                        <a:buClr>
                          <a:srgbClr val="000000"/>
                        </a:buClr>
                        <a:buSzPts val="1200"/>
                        <a:buFont typeface="Calibri"/>
                        <a:buChar char="●"/>
                      </a:pPr>
                      <a:r>
                        <a:rPr lang="en-US" sz="1200" b="1" u="sng" strike="noStrike" cap="none">
                          <a:solidFill>
                            <a:schemeClr val="hlink"/>
                          </a:solidFill>
                          <a:latin typeface="Calibri"/>
                          <a:ea typeface="Calibri"/>
                          <a:cs typeface="Calibri"/>
                          <a:sym typeface="Calibri"/>
                          <a:hlinkClick r:id="rId3"/>
                        </a:rPr>
                        <a:t>Nonpublic/Private Fillable CARES Act Affirmation of Consultation and Agreement</a:t>
                      </a:r>
                      <a:endParaRPr sz="1200" b="1"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US" sz="1200" b="1" u="sng" strike="noStrike" cap="none">
                          <a:solidFill>
                            <a:schemeClr val="hlink"/>
                          </a:solidFill>
                          <a:latin typeface="Calibri"/>
                          <a:ea typeface="Calibri"/>
                          <a:cs typeface="Calibri"/>
                          <a:sym typeface="Calibri"/>
                          <a:hlinkClick r:id="rId4"/>
                        </a:rPr>
                        <a:t>Nonpublic/Private Fillable Needs Assessment and Activity Chart</a:t>
                      </a:r>
                      <a:endParaRPr sz="1200" b="1"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US" sz="1200" b="1" u="none" strike="noStrike" cap="none">
                          <a:latin typeface="Calibri"/>
                          <a:ea typeface="Calibri"/>
                          <a:cs typeface="Calibri"/>
                          <a:sym typeface="Calibri"/>
                        </a:rPr>
                        <a:t>Due </a:t>
                      </a:r>
                      <a:r>
                        <a:rPr lang="en-US" sz="1200" b="1">
                          <a:latin typeface="Calibri"/>
                          <a:ea typeface="Calibri"/>
                          <a:cs typeface="Calibri"/>
                          <a:sym typeface="Calibri"/>
                        </a:rPr>
                        <a:t>upon submission</a:t>
                      </a:r>
                      <a:endParaRPr sz="1200" b="1" u="none" strike="noStrike" cap="none">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200"/>
                        <a:buFont typeface="Arial"/>
                        <a:buNone/>
                      </a:pPr>
                      <a:endParaRPr sz="12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054600">
                <a:tc>
                  <a:txBody>
                    <a:bodyPr/>
                    <a:lstStyle/>
                    <a:p>
                      <a:pPr marL="0" marR="0" lvl="0" indent="0" algn="l" rtl="0">
                        <a:lnSpc>
                          <a:spcPct val="100000"/>
                        </a:lnSpc>
                        <a:spcBef>
                          <a:spcPts val="0"/>
                        </a:spcBef>
                        <a:spcAft>
                          <a:spcPts val="0"/>
                        </a:spcAft>
                        <a:buNone/>
                      </a:pPr>
                      <a:r>
                        <a:rPr lang="en-US" sz="1600" b="1" u="sng" strike="noStrike" cap="none">
                          <a:latin typeface="Calibri"/>
                          <a:ea typeface="Calibri"/>
                          <a:cs typeface="Calibri"/>
                          <a:sym typeface="Calibri"/>
                        </a:rPr>
                        <a:t>New/non-participating </a:t>
                      </a:r>
                      <a:r>
                        <a:rPr lang="en-US" sz="1600" b="1" u="none" strike="noStrike" cap="none">
                          <a:latin typeface="Calibri"/>
                          <a:ea typeface="Calibri"/>
                          <a:cs typeface="Calibri"/>
                          <a:sym typeface="Calibri"/>
                        </a:rPr>
                        <a:t>non-profit Nonpublic/Private Schools agreeing to services</a:t>
                      </a:r>
                      <a:endParaRPr sz="1600" b="1" u="none" strike="noStrike" cap="none">
                        <a:latin typeface="Calibri"/>
                        <a:ea typeface="Calibri"/>
                        <a:cs typeface="Calibri"/>
                        <a:sym typeface="Calibri"/>
                      </a:endParaRPr>
                    </a:p>
                  </a:txBody>
                  <a:tcPr marL="91425" marR="91425" marT="91425" marB="91425"/>
                </a:tc>
                <a:tc>
                  <a:txBody>
                    <a:bodyPr/>
                    <a:lstStyle/>
                    <a:p>
                      <a:pPr marL="457200" marR="0" lvl="0" indent="-304800" algn="l" rtl="0">
                        <a:lnSpc>
                          <a:spcPct val="100000"/>
                        </a:lnSpc>
                        <a:spcBef>
                          <a:spcPts val="0"/>
                        </a:spcBef>
                        <a:spcAft>
                          <a:spcPts val="0"/>
                        </a:spcAft>
                        <a:buClr>
                          <a:srgbClr val="000000"/>
                        </a:buClr>
                        <a:buSzPts val="1200"/>
                        <a:buFont typeface="Arial"/>
                        <a:buChar char="●"/>
                      </a:pPr>
                      <a:r>
                        <a:rPr lang="en-US" sz="1200" b="1" u="sng" strike="noStrike" cap="none">
                          <a:solidFill>
                            <a:schemeClr val="hlink"/>
                          </a:solidFill>
                          <a:latin typeface="Calibri"/>
                          <a:ea typeface="Calibri"/>
                          <a:cs typeface="Calibri"/>
                          <a:sym typeface="Calibri"/>
                          <a:hlinkClick r:id="rId5"/>
                        </a:rPr>
                        <a:t>Nonpublic Letter of Intent to Participate</a:t>
                      </a:r>
                      <a:r>
                        <a:rPr lang="en-US" sz="1200" b="1" u="none" strike="noStrike" cap="none">
                          <a:latin typeface="Calibri"/>
                          <a:ea typeface="Calibri"/>
                          <a:cs typeface="Calibri"/>
                          <a:sym typeface="Calibri"/>
                        </a:rPr>
                        <a:t> </a:t>
                      </a:r>
                      <a:endParaRPr sz="1200" b="1"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US" sz="1200" b="1" u="sng" strike="noStrike" cap="none">
                          <a:solidFill>
                            <a:schemeClr val="hlink"/>
                          </a:solidFill>
                          <a:latin typeface="Calibri"/>
                          <a:ea typeface="Calibri"/>
                          <a:cs typeface="Calibri"/>
                          <a:sym typeface="Calibri"/>
                          <a:hlinkClick r:id="rId3"/>
                        </a:rPr>
                        <a:t>Nonpublic/Private Fillable CARES Act Affirmation of Consultation and Agreement </a:t>
                      </a:r>
                      <a:endParaRPr sz="1200" b="1"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US" sz="1200" b="1" u="sng" strike="noStrike" cap="none">
                          <a:solidFill>
                            <a:schemeClr val="hlink"/>
                          </a:solidFill>
                          <a:latin typeface="Calibri"/>
                          <a:ea typeface="Calibri"/>
                          <a:cs typeface="Calibri"/>
                          <a:sym typeface="Calibri"/>
                          <a:hlinkClick r:id="rId4"/>
                        </a:rPr>
                        <a:t>Nonpublic/Private Fillable Needs Assessment and Activity Chart</a:t>
                      </a:r>
                      <a:endParaRPr sz="1200" b="1"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US" sz="1200" b="1" u="none" strike="noStrike" cap="none">
                          <a:latin typeface="Calibri"/>
                          <a:ea typeface="Calibri"/>
                          <a:cs typeface="Calibri"/>
                          <a:sym typeface="Calibri"/>
                        </a:rPr>
                        <a:t>Due </a:t>
                      </a:r>
                      <a:r>
                        <a:rPr lang="en-US" sz="1200" b="1">
                          <a:latin typeface="Calibri"/>
                          <a:ea typeface="Calibri"/>
                          <a:cs typeface="Calibri"/>
                          <a:sym typeface="Calibri"/>
                        </a:rPr>
                        <a:t>upon submission</a:t>
                      </a:r>
                      <a:endParaRPr sz="12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168025">
                <a:tc>
                  <a:txBody>
                    <a:bodyPr/>
                    <a:lstStyle/>
                    <a:p>
                      <a:pPr marL="0" marR="0" lvl="0" indent="0" algn="l" rtl="0">
                        <a:lnSpc>
                          <a:spcPct val="100000"/>
                        </a:lnSpc>
                        <a:spcBef>
                          <a:spcPts val="0"/>
                        </a:spcBef>
                        <a:spcAft>
                          <a:spcPts val="0"/>
                        </a:spcAft>
                        <a:buNone/>
                      </a:pPr>
                      <a:r>
                        <a:rPr lang="en-US" sz="1600" b="1" u="sng" strike="noStrike" cap="none">
                          <a:latin typeface="Calibri"/>
                          <a:ea typeface="Calibri"/>
                          <a:cs typeface="Calibri"/>
                          <a:sym typeface="Calibri"/>
                        </a:rPr>
                        <a:t>New/non – participating </a:t>
                      </a:r>
                      <a:r>
                        <a:rPr lang="en-US" sz="1600" b="1" u="none" strike="noStrike" cap="none">
                          <a:latin typeface="Calibri"/>
                          <a:ea typeface="Calibri"/>
                          <a:cs typeface="Calibri"/>
                          <a:sym typeface="Calibri"/>
                        </a:rPr>
                        <a:t>Nonpublic/Private School declining services</a:t>
                      </a:r>
                      <a:endParaRPr sz="1600" b="1" u="none" strike="noStrike" cap="none">
                        <a:latin typeface="Calibri"/>
                        <a:ea typeface="Calibri"/>
                        <a:cs typeface="Calibri"/>
                        <a:sym typeface="Calibri"/>
                      </a:endParaRPr>
                    </a:p>
                  </a:txBody>
                  <a:tcPr marL="91425" marR="91425" marT="91425" marB="91425"/>
                </a:tc>
                <a:tc>
                  <a:txBody>
                    <a:bodyPr/>
                    <a:lstStyle/>
                    <a:p>
                      <a:pPr marL="457200" marR="0" lvl="0" indent="-304800" algn="l" rtl="0">
                        <a:lnSpc>
                          <a:spcPct val="100000"/>
                        </a:lnSpc>
                        <a:spcBef>
                          <a:spcPts val="0"/>
                        </a:spcBef>
                        <a:spcAft>
                          <a:spcPts val="0"/>
                        </a:spcAft>
                        <a:buClr>
                          <a:srgbClr val="000000"/>
                        </a:buClr>
                        <a:buSzPts val="1200"/>
                        <a:buFont typeface="Arial"/>
                        <a:buChar char="●"/>
                      </a:pPr>
                      <a:r>
                        <a:rPr lang="en-US" sz="1200" b="1" u="sng" strike="noStrike" cap="none">
                          <a:solidFill>
                            <a:schemeClr val="hlink"/>
                          </a:solidFill>
                          <a:latin typeface="Calibri"/>
                          <a:ea typeface="Calibri"/>
                          <a:cs typeface="Calibri"/>
                          <a:sym typeface="Calibri"/>
                          <a:hlinkClick r:id="rId5"/>
                        </a:rPr>
                        <a:t>Nonpublic Letter of Intent to Participate </a:t>
                      </a:r>
                      <a:endParaRPr sz="1200" b="1"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US" sz="1200" b="1" u="sng" strike="noStrike" cap="none">
                          <a:solidFill>
                            <a:schemeClr val="hlink"/>
                          </a:solidFill>
                          <a:latin typeface="Calibri"/>
                          <a:ea typeface="Calibri"/>
                          <a:cs typeface="Calibri"/>
                          <a:sym typeface="Calibri"/>
                          <a:hlinkClick r:id="rId3"/>
                        </a:rPr>
                        <a:t>Nonpublic/Private Fillable CARES Act Affirmation of Consultation and Agreement </a:t>
                      </a:r>
                      <a:endParaRPr sz="1200" b="1"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US" sz="1200" b="1" u="none" strike="noStrike" cap="none">
                          <a:latin typeface="Calibri"/>
                          <a:ea typeface="Calibri"/>
                          <a:cs typeface="Calibri"/>
                          <a:sym typeface="Calibri"/>
                        </a:rPr>
                        <a:t>Forms must be signed and state services are declined</a:t>
                      </a:r>
                      <a:endParaRPr sz="1200" b="1"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US" sz="1200" b="1" u="none" strike="noStrike" cap="none">
                          <a:latin typeface="Calibri"/>
                          <a:ea typeface="Calibri"/>
                          <a:cs typeface="Calibri"/>
                          <a:sym typeface="Calibri"/>
                        </a:rPr>
                        <a:t>Due </a:t>
                      </a:r>
                      <a:r>
                        <a:rPr lang="en-US" sz="1200" b="1">
                          <a:latin typeface="Calibri"/>
                          <a:ea typeface="Calibri"/>
                          <a:cs typeface="Calibri"/>
                          <a:sym typeface="Calibri"/>
                        </a:rPr>
                        <a:t>upon</a:t>
                      </a:r>
                      <a:endParaRPr sz="12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1"/>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State Ombudsman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2"/>
          <p:cNvSpPr txBox="1">
            <a:spLocks noGrp="1"/>
          </p:cNvSpPr>
          <p:nvPr>
            <p:ph type="title"/>
          </p:nvPr>
        </p:nvSpPr>
        <p:spPr>
          <a:xfrm>
            <a:off x="4" y="0"/>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t>State Ombudsman Responsibilities</a:t>
            </a:r>
            <a:endParaRPr sz="2400"/>
          </a:p>
        </p:txBody>
      </p:sp>
      <p:sp>
        <p:nvSpPr>
          <p:cNvPr id="287" name="Google Shape;287;p52"/>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1200"/>
              </a:spcBef>
              <a:spcAft>
                <a:spcPts val="0"/>
              </a:spcAft>
              <a:buSzPts val="1800"/>
              <a:buFont typeface="Calibri"/>
              <a:buChar char="•"/>
            </a:pPr>
            <a:r>
              <a:rPr lang="en-US"/>
              <a:t>The state ombudsman will monitor and enforce the equitable services requirements to help ensure that LEAs provide equitable services to students and teachers in nonpublic schools.</a:t>
            </a:r>
            <a:endParaRPr/>
          </a:p>
          <a:p>
            <a:pPr marL="457200" lvl="0" indent="-342900" algn="l" rtl="0">
              <a:lnSpc>
                <a:spcPct val="90000"/>
              </a:lnSpc>
              <a:spcBef>
                <a:spcPts val="1200"/>
              </a:spcBef>
              <a:spcAft>
                <a:spcPts val="0"/>
              </a:spcAft>
              <a:buSzPts val="1800"/>
              <a:buFont typeface="Calibri"/>
              <a:buChar char="•"/>
            </a:pPr>
            <a:r>
              <a:rPr lang="en-US"/>
              <a:t>If LEA cannot conduct the required consultation it must notify the State Ombudsman via email for assistance.</a:t>
            </a:r>
            <a:endParaRPr/>
          </a:p>
          <a:p>
            <a:pPr marL="457200" lvl="0" indent="-342900" algn="l" rtl="0">
              <a:lnSpc>
                <a:spcPct val="90000"/>
              </a:lnSpc>
              <a:spcBef>
                <a:spcPts val="1200"/>
              </a:spcBef>
              <a:spcAft>
                <a:spcPts val="0"/>
              </a:spcAft>
              <a:buSzPts val="1800"/>
              <a:buFont typeface="Calibri"/>
              <a:buChar char="•"/>
            </a:pPr>
            <a:r>
              <a:rPr lang="en-US"/>
              <a:t>Contact Daphne Flentroy, LDOE State Ombudsman, at </a:t>
            </a:r>
            <a:r>
              <a:rPr lang="en-US" u="sng">
                <a:solidFill>
                  <a:schemeClr val="hlink"/>
                </a:solidFill>
                <a:hlinkClick r:id="rId3"/>
              </a:rPr>
              <a:t>Daphne.Flentroy@la.gov</a:t>
            </a:r>
            <a:endParaRPr/>
          </a:p>
          <a:p>
            <a:pPr marL="0" lvl="0" indent="0" algn="l" rtl="0">
              <a:lnSpc>
                <a:spcPct val="115000"/>
              </a:lnSpc>
              <a:spcBef>
                <a:spcPts val="1200"/>
              </a:spcBef>
              <a:spcAft>
                <a:spcPts val="0"/>
              </a:spcAft>
              <a:buSzPts val="1800"/>
              <a:buNone/>
            </a:pPr>
            <a:endParaRPr/>
          </a:p>
          <a:p>
            <a:pPr marL="0" lvl="0" indent="0" algn="l" rtl="0">
              <a:lnSpc>
                <a:spcPct val="90000"/>
              </a:lnSpc>
              <a:spcBef>
                <a:spcPts val="1200"/>
              </a:spcBef>
              <a:spcAft>
                <a:spcPts val="0"/>
              </a:spcAft>
              <a:buSzPts val="1800"/>
              <a:buNone/>
            </a:pPr>
            <a:endParaRPr sz="1400"/>
          </a:p>
          <a:p>
            <a:pPr marL="0" lvl="0" indent="0" algn="l" rtl="0">
              <a:lnSpc>
                <a:spcPct val="90000"/>
              </a:lnSpc>
              <a:spcBef>
                <a:spcPts val="750"/>
              </a:spcBef>
              <a:spcAft>
                <a:spcPts val="0"/>
              </a:spcAft>
              <a:buSzPts val="1800"/>
              <a:buNone/>
            </a:pPr>
            <a:endParaRPr sz="1400"/>
          </a:p>
          <a:p>
            <a:pPr marL="0" lvl="0" indent="0" algn="l" rtl="0">
              <a:lnSpc>
                <a:spcPct val="115000"/>
              </a:lnSpc>
              <a:spcBef>
                <a:spcPts val="1200"/>
              </a:spcBef>
              <a:spcAft>
                <a:spcPts val="0"/>
              </a:spcAft>
              <a:buSzPts val="1800"/>
              <a:buNone/>
            </a:pPr>
            <a:endParaRPr sz="1400"/>
          </a:p>
          <a:p>
            <a:pPr marL="0" lvl="0" indent="0" algn="l" rtl="0">
              <a:lnSpc>
                <a:spcPct val="90000"/>
              </a:lnSpc>
              <a:spcBef>
                <a:spcPts val="1200"/>
              </a:spcBef>
              <a:spcAft>
                <a:spcPts val="0"/>
              </a:spcAft>
              <a:buSzPts val="1800"/>
              <a:buNone/>
            </a:pPr>
            <a:endParaRPr sz="11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6"/>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CARES Act Overview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K-12 Education Funding Provided by the CARES Act</a:t>
            </a:r>
            <a:endParaRPr/>
          </a:p>
        </p:txBody>
      </p:sp>
      <p:sp>
        <p:nvSpPr>
          <p:cNvPr id="107" name="Google Shape;107;p27"/>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rgbClr val="000000"/>
                </a:solidFill>
              </a:rPr>
              <a:t>There are two sources of K-12 funding available in the CARES Act: </a:t>
            </a:r>
            <a:endParaRPr>
              <a:solidFill>
                <a:srgbClr val="000000"/>
              </a:solidFill>
            </a:endParaRPr>
          </a:p>
          <a:p>
            <a:pPr marL="457200" lvl="0" indent="-342900" algn="l" rtl="0">
              <a:lnSpc>
                <a:spcPct val="115000"/>
              </a:lnSpc>
              <a:spcBef>
                <a:spcPts val="1000"/>
              </a:spcBef>
              <a:spcAft>
                <a:spcPts val="0"/>
              </a:spcAft>
              <a:buClr>
                <a:srgbClr val="000000"/>
              </a:buClr>
              <a:buSzPts val="1800"/>
              <a:buChar char="•"/>
            </a:pPr>
            <a:r>
              <a:rPr lang="en-US" b="1">
                <a:solidFill>
                  <a:srgbClr val="000000"/>
                </a:solidFill>
              </a:rPr>
              <a:t>Elementary and Secondary School Emergency Relief Fund (ESSERF)</a:t>
            </a:r>
            <a:endParaRPr b="1">
              <a:solidFill>
                <a:srgbClr val="000000"/>
              </a:solidFill>
            </a:endParaRPr>
          </a:p>
          <a:p>
            <a:pPr marL="914400" lvl="1" indent="-342900" algn="l" rtl="0">
              <a:lnSpc>
                <a:spcPct val="100000"/>
              </a:lnSpc>
              <a:spcBef>
                <a:spcPts val="1000"/>
              </a:spcBef>
              <a:spcAft>
                <a:spcPts val="0"/>
              </a:spcAft>
              <a:buSzPts val="1800"/>
              <a:buChar char="•"/>
            </a:pPr>
            <a:r>
              <a:rPr lang="en-US"/>
              <a:t>ESSER Formula Funds - </a:t>
            </a:r>
            <a:r>
              <a:rPr lang="en-US">
                <a:solidFill>
                  <a:srgbClr val="000000"/>
                </a:solidFill>
              </a:rPr>
              <a:t>each LEA receives a proportional share based on its proportional share of the 2019-2020 Title I, Part A allocation (note: ESSER is </a:t>
            </a:r>
            <a:r>
              <a:rPr lang="en-US" b="1">
                <a:solidFill>
                  <a:srgbClr val="000000"/>
                </a:solidFill>
              </a:rPr>
              <a:t>*NOT*</a:t>
            </a:r>
            <a:r>
              <a:rPr lang="en-US">
                <a:solidFill>
                  <a:srgbClr val="000000"/>
                </a:solidFill>
              </a:rPr>
              <a:t> a Title I program)</a:t>
            </a:r>
            <a:endParaRPr>
              <a:solidFill>
                <a:srgbClr val="000000"/>
              </a:solidFill>
            </a:endParaRPr>
          </a:p>
          <a:p>
            <a:pPr marL="914400" lvl="1" indent="-342900" algn="l" rtl="0">
              <a:lnSpc>
                <a:spcPct val="100000"/>
              </a:lnSpc>
              <a:spcBef>
                <a:spcPts val="1000"/>
              </a:spcBef>
              <a:spcAft>
                <a:spcPts val="0"/>
              </a:spcAft>
              <a:buSzPts val="1800"/>
              <a:buChar char="•"/>
            </a:pPr>
            <a:r>
              <a:rPr lang="en-US">
                <a:solidFill>
                  <a:srgbClr val="000000"/>
                </a:solidFill>
              </a:rPr>
              <a:t>ESSER Incentive Funds</a:t>
            </a:r>
            <a:r>
              <a:rPr lang="en-US"/>
              <a:t> - I</a:t>
            </a:r>
            <a:r>
              <a:rPr lang="en-US">
                <a:solidFill>
                  <a:srgbClr val="000000"/>
                </a:solidFill>
              </a:rPr>
              <a:t>ncentive grants will be available to support some of the Strong Start 2020 Planning Priorities. </a:t>
            </a:r>
            <a:endParaRPr>
              <a:solidFill>
                <a:srgbClr val="000000"/>
              </a:solidFill>
            </a:endParaRPr>
          </a:p>
          <a:p>
            <a:pPr marL="914400" lvl="0" indent="0" algn="l" rtl="0">
              <a:lnSpc>
                <a:spcPct val="100000"/>
              </a:lnSpc>
              <a:spcBef>
                <a:spcPts val="1000"/>
              </a:spcBef>
              <a:spcAft>
                <a:spcPts val="0"/>
              </a:spcAft>
              <a:buNone/>
            </a:pPr>
            <a:endParaRPr>
              <a:solidFill>
                <a:srgbClr val="000000"/>
              </a:solidFill>
            </a:endParaRPr>
          </a:p>
          <a:p>
            <a:pPr marL="457200" lvl="0" indent="-342900" algn="l" rtl="0">
              <a:lnSpc>
                <a:spcPct val="100000"/>
              </a:lnSpc>
              <a:spcBef>
                <a:spcPts val="1000"/>
              </a:spcBef>
              <a:spcAft>
                <a:spcPts val="0"/>
              </a:spcAft>
              <a:buSzPts val="1800"/>
              <a:buChar char="•"/>
            </a:pPr>
            <a:r>
              <a:rPr lang="en-US" b="1">
                <a:solidFill>
                  <a:srgbClr val="000000"/>
                </a:solidFill>
              </a:rPr>
              <a:t>Governor’s Emergency Education Relief Fund (GEERF)</a:t>
            </a:r>
            <a:endParaRPr b="1">
              <a:solidFill>
                <a:srgbClr val="000000"/>
              </a:solidFill>
            </a:endParaRPr>
          </a:p>
          <a:p>
            <a:pPr marL="457200" lvl="0" indent="0" algn="l" rtl="0">
              <a:lnSpc>
                <a:spcPct val="100000"/>
              </a:lnSpc>
              <a:spcBef>
                <a:spcPts val="1000"/>
              </a:spcBef>
              <a:spcAft>
                <a:spcPts val="0"/>
              </a:spcAft>
              <a:buNone/>
            </a:pPr>
            <a:endParaRPr sz="1600" b="1">
              <a:solidFill>
                <a:srgbClr val="000000"/>
              </a:solidFill>
            </a:endParaRPr>
          </a:p>
          <a:p>
            <a:pPr marL="0" lvl="0" indent="0" algn="l" rtl="0">
              <a:spcBef>
                <a:spcPts val="750"/>
              </a:spcBef>
              <a:spcAft>
                <a:spcPts val="0"/>
              </a:spcAft>
              <a:buNone/>
            </a:pPr>
            <a:endParaRPr sz="1800"/>
          </a:p>
        </p:txBody>
      </p:sp>
      <p:sp>
        <p:nvSpPr>
          <p:cNvPr id="108" name="Google Shape;108;p27"/>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SzPts val="900"/>
              <a:buFont typeface="Calibri"/>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Equitable Services Overview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9"/>
          <p:cNvSpPr txBox="1">
            <a:spLocks noGrp="1"/>
          </p:cNvSpPr>
          <p:nvPr>
            <p:ph type="body" idx="1"/>
          </p:nvPr>
        </p:nvSpPr>
        <p:spPr>
          <a:xfrm>
            <a:off x="152400" y="1089925"/>
            <a:ext cx="8839200" cy="3596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a:t>The LEA in which a non-public school is located is responsible for providing equitable services to students and teachers in the school.</a:t>
            </a:r>
            <a:endParaRPr/>
          </a:p>
          <a:p>
            <a:pPr marL="457200" lvl="0" indent="-342900" algn="l" rtl="0">
              <a:lnSpc>
                <a:spcPct val="90000"/>
              </a:lnSpc>
              <a:spcBef>
                <a:spcPts val="1000"/>
              </a:spcBef>
              <a:spcAft>
                <a:spcPts val="0"/>
              </a:spcAft>
              <a:buSzPts val="1800"/>
              <a:buChar char="•"/>
            </a:pPr>
            <a:r>
              <a:rPr lang="en-US"/>
              <a:t>Nonpublic/private schools must be non-profit schools. For-profit schools are not eligible to participate.</a:t>
            </a:r>
            <a:endParaRPr/>
          </a:p>
          <a:p>
            <a:pPr marL="457200" lvl="0" indent="-342900" algn="l" rtl="0">
              <a:lnSpc>
                <a:spcPct val="90000"/>
              </a:lnSpc>
              <a:spcBef>
                <a:spcPts val="1000"/>
              </a:spcBef>
              <a:spcAft>
                <a:spcPts val="0"/>
              </a:spcAft>
              <a:buSzPts val="1800"/>
              <a:buChar char="•"/>
            </a:pPr>
            <a:r>
              <a:rPr lang="en-US"/>
              <a:t>All nonpublic schools located within the LEAs boundary and listed on the Nonpublic Schools Academic Classification List are eligible to participate.</a:t>
            </a:r>
            <a:endParaRPr/>
          </a:p>
          <a:p>
            <a:pPr marL="457200" lvl="0" indent="-342900" algn="l" rtl="0">
              <a:lnSpc>
                <a:spcPct val="90000"/>
              </a:lnSpc>
              <a:spcBef>
                <a:spcPts val="1000"/>
              </a:spcBef>
              <a:spcAft>
                <a:spcPts val="0"/>
              </a:spcAft>
              <a:buSzPts val="1800"/>
              <a:buChar char="•"/>
            </a:pPr>
            <a:r>
              <a:rPr lang="en-US"/>
              <a:t>An LEA must offer to provide equitable services under the CARES Act programs to students and teachers in all non-public schools located in the LEA, </a:t>
            </a:r>
            <a:r>
              <a:rPr lang="en-US">
                <a:highlight>
                  <a:srgbClr val="FFFF00"/>
                </a:highlight>
              </a:rPr>
              <a:t>even if a non-public school has not previously participated under Title I, Part A or Title VIII of the ESEA. </a:t>
            </a:r>
            <a:endParaRPr sz="1400">
              <a:highlight>
                <a:srgbClr val="FFFF00"/>
              </a:highlight>
            </a:endParaRPr>
          </a:p>
          <a:p>
            <a:pPr marL="457200" lvl="0" indent="0" algn="l" rtl="0">
              <a:lnSpc>
                <a:spcPct val="90000"/>
              </a:lnSpc>
              <a:spcBef>
                <a:spcPts val="1000"/>
              </a:spcBef>
              <a:spcAft>
                <a:spcPts val="0"/>
              </a:spcAft>
              <a:buSzPts val="1800"/>
              <a:buNone/>
            </a:pPr>
            <a:endParaRPr sz="1400"/>
          </a:p>
          <a:p>
            <a:pPr marL="419100" lvl="0" indent="-171450" algn="l" rtl="0">
              <a:lnSpc>
                <a:spcPct val="90000"/>
              </a:lnSpc>
              <a:spcBef>
                <a:spcPts val="750"/>
              </a:spcBef>
              <a:spcAft>
                <a:spcPts val="0"/>
              </a:spcAft>
              <a:buSzPts val="1800"/>
              <a:buNone/>
            </a:pPr>
            <a:endParaRPr sz="1400"/>
          </a:p>
        </p:txBody>
      </p:sp>
      <p:sp>
        <p:nvSpPr>
          <p:cNvPr id="121" name="Google Shape;121;p2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	</a:t>
            </a:r>
            <a:r>
              <a:rPr lang="en-US" sz="2400"/>
              <a:t>Nonpublic School Eligibility Requirements</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0"/>
          <p:cNvSpPr txBox="1">
            <a:spLocks noGrp="1"/>
          </p:cNvSpPr>
          <p:nvPr>
            <p:ph type="body" idx="1"/>
          </p:nvPr>
        </p:nvSpPr>
        <p:spPr>
          <a:xfrm>
            <a:off x="93775" y="1017975"/>
            <a:ext cx="8839200" cy="38595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800"/>
              </a:spcBef>
              <a:spcAft>
                <a:spcPts val="0"/>
              </a:spcAft>
              <a:buSzPts val="1800"/>
              <a:buFont typeface="Calibri"/>
              <a:buChar char="•"/>
            </a:pPr>
            <a:r>
              <a:rPr lang="en-US"/>
              <a:t>LEAs can provide the equitable services directly to the nonpublic school or contract with a public, private or third party contractor/entity.</a:t>
            </a:r>
            <a:endParaRPr/>
          </a:p>
          <a:p>
            <a:pPr marL="457200" lvl="0" indent="-342900" algn="l" rtl="0">
              <a:lnSpc>
                <a:spcPct val="90000"/>
              </a:lnSpc>
              <a:spcBef>
                <a:spcPts val="800"/>
              </a:spcBef>
              <a:spcAft>
                <a:spcPts val="0"/>
              </a:spcAft>
              <a:buSzPts val="1800"/>
              <a:buFont typeface="Calibri"/>
              <a:buChar char="•"/>
            </a:pPr>
            <a:r>
              <a:rPr lang="en-US"/>
              <a:t>Pooling within an LEA is permissible</a:t>
            </a:r>
            <a:endParaRPr/>
          </a:p>
          <a:p>
            <a:pPr marL="457200" lvl="0" indent="-342900" algn="l" rtl="0">
              <a:lnSpc>
                <a:spcPct val="90000"/>
              </a:lnSpc>
              <a:spcBef>
                <a:spcPts val="800"/>
              </a:spcBef>
              <a:spcAft>
                <a:spcPts val="0"/>
              </a:spcAft>
              <a:buSzPts val="1800"/>
              <a:buFont typeface="Calibri"/>
              <a:buChar char="•"/>
            </a:pPr>
            <a:r>
              <a:rPr lang="en-US"/>
              <a:t>Administrative cost that is reasonable and necessary is allowable</a:t>
            </a:r>
            <a:endParaRPr/>
          </a:p>
          <a:p>
            <a:pPr marL="457200" lvl="0" indent="-342900" algn="l" rtl="0">
              <a:lnSpc>
                <a:spcPct val="90000"/>
              </a:lnSpc>
              <a:spcBef>
                <a:spcPts val="800"/>
              </a:spcBef>
              <a:spcAft>
                <a:spcPts val="0"/>
              </a:spcAft>
              <a:buSzPts val="1800"/>
              <a:buChar char="•"/>
            </a:pPr>
            <a:r>
              <a:rPr lang="en-US"/>
              <a:t>Services must be secular, neutral and non-ideological, as well as, timely and equitable</a:t>
            </a:r>
            <a:endParaRPr/>
          </a:p>
          <a:p>
            <a:pPr marL="457200" marR="127000" lvl="0" indent="-342900" algn="l" rtl="0">
              <a:lnSpc>
                <a:spcPct val="90000"/>
              </a:lnSpc>
              <a:spcBef>
                <a:spcPts val="800"/>
              </a:spcBef>
              <a:spcAft>
                <a:spcPts val="0"/>
              </a:spcAft>
              <a:buSzPts val="1800"/>
              <a:buFont typeface="Calibri"/>
              <a:buChar char="•"/>
            </a:pPr>
            <a:r>
              <a:rPr lang="en-US">
                <a:solidFill>
                  <a:srgbClr val="000000"/>
                </a:solidFill>
                <a:highlight>
                  <a:srgbClr val="FFFFFF"/>
                </a:highlight>
              </a:rPr>
              <a:t>Under the CARES Act programs, an LEA must provide services and other benefits for nonpublic school students and teachers in a timely manner that are equitable in comparison to the services and benefits provided for public school students and teachers.</a:t>
            </a:r>
            <a:endParaRPr>
              <a:solidFill>
                <a:srgbClr val="000000"/>
              </a:solidFill>
              <a:highlight>
                <a:srgbClr val="FFFFFF"/>
              </a:highlight>
            </a:endParaRPr>
          </a:p>
          <a:p>
            <a:pPr marL="457200" marR="127000" lvl="0" indent="-342900" algn="l" rtl="0">
              <a:lnSpc>
                <a:spcPct val="90000"/>
              </a:lnSpc>
              <a:spcBef>
                <a:spcPts val="800"/>
              </a:spcBef>
              <a:spcAft>
                <a:spcPts val="0"/>
              </a:spcAft>
              <a:buSzPts val="1800"/>
              <a:buFont typeface="Calibri"/>
              <a:buChar char="•"/>
            </a:pPr>
            <a:r>
              <a:rPr lang="en-US"/>
              <a:t>The needs of the nonpublic school may be different from the needs of the public school</a:t>
            </a:r>
            <a:endParaRPr/>
          </a:p>
          <a:p>
            <a:pPr marL="457200" lvl="0" indent="0" algn="l" rtl="0">
              <a:lnSpc>
                <a:spcPct val="90000"/>
              </a:lnSpc>
              <a:spcBef>
                <a:spcPts val="750"/>
              </a:spcBef>
              <a:spcAft>
                <a:spcPts val="0"/>
              </a:spcAft>
              <a:buSzPts val="1800"/>
              <a:buNone/>
            </a:pPr>
            <a:endParaRPr/>
          </a:p>
          <a:p>
            <a:pPr marL="457200" marR="127000" lvl="0" indent="-228600" algn="l" rtl="0">
              <a:lnSpc>
                <a:spcPct val="90000"/>
              </a:lnSpc>
              <a:spcBef>
                <a:spcPts val="800"/>
              </a:spcBef>
              <a:spcAft>
                <a:spcPts val="0"/>
              </a:spcAft>
              <a:buClr>
                <a:srgbClr val="000000"/>
              </a:buClr>
              <a:buSzPts val="1800"/>
              <a:buNone/>
            </a:pPr>
            <a:endParaRPr>
              <a:solidFill>
                <a:srgbClr val="000000"/>
              </a:solidFill>
              <a:highlight>
                <a:srgbClr val="FFFFFF"/>
              </a:highlight>
            </a:endParaRPr>
          </a:p>
          <a:p>
            <a:pPr marL="457200" marR="127000" lvl="0" indent="-228600" algn="l" rtl="0">
              <a:lnSpc>
                <a:spcPct val="90000"/>
              </a:lnSpc>
              <a:spcBef>
                <a:spcPts val="800"/>
              </a:spcBef>
              <a:spcAft>
                <a:spcPts val="0"/>
              </a:spcAft>
              <a:buClr>
                <a:srgbClr val="000000"/>
              </a:buClr>
              <a:buSzPts val="1800"/>
              <a:buNone/>
            </a:pPr>
            <a:endParaRPr>
              <a:solidFill>
                <a:srgbClr val="000000"/>
              </a:solidFill>
              <a:highlight>
                <a:srgbClr val="FFFFFF"/>
              </a:highlight>
            </a:endParaRPr>
          </a:p>
          <a:p>
            <a:pPr marL="457200" lvl="0" indent="0" algn="l" rtl="0">
              <a:lnSpc>
                <a:spcPct val="115000"/>
              </a:lnSpc>
              <a:spcBef>
                <a:spcPts val="1200"/>
              </a:spcBef>
              <a:spcAft>
                <a:spcPts val="0"/>
              </a:spcAft>
              <a:buSzPts val="1800"/>
              <a:buNone/>
            </a:pPr>
            <a:endParaRPr>
              <a:latin typeface="Arial"/>
              <a:ea typeface="Arial"/>
              <a:cs typeface="Arial"/>
              <a:sym typeface="Arial"/>
            </a:endParaRPr>
          </a:p>
          <a:p>
            <a:pPr marL="457200" lvl="0" indent="0" algn="l" rtl="0">
              <a:lnSpc>
                <a:spcPct val="90000"/>
              </a:lnSpc>
              <a:spcBef>
                <a:spcPts val="800"/>
              </a:spcBef>
              <a:spcAft>
                <a:spcPts val="0"/>
              </a:spcAft>
              <a:buSzPts val="1800"/>
              <a:buNone/>
            </a:pPr>
            <a:endParaRPr sz="1400">
              <a:latin typeface="Arial"/>
              <a:ea typeface="Arial"/>
              <a:cs typeface="Arial"/>
              <a:sym typeface="Arial"/>
            </a:endParaRPr>
          </a:p>
        </p:txBody>
      </p:sp>
      <p:sp>
        <p:nvSpPr>
          <p:cNvPr id="128" name="Google Shape;128;p30"/>
          <p:cNvSpPr txBox="1"/>
          <p:nvPr/>
        </p:nvSpPr>
        <p:spPr>
          <a:xfrm>
            <a:off x="0" y="340100"/>
            <a:ext cx="8713800" cy="6777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rgbClr val="434343"/>
                </a:solidFill>
                <a:latin typeface="Calibri"/>
                <a:ea typeface="Calibri"/>
                <a:cs typeface="Calibri"/>
                <a:sym typeface="Calibri"/>
              </a:rPr>
              <a:t>Equitable Services </a:t>
            </a:r>
            <a:r>
              <a:rPr lang="en-US" sz="2400">
                <a:solidFill>
                  <a:srgbClr val="434343"/>
                </a:solidFill>
                <a:latin typeface="Calibri"/>
                <a:ea typeface="Calibri"/>
                <a:cs typeface="Calibri"/>
                <a:sym typeface="Calibri"/>
              </a:rPr>
              <a:t>Protocols</a:t>
            </a:r>
            <a:endParaRPr sz="2400" b="0" i="0" u="none" strike="noStrike" cap="none">
              <a:solidFill>
                <a:srgbClr val="43434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1"/>
          <p:cNvSpPr txBox="1">
            <a:spLocks noGrp="1"/>
          </p:cNvSpPr>
          <p:nvPr>
            <p:ph type="title"/>
          </p:nvPr>
        </p:nvSpPr>
        <p:spPr>
          <a:xfrm>
            <a:off x="0" y="1600200"/>
            <a:ext cx="9144000" cy="1657500"/>
          </a:xfrm>
          <a:prstGeom prst="rect">
            <a:avLst/>
          </a:prstGeom>
          <a:solidFill>
            <a:schemeClr val="lt1">
              <a:alpha val="49019"/>
            </a:schemeClr>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Fiscal Guidance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t>Fiscal Guidance</a:t>
            </a:r>
            <a:endParaRPr sz="2400"/>
          </a:p>
        </p:txBody>
      </p:sp>
      <p:sp>
        <p:nvSpPr>
          <p:cNvPr id="141" name="Google Shape;141;p32"/>
          <p:cNvSpPr txBox="1">
            <a:spLocks noGrp="1"/>
          </p:cNvSpPr>
          <p:nvPr>
            <p:ph type="body" idx="1"/>
          </p:nvPr>
        </p:nvSpPr>
        <p:spPr>
          <a:xfrm>
            <a:off x="152400" y="1066800"/>
            <a:ext cx="8839200" cy="37338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750"/>
              </a:spcBef>
              <a:spcAft>
                <a:spcPts val="0"/>
              </a:spcAft>
              <a:buSzPts val="1800"/>
              <a:buFont typeface="Calibri"/>
              <a:buChar char="•"/>
            </a:pPr>
            <a:r>
              <a:rPr lang="en-US"/>
              <a:t>The period of availability for ESSER Formula funds is May 1, 2020 - September 30, 2022. </a:t>
            </a:r>
            <a:endParaRPr/>
          </a:p>
          <a:p>
            <a:pPr marL="914400" lvl="1" indent="-342900" algn="l" rtl="0">
              <a:lnSpc>
                <a:spcPct val="90000"/>
              </a:lnSpc>
              <a:spcBef>
                <a:spcPts val="750"/>
              </a:spcBef>
              <a:spcAft>
                <a:spcPts val="0"/>
              </a:spcAft>
              <a:buSzPts val="1800"/>
              <a:buChar char="•"/>
            </a:pPr>
            <a:r>
              <a:rPr lang="en-US"/>
              <a:t>Pre-award costs are allowed from March 13, 2020.</a:t>
            </a:r>
            <a:endParaRPr/>
          </a:p>
          <a:p>
            <a:pPr marL="457200" lvl="0" indent="-342900" algn="l" rtl="0">
              <a:lnSpc>
                <a:spcPct val="90000"/>
              </a:lnSpc>
              <a:spcBef>
                <a:spcPts val="750"/>
              </a:spcBef>
              <a:spcAft>
                <a:spcPts val="0"/>
              </a:spcAft>
              <a:buSzPts val="1800"/>
              <a:buFont typeface="Calibri"/>
              <a:buChar char="•"/>
            </a:pPr>
            <a:r>
              <a:rPr lang="en-US"/>
              <a:t>LEAs must maintain public control of CARES Act funds for services and assistance provided to nonpublic schools (e.g. materials, equipment, and property purchases).  </a:t>
            </a:r>
            <a:endParaRPr/>
          </a:p>
          <a:p>
            <a:pPr marL="914400" lvl="1" indent="-342900" algn="l" rtl="0">
              <a:lnSpc>
                <a:spcPct val="90000"/>
              </a:lnSpc>
              <a:spcBef>
                <a:spcPts val="750"/>
              </a:spcBef>
              <a:spcAft>
                <a:spcPts val="0"/>
              </a:spcAft>
              <a:buSzPts val="1800"/>
              <a:buChar char="•"/>
            </a:pPr>
            <a:r>
              <a:rPr lang="en-US"/>
              <a:t>LEAs cannot directly provide funding to nonpublic schools, only services are to be provided.</a:t>
            </a:r>
            <a:endParaRPr/>
          </a:p>
          <a:p>
            <a:pPr marL="457200" lvl="0" indent="-342900" algn="l" rtl="0">
              <a:lnSpc>
                <a:spcPct val="90000"/>
              </a:lnSpc>
              <a:spcBef>
                <a:spcPts val="750"/>
              </a:spcBef>
              <a:spcAft>
                <a:spcPts val="0"/>
              </a:spcAft>
              <a:buSzPts val="1800"/>
              <a:buFont typeface="Calibri"/>
              <a:buChar char="•"/>
            </a:pPr>
            <a:r>
              <a:rPr lang="en-US" i="1"/>
              <a:t>Supplement, not supplant </a:t>
            </a:r>
            <a:r>
              <a:rPr lang="en-US"/>
              <a:t>does not apply to ESSERF or GEERF. </a:t>
            </a:r>
            <a:endParaRPr/>
          </a:p>
          <a:p>
            <a:pPr marL="457200" lvl="0" indent="-342900" algn="l" rtl="0">
              <a:lnSpc>
                <a:spcPct val="90000"/>
              </a:lnSpc>
              <a:spcBef>
                <a:spcPts val="750"/>
              </a:spcBef>
              <a:spcAft>
                <a:spcPts val="0"/>
              </a:spcAft>
              <a:buSzPts val="1800"/>
              <a:buFont typeface="Calibri"/>
              <a:buChar char="•"/>
            </a:pPr>
            <a:r>
              <a:rPr lang="en-US"/>
              <a:t>Services may benefit the nonpublic school itself, general/specific student needs</a:t>
            </a:r>
            <a:endParaRPr/>
          </a:p>
          <a:p>
            <a:pPr marL="457200" lvl="0" indent="-342900" algn="l" rtl="0">
              <a:spcBef>
                <a:spcPts val="750"/>
              </a:spcBef>
              <a:spcAft>
                <a:spcPts val="0"/>
              </a:spcAft>
              <a:buSzPts val="1800"/>
              <a:buFont typeface="Calibri"/>
              <a:buChar char="•"/>
            </a:pPr>
            <a:r>
              <a:rPr lang="en-US"/>
              <a:t>Allocations for services cannot be used until the LEAs have all consultation documents/needs assessments, required for processing and obtaining an approved Strong Start application.</a:t>
            </a:r>
            <a:endParaRPr/>
          </a:p>
          <a:p>
            <a:pPr marL="457200" lvl="0" indent="-342900" algn="l" rtl="0">
              <a:lnSpc>
                <a:spcPct val="90000"/>
              </a:lnSpc>
              <a:spcBef>
                <a:spcPts val="750"/>
              </a:spcBef>
              <a:spcAft>
                <a:spcPts val="0"/>
              </a:spcAft>
              <a:buSzPts val="1800"/>
              <a:buFont typeface="Calibri"/>
              <a:buChar char="•"/>
            </a:pPr>
            <a:endParaRPr/>
          </a:p>
          <a:p>
            <a:pPr marL="457200" lvl="0" indent="-228600" algn="l" rtl="0">
              <a:lnSpc>
                <a:spcPct val="90000"/>
              </a:lnSpc>
              <a:spcBef>
                <a:spcPts val="750"/>
              </a:spcBef>
              <a:spcAft>
                <a:spcPts val="0"/>
              </a:spcAft>
              <a:buSzPts val="1800"/>
              <a:buNone/>
            </a:pPr>
            <a:endParaRPr/>
          </a:p>
        </p:txBody>
      </p:sp>
    </p:spTree>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1976</Words>
  <Application>Microsoft Office PowerPoint</Application>
  <PresentationFormat>On-screen Show (16:9)</PresentationFormat>
  <Paragraphs>209</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LA Believes</vt:lpstr>
      <vt:lpstr>The CARES Act - Equitable Services May 7, 2020 Follow-up May 14, 2020</vt:lpstr>
      <vt:lpstr>Agenda</vt:lpstr>
      <vt:lpstr>CARES Act Overview</vt:lpstr>
      <vt:lpstr>K-12 Education Funding Provided by the CARES Act</vt:lpstr>
      <vt:lpstr>Equitable Services Overview</vt:lpstr>
      <vt:lpstr> Nonpublic School Eligibility Requirements</vt:lpstr>
      <vt:lpstr>PowerPoint Presentation</vt:lpstr>
      <vt:lpstr>Fiscal Guidance</vt:lpstr>
      <vt:lpstr>Fiscal Guidance</vt:lpstr>
      <vt:lpstr>Allowable Use of Funds for the CARES Act</vt:lpstr>
      <vt:lpstr>Determining Equitable Share </vt:lpstr>
      <vt:lpstr>Equitable Services Under the CARES Act</vt:lpstr>
      <vt:lpstr>Equitable Services Guidance by ED</vt:lpstr>
      <vt:lpstr> ED’s Guidance for Calculating Equitable Share </vt:lpstr>
      <vt:lpstr>Requests for Clarification of ED’s Guidance</vt:lpstr>
      <vt:lpstr>Additional Information</vt:lpstr>
      <vt:lpstr>HEROES</vt:lpstr>
      <vt:lpstr>Equitable Share Counts</vt:lpstr>
      <vt:lpstr> Nonpublic Equitable Share </vt:lpstr>
      <vt:lpstr> Calculating Nonpublic School Allocations </vt:lpstr>
      <vt:lpstr> Proportionate Share Calculation Protocols </vt:lpstr>
      <vt:lpstr>CARES Act Consultation</vt:lpstr>
      <vt:lpstr> Consultation Requirements</vt:lpstr>
      <vt:lpstr>Consultation Process</vt:lpstr>
      <vt:lpstr>Consultation Rights</vt:lpstr>
      <vt:lpstr>Private School Affirmation Documents</vt:lpstr>
      <vt:lpstr>PowerPoint Presentation</vt:lpstr>
      <vt:lpstr>State Ombudsman</vt:lpstr>
      <vt:lpstr>State Ombudsman Responsibilities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CARES Act - Equitable Services May 7, 2020 Follow-up May 14, 2020</dc:title>
  <dc:creator>Kenya Jenkins</dc:creator>
  <cp:lastModifiedBy>Kenya Jenkins</cp:lastModifiedBy>
  <cp:revision>1</cp:revision>
  <dcterms:modified xsi:type="dcterms:W3CDTF">2020-05-15T19:42:20Z</dcterms:modified>
</cp:coreProperties>
</file>