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6" r:id="rId1"/>
    <p:sldMasterId id="2147483687" r:id="rId2"/>
  </p:sldMasterIdLst>
  <p:notesMasterIdLst>
    <p:notesMasterId r:id="rId29"/>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6744" autoAdjust="0"/>
  </p:normalViewPr>
  <p:slideViewPr>
    <p:cSldViewPr snapToGrid="0">
      <p:cViewPr varScale="1">
        <p:scale>
          <a:sx n="96" d="100"/>
          <a:sy n="96" d="100"/>
        </p:scale>
        <p:origin x="1260" y="9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8bf3e5fb80_0_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8bf3e5fb80_0_1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g8bf3e5fb80_0_120: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8d7e90f4b4_3_7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8d7e90f4b4_3_7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8bf3e5fb80_0_2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8bf3e5fb80_0_2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8bf3e5fb80_0_2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8bf3e5fb80_0_2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8bf3e5fb80_0_2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8bf3e5fb80_0_2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8bf3e5fb80_0_2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8bf3e5fb80_0_2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8bf3e5fb80_0_2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8bf3e5fb80_0_2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8bf3e5fb80_0_2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8bf3e5fb80_0_2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8d7e90f4b4_3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8d7e90f4b4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8d7e90f4b4_8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8d7e90f4b4_8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8d7e90f4b4_8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8d7e90f4b4_8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8bf3e5fb80_0_1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8bf3e5fb80_0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8d7e90f4b4_8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8d7e90f4b4_8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8d7e90f4b4_8_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8d7e90f4b4_8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8d7e90f4b4_9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g8d7e90f4b4_9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8d7e90f4b4_9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8d7e90f4b4_9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8bf3e5fb80_0_2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8bf3e5fb80_0_2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8bf3e5fb80_0_2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8bf3e5fb80_0_2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8bf3e5fb80_0_2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 name="Google Shape;319;g8bf3e5fb80_0_2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8d7e90f4b4_3_2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8d7e90f4b4_3_2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8d7e90f4b4_3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8d7e90f4b4_3_10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g8d7e90f4b4_3_107: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8d7e90f4b4_3_6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8d7e90f4b4_3_6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8d7e90f4b4_3_7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8d7e90f4b4_3_7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8d7e90f4b4_3_7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8d7e90f4b4_3_7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8d7e90f4b4_3_7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8d7e90f4b4_3_7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8d7e90f4b4_3_7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8d7e90f4b4_3_7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ustom layout">
  <p:cSld name="AUTOLAYOUT">
    <p:bg>
      <p:bgPr>
        <a:solidFill>
          <a:srgbClr val="FFFFFF"/>
        </a:solidFill>
        <a:effectLst/>
      </p:bgPr>
    </p:bg>
    <p:spTree>
      <p:nvGrpSpPr>
        <p:cNvPr id="1" name="Shape 50"/>
        <p:cNvGrpSpPr/>
        <p:nvPr/>
      </p:nvGrpSpPr>
      <p:grpSpPr>
        <a:xfrm>
          <a:off x="0" y="0"/>
          <a:ext cx="0" cy="0"/>
          <a:chOff x="0" y="0"/>
          <a:chExt cx="0" cy="0"/>
        </a:xfrm>
      </p:grpSpPr>
      <p:sp>
        <p:nvSpPr>
          <p:cNvPr id="51" name="Google Shape;51;p13"/>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13"/>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rtl="0">
              <a:lnSpc>
                <a:spcPct val="100000"/>
              </a:lnSpc>
              <a:spcAft>
                <a:spcPts val="0"/>
              </a:spcAft>
              <a:buNone/>
              <a:defRPr sz="1000">
                <a:solidFill>
                  <a:schemeClr val="dk2"/>
                </a:solidFill>
              </a:defRPr>
            </a:lvl1pPr>
            <a:lvl2pPr lvl="1" algn="r" rtl="0">
              <a:lnSpc>
                <a:spcPct val="100000"/>
              </a:lnSpc>
              <a:spcAft>
                <a:spcPts val="0"/>
              </a:spcAft>
              <a:buNone/>
              <a:defRPr sz="1000">
                <a:solidFill>
                  <a:schemeClr val="dk2"/>
                </a:solidFill>
              </a:defRPr>
            </a:lvl2pPr>
            <a:lvl3pPr lvl="2" algn="r" rtl="0">
              <a:lnSpc>
                <a:spcPct val="100000"/>
              </a:lnSpc>
              <a:spcAft>
                <a:spcPts val="0"/>
              </a:spcAft>
              <a:buNone/>
              <a:defRPr sz="1000">
                <a:solidFill>
                  <a:schemeClr val="dk2"/>
                </a:solidFill>
              </a:defRPr>
            </a:lvl3pPr>
            <a:lvl4pPr lvl="3" algn="r" rtl="0">
              <a:lnSpc>
                <a:spcPct val="100000"/>
              </a:lnSpc>
              <a:spcAft>
                <a:spcPts val="0"/>
              </a:spcAft>
              <a:buNone/>
              <a:defRPr sz="1000">
                <a:solidFill>
                  <a:schemeClr val="dk2"/>
                </a:solidFill>
              </a:defRPr>
            </a:lvl4pPr>
            <a:lvl5pPr lvl="4" algn="r" rtl="0">
              <a:lnSpc>
                <a:spcPct val="100000"/>
              </a:lnSpc>
              <a:spcAft>
                <a:spcPts val="0"/>
              </a:spcAft>
              <a:buNone/>
              <a:defRPr sz="1000">
                <a:solidFill>
                  <a:schemeClr val="dk2"/>
                </a:solidFill>
              </a:defRPr>
            </a:lvl5pPr>
            <a:lvl6pPr lvl="5" algn="r" rtl="0">
              <a:lnSpc>
                <a:spcPct val="100000"/>
              </a:lnSpc>
              <a:spcAft>
                <a:spcPts val="0"/>
              </a:spcAft>
              <a:buNone/>
              <a:defRPr sz="1000">
                <a:solidFill>
                  <a:schemeClr val="dk2"/>
                </a:solidFill>
              </a:defRPr>
            </a:lvl6pPr>
            <a:lvl7pPr lvl="6" algn="r" rtl="0">
              <a:lnSpc>
                <a:spcPct val="100000"/>
              </a:lnSpc>
              <a:spcAft>
                <a:spcPts val="0"/>
              </a:spcAft>
              <a:buNone/>
              <a:defRPr sz="1000">
                <a:solidFill>
                  <a:schemeClr val="dk2"/>
                </a:solidFill>
              </a:defRPr>
            </a:lvl7pPr>
            <a:lvl8pPr lvl="7" algn="r" rtl="0">
              <a:lnSpc>
                <a:spcPct val="100000"/>
              </a:lnSpc>
              <a:spcAft>
                <a:spcPts val="0"/>
              </a:spcAft>
              <a:buNone/>
              <a:defRPr sz="1000">
                <a:solidFill>
                  <a:schemeClr val="dk2"/>
                </a:solidFill>
              </a:defRPr>
            </a:lvl8pPr>
            <a:lvl9pPr lvl="8" algn="r" rtl="0">
              <a:lnSpc>
                <a:spcPct val="100000"/>
              </a:lnSpc>
              <a:spcAft>
                <a:spcPts val="0"/>
              </a:spcAft>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53"/>
        <p:cNvGrpSpPr/>
        <p:nvPr/>
      </p:nvGrpSpPr>
      <p:grpSpPr>
        <a:xfrm>
          <a:off x="0" y="0"/>
          <a:ext cx="0" cy="0"/>
          <a:chOff x="0" y="0"/>
          <a:chExt cx="0" cy="0"/>
        </a:xfrm>
      </p:grpSpPr>
      <p:pic>
        <p:nvPicPr>
          <p:cNvPr id="54" name="Google Shape;54;p14"/>
          <p:cNvPicPr preferRelativeResize="0"/>
          <p:nvPr/>
        </p:nvPicPr>
        <p:blipFill rotWithShape="1">
          <a:blip r:embed="rId2">
            <a:alphaModFix/>
          </a:blip>
          <a:srcRect/>
          <a:stretch/>
        </p:blipFill>
        <p:spPr>
          <a:xfrm>
            <a:off x="0" y="-14275"/>
            <a:ext cx="9144000" cy="1047750"/>
          </a:xfrm>
          <a:prstGeom prst="rect">
            <a:avLst/>
          </a:prstGeom>
          <a:noFill/>
          <a:ln>
            <a:noFill/>
          </a:ln>
        </p:spPr>
      </p:pic>
      <p:pic>
        <p:nvPicPr>
          <p:cNvPr id="55" name="Google Shape;55;p14"/>
          <p:cNvPicPr preferRelativeResize="0"/>
          <p:nvPr/>
        </p:nvPicPr>
        <p:blipFill rotWithShape="1">
          <a:blip r:embed="rId3">
            <a:alphaModFix/>
          </a:blip>
          <a:srcRect/>
          <a:stretch/>
        </p:blipFill>
        <p:spPr>
          <a:xfrm>
            <a:off x="0" y="4795837"/>
            <a:ext cx="9070848" cy="366609"/>
          </a:xfrm>
          <a:prstGeom prst="rect">
            <a:avLst/>
          </a:prstGeom>
          <a:noFill/>
          <a:ln>
            <a:noFill/>
          </a:ln>
        </p:spPr>
      </p:pic>
      <p:sp>
        <p:nvSpPr>
          <p:cNvPr id="56" name="Google Shape;56;p14"/>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noAutofit/>
          </a:bodyPr>
          <a:lstStyle>
            <a:lvl1pPr marR="0" lvl="0" algn="l" rtl="0">
              <a:lnSpc>
                <a:spcPct val="90000"/>
              </a:lnSpc>
              <a:spcBef>
                <a:spcPts val="0"/>
              </a:spcBef>
              <a:spcAft>
                <a:spcPts val="0"/>
              </a:spcAft>
              <a:buClr>
                <a:srgbClr val="333333"/>
              </a:buClr>
              <a:buSzPts val="2800"/>
              <a:buFont typeface="Calibri"/>
              <a:buNone/>
              <a:defRPr sz="2800" b="0" i="0" u="none" strike="noStrike" cap="none">
                <a:solidFill>
                  <a:srgbClr val="33333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7" name="Google Shape;57;p14"/>
          <p:cNvSpPr txBox="1">
            <a:spLocks noGrp="1"/>
          </p:cNvSpPr>
          <p:nvPr>
            <p:ph type="body" idx="1"/>
          </p:nvPr>
        </p:nvSpPr>
        <p:spPr>
          <a:xfrm>
            <a:off x="152400" y="1143000"/>
            <a:ext cx="8839200" cy="35433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8" name="Google Shape;58;p14"/>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59" name="Google Shape;59;p14"/>
          <p:cNvSpPr txBox="1"/>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SzPts val="900"/>
              <a:buFont typeface="Calibri"/>
              <a:buNone/>
            </a:pPr>
            <a:fld id="{00000000-1234-1234-1234-123412341234}" type="slidenum">
              <a:rPr lang="en"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Title Only">
  <p:cSld name="Section Title Only">
    <p:spTree>
      <p:nvGrpSpPr>
        <p:cNvPr id="1" name="Shape 60"/>
        <p:cNvGrpSpPr/>
        <p:nvPr/>
      </p:nvGrpSpPr>
      <p:grpSpPr>
        <a:xfrm>
          <a:off x="0" y="0"/>
          <a:ext cx="0" cy="0"/>
          <a:chOff x="0" y="0"/>
          <a:chExt cx="0" cy="0"/>
        </a:xfrm>
      </p:grpSpPr>
      <p:pic>
        <p:nvPicPr>
          <p:cNvPr id="61" name="Google Shape;61;p15"/>
          <p:cNvPicPr preferRelativeResize="0"/>
          <p:nvPr/>
        </p:nvPicPr>
        <p:blipFill>
          <a:blip r:embed="rId2">
            <a:alphaModFix/>
          </a:blip>
          <a:stretch>
            <a:fillRect/>
          </a:stretch>
        </p:blipFill>
        <p:spPr>
          <a:xfrm>
            <a:off x="0" y="0"/>
            <a:ext cx="9144000" cy="5143500"/>
          </a:xfrm>
          <a:prstGeom prst="rect">
            <a:avLst/>
          </a:prstGeom>
          <a:noFill/>
          <a:ln>
            <a:noFill/>
          </a:ln>
        </p:spPr>
      </p:pic>
      <p:sp>
        <p:nvSpPr>
          <p:cNvPr id="62" name="Google Shape;62;p15"/>
          <p:cNvSpPr txBox="1">
            <a:spLocks noGrp="1"/>
          </p:cNvSpPr>
          <p:nvPr>
            <p:ph type="title"/>
          </p:nvPr>
        </p:nvSpPr>
        <p:spPr>
          <a:xfrm>
            <a:off x="0" y="1600200"/>
            <a:ext cx="9144000" cy="1657500"/>
          </a:xfrm>
          <a:prstGeom prst="rect">
            <a:avLst/>
          </a:prstGeom>
          <a:solidFill>
            <a:schemeClr val="lt1">
              <a:alpha val="49800"/>
            </a:schemeClr>
          </a:solid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rgbClr val="434343"/>
              </a:buClr>
              <a:buSzPts val="2800"/>
              <a:buFont typeface="Calibri"/>
              <a:buNone/>
              <a:defRPr sz="2800" b="0" i="0" u="none" strike="noStrike" cap="none">
                <a:solidFill>
                  <a:srgbClr val="434343"/>
                </a:solidFill>
                <a:latin typeface="Calibri"/>
                <a:ea typeface="Calibri"/>
                <a:cs typeface="Calibri"/>
                <a:sym typeface="Calibri"/>
              </a:defRPr>
            </a:lvl1pPr>
            <a:lvl2pPr lvl="1" indent="0" rtl="0">
              <a:spcBef>
                <a:spcPts val="0"/>
              </a:spcBef>
              <a:spcAft>
                <a:spcPts val="0"/>
              </a:spcAft>
              <a:buSzPts val="2800"/>
              <a:buNone/>
              <a:defRPr sz="1800"/>
            </a:lvl2pPr>
            <a:lvl3pPr lvl="2" indent="0" rtl="0">
              <a:spcBef>
                <a:spcPts val="0"/>
              </a:spcBef>
              <a:spcAft>
                <a:spcPts val="0"/>
              </a:spcAft>
              <a:buSzPts val="2800"/>
              <a:buNone/>
              <a:defRPr sz="1800"/>
            </a:lvl3pPr>
            <a:lvl4pPr lvl="3" indent="0" rtl="0">
              <a:spcBef>
                <a:spcPts val="0"/>
              </a:spcBef>
              <a:spcAft>
                <a:spcPts val="0"/>
              </a:spcAft>
              <a:buSzPts val="2800"/>
              <a:buNone/>
              <a:defRPr sz="1800"/>
            </a:lvl4pPr>
            <a:lvl5pPr lvl="4" indent="0" rtl="0">
              <a:spcBef>
                <a:spcPts val="0"/>
              </a:spcBef>
              <a:spcAft>
                <a:spcPts val="0"/>
              </a:spcAft>
              <a:buSzPts val="2800"/>
              <a:buNone/>
              <a:defRPr sz="1800"/>
            </a:lvl5pPr>
            <a:lvl6pPr lvl="5" indent="0" rtl="0">
              <a:spcBef>
                <a:spcPts val="0"/>
              </a:spcBef>
              <a:spcAft>
                <a:spcPts val="0"/>
              </a:spcAft>
              <a:buSzPts val="2800"/>
              <a:buNone/>
              <a:defRPr sz="1800"/>
            </a:lvl6pPr>
            <a:lvl7pPr lvl="6" indent="0" rtl="0">
              <a:spcBef>
                <a:spcPts val="0"/>
              </a:spcBef>
              <a:spcAft>
                <a:spcPts val="0"/>
              </a:spcAft>
              <a:buSzPts val="2800"/>
              <a:buNone/>
              <a:defRPr sz="1800"/>
            </a:lvl7pPr>
            <a:lvl8pPr lvl="7" indent="0" rtl="0">
              <a:spcBef>
                <a:spcPts val="0"/>
              </a:spcBef>
              <a:spcAft>
                <a:spcPts val="0"/>
              </a:spcAft>
              <a:buSzPts val="2800"/>
              <a:buNone/>
              <a:defRPr sz="1800"/>
            </a:lvl8pPr>
            <a:lvl9pPr lvl="8" indent="0" rtl="0">
              <a:spcBef>
                <a:spcPts val="0"/>
              </a:spcBef>
              <a:spcAft>
                <a:spcPts val="0"/>
              </a:spcAft>
              <a:buSzPts val="2800"/>
              <a:buNone/>
              <a:defRPr sz="18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ver Title">
  <p:cSld name="Cover Title">
    <p:spTree>
      <p:nvGrpSpPr>
        <p:cNvPr id="1" name="Shape 64"/>
        <p:cNvGrpSpPr/>
        <p:nvPr/>
      </p:nvGrpSpPr>
      <p:grpSpPr>
        <a:xfrm>
          <a:off x="0" y="0"/>
          <a:ext cx="0" cy="0"/>
          <a:chOff x="0" y="0"/>
          <a:chExt cx="0" cy="0"/>
        </a:xfrm>
      </p:grpSpPr>
      <p:pic>
        <p:nvPicPr>
          <p:cNvPr id="65" name="Google Shape;65;p17" descr="Louisiana Believes (PPT Cover 16x9).jpg"/>
          <p:cNvPicPr preferRelativeResize="0"/>
          <p:nvPr/>
        </p:nvPicPr>
        <p:blipFill rotWithShape="1">
          <a:blip r:embed="rId2">
            <a:alphaModFix/>
          </a:blip>
          <a:srcRect/>
          <a:stretch/>
        </p:blipFill>
        <p:spPr>
          <a:xfrm>
            <a:off x="0" y="0"/>
            <a:ext cx="9143976" cy="5143500"/>
          </a:xfrm>
          <a:prstGeom prst="rect">
            <a:avLst/>
          </a:prstGeom>
          <a:noFill/>
          <a:ln>
            <a:noFill/>
          </a:ln>
        </p:spPr>
      </p:pic>
      <p:sp>
        <p:nvSpPr>
          <p:cNvPr id="66" name="Google Shape;66;p17"/>
          <p:cNvSpPr txBox="1">
            <a:spLocks noGrp="1"/>
          </p:cNvSpPr>
          <p:nvPr>
            <p:ph type="title"/>
          </p:nvPr>
        </p:nvSpPr>
        <p:spPr>
          <a:xfrm>
            <a:off x="827575" y="1699350"/>
            <a:ext cx="7530300" cy="17448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a:solidFill>
                  <a:srgbClr val="434343"/>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67"/>
        <p:cNvGrpSpPr/>
        <p:nvPr/>
      </p:nvGrpSpPr>
      <p:grpSpPr>
        <a:xfrm>
          <a:off x="0" y="0"/>
          <a:ext cx="0" cy="0"/>
          <a:chOff x="0" y="0"/>
          <a:chExt cx="0" cy="0"/>
        </a:xfrm>
      </p:grpSpPr>
      <p:pic>
        <p:nvPicPr>
          <p:cNvPr id="68" name="Google Shape;68;p18"/>
          <p:cNvPicPr preferRelativeResize="0"/>
          <p:nvPr/>
        </p:nvPicPr>
        <p:blipFill>
          <a:blip r:embed="rId2">
            <a:alphaModFix/>
          </a:blip>
          <a:stretch>
            <a:fillRect/>
          </a:stretch>
        </p:blipFill>
        <p:spPr>
          <a:xfrm>
            <a:off x="0" y="-14275"/>
            <a:ext cx="9144000" cy="1047750"/>
          </a:xfrm>
          <a:prstGeom prst="rect">
            <a:avLst/>
          </a:prstGeom>
          <a:noFill/>
          <a:ln>
            <a:noFill/>
          </a:ln>
        </p:spPr>
      </p:pic>
      <p:pic>
        <p:nvPicPr>
          <p:cNvPr id="69" name="Google Shape;69;p18"/>
          <p:cNvPicPr preferRelativeResize="0"/>
          <p:nvPr/>
        </p:nvPicPr>
        <p:blipFill rotWithShape="1">
          <a:blip r:embed="rId3">
            <a:alphaModFix/>
          </a:blip>
          <a:srcRect/>
          <a:stretch/>
        </p:blipFill>
        <p:spPr>
          <a:xfrm>
            <a:off x="0" y="4795837"/>
            <a:ext cx="9070848" cy="366609"/>
          </a:xfrm>
          <a:prstGeom prst="rect">
            <a:avLst/>
          </a:prstGeom>
          <a:noFill/>
          <a:ln>
            <a:noFill/>
          </a:ln>
        </p:spPr>
      </p:pic>
      <p:sp>
        <p:nvSpPr>
          <p:cNvPr id="70" name="Google Shape;70;p18"/>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rgbClr val="333333"/>
              </a:buClr>
              <a:buSzPts val="2800"/>
              <a:buFont typeface="Calibri"/>
              <a:buNone/>
              <a:defRPr sz="2800" b="0" i="0" u="none" strike="noStrike" cap="none">
                <a:solidFill>
                  <a:srgbClr val="333333"/>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71" name="Google Shape;71;p18"/>
          <p:cNvSpPr txBox="1">
            <a:spLocks noGrp="1"/>
          </p:cNvSpPr>
          <p:nvPr>
            <p:ph type="body" idx="1"/>
          </p:nvPr>
        </p:nvSpPr>
        <p:spPr>
          <a:xfrm>
            <a:off x="152400" y="1143000"/>
            <a:ext cx="8839200" cy="35433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 name="Google Shape;72;p18"/>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73" name="Google Shape;73;p18"/>
          <p:cNvSpPr txBox="1"/>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Font typeface="Calibri"/>
              <a:buNone/>
            </a:pPr>
            <a:fld id="{00000000-1234-1234-1234-123412341234}" type="slidenum">
              <a:rPr lang="en"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nt and Picture">
  <p:cSld name="Content and Picture">
    <p:spTree>
      <p:nvGrpSpPr>
        <p:cNvPr id="1" name="Shape 74"/>
        <p:cNvGrpSpPr/>
        <p:nvPr/>
      </p:nvGrpSpPr>
      <p:grpSpPr>
        <a:xfrm>
          <a:off x="0" y="0"/>
          <a:ext cx="0" cy="0"/>
          <a:chOff x="0" y="0"/>
          <a:chExt cx="0" cy="0"/>
        </a:xfrm>
      </p:grpSpPr>
      <p:pic>
        <p:nvPicPr>
          <p:cNvPr id="75" name="Google Shape;75;p19"/>
          <p:cNvPicPr preferRelativeResize="0"/>
          <p:nvPr/>
        </p:nvPicPr>
        <p:blipFill rotWithShape="1">
          <a:blip r:embed="rId2">
            <a:alphaModFix/>
          </a:blip>
          <a:srcRect/>
          <a:stretch/>
        </p:blipFill>
        <p:spPr>
          <a:xfrm>
            <a:off x="0" y="4776787"/>
            <a:ext cx="9070848" cy="366609"/>
          </a:xfrm>
          <a:prstGeom prst="rect">
            <a:avLst/>
          </a:prstGeom>
          <a:noFill/>
          <a:ln>
            <a:noFill/>
          </a:ln>
        </p:spPr>
      </p:pic>
      <p:sp>
        <p:nvSpPr>
          <p:cNvPr id="76" name="Google Shape;76;p19"/>
          <p:cNvSpPr txBox="1">
            <a:spLocks noGrp="1"/>
          </p:cNvSpPr>
          <p:nvPr>
            <p:ph type="body" idx="1"/>
          </p:nvPr>
        </p:nvSpPr>
        <p:spPr>
          <a:xfrm>
            <a:off x="152400" y="1143000"/>
            <a:ext cx="5562600" cy="35433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7" name="Google Shape;77;p19"/>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78" name="Google Shape;78;p19"/>
          <p:cNvSpPr>
            <a:spLocks noGrp="1"/>
          </p:cNvSpPr>
          <p:nvPr>
            <p:ph type="pic" idx="2"/>
          </p:nvPr>
        </p:nvSpPr>
        <p:spPr>
          <a:xfrm>
            <a:off x="5829300" y="1276350"/>
            <a:ext cx="3200400" cy="3200400"/>
          </a:xfrm>
          <a:prstGeom prst="ellipse">
            <a:avLst/>
          </a:prstGeom>
          <a:noFill/>
          <a:ln w="107950" cap="flat" cmpd="sng">
            <a:solidFill>
              <a:srgbClr val="8F8F8F"/>
            </a:solidFill>
            <a:prstDash val="solid"/>
            <a:round/>
            <a:headEnd type="none" w="sm" len="sm"/>
            <a:tailEnd type="none" w="sm" len="sm"/>
          </a:ln>
        </p:spPr>
        <p:txBody>
          <a:bodyPr spcFirstLastPara="1" wrap="square" lIns="91425" tIns="91425" rIns="91425" bIns="91425" anchor="t" anchorCtr="0">
            <a:noAutofit/>
          </a:bodyPr>
          <a:lstStyle>
            <a:lvl1pPr marL="171450" marR="0" lvl="0" indent="-1524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514350" marR="0" lvl="1" indent="-17145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857250" marR="0" lvl="2" indent="-1905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200150" marR="0" lvl="3" indent="-200025"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1543050" marR="0" lvl="4" indent="-200025"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1885950" marR="0" lvl="5" indent="-200025"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2228850" marR="0" lvl="6" indent="-200025"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2571750" marR="0" lvl="7" indent="-200025"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2914650" marR="0" lvl="8" indent="-200025"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9" name="Google Shape;79;p19"/>
          <p:cNvSpPr txBox="1"/>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Font typeface="Calibri"/>
              <a:buNone/>
            </a:pPr>
            <a:fld id="{00000000-1234-1234-1234-123412341234}" type="slidenum">
              <a:rPr lang="en"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sp>
        <p:nvSpPr>
          <p:cNvPr id="80" name="Google Shape;80;p19"/>
          <p:cNvSpPr txBox="1"/>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Font typeface="Calibri"/>
              <a:buNone/>
            </a:pPr>
            <a:fld id="{00000000-1234-1234-1234-123412341234}" type="slidenum">
              <a:rPr lang="en"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pic>
        <p:nvPicPr>
          <p:cNvPr id="81" name="Google Shape;81;p19"/>
          <p:cNvPicPr preferRelativeResize="0"/>
          <p:nvPr/>
        </p:nvPicPr>
        <p:blipFill>
          <a:blip r:embed="rId3">
            <a:alphaModFix/>
          </a:blip>
          <a:stretch>
            <a:fillRect/>
          </a:stretch>
        </p:blipFill>
        <p:spPr>
          <a:xfrm>
            <a:off x="0" y="-14275"/>
            <a:ext cx="9144000" cy="1047750"/>
          </a:xfrm>
          <a:prstGeom prst="rect">
            <a:avLst/>
          </a:prstGeom>
          <a:noFill/>
          <a:ln>
            <a:noFill/>
          </a:ln>
        </p:spPr>
      </p:pic>
      <p:sp>
        <p:nvSpPr>
          <p:cNvPr id="82" name="Google Shape;82;p19"/>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rgbClr val="333333"/>
              </a:buClr>
              <a:buSzPts val="2800"/>
              <a:buFont typeface="Calibri"/>
              <a:buNone/>
              <a:defRPr sz="2800" b="0" i="0" u="none" strike="noStrike" cap="none">
                <a:solidFill>
                  <a:srgbClr val="333333"/>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and Call out box">
  <p:cSld name="Content and Call out box">
    <p:spTree>
      <p:nvGrpSpPr>
        <p:cNvPr id="1" name="Shape 83"/>
        <p:cNvGrpSpPr/>
        <p:nvPr/>
      </p:nvGrpSpPr>
      <p:grpSpPr>
        <a:xfrm>
          <a:off x="0" y="0"/>
          <a:ext cx="0" cy="0"/>
          <a:chOff x="0" y="0"/>
          <a:chExt cx="0" cy="0"/>
        </a:xfrm>
      </p:grpSpPr>
      <p:pic>
        <p:nvPicPr>
          <p:cNvPr id="84" name="Google Shape;84;p20"/>
          <p:cNvPicPr preferRelativeResize="0"/>
          <p:nvPr/>
        </p:nvPicPr>
        <p:blipFill rotWithShape="1">
          <a:blip r:embed="rId2">
            <a:alphaModFix/>
          </a:blip>
          <a:srcRect/>
          <a:stretch/>
        </p:blipFill>
        <p:spPr>
          <a:xfrm>
            <a:off x="0" y="4798558"/>
            <a:ext cx="9070848" cy="366609"/>
          </a:xfrm>
          <a:prstGeom prst="rect">
            <a:avLst/>
          </a:prstGeom>
          <a:noFill/>
          <a:ln>
            <a:noFill/>
          </a:ln>
        </p:spPr>
      </p:pic>
      <p:sp>
        <p:nvSpPr>
          <p:cNvPr id="85" name="Google Shape;85;p20"/>
          <p:cNvSpPr txBox="1">
            <a:spLocks noGrp="1"/>
          </p:cNvSpPr>
          <p:nvPr>
            <p:ph type="body" idx="1"/>
          </p:nvPr>
        </p:nvSpPr>
        <p:spPr>
          <a:xfrm>
            <a:off x="152400" y="1143000"/>
            <a:ext cx="5562600" cy="35433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6" name="Google Shape;86;p20"/>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87" name="Google Shape;87;p20"/>
          <p:cNvSpPr txBox="1">
            <a:spLocks noGrp="1"/>
          </p:cNvSpPr>
          <p:nvPr>
            <p:ph type="body" idx="2"/>
          </p:nvPr>
        </p:nvSpPr>
        <p:spPr>
          <a:xfrm>
            <a:off x="6020425" y="1200150"/>
            <a:ext cx="2952000" cy="3314700"/>
          </a:xfrm>
          <a:prstGeom prst="rect">
            <a:avLst/>
          </a:prstGeom>
          <a:solidFill>
            <a:schemeClr val="accent1"/>
          </a:solidFill>
          <a:ln>
            <a:noFill/>
          </a:ln>
          <a:effectLst>
            <a:outerShdw blurRad="63500" sx="102000" sy="102000" algn="ctr" rotWithShape="0">
              <a:srgbClr val="000000">
                <a:alpha val="2750"/>
              </a:srgbClr>
            </a:outerShdw>
          </a:effectLst>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8" name="Google Shape;88;p20"/>
          <p:cNvSpPr txBox="1"/>
          <p:nvPr/>
        </p:nvSpPr>
        <p:spPr>
          <a:xfrm>
            <a:off x="6800850" y="4803321"/>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Font typeface="Calibri"/>
              <a:buNone/>
            </a:pPr>
            <a:fld id="{00000000-1234-1234-1234-123412341234}" type="slidenum">
              <a:rPr lang="en"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sp>
        <p:nvSpPr>
          <p:cNvPr id="89" name="Google Shape;89;p20"/>
          <p:cNvSpPr txBox="1"/>
          <p:nvPr/>
        </p:nvSpPr>
        <p:spPr>
          <a:xfrm>
            <a:off x="6800850" y="4803321"/>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Font typeface="Calibri"/>
              <a:buNone/>
            </a:pPr>
            <a:fld id="{00000000-1234-1234-1234-123412341234}" type="slidenum">
              <a:rPr lang="en"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pic>
        <p:nvPicPr>
          <p:cNvPr id="90" name="Google Shape;90;p20"/>
          <p:cNvPicPr preferRelativeResize="0"/>
          <p:nvPr/>
        </p:nvPicPr>
        <p:blipFill>
          <a:blip r:embed="rId3">
            <a:alphaModFix/>
          </a:blip>
          <a:stretch>
            <a:fillRect/>
          </a:stretch>
        </p:blipFill>
        <p:spPr>
          <a:xfrm>
            <a:off x="0" y="-14275"/>
            <a:ext cx="9144000" cy="1047750"/>
          </a:xfrm>
          <a:prstGeom prst="rect">
            <a:avLst/>
          </a:prstGeom>
          <a:noFill/>
          <a:ln>
            <a:noFill/>
          </a:ln>
        </p:spPr>
      </p:pic>
      <p:sp>
        <p:nvSpPr>
          <p:cNvPr id="91" name="Google Shape;91;p20"/>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rgbClr val="333333"/>
              </a:buClr>
              <a:buSzPts val="2800"/>
              <a:buFont typeface="Calibri"/>
              <a:buNone/>
              <a:defRPr sz="2800" b="0" i="0" u="none" strike="noStrike" cap="none">
                <a:solidFill>
                  <a:srgbClr val="333333"/>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amp; Stats">
  <p:cSld name="Content &amp; Stats">
    <p:spTree>
      <p:nvGrpSpPr>
        <p:cNvPr id="1" name="Shape 92"/>
        <p:cNvGrpSpPr/>
        <p:nvPr/>
      </p:nvGrpSpPr>
      <p:grpSpPr>
        <a:xfrm>
          <a:off x="0" y="0"/>
          <a:ext cx="0" cy="0"/>
          <a:chOff x="0" y="0"/>
          <a:chExt cx="0" cy="0"/>
        </a:xfrm>
      </p:grpSpPr>
      <p:pic>
        <p:nvPicPr>
          <p:cNvPr id="93" name="Google Shape;93;p21"/>
          <p:cNvPicPr preferRelativeResize="0"/>
          <p:nvPr/>
        </p:nvPicPr>
        <p:blipFill>
          <a:blip r:embed="rId2">
            <a:alphaModFix/>
          </a:blip>
          <a:stretch>
            <a:fillRect/>
          </a:stretch>
        </p:blipFill>
        <p:spPr>
          <a:xfrm>
            <a:off x="0" y="0"/>
            <a:ext cx="2762250" cy="5143500"/>
          </a:xfrm>
          <a:prstGeom prst="rect">
            <a:avLst/>
          </a:prstGeom>
          <a:noFill/>
          <a:ln>
            <a:noFill/>
          </a:ln>
        </p:spPr>
      </p:pic>
      <p:pic>
        <p:nvPicPr>
          <p:cNvPr id="94" name="Google Shape;94;p21"/>
          <p:cNvPicPr preferRelativeResize="0"/>
          <p:nvPr/>
        </p:nvPicPr>
        <p:blipFill rotWithShape="1">
          <a:blip r:embed="rId3">
            <a:alphaModFix/>
          </a:blip>
          <a:srcRect l="29370" r="1943"/>
          <a:stretch/>
        </p:blipFill>
        <p:spPr>
          <a:xfrm>
            <a:off x="2857500" y="678942"/>
            <a:ext cx="5960974" cy="463942"/>
          </a:xfrm>
          <a:prstGeom prst="rect">
            <a:avLst/>
          </a:prstGeom>
          <a:noFill/>
          <a:ln>
            <a:noFill/>
          </a:ln>
        </p:spPr>
      </p:pic>
      <p:sp>
        <p:nvSpPr>
          <p:cNvPr id="95" name="Google Shape;95;p21"/>
          <p:cNvSpPr txBox="1">
            <a:spLocks noGrp="1"/>
          </p:cNvSpPr>
          <p:nvPr>
            <p:ph type="body" idx="1"/>
          </p:nvPr>
        </p:nvSpPr>
        <p:spPr>
          <a:xfrm>
            <a:off x="2762250" y="1143000"/>
            <a:ext cx="6229500" cy="35433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6" name="Google Shape;96;p21"/>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97" name="Google Shape;97;p21"/>
          <p:cNvSpPr txBox="1">
            <a:spLocks noGrp="1"/>
          </p:cNvSpPr>
          <p:nvPr>
            <p:ph type="body" idx="2"/>
          </p:nvPr>
        </p:nvSpPr>
        <p:spPr>
          <a:xfrm>
            <a:off x="190500" y="171450"/>
            <a:ext cx="2400300" cy="4800600"/>
          </a:xfrm>
          <a:prstGeom prst="rect">
            <a:avLst/>
          </a:prstGeom>
          <a:solidFill>
            <a:schemeClr val="lt1">
              <a:alpha val="49800"/>
            </a:schemeClr>
          </a:solidFill>
          <a:ln>
            <a:noFill/>
          </a:ln>
        </p:spPr>
        <p:txBody>
          <a:bodyPr spcFirstLastPara="1" wrap="square" lIns="91425" tIns="91425" rIns="91425" bIns="91425" anchor="t" anchorCtr="0">
            <a:noAutofit/>
          </a:bodyPr>
          <a:lstStyle>
            <a:lvl1pPr marL="457200" marR="0" lvl="0" indent="-228600" algn="l" rtl="0">
              <a:lnSpc>
                <a:spcPct val="90000"/>
              </a:lnSpc>
              <a:spcBef>
                <a:spcPts val="75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8" name="Google Shape;98;p21"/>
          <p:cNvSpPr txBox="1">
            <a:spLocks noGrp="1"/>
          </p:cNvSpPr>
          <p:nvPr>
            <p:ph type="title"/>
          </p:nvPr>
        </p:nvSpPr>
        <p:spPr>
          <a:xfrm>
            <a:off x="2762250" y="0"/>
            <a:ext cx="6381600" cy="762000"/>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rgbClr val="434343"/>
              </a:buClr>
              <a:buSzPts val="2800"/>
              <a:buFont typeface="Calibri"/>
              <a:buNone/>
              <a:defRPr sz="2800" b="0" i="0" u="none" strike="noStrike" cap="none">
                <a:solidFill>
                  <a:srgbClr val="434343"/>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Title Only">
  <p:cSld name="Section Title Only">
    <p:spTree>
      <p:nvGrpSpPr>
        <p:cNvPr id="1" name="Shape 99"/>
        <p:cNvGrpSpPr/>
        <p:nvPr/>
      </p:nvGrpSpPr>
      <p:grpSpPr>
        <a:xfrm>
          <a:off x="0" y="0"/>
          <a:ext cx="0" cy="0"/>
          <a:chOff x="0" y="0"/>
          <a:chExt cx="0" cy="0"/>
        </a:xfrm>
      </p:grpSpPr>
      <p:pic>
        <p:nvPicPr>
          <p:cNvPr id="100" name="Google Shape;100;p22"/>
          <p:cNvPicPr preferRelativeResize="0"/>
          <p:nvPr/>
        </p:nvPicPr>
        <p:blipFill>
          <a:blip r:embed="rId2">
            <a:alphaModFix/>
          </a:blip>
          <a:stretch>
            <a:fillRect/>
          </a:stretch>
        </p:blipFill>
        <p:spPr>
          <a:xfrm>
            <a:off x="0" y="0"/>
            <a:ext cx="9144000" cy="5143500"/>
          </a:xfrm>
          <a:prstGeom prst="rect">
            <a:avLst/>
          </a:prstGeom>
          <a:noFill/>
          <a:ln>
            <a:noFill/>
          </a:ln>
        </p:spPr>
      </p:pic>
      <p:sp>
        <p:nvSpPr>
          <p:cNvPr id="101" name="Google Shape;101;p22"/>
          <p:cNvSpPr txBox="1">
            <a:spLocks noGrp="1"/>
          </p:cNvSpPr>
          <p:nvPr>
            <p:ph type="title"/>
          </p:nvPr>
        </p:nvSpPr>
        <p:spPr>
          <a:xfrm>
            <a:off x="0" y="1600200"/>
            <a:ext cx="9144000" cy="1657500"/>
          </a:xfrm>
          <a:prstGeom prst="rect">
            <a:avLst/>
          </a:prstGeom>
          <a:solidFill>
            <a:schemeClr val="lt1">
              <a:alpha val="49800"/>
            </a:schemeClr>
          </a:solid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rgbClr val="434343"/>
              </a:buClr>
              <a:buSzPts val="2800"/>
              <a:buFont typeface="Calibri"/>
              <a:buNone/>
              <a:defRPr sz="2800" b="0" i="0" u="none" strike="noStrike" cap="none">
                <a:solidFill>
                  <a:srgbClr val="434343"/>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Content Option 2">
  <p:cSld name="Title and Content Option 2">
    <p:spTree>
      <p:nvGrpSpPr>
        <p:cNvPr id="1" name="Shape 102"/>
        <p:cNvGrpSpPr/>
        <p:nvPr/>
      </p:nvGrpSpPr>
      <p:grpSpPr>
        <a:xfrm>
          <a:off x="0" y="0"/>
          <a:ext cx="0" cy="0"/>
          <a:chOff x="0" y="0"/>
          <a:chExt cx="0" cy="0"/>
        </a:xfrm>
      </p:grpSpPr>
      <p:pic>
        <p:nvPicPr>
          <p:cNvPr id="103" name="Google Shape;103;p23"/>
          <p:cNvPicPr preferRelativeResize="0"/>
          <p:nvPr/>
        </p:nvPicPr>
        <p:blipFill>
          <a:blip r:embed="rId2">
            <a:alphaModFix/>
          </a:blip>
          <a:stretch>
            <a:fillRect/>
          </a:stretch>
        </p:blipFill>
        <p:spPr>
          <a:xfrm>
            <a:off x="0" y="0"/>
            <a:ext cx="9144000" cy="5143500"/>
          </a:xfrm>
          <a:prstGeom prst="rect">
            <a:avLst/>
          </a:prstGeom>
          <a:noFill/>
          <a:ln>
            <a:noFill/>
          </a:ln>
        </p:spPr>
      </p:pic>
      <p:sp>
        <p:nvSpPr>
          <p:cNvPr id="104" name="Google Shape;104;p23"/>
          <p:cNvSpPr txBox="1">
            <a:spLocks noGrp="1"/>
          </p:cNvSpPr>
          <p:nvPr>
            <p:ph type="body" idx="1"/>
          </p:nvPr>
        </p:nvSpPr>
        <p:spPr>
          <a:xfrm>
            <a:off x="400050" y="1200150"/>
            <a:ext cx="8343900" cy="3543300"/>
          </a:xfrm>
          <a:prstGeom prst="rect">
            <a:avLst/>
          </a:prstGeom>
          <a:solidFill>
            <a:schemeClr val="lt1">
              <a:alpha val="49800"/>
            </a:schemeClr>
          </a:solid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5" name="Google Shape;105;p23"/>
          <p:cNvSpPr txBox="1">
            <a:spLocks noGrp="1"/>
          </p:cNvSpPr>
          <p:nvPr>
            <p:ph type="title"/>
          </p:nvPr>
        </p:nvSpPr>
        <p:spPr>
          <a:xfrm>
            <a:off x="400050" y="114300"/>
            <a:ext cx="8343900" cy="914400"/>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rgbClr val="434343"/>
              </a:buClr>
              <a:buSzPts val="2800"/>
              <a:buFont typeface="Calibri"/>
              <a:buNone/>
              <a:defRPr sz="2800" b="0" i="0" u="none" strike="noStrike" cap="none">
                <a:solidFill>
                  <a:srgbClr val="434343"/>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Louisiana Students">
  <p:cSld name="CUSTOM">
    <p:spTree>
      <p:nvGrpSpPr>
        <p:cNvPr id="1" name="Shape 106"/>
        <p:cNvGrpSpPr/>
        <p:nvPr/>
      </p:nvGrpSpPr>
      <p:grpSpPr>
        <a:xfrm>
          <a:off x="0" y="0"/>
          <a:ext cx="0" cy="0"/>
          <a:chOff x="0" y="0"/>
          <a:chExt cx="0" cy="0"/>
        </a:xfrm>
      </p:grpSpPr>
      <p:pic>
        <p:nvPicPr>
          <p:cNvPr id="107" name="Google Shape;107;p24"/>
          <p:cNvPicPr preferRelativeResize="0"/>
          <p:nvPr/>
        </p:nvPicPr>
        <p:blipFill rotWithShape="1">
          <a:blip r:embed="rId2">
            <a:alphaModFix/>
          </a:blip>
          <a:srcRect/>
          <a:stretch/>
        </p:blipFill>
        <p:spPr>
          <a:xfrm>
            <a:off x="0" y="10"/>
            <a:ext cx="9144003" cy="5143490"/>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Louisiana Students 1">
  <p:cSld name="CUSTOM_9">
    <p:spTree>
      <p:nvGrpSpPr>
        <p:cNvPr id="1" name="Shape 108"/>
        <p:cNvGrpSpPr/>
        <p:nvPr/>
      </p:nvGrpSpPr>
      <p:grpSpPr>
        <a:xfrm>
          <a:off x="0" y="0"/>
          <a:ext cx="0" cy="0"/>
          <a:chOff x="0" y="0"/>
          <a:chExt cx="0" cy="0"/>
        </a:xfrm>
      </p:grpSpPr>
      <p:pic>
        <p:nvPicPr>
          <p:cNvPr id="109" name="Google Shape;109;p25"/>
          <p:cNvPicPr preferRelativeResize="0"/>
          <p:nvPr/>
        </p:nvPicPr>
        <p:blipFill rotWithShape="1">
          <a:blip r:embed="rId2">
            <a:alphaModFix/>
          </a:blip>
          <a:srcRect/>
          <a:stretch/>
        </p:blipFill>
        <p:spPr>
          <a:xfrm>
            <a:off x="0" y="10"/>
            <a:ext cx="9144003" cy="5143490"/>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Five Areas of Focus">
  <p:cSld name="CUSTOM_1">
    <p:spTree>
      <p:nvGrpSpPr>
        <p:cNvPr id="1" name="Shape 110"/>
        <p:cNvGrpSpPr/>
        <p:nvPr/>
      </p:nvGrpSpPr>
      <p:grpSpPr>
        <a:xfrm>
          <a:off x="0" y="0"/>
          <a:ext cx="0" cy="0"/>
          <a:chOff x="0" y="0"/>
          <a:chExt cx="0" cy="0"/>
        </a:xfrm>
      </p:grpSpPr>
      <p:pic>
        <p:nvPicPr>
          <p:cNvPr id="111" name="Google Shape;111;p26"/>
          <p:cNvPicPr preferRelativeResize="0"/>
          <p:nvPr/>
        </p:nvPicPr>
        <p:blipFill rotWithShape="1">
          <a:blip r:embed="rId2">
            <a:alphaModFix/>
          </a:blip>
          <a:srcRect/>
          <a:stretch/>
        </p:blipFill>
        <p:spPr>
          <a:xfrm>
            <a:off x="0" y="10"/>
            <a:ext cx="9144003" cy="5143490"/>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Louisiana's Birth through 12 System">
  <p:cSld name="CUSTOM_2">
    <p:spTree>
      <p:nvGrpSpPr>
        <p:cNvPr id="1" name="Shape 112"/>
        <p:cNvGrpSpPr/>
        <p:nvPr/>
      </p:nvGrpSpPr>
      <p:grpSpPr>
        <a:xfrm>
          <a:off x="0" y="0"/>
          <a:ext cx="0" cy="0"/>
          <a:chOff x="0" y="0"/>
          <a:chExt cx="0" cy="0"/>
        </a:xfrm>
      </p:grpSpPr>
      <p:pic>
        <p:nvPicPr>
          <p:cNvPr id="113" name="Google Shape;113;p27"/>
          <p:cNvPicPr preferRelativeResize="0"/>
          <p:nvPr/>
        </p:nvPicPr>
        <p:blipFill rotWithShape="1">
          <a:blip r:embed="rId2">
            <a:alphaModFix/>
          </a:blip>
          <a:srcRect/>
          <a:stretch/>
        </p:blipFill>
        <p:spPr>
          <a:xfrm>
            <a:off x="0" y="10"/>
            <a:ext cx="9144003" cy="5143490"/>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Every Day">
  <p:cSld name="CUSTOM_3">
    <p:spTree>
      <p:nvGrpSpPr>
        <p:cNvPr id="1" name="Shape 114"/>
        <p:cNvGrpSpPr/>
        <p:nvPr/>
      </p:nvGrpSpPr>
      <p:grpSpPr>
        <a:xfrm>
          <a:off x="0" y="0"/>
          <a:ext cx="0" cy="0"/>
          <a:chOff x="0" y="0"/>
          <a:chExt cx="0" cy="0"/>
        </a:xfrm>
      </p:grpSpPr>
      <p:pic>
        <p:nvPicPr>
          <p:cNvPr id="115" name="Google Shape;115;p28"/>
          <p:cNvPicPr preferRelativeResize="0"/>
          <p:nvPr/>
        </p:nvPicPr>
        <p:blipFill rotWithShape="1">
          <a:blip r:embed="rId2">
            <a:alphaModFix/>
          </a:blip>
          <a:srcRect/>
          <a:stretch/>
        </p:blipFill>
        <p:spPr>
          <a:xfrm>
            <a:off x="0" y="10"/>
            <a:ext cx="9144003" cy="5143490"/>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ustom Layout 1">
  <p:cSld name="CUSTOM_10">
    <p:spTree>
      <p:nvGrpSpPr>
        <p:cNvPr id="1" name="Shape 116"/>
        <p:cNvGrpSpPr/>
        <p:nvPr/>
      </p:nvGrpSpPr>
      <p:grpSpPr>
        <a:xfrm>
          <a:off x="0" y="0"/>
          <a:ext cx="0" cy="0"/>
          <a:chOff x="0" y="0"/>
          <a:chExt cx="0" cy="0"/>
        </a:xfrm>
      </p:grpSpPr>
      <p:pic>
        <p:nvPicPr>
          <p:cNvPr id="117" name="Google Shape;117;p29"/>
          <p:cNvPicPr preferRelativeResize="0"/>
          <p:nvPr/>
        </p:nvPicPr>
        <p:blipFill>
          <a:blip r:embed="rId2">
            <a:alphaModFix/>
          </a:blip>
          <a:stretch>
            <a:fillRect/>
          </a:stretch>
        </p:blipFill>
        <p:spPr>
          <a:xfrm>
            <a:off x="0" y="0"/>
            <a:ext cx="9144003" cy="5143490"/>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ustom Layout 1 1">
  <p:cSld name="CUSTOM_10_1">
    <p:spTree>
      <p:nvGrpSpPr>
        <p:cNvPr id="1" name="Shape 118"/>
        <p:cNvGrpSpPr/>
        <p:nvPr/>
      </p:nvGrpSpPr>
      <p:grpSpPr>
        <a:xfrm>
          <a:off x="0" y="0"/>
          <a:ext cx="0" cy="0"/>
          <a:chOff x="0" y="0"/>
          <a:chExt cx="0" cy="0"/>
        </a:xfrm>
      </p:grpSpPr>
      <p:pic>
        <p:nvPicPr>
          <p:cNvPr id="119" name="Google Shape;119;p30"/>
          <p:cNvPicPr preferRelativeResize="0"/>
          <p:nvPr/>
        </p:nvPicPr>
        <p:blipFill rotWithShape="1">
          <a:blip r:embed="rId2">
            <a:alphaModFix/>
          </a:blip>
          <a:srcRect/>
          <a:stretch/>
        </p:blipFill>
        <p:spPr>
          <a:xfrm>
            <a:off x="0" y="0"/>
            <a:ext cx="9144003" cy="5143490"/>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ustom Layout 1 1 1">
  <p:cSld name="CUSTOM_10_1_1">
    <p:spTree>
      <p:nvGrpSpPr>
        <p:cNvPr id="1" name="Shape 120"/>
        <p:cNvGrpSpPr/>
        <p:nvPr/>
      </p:nvGrpSpPr>
      <p:grpSpPr>
        <a:xfrm>
          <a:off x="0" y="0"/>
          <a:ext cx="0" cy="0"/>
          <a:chOff x="0" y="0"/>
          <a:chExt cx="0" cy="0"/>
        </a:xfrm>
      </p:grpSpPr>
      <p:pic>
        <p:nvPicPr>
          <p:cNvPr id="121" name="Google Shape;121;p31"/>
          <p:cNvPicPr preferRelativeResize="0"/>
          <p:nvPr/>
        </p:nvPicPr>
        <p:blipFill rotWithShape="1">
          <a:blip r:embed="rId2">
            <a:alphaModFix/>
          </a:blip>
          <a:srcRect/>
          <a:stretch/>
        </p:blipFill>
        <p:spPr>
          <a:xfrm>
            <a:off x="0" y="0"/>
            <a:ext cx="9144003" cy="514349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ustom Layout 1 1 1 1">
  <p:cSld name="CUSTOM_10_1_1_1">
    <p:spTree>
      <p:nvGrpSpPr>
        <p:cNvPr id="1" name="Shape 122"/>
        <p:cNvGrpSpPr/>
        <p:nvPr/>
      </p:nvGrpSpPr>
      <p:grpSpPr>
        <a:xfrm>
          <a:off x="0" y="0"/>
          <a:ext cx="0" cy="0"/>
          <a:chOff x="0" y="0"/>
          <a:chExt cx="0" cy="0"/>
        </a:xfrm>
      </p:grpSpPr>
      <p:pic>
        <p:nvPicPr>
          <p:cNvPr id="123" name="Google Shape;123;p32"/>
          <p:cNvPicPr preferRelativeResize="0"/>
          <p:nvPr/>
        </p:nvPicPr>
        <p:blipFill rotWithShape="1">
          <a:blip r:embed="rId2">
            <a:alphaModFix/>
          </a:blip>
          <a:srcRect/>
          <a:stretch/>
        </p:blipFill>
        <p:spPr>
          <a:xfrm>
            <a:off x="0" y="0"/>
            <a:ext cx="9144003" cy="5143490"/>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ustom Layout 1 1 1 1 1">
  <p:cSld name="CUSTOM_10_1_1_1_1">
    <p:spTree>
      <p:nvGrpSpPr>
        <p:cNvPr id="1" name="Shape 124"/>
        <p:cNvGrpSpPr/>
        <p:nvPr/>
      </p:nvGrpSpPr>
      <p:grpSpPr>
        <a:xfrm>
          <a:off x="0" y="0"/>
          <a:ext cx="0" cy="0"/>
          <a:chOff x="0" y="0"/>
          <a:chExt cx="0" cy="0"/>
        </a:xfrm>
      </p:grpSpPr>
      <p:pic>
        <p:nvPicPr>
          <p:cNvPr id="125" name="Google Shape;125;p33"/>
          <p:cNvPicPr preferRelativeResize="0"/>
          <p:nvPr/>
        </p:nvPicPr>
        <p:blipFill rotWithShape="1">
          <a:blip r:embed="rId2">
            <a:alphaModFix/>
          </a:blip>
          <a:srcRect/>
          <a:stretch/>
        </p:blipFill>
        <p:spPr>
          <a:xfrm>
            <a:off x="0" y="0"/>
            <a:ext cx="9144003" cy="5143490"/>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Unified Early Childhood Systems">
  <p:cSld name="CUSTOM_4">
    <p:spTree>
      <p:nvGrpSpPr>
        <p:cNvPr id="1" name="Shape 126"/>
        <p:cNvGrpSpPr/>
        <p:nvPr/>
      </p:nvGrpSpPr>
      <p:grpSpPr>
        <a:xfrm>
          <a:off x="0" y="0"/>
          <a:ext cx="0" cy="0"/>
          <a:chOff x="0" y="0"/>
          <a:chExt cx="0" cy="0"/>
        </a:xfrm>
      </p:grpSpPr>
      <p:pic>
        <p:nvPicPr>
          <p:cNvPr id="127" name="Google Shape;127;p34"/>
          <p:cNvPicPr preferRelativeResize="0"/>
          <p:nvPr/>
        </p:nvPicPr>
        <p:blipFill rotWithShape="1">
          <a:blip r:embed="rId2">
            <a:alphaModFix/>
          </a:blip>
          <a:srcRect/>
          <a:stretch/>
        </p:blipFill>
        <p:spPr>
          <a:xfrm>
            <a:off x="0" y="10"/>
            <a:ext cx="9144003" cy="5143490"/>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Academic Alignment">
  <p:cSld name="CUSTOM_5">
    <p:spTree>
      <p:nvGrpSpPr>
        <p:cNvPr id="1" name="Shape 128"/>
        <p:cNvGrpSpPr/>
        <p:nvPr/>
      </p:nvGrpSpPr>
      <p:grpSpPr>
        <a:xfrm>
          <a:off x="0" y="0"/>
          <a:ext cx="0" cy="0"/>
          <a:chOff x="0" y="0"/>
          <a:chExt cx="0" cy="0"/>
        </a:xfrm>
      </p:grpSpPr>
      <p:pic>
        <p:nvPicPr>
          <p:cNvPr id="129" name="Google Shape;129;p35"/>
          <p:cNvPicPr preferRelativeResize="0"/>
          <p:nvPr/>
        </p:nvPicPr>
        <p:blipFill rotWithShape="1">
          <a:blip r:embed="rId2">
            <a:alphaModFix/>
          </a:blip>
          <a:srcRect/>
          <a:stretch/>
        </p:blipFill>
        <p:spPr>
          <a:xfrm>
            <a:off x="0" y="10"/>
            <a:ext cx="9144003" cy="5143490"/>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eacher and Leader Preparation">
  <p:cSld name="CUSTOM_6">
    <p:spTree>
      <p:nvGrpSpPr>
        <p:cNvPr id="1" name="Shape 130"/>
        <p:cNvGrpSpPr/>
        <p:nvPr/>
      </p:nvGrpSpPr>
      <p:grpSpPr>
        <a:xfrm>
          <a:off x="0" y="0"/>
          <a:ext cx="0" cy="0"/>
          <a:chOff x="0" y="0"/>
          <a:chExt cx="0" cy="0"/>
        </a:xfrm>
      </p:grpSpPr>
      <p:pic>
        <p:nvPicPr>
          <p:cNvPr id="131" name="Google Shape;131;p36"/>
          <p:cNvPicPr preferRelativeResize="0"/>
          <p:nvPr/>
        </p:nvPicPr>
        <p:blipFill rotWithShape="1">
          <a:blip r:embed="rId2">
            <a:alphaModFix/>
          </a:blip>
          <a:srcRect/>
          <a:stretch/>
        </p:blipFill>
        <p:spPr>
          <a:xfrm>
            <a:off x="0" y="10"/>
            <a:ext cx="9144003" cy="5143490"/>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Pathways to College or a Career">
  <p:cSld name="CUSTOM_7">
    <p:spTree>
      <p:nvGrpSpPr>
        <p:cNvPr id="1" name="Shape 132"/>
        <p:cNvGrpSpPr/>
        <p:nvPr/>
      </p:nvGrpSpPr>
      <p:grpSpPr>
        <a:xfrm>
          <a:off x="0" y="0"/>
          <a:ext cx="0" cy="0"/>
          <a:chOff x="0" y="0"/>
          <a:chExt cx="0" cy="0"/>
        </a:xfrm>
      </p:grpSpPr>
      <p:pic>
        <p:nvPicPr>
          <p:cNvPr id="133" name="Google Shape;133;p37"/>
          <p:cNvPicPr preferRelativeResize="0"/>
          <p:nvPr/>
        </p:nvPicPr>
        <p:blipFill rotWithShape="1">
          <a:blip r:embed="rId2">
            <a:alphaModFix/>
          </a:blip>
          <a:srcRect/>
          <a:stretch/>
        </p:blipFill>
        <p:spPr>
          <a:xfrm>
            <a:off x="0" y="10"/>
            <a:ext cx="9144003" cy="5143490"/>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School System Improvement Strategy">
  <p:cSld name="CUSTOM_8">
    <p:spTree>
      <p:nvGrpSpPr>
        <p:cNvPr id="1" name="Shape 134"/>
        <p:cNvGrpSpPr/>
        <p:nvPr/>
      </p:nvGrpSpPr>
      <p:grpSpPr>
        <a:xfrm>
          <a:off x="0" y="0"/>
          <a:ext cx="0" cy="0"/>
          <a:chOff x="0" y="0"/>
          <a:chExt cx="0" cy="0"/>
        </a:xfrm>
      </p:grpSpPr>
      <p:pic>
        <p:nvPicPr>
          <p:cNvPr id="135" name="Google Shape;135;p38"/>
          <p:cNvPicPr preferRelativeResize="0"/>
          <p:nvPr/>
        </p:nvPicPr>
        <p:blipFill rotWithShape="1">
          <a:blip r:embed="rId2">
            <a:alphaModFix/>
          </a:blip>
          <a:srcRect/>
          <a:stretch/>
        </p:blipFill>
        <p:spPr>
          <a:xfrm>
            <a:off x="0" y="10"/>
            <a:ext cx="9144003" cy="5143490"/>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6"/>
        <p:cNvGrpSpPr/>
        <p:nvPr/>
      </p:nvGrpSpPr>
      <p:grpSpPr>
        <a:xfrm>
          <a:off x="0" y="0"/>
          <a:ext cx="0" cy="0"/>
          <a:chOff x="0" y="0"/>
          <a:chExt cx="0" cy="0"/>
        </a:xfrm>
      </p:grpSpPr>
      <p:sp>
        <p:nvSpPr>
          <p:cNvPr id="137" name="Google Shape;137;p3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Content and Picture 1">
  <p:cSld name="Content and Picture_1">
    <p:spTree>
      <p:nvGrpSpPr>
        <p:cNvPr id="1" name="Shape 138"/>
        <p:cNvGrpSpPr/>
        <p:nvPr/>
      </p:nvGrpSpPr>
      <p:grpSpPr>
        <a:xfrm>
          <a:off x="0" y="0"/>
          <a:ext cx="0" cy="0"/>
          <a:chOff x="0" y="0"/>
          <a:chExt cx="0" cy="0"/>
        </a:xfrm>
      </p:grpSpPr>
      <p:pic>
        <p:nvPicPr>
          <p:cNvPr id="139" name="Google Shape;139;p40"/>
          <p:cNvPicPr preferRelativeResize="0"/>
          <p:nvPr/>
        </p:nvPicPr>
        <p:blipFill rotWithShape="1">
          <a:blip r:embed="rId2">
            <a:alphaModFix/>
          </a:blip>
          <a:srcRect/>
          <a:stretch/>
        </p:blipFill>
        <p:spPr>
          <a:xfrm>
            <a:off x="0" y="4776787"/>
            <a:ext cx="9070848" cy="366609"/>
          </a:xfrm>
          <a:prstGeom prst="rect">
            <a:avLst/>
          </a:prstGeom>
          <a:noFill/>
          <a:ln>
            <a:noFill/>
          </a:ln>
        </p:spPr>
      </p:pic>
      <p:sp>
        <p:nvSpPr>
          <p:cNvPr id="140" name="Google Shape;140;p40"/>
          <p:cNvSpPr txBox="1">
            <a:spLocks noGrp="1"/>
          </p:cNvSpPr>
          <p:nvPr>
            <p:ph type="body" idx="1"/>
          </p:nvPr>
        </p:nvSpPr>
        <p:spPr>
          <a:xfrm>
            <a:off x="152400" y="1143000"/>
            <a:ext cx="5562600" cy="35433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1" name="Google Shape;141;p40"/>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142" name="Google Shape;142;p40"/>
          <p:cNvSpPr>
            <a:spLocks noGrp="1"/>
          </p:cNvSpPr>
          <p:nvPr>
            <p:ph type="pic" idx="2"/>
          </p:nvPr>
        </p:nvSpPr>
        <p:spPr>
          <a:xfrm>
            <a:off x="5829300" y="1276350"/>
            <a:ext cx="3200400" cy="3200400"/>
          </a:xfrm>
          <a:prstGeom prst="ellipse">
            <a:avLst/>
          </a:prstGeom>
          <a:noFill/>
          <a:ln w="107950" cap="flat" cmpd="sng">
            <a:solidFill>
              <a:srgbClr val="8F8F8F"/>
            </a:solidFill>
            <a:prstDash val="solid"/>
            <a:round/>
            <a:headEnd type="none" w="sm" len="sm"/>
            <a:tailEnd type="none" w="sm" len="sm"/>
          </a:ln>
        </p:spPr>
        <p:txBody>
          <a:bodyPr spcFirstLastPara="1" wrap="square" lIns="91425" tIns="91425" rIns="91425" bIns="91425" anchor="t" anchorCtr="0">
            <a:noAutofit/>
          </a:bodyPr>
          <a:lstStyle>
            <a:lvl1pPr marR="0" lvl="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R="0" lvl="1"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3" name="Google Shape;143;p40"/>
          <p:cNvSpPr txBox="1"/>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SzPts val="900"/>
              <a:buFont typeface="Calibri"/>
              <a:buNone/>
            </a:pPr>
            <a:fld id="{00000000-1234-1234-1234-123412341234}" type="slidenum">
              <a:rPr lang="en"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sp>
        <p:nvSpPr>
          <p:cNvPr id="144" name="Google Shape;144;p40"/>
          <p:cNvSpPr txBox="1"/>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SzPts val="900"/>
              <a:buFont typeface="Calibri"/>
              <a:buNone/>
            </a:pPr>
            <a:fld id="{00000000-1234-1234-1234-123412341234}" type="slidenum">
              <a:rPr lang="en"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pic>
        <p:nvPicPr>
          <p:cNvPr id="145" name="Google Shape;145;p40"/>
          <p:cNvPicPr preferRelativeResize="0"/>
          <p:nvPr/>
        </p:nvPicPr>
        <p:blipFill rotWithShape="1">
          <a:blip r:embed="rId3">
            <a:alphaModFix/>
          </a:blip>
          <a:srcRect/>
          <a:stretch/>
        </p:blipFill>
        <p:spPr>
          <a:xfrm>
            <a:off x="0" y="-14275"/>
            <a:ext cx="9144000" cy="1047750"/>
          </a:xfrm>
          <a:prstGeom prst="rect">
            <a:avLst/>
          </a:prstGeom>
          <a:noFill/>
          <a:ln>
            <a:noFill/>
          </a:ln>
        </p:spPr>
      </p:pic>
      <p:sp>
        <p:nvSpPr>
          <p:cNvPr id="146" name="Google Shape;146;p40"/>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noAutofit/>
          </a:bodyPr>
          <a:lstStyle>
            <a:lvl1pPr marR="0" lvl="0" algn="l" rtl="0">
              <a:lnSpc>
                <a:spcPct val="90000"/>
              </a:lnSpc>
              <a:spcBef>
                <a:spcPts val="0"/>
              </a:spcBef>
              <a:spcAft>
                <a:spcPts val="0"/>
              </a:spcAft>
              <a:buClr>
                <a:srgbClr val="333333"/>
              </a:buClr>
              <a:buSzPts val="2800"/>
              <a:buFont typeface="Calibri"/>
              <a:buNone/>
              <a:defRPr sz="2800" b="0" i="0" u="none" strike="noStrike" cap="none">
                <a:solidFill>
                  <a:srgbClr val="33333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3" Type="http://schemas.openxmlformats.org/officeDocument/2006/relationships/slideLayout" Target="../slideLayouts/slideLayout17.xml"/><Relationship Id="rId21" Type="http://schemas.openxmlformats.org/officeDocument/2006/relationships/slideLayout" Target="../slideLayouts/slideLayout35.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5" Type="http://schemas.openxmlformats.org/officeDocument/2006/relationships/theme" Target="../theme/theme2.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slideLayout" Target="../slideLayouts/slideLayout34.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24" Type="http://schemas.openxmlformats.org/officeDocument/2006/relationships/slideLayout" Target="../slideLayouts/slideLayout38.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23" Type="http://schemas.openxmlformats.org/officeDocument/2006/relationships/slideLayout" Target="../slideLayouts/slideLayout37.xml"/><Relationship Id="rId10" Type="http://schemas.openxmlformats.org/officeDocument/2006/relationships/slideLayout" Target="../slideLayouts/slideLayout24.xml"/><Relationship Id="rId19" Type="http://schemas.openxmlformats.org/officeDocument/2006/relationships/slideLayout" Target="../slideLayouts/slideLayout33.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 Id="rId22"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3"/>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hyperlink" Target="https://www.louisianabelieves.com/docs/default-source/strong-start-2020/implementing-assessment-and-individual-plans.pdf?sfvrsn=5d57981f_2" TargetMode="External"/><Relationship Id="rId2" Type="http://schemas.openxmlformats.org/officeDocument/2006/relationships/notesSlide" Target="../notesSlides/notesSlide16.xml"/><Relationship Id="rId1" Type="http://schemas.openxmlformats.org/officeDocument/2006/relationships/slideLayout" Target="../slideLayouts/slideLayout16.xml"/><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hyperlink" Target="https://www.louisianabelieves.com/docs/default-source/strong-start-2020/implementing-continuous-core-instruction.pdf?sfvrsn=2e54981f_2" TargetMode="External"/><Relationship Id="rId2" Type="http://schemas.openxmlformats.org/officeDocument/2006/relationships/notesSlide" Target="../notesSlides/notesSlide17.xml"/><Relationship Id="rId1" Type="http://schemas.openxmlformats.org/officeDocument/2006/relationships/slideLayout" Target="../slideLayouts/slideLayout16.xml"/><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hyperlink" Target="https://www.louisianabelieves.com/docs/default-source/strong-start-2020/implementing-continuous-non-core-and-cte-instruction.docx?sfvrsn=51981f_2" TargetMode="External"/><Relationship Id="rId2" Type="http://schemas.openxmlformats.org/officeDocument/2006/relationships/notesSlide" Target="../notesSlides/notesSlide18.xml"/><Relationship Id="rId1" Type="http://schemas.openxmlformats.org/officeDocument/2006/relationships/slideLayout" Target="../slideLayouts/slideLayout16.xml"/><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hyperlink" Target="https://www.louisianabelieves.com/docs/default-source/strong-start-2020/implementing-student-and-staff-well-being.pdf?sfvrsn=555981f_2" TargetMode="External"/><Relationship Id="rId2" Type="http://schemas.openxmlformats.org/officeDocument/2006/relationships/notesSlide" Target="../notesSlides/notesSlide19.xml"/><Relationship Id="rId1" Type="http://schemas.openxmlformats.org/officeDocument/2006/relationships/slideLayout" Target="../slideLayouts/slideLayout16.xml"/><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hyperlink" Target="https://www.louisianabelieves.com/docs/default-source/strong-start-2020/implementing-professional-development.pdf?sfvrsn=3652981f_4" TargetMode="External"/><Relationship Id="rId2" Type="http://schemas.openxmlformats.org/officeDocument/2006/relationships/notesSlide" Target="../notesSlides/notesSlide20.xml"/><Relationship Id="rId1" Type="http://schemas.openxmlformats.org/officeDocument/2006/relationships/slideLayout" Target="../slideLayouts/slideLayout16.xml"/><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3" Type="http://schemas.openxmlformats.org/officeDocument/2006/relationships/hyperlink" Target="https://www.louisianabelieves.com/docs/default-source/strong-start-2020/implementing-adaptive-and-flexible-staffing-plans-and-school-schedules.pdf?sfvrsn=ec55981f_2" TargetMode="External"/><Relationship Id="rId2" Type="http://schemas.openxmlformats.org/officeDocument/2006/relationships/notesSlide" Target="../notesSlides/notesSlide21.xml"/><Relationship Id="rId1" Type="http://schemas.openxmlformats.org/officeDocument/2006/relationships/slideLayout" Target="../slideLayouts/slideLayout16.xml"/><Relationship Id="rId5" Type="http://schemas.openxmlformats.org/officeDocument/2006/relationships/image" Target="../media/image38.png"/><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3" Type="http://schemas.openxmlformats.org/officeDocument/2006/relationships/hyperlink" Target="https://www.louisianabelieves.com/docs/default-source/strong-start-2020/implementing-strategic-communications-plans.pdf?sfvrsn=6052981f_2" TargetMode="External"/><Relationship Id="rId2" Type="http://schemas.openxmlformats.org/officeDocument/2006/relationships/notesSlide" Target="../notesSlides/notesSlide22.xml"/><Relationship Id="rId1" Type="http://schemas.openxmlformats.org/officeDocument/2006/relationships/slideLayout" Target="../slideLayouts/slideLayout16.xml"/><Relationship Id="rId4" Type="http://schemas.openxmlformats.org/officeDocument/2006/relationships/image" Target="../media/image39.png"/></Relationships>
</file>

<file path=ppt/slides/_rels/slide23.xml.rels><?xml version="1.0" encoding="UTF-8" standalone="yes"?>
<Relationships xmlns="http://schemas.openxmlformats.org/package/2006/relationships"><Relationship Id="rId3" Type="http://schemas.openxmlformats.org/officeDocument/2006/relationships/hyperlink" Target="https://www.louisianabelieves.com/docs/default-source/strong-start-2020/implementing-1-to-1-device-and-accessbbdbfe5b8c9b66d6b292ff0000215f92.pdf?sfvrsn=9a55981f_8" TargetMode="External"/><Relationship Id="rId2" Type="http://schemas.openxmlformats.org/officeDocument/2006/relationships/notesSlide" Target="../notesSlides/notesSlide23.xml"/><Relationship Id="rId1" Type="http://schemas.openxmlformats.org/officeDocument/2006/relationships/slideLayout" Target="../slideLayouts/slideLayout16.xml"/><Relationship Id="rId4" Type="http://schemas.openxmlformats.org/officeDocument/2006/relationships/image" Target="../media/image40.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3" Type="http://schemas.openxmlformats.org/officeDocument/2006/relationships/hyperlink" Target="https://www.louisianabelieves.com/docs/default-source/strong-start-2020/implementing-strong-start-2020-a-toolkit-for-teaching-and-learning-for-schools.pdf?sfvrsn=2b55981f_4" TargetMode="External"/><Relationship Id="rId7" Type="http://schemas.openxmlformats.org/officeDocument/2006/relationships/hyperlink" Target="https://www.louisianabelieves.com/docs/default-source/strong-start-2020/school-reopening-guidelines-and-resources.pdf?sfvrsn=c10e981f_20" TargetMode="External"/><Relationship Id="rId2" Type="http://schemas.openxmlformats.org/officeDocument/2006/relationships/notesSlide" Target="../notesSlides/notesSlide25.xml"/><Relationship Id="rId1" Type="http://schemas.openxmlformats.org/officeDocument/2006/relationships/slideLayout" Target="../slideLayouts/slideLayout16.xml"/><Relationship Id="rId6" Type="http://schemas.openxmlformats.org/officeDocument/2006/relationships/hyperlink" Target="https://louisianabelieves.com/docs/default-source/strong-start-2020/strong-start-2020-louisiana's-plan.pdf?sfvrsn=9479b1f_24" TargetMode="External"/><Relationship Id="rId5" Type="http://schemas.openxmlformats.org/officeDocument/2006/relationships/hyperlink" Target="https://louisianabelieves.com/resources/strong-start-2020" TargetMode="External"/><Relationship Id="rId4" Type="http://schemas.openxmlformats.org/officeDocument/2006/relationships/hyperlink" Target="https://louisianabelieves.com/resources/library/strong-start-2020-library"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ldoe.zoom.us/j/91419461028?pwd=emNOS1NRcHArUkRIc1FlTm5lV0dndz09" TargetMode="External"/><Relationship Id="rId2" Type="http://schemas.openxmlformats.org/officeDocument/2006/relationships/notesSlide" Target="../notesSlides/notesSlide26.xml"/><Relationship Id="rId1" Type="http://schemas.openxmlformats.org/officeDocument/2006/relationships/slideLayout" Target="../slideLayouts/slideLayout16.xml"/><Relationship Id="rId4" Type="http://schemas.openxmlformats.org/officeDocument/2006/relationships/hyperlink" Target="mailto:LDOECOVID19support@la.gov"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s://www.louisianabelieves.com/docs/default-source/district-support/louisianas-school-system-planning-guide.pdf" TargetMode="External"/><Relationship Id="rId2" Type="http://schemas.openxmlformats.org/officeDocument/2006/relationships/notesSlide" Target="../notesSlides/notesSlide4.xml"/><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3" Type="http://schemas.openxmlformats.org/officeDocument/2006/relationships/hyperlink" Target="https://www.louisianabelieves.com/docs/default-source/strong-start-2020/strong-start-2020-louisiana's-plan.pdf?sfvrsn=9479b1f_4"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hyperlink" Target="https://www.louisianabelieves.com/docs/default-source/district-support/louisianas-school-system-planning-guide.pdf?sfvrsn=a970961f_32" TargetMode="External"/><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pic>
        <p:nvPicPr>
          <p:cNvPr id="152" name="Google Shape;152;p41"/>
          <p:cNvPicPr preferRelativeResize="0"/>
          <p:nvPr/>
        </p:nvPicPr>
        <p:blipFill>
          <a:blip r:embed="rId3">
            <a:alphaModFix/>
          </a:blip>
          <a:stretch>
            <a:fillRect/>
          </a:stretch>
        </p:blipFill>
        <p:spPr>
          <a:xfrm>
            <a:off x="2706726" y="1226300"/>
            <a:ext cx="3916149" cy="1847123"/>
          </a:xfrm>
          <a:prstGeom prst="rect">
            <a:avLst/>
          </a:prstGeom>
          <a:noFill/>
          <a:ln>
            <a:noFill/>
          </a:ln>
        </p:spPr>
      </p:pic>
      <p:sp>
        <p:nvSpPr>
          <p:cNvPr id="153" name="Google Shape;153;p41"/>
          <p:cNvSpPr txBox="1"/>
          <p:nvPr/>
        </p:nvSpPr>
        <p:spPr>
          <a:xfrm>
            <a:off x="750900" y="3073425"/>
            <a:ext cx="7642200" cy="408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900">
                <a:latin typeface="Calibri"/>
                <a:ea typeface="Calibri"/>
                <a:cs typeface="Calibri"/>
                <a:sym typeface="Calibri"/>
              </a:rPr>
              <a:t>Implementing Strong Start 2020: </a:t>
            </a:r>
            <a:endParaRPr sz="2900">
              <a:latin typeface="Calibri"/>
              <a:ea typeface="Calibri"/>
              <a:cs typeface="Calibri"/>
              <a:sym typeface="Calibri"/>
            </a:endParaRPr>
          </a:p>
          <a:p>
            <a:pPr marL="0" lvl="0" indent="0" algn="ctr" rtl="0">
              <a:spcBef>
                <a:spcPts val="0"/>
              </a:spcBef>
              <a:spcAft>
                <a:spcPts val="0"/>
              </a:spcAft>
              <a:buNone/>
            </a:pPr>
            <a:r>
              <a:rPr lang="en" sz="2900">
                <a:latin typeface="Calibri"/>
                <a:ea typeface="Calibri"/>
                <a:cs typeface="Calibri"/>
                <a:sym typeface="Calibri"/>
              </a:rPr>
              <a:t>A Toolkit for Teaching and Learning for Schools </a:t>
            </a:r>
            <a:endParaRPr sz="2900">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50"/>
          <p:cNvSpPr txBox="1">
            <a:spLocks noGrp="1"/>
          </p:cNvSpPr>
          <p:nvPr>
            <p:ph type="title"/>
          </p:nvPr>
        </p:nvSpPr>
        <p:spPr>
          <a:xfrm>
            <a:off x="4" y="-14125"/>
            <a:ext cx="9144000" cy="1047600"/>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0"/>
              </a:spcAft>
              <a:buClr>
                <a:schemeClr val="dk1"/>
              </a:buClr>
              <a:buSzPts val="1100"/>
              <a:buFont typeface="Arial"/>
              <a:buNone/>
            </a:pPr>
            <a:r>
              <a:rPr lang="en">
                <a:solidFill>
                  <a:schemeClr val="dk1"/>
                </a:solidFill>
              </a:rPr>
              <a:t>Planning Priorities: LEA Systems</a:t>
            </a:r>
            <a:endParaRPr/>
          </a:p>
        </p:txBody>
      </p:sp>
      <p:sp>
        <p:nvSpPr>
          <p:cNvPr id="212" name="Google Shape;212;p50"/>
          <p:cNvSpPr txBox="1">
            <a:spLocks noGrp="1"/>
          </p:cNvSpPr>
          <p:nvPr>
            <p:ph type="body" idx="1"/>
          </p:nvPr>
        </p:nvSpPr>
        <p:spPr>
          <a:xfrm>
            <a:off x="92900" y="1080450"/>
            <a:ext cx="2928600" cy="36906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a:t>The LEA Systems Domain focuses on:</a:t>
            </a:r>
            <a:endParaRPr/>
          </a:p>
          <a:p>
            <a:pPr marL="457200" lvl="0" indent="-342900" algn="l" rtl="0">
              <a:lnSpc>
                <a:spcPct val="100000"/>
              </a:lnSpc>
              <a:spcBef>
                <a:spcPts val="0"/>
              </a:spcBef>
              <a:spcAft>
                <a:spcPts val="0"/>
              </a:spcAft>
              <a:buSzPts val="1800"/>
              <a:buChar char="•"/>
            </a:pPr>
            <a:r>
              <a:rPr lang="en"/>
              <a:t>A plan to reopen facilities</a:t>
            </a:r>
            <a:endParaRPr/>
          </a:p>
          <a:p>
            <a:pPr marL="457200" lvl="0" indent="-342900" algn="l" rtl="0">
              <a:lnSpc>
                <a:spcPct val="100000"/>
              </a:lnSpc>
              <a:spcBef>
                <a:spcPts val="0"/>
              </a:spcBef>
              <a:spcAft>
                <a:spcPts val="0"/>
              </a:spcAft>
              <a:buSzPts val="1800"/>
              <a:buChar char="•"/>
            </a:pPr>
            <a:r>
              <a:rPr lang="en"/>
              <a:t>Flexible school calendars and schedules</a:t>
            </a:r>
            <a:endParaRPr/>
          </a:p>
          <a:p>
            <a:pPr marL="457200" lvl="0" indent="-342900" algn="l" rtl="0">
              <a:lnSpc>
                <a:spcPct val="100000"/>
              </a:lnSpc>
              <a:spcBef>
                <a:spcPts val="0"/>
              </a:spcBef>
              <a:spcAft>
                <a:spcPts val="0"/>
              </a:spcAft>
              <a:buSzPts val="1800"/>
              <a:buChar char="•"/>
            </a:pPr>
            <a:r>
              <a:rPr lang="en"/>
              <a:t>Strategic student/family communications plan</a:t>
            </a:r>
            <a:endParaRPr/>
          </a:p>
          <a:p>
            <a:pPr marL="457200" lvl="0" indent="-342900" algn="l" rtl="0">
              <a:lnSpc>
                <a:spcPct val="100000"/>
              </a:lnSpc>
              <a:spcBef>
                <a:spcPts val="0"/>
              </a:spcBef>
              <a:spcAft>
                <a:spcPts val="0"/>
              </a:spcAft>
              <a:buSzPts val="1800"/>
              <a:buChar char="•"/>
            </a:pPr>
            <a:r>
              <a:rPr lang="en"/>
              <a:t>Achieving a 1:1 student to device ratio and internet connectivity</a:t>
            </a:r>
            <a:endParaRPr/>
          </a:p>
          <a:p>
            <a:pPr marL="457200" lvl="0" indent="-342900" algn="l" rtl="0">
              <a:lnSpc>
                <a:spcPct val="100000"/>
              </a:lnSpc>
              <a:spcBef>
                <a:spcPts val="0"/>
              </a:spcBef>
              <a:spcAft>
                <a:spcPts val="0"/>
              </a:spcAft>
              <a:buSzPts val="1800"/>
              <a:buChar char="•"/>
            </a:pPr>
            <a:r>
              <a:rPr lang="en"/>
              <a:t>Sustaining early childhood seats</a:t>
            </a:r>
            <a:endParaRPr/>
          </a:p>
        </p:txBody>
      </p:sp>
      <p:pic>
        <p:nvPicPr>
          <p:cNvPr id="213" name="Google Shape;213;p50"/>
          <p:cNvPicPr preferRelativeResize="0"/>
          <p:nvPr/>
        </p:nvPicPr>
        <p:blipFill>
          <a:blip r:embed="rId3">
            <a:alphaModFix/>
          </a:blip>
          <a:stretch>
            <a:fillRect/>
          </a:stretch>
        </p:blipFill>
        <p:spPr>
          <a:xfrm>
            <a:off x="3157350" y="1160613"/>
            <a:ext cx="5817699" cy="35302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51"/>
          <p:cNvSpPr txBox="1">
            <a:spLocks noGrp="1"/>
          </p:cNvSpPr>
          <p:nvPr>
            <p:ph type="title"/>
          </p:nvPr>
        </p:nvSpPr>
        <p:spPr>
          <a:xfrm>
            <a:off x="0" y="1600200"/>
            <a:ext cx="9144000" cy="1657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A Toolkit for Teaching and Learning for Schools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52"/>
          <p:cNvSpPr txBox="1">
            <a:spLocks noGrp="1"/>
          </p:cNvSpPr>
          <p:nvPr>
            <p:ph type="title"/>
          </p:nvPr>
        </p:nvSpPr>
        <p:spPr>
          <a:xfrm>
            <a:off x="4" y="-14125"/>
            <a:ext cx="9144000" cy="10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Toolkit Overview</a:t>
            </a:r>
            <a:endParaRPr/>
          </a:p>
        </p:txBody>
      </p:sp>
      <p:sp>
        <p:nvSpPr>
          <p:cNvPr id="224" name="Google Shape;224;p52"/>
          <p:cNvSpPr txBox="1">
            <a:spLocks noGrp="1"/>
          </p:cNvSpPr>
          <p:nvPr>
            <p:ph type="body" idx="1"/>
          </p:nvPr>
        </p:nvSpPr>
        <p:spPr>
          <a:xfrm>
            <a:off x="152300" y="996875"/>
            <a:ext cx="6013800" cy="36081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a:t>Since implementation of most of the Strong Start priorities happens at the school level, this toolkit supports school leaders and teachers. </a:t>
            </a: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r>
              <a:rPr lang="en"/>
              <a:t>This toolkit was designed to include:</a:t>
            </a:r>
            <a:endParaRPr/>
          </a:p>
          <a:p>
            <a:pPr marL="457200" lvl="0" indent="-342900" algn="l" rtl="0">
              <a:lnSpc>
                <a:spcPct val="100000"/>
              </a:lnSpc>
              <a:spcBef>
                <a:spcPts val="0"/>
              </a:spcBef>
              <a:spcAft>
                <a:spcPts val="0"/>
              </a:spcAft>
              <a:buSzPts val="1800"/>
              <a:buChar char="•"/>
            </a:pPr>
            <a:r>
              <a:rPr lang="en"/>
              <a:t>Strong Start priorities aligned to teaching and learning </a:t>
            </a:r>
            <a:endParaRPr/>
          </a:p>
          <a:p>
            <a:pPr marL="457200" lvl="0" indent="-342900" algn="l" rtl="0">
              <a:lnSpc>
                <a:spcPct val="100000"/>
              </a:lnSpc>
              <a:spcBef>
                <a:spcPts val="0"/>
              </a:spcBef>
              <a:spcAft>
                <a:spcPts val="0"/>
              </a:spcAft>
              <a:buSzPts val="1800"/>
              <a:buChar char="•"/>
            </a:pPr>
            <a:r>
              <a:rPr lang="en"/>
              <a:t>One document per priority that includes samples, models, and plans from school systems and organizations in Louisiana and across the country for implementing each priority </a:t>
            </a:r>
            <a:endParaRPr/>
          </a:p>
          <a:p>
            <a:pPr marL="457200" lvl="0" indent="-342900" algn="l" rtl="0">
              <a:lnSpc>
                <a:spcPct val="100000"/>
              </a:lnSpc>
              <a:spcBef>
                <a:spcPts val="0"/>
              </a:spcBef>
              <a:spcAft>
                <a:spcPts val="0"/>
              </a:spcAft>
              <a:buSzPts val="1800"/>
              <a:buChar char="•"/>
            </a:pPr>
            <a:r>
              <a:rPr lang="en"/>
              <a:t>School actions for each priority that are a starting point for school leaders and teachers to prepare for the most important actions for the upcoming school year</a:t>
            </a:r>
            <a:endParaRPr/>
          </a:p>
        </p:txBody>
      </p:sp>
      <p:pic>
        <p:nvPicPr>
          <p:cNvPr id="225" name="Google Shape;225;p52"/>
          <p:cNvPicPr preferRelativeResize="0"/>
          <p:nvPr/>
        </p:nvPicPr>
        <p:blipFill>
          <a:blip r:embed="rId3">
            <a:alphaModFix/>
          </a:blip>
          <a:stretch>
            <a:fillRect/>
          </a:stretch>
        </p:blipFill>
        <p:spPr>
          <a:xfrm>
            <a:off x="6166100" y="1143000"/>
            <a:ext cx="2766675" cy="360802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53"/>
          <p:cNvSpPr txBox="1">
            <a:spLocks noGrp="1"/>
          </p:cNvSpPr>
          <p:nvPr>
            <p:ph type="title"/>
          </p:nvPr>
        </p:nvSpPr>
        <p:spPr>
          <a:xfrm>
            <a:off x="4" y="-14125"/>
            <a:ext cx="9144000" cy="10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Toolkit Structure</a:t>
            </a:r>
            <a:endParaRPr/>
          </a:p>
        </p:txBody>
      </p:sp>
      <p:sp>
        <p:nvSpPr>
          <p:cNvPr id="231" name="Google Shape;231;p53"/>
          <p:cNvSpPr txBox="1">
            <a:spLocks noGrp="1"/>
          </p:cNvSpPr>
          <p:nvPr>
            <p:ph type="body" idx="1"/>
          </p:nvPr>
        </p:nvSpPr>
        <p:spPr>
          <a:xfrm>
            <a:off x="152400" y="1143000"/>
            <a:ext cx="5487000" cy="35433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a:t>Each domain has:</a:t>
            </a:r>
            <a:endParaRPr/>
          </a:p>
          <a:p>
            <a:pPr marL="457200" lvl="0" indent="-342900" algn="l" rtl="0">
              <a:lnSpc>
                <a:spcPct val="100000"/>
              </a:lnSpc>
              <a:spcBef>
                <a:spcPts val="0"/>
              </a:spcBef>
              <a:spcAft>
                <a:spcPts val="0"/>
              </a:spcAft>
              <a:buSzPts val="1800"/>
              <a:buChar char="•"/>
            </a:pPr>
            <a:r>
              <a:rPr lang="en"/>
              <a:t>The Strong Start 2020 priority.</a:t>
            </a:r>
            <a:endParaRPr/>
          </a:p>
          <a:p>
            <a:pPr marL="457200" lvl="0" indent="-342900" algn="l" rtl="0">
              <a:lnSpc>
                <a:spcPct val="100000"/>
              </a:lnSpc>
              <a:spcBef>
                <a:spcPts val="0"/>
              </a:spcBef>
              <a:spcAft>
                <a:spcPts val="0"/>
              </a:spcAft>
              <a:buSzPts val="1800"/>
              <a:buChar char="•"/>
            </a:pPr>
            <a:r>
              <a:rPr lang="en"/>
              <a:t>School actions on how to plan, implement, and communicate.</a:t>
            </a:r>
            <a:endParaRPr/>
          </a:p>
          <a:p>
            <a:pPr marL="457200" lvl="0" indent="-342900" algn="l" rtl="0">
              <a:lnSpc>
                <a:spcPct val="100000"/>
              </a:lnSpc>
              <a:spcBef>
                <a:spcPts val="0"/>
              </a:spcBef>
              <a:spcAft>
                <a:spcPts val="0"/>
              </a:spcAft>
              <a:buSzPts val="1800"/>
              <a:buChar char="•"/>
            </a:pPr>
            <a:r>
              <a:rPr lang="en"/>
              <a:t>An Implementation Resource.</a:t>
            </a:r>
            <a:endParaRPr/>
          </a:p>
          <a:p>
            <a:pPr marL="457200" lvl="0" indent="-342900" algn="l" rtl="0">
              <a:lnSpc>
                <a:spcPct val="100000"/>
              </a:lnSpc>
              <a:spcBef>
                <a:spcPts val="0"/>
              </a:spcBef>
              <a:spcAft>
                <a:spcPts val="0"/>
              </a:spcAft>
              <a:buSzPts val="1800"/>
              <a:buChar char="•"/>
            </a:pPr>
            <a:r>
              <a:rPr lang="en"/>
              <a:t>Space for teams to identify notes and next steps.</a:t>
            </a:r>
            <a:endParaRPr/>
          </a:p>
          <a:p>
            <a:pPr marL="0" lvl="0" indent="0" algn="l" rtl="0">
              <a:spcBef>
                <a:spcPts val="750"/>
              </a:spcBef>
              <a:spcAft>
                <a:spcPts val="0"/>
              </a:spcAft>
              <a:buNone/>
            </a:pPr>
            <a:endParaRPr/>
          </a:p>
        </p:txBody>
      </p:sp>
      <p:pic>
        <p:nvPicPr>
          <p:cNvPr id="232" name="Google Shape;232;p53"/>
          <p:cNvPicPr preferRelativeResize="0"/>
          <p:nvPr/>
        </p:nvPicPr>
        <p:blipFill>
          <a:blip r:embed="rId3">
            <a:alphaModFix/>
          </a:blip>
          <a:stretch>
            <a:fillRect/>
          </a:stretch>
        </p:blipFill>
        <p:spPr>
          <a:xfrm>
            <a:off x="6090800" y="1084688"/>
            <a:ext cx="2900800" cy="3659925"/>
          </a:xfrm>
          <a:prstGeom prst="rect">
            <a:avLst/>
          </a:prstGeom>
          <a:noFill/>
          <a:ln w="9525" cap="flat" cmpd="sng">
            <a:solidFill>
              <a:srgbClr val="000000"/>
            </a:solidFill>
            <a:prstDash val="solid"/>
            <a:round/>
            <a:headEnd type="none" w="sm" len="sm"/>
            <a:tailEnd type="none" w="sm" len="sm"/>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54"/>
          <p:cNvSpPr txBox="1">
            <a:spLocks noGrp="1"/>
          </p:cNvSpPr>
          <p:nvPr>
            <p:ph type="title"/>
          </p:nvPr>
        </p:nvSpPr>
        <p:spPr>
          <a:xfrm>
            <a:off x="0" y="1600200"/>
            <a:ext cx="9144000" cy="1657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Implementation Resources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55"/>
          <p:cNvSpPr txBox="1">
            <a:spLocks noGrp="1"/>
          </p:cNvSpPr>
          <p:nvPr>
            <p:ph type="title"/>
          </p:nvPr>
        </p:nvSpPr>
        <p:spPr>
          <a:xfrm>
            <a:off x="4" y="-14125"/>
            <a:ext cx="9144000" cy="10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Implementation Resources</a:t>
            </a:r>
            <a:endParaRPr/>
          </a:p>
        </p:txBody>
      </p:sp>
      <p:sp>
        <p:nvSpPr>
          <p:cNvPr id="243" name="Google Shape;243;p55"/>
          <p:cNvSpPr txBox="1">
            <a:spLocks noGrp="1"/>
          </p:cNvSpPr>
          <p:nvPr>
            <p:ph type="body" idx="1"/>
          </p:nvPr>
        </p:nvSpPr>
        <p:spPr>
          <a:xfrm>
            <a:off x="152400" y="1143000"/>
            <a:ext cx="4461000" cy="35433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a:t>Each priority has one implementation resource. This resource includes resources, samples, and plans for school leaders and teachers to implement the priority at the school level.</a:t>
            </a:r>
            <a:endParaRPr/>
          </a:p>
          <a:p>
            <a:pPr marL="0" lvl="0" indent="0" algn="l" rtl="0">
              <a:lnSpc>
                <a:spcPct val="100000"/>
              </a:lnSpc>
              <a:spcBef>
                <a:spcPts val="0"/>
              </a:spcBef>
              <a:spcAft>
                <a:spcPts val="0"/>
              </a:spcAft>
              <a:buNone/>
            </a:pPr>
            <a:endParaRPr/>
          </a:p>
          <a:p>
            <a:pPr marL="457200" lvl="0" indent="-342900" algn="l" rtl="0">
              <a:lnSpc>
                <a:spcPct val="100000"/>
              </a:lnSpc>
              <a:spcBef>
                <a:spcPts val="0"/>
              </a:spcBef>
              <a:spcAft>
                <a:spcPts val="0"/>
              </a:spcAft>
              <a:buSzPts val="1800"/>
              <a:buChar char="•"/>
            </a:pPr>
            <a:r>
              <a:rPr lang="en"/>
              <a:t>Actions are categorized by tasks to Do Now or Do Next.</a:t>
            </a:r>
            <a:endParaRPr/>
          </a:p>
          <a:p>
            <a:pPr marL="457200" lvl="0" indent="-342900" algn="l" rtl="0">
              <a:lnSpc>
                <a:spcPct val="100000"/>
              </a:lnSpc>
              <a:spcBef>
                <a:spcPts val="0"/>
              </a:spcBef>
              <a:spcAft>
                <a:spcPts val="0"/>
              </a:spcAft>
              <a:buSzPts val="1800"/>
              <a:buChar char="•"/>
            </a:pPr>
            <a:r>
              <a:rPr lang="en"/>
              <a:t>New resources are denoted.</a:t>
            </a:r>
            <a:endParaRPr/>
          </a:p>
          <a:p>
            <a:pPr marL="457200" lvl="0" indent="-342900" algn="l" rtl="0">
              <a:lnSpc>
                <a:spcPct val="100000"/>
              </a:lnSpc>
              <a:spcBef>
                <a:spcPts val="0"/>
              </a:spcBef>
              <a:spcAft>
                <a:spcPts val="0"/>
              </a:spcAft>
              <a:buSzPts val="1800"/>
              <a:buChar char="•"/>
            </a:pPr>
            <a:r>
              <a:rPr lang="en"/>
              <a:t>Samples from school systems or organizations are labeled with their name.</a:t>
            </a:r>
            <a:endParaRPr/>
          </a:p>
          <a:p>
            <a:pPr marL="0" lvl="0" indent="0" algn="l" rtl="0">
              <a:lnSpc>
                <a:spcPct val="100000"/>
              </a:lnSpc>
              <a:spcBef>
                <a:spcPts val="0"/>
              </a:spcBef>
              <a:spcAft>
                <a:spcPts val="0"/>
              </a:spcAft>
              <a:buNone/>
            </a:pPr>
            <a:endParaRPr/>
          </a:p>
        </p:txBody>
      </p:sp>
      <p:pic>
        <p:nvPicPr>
          <p:cNvPr id="244" name="Google Shape;244;p55"/>
          <p:cNvPicPr preferRelativeResize="0"/>
          <p:nvPr/>
        </p:nvPicPr>
        <p:blipFill>
          <a:blip r:embed="rId3">
            <a:alphaModFix/>
          </a:blip>
          <a:stretch>
            <a:fillRect/>
          </a:stretch>
        </p:blipFill>
        <p:spPr>
          <a:xfrm>
            <a:off x="5741075" y="1028062"/>
            <a:ext cx="3043575" cy="3773176"/>
          </a:xfrm>
          <a:prstGeom prst="rect">
            <a:avLst/>
          </a:prstGeom>
          <a:noFill/>
          <a:ln w="9525" cap="flat" cmpd="sng">
            <a:solidFill>
              <a:srgbClr val="000000"/>
            </a:solidFill>
            <a:prstDash val="solid"/>
            <a:round/>
            <a:headEnd type="none" w="sm" len="sm"/>
            <a:tailEnd type="none" w="sm" len="sm"/>
          </a:ln>
        </p:spPr>
      </p:pic>
      <p:cxnSp>
        <p:nvCxnSpPr>
          <p:cNvPr id="245" name="Google Shape;245;p55"/>
          <p:cNvCxnSpPr/>
          <p:nvPr/>
        </p:nvCxnSpPr>
        <p:spPr>
          <a:xfrm rot="10800000" flipH="1">
            <a:off x="4329425" y="2545700"/>
            <a:ext cx="1487400" cy="481200"/>
          </a:xfrm>
          <a:prstGeom prst="straightConnector1">
            <a:avLst/>
          </a:prstGeom>
          <a:noFill/>
          <a:ln w="9525" cap="flat" cmpd="sng">
            <a:solidFill>
              <a:srgbClr val="FF0000"/>
            </a:solidFill>
            <a:prstDash val="solid"/>
            <a:round/>
            <a:headEnd type="none" w="med" len="med"/>
            <a:tailEnd type="triangle" w="med" len="med"/>
          </a:ln>
        </p:spPr>
      </p:cxnSp>
      <p:cxnSp>
        <p:nvCxnSpPr>
          <p:cNvPr id="246" name="Google Shape;246;p55"/>
          <p:cNvCxnSpPr/>
          <p:nvPr/>
        </p:nvCxnSpPr>
        <p:spPr>
          <a:xfrm>
            <a:off x="4329425" y="3155250"/>
            <a:ext cx="1465500" cy="819000"/>
          </a:xfrm>
          <a:prstGeom prst="straightConnector1">
            <a:avLst/>
          </a:prstGeom>
          <a:noFill/>
          <a:ln w="9525" cap="flat" cmpd="sng">
            <a:solidFill>
              <a:srgbClr val="FF0000"/>
            </a:solidFill>
            <a:prstDash val="solid"/>
            <a:round/>
            <a:headEnd type="none" w="med" len="med"/>
            <a:tailEnd type="triangle" w="med" len="med"/>
          </a:ln>
        </p:spPr>
      </p:cxnSp>
      <p:cxnSp>
        <p:nvCxnSpPr>
          <p:cNvPr id="247" name="Google Shape;247;p55"/>
          <p:cNvCxnSpPr/>
          <p:nvPr/>
        </p:nvCxnSpPr>
        <p:spPr>
          <a:xfrm>
            <a:off x="3435325" y="3636450"/>
            <a:ext cx="3898800" cy="4800"/>
          </a:xfrm>
          <a:prstGeom prst="straightConnector1">
            <a:avLst/>
          </a:prstGeom>
          <a:noFill/>
          <a:ln w="9525" cap="flat" cmpd="sng">
            <a:solidFill>
              <a:srgbClr val="FF0000"/>
            </a:solidFill>
            <a:prstDash val="solid"/>
            <a:round/>
            <a:headEnd type="none" w="med" len="med"/>
            <a:tailEnd type="triangle" w="med" len="med"/>
          </a:ln>
        </p:spPr>
      </p:cxnSp>
      <p:cxnSp>
        <p:nvCxnSpPr>
          <p:cNvPr id="248" name="Google Shape;248;p55"/>
          <p:cNvCxnSpPr/>
          <p:nvPr/>
        </p:nvCxnSpPr>
        <p:spPr>
          <a:xfrm rot="10800000" flipH="1">
            <a:off x="4053975" y="4114950"/>
            <a:ext cx="3258000" cy="2700"/>
          </a:xfrm>
          <a:prstGeom prst="straightConnector1">
            <a:avLst/>
          </a:prstGeom>
          <a:noFill/>
          <a:ln w="9525" cap="flat" cmpd="sng">
            <a:solidFill>
              <a:srgbClr val="FF0000"/>
            </a:solidFill>
            <a:prstDash val="solid"/>
            <a:round/>
            <a:headEnd type="none" w="med" len="med"/>
            <a:tailEnd type="triangle" w="med" len="med"/>
          </a:ln>
        </p:spPr>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56"/>
          <p:cNvSpPr txBox="1">
            <a:spLocks noGrp="1"/>
          </p:cNvSpPr>
          <p:nvPr>
            <p:ph type="title"/>
          </p:nvPr>
        </p:nvSpPr>
        <p:spPr>
          <a:xfrm>
            <a:off x="4" y="-14125"/>
            <a:ext cx="9144000" cy="10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u="sng">
                <a:solidFill>
                  <a:schemeClr val="hlink"/>
                </a:solidFill>
                <a:hlinkClick r:id="rId3"/>
              </a:rPr>
              <a:t>Implementing Assessment and Individual Plans</a:t>
            </a:r>
            <a:endParaRPr/>
          </a:p>
        </p:txBody>
      </p:sp>
      <p:sp>
        <p:nvSpPr>
          <p:cNvPr id="254" name="Google Shape;254;p56"/>
          <p:cNvSpPr txBox="1">
            <a:spLocks noGrp="1"/>
          </p:cNvSpPr>
          <p:nvPr>
            <p:ph type="body" idx="1"/>
          </p:nvPr>
        </p:nvSpPr>
        <p:spPr>
          <a:xfrm>
            <a:off x="152400" y="1074200"/>
            <a:ext cx="5326500" cy="3543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Priority</a:t>
            </a:r>
            <a:r>
              <a:rPr lang="en"/>
              <a:t>: The school system will assess students’ academic needs through the use of high-quality screeners for students in grades K-3 and high-quality ELA and math diagnostics in grades 3 through high school. The school system will create an individual plan for students with the most significant learning gaps. </a:t>
            </a:r>
            <a:endParaRPr/>
          </a:p>
          <a:p>
            <a:pPr marL="0" lvl="0" indent="0" algn="l" rtl="0">
              <a:spcBef>
                <a:spcPts val="0"/>
              </a:spcBef>
              <a:spcAft>
                <a:spcPts val="0"/>
              </a:spcAft>
              <a:buNone/>
            </a:pPr>
            <a:endParaRPr/>
          </a:p>
          <a:p>
            <a:pPr marL="0" lvl="0" indent="0" algn="l" rtl="0">
              <a:spcBef>
                <a:spcPts val="0"/>
              </a:spcBef>
              <a:spcAft>
                <a:spcPts val="0"/>
              </a:spcAft>
              <a:buNone/>
            </a:pPr>
            <a:r>
              <a:rPr lang="en" b="1"/>
              <a:t>Highlights</a:t>
            </a:r>
            <a:endParaRPr b="1"/>
          </a:p>
          <a:p>
            <a:pPr marL="457200" lvl="0" indent="-342900" algn="l" rtl="0">
              <a:spcBef>
                <a:spcPts val="0"/>
              </a:spcBef>
              <a:spcAft>
                <a:spcPts val="0"/>
              </a:spcAft>
              <a:buSzPts val="1800"/>
              <a:buChar char="•"/>
            </a:pPr>
            <a:r>
              <a:rPr lang="en"/>
              <a:t>Sample assessment calendars</a:t>
            </a:r>
            <a:endParaRPr/>
          </a:p>
          <a:p>
            <a:pPr marL="457200" lvl="0" indent="-342900" algn="l" rtl="0">
              <a:spcBef>
                <a:spcPts val="0"/>
              </a:spcBef>
              <a:spcAft>
                <a:spcPts val="0"/>
              </a:spcAft>
              <a:buSzPts val="1800"/>
              <a:buChar char="•"/>
            </a:pPr>
            <a:r>
              <a:rPr lang="en"/>
              <a:t>Sample learning plans</a:t>
            </a:r>
            <a:endParaRPr/>
          </a:p>
          <a:p>
            <a:pPr marL="457200" lvl="0" indent="-342900" algn="l" rtl="0">
              <a:spcBef>
                <a:spcPts val="0"/>
              </a:spcBef>
              <a:spcAft>
                <a:spcPts val="0"/>
              </a:spcAft>
              <a:buSzPts val="1800"/>
              <a:buChar char="•"/>
            </a:pPr>
            <a:r>
              <a:rPr lang="en"/>
              <a:t>Sample parent letter for remote administration</a:t>
            </a:r>
            <a:endParaRPr/>
          </a:p>
          <a:p>
            <a:pPr marL="457200" lvl="0" indent="-342900" algn="l" rtl="0">
              <a:spcBef>
                <a:spcPts val="0"/>
              </a:spcBef>
              <a:spcAft>
                <a:spcPts val="0"/>
              </a:spcAft>
              <a:buSzPts val="1800"/>
              <a:buChar char="•"/>
            </a:pPr>
            <a:r>
              <a:rPr lang="en"/>
              <a:t>Resources for ELA and Math instructional planning</a:t>
            </a:r>
            <a:endParaRPr/>
          </a:p>
          <a:p>
            <a:pPr marL="457200" lvl="0" indent="-342900" algn="l" rtl="0">
              <a:spcBef>
                <a:spcPts val="0"/>
              </a:spcBef>
              <a:spcAft>
                <a:spcPts val="0"/>
              </a:spcAft>
              <a:buSzPts val="1800"/>
              <a:buChar char="•"/>
            </a:pPr>
            <a:r>
              <a:rPr lang="en"/>
              <a:t>Resources for assessing students and addressing learning gaps</a:t>
            </a:r>
            <a:endParaRPr/>
          </a:p>
        </p:txBody>
      </p:sp>
      <p:pic>
        <p:nvPicPr>
          <p:cNvPr id="255" name="Google Shape;255;p56"/>
          <p:cNvPicPr preferRelativeResize="0"/>
          <p:nvPr/>
        </p:nvPicPr>
        <p:blipFill>
          <a:blip r:embed="rId4">
            <a:alphaModFix/>
          </a:blip>
          <a:stretch>
            <a:fillRect/>
          </a:stretch>
        </p:blipFill>
        <p:spPr>
          <a:xfrm>
            <a:off x="5374525" y="1795950"/>
            <a:ext cx="3668676" cy="22374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57"/>
          <p:cNvSpPr txBox="1">
            <a:spLocks noGrp="1"/>
          </p:cNvSpPr>
          <p:nvPr>
            <p:ph type="title"/>
          </p:nvPr>
        </p:nvSpPr>
        <p:spPr>
          <a:xfrm>
            <a:off x="4" y="-14125"/>
            <a:ext cx="9144000" cy="10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u="sng">
                <a:solidFill>
                  <a:schemeClr val="hlink"/>
                </a:solidFill>
                <a:hlinkClick r:id="rId3"/>
              </a:rPr>
              <a:t>Implementing </a:t>
            </a:r>
            <a:r>
              <a:rPr lang="en" u="sng">
                <a:solidFill>
                  <a:schemeClr val="hlink"/>
                </a:solidFill>
                <a:hlinkClick r:id="rId3"/>
              </a:rPr>
              <a:t>Continuous Core Instruction</a:t>
            </a:r>
            <a:endParaRPr/>
          </a:p>
        </p:txBody>
      </p:sp>
      <p:sp>
        <p:nvSpPr>
          <p:cNvPr id="261" name="Google Shape;261;p57"/>
          <p:cNvSpPr txBox="1">
            <a:spLocks noGrp="1"/>
          </p:cNvSpPr>
          <p:nvPr>
            <p:ph type="body" idx="1"/>
          </p:nvPr>
        </p:nvSpPr>
        <p:spPr>
          <a:xfrm>
            <a:off x="152400" y="1074200"/>
            <a:ext cx="5326500" cy="3543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Priority</a:t>
            </a:r>
            <a:r>
              <a:rPr lang="en"/>
              <a:t>: The school system will have a plan for the continuous use of aligned curricular materials during periods of school facility closure or modified operations, exclusive to adaptations produced by instructional materials providers.</a:t>
            </a:r>
            <a:endParaRPr/>
          </a:p>
          <a:p>
            <a:pPr marL="0" lvl="0" indent="0" algn="l" rtl="0">
              <a:spcBef>
                <a:spcPts val="0"/>
              </a:spcBef>
              <a:spcAft>
                <a:spcPts val="0"/>
              </a:spcAft>
              <a:buNone/>
            </a:pPr>
            <a:endParaRPr/>
          </a:p>
          <a:p>
            <a:pPr marL="0" lvl="0" indent="0" algn="l" rtl="0">
              <a:spcBef>
                <a:spcPts val="0"/>
              </a:spcBef>
              <a:spcAft>
                <a:spcPts val="0"/>
              </a:spcAft>
              <a:buNone/>
            </a:pPr>
            <a:r>
              <a:rPr lang="en" b="1"/>
              <a:t>Highlights</a:t>
            </a:r>
            <a:endParaRPr b="1"/>
          </a:p>
          <a:p>
            <a:pPr marL="457200" lvl="0" indent="-342900" algn="l" rtl="0">
              <a:spcBef>
                <a:spcPts val="0"/>
              </a:spcBef>
              <a:spcAft>
                <a:spcPts val="0"/>
              </a:spcAft>
              <a:buSzPts val="1800"/>
              <a:buChar char="•"/>
            </a:pPr>
            <a:r>
              <a:rPr lang="en"/>
              <a:t>Samples of providing feedback in a virtual setting</a:t>
            </a:r>
            <a:endParaRPr/>
          </a:p>
          <a:p>
            <a:pPr marL="457200" lvl="0" indent="-342900" algn="l" rtl="0">
              <a:spcBef>
                <a:spcPts val="0"/>
              </a:spcBef>
              <a:spcAft>
                <a:spcPts val="0"/>
              </a:spcAft>
              <a:buSzPts val="1800"/>
              <a:buChar char="•"/>
            </a:pPr>
            <a:r>
              <a:rPr lang="en"/>
              <a:t>Sample parent letter</a:t>
            </a:r>
            <a:endParaRPr/>
          </a:p>
          <a:p>
            <a:pPr marL="457200" lvl="0" indent="-342900" algn="l" rtl="0">
              <a:spcBef>
                <a:spcPts val="0"/>
              </a:spcBef>
              <a:spcAft>
                <a:spcPts val="0"/>
              </a:spcAft>
              <a:buSzPts val="1800"/>
              <a:buChar char="•"/>
            </a:pPr>
            <a:r>
              <a:rPr lang="en"/>
              <a:t>Sample lesson adaptations</a:t>
            </a:r>
            <a:endParaRPr/>
          </a:p>
          <a:p>
            <a:pPr marL="457200" lvl="0" indent="-342900" algn="l" rtl="0">
              <a:spcBef>
                <a:spcPts val="0"/>
              </a:spcBef>
              <a:spcAft>
                <a:spcPts val="0"/>
              </a:spcAft>
              <a:buSzPts val="1800"/>
              <a:buChar char="•"/>
            </a:pPr>
            <a:r>
              <a:rPr lang="en"/>
              <a:t>Resources for best practices in a virtual setting</a:t>
            </a:r>
            <a:endParaRPr/>
          </a:p>
          <a:p>
            <a:pPr marL="457200" lvl="0" indent="-342900" algn="l" rtl="0">
              <a:spcBef>
                <a:spcPts val="0"/>
              </a:spcBef>
              <a:spcAft>
                <a:spcPts val="0"/>
              </a:spcAft>
              <a:buSzPts val="1800"/>
              <a:buChar char="•"/>
            </a:pPr>
            <a:r>
              <a:rPr lang="en"/>
              <a:t>Resources for adapting lessons to a hybrid/virtual model</a:t>
            </a:r>
            <a:endParaRPr/>
          </a:p>
        </p:txBody>
      </p:sp>
      <p:pic>
        <p:nvPicPr>
          <p:cNvPr id="262" name="Google Shape;262;p57"/>
          <p:cNvPicPr preferRelativeResize="0"/>
          <p:nvPr/>
        </p:nvPicPr>
        <p:blipFill>
          <a:blip r:embed="rId4">
            <a:alphaModFix/>
          </a:blip>
          <a:stretch>
            <a:fillRect/>
          </a:stretch>
        </p:blipFill>
        <p:spPr>
          <a:xfrm>
            <a:off x="5616500" y="1889738"/>
            <a:ext cx="3360299" cy="18228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58"/>
          <p:cNvSpPr txBox="1">
            <a:spLocks noGrp="1"/>
          </p:cNvSpPr>
          <p:nvPr>
            <p:ph type="title"/>
          </p:nvPr>
        </p:nvSpPr>
        <p:spPr>
          <a:xfrm>
            <a:off x="4" y="-14125"/>
            <a:ext cx="9144000" cy="10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u="sng">
                <a:solidFill>
                  <a:schemeClr val="hlink"/>
                </a:solidFill>
                <a:hlinkClick r:id="rId3"/>
              </a:rPr>
              <a:t>Implementing Continuous Non-Core Instruction</a:t>
            </a:r>
            <a:endParaRPr/>
          </a:p>
        </p:txBody>
      </p:sp>
      <p:sp>
        <p:nvSpPr>
          <p:cNvPr id="268" name="Google Shape;268;p58"/>
          <p:cNvSpPr txBox="1">
            <a:spLocks noGrp="1"/>
          </p:cNvSpPr>
          <p:nvPr>
            <p:ph type="body" idx="1"/>
          </p:nvPr>
        </p:nvSpPr>
        <p:spPr>
          <a:xfrm>
            <a:off x="152400" y="1074200"/>
            <a:ext cx="5326500" cy="3543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Priority</a:t>
            </a:r>
            <a:r>
              <a:rPr lang="en"/>
              <a:t>: The school system will provide continuous instruction in non-core subjects, including CTE courses, during periods of school facility closure or modified operations. </a:t>
            </a:r>
            <a:endParaRPr/>
          </a:p>
          <a:p>
            <a:pPr marL="0" lvl="0" indent="0" algn="l" rtl="0">
              <a:spcBef>
                <a:spcPts val="0"/>
              </a:spcBef>
              <a:spcAft>
                <a:spcPts val="0"/>
              </a:spcAft>
              <a:buNone/>
            </a:pPr>
            <a:endParaRPr/>
          </a:p>
          <a:p>
            <a:pPr marL="0" lvl="0" indent="0" algn="l" rtl="0">
              <a:spcBef>
                <a:spcPts val="0"/>
              </a:spcBef>
              <a:spcAft>
                <a:spcPts val="0"/>
              </a:spcAft>
              <a:buNone/>
            </a:pPr>
            <a:r>
              <a:rPr lang="en" b="1"/>
              <a:t>Highlights</a:t>
            </a:r>
            <a:endParaRPr b="1"/>
          </a:p>
          <a:p>
            <a:pPr marL="457200" lvl="0" indent="-342900" algn="l" rtl="0">
              <a:spcBef>
                <a:spcPts val="0"/>
              </a:spcBef>
              <a:spcAft>
                <a:spcPts val="0"/>
              </a:spcAft>
              <a:buSzPts val="1800"/>
              <a:buChar char="•"/>
            </a:pPr>
            <a:r>
              <a:rPr lang="en"/>
              <a:t>Samples classroom support tool for Non-Core and CTE courses</a:t>
            </a:r>
            <a:endParaRPr/>
          </a:p>
          <a:p>
            <a:pPr marL="457200" lvl="0" indent="-342900" algn="l" rtl="0">
              <a:spcBef>
                <a:spcPts val="0"/>
              </a:spcBef>
              <a:spcAft>
                <a:spcPts val="0"/>
              </a:spcAft>
              <a:buSzPts val="1800"/>
              <a:buChar char="•"/>
            </a:pPr>
            <a:r>
              <a:rPr lang="en"/>
              <a:t>Sample communications for parents</a:t>
            </a:r>
            <a:endParaRPr/>
          </a:p>
          <a:p>
            <a:pPr marL="457200" lvl="0" indent="-342900" algn="l" rtl="0">
              <a:spcBef>
                <a:spcPts val="0"/>
              </a:spcBef>
              <a:spcAft>
                <a:spcPts val="0"/>
              </a:spcAft>
              <a:buSzPts val="1800"/>
              <a:buChar char="•"/>
            </a:pPr>
            <a:r>
              <a:rPr lang="en"/>
              <a:t>Material distribution guidance</a:t>
            </a:r>
            <a:endParaRPr/>
          </a:p>
          <a:p>
            <a:pPr marL="457200" lvl="0" indent="-342900" algn="l" rtl="0">
              <a:spcBef>
                <a:spcPts val="0"/>
              </a:spcBef>
              <a:spcAft>
                <a:spcPts val="0"/>
              </a:spcAft>
              <a:buSzPts val="1800"/>
              <a:buChar char="•"/>
            </a:pPr>
            <a:r>
              <a:rPr lang="en"/>
              <a:t>Resources for adapting lessons to a hybrid/virtual model</a:t>
            </a:r>
            <a:endParaRPr/>
          </a:p>
          <a:p>
            <a:pPr marL="0" lvl="0" indent="0" algn="l" rtl="0">
              <a:spcBef>
                <a:spcPts val="0"/>
              </a:spcBef>
              <a:spcAft>
                <a:spcPts val="0"/>
              </a:spcAft>
              <a:buNone/>
            </a:pPr>
            <a:endParaRPr/>
          </a:p>
        </p:txBody>
      </p:sp>
      <p:pic>
        <p:nvPicPr>
          <p:cNvPr id="269" name="Google Shape;269;p58"/>
          <p:cNvPicPr preferRelativeResize="0"/>
          <p:nvPr/>
        </p:nvPicPr>
        <p:blipFill>
          <a:blip r:embed="rId4">
            <a:alphaModFix/>
          </a:blip>
          <a:stretch>
            <a:fillRect/>
          </a:stretch>
        </p:blipFill>
        <p:spPr>
          <a:xfrm>
            <a:off x="5594300" y="1769538"/>
            <a:ext cx="3360300" cy="2152613"/>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59"/>
          <p:cNvSpPr txBox="1">
            <a:spLocks noGrp="1"/>
          </p:cNvSpPr>
          <p:nvPr>
            <p:ph type="title"/>
          </p:nvPr>
        </p:nvSpPr>
        <p:spPr>
          <a:xfrm>
            <a:off x="4" y="-14125"/>
            <a:ext cx="9144000" cy="10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u="sng">
                <a:solidFill>
                  <a:schemeClr val="hlink"/>
                </a:solidFill>
                <a:hlinkClick r:id="rId3"/>
              </a:rPr>
              <a:t>Implementing Student and Staff Well-Being</a:t>
            </a:r>
            <a:endParaRPr/>
          </a:p>
        </p:txBody>
      </p:sp>
      <p:sp>
        <p:nvSpPr>
          <p:cNvPr id="275" name="Google Shape;275;p59"/>
          <p:cNvSpPr txBox="1">
            <a:spLocks noGrp="1"/>
          </p:cNvSpPr>
          <p:nvPr>
            <p:ph type="body" idx="1"/>
          </p:nvPr>
        </p:nvSpPr>
        <p:spPr>
          <a:xfrm>
            <a:off x="152400" y="1074200"/>
            <a:ext cx="5326500" cy="3543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Priority</a:t>
            </a:r>
            <a:r>
              <a:rPr lang="en"/>
              <a:t>: The school system will ensure the well-being of all students and educators by providing social, emotional and behavioral health supports, including emotional and behavioral health screening for students upon return to school. </a:t>
            </a:r>
            <a:endParaRPr/>
          </a:p>
          <a:p>
            <a:pPr marL="0" lvl="0" indent="0" algn="l" rtl="0">
              <a:spcBef>
                <a:spcPts val="0"/>
              </a:spcBef>
              <a:spcAft>
                <a:spcPts val="0"/>
              </a:spcAft>
              <a:buNone/>
            </a:pPr>
            <a:endParaRPr/>
          </a:p>
          <a:p>
            <a:pPr marL="0" lvl="0" indent="0" algn="l" rtl="0">
              <a:spcBef>
                <a:spcPts val="0"/>
              </a:spcBef>
              <a:spcAft>
                <a:spcPts val="0"/>
              </a:spcAft>
              <a:buNone/>
            </a:pPr>
            <a:r>
              <a:rPr lang="en" b="1"/>
              <a:t>Highlights</a:t>
            </a:r>
            <a:endParaRPr b="1"/>
          </a:p>
          <a:p>
            <a:pPr marL="457200" lvl="0" indent="-342900" algn="l" rtl="0">
              <a:spcBef>
                <a:spcPts val="0"/>
              </a:spcBef>
              <a:spcAft>
                <a:spcPts val="0"/>
              </a:spcAft>
              <a:buSzPts val="1800"/>
              <a:buChar char="•"/>
            </a:pPr>
            <a:r>
              <a:rPr lang="en"/>
              <a:t>Sample schedule for well-being support</a:t>
            </a:r>
            <a:endParaRPr/>
          </a:p>
          <a:p>
            <a:pPr marL="457200" lvl="0" indent="-342900" algn="l" rtl="0">
              <a:spcBef>
                <a:spcPts val="0"/>
              </a:spcBef>
              <a:spcAft>
                <a:spcPts val="0"/>
              </a:spcAft>
              <a:buSzPts val="1800"/>
              <a:buChar char="•"/>
            </a:pPr>
            <a:r>
              <a:rPr lang="en"/>
              <a:t>Sample culture and climate surveys</a:t>
            </a:r>
            <a:endParaRPr/>
          </a:p>
          <a:p>
            <a:pPr marL="457200" lvl="0" indent="-342900" algn="l" rtl="0">
              <a:spcBef>
                <a:spcPts val="0"/>
              </a:spcBef>
              <a:spcAft>
                <a:spcPts val="0"/>
              </a:spcAft>
              <a:buSzPts val="1800"/>
              <a:buChar char="•"/>
            </a:pPr>
            <a:r>
              <a:rPr lang="en"/>
              <a:t>Sample individual student plans</a:t>
            </a:r>
            <a:endParaRPr/>
          </a:p>
          <a:p>
            <a:pPr marL="457200" lvl="0" indent="-342900" algn="l" rtl="0">
              <a:spcBef>
                <a:spcPts val="0"/>
              </a:spcBef>
              <a:spcAft>
                <a:spcPts val="0"/>
              </a:spcAft>
              <a:buSzPts val="1800"/>
              <a:buChar char="•"/>
            </a:pPr>
            <a:r>
              <a:rPr lang="en"/>
              <a:t>Resources for administering and interpreting screeners</a:t>
            </a:r>
            <a:endParaRPr/>
          </a:p>
          <a:p>
            <a:pPr marL="0" lvl="0" indent="0" algn="l" rtl="0">
              <a:spcBef>
                <a:spcPts val="0"/>
              </a:spcBef>
              <a:spcAft>
                <a:spcPts val="0"/>
              </a:spcAft>
              <a:buNone/>
            </a:pPr>
            <a:endParaRPr/>
          </a:p>
        </p:txBody>
      </p:sp>
      <p:pic>
        <p:nvPicPr>
          <p:cNvPr id="276" name="Google Shape;276;p59"/>
          <p:cNvPicPr preferRelativeResize="0"/>
          <p:nvPr/>
        </p:nvPicPr>
        <p:blipFill>
          <a:blip r:embed="rId4">
            <a:alphaModFix/>
          </a:blip>
          <a:stretch>
            <a:fillRect/>
          </a:stretch>
        </p:blipFill>
        <p:spPr>
          <a:xfrm>
            <a:off x="5660900" y="1816575"/>
            <a:ext cx="3360300" cy="205856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42"/>
          <p:cNvSpPr txBox="1">
            <a:spLocks noGrp="1"/>
          </p:cNvSpPr>
          <p:nvPr>
            <p:ph type="body" idx="1"/>
          </p:nvPr>
        </p:nvSpPr>
        <p:spPr>
          <a:xfrm>
            <a:off x="400050" y="1200150"/>
            <a:ext cx="8343900" cy="3543300"/>
          </a:xfrm>
          <a:prstGeom prst="rect">
            <a:avLst/>
          </a:prstGeom>
        </p:spPr>
        <p:txBody>
          <a:bodyPr spcFirstLastPara="1" wrap="square" lIns="91425" tIns="91425" rIns="91425" bIns="91425" anchor="t" anchorCtr="0">
            <a:noAutofit/>
          </a:bodyPr>
          <a:lstStyle/>
          <a:p>
            <a:pPr marL="457200" lvl="0" indent="-342900" algn="l" rtl="0">
              <a:lnSpc>
                <a:spcPct val="115000"/>
              </a:lnSpc>
              <a:spcBef>
                <a:spcPts val="750"/>
              </a:spcBef>
              <a:spcAft>
                <a:spcPts val="0"/>
              </a:spcAft>
              <a:buSzPts val="1800"/>
              <a:buChar char="•"/>
            </a:pPr>
            <a:r>
              <a:rPr lang="en"/>
              <a:t>Strong Start Overview</a:t>
            </a:r>
            <a:endParaRPr/>
          </a:p>
          <a:p>
            <a:pPr marL="457200" lvl="0" indent="-342900" algn="l" rtl="0">
              <a:lnSpc>
                <a:spcPct val="115000"/>
              </a:lnSpc>
              <a:spcBef>
                <a:spcPts val="0"/>
              </a:spcBef>
              <a:spcAft>
                <a:spcPts val="0"/>
              </a:spcAft>
              <a:buSzPts val="1800"/>
              <a:buChar char="•"/>
            </a:pPr>
            <a:r>
              <a:rPr lang="en"/>
              <a:t>Toolkit Overview</a:t>
            </a:r>
            <a:endParaRPr/>
          </a:p>
          <a:p>
            <a:pPr marL="457200" lvl="0" indent="-342900" algn="l" rtl="0">
              <a:lnSpc>
                <a:spcPct val="115000"/>
              </a:lnSpc>
              <a:spcBef>
                <a:spcPts val="0"/>
              </a:spcBef>
              <a:spcAft>
                <a:spcPts val="0"/>
              </a:spcAft>
              <a:buSzPts val="1800"/>
              <a:buChar char="•"/>
            </a:pPr>
            <a:r>
              <a:rPr lang="en"/>
              <a:t>Resources</a:t>
            </a:r>
            <a:endParaRPr/>
          </a:p>
          <a:p>
            <a:pPr marL="457200" lvl="0" indent="-342900" algn="l" rtl="0">
              <a:lnSpc>
                <a:spcPct val="115000"/>
              </a:lnSpc>
              <a:spcBef>
                <a:spcPts val="0"/>
              </a:spcBef>
              <a:spcAft>
                <a:spcPts val="0"/>
              </a:spcAft>
              <a:buSzPts val="1800"/>
              <a:buChar char="•"/>
            </a:pPr>
            <a:r>
              <a:rPr lang="en"/>
              <a:t>Closing</a:t>
            </a:r>
            <a:endParaRPr/>
          </a:p>
        </p:txBody>
      </p:sp>
      <p:sp>
        <p:nvSpPr>
          <p:cNvPr id="159" name="Google Shape;159;p42"/>
          <p:cNvSpPr txBox="1">
            <a:spLocks noGrp="1"/>
          </p:cNvSpPr>
          <p:nvPr>
            <p:ph type="title"/>
          </p:nvPr>
        </p:nvSpPr>
        <p:spPr>
          <a:xfrm>
            <a:off x="400050" y="114300"/>
            <a:ext cx="8343900" cy="914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Agenda</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60"/>
          <p:cNvSpPr txBox="1">
            <a:spLocks noGrp="1"/>
          </p:cNvSpPr>
          <p:nvPr>
            <p:ph type="title"/>
          </p:nvPr>
        </p:nvSpPr>
        <p:spPr>
          <a:xfrm>
            <a:off x="4" y="-14125"/>
            <a:ext cx="9144000" cy="10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u="sng">
                <a:solidFill>
                  <a:schemeClr val="hlink"/>
                </a:solidFill>
                <a:hlinkClick r:id="rId3"/>
              </a:rPr>
              <a:t>Implementing Professional Development</a:t>
            </a:r>
            <a:endParaRPr/>
          </a:p>
        </p:txBody>
      </p:sp>
      <p:sp>
        <p:nvSpPr>
          <p:cNvPr id="282" name="Google Shape;282;p60"/>
          <p:cNvSpPr txBox="1">
            <a:spLocks noGrp="1"/>
          </p:cNvSpPr>
          <p:nvPr>
            <p:ph type="body" idx="1"/>
          </p:nvPr>
        </p:nvSpPr>
        <p:spPr>
          <a:xfrm>
            <a:off x="152400" y="1074200"/>
            <a:ext cx="5326500" cy="3543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Priority</a:t>
            </a:r>
            <a:r>
              <a:rPr lang="en"/>
              <a:t>: The school system has a comprehensive professional development plan that provides professional learning for staff regardless of facility closures, including training for all teachers on distance learning protocols and methods.</a:t>
            </a:r>
            <a:endParaRPr/>
          </a:p>
          <a:p>
            <a:pPr marL="0" lvl="0" indent="0" algn="l" rtl="0">
              <a:spcBef>
                <a:spcPts val="0"/>
              </a:spcBef>
              <a:spcAft>
                <a:spcPts val="0"/>
              </a:spcAft>
              <a:buNone/>
            </a:pPr>
            <a:endParaRPr/>
          </a:p>
          <a:p>
            <a:pPr marL="0" lvl="0" indent="0" algn="l" rtl="0">
              <a:spcBef>
                <a:spcPts val="0"/>
              </a:spcBef>
              <a:spcAft>
                <a:spcPts val="0"/>
              </a:spcAft>
              <a:buNone/>
            </a:pPr>
            <a:r>
              <a:rPr lang="en" b="1"/>
              <a:t>Highlights</a:t>
            </a:r>
            <a:endParaRPr b="1"/>
          </a:p>
          <a:p>
            <a:pPr marL="457200" lvl="0" indent="-342900" algn="l" rtl="0">
              <a:spcBef>
                <a:spcPts val="0"/>
              </a:spcBef>
              <a:spcAft>
                <a:spcPts val="0"/>
              </a:spcAft>
              <a:buSzPts val="1800"/>
              <a:buChar char="•"/>
            </a:pPr>
            <a:r>
              <a:rPr lang="en"/>
              <a:t>Sample PD calendars and plans</a:t>
            </a:r>
            <a:endParaRPr/>
          </a:p>
          <a:p>
            <a:pPr marL="457200" lvl="0" indent="-342900" algn="l" rtl="0">
              <a:spcBef>
                <a:spcPts val="0"/>
              </a:spcBef>
              <a:spcAft>
                <a:spcPts val="0"/>
              </a:spcAft>
              <a:buSzPts val="1800"/>
              <a:buChar char="•"/>
            </a:pPr>
            <a:r>
              <a:rPr lang="en"/>
              <a:t>Sample best practices and agendas for virtual common planning meetings</a:t>
            </a:r>
            <a:endParaRPr/>
          </a:p>
          <a:p>
            <a:pPr marL="457200" lvl="0" indent="-342900" algn="l" rtl="0">
              <a:spcBef>
                <a:spcPts val="0"/>
              </a:spcBef>
              <a:spcAft>
                <a:spcPts val="0"/>
              </a:spcAft>
              <a:buSzPts val="1800"/>
              <a:buChar char="•"/>
            </a:pPr>
            <a:r>
              <a:rPr lang="en"/>
              <a:t>Resources for planning PD</a:t>
            </a:r>
            <a:endParaRPr/>
          </a:p>
        </p:txBody>
      </p:sp>
      <p:pic>
        <p:nvPicPr>
          <p:cNvPr id="283" name="Google Shape;283;p60"/>
          <p:cNvPicPr preferRelativeResize="0"/>
          <p:nvPr/>
        </p:nvPicPr>
        <p:blipFill>
          <a:blip r:embed="rId4">
            <a:alphaModFix/>
          </a:blip>
          <a:stretch>
            <a:fillRect/>
          </a:stretch>
        </p:blipFill>
        <p:spPr>
          <a:xfrm>
            <a:off x="5631300" y="1832138"/>
            <a:ext cx="3360301" cy="202741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61"/>
          <p:cNvSpPr txBox="1">
            <a:spLocks noGrp="1"/>
          </p:cNvSpPr>
          <p:nvPr>
            <p:ph type="title"/>
          </p:nvPr>
        </p:nvSpPr>
        <p:spPr>
          <a:xfrm>
            <a:off x="4" y="-14125"/>
            <a:ext cx="9144000" cy="10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u="sng">
                <a:solidFill>
                  <a:schemeClr val="hlink"/>
                </a:solidFill>
                <a:hlinkClick r:id="rId3"/>
              </a:rPr>
              <a:t>Implementing Staffing Plans and School Schedules</a:t>
            </a:r>
            <a:endParaRPr/>
          </a:p>
        </p:txBody>
      </p:sp>
      <p:sp>
        <p:nvSpPr>
          <p:cNvPr id="289" name="Google Shape;289;p61"/>
          <p:cNvSpPr txBox="1">
            <a:spLocks noGrp="1"/>
          </p:cNvSpPr>
          <p:nvPr>
            <p:ph type="body" idx="1"/>
          </p:nvPr>
        </p:nvSpPr>
        <p:spPr>
          <a:xfrm>
            <a:off x="152400" y="1033475"/>
            <a:ext cx="5326500" cy="3543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700" b="1"/>
              <a:t>Priorities</a:t>
            </a:r>
            <a:r>
              <a:rPr lang="en" sz="1700"/>
              <a:t>: </a:t>
            </a:r>
            <a:endParaRPr sz="1700"/>
          </a:p>
          <a:p>
            <a:pPr marL="0" lvl="0" indent="0" algn="l" rtl="0">
              <a:spcBef>
                <a:spcPts val="0"/>
              </a:spcBef>
              <a:spcAft>
                <a:spcPts val="0"/>
              </a:spcAft>
              <a:buNone/>
            </a:pPr>
            <a:r>
              <a:rPr lang="en" sz="1700"/>
              <a:t>The school system will develop an adaptive staffing plan to be used during periods of school facility closure or modified operations. </a:t>
            </a:r>
            <a:endParaRPr sz="1700"/>
          </a:p>
          <a:p>
            <a:pPr marL="0" lvl="0" indent="0" algn="l" rtl="0">
              <a:spcBef>
                <a:spcPts val="0"/>
              </a:spcBef>
              <a:spcAft>
                <a:spcPts val="0"/>
              </a:spcAft>
              <a:buNone/>
            </a:pPr>
            <a:endParaRPr sz="1700"/>
          </a:p>
          <a:p>
            <a:pPr marL="0" lvl="0" indent="0" algn="l" rtl="0">
              <a:spcBef>
                <a:spcPts val="0"/>
              </a:spcBef>
              <a:spcAft>
                <a:spcPts val="0"/>
              </a:spcAft>
              <a:buNone/>
            </a:pPr>
            <a:r>
              <a:rPr lang="en" sz="1700"/>
              <a:t>The school system will adopt flexible and opportunistic calendars and school schedules that maximize learning opportunities  throughout the year, as well as ensure continuous learning during periods of school facility closures and modified operations.</a:t>
            </a:r>
            <a:endParaRPr sz="1700"/>
          </a:p>
          <a:p>
            <a:pPr marL="0" lvl="0" indent="0" algn="l" rtl="0">
              <a:spcBef>
                <a:spcPts val="0"/>
              </a:spcBef>
              <a:spcAft>
                <a:spcPts val="0"/>
              </a:spcAft>
              <a:buNone/>
            </a:pPr>
            <a:endParaRPr sz="1700"/>
          </a:p>
          <a:p>
            <a:pPr marL="0" lvl="0" indent="0" algn="l" rtl="0">
              <a:spcBef>
                <a:spcPts val="0"/>
              </a:spcBef>
              <a:spcAft>
                <a:spcPts val="0"/>
              </a:spcAft>
              <a:buNone/>
            </a:pPr>
            <a:r>
              <a:rPr lang="en" sz="1700" b="1"/>
              <a:t>Highlights</a:t>
            </a:r>
            <a:endParaRPr sz="1700" b="1"/>
          </a:p>
          <a:p>
            <a:pPr marL="457200" lvl="0" indent="-336550" algn="l" rtl="0">
              <a:spcBef>
                <a:spcPts val="0"/>
              </a:spcBef>
              <a:spcAft>
                <a:spcPts val="0"/>
              </a:spcAft>
              <a:buSzPts val="1700"/>
              <a:buChar char="•"/>
            </a:pPr>
            <a:r>
              <a:rPr lang="en" sz="1700"/>
              <a:t>Sample personnel surveys</a:t>
            </a:r>
            <a:endParaRPr sz="1700"/>
          </a:p>
          <a:p>
            <a:pPr marL="457200" lvl="0" indent="-336550" algn="l" rtl="0">
              <a:spcBef>
                <a:spcPts val="0"/>
              </a:spcBef>
              <a:spcAft>
                <a:spcPts val="0"/>
              </a:spcAft>
              <a:buSzPts val="1700"/>
              <a:buChar char="•"/>
            </a:pPr>
            <a:r>
              <a:rPr lang="en" sz="1700"/>
              <a:t>Resources for building an adaptive staffing plan and designing school schedules</a:t>
            </a:r>
            <a:endParaRPr sz="1700"/>
          </a:p>
          <a:p>
            <a:pPr marL="457200" lvl="0" indent="-336550" algn="l" rtl="0">
              <a:spcBef>
                <a:spcPts val="0"/>
              </a:spcBef>
              <a:spcAft>
                <a:spcPts val="0"/>
              </a:spcAft>
              <a:buSzPts val="1700"/>
              <a:buChar char="•"/>
            </a:pPr>
            <a:r>
              <a:rPr lang="en" sz="1700"/>
              <a:t>Sample comeback models</a:t>
            </a:r>
            <a:endParaRPr sz="1700"/>
          </a:p>
        </p:txBody>
      </p:sp>
      <p:pic>
        <p:nvPicPr>
          <p:cNvPr id="290" name="Google Shape;290;p61"/>
          <p:cNvPicPr preferRelativeResize="0"/>
          <p:nvPr/>
        </p:nvPicPr>
        <p:blipFill>
          <a:blip r:embed="rId4">
            <a:alphaModFix/>
          </a:blip>
          <a:stretch>
            <a:fillRect/>
          </a:stretch>
        </p:blipFill>
        <p:spPr>
          <a:xfrm>
            <a:off x="5601700" y="1105775"/>
            <a:ext cx="3360300" cy="1955543"/>
          </a:xfrm>
          <a:prstGeom prst="rect">
            <a:avLst/>
          </a:prstGeom>
          <a:noFill/>
          <a:ln>
            <a:noFill/>
          </a:ln>
        </p:spPr>
      </p:pic>
      <p:pic>
        <p:nvPicPr>
          <p:cNvPr id="291" name="Google Shape;291;p61"/>
          <p:cNvPicPr preferRelativeResize="0"/>
          <p:nvPr/>
        </p:nvPicPr>
        <p:blipFill>
          <a:blip r:embed="rId5">
            <a:alphaModFix/>
          </a:blip>
          <a:stretch>
            <a:fillRect/>
          </a:stretch>
        </p:blipFill>
        <p:spPr>
          <a:xfrm>
            <a:off x="5601700" y="3214775"/>
            <a:ext cx="3360301" cy="1584553"/>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62"/>
          <p:cNvSpPr txBox="1">
            <a:spLocks noGrp="1"/>
          </p:cNvSpPr>
          <p:nvPr>
            <p:ph type="title"/>
          </p:nvPr>
        </p:nvSpPr>
        <p:spPr>
          <a:xfrm>
            <a:off x="4" y="-14125"/>
            <a:ext cx="9144000" cy="10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u="sng">
                <a:solidFill>
                  <a:schemeClr val="hlink"/>
                </a:solidFill>
                <a:hlinkClick r:id="rId3"/>
              </a:rPr>
              <a:t>Implementing Strategic Communications Plans</a:t>
            </a:r>
            <a:endParaRPr/>
          </a:p>
        </p:txBody>
      </p:sp>
      <p:sp>
        <p:nvSpPr>
          <p:cNvPr id="297" name="Google Shape;297;p62"/>
          <p:cNvSpPr txBox="1">
            <a:spLocks noGrp="1"/>
          </p:cNvSpPr>
          <p:nvPr>
            <p:ph type="body" idx="1"/>
          </p:nvPr>
        </p:nvSpPr>
        <p:spPr>
          <a:xfrm>
            <a:off x="152400" y="1033475"/>
            <a:ext cx="5326500" cy="3543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700" b="1"/>
              <a:t>Priority</a:t>
            </a:r>
            <a:r>
              <a:rPr lang="en" sz="1700"/>
              <a:t>: The school system will implement a strategic communications plan to:</a:t>
            </a:r>
            <a:endParaRPr sz="1700"/>
          </a:p>
          <a:p>
            <a:pPr marL="457200" lvl="0" indent="-336550" algn="l" rtl="0">
              <a:spcBef>
                <a:spcPts val="0"/>
              </a:spcBef>
              <a:spcAft>
                <a:spcPts val="0"/>
              </a:spcAft>
              <a:buSzPts val="1700"/>
              <a:buChar char="•"/>
            </a:pPr>
            <a:r>
              <a:rPr lang="en" sz="1700"/>
              <a:t>Connect with every student daily;</a:t>
            </a:r>
            <a:endParaRPr sz="1700"/>
          </a:p>
          <a:p>
            <a:pPr marL="457200" lvl="0" indent="-336550" algn="l" rtl="0">
              <a:spcBef>
                <a:spcPts val="0"/>
              </a:spcBef>
              <a:spcAft>
                <a:spcPts val="0"/>
              </a:spcAft>
              <a:buSzPts val="1700"/>
              <a:buChar char="•"/>
            </a:pPr>
            <a:r>
              <a:rPr lang="en" sz="1700"/>
              <a:t>Provide feedback on student work weekly; and</a:t>
            </a:r>
            <a:endParaRPr sz="1700"/>
          </a:p>
          <a:p>
            <a:pPr marL="457200" lvl="0" indent="-336550" algn="l" rtl="0">
              <a:spcBef>
                <a:spcPts val="0"/>
              </a:spcBef>
              <a:spcAft>
                <a:spcPts val="0"/>
              </a:spcAft>
              <a:buSzPts val="1700"/>
              <a:buChar char="•"/>
            </a:pPr>
            <a:r>
              <a:rPr lang="en" sz="1700"/>
              <a:t>Help families understand their role in supporting their child’s continuous earning.</a:t>
            </a:r>
            <a:endParaRPr sz="1700"/>
          </a:p>
          <a:p>
            <a:pPr marL="0" lvl="0" indent="0" algn="l" rtl="0">
              <a:spcBef>
                <a:spcPts val="0"/>
              </a:spcBef>
              <a:spcAft>
                <a:spcPts val="0"/>
              </a:spcAft>
              <a:buNone/>
            </a:pPr>
            <a:endParaRPr sz="1700"/>
          </a:p>
          <a:p>
            <a:pPr marL="0" lvl="0" indent="0" algn="l" rtl="0">
              <a:spcBef>
                <a:spcPts val="0"/>
              </a:spcBef>
              <a:spcAft>
                <a:spcPts val="0"/>
              </a:spcAft>
              <a:buNone/>
            </a:pPr>
            <a:r>
              <a:rPr lang="en" sz="1700" b="1"/>
              <a:t>Highlights</a:t>
            </a:r>
            <a:endParaRPr sz="1700" b="1"/>
          </a:p>
          <a:p>
            <a:pPr marL="457200" lvl="0" indent="-336550" algn="l" rtl="0">
              <a:spcBef>
                <a:spcPts val="0"/>
              </a:spcBef>
              <a:spcAft>
                <a:spcPts val="0"/>
              </a:spcAft>
              <a:buSzPts val="1700"/>
              <a:buChar char="•"/>
            </a:pPr>
            <a:r>
              <a:rPr lang="en" sz="1700"/>
              <a:t>Sample student engagement templates</a:t>
            </a:r>
            <a:endParaRPr sz="1700"/>
          </a:p>
          <a:p>
            <a:pPr marL="457200" lvl="0" indent="-336550" algn="l" rtl="0">
              <a:spcBef>
                <a:spcPts val="0"/>
              </a:spcBef>
              <a:spcAft>
                <a:spcPts val="0"/>
              </a:spcAft>
              <a:buSzPts val="1700"/>
              <a:buChar char="•"/>
            </a:pPr>
            <a:r>
              <a:rPr lang="en" sz="1700"/>
              <a:t>Sample school reopening communications plan</a:t>
            </a:r>
            <a:endParaRPr sz="1700"/>
          </a:p>
          <a:p>
            <a:pPr marL="457200" lvl="0" indent="-336550" algn="l" rtl="0">
              <a:spcBef>
                <a:spcPts val="0"/>
              </a:spcBef>
              <a:spcAft>
                <a:spcPts val="0"/>
              </a:spcAft>
              <a:buSzPts val="1700"/>
              <a:buChar char="•"/>
            </a:pPr>
            <a:r>
              <a:rPr lang="en" sz="1700"/>
              <a:t>Resources for using data from student outreach</a:t>
            </a:r>
            <a:endParaRPr sz="1700"/>
          </a:p>
        </p:txBody>
      </p:sp>
      <p:pic>
        <p:nvPicPr>
          <p:cNvPr id="298" name="Google Shape;298;p62"/>
          <p:cNvPicPr preferRelativeResize="0"/>
          <p:nvPr/>
        </p:nvPicPr>
        <p:blipFill>
          <a:blip r:embed="rId4">
            <a:alphaModFix/>
          </a:blip>
          <a:stretch>
            <a:fillRect/>
          </a:stretch>
        </p:blipFill>
        <p:spPr>
          <a:xfrm>
            <a:off x="5579500" y="1657275"/>
            <a:ext cx="3360300" cy="22957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63"/>
          <p:cNvSpPr txBox="1">
            <a:spLocks noGrp="1"/>
          </p:cNvSpPr>
          <p:nvPr>
            <p:ph type="title"/>
          </p:nvPr>
        </p:nvSpPr>
        <p:spPr>
          <a:xfrm>
            <a:off x="4" y="-14125"/>
            <a:ext cx="9144000" cy="10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u="sng">
                <a:solidFill>
                  <a:schemeClr val="hlink"/>
                </a:solidFill>
                <a:hlinkClick r:id="rId3"/>
              </a:rPr>
              <a:t>Implementing 1:1 Device and Access</a:t>
            </a:r>
            <a:endParaRPr/>
          </a:p>
        </p:txBody>
      </p:sp>
      <p:sp>
        <p:nvSpPr>
          <p:cNvPr id="304" name="Google Shape;304;p63"/>
          <p:cNvSpPr txBox="1">
            <a:spLocks noGrp="1"/>
          </p:cNvSpPr>
          <p:nvPr>
            <p:ph type="body" idx="1"/>
          </p:nvPr>
        </p:nvSpPr>
        <p:spPr>
          <a:xfrm>
            <a:off x="152400" y="1033475"/>
            <a:ext cx="5326500" cy="3543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700" b="1"/>
              <a:t>Priority</a:t>
            </a:r>
            <a:r>
              <a:rPr lang="en" sz="1700"/>
              <a:t>: School system leaders will ensure that there is a 1:1 student ratio for devices (laptop or tablet) and internet connectivity for every student grades Pre-K-12 and a plan to issue these devices to students for use at home, if necessary. If Internet access is unavailable, the school system will ensure students have a reliable phone line. </a:t>
            </a:r>
            <a:endParaRPr sz="1700"/>
          </a:p>
          <a:p>
            <a:pPr marL="0" lvl="0" indent="0" algn="l" rtl="0">
              <a:spcBef>
                <a:spcPts val="0"/>
              </a:spcBef>
              <a:spcAft>
                <a:spcPts val="0"/>
              </a:spcAft>
              <a:buNone/>
            </a:pPr>
            <a:endParaRPr sz="1700"/>
          </a:p>
          <a:p>
            <a:pPr marL="0" lvl="0" indent="0" algn="l" rtl="0">
              <a:spcBef>
                <a:spcPts val="0"/>
              </a:spcBef>
              <a:spcAft>
                <a:spcPts val="0"/>
              </a:spcAft>
              <a:buNone/>
            </a:pPr>
            <a:r>
              <a:rPr lang="en" sz="1700" b="1"/>
              <a:t>Highlights</a:t>
            </a:r>
            <a:endParaRPr sz="1700" b="1"/>
          </a:p>
          <a:p>
            <a:pPr marL="457200" lvl="0" indent="-336550" algn="l" rtl="0">
              <a:spcBef>
                <a:spcPts val="0"/>
              </a:spcBef>
              <a:spcAft>
                <a:spcPts val="0"/>
              </a:spcAft>
              <a:buSzPts val="1700"/>
              <a:buChar char="•"/>
            </a:pPr>
            <a:r>
              <a:rPr lang="en" sz="1700"/>
              <a:t>Sample device and access surveys and distribution schedules</a:t>
            </a:r>
            <a:endParaRPr sz="1700"/>
          </a:p>
          <a:p>
            <a:pPr marL="457200" lvl="0" indent="-336550" algn="l" rtl="0">
              <a:spcBef>
                <a:spcPts val="0"/>
              </a:spcBef>
              <a:spcAft>
                <a:spcPts val="0"/>
              </a:spcAft>
              <a:buSzPts val="1700"/>
              <a:buChar char="•"/>
            </a:pPr>
            <a:r>
              <a:rPr lang="en" sz="1700"/>
              <a:t>Sample technology letters to families</a:t>
            </a:r>
            <a:endParaRPr sz="1700"/>
          </a:p>
          <a:p>
            <a:pPr marL="457200" lvl="0" indent="-336550" algn="l" rtl="0">
              <a:spcBef>
                <a:spcPts val="0"/>
              </a:spcBef>
              <a:spcAft>
                <a:spcPts val="0"/>
              </a:spcAft>
              <a:buSzPts val="1700"/>
              <a:buChar char="•"/>
            </a:pPr>
            <a:r>
              <a:rPr lang="en" sz="1700"/>
              <a:t>Examples of loaning contract agreements</a:t>
            </a:r>
            <a:endParaRPr sz="1700"/>
          </a:p>
          <a:p>
            <a:pPr marL="457200" lvl="0" indent="-336550" algn="l" rtl="0">
              <a:spcBef>
                <a:spcPts val="0"/>
              </a:spcBef>
              <a:spcAft>
                <a:spcPts val="0"/>
              </a:spcAft>
              <a:buSzPts val="1700"/>
              <a:buChar char="•"/>
            </a:pPr>
            <a:r>
              <a:rPr lang="en" sz="1700"/>
              <a:t>Sample training options for teachers, students, and parents</a:t>
            </a:r>
            <a:endParaRPr sz="1700"/>
          </a:p>
        </p:txBody>
      </p:sp>
      <p:pic>
        <p:nvPicPr>
          <p:cNvPr id="305" name="Google Shape;305;p63"/>
          <p:cNvPicPr preferRelativeResize="0"/>
          <p:nvPr/>
        </p:nvPicPr>
        <p:blipFill>
          <a:blip r:embed="rId4">
            <a:alphaModFix/>
          </a:blip>
          <a:stretch>
            <a:fillRect/>
          </a:stretch>
        </p:blipFill>
        <p:spPr>
          <a:xfrm>
            <a:off x="5586900" y="1763225"/>
            <a:ext cx="3360300" cy="2083789"/>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64"/>
          <p:cNvSpPr txBox="1">
            <a:spLocks noGrp="1"/>
          </p:cNvSpPr>
          <p:nvPr>
            <p:ph type="title"/>
          </p:nvPr>
        </p:nvSpPr>
        <p:spPr>
          <a:xfrm>
            <a:off x="0" y="1600200"/>
            <a:ext cx="9144000" cy="1657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Closing</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65"/>
          <p:cNvSpPr txBox="1">
            <a:spLocks noGrp="1"/>
          </p:cNvSpPr>
          <p:nvPr>
            <p:ph type="title"/>
          </p:nvPr>
        </p:nvSpPr>
        <p:spPr>
          <a:xfrm>
            <a:off x="4" y="-14125"/>
            <a:ext cx="9144000" cy="10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Resources</a:t>
            </a:r>
            <a:endParaRPr/>
          </a:p>
        </p:txBody>
      </p:sp>
      <p:sp>
        <p:nvSpPr>
          <p:cNvPr id="316" name="Google Shape;316;p65"/>
          <p:cNvSpPr txBox="1">
            <a:spLocks noGrp="1"/>
          </p:cNvSpPr>
          <p:nvPr>
            <p:ph type="body" idx="1"/>
          </p:nvPr>
        </p:nvSpPr>
        <p:spPr>
          <a:xfrm>
            <a:off x="152400" y="1110100"/>
            <a:ext cx="8839200" cy="33705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u="sng">
                <a:solidFill>
                  <a:srgbClr val="0097A7"/>
                </a:solidFill>
                <a:hlinkClick r:id="rId3"/>
              </a:rPr>
              <a:t>Implementing Strong Start 2020: A Toolkit for Teaching and Learning for Schools</a:t>
            </a:r>
            <a:endParaRPr/>
          </a:p>
          <a:p>
            <a:pPr marL="0" lvl="0" indent="0" algn="l" rtl="0">
              <a:lnSpc>
                <a:spcPct val="100000"/>
              </a:lnSpc>
              <a:spcBef>
                <a:spcPts val="0"/>
              </a:spcBef>
              <a:spcAft>
                <a:spcPts val="0"/>
              </a:spcAft>
              <a:buNone/>
            </a:pPr>
            <a:r>
              <a:rPr lang="en" u="sng">
                <a:solidFill>
                  <a:schemeClr val="hlink"/>
                </a:solidFill>
                <a:hlinkClick r:id="rId4"/>
              </a:rPr>
              <a:t>Strong Start 2020 Library</a:t>
            </a:r>
            <a:endParaRPr/>
          </a:p>
          <a:p>
            <a:pPr marL="0" lvl="0" indent="0" algn="l" rtl="0">
              <a:lnSpc>
                <a:spcPct val="100000"/>
              </a:lnSpc>
              <a:spcBef>
                <a:spcPts val="0"/>
              </a:spcBef>
              <a:spcAft>
                <a:spcPts val="0"/>
              </a:spcAft>
              <a:buNone/>
            </a:pPr>
            <a:r>
              <a:rPr lang="en" u="sng">
                <a:solidFill>
                  <a:schemeClr val="hlink"/>
                </a:solidFill>
                <a:hlinkClick r:id="rId5"/>
              </a:rPr>
              <a:t>Strong Start 2020 landing page</a:t>
            </a:r>
            <a:endParaRPr/>
          </a:p>
          <a:p>
            <a:pPr marL="0" lvl="0" indent="0" algn="l" rtl="0">
              <a:lnSpc>
                <a:spcPct val="100000"/>
              </a:lnSpc>
              <a:spcBef>
                <a:spcPts val="0"/>
              </a:spcBef>
              <a:spcAft>
                <a:spcPts val="0"/>
              </a:spcAft>
              <a:buNone/>
            </a:pPr>
            <a:r>
              <a:rPr lang="en" u="sng">
                <a:solidFill>
                  <a:schemeClr val="hlink"/>
                </a:solidFill>
                <a:hlinkClick r:id="rId6"/>
              </a:rPr>
              <a:t>Strong Start 2020 Planning Guide</a:t>
            </a:r>
            <a:endParaRPr/>
          </a:p>
          <a:p>
            <a:pPr marL="0" lvl="0" indent="0" algn="l" rtl="0">
              <a:lnSpc>
                <a:spcPct val="100000"/>
              </a:lnSpc>
              <a:spcBef>
                <a:spcPts val="0"/>
              </a:spcBef>
              <a:spcAft>
                <a:spcPts val="0"/>
              </a:spcAft>
              <a:buNone/>
            </a:pPr>
            <a:r>
              <a:rPr lang="en" u="sng">
                <a:solidFill>
                  <a:schemeClr val="hlink"/>
                </a:solidFill>
                <a:hlinkClick r:id="rId7"/>
              </a:rPr>
              <a:t>School Reopening Guidelines and Resources</a:t>
            </a: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66"/>
          <p:cNvSpPr txBox="1">
            <a:spLocks noGrp="1"/>
          </p:cNvSpPr>
          <p:nvPr>
            <p:ph type="title"/>
          </p:nvPr>
        </p:nvSpPr>
        <p:spPr>
          <a:xfrm>
            <a:off x="4" y="-14125"/>
            <a:ext cx="9144000" cy="10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Support</a:t>
            </a:r>
            <a:endParaRPr/>
          </a:p>
        </p:txBody>
      </p:sp>
      <p:sp>
        <p:nvSpPr>
          <p:cNvPr id="322" name="Google Shape;322;p66"/>
          <p:cNvSpPr txBox="1">
            <a:spLocks noGrp="1"/>
          </p:cNvSpPr>
          <p:nvPr>
            <p:ph type="body" idx="1"/>
          </p:nvPr>
        </p:nvSpPr>
        <p:spPr>
          <a:xfrm>
            <a:off x="152400" y="1143000"/>
            <a:ext cx="8839200" cy="35433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a:t>Strong Start Reopening Office Hours will occur Thursdays at 3:00 p.m. through September 3, 2020. Details are below.</a:t>
            </a:r>
            <a:endParaRPr/>
          </a:p>
          <a:p>
            <a:pPr marL="457200" lvl="0" indent="-342900" algn="l" rtl="0">
              <a:spcBef>
                <a:spcPts val="750"/>
              </a:spcBef>
              <a:spcAft>
                <a:spcPts val="0"/>
              </a:spcAft>
              <a:buSzPts val="1800"/>
              <a:buChar char="•"/>
            </a:pPr>
            <a:r>
              <a:rPr lang="en" b="1"/>
              <a:t>Zoom</a:t>
            </a:r>
            <a:r>
              <a:rPr lang="en"/>
              <a:t>: </a:t>
            </a:r>
            <a:r>
              <a:rPr lang="en" u="sng">
                <a:solidFill>
                  <a:schemeClr val="hlink"/>
                </a:solidFill>
                <a:hlinkClick r:id="rId3"/>
              </a:rPr>
              <a:t>https://ldoe.zoom.us/j/91419461028</a:t>
            </a:r>
            <a:endParaRPr/>
          </a:p>
          <a:p>
            <a:pPr marL="457200" lvl="0" indent="-342900" algn="l" rtl="0">
              <a:spcBef>
                <a:spcPts val="0"/>
              </a:spcBef>
              <a:spcAft>
                <a:spcPts val="0"/>
              </a:spcAft>
              <a:buSzPts val="1800"/>
              <a:buChar char="•"/>
            </a:pPr>
            <a:r>
              <a:rPr lang="en" b="1"/>
              <a:t>Phone</a:t>
            </a:r>
            <a:r>
              <a:rPr lang="en"/>
              <a:t>: 301-715-8592 </a:t>
            </a:r>
            <a:endParaRPr/>
          </a:p>
          <a:p>
            <a:pPr marL="457200" lvl="0" indent="-342900" algn="l" rtl="0">
              <a:spcBef>
                <a:spcPts val="0"/>
              </a:spcBef>
              <a:spcAft>
                <a:spcPts val="0"/>
              </a:spcAft>
              <a:buSzPts val="1800"/>
              <a:buChar char="•"/>
            </a:pPr>
            <a:r>
              <a:rPr lang="en" b="1"/>
              <a:t>Meeting ID:</a:t>
            </a:r>
            <a:r>
              <a:rPr lang="en"/>
              <a:t> 914 1946 1028</a:t>
            </a:r>
            <a:endParaRPr/>
          </a:p>
          <a:p>
            <a:pPr marL="457200" lvl="0" indent="-342900" algn="l" rtl="0">
              <a:spcBef>
                <a:spcPts val="0"/>
              </a:spcBef>
              <a:spcAft>
                <a:spcPts val="0"/>
              </a:spcAft>
              <a:buSzPts val="1800"/>
              <a:buChar char="•"/>
            </a:pPr>
            <a:r>
              <a:rPr lang="en" b="1"/>
              <a:t>Password:</a:t>
            </a:r>
            <a:r>
              <a:rPr lang="en"/>
              <a:t> 408891</a:t>
            </a: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r>
              <a:rPr lang="en"/>
              <a:t>Email </a:t>
            </a:r>
            <a:r>
              <a:rPr lang="en" u="sng">
                <a:solidFill>
                  <a:schemeClr val="hlink"/>
                </a:solidFill>
                <a:hlinkClick r:id="rId4"/>
              </a:rPr>
              <a:t>LDOECOVID19support@la.gov</a:t>
            </a:r>
            <a:r>
              <a:rPr lang="en"/>
              <a:t> with questions.</a:t>
            </a:r>
            <a:endParaRPr/>
          </a:p>
          <a:p>
            <a:pPr marL="0" lvl="0" indent="0" algn="l" rtl="0">
              <a:lnSpc>
                <a:spcPct val="100000"/>
              </a:lnSpc>
              <a:spcBef>
                <a:spcPts val="0"/>
              </a:spcBef>
              <a:spcAft>
                <a:spcPts val="0"/>
              </a:spcAft>
              <a:buNone/>
            </a:pPr>
            <a:endParaRPr/>
          </a:p>
          <a:p>
            <a:pPr marL="0" lvl="0" indent="0" algn="l" rtl="0">
              <a:spcBef>
                <a:spcPts val="75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pic>
        <p:nvPicPr>
          <p:cNvPr id="164" name="Google Shape;164;p43"/>
          <p:cNvPicPr preferRelativeResize="0"/>
          <p:nvPr/>
        </p:nvPicPr>
        <p:blipFill rotWithShape="1">
          <a:blip r:embed="rId3">
            <a:alphaModFix/>
          </a:blip>
          <a:srcRect/>
          <a:stretch/>
        </p:blipFill>
        <p:spPr>
          <a:xfrm>
            <a:off x="-8" y="0"/>
            <a:ext cx="9144018" cy="514350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44"/>
          <p:cNvSpPr txBox="1">
            <a:spLocks noGrp="1"/>
          </p:cNvSpPr>
          <p:nvPr>
            <p:ph type="body" idx="1"/>
          </p:nvPr>
        </p:nvSpPr>
        <p:spPr>
          <a:xfrm>
            <a:off x="152400" y="1066800"/>
            <a:ext cx="8804100" cy="35433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a:solidFill>
                  <a:srgbClr val="000000"/>
                </a:solidFill>
              </a:rPr>
              <a:t>A strong start to the 2020-2021 academic year builds on the academ</a:t>
            </a:r>
            <a:r>
              <a:rPr lang="en"/>
              <a:t>ic </a:t>
            </a:r>
            <a:r>
              <a:rPr lang="en" u="sng">
                <a:solidFill>
                  <a:schemeClr val="hlink"/>
                </a:solidFill>
                <a:hlinkClick r:id="rId3"/>
              </a:rPr>
              <a:t>priorities</a:t>
            </a:r>
            <a:r>
              <a:rPr lang="en"/>
              <a:t> a</a:t>
            </a:r>
            <a:r>
              <a:rPr lang="en">
                <a:solidFill>
                  <a:srgbClr val="000000"/>
                </a:solidFill>
              </a:rPr>
              <a:t>nd decisions to which school systems have already committed in their approved school system plans submitted via Super App. This included a coherent academic plan for:</a:t>
            </a:r>
            <a:endParaRPr>
              <a:solidFill>
                <a:srgbClr val="000000"/>
              </a:solidFill>
            </a:endParaRPr>
          </a:p>
          <a:p>
            <a:pPr marL="457200" lvl="0" indent="-342900" algn="l" rtl="0">
              <a:lnSpc>
                <a:spcPct val="100000"/>
              </a:lnSpc>
              <a:spcBef>
                <a:spcPts val="1000"/>
              </a:spcBef>
              <a:spcAft>
                <a:spcPts val="0"/>
              </a:spcAft>
              <a:buClr>
                <a:srgbClr val="000000"/>
              </a:buClr>
              <a:buSzPts val="1800"/>
              <a:buFont typeface="Calibri"/>
              <a:buChar char="•"/>
            </a:pPr>
            <a:r>
              <a:rPr lang="en">
                <a:solidFill>
                  <a:srgbClr val="000000"/>
                </a:solidFill>
              </a:rPr>
              <a:t>High-quality curriculum</a:t>
            </a:r>
            <a:endParaRPr>
              <a:solidFill>
                <a:srgbClr val="000000"/>
              </a:solidFill>
            </a:endParaRPr>
          </a:p>
          <a:p>
            <a:pPr marL="457200" lvl="0" indent="-342900" algn="l" rtl="0">
              <a:lnSpc>
                <a:spcPct val="100000"/>
              </a:lnSpc>
              <a:spcBef>
                <a:spcPts val="1000"/>
              </a:spcBef>
              <a:spcAft>
                <a:spcPts val="0"/>
              </a:spcAft>
              <a:buClr>
                <a:srgbClr val="000000"/>
              </a:buClr>
              <a:buSzPts val="1800"/>
              <a:buFont typeface="Calibri"/>
              <a:buChar char="•"/>
            </a:pPr>
            <a:r>
              <a:rPr lang="en">
                <a:solidFill>
                  <a:srgbClr val="000000"/>
                </a:solidFill>
              </a:rPr>
              <a:t>High-quality teacher development</a:t>
            </a:r>
            <a:endParaRPr>
              <a:solidFill>
                <a:srgbClr val="000000"/>
              </a:solidFill>
            </a:endParaRPr>
          </a:p>
          <a:p>
            <a:pPr marL="457200" lvl="0" indent="-342900" algn="l" rtl="0">
              <a:lnSpc>
                <a:spcPct val="100000"/>
              </a:lnSpc>
              <a:spcBef>
                <a:spcPts val="1000"/>
              </a:spcBef>
              <a:spcAft>
                <a:spcPts val="0"/>
              </a:spcAft>
              <a:buClr>
                <a:srgbClr val="000000"/>
              </a:buClr>
              <a:buSzPts val="1800"/>
              <a:buFont typeface="Calibri"/>
              <a:buChar char="•"/>
            </a:pPr>
            <a:r>
              <a:rPr lang="en">
                <a:solidFill>
                  <a:srgbClr val="000000"/>
                </a:solidFill>
              </a:rPr>
              <a:t>High-quality assessments</a:t>
            </a:r>
            <a:endParaRPr>
              <a:solidFill>
                <a:srgbClr val="000000"/>
              </a:solidFill>
            </a:endParaRPr>
          </a:p>
          <a:p>
            <a:pPr marL="0" lvl="0" indent="0" algn="l" rtl="0">
              <a:lnSpc>
                <a:spcPct val="100000"/>
              </a:lnSpc>
              <a:spcBef>
                <a:spcPts val="1000"/>
              </a:spcBef>
              <a:spcAft>
                <a:spcPts val="0"/>
              </a:spcAft>
              <a:buNone/>
            </a:pPr>
            <a:endParaRPr b="1">
              <a:solidFill>
                <a:srgbClr val="000000"/>
              </a:solidFill>
            </a:endParaRPr>
          </a:p>
          <a:p>
            <a:pPr marL="0" lvl="0" indent="0" algn="l" rtl="0">
              <a:lnSpc>
                <a:spcPct val="100000"/>
              </a:lnSpc>
              <a:spcBef>
                <a:spcPts val="0"/>
              </a:spcBef>
              <a:spcAft>
                <a:spcPts val="0"/>
              </a:spcAft>
              <a:buNone/>
            </a:pPr>
            <a:endParaRPr/>
          </a:p>
        </p:txBody>
      </p:sp>
      <p:sp>
        <p:nvSpPr>
          <p:cNvPr id="171" name="Google Shape;171;p44"/>
          <p:cNvSpPr txBox="1">
            <a:spLocks noGrp="1"/>
          </p:cNvSpPr>
          <p:nvPr>
            <p:ph type="title"/>
          </p:nvPr>
        </p:nvSpPr>
        <p:spPr>
          <a:xfrm>
            <a:off x="4" y="-14125"/>
            <a:ext cx="9144000" cy="10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Foundation to Strong Start 2020: School System Plans</a:t>
            </a:r>
            <a:endParaRPr/>
          </a:p>
        </p:txBody>
      </p:sp>
      <p:sp>
        <p:nvSpPr>
          <p:cNvPr id="172" name="Google Shape;172;p44"/>
          <p:cNvSpPr txBox="1"/>
          <p:nvPr/>
        </p:nvSpPr>
        <p:spPr>
          <a:xfrm>
            <a:off x="152400" y="3895325"/>
            <a:ext cx="8804100" cy="714900"/>
          </a:xfrm>
          <a:prstGeom prst="rect">
            <a:avLst/>
          </a:prstGeom>
          <a:solidFill>
            <a:srgbClr val="FFE599"/>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latin typeface="Calibri"/>
                <a:ea typeface="Calibri"/>
                <a:cs typeface="Calibri"/>
                <a:sym typeface="Calibri"/>
              </a:rPr>
              <a:t>Strong Start 2020 ensures the school system’s plan is augmented to meet new academic and operational demands, so that all students have access to continuous learning.</a:t>
            </a:r>
            <a:endParaRPr sz="180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45"/>
          <p:cNvSpPr txBox="1">
            <a:spLocks noGrp="1"/>
          </p:cNvSpPr>
          <p:nvPr>
            <p:ph type="title"/>
          </p:nvPr>
        </p:nvSpPr>
        <p:spPr>
          <a:xfrm>
            <a:off x="4" y="-14125"/>
            <a:ext cx="9144000" cy="10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Strong Start 2020 Planning Guide</a:t>
            </a:r>
            <a:endParaRPr/>
          </a:p>
        </p:txBody>
      </p:sp>
      <p:sp>
        <p:nvSpPr>
          <p:cNvPr id="178" name="Google Shape;178;p45"/>
          <p:cNvSpPr txBox="1">
            <a:spLocks noGrp="1"/>
          </p:cNvSpPr>
          <p:nvPr>
            <p:ph type="body" idx="1"/>
          </p:nvPr>
        </p:nvSpPr>
        <p:spPr>
          <a:xfrm>
            <a:off x="301500" y="1143000"/>
            <a:ext cx="4613700" cy="35433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a:solidFill>
                  <a:srgbClr val="000000"/>
                </a:solidFill>
              </a:rPr>
              <a:t>In support of the work that school systems will do to incorporate these new priorities into their plans for the school year, the Department released the </a:t>
            </a:r>
            <a:r>
              <a:rPr lang="en" u="sng">
                <a:solidFill>
                  <a:schemeClr val="hlink"/>
                </a:solidFill>
                <a:hlinkClick r:id="rId3"/>
              </a:rPr>
              <a:t>Strong Start 2020 Planning Guide</a:t>
            </a:r>
            <a:r>
              <a:rPr lang="en">
                <a:solidFill>
                  <a:srgbClr val="000000"/>
                </a:solidFill>
              </a:rPr>
              <a:t>.</a:t>
            </a:r>
            <a:endParaRPr>
              <a:solidFill>
                <a:srgbClr val="000000"/>
              </a:solidFill>
            </a:endParaRPr>
          </a:p>
          <a:p>
            <a:pPr marL="0" lvl="0" indent="0" algn="l" rtl="0">
              <a:lnSpc>
                <a:spcPct val="100000"/>
              </a:lnSpc>
              <a:spcBef>
                <a:spcPts val="0"/>
              </a:spcBef>
              <a:spcAft>
                <a:spcPts val="0"/>
              </a:spcAft>
              <a:buNone/>
            </a:pPr>
            <a:endParaRPr>
              <a:solidFill>
                <a:srgbClr val="000000"/>
              </a:solidFill>
            </a:endParaRPr>
          </a:p>
          <a:p>
            <a:pPr marL="0" lvl="0" indent="0" algn="l" rtl="0">
              <a:lnSpc>
                <a:spcPct val="100000"/>
              </a:lnSpc>
              <a:spcBef>
                <a:spcPts val="0"/>
              </a:spcBef>
              <a:spcAft>
                <a:spcPts val="0"/>
              </a:spcAft>
              <a:buNone/>
            </a:pPr>
            <a:r>
              <a:rPr lang="en">
                <a:solidFill>
                  <a:srgbClr val="000000"/>
                </a:solidFill>
              </a:rPr>
              <a:t>The Strong Start 2020 Planning Guide describes the Planning Priorities and is the basis for guidance on elementary and secondary education funding provided by the CARES Act.</a:t>
            </a:r>
            <a:endParaRPr>
              <a:solidFill>
                <a:srgbClr val="000000"/>
              </a:solidFill>
            </a:endParaRPr>
          </a:p>
          <a:p>
            <a:pPr marL="457200" lvl="0" indent="0" algn="l" rtl="0">
              <a:lnSpc>
                <a:spcPct val="100000"/>
              </a:lnSpc>
              <a:spcBef>
                <a:spcPts val="0"/>
              </a:spcBef>
              <a:spcAft>
                <a:spcPts val="0"/>
              </a:spcAft>
              <a:buNone/>
            </a:pPr>
            <a:endParaRPr>
              <a:solidFill>
                <a:srgbClr val="000000"/>
              </a:solidFill>
            </a:endParaRPr>
          </a:p>
        </p:txBody>
      </p:sp>
      <p:pic>
        <p:nvPicPr>
          <p:cNvPr id="179" name="Google Shape;179;p45"/>
          <p:cNvPicPr preferRelativeResize="0"/>
          <p:nvPr/>
        </p:nvPicPr>
        <p:blipFill>
          <a:blip r:embed="rId4">
            <a:alphaModFix/>
          </a:blip>
          <a:stretch>
            <a:fillRect/>
          </a:stretch>
        </p:blipFill>
        <p:spPr>
          <a:xfrm>
            <a:off x="5197587" y="1142999"/>
            <a:ext cx="3263088" cy="35433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46"/>
          <p:cNvSpPr txBox="1">
            <a:spLocks noGrp="1"/>
          </p:cNvSpPr>
          <p:nvPr>
            <p:ph type="title"/>
          </p:nvPr>
        </p:nvSpPr>
        <p:spPr>
          <a:xfrm>
            <a:off x="4" y="-14125"/>
            <a:ext cx="9144000" cy="1047600"/>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0"/>
              </a:spcAft>
              <a:buClr>
                <a:schemeClr val="dk1"/>
              </a:buClr>
              <a:buSzPts val="1100"/>
              <a:buFont typeface="Arial"/>
              <a:buNone/>
            </a:pPr>
            <a:r>
              <a:rPr lang="en">
                <a:solidFill>
                  <a:schemeClr val="dk1"/>
                </a:solidFill>
              </a:rPr>
              <a:t>Strong Start 2020 Planning Priorities Overview</a:t>
            </a:r>
            <a:endParaRPr/>
          </a:p>
        </p:txBody>
      </p:sp>
      <p:sp>
        <p:nvSpPr>
          <p:cNvPr id="185" name="Google Shape;185;p46"/>
          <p:cNvSpPr txBox="1">
            <a:spLocks noGrp="1"/>
          </p:cNvSpPr>
          <p:nvPr>
            <p:ph type="body" idx="1"/>
          </p:nvPr>
        </p:nvSpPr>
        <p:spPr>
          <a:xfrm>
            <a:off x="152400" y="991900"/>
            <a:ext cx="8839200" cy="37617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a:solidFill>
                  <a:srgbClr val="000000"/>
                </a:solidFill>
              </a:rPr>
              <a:t>The Planning Priorities are designed to support school systems as they plan for a strong start to the 2020-2021 academic year. The priorities focus on actions and supports that:</a:t>
            </a:r>
            <a:endParaRPr>
              <a:solidFill>
                <a:srgbClr val="000000"/>
              </a:solidFill>
            </a:endParaRPr>
          </a:p>
          <a:p>
            <a:pPr marL="457200" lvl="0" indent="-342900" algn="l" rtl="0">
              <a:lnSpc>
                <a:spcPct val="100000"/>
              </a:lnSpc>
              <a:spcBef>
                <a:spcPts val="0"/>
              </a:spcBef>
              <a:spcAft>
                <a:spcPts val="0"/>
              </a:spcAft>
              <a:buClr>
                <a:srgbClr val="000000"/>
              </a:buClr>
              <a:buSzPts val="1800"/>
              <a:buChar char="•"/>
            </a:pPr>
            <a:r>
              <a:rPr lang="en">
                <a:solidFill>
                  <a:srgbClr val="000000"/>
                </a:solidFill>
              </a:rPr>
              <a:t>Address unfinished learning from the 2019-2020 school year, </a:t>
            </a:r>
            <a:endParaRPr>
              <a:solidFill>
                <a:srgbClr val="000000"/>
              </a:solidFill>
            </a:endParaRPr>
          </a:p>
          <a:p>
            <a:pPr marL="457200" lvl="0" indent="-342900" algn="l" rtl="0">
              <a:lnSpc>
                <a:spcPct val="100000"/>
              </a:lnSpc>
              <a:spcBef>
                <a:spcPts val="0"/>
              </a:spcBef>
              <a:spcAft>
                <a:spcPts val="0"/>
              </a:spcAft>
              <a:buClr>
                <a:srgbClr val="000000"/>
              </a:buClr>
              <a:buSzPts val="1800"/>
              <a:buChar char="•"/>
            </a:pPr>
            <a:r>
              <a:rPr lang="en">
                <a:solidFill>
                  <a:srgbClr val="000000"/>
                </a:solidFill>
              </a:rPr>
              <a:t>Set the foundation for continuous learning in 2020-2021, and </a:t>
            </a:r>
            <a:endParaRPr>
              <a:solidFill>
                <a:srgbClr val="000000"/>
              </a:solidFill>
            </a:endParaRPr>
          </a:p>
          <a:p>
            <a:pPr marL="457200" lvl="0" indent="-342900" algn="l" rtl="0">
              <a:lnSpc>
                <a:spcPct val="100000"/>
              </a:lnSpc>
              <a:spcBef>
                <a:spcPts val="0"/>
              </a:spcBef>
              <a:spcAft>
                <a:spcPts val="0"/>
              </a:spcAft>
              <a:buClr>
                <a:srgbClr val="000000"/>
              </a:buClr>
              <a:buSzPts val="1800"/>
              <a:buChar char="•"/>
            </a:pPr>
            <a:r>
              <a:rPr lang="en">
                <a:solidFill>
                  <a:srgbClr val="000000"/>
                </a:solidFill>
              </a:rPr>
              <a:t>Prepare for school facility closures and modified operations.</a:t>
            </a:r>
            <a:endParaRPr>
              <a:solidFill>
                <a:srgbClr val="000000"/>
              </a:solidFill>
            </a:endParaRPr>
          </a:p>
          <a:p>
            <a:pPr marL="0" lvl="0" indent="0" algn="l" rtl="0">
              <a:lnSpc>
                <a:spcPct val="100000"/>
              </a:lnSpc>
              <a:spcBef>
                <a:spcPts val="0"/>
              </a:spcBef>
              <a:spcAft>
                <a:spcPts val="0"/>
              </a:spcAft>
              <a:buNone/>
            </a:pPr>
            <a:endParaRPr>
              <a:solidFill>
                <a:srgbClr val="000000"/>
              </a:solidFill>
            </a:endParaRPr>
          </a:p>
          <a:p>
            <a:pPr marL="0" lvl="0" indent="0" algn="l" rtl="0">
              <a:lnSpc>
                <a:spcPct val="100000"/>
              </a:lnSpc>
              <a:spcBef>
                <a:spcPts val="0"/>
              </a:spcBef>
              <a:spcAft>
                <a:spcPts val="0"/>
              </a:spcAft>
              <a:buNone/>
            </a:pPr>
            <a:r>
              <a:rPr lang="en">
                <a:solidFill>
                  <a:srgbClr val="000000"/>
                </a:solidFill>
              </a:rPr>
              <a:t>Aligned to th</a:t>
            </a:r>
            <a:r>
              <a:rPr lang="en"/>
              <a:t>e </a:t>
            </a:r>
            <a:r>
              <a:rPr lang="en" u="sng">
                <a:solidFill>
                  <a:schemeClr val="hlink"/>
                </a:solidFill>
                <a:hlinkClick r:id="rId3"/>
              </a:rPr>
              <a:t>School System Planning Domains</a:t>
            </a:r>
            <a:r>
              <a:rPr lang="en"/>
              <a:t>,</a:t>
            </a:r>
            <a:r>
              <a:rPr lang="en">
                <a:solidFill>
                  <a:srgbClr val="000000"/>
                </a:solidFill>
              </a:rPr>
              <a:t> the Planning Priorities address the unique circumstances school systems must consider for the upcoming year and are organized by:</a:t>
            </a:r>
            <a:endParaRPr>
              <a:solidFill>
                <a:srgbClr val="000000"/>
              </a:solidFill>
            </a:endParaRPr>
          </a:p>
          <a:p>
            <a:pPr marL="457200" lvl="0" indent="-342900" algn="l" rtl="0">
              <a:lnSpc>
                <a:spcPct val="100000"/>
              </a:lnSpc>
              <a:spcBef>
                <a:spcPts val="0"/>
              </a:spcBef>
              <a:spcAft>
                <a:spcPts val="0"/>
              </a:spcAft>
              <a:buClr>
                <a:srgbClr val="000000"/>
              </a:buClr>
              <a:buSzPts val="1800"/>
              <a:buChar char="•"/>
            </a:pPr>
            <a:r>
              <a:rPr lang="en">
                <a:solidFill>
                  <a:srgbClr val="000000"/>
                </a:solidFill>
              </a:rPr>
              <a:t>Domain</a:t>
            </a:r>
            <a:endParaRPr>
              <a:solidFill>
                <a:srgbClr val="000000"/>
              </a:solidFill>
            </a:endParaRPr>
          </a:p>
          <a:p>
            <a:pPr marL="457200" lvl="0" indent="-342900" algn="l" rtl="0">
              <a:lnSpc>
                <a:spcPct val="100000"/>
              </a:lnSpc>
              <a:spcBef>
                <a:spcPts val="0"/>
              </a:spcBef>
              <a:spcAft>
                <a:spcPts val="0"/>
              </a:spcAft>
              <a:buClr>
                <a:srgbClr val="000000"/>
              </a:buClr>
              <a:buSzPts val="1800"/>
              <a:buChar char="•"/>
            </a:pPr>
            <a:r>
              <a:rPr lang="en">
                <a:solidFill>
                  <a:srgbClr val="000000"/>
                </a:solidFill>
              </a:rPr>
              <a:t>Priority</a:t>
            </a:r>
            <a:endParaRPr>
              <a:solidFill>
                <a:srgbClr val="000000"/>
              </a:solidFill>
            </a:endParaRPr>
          </a:p>
          <a:p>
            <a:pPr marL="457200" lvl="0" indent="-342900" algn="l" rtl="0">
              <a:lnSpc>
                <a:spcPct val="100000"/>
              </a:lnSpc>
              <a:spcBef>
                <a:spcPts val="0"/>
              </a:spcBef>
              <a:spcAft>
                <a:spcPts val="0"/>
              </a:spcAft>
              <a:buClr>
                <a:srgbClr val="000000"/>
              </a:buClr>
              <a:buSzPts val="1800"/>
              <a:buChar char="•"/>
            </a:pPr>
            <a:r>
              <a:rPr lang="en">
                <a:solidFill>
                  <a:srgbClr val="000000"/>
                </a:solidFill>
              </a:rPr>
              <a:t>Priority Funding Guidance</a:t>
            </a:r>
            <a:endParaRPr>
              <a:solidFill>
                <a:srgbClr val="000000"/>
              </a:solidFill>
            </a:endParaRPr>
          </a:p>
          <a:p>
            <a:pPr marL="457200" lvl="0" indent="-342900" algn="l" rtl="0">
              <a:lnSpc>
                <a:spcPct val="100000"/>
              </a:lnSpc>
              <a:spcBef>
                <a:spcPts val="0"/>
              </a:spcBef>
              <a:spcAft>
                <a:spcPts val="0"/>
              </a:spcAft>
              <a:buClr>
                <a:srgbClr val="000000"/>
              </a:buClr>
              <a:buSzPts val="1800"/>
              <a:buChar char="•"/>
            </a:pPr>
            <a:r>
              <a:rPr lang="en">
                <a:solidFill>
                  <a:srgbClr val="000000"/>
                </a:solidFill>
              </a:rPr>
              <a:t>Application Questions, and </a:t>
            </a:r>
            <a:endParaRPr>
              <a:solidFill>
                <a:srgbClr val="000000"/>
              </a:solidFill>
            </a:endParaRPr>
          </a:p>
          <a:p>
            <a:pPr marL="457200" lvl="0" indent="-342900" algn="l" rtl="0">
              <a:lnSpc>
                <a:spcPct val="100000"/>
              </a:lnSpc>
              <a:spcBef>
                <a:spcPts val="0"/>
              </a:spcBef>
              <a:spcAft>
                <a:spcPts val="0"/>
              </a:spcAft>
              <a:buClr>
                <a:srgbClr val="000000"/>
              </a:buClr>
              <a:buSzPts val="1800"/>
              <a:buChar char="•"/>
            </a:pPr>
            <a:r>
              <a:rPr lang="en">
                <a:solidFill>
                  <a:srgbClr val="000000"/>
                </a:solidFill>
              </a:rPr>
              <a:t>Resources. </a:t>
            </a:r>
            <a:endParaRPr b="1">
              <a:solidFill>
                <a:srgbClr val="000000"/>
              </a:solidFill>
            </a:endParaRPr>
          </a:p>
          <a:p>
            <a:pPr marL="0" lvl="0" indent="0" algn="l" rtl="0">
              <a:lnSpc>
                <a:spcPct val="100000"/>
              </a:lnSpc>
              <a:spcBef>
                <a:spcPts val="0"/>
              </a:spcBef>
              <a:spcAft>
                <a:spcPts val="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47"/>
          <p:cNvSpPr txBox="1">
            <a:spLocks noGrp="1"/>
          </p:cNvSpPr>
          <p:nvPr>
            <p:ph type="title"/>
          </p:nvPr>
        </p:nvSpPr>
        <p:spPr>
          <a:xfrm>
            <a:off x="4" y="-14125"/>
            <a:ext cx="9144000" cy="1047600"/>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0"/>
              </a:spcAft>
              <a:buClr>
                <a:schemeClr val="dk1"/>
              </a:buClr>
              <a:buSzPts val="1100"/>
              <a:buFont typeface="Arial"/>
              <a:buNone/>
            </a:pPr>
            <a:r>
              <a:rPr lang="en">
                <a:solidFill>
                  <a:schemeClr val="dk1"/>
                </a:solidFill>
              </a:rPr>
              <a:t>Planning Priorities: Core Academics</a:t>
            </a:r>
            <a:endParaRPr/>
          </a:p>
        </p:txBody>
      </p:sp>
      <p:sp>
        <p:nvSpPr>
          <p:cNvPr id="191" name="Google Shape;191;p47"/>
          <p:cNvSpPr txBox="1">
            <a:spLocks noGrp="1"/>
          </p:cNvSpPr>
          <p:nvPr>
            <p:ph type="body" idx="1"/>
          </p:nvPr>
        </p:nvSpPr>
        <p:spPr>
          <a:xfrm>
            <a:off x="92900" y="1176900"/>
            <a:ext cx="2928600" cy="35433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a:t>The Core Academics Domain focuses on:</a:t>
            </a:r>
            <a:endParaRPr/>
          </a:p>
          <a:p>
            <a:pPr marL="457200" lvl="0" indent="-342900" algn="l" rtl="0">
              <a:lnSpc>
                <a:spcPct val="100000"/>
              </a:lnSpc>
              <a:spcBef>
                <a:spcPts val="0"/>
              </a:spcBef>
              <a:spcAft>
                <a:spcPts val="0"/>
              </a:spcAft>
              <a:buSzPts val="1800"/>
              <a:buChar char="•"/>
            </a:pPr>
            <a:r>
              <a:rPr lang="en"/>
              <a:t>Addressing individual student needs</a:t>
            </a:r>
            <a:endParaRPr/>
          </a:p>
          <a:p>
            <a:pPr marL="457200" lvl="0" indent="-342900" algn="l" rtl="0">
              <a:lnSpc>
                <a:spcPct val="100000"/>
              </a:lnSpc>
              <a:spcBef>
                <a:spcPts val="0"/>
              </a:spcBef>
              <a:spcAft>
                <a:spcPts val="0"/>
              </a:spcAft>
              <a:buSzPts val="1800"/>
              <a:buChar char="•"/>
            </a:pPr>
            <a:r>
              <a:rPr lang="en"/>
              <a:t>Planning for continuous use of aligned curricular materials</a:t>
            </a:r>
            <a:endParaRPr/>
          </a:p>
          <a:p>
            <a:pPr marL="457200" lvl="0" indent="-342900" algn="l" rtl="0">
              <a:lnSpc>
                <a:spcPct val="100000"/>
              </a:lnSpc>
              <a:spcBef>
                <a:spcPts val="0"/>
              </a:spcBef>
              <a:spcAft>
                <a:spcPts val="0"/>
              </a:spcAft>
              <a:buSzPts val="1800"/>
              <a:buChar char="•"/>
            </a:pPr>
            <a:r>
              <a:rPr lang="en"/>
              <a:t>Providing continuous instruction for non-core subjects, including CTE</a:t>
            </a:r>
            <a:endParaRPr/>
          </a:p>
          <a:p>
            <a:pPr marL="457200" lvl="0" indent="-342900" algn="l" rtl="0">
              <a:lnSpc>
                <a:spcPct val="100000"/>
              </a:lnSpc>
              <a:spcBef>
                <a:spcPts val="0"/>
              </a:spcBef>
              <a:spcAft>
                <a:spcPts val="0"/>
              </a:spcAft>
              <a:buSzPts val="1800"/>
              <a:buChar char="•"/>
            </a:pPr>
            <a:r>
              <a:rPr lang="en"/>
              <a:t>High school students are on track to graduation</a:t>
            </a:r>
            <a:endParaRPr/>
          </a:p>
        </p:txBody>
      </p:sp>
      <p:pic>
        <p:nvPicPr>
          <p:cNvPr id="192" name="Google Shape;192;p47"/>
          <p:cNvPicPr preferRelativeResize="0"/>
          <p:nvPr/>
        </p:nvPicPr>
        <p:blipFill>
          <a:blip r:embed="rId3">
            <a:alphaModFix/>
          </a:blip>
          <a:stretch>
            <a:fillRect/>
          </a:stretch>
        </p:blipFill>
        <p:spPr>
          <a:xfrm>
            <a:off x="3173900" y="1114975"/>
            <a:ext cx="5817700" cy="366715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48"/>
          <p:cNvSpPr txBox="1">
            <a:spLocks noGrp="1"/>
          </p:cNvSpPr>
          <p:nvPr>
            <p:ph type="title"/>
          </p:nvPr>
        </p:nvSpPr>
        <p:spPr>
          <a:xfrm>
            <a:off x="4" y="-14125"/>
            <a:ext cx="9144000" cy="1047600"/>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0"/>
              </a:spcAft>
              <a:buClr>
                <a:schemeClr val="dk1"/>
              </a:buClr>
              <a:buSzPts val="1100"/>
              <a:buFont typeface="Arial"/>
              <a:buNone/>
            </a:pPr>
            <a:r>
              <a:rPr lang="en">
                <a:solidFill>
                  <a:schemeClr val="dk1"/>
                </a:solidFill>
              </a:rPr>
              <a:t>Planning Priorities: Students with Diverse Needs</a:t>
            </a:r>
            <a:endParaRPr/>
          </a:p>
        </p:txBody>
      </p:sp>
      <p:sp>
        <p:nvSpPr>
          <p:cNvPr id="198" name="Google Shape;198;p48"/>
          <p:cNvSpPr txBox="1">
            <a:spLocks noGrp="1"/>
          </p:cNvSpPr>
          <p:nvPr>
            <p:ph type="body" idx="1"/>
          </p:nvPr>
        </p:nvSpPr>
        <p:spPr>
          <a:xfrm>
            <a:off x="92900" y="1100700"/>
            <a:ext cx="2928600" cy="35433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a:t>The Students with Diverse Needs Domain focuses on:</a:t>
            </a:r>
            <a:endParaRPr/>
          </a:p>
          <a:p>
            <a:pPr marL="457200" lvl="0" indent="-342900" algn="l" rtl="0">
              <a:lnSpc>
                <a:spcPct val="100000"/>
              </a:lnSpc>
              <a:spcBef>
                <a:spcPts val="0"/>
              </a:spcBef>
              <a:spcAft>
                <a:spcPts val="0"/>
              </a:spcAft>
              <a:buSzPts val="1800"/>
              <a:buChar char="•"/>
            </a:pPr>
            <a:r>
              <a:rPr lang="en"/>
              <a:t>Ensuring student and staff well-being</a:t>
            </a:r>
            <a:endParaRPr/>
          </a:p>
          <a:p>
            <a:pPr marL="457200" lvl="0" indent="-342900" algn="l" rtl="0">
              <a:lnSpc>
                <a:spcPct val="100000"/>
              </a:lnSpc>
              <a:spcBef>
                <a:spcPts val="0"/>
              </a:spcBef>
              <a:spcAft>
                <a:spcPts val="0"/>
              </a:spcAft>
              <a:buSzPts val="1800"/>
              <a:buChar char="•"/>
            </a:pPr>
            <a:r>
              <a:rPr lang="en"/>
              <a:t>Supporting the needs of English learners </a:t>
            </a:r>
            <a:endParaRPr/>
          </a:p>
          <a:p>
            <a:pPr marL="457200" lvl="0" indent="-342900" algn="l" rtl="0">
              <a:lnSpc>
                <a:spcPct val="100000"/>
              </a:lnSpc>
              <a:spcBef>
                <a:spcPts val="0"/>
              </a:spcBef>
              <a:spcAft>
                <a:spcPts val="0"/>
              </a:spcAft>
              <a:buSzPts val="1800"/>
              <a:buChar char="•"/>
            </a:pPr>
            <a:r>
              <a:rPr lang="en"/>
              <a:t>Supporting the needs of students with disabilities</a:t>
            </a:r>
            <a:endParaRPr/>
          </a:p>
          <a:p>
            <a:pPr marL="457200" lvl="0" indent="-342900" algn="l" rtl="0">
              <a:lnSpc>
                <a:spcPct val="100000"/>
              </a:lnSpc>
              <a:spcBef>
                <a:spcPts val="0"/>
              </a:spcBef>
              <a:spcAft>
                <a:spcPts val="0"/>
              </a:spcAft>
              <a:buSzPts val="1800"/>
              <a:buChar char="•"/>
            </a:pPr>
            <a:r>
              <a:rPr lang="en"/>
              <a:t>Providing compensatory education services for students with disabilities</a:t>
            </a:r>
            <a:endParaRPr/>
          </a:p>
        </p:txBody>
      </p:sp>
      <p:pic>
        <p:nvPicPr>
          <p:cNvPr id="199" name="Google Shape;199;p48"/>
          <p:cNvPicPr preferRelativeResize="0"/>
          <p:nvPr/>
        </p:nvPicPr>
        <p:blipFill>
          <a:blip r:embed="rId3">
            <a:alphaModFix/>
          </a:blip>
          <a:stretch>
            <a:fillRect/>
          </a:stretch>
        </p:blipFill>
        <p:spPr>
          <a:xfrm>
            <a:off x="3173900" y="1100700"/>
            <a:ext cx="5817701" cy="371808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49"/>
          <p:cNvSpPr txBox="1">
            <a:spLocks noGrp="1"/>
          </p:cNvSpPr>
          <p:nvPr>
            <p:ph type="title"/>
          </p:nvPr>
        </p:nvSpPr>
        <p:spPr>
          <a:xfrm>
            <a:off x="4" y="-14125"/>
            <a:ext cx="9144000" cy="1047600"/>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0"/>
              </a:spcAft>
              <a:buClr>
                <a:schemeClr val="dk1"/>
              </a:buClr>
              <a:buSzPts val="1100"/>
              <a:buFont typeface="Arial"/>
              <a:buNone/>
            </a:pPr>
            <a:r>
              <a:rPr lang="en">
                <a:solidFill>
                  <a:schemeClr val="dk1"/>
                </a:solidFill>
              </a:rPr>
              <a:t>Planning Priorities: Workforce Talent</a:t>
            </a:r>
            <a:endParaRPr/>
          </a:p>
        </p:txBody>
      </p:sp>
      <p:sp>
        <p:nvSpPr>
          <p:cNvPr id="205" name="Google Shape;205;p49"/>
          <p:cNvSpPr txBox="1">
            <a:spLocks noGrp="1"/>
          </p:cNvSpPr>
          <p:nvPr>
            <p:ph type="body" idx="1"/>
          </p:nvPr>
        </p:nvSpPr>
        <p:spPr>
          <a:xfrm>
            <a:off x="92900" y="1176900"/>
            <a:ext cx="2928600" cy="35433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a:t>The Workforce Talent Domain focuses on:</a:t>
            </a:r>
            <a:endParaRPr/>
          </a:p>
          <a:p>
            <a:pPr marL="457200" lvl="0" indent="-342900" algn="l" rtl="0">
              <a:lnSpc>
                <a:spcPct val="100000"/>
              </a:lnSpc>
              <a:spcBef>
                <a:spcPts val="0"/>
              </a:spcBef>
              <a:spcAft>
                <a:spcPts val="0"/>
              </a:spcAft>
              <a:buSzPts val="1800"/>
              <a:buChar char="•"/>
            </a:pPr>
            <a:r>
              <a:rPr lang="en"/>
              <a:t>A comprehensive professional development plan that accounts for school closures and tech training</a:t>
            </a:r>
            <a:endParaRPr/>
          </a:p>
          <a:p>
            <a:pPr marL="457200" lvl="0" indent="-342900" algn="l" rtl="0">
              <a:lnSpc>
                <a:spcPct val="100000"/>
              </a:lnSpc>
              <a:spcBef>
                <a:spcPts val="0"/>
              </a:spcBef>
              <a:spcAft>
                <a:spcPts val="0"/>
              </a:spcAft>
              <a:buSzPts val="1800"/>
              <a:buChar char="•"/>
            </a:pPr>
            <a:r>
              <a:rPr lang="en"/>
              <a:t>Maintaining Mentor Teacher and Content Leader training</a:t>
            </a:r>
            <a:endParaRPr/>
          </a:p>
          <a:p>
            <a:pPr marL="457200" lvl="0" indent="-342900" algn="l" rtl="0">
              <a:lnSpc>
                <a:spcPct val="100000"/>
              </a:lnSpc>
              <a:spcBef>
                <a:spcPts val="0"/>
              </a:spcBef>
              <a:spcAft>
                <a:spcPts val="0"/>
              </a:spcAft>
              <a:buSzPts val="1800"/>
              <a:buChar char="•"/>
            </a:pPr>
            <a:r>
              <a:rPr lang="en"/>
              <a:t>Adaptive staffing plans</a:t>
            </a:r>
            <a:endParaRPr/>
          </a:p>
        </p:txBody>
      </p:sp>
      <p:pic>
        <p:nvPicPr>
          <p:cNvPr id="206" name="Google Shape;206;p49"/>
          <p:cNvPicPr preferRelativeResize="0"/>
          <p:nvPr/>
        </p:nvPicPr>
        <p:blipFill>
          <a:blip r:embed="rId3">
            <a:alphaModFix/>
          </a:blip>
          <a:stretch>
            <a:fillRect/>
          </a:stretch>
        </p:blipFill>
        <p:spPr>
          <a:xfrm>
            <a:off x="3140775" y="1099025"/>
            <a:ext cx="5817700" cy="3699059"/>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 Believes">
  <a:themeElements>
    <a:clrScheme name="LA Believes 1">
      <a:dk1>
        <a:srgbClr val="212121"/>
      </a:dk1>
      <a:lt1>
        <a:srgbClr val="FFFFFF"/>
      </a:lt1>
      <a:dk2>
        <a:srgbClr val="47A8CA"/>
      </a:dk2>
      <a:lt2>
        <a:srgbClr val="EAEAEA"/>
      </a:lt2>
      <a:accent1>
        <a:srgbClr val="A3D6DD"/>
      </a:accent1>
      <a:accent2>
        <a:srgbClr val="92278E"/>
      </a:accent2>
      <a:accent3>
        <a:srgbClr val="9BBB59"/>
      </a:accent3>
      <a:accent4>
        <a:srgbClr val="8064A2"/>
      </a:accent4>
      <a:accent5>
        <a:srgbClr val="47A8CA"/>
      </a:accent5>
      <a:accent6>
        <a:srgbClr val="F79646"/>
      </a:accent6>
      <a:hlink>
        <a:srgbClr val="3D9BBA"/>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1292</Words>
  <Application>Microsoft Office PowerPoint</Application>
  <PresentationFormat>On-screen Show (16:9)</PresentationFormat>
  <Paragraphs>163</Paragraphs>
  <Slides>26</Slides>
  <Notes>26</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26</vt:i4>
      </vt:variant>
    </vt:vector>
  </HeadingPairs>
  <TitlesOfParts>
    <vt:vector size="30" baseType="lpstr">
      <vt:lpstr>Arial</vt:lpstr>
      <vt:lpstr>Calibri</vt:lpstr>
      <vt:lpstr>Simple Light</vt:lpstr>
      <vt:lpstr>LA Believes</vt:lpstr>
      <vt:lpstr>PowerPoint Presentation</vt:lpstr>
      <vt:lpstr>Agenda</vt:lpstr>
      <vt:lpstr>PowerPoint Presentation</vt:lpstr>
      <vt:lpstr>Foundation to Strong Start 2020: School System Plans</vt:lpstr>
      <vt:lpstr>Strong Start 2020 Planning Guide</vt:lpstr>
      <vt:lpstr>Strong Start 2020 Planning Priorities Overview</vt:lpstr>
      <vt:lpstr>Planning Priorities: Core Academics</vt:lpstr>
      <vt:lpstr>Planning Priorities: Students with Diverse Needs</vt:lpstr>
      <vt:lpstr>Planning Priorities: Workforce Talent</vt:lpstr>
      <vt:lpstr>Planning Priorities: LEA Systems</vt:lpstr>
      <vt:lpstr>A Toolkit for Teaching and Learning for Schools</vt:lpstr>
      <vt:lpstr>Toolkit Overview</vt:lpstr>
      <vt:lpstr>Toolkit Structure</vt:lpstr>
      <vt:lpstr>Implementation Resources</vt:lpstr>
      <vt:lpstr>Implementation Resources</vt:lpstr>
      <vt:lpstr>Implementing Assessment and Individual Plans</vt:lpstr>
      <vt:lpstr>Implementing Continuous Core Instruction</vt:lpstr>
      <vt:lpstr>Implementing Continuous Non-Core Instruction</vt:lpstr>
      <vt:lpstr>Implementing Student and Staff Well-Being</vt:lpstr>
      <vt:lpstr>Implementing Professional Development</vt:lpstr>
      <vt:lpstr>Implementing Staffing Plans and School Schedules</vt:lpstr>
      <vt:lpstr>Implementing Strategic Communications Plans</vt:lpstr>
      <vt:lpstr>Implementing 1:1 Device and Access</vt:lpstr>
      <vt:lpstr>Closing</vt:lpstr>
      <vt:lpstr>Resources</vt:lpstr>
      <vt:lpstr>Support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 Cooper</dc:creator>
  <cp:lastModifiedBy>Em Cooper</cp:lastModifiedBy>
  <cp:revision>1</cp:revision>
  <dcterms:modified xsi:type="dcterms:W3CDTF">2020-07-16T16:42:12Z</dcterms:modified>
</cp:coreProperties>
</file>