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theme/theme5.xml" ContentType="application/vnd.openxmlformats-officedocument.theme+xml"/>
  <Override PartName="/ppt/slideLayouts/slideLayout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2">
  <p:sldMasterIdLst>
    <p:sldMasterId id="2147483648" r:id="rId1"/>
    <p:sldMasterId id="2147483661" r:id="rId2"/>
    <p:sldMasterId id="2147483663" r:id="rId3"/>
    <p:sldMasterId id="2147483665" r:id="rId4"/>
    <p:sldMasterId id="2147483667" r:id="rId5"/>
    <p:sldMasterId id="2147483669" r:id="rId6"/>
  </p:sldMasterIdLst>
  <p:notesMasterIdLst>
    <p:notesMasterId r:id="rId31"/>
  </p:notesMasterIdLst>
  <p:handoutMasterIdLst>
    <p:handoutMasterId r:id="rId32"/>
  </p:handoutMasterIdLst>
  <p:sldIdLst>
    <p:sldId id="257" r:id="rId7"/>
    <p:sldId id="428" r:id="rId8"/>
    <p:sldId id="522" r:id="rId9"/>
    <p:sldId id="587" r:id="rId10"/>
    <p:sldId id="608" r:id="rId11"/>
    <p:sldId id="585" r:id="rId12"/>
    <p:sldId id="552" r:id="rId13"/>
    <p:sldId id="591" r:id="rId14"/>
    <p:sldId id="594" r:id="rId15"/>
    <p:sldId id="604" r:id="rId16"/>
    <p:sldId id="595" r:id="rId17"/>
    <p:sldId id="596" r:id="rId18"/>
    <p:sldId id="597" r:id="rId19"/>
    <p:sldId id="605" r:id="rId20"/>
    <p:sldId id="609" r:id="rId21"/>
    <p:sldId id="599" r:id="rId22"/>
    <p:sldId id="600" r:id="rId23"/>
    <p:sldId id="601" r:id="rId24"/>
    <p:sldId id="602" r:id="rId25"/>
    <p:sldId id="603" r:id="rId26"/>
    <p:sldId id="606" r:id="rId27"/>
    <p:sldId id="586" r:id="rId28"/>
    <p:sldId id="607" r:id="rId29"/>
    <p:sldId id="589" r:id="rId30"/>
  </p:sldIdLst>
  <p:sldSz cx="9144000" cy="6858000" type="screen4x3"/>
  <p:notesSz cx="7019925" cy="9305925"/>
  <p:embeddedFontLst>
    <p:embeddedFont>
      <p:font typeface="Segoe Print" panose="02000600000000000000" pitchFamily="2" charset="0"/>
      <p:regular r:id="rId33"/>
      <p:bold r:id="rId34"/>
    </p:embeddedFont>
    <p:embeddedFont>
      <p:font typeface="Calibri" panose="020F0502020204030204" pitchFamily="34" charset="0"/>
      <p:regular r:id="rId35"/>
      <p:bold r:id="rId36"/>
      <p:italic r:id="rId37"/>
      <p:boldItalic r:id="rId38"/>
    </p:embeddedFont>
    <p:embeddedFont>
      <p:font typeface="Century Gothic" panose="020B0502020202020204" pitchFamily="34" charset="0"/>
      <p:regular r:id="rId39"/>
      <p:bold r:id="rId40"/>
      <p:italic r:id="rId41"/>
      <p:boldItalic r:id="rId42"/>
    </p:embeddedFont>
    <p:embeddedFont>
      <p:font typeface="ＭＳ 明朝" panose="02020609040205080304" pitchFamily="49" charset="-128"/>
      <p:regular r:id="rId43"/>
    </p:embeddedFont>
    <p:embeddedFont>
      <p:font typeface="Chalkduster" panose="020B0604020202020204" charset="0"/>
      <p:regular r:id="rId44"/>
    </p:embeddedFont>
    <p:embeddedFont>
      <p:font typeface="Comic Sans MS" panose="030F0702030302020204" pitchFamily="66" charset="0"/>
      <p:regular r:id="rId45"/>
      <p:bold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hitney" initials="W" lastIdx="9" clrIdx="0"/>
  <p:cmAuthor id="1" name="Rebecca Kockler" initials="RK" lastIdx="9" clrIdx="1"/>
  <p:cmAuthor id="2" name="Whitney Whealdon" initials="WW" lastIdx="1" clrIdx="2"/>
  <p:cmAuthor id="3" name="Serena White" initials="SW" lastIdx="3" clrIdx="3"/>
  <p:cmAuthor id="4" name="Alicja Witkowski" initials="AW" lastIdx="0" clrIdx="4"/>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BDBA"/>
    <a:srgbClr val="006600"/>
    <a:srgbClr val="FFCC99"/>
    <a:srgbClr val="6D6F77"/>
    <a:srgbClr val="DAE57E"/>
    <a:srgbClr val="E7EBF5"/>
    <a:srgbClr val="CCD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10" autoAdjust="0"/>
    <p:restoredTop sz="84892" autoAdjust="0"/>
  </p:normalViewPr>
  <p:slideViewPr>
    <p:cSldViewPr>
      <p:cViewPr>
        <p:scale>
          <a:sx n="80" d="100"/>
          <a:sy n="80" d="100"/>
        </p:scale>
        <p:origin x="-1038" y="6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70" d="100"/>
          <a:sy n="70" d="100"/>
        </p:scale>
        <p:origin x="-2424" y="-72"/>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7.fntdata"/><Relationship Id="rId21" Type="http://schemas.openxmlformats.org/officeDocument/2006/relationships/slide" Target="slides/slide15.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4.fntdata"/><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4" Type="http://schemas.openxmlformats.org/officeDocument/2006/relationships/font" Target="fonts/font12.fntdata"/><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4.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2603" cy="465615"/>
          </a:xfrm>
          <a:prstGeom prst="rect">
            <a:avLst/>
          </a:prstGeom>
        </p:spPr>
        <p:txBody>
          <a:bodyPr vert="horz" lIns="91541" tIns="45770" rIns="91541" bIns="45770" rtlCol="0"/>
          <a:lstStyle>
            <a:lvl1pPr algn="l">
              <a:defRPr sz="1200"/>
            </a:lvl1pPr>
          </a:lstStyle>
          <a:p>
            <a:endParaRPr lang="en-US"/>
          </a:p>
        </p:txBody>
      </p:sp>
      <p:sp>
        <p:nvSpPr>
          <p:cNvPr id="3" name="Date Placeholder 2"/>
          <p:cNvSpPr>
            <a:spLocks noGrp="1"/>
          </p:cNvSpPr>
          <p:nvPr>
            <p:ph type="dt" sz="quarter" idx="1"/>
          </p:nvPr>
        </p:nvSpPr>
        <p:spPr>
          <a:xfrm>
            <a:off x="3975733" y="1"/>
            <a:ext cx="3042603" cy="465615"/>
          </a:xfrm>
          <a:prstGeom prst="rect">
            <a:avLst/>
          </a:prstGeom>
        </p:spPr>
        <p:txBody>
          <a:bodyPr vert="horz" lIns="91541" tIns="45770" rIns="91541" bIns="45770" rtlCol="0"/>
          <a:lstStyle>
            <a:lvl1pPr algn="r">
              <a:defRPr sz="1200"/>
            </a:lvl1pPr>
          </a:lstStyle>
          <a:p>
            <a:fld id="{7A073B02-43F1-4E1A-83EF-A8630B44EBE1}" type="datetimeFigureOut">
              <a:rPr lang="en-US" smtClean="0"/>
              <a:t>12/12/2014</a:t>
            </a:fld>
            <a:endParaRPr lang="en-US"/>
          </a:p>
        </p:txBody>
      </p:sp>
      <p:sp>
        <p:nvSpPr>
          <p:cNvPr id="4" name="Footer Placeholder 3"/>
          <p:cNvSpPr>
            <a:spLocks noGrp="1"/>
          </p:cNvSpPr>
          <p:nvPr>
            <p:ph type="ftr" sz="quarter" idx="2"/>
          </p:nvPr>
        </p:nvSpPr>
        <p:spPr>
          <a:xfrm>
            <a:off x="1" y="8838722"/>
            <a:ext cx="3042603" cy="465615"/>
          </a:xfrm>
          <a:prstGeom prst="rect">
            <a:avLst/>
          </a:prstGeom>
        </p:spPr>
        <p:txBody>
          <a:bodyPr vert="horz" lIns="91541" tIns="45770" rIns="91541" bIns="45770" rtlCol="0" anchor="b"/>
          <a:lstStyle>
            <a:lvl1pPr algn="l">
              <a:defRPr sz="1200"/>
            </a:lvl1pPr>
          </a:lstStyle>
          <a:p>
            <a:endParaRPr lang="en-US"/>
          </a:p>
        </p:txBody>
      </p:sp>
      <p:sp>
        <p:nvSpPr>
          <p:cNvPr id="5" name="Slide Number Placeholder 4"/>
          <p:cNvSpPr>
            <a:spLocks noGrp="1"/>
          </p:cNvSpPr>
          <p:nvPr>
            <p:ph type="sldNum" sz="quarter" idx="3"/>
          </p:nvPr>
        </p:nvSpPr>
        <p:spPr>
          <a:xfrm>
            <a:off x="3975733" y="8838722"/>
            <a:ext cx="3042603" cy="465615"/>
          </a:xfrm>
          <a:prstGeom prst="rect">
            <a:avLst/>
          </a:prstGeom>
        </p:spPr>
        <p:txBody>
          <a:bodyPr vert="horz" lIns="91541" tIns="45770" rIns="91541" bIns="45770" rtlCol="0" anchor="b"/>
          <a:lstStyle>
            <a:lvl1pPr algn="r">
              <a:defRPr sz="1200"/>
            </a:lvl1pPr>
          </a:lstStyle>
          <a:p>
            <a:fld id="{2D177E98-1522-45CC-978B-14A3528C7467}" type="slidenum">
              <a:rPr lang="en-US" smtClean="0"/>
              <a:t>‹#›</a:t>
            </a:fld>
            <a:endParaRPr lang="en-US"/>
          </a:p>
        </p:txBody>
      </p:sp>
    </p:spTree>
    <p:extLst>
      <p:ext uri="{BB962C8B-B14F-4D97-AF65-F5344CB8AC3E}">
        <p14:creationId xmlns:p14="http://schemas.microsoft.com/office/powerpoint/2010/main" val="1566484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79" tIns="46640" rIns="93279" bIns="46640" rtlCol="0"/>
          <a:lstStyle>
            <a:lvl1pPr algn="l">
              <a:defRPr sz="1200"/>
            </a:lvl1pPr>
          </a:lstStyle>
          <a:p>
            <a:endParaRPr lang="en-US" dirty="0"/>
          </a:p>
        </p:txBody>
      </p:sp>
      <p:sp>
        <p:nvSpPr>
          <p:cNvPr id="3" name="Date Placeholder 2"/>
          <p:cNvSpPr>
            <a:spLocks noGrp="1"/>
          </p:cNvSpPr>
          <p:nvPr>
            <p:ph type="dt" idx="1"/>
          </p:nvPr>
        </p:nvSpPr>
        <p:spPr>
          <a:xfrm>
            <a:off x="3976333" y="0"/>
            <a:ext cx="3041968" cy="465296"/>
          </a:xfrm>
          <a:prstGeom prst="rect">
            <a:avLst/>
          </a:prstGeom>
        </p:spPr>
        <p:txBody>
          <a:bodyPr vert="horz" lIns="93279" tIns="46640" rIns="93279" bIns="46640" rtlCol="0"/>
          <a:lstStyle>
            <a:lvl1pPr algn="r">
              <a:defRPr sz="1200"/>
            </a:lvl1pPr>
          </a:lstStyle>
          <a:p>
            <a:fld id="{F95E1F44-B786-4FB2-9775-B1AB9A03AA22}" type="datetimeFigureOut">
              <a:rPr lang="en-US" smtClean="0"/>
              <a:t>12/12/2014</a:t>
            </a:fld>
            <a:endParaRPr lang="en-US" dirty="0"/>
          </a:p>
        </p:txBody>
      </p:sp>
      <p:sp>
        <p:nvSpPr>
          <p:cNvPr id="4" name="Slide Image Placeholder 3"/>
          <p:cNvSpPr>
            <a:spLocks noGrp="1" noRot="1" noChangeAspect="1"/>
          </p:cNvSpPr>
          <p:nvPr>
            <p:ph type="sldImg" idx="2"/>
          </p:nvPr>
        </p:nvSpPr>
        <p:spPr>
          <a:xfrm>
            <a:off x="1182688" y="696913"/>
            <a:ext cx="4654550" cy="3490912"/>
          </a:xfrm>
          <a:prstGeom prst="rect">
            <a:avLst/>
          </a:prstGeom>
          <a:noFill/>
          <a:ln w="12700">
            <a:solidFill>
              <a:prstClr val="black"/>
            </a:solidFill>
          </a:ln>
        </p:spPr>
        <p:txBody>
          <a:bodyPr vert="horz" lIns="93279" tIns="46640" rIns="93279" bIns="46640" rtlCol="0" anchor="ctr"/>
          <a:lstStyle/>
          <a:p>
            <a:endParaRPr lang="en-US" dirty="0"/>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79" tIns="46640" rIns="93279" bIns="4664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5296"/>
          </a:xfrm>
          <a:prstGeom prst="rect">
            <a:avLst/>
          </a:prstGeom>
        </p:spPr>
        <p:txBody>
          <a:bodyPr vert="horz" lIns="93279" tIns="46640" rIns="93279" bIns="4664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79" tIns="46640" rIns="93279" bIns="46640" rtlCol="0" anchor="b"/>
          <a:lstStyle>
            <a:lvl1pPr algn="r">
              <a:defRPr sz="1200"/>
            </a:lvl1pPr>
          </a:lstStyle>
          <a:p>
            <a:fld id="{EBD80347-C5C2-443D-8E28-046FF5B259EC}" type="slidenum">
              <a:rPr lang="en-US" smtClean="0"/>
              <a:t>‹#›</a:t>
            </a:fld>
            <a:endParaRPr lang="en-US" dirty="0"/>
          </a:p>
        </p:txBody>
      </p:sp>
    </p:spTree>
    <p:extLst>
      <p:ext uri="{BB962C8B-B14F-4D97-AF65-F5344CB8AC3E}">
        <p14:creationId xmlns:p14="http://schemas.microsoft.com/office/powerpoint/2010/main" val="2400552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71600" lvl="3" indent="0">
              <a:buFontTx/>
              <a:buNone/>
            </a:pPr>
            <a:endParaRPr lang="en-US" sz="1100" baseline="0" dirty="0" smtClean="0">
              <a:solidFill>
                <a:srgbClr val="000000"/>
              </a:solidFill>
            </a:endParaRPr>
          </a:p>
        </p:txBody>
      </p:sp>
      <p:sp>
        <p:nvSpPr>
          <p:cNvPr id="4" name="Slide Number Placeholder 3"/>
          <p:cNvSpPr>
            <a:spLocks noGrp="1"/>
          </p:cNvSpPr>
          <p:nvPr>
            <p:ph type="sldNum" sz="quarter" idx="10"/>
          </p:nvPr>
        </p:nvSpPr>
        <p:spPr/>
        <p:txBody>
          <a:bodyPr/>
          <a:lstStyle/>
          <a:p>
            <a:fld id="{EBD80347-C5C2-443D-8E28-046FF5B259EC}" type="slidenum">
              <a:rPr lang="en-US" smtClean="0"/>
              <a:t>1</a:t>
            </a:fld>
            <a:endParaRPr lang="en-US" dirty="0"/>
          </a:p>
        </p:txBody>
      </p:sp>
    </p:spTree>
    <p:extLst>
      <p:ext uri="{BB962C8B-B14F-4D97-AF65-F5344CB8AC3E}">
        <p14:creationId xmlns:p14="http://schemas.microsoft.com/office/powerpoint/2010/main" val="1407858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Ask participants:</a:t>
            </a:r>
          </a:p>
          <a:p>
            <a:pPr marL="171450" indent="-171450">
              <a:buFont typeface="Arial" panose="020B0604020202020204" pitchFamily="34" charset="0"/>
              <a:buChar char="•"/>
            </a:pPr>
            <a:r>
              <a:rPr lang="en-US" dirty="0" smtClean="0"/>
              <a:t>What knowledge are students building in the first part of this lesson?</a:t>
            </a:r>
          </a:p>
          <a:p>
            <a:pPr marL="171450" indent="-171450">
              <a:buFont typeface="Arial" panose="020B0604020202020204" pitchFamily="34" charset="0"/>
              <a:buChar char="•"/>
            </a:pPr>
            <a:r>
              <a:rPr lang="en-US" dirty="0" smtClean="0"/>
              <a:t>How are students building these</a:t>
            </a:r>
            <a:r>
              <a:rPr lang="en-US" baseline="0" dirty="0" smtClean="0"/>
              <a:t> skills </a:t>
            </a:r>
            <a:r>
              <a:rPr lang="en-US" dirty="0" smtClean="0"/>
              <a:t>through the first </a:t>
            </a:r>
            <a:r>
              <a:rPr lang="en-US" dirty="0" smtClean="0"/>
              <a:t>part </a:t>
            </a:r>
            <a:r>
              <a:rPr lang="en-US" baseline="0" dirty="0" smtClean="0"/>
              <a:t>of </a:t>
            </a:r>
            <a:r>
              <a:rPr lang="en-US" baseline="0" dirty="0" smtClean="0"/>
              <a:t>this lesson?</a:t>
            </a:r>
            <a:endParaRPr lang="en-US" dirty="0" smtClean="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10</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11</a:t>
            </a:fld>
            <a:endParaRPr lang="en-US" dirty="0"/>
          </a:p>
        </p:txBody>
      </p:sp>
    </p:spTree>
    <p:extLst>
      <p:ext uri="{BB962C8B-B14F-4D97-AF65-F5344CB8AC3E}">
        <p14:creationId xmlns:p14="http://schemas.microsoft.com/office/powerpoint/2010/main" val="181634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12</a:t>
            </a:fld>
            <a:endParaRPr lang="en-US" dirty="0"/>
          </a:p>
        </p:txBody>
      </p:sp>
    </p:spTree>
    <p:extLst>
      <p:ext uri="{BB962C8B-B14F-4D97-AF65-F5344CB8AC3E}">
        <p14:creationId xmlns:p14="http://schemas.microsoft.com/office/powerpoint/2010/main" val="32789004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13</a:t>
            </a:fld>
            <a:endParaRPr lang="en-US" dirty="0"/>
          </a:p>
        </p:txBody>
      </p:sp>
    </p:spTree>
    <p:extLst>
      <p:ext uri="{BB962C8B-B14F-4D97-AF65-F5344CB8AC3E}">
        <p14:creationId xmlns:p14="http://schemas.microsoft.com/office/powerpoint/2010/main" val="3646597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t>Ask participants:</a:t>
            </a:r>
          </a:p>
          <a:p>
            <a:pPr marL="171450" indent="-171450">
              <a:buFont typeface="Arial" panose="020B0604020202020204" pitchFamily="34" charset="0"/>
              <a:buChar char="•"/>
            </a:pPr>
            <a:r>
              <a:rPr lang="en-US" dirty="0" smtClean="0"/>
              <a:t>Consider</a:t>
            </a:r>
            <a:r>
              <a:rPr lang="en-US" baseline="0" dirty="0" smtClean="0"/>
              <a:t> again how students are building knowledge and skill in this lesson. W</a:t>
            </a:r>
            <a:r>
              <a:rPr lang="en-US" dirty="0" smtClean="0"/>
              <a:t>hat is</a:t>
            </a:r>
            <a:r>
              <a:rPr lang="en-US" baseline="0" dirty="0" smtClean="0"/>
              <a:t> one thing in the previous section of the model lesson you can bring into your classroom? </a:t>
            </a:r>
          </a:p>
          <a:p>
            <a:pPr marL="171450" indent="-171450">
              <a:buFont typeface="Arial" panose="020B0604020202020204" pitchFamily="34" charset="0"/>
              <a:buChar char="•"/>
            </a:pPr>
            <a:r>
              <a:rPr lang="en-US" baseline="0" dirty="0" smtClean="0"/>
              <a:t>How will that help your students read, understand, and express understanding of complex texts?</a:t>
            </a:r>
            <a:endParaRPr lang="en-US" dirty="0" smtClean="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14</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15</a:t>
            </a:fld>
            <a:endParaRPr lang="en-US" dirty="0"/>
          </a:p>
        </p:txBody>
      </p:sp>
    </p:spTree>
    <p:extLst>
      <p:ext uri="{BB962C8B-B14F-4D97-AF65-F5344CB8AC3E}">
        <p14:creationId xmlns:p14="http://schemas.microsoft.com/office/powerpoint/2010/main" val="2083403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16</a:t>
            </a:fld>
            <a:endParaRPr lang="en-US" dirty="0"/>
          </a:p>
        </p:txBody>
      </p:sp>
    </p:spTree>
    <p:extLst>
      <p:ext uri="{BB962C8B-B14F-4D97-AF65-F5344CB8AC3E}">
        <p14:creationId xmlns:p14="http://schemas.microsoft.com/office/powerpoint/2010/main" val="30557728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17</a:t>
            </a:fld>
            <a:endParaRPr lang="en-US" dirty="0"/>
          </a:p>
        </p:txBody>
      </p:sp>
    </p:spTree>
    <p:extLst>
      <p:ext uri="{BB962C8B-B14F-4D97-AF65-F5344CB8AC3E}">
        <p14:creationId xmlns:p14="http://schemas.microsoft.com/office/powerpoint/2010/main" val="3708474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18</a:t>
            </a:fld>
            <a:endParaRPr lang="en-US" dirty="0"/>
          </a:p>
        </p:txBody>
      </p:sp>
    </p:spTree>
    <p:extLst>
      <p:ext uri="{BB962C8B-B14F-4D97-AF65-F5344CB8AC3E}">
        <p14:creationId xmlns:p14="http://schemas.microsoft.com/office/powerpoint/2010/main" val="1042801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19</a:t>
            </a:fld>
            <a:endParaRPr lang="en-US" dirty="0"/>
          </a:p>
        </p:txBody>
      </p:sp>
    </p:spTree>
    <p:extLst>
      <p:ext uri="{BB962C8B-B14F-4D97-AF65-F5344CB8AC3E}">
        <p14:creationId xmlns:p14="http://schemas.microsoft.com/office/powerpoint/2010/main" val="1323496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2</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20</a:t>
            </a:fld>
            <a:endParaRPr lang="en-US" dirty="0"/>
          </a:p>
        </p:txBody>
      </p:sp>
    </p:spTree>
    <p:extLst>
      <p:ext uri="{BB962C8B-B14F-4D97-AF65-F5344CB8AC3E}">
        <p14:creationId xmlns:p14="http://schemas.microsoft.com/office/powerpoint/2010/main" val="2421108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t>Ask participants:</a:t>
            </a:r>
          </a:p>
          <a:p>
            <a:pPr marL="171450" indent="-171450">
              <a:buFont typeface="Arial" panose="020B0604020202020204" pitchFamily="34" charset="0"/>
              <a:buChar char="•"/>
            </a:pPr>
            <a:r>
              <a:rPr lang="en-US" dirty="0" smtClean="0"/>
              <a:t>Consider</a:t>
            </a:r>
            <a:r>
              <a:rPr lang="en-US" baseline="0" dirty="0" smtClean="0"/>
              <a:t> again how students are building knowledge and skill in this lesson. W</a:t>
            </a:r>
            <a:r>
              <a:rPr lang="en-US" dirty="0" smtClean="0"/>
              <a:t>hat is</a:t>
            </a:r>
            <a:r>
              <a:rPr lang="en-US" baseline="0" dirty="0" smtClean="0"/>
              <a:t> one thing in the last section of the model lesson you can bring into your classroom? </a:t>
            </a:r>
          </a:p>
          <a:p>
            <a:pPr marL="171450" indent="-171450">
              <a:buFont typeface="Arial" panose="020B0604020202020204" pitchFamily="34" charset="0"/>
              <a:buChar char="•"/>
            </a:pPr>
            <a:r>
              <a:rPr lang="en-US" baseline="0" dirty="0" smtClean="0"/>
              <a:t>How will that help your students read, understand, and express understanding of complex texts?</a:t>
            </a:r>
            <a:endParaRPr lang="en-US" dirty="0" smtClean="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21</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22</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to participants that if they want additional information</a:t>
            </a:r>
            <a:r>
              <a:rPr lang="en-US" baseline="0" dirty="0" smtClean="0"/>
              <a:t> about the strategies used in this lesson (e.g., word display, shared writing), they can access strategy one-pagers at the link on the slide. The one-pagers provide information and links to videos and handouts for various strategies to help students read, understand, and express understanding of complex texts.</a:t>
            </a:r>
          </a:p>
          <a:p>
            <a:endParaRPr lang="en-US" baseline="0" dirty="0" smtClean="0"/>
          </a:p>
          <a:p>
            <a:r>
              <a:rPr lang="en-US" baseline="0" dirty="0" smtClean="0"/>
              <a:t>Additionally, Module 3 of the Virtual Book Clubs focuses on using instructional strategies to help students read, understand, and express understanding of complex texts.</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23</a:t>
            </a:fld>
            <a:endParaRPr lang="en-US" dirty="0"/>
          </a:p>
        </p:txBody>
      </p:sp>
    </p:spTree>
    <p:extLst>
      <p:ext uri="{BB962C8B-B14F-4D97-AF65-F5344CB8AC3E}">
        <p14:creationId xmlns:p14="http://schemas.microsoft.com/office/powerpoint/2010/main" val="12030375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Ask participants:</a:t>
            </a:r>
          </a:p>
          <a:p>
            <a:pPr marL="171450" indent="-171450">
              <a:buFont typeface="Arial" panose="020B0604020202020204" pitchFamily="34" charset="0"/>
              <a:buChar char="•"/>
            </a:pPr>
            <a:r>
              <a:rPr lang="en-US" sz="1200" dirty="0" smtClean="0"/>
              <a:t>Consider the following statement:</a:t>
            </a:r>
          </a:p>
          <a:p>
            <a:pPr marL="688975" indent="0">
              <a:buNone/>
            </a:pPr>
            <a:r>
              <a:rPr lang="en-US" sz="1100" dirty="0" smtClean="0"/>
              <a:t>“Reading is the first step of the writing process.”</a:t>
            </a:r>
            <a:endParaRPr lang="en-US" sz="1100" baseline="0" dirty="0" smtClean="0"/>
          </a:p>
          <a:p>
            <a:pPr marL="171450">
              <a:buNone/>
            </a:pPr>
            <a:r>
              <a:rPr lang="en-US" sz="1200" dirty="0" smtClean="0"/>
              <a:t>How did we demonstrate this statement today?</a:t>
            </a:r>
          </a:p>
          <a:p>
            <a:pPr marL="171450" indent="-171450">
              <a:spcBef>
                <a:spcPts val="1800"/>
              </a:spcBef>
              <a:buFont typeface="Arial" panose="020B0604020202020204" pitchFamily="34" charset="0"/>
              <a:buChar char="•"/>
            </a:pPr>
            <a:r>
              <a:rPr lang="en-US" sz="1200" dirty="0" smtClean="0"/>
              <a:t>How does this process better support students in expressing understanding of complex texts than just giving students a rigorous writing prompt without aligned instruction?</a:t>
            </a:r>
          </a:p>
          <a:p>
            <a:pPr marL="171450" indent="-171450">
              <a:spcBef>
                <a:spcPts val="1800"/>
              </a:spcBef>
              <a:buFont typeface="Arial" panose="020B0604020202020204" pitchFamily="34" charset="0"/>
              <a:buChar char="•"/>
            </a:pPr>
            <a:r>
              <a:rPr lang="en-US" sz="1200" dirty="0" smtClean="0"/>
              <a:t>What are two things you plan to do differently in your classroom to ensure students build knowledge and skill?</a:t>
            </a:r>
          </a:p>
        </p:txBody>
      </p:sp>
      <p:sp>
        <p:nvSpPr>
          <p:cNvPr id="4" name="Slide Number Placeholder 3"/>
          <p:cNvSpPr>
            <a:spLocks noGrp="1"/>
          </p:cNvSpPr>
          <p:nvPr>
            <p:ph type="sldNum" sz="quarter" idx="10"/>
          </p:nvPr>
        </p:nvSpPr>
        <p:spPr/>
        <p:txBody>
          <a:bodyPr/>
          <a:lstStyle/>
          <a:p>
            <a:fld id="{0A7D4113-607C-4C8C-A317-57A1D107AA5D}" type="slidenum">
              <a:rPr lang="en-US" smtClean="0"/>
              <a:t>24</a:t>
            </a:fld>
            <a:endParaRPr lang="en-US" dirty="0"/>
          </a:p>
        </p:txBody>
      </p:sp>
    </p:spTree>
    <p:extLst>
      <p:ext uri="{BB962C8B-B14F-4D97-AF65-F5344CB8AC3E}">
        <p14:creationId xmlns:p14="http://schemas.microsoft.com/office/powerpoint/2010/main" val="2920612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3</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Ask participants: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smtClean="0"/>
              <a:t>What knowledge and skill will students need to complete this task?</a:t>
            </a:r>
          </a:p>
        </p:txBody>
      </p:sp>
      <p:sp>
        <p:nvSpPr>
          <p:cNvPr id="4" name="Slide Number Placeholder 3"/>
          <p:cNvSpPr>
            <a:spLocks noGrp="1"/>
          </p:cNvSpPr>
          <p:nvPr>
            <p:ph type="sldNum" sz="quarter" idx="10"/>
          </p:nvPr>
        </p:nvSpPr>
        <p:spPr/>
        <p:txBody>
          <a:bodyPr/>
          <a:lstStyle/>
          <a:p>
            <a:fld id="{EBD80347-C5C2-443D-8E28-046FF5B259EC}" type="slidenum">
              <a:rPr lang="en-US" smtClean="0"/>
              <a:t>4</a:t>
            </a:fld>
            <a:endParaRPr lang="en-US" dirty="0"/>
          </a:p>
        </p:txBody>
      </p:sp>
    </p:spTree>
    <p:extLst>
      <p:ext uri="{BB962C8B-B14F-4D97-AF65-F5344CB8AC3E}">
        <p14:creationId xmlns:p14="http://schemas.microsoft.com/office/powerpoint/2010/main" val="1428898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Ask participants: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smtClean="0"/>
              <a:t>How</a:t>
            </a:r>
            <a:r>
              <a:rPr lang="en-US" b="0" baseline="0" dirty="0" smtClean="0"/>
              <a:t> can teachers build that knowledge and skill daily so over time students can do these skills independently?</a:t>
            </a:r>
            <a:endParaRPr lang="en-US" b="0" dirty="0" smtClean="0"/>
          </a:p>
        </p:txBody>
      </p:sp>
      <p:sp>
        <p:nvSpPr>
          <p:cNvPr id="4" name="Slide Number Placeholder 3"/>
          <p:cNvSpPr>
            <a:spLocks noGrp="1"/>
          </p:cNvSpPr>
          <p:nvPr>
            <p:ph type="sldNum" sz="quarter" idx="10"/>
          </p:nvPr>
        </p:nvSpPr>
        <p:spPr/>
        <p:txBody>
          <a:bodyPr/>
          <a:lstStyle/>
          <a:p>
            <a:fld id="{EBD80347-C5C2-443D-8E28-046FF5B259EC}" type="slidenum">
              <a:rPr lang="en-US" smtClean="0"/>
              <a:t>5</a:t>
            </a:fld>
            <a:endParaRPr lang="en-US" dirty="0"/>
          </a:p>
        </p:txBody>
      </p:sp>
    </p:spTree>
    <p:extLst>
      <p:ext uri="{BB962C8B-B14F-4D97-AF65-F5344CB8AC3E}">
        <p14:creationId xmlns:p14="http://schemas.microsoft.com/office/powerpoint/2010/main" val="1428898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6</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A7D4113-607C-4C8C-A317-57A1D107AA5D}" type="slidenum">
              <a:rPr lang="en-US" smtClean="0"/>
              <a:t>7</a:t>
            </a:fld>
            <a:endParaRPr lang="en-US" dirty="0"/>
          </a:p>
        </p:txBody>
      </p:sp>
    </p:spTree>
    <p:extLst>
      <p:ext uri="{BB962C8B-B14F-4D97-AF65-F5344CB8AC3E}">
        <p14:creationId xmlns:p14="http://schemas.microsoft.com/office/powerpoint/2010/main" val="2920612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8</a:t>
            </a:fld>
            <a:endParaRPr lang="en-US" dirty="0"/>
          </a:p>
        </p:txBody>
      </p:sp>
    </p:spTree>
    <p:extLst>
      <p:ext uri="{BB962C8B-B14F-4D97-AF65-F5344CB8AC3E}">
        <p14:creationId xmlns:p14="http://schemas.microsoft.com/office/powerpoint/2010/main" val="1286000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D80347-C5C2-443D-8E28-046FF5B259EC}" type="slidenum">
              <a:rPr lang="en-US" smtClean="0"/>
              <a:t>9</a:t>
            </a:fld>
            <a:endParaRPr lang="en-US" dirty="0"/>
          </a:p>
        </p:txBody>
      </p:sp>
    </p:spTree>
    <p:extLst>
      <p:ext uri="{BB962C8B-B14F-4D97-AF65-F5344CB8AC3E}">
        <p14:creationId xmlns:p14="http://schemas.microsoft.com/office/powerpoint/2010/main" val="3469195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pPr/>
              <a:t>‹#›</a:t>
            </a:fld>
            <a:endParaRPr lang="en-US" dirty="0"/>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t>Louisiana Believes.</a:t>
            </a:r>
            <a:endParaRPr lang="en-US" dirty="0"/>
          </a:p>
        </p:txBody>
      </p:sp>
    </p:spTree>
    <p:extLst>
      <p:ext uri="{BB962C8B-B14F-4D97-AF65-F5344CB8AC3E}">
        <p14:creationId xmlns:p14="http://schemas.microsoft.com/office/powerpoint/2010/main" val="37091815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lIns="82058" tIns="41029" rIns="82058" bIns="41029"/>
          <a:lstStyle/>
          <a:p>
            <a:fld id="{95F9DFF0-D65C-4186-ACF7-00025C7B12CC}" type="datetimeFigureOut">
              <a:rPr lang="en-US" smtClean="0"/>
              <a:t>12/12/2014</a:t>
            </a:fld>
            <a:endParaRPr lang="en-US"/>
          </a:p>
        </p:txBody>
      </p:sp>
      <p:sp>
        <p:nvSpPr>
          <p:cNvPr id="3" name="Footer Placeholder 2"/>
          <p:cNvSpPr>
            <a:spLocks noGrp="1"/>
          </p:cNvSpPr>
          <p:nvPr>
            <p:ph type="ftr" sz="quarter" idx="11"/>
          </p:nvPr>
        </p:nvSpPr>
        <p:spPr/>
        <p:txBody>
          <a:bodyPr lIns="82058" tIns="41029" rIns="82058" bIns="41029"/>
          <a:lstStyle/>
          <a:p>
            <a:endParaRPr lang="en-US"/>
          </a:p>
        </p:txBody>
      </p:sp>
      <p:sp>
        <p:nvSpPr>
          <p:cNvPr id="4" name="Slide Number Placeholder 3"/>
          <p:cNvSpPr>
            <a:spLocks noGrp="1"/>
          </p:cNvSpPr>
          <p:nvPr>
            <p:ph type="sldNum" sz="quarter" idx="12"/>
          </p:nvPr>
        </p:nvSpPr>
        <p:spPr/>
        <p:txBody>
          <a:bodyPr/>
          <a:lstStyle/>
          <a:p>
            <a:fld id="{9B57B3AD-1949-45E3-B2CE-BB1BBDEB2231}" type="slidenum">
              <a:rPr lang="en-US" smtClean="0"/>
              <a:t>‹#›</a:t>
            </a:fld>
            <a:endParaRPr lang="en-US"/>
          </a:p>
        </p:txBody>
      </p:sp>
    </p:spTree>
    <p:extLst>
      <p:ext uri="{BB962C8B-B14F-4D97-AF65-F5344CB8AC3E}">
        <p14:creationId xmlns:p14="http://schemas.microsoft.com/office/powerpoint/2010/main" val="71930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693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a:prstGeom prst="rect">
            <a:avLst/>
          </a:prstGeom>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pPr/>
              <a:t>‹#›</a:t>
            </a:fld>
            <a:endParaRPr lang="en-US" dirty="0"/>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t>Louisiana Believes.</a:t>
            </a:r>
            <a:endParaRPr lang="en-US" dirty="0"/>
          </a:p>
        </p:txBody>
      </p:sp>
    </p:spTree>
    <p:extLst>
      <p:ext uri="{BB962C8B-B14F-4D97-AF65-F5344CB8AC3E}">
        <p14:creationId xmlns:p14="http://schemas.microsoft.com/office/powerpoint/2010/main" val="169861937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8103709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50542057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70360342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348767049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pPr/>
              <a:t>‹#›</a:t>
            </a:fld>
            <a:endParaRPr lang="en-US" dirty="0"/>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4261257264"/>
      </p:ext>
    </p:extLst>
  </p:cSld>
  <p:clrMap bg1="lt1" tx1="dk1" bg2="lt2" tx2="dk2" accent1="accent1" accent2="accent2" accent3="accent3" accent4="accent4" accent5="accent5" accent6="accent6" hlink="hlink" folHlink="folHlink"/>
  <p:sldLayoutIdLst>
    <p:sldLayoutId id="2147483650" r:id="rId1"/>
    <p:sldLayoutId id="2147483671" r:id="rId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045651"/>
      </p:ext>
    </p:extLst>
  </p:cSld>
  <p:clrMap bg1="lt1" tx1="dk1" bg2="lt2" tx2="dk2" accent1="accent1" accent2="accent2" accent3="accent3" accent4="accent4" accent5="accent5" accent6="accent6" hlink="hlink" folHlink="folHlink"/>
  <p:sldLayoutIdLst>
    <p:sldLayoutId id="2147483662" r:id="rId1"/>
    <p:sldLayoutId id="2147483672"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521723605"/>
      </p:ext>
    </p:extLst>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2685751476"/>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697771932"/>
      </p:ext>
    </p:extLst>
  </p:cSld>
  <p:clrMap bg1="lt1" tx1="dk1" bg2="lt2" tx2="dk2" accent1="accent1" accent2="accent2" accent3="accent3" accent4="accent4" accent5="accent5" accent6="accent6" hlink="hlink" folHlink="folHlink"/>
  <p:sldLayoutIdLst>
    <p:sldLayoutId id="2147483668"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2313790893"/>
      </p:ext>
    </p:extLst>
  </p:cSld>
  <p:clrMap bg1="lt1" tx1="dk1" bg2="lt2" tx2="dk2" accent1="accent1" accent2="accent2" accent3="accent3" accent4="accent4" accent5="accent5" accent6="accent6" hlink="hlink" folHlink="folHlink"/>
  <p:sldLayoutIdLst>
    <p:sldLayoutId id="2147483670"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www.louisianabelieves.com/resources/classroom-support-toolbox/teacher-support-toolbox"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www.louisianabelieves.com/docs/default-source/teacher-toolbox-resources/unit-plan---ela---grade-k-sample---a-is-for-america.pdf?sfvrsn=2"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www.engageny.org/file/20721/download/ckla_gk_d12_anth_engage.pdf?token=uWufOB9jlQjzOqrtskZ4sP1oJq6vDfy-Ww-jdWJSRf8"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
            <a:ext cx="9144000" cy="6858000"/>
          </a:xfrm>
          <a:prstGeom prst="rect">
            <a:avLst/>
          </a:prstGeom>
        </p:spPr>
      </p:pic>
      <p:sp>
        <p:nvSpPr>
          <p:cNvPr id="2" name="TextBox 1"/>
          <p:cNvSpPr txBox="1"/>
          <p:nvPr/>
        </p:nvSpPr>
        <p:spPr>
          <a:xfrm>
            <a:off x="381000" y="2057400"/>
            <a:ext cx="8382000" cy="2308324"/>
          </a:xfrm>
          <a:prstGeom prst="rect">
            <a:avLst/>
          </a:prstGeom>
          <a:noFill/>
        </p:spPr>
        <p:txBody>
          <a:bodyPr wrap="square" rtlCol="0">
            <a:spAutoFit/>
          </a:bodyPr>
          <a:lstStyle/>
          <a:p>
            <a:pPr algn="ctr"/>
            <a:r>
              <a:rPr lang="en-US" sz="3600" b="1" dirty="0" smtClean="0"/>
              <a:t>Expressing Understanding of Complex Texts through </a:t>
            </a:r>
            <a:r>
              <a:rPr lang="en-US" sz="3600" b="1" smtClean="0"/>
              <a:t>Read-Aloud Instruction</a:t>
            </a:r>
            <a:endParaRPr lang="en-US" sz="3600" b="1" dirty="0" smtClean="0"/>
          </a:p>
          <a:p>
            <a:pPr algn="ctr"/>
            <a:endParaRPr lang="en-US" sz="3600" b="1" dirty="0" smtClean="0"/>
          </a:p>
          <a:p>
            <a:pPr algn="ctr"/>
            <a:r>
              <a:rPr lang="en-US" sz="3600" b="1" dirty="0" smtClean="0"/>
              <a:t>Grades K-2</a:t>
            </a:r>
            <a:endParaRPr lang="en-US" sz="3600" b="1" dirty="0"/>
          </a:p>
        </p:txBody>
      </p:sp>
    </p:spTree>
    <p:extLst>
      <p:ext uri="{BB962C8B-B14F-4D97-AF65-F5344CB8AC3E}">
        <p14:creationId xmlns:p14="http://schemas.microsoft.com/office/powerpoint/2010/main" val="29715787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sp>
        <p:nvSpPr>
          <p:cNvPr id="5" name="Content Placeholder 4"/>
          <p:cNvSpPr>
            <a:spLocks noGrp="1"/>
          </p:cNvSpPr>
          <p:nvPr>
            <p:ph sz="quarter" idx="4294967295"/>
          </p:nvPr>
        </p:nvSpPr>
        <p:spPr>
          <a:xfrm>
            <a:off x="304800" y="1447800"/>
            <a:ext cx="8610600" cy="5257800"/>
          </a:xfrm>
          <a:prstGeom prst="rect">
            <a:avLst/>
          </a:prstGeom>
        </p:spPr>
        <p:txBody>
          <a:bodyPr>
            <a:noAutofit/>
          </a:bodyPr>
          <a:lstStyle/>
          <a:p>
            <a:pPr marL="0" indent="0">
              <a:buNone/>
            </a:pPr>
            <a:r>
              <a:rPr lang="en-US" sz="2400" dirty="0" smtClean="0"/>
              <a:t>Students must: </a:t>
            </a:r>
          </a:p>
          <a:p>
            <a:pPr marL="0" indent="0">
              <a:buNone/>
            </a:pPr>
            <a:endParaRPr lang="en-US" sz="2200" dirty="0"/>
          </a:p>
          <a:p>
            <a:pPr marL="0" indent="0">
              <a:spcBef>
                <a:spcPts val="0"/>
              </a:spcBef>
              <a:spcAft>
                <a:spcPts val="600"/>
              </a:spcAft>
              <a:buNone/>
            </a:pPr>
            <a:r>
              <a:rPr lang="en-US" sz="2200" b="1" dirty="0" smtClean="0"/>
              <a:t>1. Read and understand complex </a:t>
            </a:r>
            <a:r>
              <a:rPr lang="en-US" sz="2200" b="1" dirty="0"/>
              <a:t>texts: </a:t>
            </a:r>
          </a:p>
          <a:p>
            <a:pPr marL="687388" lvl="1" indent="-457200">
              <a:spcBef>
                <a:spcPts val="0"/>
              </a:spcBef>
              <a:spcAft>
                <a:spcPts val="600"/>
              </a:spcAft>
              <a:buFont typeface="+mj-lt"/>
              <a:buAutoNum type="alphaLcParenR"/>
            </a:pPr>
            <a:r>
              <a:rPr lang="en-US" sz="2200" b="1" dirty="0" smtClean="0">
                <a:solidFill>
                  <a:srgbClr val="92D050"/>
                </a:solidFill>
              </a:rPr>
              <a:t>Use language and vocabulary to comprehend what the text says </a:t>
            </a:r>
            <a:endParaRPr lang="en-US" sz="2200" b="1" dirty="0">
              <a:solidFill>
                <a:srgbClr val="92D050"/>
              </a:solidFill>
            </a:endParaRPr>
          </a:p>
          <a:p>
            <a:pPr marL="687388" lvl="1" indent="-457200">
              <a:spcBef>
                <a:spcPts val="0"/>
              </a:spcBef>
              <a:spcAft>
                <a:spcPts val="600"/>
              </a:spcAft>
              <a:buFont typeface="+mj-lt"/>
              <a:buAutoNum type="alphaLcParenR"/>
            </a:pPr>
            <a:r>
              <a:rPr lang="en-US" sz="2200" b="1" dirty="0" smtClean="0">
                <a:solidFill>
                  <a:srgbClr val="2ABDBA"/>
                </a:solidFill>
              </a:rPr>
              <a:t>Use topics</a:t>
            </a:r>
            <a:r>
              <a:rPr lang="en-US" sz="2200" b="1" dirty="0">
                <a:solidFill>
                  <a:srgbClr val="2ABDBA"/>
                </a:solidFill>
              </a:rPr>
              <a:t>, themes, and </a:t>
            </a:r>
            <a:r>
              <a:rPr lang="en-US" sz="2200" b="1" dirty="0" smtClean="0">
                <a:solidFill>
                  <a:srgbClr val="2ABDBA"/>
                </a:solidFill>
              </a:rPr>
              <a:t>main ideas to comprehend what the text means </a:t>
            </a:r>
            <a:endParaRPr lang="en-US" sz="2200" b="1" dirty="0">
              <a:solidFill>
                <a:srgbClr val="2ABDBA"/>
              </a:solidFill>
            </a:endParaRPr>
          </a:p>
          <a:p>
            <a:pPr marL="0" indent="0">
              <a:spcBef>
                <a:spcPts val="0"/>
              </a:spcBef>
              <a:spcAft>
                <a:spcPts val="600"/>
              </a:spcAft>
              <a:buNone/>
            </a:pPr>
            <a:r>
              <a:rPr lang="en-US" sz="2200" b="1" dirty="0" smtClean="0"/>
              <a:t>2. Express understanding of complex </a:t>
            </a:r>
            <a:r>
              <a:rPr lang="en-US" sz="2200" b="1" dirty="0"/>
              <a:t>texts:</a:t>
            </a:r>
          </a:p>
          <a:p>
            <a:pPr marL="687388" lvl="1" indent="-457200">
              <a:spcBef>
                <a:spcPts val="0"/>
              </a:spcBef>
              <a:spcAft>
                <a:spcPts val="600"/>
              </a:spcAft>
              <a:buFont typeface="+mj-lt"/>
              <a:buAutoNum type="alphaLcParenR" startAt="3"/>
            </a:pPr>
            <a:r>
              <a:rPr lang="en-US" sz="2200" b="1" dirty="0" smtClean="0">
                <a:solidFill>
                  <a:srgbClr val="C00000"/>
                </a:solidFill>
              </a:rPr>
              <a:t>Build opinions about the text using evidence (through discussion) </a:t>
            </a:r>
            <a:endParaRPr lang="en-US" sz="2200" b="1" dirty="0">
              <a:solidFill>
                <a:srgbClr val="C00000"/>
              </a:solidFill>
            </a:endParaRPr>
          </a:p>
          <a:p>
            <a:pPr marL="687388" lvl="1" indent="-457200">
              <a:spcBef>
                <a:spcPts val="0"/>
              </a:spcBef>
              <a:spcAft>
                <a:spcPts val="600"/>
              </a:spcAft>
              <a:buFont typeface="+mj-lt"/>
              <a:buAutoNum type="alphaLcParenR" startAt="3"/>
            </a:pPr>
            <a:r>
              <a:rPr lang="en-US" sz="2200" b="1" dirty="0" smtClean="0">
                <a:solidFill>
                  <a:srgbClr val="7030A0"/>
                </a:solidFill>
              </a:rPr>
              <a:t>Assert claims about the text using evidence (through writing) </a:t>
            </a:r>
            <a:endParaRPr lang="en-US" sz="2200" b="1" dirty="0">
              <a:solidFill>
                <a:srgbClr val="7030A0"/>
              </a:solidFill>
            </a:endParaRPr>
          </a:p>
          <a:p>
            <a:pPr marL="0" indent="0">
              <a:buNone/>
            </a:pPr>
            <a:endParaRPr lang="en-US" sz="2200" dirty="0"/>
          </a:p>
          <a:p>
            <a:pPr marL="0" indent="0">
              <a:buNone/>
            </a:pPr>
            <a:endParaRPr lang="en-US" sz="2200" dirty="0"/>
          </a:p>
          <a:p>
            <a:pPr marL="0" indent="0">
              <a:buNone/>
            </a:pPr>
            <a:endParaRPr lang="en-US" sz="2200" dirty="0"/>
          </a:p>
        </p:txBody>
      </p:sp>
      <p:sp>
        <p:nvSpPr>
          <p:cNvPr id="6" name="Title 1"/>
          <p:cNvSpPr>
            <a:spLocks noGrp="1"/>
          </p:cNvSpPr>
          <p:nvPr>
            <p:ph type="title"/>
          </p:nvPr>
        </p:nvSpPr>
        <p:spPr/>
        <p:txBody>
          <a:bodyPr>
            <a:noAutofit/>
          </a:bodyPr>
          <a:lstStyle/>
          <a:p>
            <a:r>
              <a:rPr lang="en-US" dirty="0" smtClean="0">
                <a:latin typeface="Calibri"/>
                <a:cs typeface="Calibri"/>
              </a:rPr>
              <a:t>English Language Arts</a:t>
            </a:r>
            <a:endParaRPr lang="en-US"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911468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5128" y="591671"/>
            <a:ext cx="7453745" cy="567465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a:p>
        </p:txBody>
      </p:sp>
      <p:cxnSp>
        <p:nvCxnSpPr>
          <p:cNvPr id="16" name="Straight Connector 15"/>
          <p:cNvCxnSpPr/>
          <p:nvPr/>
        </p:nvCxnSpPr>
        <p:spPr>
          <a:xfrm>
            <a:off x="3338945" y="3431627"/>
            <a:ext cx="13855" cy="284815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a:stCxn id="2" idx="1"/>
            <a:endCxn id="2" idx="3"/>
          </p:cNvCxnSpPr>
          <p:nvPr/>
        </p:nvCxnSpPr>
        <p:spPr>
          <a:xfrm>
            <a:off x="845128" y="3429000"/>
            <a:ext cx="7453745" cy="0"/>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rot="16200000">
            <a:off x="2762158" y="5768795"/>
            <a:ext cx="901491" cy="282914"/>
          </a:xfrm>
          <a:prstGeom prst="rect">
            <a:avLst/>
          </a:prstGeom>
          <a:noFill/>
        </p:spPr>
        <p:txBody>
          <a:bodyPr wrap="square" lIns="82058" tIns="41029" rIns="82058" bIns="41029" rtlCol="0">
            <a:spAutoFit/>
          </a:bodyPr>
          <a:lstStyle/>
          <a:p>
            <a:pPr algn="ctr"/>
            <a:r>
              <a:rPr lang="en-US" sz="1300" dirty="0"/>
              <a:t>(cut line)</a:t>
            </a:r>
          </a:p>
        </p:txBody>
      </p:sp>
      <p:cxnSp>
        <p:nvCxnSpPr>
          <p:cNvPr id="17" name="Straight Connector 16"/>
          <p:cNvCxnSpPr/>
          <p:nvPr/>
        </p:nvCxnSpPr>
        <p:spPr>
          <a:xfrm>
            <a:off x="5846618" y="3418180"/>
            <a:ext cx="13855" cy="284815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274618" y="4235824"/>
            <a:ext cx="1731818" cy="759968"/>
          </a:xfrm>
          <a:prstGeom prst="rect">
            <a:avLst/>
          </a:prstGeom>
          <a:noFill/>
        </p:spPr>
        <p:txBody>
          <a:bodyPr wrap="square" lIns="82058" tIns="41029" rIns="82058" bIns="41029" rtlCol="0">
            <a:spAutoFit/>
          </a:bodyPr>
          <a:lstStyle/>
          <a:p>
            <a:pPr algn="ctr"/>
            <a:r>
              <a:rPr lang="en-US" sz="2200" dirty="0">
                <a:latin typeface="Comic Sans MS" panose="030F0702030302020204" pitchFamily="66" charset="0"/>
              </a:rPr>
              <a:t>George </a:t>
            </a:r>
          </a:p>
          <a:p>
            <a:pPr algn="ctr"/>
            <a:r>
              <a:rPr lang="en-US" sz="2200" dirty="0">
                <a:latin typeface="Comic Sans MS" panose="030F0702030302020204" pitchFamily="66" charset="0"/>
              </a:rPr>
              <a:t>Washington</a:t>
            </a:r>
          </a:p>
        </p:txBody>
      </p:sp>
      <p:sp>
        <p:nvSpPr>
          <p:cNvPr id="19" name="TextBox 18"/>
          <p:cNvSpPr txBox="1"/>
          <p:nvPr/>
        </p:nvSpPr>
        <p:spPr>
          <a:xfrm>
            <a:off x="3733800" y="4251924"/>
            <a:ext cx="1731818" cy="759968"/>
          </a:xfrm>
          <a:prstGeom prst="rect">
            <a:avLst/>
          </a:prstGeom>
          <a:noFill/>
        </p:spPr>
        <p:txBody>
          <a:bodyPr wrap="square" lIns="82058" tIns="41029" rIns="82058" bIns="41029" rtlCol="0">
            <a:spAutoFit/>
          </a:bodyPr>
          <a:lstStyle/>
          <a:p>
            <a:pPr algn="ctr"/>
            <a:r>
              <a:rPr lang="en-US" sz="2200" dirty="0">
                <a:latin typeface="Comic Sans MS" panose="030F0702030302020204" pitchFamily="66" charset="0"/>
              </a:rPr>
              <a:t>Thomas Jefferson</a:t>
            </a:r>
          </a:p>
        </p:txBody>
      </p:sp>
      <p:sp>
        <p:nvSpPr>
          <p:cNvPr id="20" name="TextBox 19"/>
          <p:cNvSpPr txBox="1"/>
          <p:nvPr/>
        </p:nvSpPr>
        <p:spPr>
          <a:xfrm>
            <a:off x="6241473" y="4235823"/>
            <a:ext cx="1731818" cy="759968"/>
          </a:xfrm>
          <a:prstGeom prst="rect">
            <a:avLst/>
          </a:prstGeom>
          <a:noFill/>
        </p:spPr>
        <p:txBody>
          <a:bodyPr wrap="square" lIns="82058" tIns="41029" rIns="82058" bIns="41029" rtlCol="0">
            <a:spAutoFit/>
          </a:bodyPr>
          <a:lstStyle/>
          <a:p>
            <a:pPr algn="ctr"/>
            <a:r>
              <a:rPr lang="en-US" sz="2200" dirty="0">
                <a:latin typeface="Comic Sans MS" panose="030F0702030302020204" pitchFamily="66" charset="0"/>
              </a:rPr>
              <a:t>Abraham </a:t>
            </a:r>
          </a:p>
          <a:p>
            <a:pPr algn="ctr"/>
            <a:r>
              <a:rPr lang="en-US" sz="2200" dirty="0">
                <a:latin typeface="Comic Sans MS" panose="030F0702030302020204" pitchFamily="66" charset="0"/>
              </a:rPr>
              <a:t>Lincoln</a:t>
            </a:r>
          </a:p>
        </p:txBody>
      </p:sp>
      <p:sp>
        <p:nvSpPr>
          <p:cNvPr id="12" name="TextBox 11"/>
          <p:cNvSpPr txBox="1"/>
          <p:nvPr/>
        </p:nvSpPr>
        <p:spPr>
          <a:xfrm>
            <a:off x="3803073" y="3173520"/>
            <a:ext cx="1537855" cy="282914"/>
          </a:xfrm>
          <a:prstGeom prst="rect">
            <a:avLst/>
          </a:prstGeom>
          <a:noFill/>
        </p:spPr>
        <p:txBody>
          <a:bodyPr wrap="square" lIns="82058" tIns="41029" rIns="82058" bIns="41029" rtlCol="0">
            <a:spAutoFit/>
          </a:bodyPr>
          <a:lstStyle/>
          <a:p>
            <a:pPr algn="ctr"/>
            <a:r>
              <a:rPr lang="en-US" sz="1300" dirty="0"/>
              <a:t>(fold line)</a:t>
            </a:r>
          </a:p>
        </p:txBody>
      </p:sp>
      <p:sp>
        <p:nvSpPr>
          <p:cNvPr id="13" name="TextBox 12"/>
          <p:cNvSpPr txBox="1"/>
          <p:nvPr/>
        </p:nvSpPr>
        <p:spPr>
          <a:xfrm rot="16200000">
            <a:off x="5269830" y="5782242"/>
            <a:ext cx="901491" cy="282914"/>
          </a:xfrm>
          <a:prstGeom prst="rect">
            <a:avLst/>
          </a:prstGeom>
          <a:noFill/>
        </p:spPr>
        <p:txBody>
          <a:bodyPr wrap="square" lIns="82058" tIns="41029" rIns="82058" bIns="41029" rtlCol="0">
            <a:spAutoFit/>
          </a:bodyPr>
          <a:lstStyle/>
          <a:p>
            <a:pPr algn="ctr"/>
            <a:r>
              <a:rPr lang="en-US" sz="1300" dirty="0"/>
              <a:t>(cut line)</a:t>
            </a:r>
          </a:p>
        </p:txBody>
      </p:sp>
    </p:spTree>
    <p:extLst>
      <p:ext uri="{BB962C8B-B14F-4D97-AF65-F5344CB8AC3E}">
        <p14:creationId xmlns:p14="http://schemas.microsoft.com/office/powerpoint/2010/main" val="41553571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67345" y="1035423"/>
            <a:ext cx="6580910" cy="1547935"/>
          </a:xfrm>
          <a:prstGeom prst="rect">
            <a:avLst/>
          </a:prstGeom>
          <a:noFill/>
        </p:spPr>
        <p:txBody>
          <a:bodyPr wrap="square" lIns="82058" tIns="41029" rIns="82058" bIns="41029" rtlCol="0">
            <a:spAutoFit/>
          </a:bodyPr>
          <a:lstStyle/>
          <a:p>
            <a:r>
              <a:rPr lang="en-US" sz="3200" dirty="0">
                <a:latin typeface="Century Gothic" panose="020B0502020202020204" pitchFamily="34" charset="0"/>
              </a:rPr>
              <a:t>I agree with your statement </a:t>
            </a:r>
          </a:p>
          <a:p>
            <a:r>
              <a:rPr lang="en-US" sz="3200" dirty="0">
                <a:latin typeface="Century Gothic" panose="020B0502020202020204" pitchFamily="34" charset="0"/>
              </a:rPr>
              <a:t>about ________________</a:t>
            </a:r>
          </a:p>
          <a:p>
            <a:r>
              <a:rPr lang="en-US" sz="3200" dirty="0">
                <a:latin typeface="Century Gothic" panose="020B0502020202020204" pitchFamily="34" charset="0"/>
              </a:rPr>
              <a:t>and I would like to add _______.</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50909"/>
          <a:stretch/>
        </p:blipFill>
        <p:spPr>
          <a:xfrm>
            <a:off x="753689" y="4062640"/>
            <a:ext cx="764771" cy="927847"/>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r="50227"/>
          <a:stretch/>
        </p:blipFill>
        <p:spPr>
          <a:xfrm>
            <a:off x="753689" y="949436"/>
            <a:ext cx="775393" cy="927847"/>
          </a:xfrm>
          <a:prstGeom prst="rect">
            <a:avLst/>
          </a:prstGeom>
        </p:spPr>
      </p:pic>
      <p:sp>
        <p:nvSpPr>
          <p:cNvPr id="5" name="TextBox 4"/>
          <p:cNvSpPr txBox="1"/>
          <p:nvPr/>
        </p:nvSpPr>
        <p:spPr>
          <a:xfrm>
            <a:off x="1967345" y="3915535"/>
            <a:ext cx="6580910" cy="1547935"/>
          </a:xfrm>
          <a:prstGeom prst="rect">
            <a:avLst/>
          </a:prstGeom>
          <a:noFill/>
        </p:spPr>
        <p:txBody>
          <a:bodyPr wrap="square" lIns="82058" tIns="41029" rIns="82058" bIns="41029" rtlCol="0">
            <a:spAutoFit/>
          </a:bodyPr>
          <a:lstStyle/>
          <a:p>
            <a:r>
              <a:rPr lang="en-US" sz="3200" dirty="0">
                <a:latin typeface="Century Gothic" panose="020B0502020202020204" pitchFamily="34" charset="0"/>
              </a:rPr>
              <a:t>I respectfully disagree with your statement about _____________.</a:t>
            </a:r>
          </a:p>
          <a:p>
            <a:r>
              <a:rPr lang="en-US" sz="3200" dirty="0">
                <a:latin typeface="Century Gothic" panose="020B0502020202020204" pitchFamily="34" charset="0"/>
              </a:rPr>
              <a:t>I think _____________.</a:t>
            </a: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690" y="611323"/>
            <a:ext cx="7671479" cy="5332277"/>
          </a:xfrm>
          <a:prstGeom prst="rect">
            <a:avLst/>
          </a:prstGeom>
        </p:spPr>
      </p:pic>
    </p:spTree>
    <p:extLst>
      <p:ext uri="{BB962C8B-B14F-4D97-AF65-F5344CB8AC3E}">
        <p14:creationId xmlns:p14="http://schemas.microsoft.com/office/powerpoint/2010/main" val="3829454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88120" y="1777770"/>
            <a:ext cx="7453745" cy="401343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a:p>
        </p:txBody>
      </p:sp>
      <p:cxnSp>
        <p:nvCxnSpPr>
          <p:cNvPr id="16" name="Straight Connector 15"/>
          <p:cNvCxnSpPr/>
          <p:nvPr/>
        </p:nvCxnSpPr>
        <p:spPr>
          <a:xfrm>
            <a:off x="3568084" y="1783037"/>
            <a:ext cx="0" cy="400816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621903" y="1908251"/>
            <a:ext cx="2524722" cy="2114185"/>
          </a:xfrm>
          <a:prstGeom prst="rect">
            <a:avLst/>
          </a:prstGeom>
          <a:noFill/>
        </p:spPr>
        <p:txBody>
          <a:bodyPr wrap="square" lIns="82058" tIns="41029" rIns="82058" bIns="41029" rtlCol="0">
            <a:spAutoFit/>
          </a:bodyPr>
          <a:lstStyle/>
          <a:p>
            <a:r>
              <a:rPr lang="en-US" sz="2200" dirty="0">
                <a:latin typeface="Segoe Print" panose="02000600000000000000" pitchFamily="2" charset="0"/>
              </a:rPr>
              <a:t>He writes.</a:t>
            </a:r>
          </a:p>
          <a:p>
            <a:endParaRPr lang="en-US" sz="2200" dirty="0">
              <a:latin typeface="Segoe Print" panose="02000600000000000000" pitchFamily="2" charset="0"/>
            </a:endParaRPr>
          </a:p>
          <a:p>
            <a:r>
              <a:rPr lang="en-US" sz="2200" dirty="0">
                <a:latin typeface="Segoe Print" panose="02000600000000000000" pitchFamily="2" charset="0"/>
              </a:rPr>
              <a:t>Declaration of Independence</a:t>
            </a:r>
          </a:p>
          <a:p>
            <a:endParaRPr lang="en-US" sz="2200" dirty="0">
              <a:latin typeface="Segoe Print" panose="02000600000000000000" pitchFamily="2" charset="0"/>
            </a:endParaRPr>
          </a:p>
          <a:p>
            <a:r>
              <a:rPr lang="en-US" sz="2200" dirty="0">
                <a:latin typeface="Segoe Print" panose="02000600000000000000" pitchFamily="2" charset="0"/>
              </a:rPr>
              <a:t>president</a:t>
            </a:r>
          </a:p>
        </p:txBody>
      </p:sp>
      <p:cxnSp>
        <p:nvCxnSpPr>
          <p:cNvPr id="14" name="Straight Connector 13"/>
          <p:cNvCxnSpPr/>
          <p:nvPr/>
        </p:nvCxnSpPr>
        <p:spPr>
          <a:xfrm>
            <a:off x="6133835" y="1828800"/>
            <a:ext cx="0" cy="4010797"/>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3" name="Parallelogram 2"/>
          <p:cNvSpPr/>
          <p:nvPr/>
        </p:nvSpPr>
        <p:spPr>
          <a:xfrm>
            <a:off x="345298" y="1777770"/>
            <a:ext cx="3222785" cy="4013430"/>
          </a:xfrm>
          <a:prstGeom prst="parallelogram">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a:p>
        </p:txBody>
      </p:sp>
      <p:sp>
        <p:nvSpPr>
          <p:cNvPr id="18" name="TextBox 17"/>
          <p:cNvSpPr txBox="1"/>
          <p:nvPr/>
        </p:nvSpPr>
        <p:spPr>
          <a:xfrm>
            <a:off x="1084390" y="3291752"/>
            <a:ext cx="1731818" cy="759968"/>
          </a:xfrm>
          <a:prstGeom prst="rect">
            <a:avLst/>
          </a:prstGeom>
          <a:noFill/>
        </p:spPr>
        <p:txBody>
          <a:bodyPr wrap="square" lIns="82058" tIns="41029" rIns="82058" bIns="41029" rtlCol="0">
            <a:spAutoFit/>
          </a:bodyPr>
          <a:lstStyle/>
          <a:p>
            <a:pPr algn="ctr"/>
            <a:r>
              <a:rPr lang="en-US" sz="2200" dirty="0">
                <a:latin typeface="Comic Sans MS" panose="030F0702030302020204" pitchFamily="66" charset="0"/>
              </a:rPr>
              <a:t>George </a:t>
            </a:r>
          </a:p>
          <a:p>
            <a:pPr algn="ctr"/>
            <a:r>
              <a:rPr lang="en-US" sz="2200" dirty="0">
                <a:latin typeface="Comic Sans MS" panose="030F0702030302020204" pitchFamily="66" charset="0"/>
              </a:rPr>
              <a:t>Washington</a:t>
            </a:r>
          </a:p>
        </p:txBody>
      </p:sp>
      <p:pic>
        <p:nvPicPr>
          <p:cNvPr id="1026" name="Picture 2" descr="C:\Users\wwhealdo\AppData\Local\Microsoft\Windows\Temporary Internet Files\Content.IE5\87OT3JYP\MM900046599[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5517" y="4191000"/>
            <a:ext cx="1698951" cy="14904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204178" y="1895837"/>
            <a:ext cx="2312109" cy="2452739"/>
          </a:xfrm>
          <a:prstGeom prst="rect">
            <a:avLst/>
          </a:prstGeom>
          <a:noFill/>
        </p:spPr>
        <p:txBody>
          <a:bodyPr wrap="square" lIns="82058" tIns="41029" rIns="82058" bIns="41029" rtlCol="0">
            <a:spAutoFit/>
          </a:bodyPr>
          <a:lstStyle/>
          <a:p>
            <a:r>
              <a:rPr lang="en-US" sz="2200" dirty="0">
                <a:latin typeface="Segoe Print" panose="02000600000000000000" pitchFamily="2" charset="0"/>
              </a:rPr>
              <a:t>End slavery</a:t>
            </a:r>
          </a:p>
          <a:p>
            <a:endParaRPr lang="en-US" sz="2200" dirty="0">
              <a:latin typeface="Segoe Print" panose="02000600000000000000" pitchFamily="2" charset="0"/>
            </a:endParaRPr>
          </a:p>
          <a:p>
            <a:r>
              <a:rPr lang="en-US" sz="2200" dirty="0">
                <a:latin typeface="Segoe Print" panose="02000600000000000000" pitchFamily="2" charset="0"/>
              </a:rPr>
              <a:t>He was tall.</a:t>
            </a:r>
          </a:p>
          <a:p>
            <a:endParaRPr lang="en-US" sz="2200" dirty="0">
              <a:latin typeface="Segoe Print" panose="02000600000000000000" pitchFamily="2" charset="0"/>
            </a:endParaRPr>
          </a:p>
          <a:p>
            <a:r>
              <a:rPr lang="en-US" sz="2200" dirty="0">
                <a:latin typeface="Segoe Print" panose="02000600000000000000" pitchFamily="2" charset="0"/>
              </a:rPr>
              <a:t>Hat</a:t>
            </a:r>
          </a:p>
          <a:p>
            <a:endParaRPr lang="en-US" sz="2200" dirty="0">
              <a:latin typeface="Segoe Print" panose="02000600000000000000" pitchFamily="2" charset="0"/>
            </a:endParaRPr>
          </a:p>
          <a:p>
            <a:r>
              <a:rPr lang="en-US" sz="2200" dirty="0">
                <a:latin typeface="Segoe Print" panose="02000600000000000000" pitchFamily="2" charset="0"/>
              </a:rPr>
              <a:t>president</a:t>
            </a:r>
          </a:p>
        </p:txBody>
      </p:sp>
      <p:pic>
        <p:nvPicPr>
          <p:cNvPr id="1027" name="Picture 3" descr="C:\Users\wwhealdo\AppData\Local\Microsoft\Windows\Temporary Internet Files\Content.IE5\2IHUVWWB\MC900349535[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9154" y="4341532"/>
            <a:ext cx="1336579" cy="1297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6533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14</a:t>
            </a:fld>
            <a:endParaRPr lang="en-US" dirty="0">
              <a:solidFill>
                <a:prstClr val="black">
                  <a:tint val="75000"/>
                </a:prstClr>
              </a:solidFill>
            </a:endParaRPr>
          </a:p>
        </p:txBody>
      </p:sp>
      <p:sp>
        <p:nvSpPr>
          <p:cNvPr id="5" name="Content Placeholder 4"/>
          <p:cNvSpPr>
            <a:spLocks noGrp="1"/>
          </p:cNvSpPr>
          <p:nvPr>
            <p:ph sz="quarter" idx="4294967295"/>
          </p:nvPr>
        </p:nvSpPr>
        <p:spPr>
          <a:xfrm>
            <a:off x="304800" y="1447800"/>
            <a:ext cx="8610600" cy="5257800"/>
          </a:xfrm>
          <a:prstGeom prst="rect">
            <a:avLst/>
          </a:prstGeom>
        </p:spPr>
        <p:txBody>
          <a:bodyPr>
            <a:noAutofit/>
          </a:bodyPr>
          <a:lstStyle/>
          <a:p>
            <a:pPr marL="0" indent="0">
              <a:buNone/>
            </a:pPr>
            <a:r>
              <a:rPr lang="en-US" sz="2400" dirty="0" smtClean="0"/>
              <a:t>Students must: </a:t>
            </a:r>
          </a:p>
          <a:p>
            <a:pPr marL="0" indent="0">
              <a:buNone/>
            </a:pPr>
            <a:endParaRPr lang="en-US" sz="2200" dirty="0"/>
          </a:p>
          <a:p>
            <a:pPr marL="0" indent="0">
              <a:spcBef>
                <a:spcPts val="0"/>
              </a:spcBef>
              <a:spcAft>
                <a:spcPts val="600"/>
              </a:spcAft>
              <a:buNone/>
            </a:pPr>
            <a:r>
              <a:rPr lang="en-US" sz="2200" b="1" dirty="0" smtClean="0"/>
              <a:t>1. Read and understand complex </a:t>
            </a:r>
            <a:r>
              <a:rPr lang="en-US" sz="2200" b="1" dirty="0"/>
              <a:t>texts: </a:t>
            </a:r>
          </a:p>
          <a:p>
            <a:pPr marL="687388" lvl="1" indent="-457200">
              <a:spcBef>
                <a:spcPts val="0"/>
              </a:spcBef>
              <a:spcAft>
                <a:spcPts val="600"/>
              </a:spcAft>
              <a:buFont typeface="+mj-lt"/>
              <a:buAutoNum type="alphaLcParenR"/>
            </a:pPr>
            <a:r>
              <a:rPr lang="en-US" sz="2200" b="1" dirty="0" smtClean="0">
                <a:solidFill>
                  <a:srgbClr val="92D050"/>
                </a:solidFill>
              </a:rPr>
              <a:t>Use language and vocabulary to comprehend what the text says </a:t>
            </a:r>
            <a:endParaRPr lang="en-US" sz="2200" b="1" dirty="0">
              <a:solidFill>
                <a:srgbClr val="92D050"/>
              </a:solidFill>
            </a:endParaRPr>
          </a:p>
          <a:p>
            <a:pPr marL="687388" lvl="1" indent="-457200">
              <a:spcBef>
                <a:spcPts val="0"/>
              </a:spcBef>
              <a:spcAft>
                <a:spcPts val="600"/>
              </a:spcAft>
              <a:buFont typeface="+mj-lt"/>
              <a:buAutoNum type="alphaLcParenR"/>
            </a:pPr>
            <a:r>
              <a:rPr lang="en-US" sz="2200" b="1" dirty="0" smtClean="0">
                <a:solidFill>
                  <a:srgbClr val="2ABDBA"/>
                </a:solidFill>
              </a:rPr>
              <a:t>Use topics</a:t>
            </a:r>
            <a:r>
              <a:rPr lang="en-US" sz="2200" b="1" dirty="0">
                <a:solidFill>
                  <a:srgbClr val="2ABDBA"/>
                </a:solidFill>
              </a:rPr>
              <a:t>, themes, and </a:t>
            </a:r>
            <a:r>
              <a:rPr lang="en-US" sz="2200" b="1" dirty="0" smtClean="0">
                <a:solidFill>
                  <a:srgbClr val="2ABDBA"/>
                </a:solidFill>
              </a:rPr>
              <a:t>main ideas to comprehend what the text means </a:t>
            </a:r>
            <a:endParaRPr lang="en-US" sz="2200" b="1" dirty="0">
              <a:solidFill>
                <a:srgbClr val="2ABDBA"/>
              </a:solidFill>
            </a:endParaRPr>
          </a:p>
          <a:p>
            <a:pPr marL="0" indent="0">
              <a:spcBef>
                <a:spcPts val="0"/>
              </a:spcBef>
              <a:spcAft>
                <a:spcPts val="600"/>
              </a:spcAft>
              <a:buNone/>
            </a:pPr>
            <a:r>
              <a:rPr lang="en-US" sz="2200" b="1" dirty="0" smtClean="0"/>
              <a:t>2. Express understanding of complex </a:t>
            </a:r>
            <a:r>
              <a:rPr lang="en-US" sz="2200" b="1" dirty="0"/>
              <a:t>texts:</a:t>
            </a:r>
          </a:p>
          <a:p>
            <a:pPr marL="687388" lvl="1" indent="-457200">
              <a:spcBef>
                <a:spcPts val="0"/>
              </a:spcBef>
              <a:spcAft>
                <a:spcPts val="600"/>
              </a:spcAft>
              <a:buFont typeface="+mj-lt"/>
              <a:buAutoNum type="alphaLcParenR" startAt="3"/>
            </a:pPr>
            <a:r>
              <a:rPr lang="en-US" sz="2200" b="1" dirty="0" smtClean="0">
                <a:solidFill>
                  <a:srgbClr val="C00000"/>
                </a:solidFill>
              </a:rPr>
              <a:t>Build opinions about the text using evidence (through discussion) </a:t>
            </a:r>
            <a:endParaRPr lang="en-US" sz="2200" b="1" dirty="0">
              <a:solidFill>
                <a:srgbClr val="C00000"/>
              </a:solidFill>
            </a:endParaRPr>
          </a:p>
          <a:p>
            <a:pPr marL="687388" lvl="1" indent="-457200">
              <a:spcBef>
                <a:spcPts val="0"/>
              </a:spcBef>
              <a:spcAft>
                <a:spcPts val="600"/>
              </a:spcAft>
              <a:buFont typeface="+mj-lt"/>
              <a:buAutoNum type="alphaLcParenR" startAt="3"/>
            </a:pPr>
            <a:r>
              <a:rPr lang="en-US" sz="2200" b="1" dirty="0" smtClean="0">
                <a:solidFill>
                  <a:srgbClr val="7030A0"/>
                </a:solidFill>
              </a:rPr>
              <a:t>Assert claims about the text using evidence (through writing) </a:t>
            </a:r>
            <a:endParaRPr lang="en-US" sz="2200" b="1" dirty="0">
              <a:solidFill>
                <a:srgbClr val="7030A0"/>
              </a:solidFill>
            </a:endParaRPr>
          </a:p>
          <a:p>
            <a:pPr marL="0" indent="0">
              <a:buNone/>
            </a:pPr>
            <a:endParaRPr lang="en-US" sz="2200" dirty="0"/>
          </a:p>
          <a:p>
            <a:pPr marL="0" indent="0">
              <a:buNone/>
            </a:pPr>
            <a:endParaRPr lang="en-US" sz="2200" dirty="0"/>
          </a:p>
          <a:p>
            <a:pPr marL="0" indent="0">
              <a:buNone/>
            </a:pPr>
            <a:endParaRPr lang="en-US" sz="2200" dirty="0"/>
          </a:p>
        </p:txBody>
      </p:sp>
      <p:sp>
        <p:nvSpPr>
          <p:cNvPr id="6" name="Title 1"/>
          <p:cNvSpPr>
            <a:spLocks noGrp="1"/>
          </p:cNvSpPr>
          <p:nvPr>
            <p:ph type="title"/>
          </p:nvPr>
        </p:nvSpPr>
        <p:spPr/>
        <p:txBody>
          <a:bodyPr>
            <a:noAutofit/>
          </a:bodyPr>
          <a:lstStyle/>
          <a:p>
            <a:r>
              <a:rPr lang="en-US" dirty="0" smtClean="0">
                <a:latin typeface="Calibri"/>
                <a:cs typeface="Calibri"/>
              </a:rPr>
              <a:t>English Language Arts</a:t>
            </a:r>
            <a:endParaRPr lang="en-US"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9114681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19744" y="921756"/>
            <a:ext cx="2268682" cy="2538132"/>
          </a:xfrm>
          <a:prstGeom prst="rect">
            <a:avLst/>
          </a:prstGeom>
        </p:spPr>
      </p:pic>
      <p:sp>
        <p:nvSpPr>
          <p:cNvPr id="3" name="TextBox 2"/>
          <p:cNvSpPr txBox="1"/>
          <p:nvPr/>
        </p:nvSpPr>
        <p:spPr>
          <a:xfrm>
            <a:off x="619746" y="442109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brave</a:t>
            </a:r>
            <a:endParaRPr lang="en-US" dirty="0">
              <a:latin typeface="Janda Safe and Sound" panose="02000503000000020004" pitchFamily="2" charset="0"/>
            </a:endParaRPr>
          </a:p>
        </p:txBody>
      </p:sp>
      <p:sp>
        <p:nvSpPr>
          <p:cNvPr id="4" name="TextBox 3"/>
          <p:cNvSpPr txBox="1"/>
          <p:nvPr/>
        </p:nvSpPr>
        <p:spPr>
          <a:xfrm>
            <a:off x="619745" y="497469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courageous</a:t>
            </a:r>
            <a:endParaRPr lang="en-US" dirty="0">
              <a:latin typeface="Janda Safe and Sound" panose="02000503000000020004" pitchFamily="2" charset="0"/>
            </a:endParaRPr>
          </a:p>
        </p:txBody>
      </p:sp>
      <p:sp>
        <p:nvSpPr>
          <p:cNvPr id="6" name="TextBox 5"/>
          <p:cNvSpPr txBox="1"/>
          <p:nvPr/>
        </p:nvSpPr>
        <p:spPr>
          <a:xfrm>
            <a:off x="619744" y="5584163"/>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fought for Liberty/freedom</a:t>
            </a:r>
            <a:endParaRPr lang="en-US" dirty="0">
              <a:latin typeface="Janda Safe and Sound" panose="02000503000000020004" pitchFamily="2" charset="0"/>
            </a:endParaRPr>
          </a:p>
        </p:txBody>
      </p:sp>
      <p:pic>
        <p:nvPicPr>
          <p:cNvPr id="7" name="Picture 6"/>
          <p:cNvPicPr>
            <a:picLocks noChangeAspect="1"/>
          </p:cNvPicPr>
          <p:nvPr/>
        </p:nvPicPr>
        <p:blipFill>
          <a:blip r:embed="rId4"/>
          <a:stretch>
            <a:fillRect/>
          </a:stretch>
        </p:blipFill>
        <p:spPr>
          <a:xfrm>
            <a:off x="3594722" y="921756"/>
            <a:ext cx="2051357" cy="2538132"/>
          </a:xfrm>
          <a:prstGeom prst="rect">
            <a:avLst/>
          </a:prstGeom>
        </p:spPr>
      </p:pic>
      <p:sp>
        <p:nvSpPr>
          <p:cNvPr id="8" name="TextBox 7"/>
          <p:cNvSpPr txBox="1"/>
          <p:nvPr/>
        </p:nvSpPr>
        <p:spPr>
          <a:xfrm>
            <a:off x="3505200" y="385641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respected leader</a:t>
            </a:r>
            <a:endParaRPr lang="en-US" dirty="0">
              <a:latin typeface="Janda Safe and Sound" panose="02000503000000020004" pitchFamily="2" charset="0"/>
            </a:endParaRPr>
          </a:p>
        </p:txBody>
      </p:sp>
      <p:sp>
        <p:nvSpPr>
          <p:cNvPr id="9" name="TextBox 8"/>
          <p:cNvSpPr txBox="1"/>
          <p:nvPr/>
        </p:nvSpPr>
        <p:spPr>
          <a:xfrm>
            <a:off x="3517988" y="441819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author</a:t>
            </a:r>
            <a:endParaRPr lang="en-US" dirty="0">
              <a:latin typeface="Janda Safe and Sound" panose="02000503000000020004" pitchFamily="2" charset="0"/>
            </a:endParaRPr>
          </a:p>
        </p:txBody>
      </p:sp>
      <p:sp>
        <p:nvSpPr>
          <p:cNvPr id="10" name="TextBox 9"/>
          <p:cNvSpPr txBox="1"/>
          <p:nvPr/>
        </p:nvSpPr>
        <p:spPr>
          <a:xfrm>
            <a:off x="3517987" y="4994455"/>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persuasive</a:t>
            </a:r>
            <a:endParaRPr lang="en-US" dirty="0">
              <a:latin typeface="Janda Safe and Sound" panose="02000503000000020004" pitchFamily="2" charset="0"/>
            </a:endParaRPr>
          </a:p>
        </p:txBody>
      </p:sp>
      <p:sp>
        <p:nvSpPr>
          <p:cNvPr id="11" name="TextBox 10"/>
          <p:cNvSpPr txBox="1"/>
          <p:nvPr/>
        </p:nvSpPr>
        <p:spPr>
          <a:xfrm>
            <a:off x="3517987" y="5584163"/>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a:latin typeface="Janda Safe and Sound" panose="02000503000000020004" pitchFamily="2" charset="0"/>
              </a:rPr>
              <a:t>fought for Liberty/freedom</a:t>
            </a: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03052" y="921756"/>
            <a:ext cx="1890051" cy="2538132"/>
          </a:xfrm>
          <a:prstGeom prst="rect">
            <a:avLst/>
          </a:prstGeom>
        </p:spPr>
      </p:pic>
      <p:sp>
        <p:nvSpPr>
          <p:cNvPr id="13" name="TextBox 12"/>
          <p:cNvSpPr txBox="1"/>
          <p:nvPr/>
        </p:nvSpPr>
        <p:spPr>
          <a:xfrm>
            <a:off x="6400801" y="385641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honest</a:t>
            </a:r>
            <a:endParaRPr lang="en-US" dirty="0">
              <a:latin typeface="Janda Safe and Sound" panose="02000503000000020004" pitchFamily="2" charset="0"/>
            </a:endParaRPr>
          </a:p>
        </p:txBody>
      </p:sp>
      <p:sp>
        <p:nvSpPr>
          <p:cNvPr id="14" name="TextBox 13"/>
          <p:cNvSpPr txBox="1"/>
          <p:nvPr/>
        </p:nvSpPr>
        <p:spPr>
          <a:xfrm>
            <a:off x="6400801" y="4418303"/>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lawyer</a:t>
            </a:r>
            <a:endParaRPr lang="en-US" dirty="0">
              <a:latin typeface="Janda Safe and Sound" panose="02000503000000020004" pitchFamily="2" charset="0"/>
            </a:endParaRPr>
          </a:p>
        </p:txBody>
      </p:sp>
      <p:sp>
        <p:nvSpPr>
          <p:cNvPr id="15" name="TextBox 14"/>
          <p:cNvSpPr txBox="1"/>
          <p:nvPr/>
        </p:nvSpPr>
        <p:spPr>
          <a:xfrm>
            <a:off x="619744" y="386749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a:latin typeface="Janda Safe and Sound" panose="02000503000000020004" pitchFamily="2" charset="0"/>
              </a:rPr>
              <a:t>r</a:t>
            </a:r>
            <a:r>
              <a:rPr lang="en-US" dirty="0" smtClean="0">
                <a:latin typeface="Janda Safe and Sound" panose="02000503000000020004" pitchFamily="2" charset="0"/>
              </a:rPr>
              <a:t>espected leader</a:t>
            </a:r>
            <a:endParaRPr lang="en-US" dirty="0">
              <a:latin typeface="Janda Safe and Sound" panose="02000503000000020004" pitchFamily="2" charset="0"/>
            </a:endParaRPr>
          </a:p>
        </p:txBody>
      </p:sp>
      <p:sp>
        <p:nvSpPr>
          <p:cNvPr id="16" name="TextBox 15"/>
          <p:cNvSpPr txBox="1"/>
          <p:nvPr/>
        </p:nvSpPr>
        <p:spPr>
          <a:xfrm>
            <a:off x="6400801" y="5006868"/>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respected leader</a:t>
            </a:r>
            <a:endParaRPr lang="en-US" dirty="0">
              <a:latin typeface="Janda Safe and Sound" panose="02000503000000020004" pitchFamily="2" charset="0"/>
            </a:endParaRPr>
          </a:p>
        </p:txBody>
      </p:sp>
      <p:sp>
        <p:nvSpPr>
          <p:cNvPr id="17" name="TextBox 16"/>
          <p:cNvSpPr txBox="1"/>
          <p:nvPr/>
        </p:nvSpPr>
        <p:spPr>
          <a:xfrm>
            <a:off x="6400800" y="5584163"/>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a:latin typeface="Janda Safe and Sound" panose="02000503000000020004" pitchFamily="2" charset="0"/>
              </a:rPr>
              <a:t>fought for Liberty/freedom</a:t>
            </a:r>
          </a:p>
        </p:txBody>
      </p:sp>
    </p:spTree>
    <p:extLst>
      <p:ext uri="{BB962C8B-B14F-4D97-AF65-F5344CB8AC3E}">
        <p14:creationId xmlns:p14="http://schemas.microsoft.com/office/powerpoint/2010/main" val="22135752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99461"/>
            <a:ext cx="9144000" cy="6659078"/>
          </a:xfrm>
          <a:prstGeom prst="rect">
            <a:avLst/>
          </a:prstGeom>
        </p:spPr>
      </p:pic>
      <p:sp>
        <p:nvSpPr>
          <p:cNvPr id="2" name="TextBox 1"/>
          <p:cNvSpPr txBox="1"/>
          <p:nvPr/>
        </p:nvSpPr>
        <p:spPr>
          <a:xfrm>
            <a:off x="890080" y="847165"/>
            <a:ext cx="7462780" cy="636857"/>
          </a:xfrm>
          <a:prstGeom prst="rect">
            <a:avLst/>
          </a:prstGeom>
          <a:noFill/>
        </p:spPr>
        <p:txBody>
          <a:bodyPr wrap="none" lIns="82058" tIns="41029" rIns="82058" bIns="41029" rtlCol="0">
            <a:spAutoFit/>
          </a:bodyPr>
          <a:lstStyle/>
          <a:p>
            <a:pPr algn="ctr"/>
            <a:r>
              <a:rPr lang="en-US" sz="3600" dirty="0"/>
              <a:t>What does it mean to be an American?</a:t>
            </a:r>
          </a:p>
        </p:txBody>
      </p:sp>
      <p:sp>
        <p:nvSpPr>
          <p:cNvPr id="4" name="TextBox 3"/>
          <p:cNvSpPr txBox="1"/>
          <p:nvPr/>
        </p:nvSpPr>
        <p:spPr>
          <a:xfrm>
            <a:off x="851878" y="2261259"/>
            <a:ext cx="7539185" cy="1190855"/>
          </a:xfrm>
          <a:prstGeom prst="rect">
            <a:avLst/>
          </a:prstGeom>
          <a:noFill/>
        </p:spPr>
        <p:txBody>
          <a:bodyPr wrap="square" lIns="82058" tIns="41029" rIns="82058" bIns="41029" rtlCol="0">
            <a:spAutoFit/>
          </a:bodyPr>
          <a:lstStyle/>
          <a:p>
            <a:r>
              <a:rPr lang="en-US" sz="3600" dirty="0"/>
              <a:t>________ was an American.  He was ________ because ________.</a:t>
            </a:r>
          </a:p>
        </p:txBody>
      </p:sp>
    </p:spTree>
    <p:extLst>
      <p:ext uri="{BB962C8B-B14F-4D97-AF65-F5344CB8AC3E}">
        <p14:creationId xmlns:p14="http://schemas.microsoft.com/office/powerpoint/2010/main" val="39977642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99461"/>
            <a:ext cx="9144000" cy="6659078"/>
          </a:xfrm>
          <a:prstGeom prst="rect">
            <a:avLst/>
          </a:prstGeom>
        </p:spPr>
      </p:pic>
      <p:sp>
        <p:nvSpPr>
          <p:cNvPr id="2" name="TextBox 1"/>
          <p:cNvSpPr txBox="1"/>
          <p:nvPr/>
        </p:nvSpPr>
        <p:spPr>
          <a:xfrm>
            <a:off x="890080" y="847165"/>
            <a:ext cx="7462780" cy="636857"/>
          </a:xfrm>
          <a:prstGeom prst="rect">
            <a:avLst/>
          </a:prstGeom>
          <a:noFill/>
        </p:spPr>
        <p:txBody>
          <a:bodyPr wrap="none" lIns="82058" tIns="41029" rIns="82058" bIns="41029" rtlCol="0">
            <a:spAutoFit/>
          </a:bodyPr>
          <a:lstStyle/>
          <a:p>
            <a:pPr algn="ctr"/>
            <a:r>
              <a:rPr lang="en-US" sz="3600" dirty="0"/>
              <a:t>What does it mean to be an American?</a:t>
            </a:r>
          </a:p>
        </p:txBody>
      </p:sp>
      <p:sp>
        <p:nvSpPr>
          <p:cNvPr id="4" name="TextBox 3"/>
          <p:cNvSpPr txBox="1"/>
          <p:nvPr/>
        </p:nvSpPr>
        <p:spPr>
          <a:xfrm>
            <a:off x="851878" y="2261259"/>
            <a:ext cx="7539185" cy="1190855"/>
          </a:xfrm>
          <a:prstGeom prst="rect">
            <a:avLst/>
          </a:prstGeom>
          <a:noFill/>
        </p:spPr>
        <p:txBody>
          <a:bodyPr wrap="square" lIns="82058" tIns="41029" rIns="82058" bIns="41029" rtlCol="0">
            <a:spAutoFit/>
          </a:bodyPr>
          <a:lstStyle/>
          <a:p>
            <a:r>
              <a:rPr lang="en-US" sz="3600" u="sng" dirty="0"/>
              <a:t>George Washington</a:t>
            </a:r>
            <a:r>
              <a:rPr lang="en-US" sz="3600" dirty="0"/>
              <a:t> was an American.  He was ________ because ________.</a:t>
            </a:r>
          </a:p>
        </p:txBody>
      </p:sp>
    </p:spTree>
    <p:extLst>
      <p:ext uri="{BB962C8B-B14F-4D97-AF65-F5344CB8AC3E}">
        <p14:creationId xmlns:p14="http://schemas.microsoft.com/office/powerpoint/2010/main" val="25065129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99461"/>
            <a:ext cx="9144000" cy="6659078"/>
          </a:xfrm>
          <a:prstGeom prst="rect">
            <a:avLst/>
          </a:prstGeom>
        </p:spPr>
      </p:pic>
      <p:sp>
        <p:nvSpPr>
          <p:cNvPr id="2" name="TextBox 1"/>
          <p:cNvSpPr txBox="1"/>
          <p:nvPr/>
        </p:nvSpPr>
        <p:spPr>
          <a:xfrm>
            <a:off x="890080" y="847165"/>
            <a:ext cx="7462780" cy="636857"/>
          </a:xfrm>
          <a:prstGeom prst="rect">
            <a:avLst/>
          </a:prstGeom>
          <a:noFill/>
        </p:spPr>
        <p:txBody>
          <a:bodyPr wrap="none" lIns="82058" tIns="41029" rIns="82058" bIns="41029" rtlCol="0">
            <a:spAutoFit/>
          </a:bodyPr>
          <a:lstStyle/>
          <a:p>
            <a:pPr algn="ctr"/>
            <a:r>
              <a:rPr lang="en-US" sz="3600" dirty="0"/>
              <a:t>What does it mean to be an American?</a:t>
            </a:r>
          </a:p>
        </p:txBody>
      </p:sp>
      <p:sp>
        <p:nvSpPr>
          <p:cNvPr id="4" name="TextBox 3"/>
          <p:cNvSpPr txBox="1"/>
          <p:nvPr/>
        </p:nvSpPr>
        <p:spPr>
          <a:xfrm>
            <a:off x="851878" y="2261259"/>
            <a:ext cx="7539185" cy="1744853"/>
          </a:xfrm>
          <a:prstGeom prst="rect">
            <a:avLst/>
          </a:prstGeom>
          <a:noFill/>
        </p:spPr>
        <p:txBody>
          <a:bodyPr wrap="square" lIns="82058" tIns="41029" rIns="82058" bIns="41029" rtlCol="0">
            <a:spAutoFit/>
          </a:bodyPr>
          <a:lstStyle/>
          <a:p>
            <a:r>
              <a:rPr lang="en-US" sz="3600" u="sng" dirty="0"/>
              <a:t>George Washington</a:t>
            </a:r>
            <a:r>
              <a:rPr lang="en-US" sz="3600" dirty="0"/>
              <a:t> was an American.  He was </a:t>
            </a:r>
            <a:r>
              <a:rPr lang="en-US" sz="3600" u="sng" dirty="0"/>
              <a:t>brave</a:t>
            </a:r>
            <a:r>
              <a:rPr lang="en-US" sz="3600" dirty="0"/>
              <a:t> because </a:t>
            </a:r>
            <a:r>
              <a:rPr lang="en-US" sz="3600" u="sng" dirty="0"/>
              <a:t>he fought in a war for freedom from Great Britain</a:t>
            </a:r>
            <a:r>
              <a:rPr lang="en-US" sz="3600" dirty="0"/>
              <a:t>.</a:t>
            </a:r>
          </a:p>
        </p:txBody>
      </p:sp>
    </p:spTree>
    <p:extLst>
      <p:ext uri="{BB962C8B-B14F-4D97-AF65-F5344CB8AC3E}">
        <p14:creationId xmlns:p14="http://schemas.microsoft.com/office/powerpoint/2010/main" val="13580888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72567"/>
            <a:ext cx="9144000" cy="6659078"/>
          </a:xfrm>
          <a:prstGeom prst="rect">
            <a:avLst/>
          </a:prstGeom>
        </p:spPr>
      </p:pic>
      <p:sp>
        <p:nvSpPr>
          <p:cNvPr id="2" name="TextBox 1"/>
          <p:cNvSpPr txBox="1"/>
          <p:nvPr/>
        </p:nvSpPr>
        <p:spPr>
          <a:xfrm>
            <a:off x="890080" y="847165"/>
            <a:ext cx="7462780" cy="636857"/>
          </a:xfrm>
          <a:prstGeom prst="rect">
            <a:avLst/>
          </a:prstGeom>
          <a:noFill/>
        </p:spPr>
        <p:txBody>
          <a:bodyPr wrap="none" lIns="82058" tIns="41029" rIns="82058" bIns="41029" rtlCol="0">
            <a:spAutoFit/>
          </a:bodyPr>
          <a:lstStyle/>
          <a:p>
            <a:pPr algn="ctr"/>
            <a:r>
              <a:rPr lang="en-US" sz="3600" dirty="0"/>
              <a:t>What does it mean to be an American?</a:t>
            </a:r>
          </a:p>
        </p:txBody>
      </p:sp>
      <p:sp>
        <p:nvSpPr>
          <p:cNvPr id="4" name="TextBox 3"/>
          <p:cNvSpPr txBox="1"/>
          <p:nvPr/>
        </p:nvSpPr>
        <p:spPr>
          <a:xfrm>
            <a:off x="851878" y="2219475"/>
            <a:ext cx="7539185" cy="1190855"/>
          </a:xfrm>
          <a:prstGeom prst="rect">
            <a:avLst/>
          </a:prstGeom>
          <a:noFill/>
        </p:spPr>
        <p:txBody>
          <a:bodyPr wrap="square" lIns="82058" tIns="41029" rIns="82058" bIns="41029" rtlCol="0">
            <a:spAutoFit/>
          </a:bodyPr>
          <a:lstStyle/>
          <a:p>
            <a:r>
              <a:rPr lang="en-US" sz="3600" dirty="0"/>
              <a:t>Americans are _______.  To be ________ means you ________. </a:t>
            </a:r>
          </a:p>
        </p:txBody>
      </p:sp>
    </p:spTree>
    <p:extLst>
      <p:ext uri="{BB962C8B-B14F-4D97-AF65-F5344CB8AC3E}">
        <p14:creationId xmlns:p14="http://schemas.microsoft.com/office/powerpoint/2010/main" val="7489468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257800"/>
          </a:xfrm>
          <a:prstGeom prst="rect">
            <a:avLst/>
          </a:prstGeom>
        </p:spPr>
        <p:txBody>
          <a:bodyPr>
            <a:noAutofit/>
          </a:bodyPr>
          <a:lstStyle/>
          <a:p>
            <a:pPr marL="0" indent="0">
              <a:buNone/>
            </a:pPr>
            <a:r>
              <a:rPr lang="en-US" sz="2800" dirty="0" smtClean="0"/>
              <a:t>Today we will</a:t>
            </a:r>
            <a:r>
              <a:rPr lang="en-US" sz="2800" dirty="0"/>
              <a:t> </a:t>
            </a:r>
            <a:r>
              <a:rPr lang="en-US" sz="2800" dirty="0" smtClean="0"/>
              <a:t>answer two questions:</a:t>
            </a:r>
          </a:p>
          <a:p>
            <a:pPr marL="0" indent="0">
              <a:buNone/>
            </a:pPr>
            <a:endParaRPr lang="en-US" sz="2800" b="1" dirty="0"/>
          </a:p>
          <a:p>
            <a:pPr marL="687388" lvl="1" indent="-457200">
              <a:buFont typeface="+mj-lt"/>
              <a:buAutoNum type="arabicPeriod"/>
              <a:tabLst>
                <a:tab pos="1143000" algn="l"/>
              </a:tabLst>
            </a:pPr>
            <a:r>
              <a:rPr lang="en-US" sz="2400" dirty="0" smtClean="0"/>
              <a:t>How can teachers build the </a:t>
            </a:r>
            <a:r>
              <a:rPr lang="en-US" sz="2400" b="1" dirty="0" smtClean="0"/>
              <a:t>ELA skills </a:t>
            </a:r>
            <a:r>
              <a:rPr lang="en-US" sz="2400" dirty="0" smtClean="0"/>
              <a:t>we discussed last time in a K-2 classroom no matter the curriculum being used?</a:t>
            </a:r>
          </a:p>
          <a:p>
            <a:pPr marL="687388" lvl="1" indent="-457200">
              <a:buFont typeface="+mj-lt"/>
              <a:buAutoNum type="arabicPeriod"/>
              <a:tabLst>
                <a:tab pos="1143000" algn="l"/>
              </a:tabLst>
            </a:pPr>
            <a:endParaRPr lang="en-US" sz="2400" dirty="0"/>
          </a:p>
          <a:p>
            <a:pPr marL="687388" lvl="1" indent="-457200">
              <a:buFont typeface="+mj-lt"/>
              <a:buAutoNum type="arabicPeriod"/>
              <a:tabLst>
                <a:tab pos="1143000" algn="l"/>
              </a:tabLst>
            </a:pPr>
            <a:r>
              <a:rPr lang="en-US" sz="2400" dirty="0"/>
              <a:t>What does the </a:t>
            </a:r>
            <a:r>
              <a:rPr lang="en-US" sz="2400" b="1" dirty="0"/>
              <a:t>writing process</a:t>
            </a:r>
            <a:r>
              <a:rPr lang="en-US" sz="2400" dirty="0"/>
              <a:t> look like in an ELA classroom aligned to the new standards?</a:t>
            </a:r>
          </a:p>
          <a:p>
            <a:pPr marL="687388" lvl="1" indent="-457200">
              <a:buFont typeface="+mj-lt"/>
              <a:buAutoNum type="arabicPeriod"/>
              <a:tabLst>
                <a:tab pos="1143000" algn="l"/>
              </a:tabLst>
            </a:pPr>
            <a:endParaRPr lang="en-US" sz="2400" dirty="0" smtClean="0"/>
          </a:p>
          <a:p>
            <a:pPr marL="230188" lvl="1" indent="0">
              <a:buNone/>
              <a:tabLst>
                <a:tab pos="1143000" algn="l"/>
              </a:tabLst>
            </a:pPr>
            <a:endParaRPr lang="en-US" sz="2400" dirty="0" smtClean="0"/>
          </a:p>
        </p:txBody>
      </p:sp>
      <p:sp>
        <p:nvSpPr>
          <p:cNvPr id="6" name="Title 1"/>
          <p:cNvSpPr>
            <a:spLocks noGrp="1"/>
          </p:cNvSpPr>
          <p:nvPr>
            <p:ph type="title"/>
          </p:nvPr>
        </p:nvSpPr>
        <p:spPr>
          <a:xfrm>
            <a:off x="-36286" y="152400"/>
            <a:ext cx="9144000" cy="1066800"/>
          </a:xfrm>
        </p:spPr>
        <p:txBody>
          <a:bodyPr>
            <a:noAutofit/>
          </a:bodyPr>
          <a:lstStyle/>
          <a:p>
            <a:r>
              <a:rPr lang="en-US" sz="4400" dirty="0" smtClean="0">
                <a:latin typeface="Calibri"/>
                <a:cs typeface="Calibri"/>
              </a:rPr>
              <a:t>Today’s Goals</a:t>
            </a:r>
            <a:endParaRPr lang="en-US" sz="4400"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2700401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72567"/>
            <a:ext cx="9144000" cy="6659078"/>
          </a:xfrm>
          <a:prstGeom prst="rect">
            <a:avLst/>
          </a:prstGeom>
        </p:spPr>
      </p:pic>
      <p:sp>
        <p:nvSpPr>
          <p:cNvPr id="2" name="TextBox 1"/>
          <p:cNvSpPr txBox="1"/>
          <p:nvPr/>
        </p:nvSpPr>
        <p:spPr>
          <a:xfrm>
            <a:off x="890080" y="847165"/>
            <a:ext cx="7462780" cy="636857"/>
          </a:xfrm>
          <a:prstGeom prst="rect">
            <a:avLst/>
          </a:prstGeom>
          <a:noFill/>
        </p:spPr>
        <p:txBody>
          <a:bodyPr wrap="none" lIns="82058" tIns="41029" rIns="82058" bIns="41029" rtlCol="0">
            <a:spAutoFit/>
          </a:bodyPr>
          <a:lstStyle/>
          <a:p>
            <a:pPr algn="ctr"/>
            <a:r>
              <a:rPr lang="en-US" sz="3600" dirty="0"/>
              <a:t>What does it mean to be an American?</a:t>
            </a:r>
          </a:p>
        </p:txBody>
      </p:sp>
      <p:sp>
        <p:nvSpPr>
          <p:cNvPr id="4" name="TextBox 3"/>
          <p:cNvSpPr txBox="1"/>
          <p:nvPr/>
        </p:nvSpPr>
        <p:spPr>
          <a:xfrm>
            <a:off x="851878" y="2219475"/>
            <a:ext cx="7539185" cy="1190855"/>
          </a:xfrm>
          <a:prstGeom prst="rect">
            <a:avLst/>
          </a:prstGeom>
          <a:noFill/>
        </p:spPr>
        <p:txBody>
          <a:bodyPr wrap="square" lIns="82058" tIns="41029" rIns="82058" bIns="41029" rtlCol="0">
            <a:spAutoFit/>
          </a:bodyPr>
          <a:lstStyle/>
          <a:p>
            <a:r>
              <a:rPr lang="en-US" sz="3600" dirty="0"/>
              <a:t>Americans are </a:t>
            </a:r>
            <a:r>
              <a:rPr lang="en-US" sz="3600" u="sng" dirty="0"/>
              <a:t>free</a:t>
            </a:r>
            <a:r>
              <a:rPr lang="en-US" sz="3600" dirty="0"/>
              <a:t>.  To be </a:t>
            </a:r>
            <a:r>
              <a:rPr lang="en-US" sz="3600" u="sng" dirty="0"/>
              <a:t>free</a:t>
            </a:r>
            <a:r>
              <a:rPr lang="en-US" sz="3600" dirty="0"/>
              <a:t> means </a:t>
            </a:r>
            <a:r>
              <a:rPr lang="en-US" sz="3600" u="sng" dirty="0"/>
              <a:t>you can vote for president</a:t>
            </a:r>
            <a:r>
              <a:rPr lang="en-US" sz="3600" dirty="0"/>
              <a:t>. </a:t>
            </a:r>
          </a:p>
        </p:txBody>
      </p:sp>
    </p:spTree>
    <p:extLst>
      <p:ext uri="{BB962C8B-B14F-4D97-AF65-F5344CB8AC3E}">
        <p14:creationId xmlns:p14="http://schemas.microsoft.com/office/powerpoint/2010/main" val="558531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prstGeom prst="rect">
            <a:avLst/>
          </a:prstGeom>
        </p:spPr>
        <p:txBody>
          <a:bodyPr>
            <a:noAutofit/>
          </a:bodyPr>
          <a:lstStyle/>
          <a:p>
            <a:pPr marL="0" indent="0">
              <a:buNone/>
            </a:pPr>
            <a:r>
              <a:rPr lang="en-US" sz="2400" dirty="0" smtClean="0"/>
              <a:t>Students must: </a:t>
            </a:r>
          </a:p>
          <a:p>
            <a:pPr marL="0" indent="0">
              <a:buNone/>
            </a:pPr>
            <a:endParaRPr lang="en-US" sz="2200" dirty="0"/>
          </a:p>
          <a:p>
            <a:pPr marL="0" indent="0">
              <a:spcBef>
                <a:spcPts val="0"/>
              </a:spcBef>
              <a:spcAft>
                <a:spcPts val="600"/>
              </a:spcAft>
              <a:buNone/>
            </a:pPr>
            <a:r>
              <a:rPr lang="en-US" sz="2200" b="1" dirty="0" smtClean="0"/>
              <a:t>1. Read and understand complex </a:t>
            </a:r>
            <a:r>
              <a:rPr lang="en-US" sz="2200" b="1" dirty="0"/>
              <a:t>texts: </a:t>
            </a:r>
          </a:p>
          <a:p>
            <a:pPr marL="687388" lvl="1" indent="-457200">
              <a:spcBef>
                <a:spcPts val="0"/>
              </a:spcBef>
              <a:spcAft>
                <a:spcPts val="600"/>
              </a:spcAft>
              <a:buFont typeface="+mj-lt"/>
              <a:buAutoNum type="alphaLcParenR"/>
            </a:pPr>
            <a:r>
              <a:rPr lang="en-US" sz="2200" b="1" dirty="0" smtClean="0">
                <a:solidFill>
                  <a:srgbClr val="92D050"/>
                </a:solidFill>
              </a:rPr>
              <a:t>Use language and vocabulary to comprehend what the text says </a:t>
            </a:r>
            <a:endParaRPr lang="en-US" sz="2200" b="1" dirty="0">
              <a:solidFill>
                <a:srgbClr val="92D050"/>
              </a:solidFill>
            </a:endParaRPr>
          </a:p>
          <a:p>
            <a:pPr marL="687388" lvl="1" indent="-457200">
              <a:spcBef>
                <a:spcPts val="0"/>
              </a:spcBef>
              <a:spcAft>
                <a:spcPts val="600"/>
              </a:spcAft>
              <a:buFont typeface="+mj-lt"/>
              <a:buAutoNum type="alphaLcParenR"/>
            </a:pPr>
            <a:r>
              <a:rPr lang="en-US" sz="2200" b="1" dirty="0" smtClean="0">
                <a:solidFill>
                  <a:srgbClr val="2ABDBA"/>
                </a:solidFill>
              </a:rPr>
              <a:t>Use topics</a:t>
            </a:r>
            <a:r>
              <a:rPr lang="en-US" sz="2200" b="1" dirty="0">
                <a:solidFill>
                  <a:srgbClr val="2ABDBA"/>
                </a:solidFill>
              </a:rPr>
              <a:t>, themes, and </a:t>
            </a:r>
            <a:r>
              <a:rPr lang="en-US" sz="2200" b="1" dirty="0" smtClean="0">
                <a:solidFill>
                  <a:srgbClr val="2ABDBA"/>
                </a:solidFill>
              </a:rPr>
              <a:t>main ideas to comprehend what the text means </a:t>
            </a:r>
            <a:endParaRPr lang="en-US" sz="2200" b="1" dirty="0">
              <a:solidFill>
                <a:srgbClr val="2ABDBA"/>
              </a:solidFill>
            </a:endParaRPr>
          </a:p>
          <a:p>
            <a:pPr marL="0" indent="0">
              <a:spcBef>
                <a:spcPts val="0"/>
              </a:spcBef>
              <a:spcAft>
                <a:spcPts val="600"/>
              </a:spcAft>
              <a:buNone/>
            </a:pPr>
            <a:r>
              <a:rPr lang="en-US" sz="2200" b="1" dirty="0" smtClean="0"/>
              <a:t>2. Express understanding of complex </a:t>
            </a:r>
            <a:r>
              <a:rPr lang="en-US" sz="2200" b="1" dirty="0"/>
              <a:t>texts:</a:t>
            </a:r>
          </a:p>
          <a:p>
            <a:pPr marL="687388" lvl="1" indent="-457200">
              <a:spcBef>
                <a:spcPts val="0"/>
              </a:spcBef>
              <a:spcAft>
                <a:spcPts val="600"/>
              </a:spcAft>
              <a:buFont typeface="+mj-lt"/>
              <a:buAutoNum type="alphaLcParenR" startAt="3"/>
            </a:pPr>
            <a:r>
              <a:rPr lang="en-US" sz="2200" b="1" dirty="0" smtClean="0">
                <a:solidFill>
                  <a:srgbClr val="C00000"/>
                </a:solidFill>
              </a:rPr>
              <a:t>Build opinions about the text using evidence (through discussion) </a:t>
            </a:r>
            <a:endParaRPr lang="en-US" sz="2200" b="1" dirty="0">
              <a:solidFill>
                <a:srgbClr val="C00000"/>
              </a:solidFill>
            </a:endParaRPr>
          </a:p>
          <a:p>
            <a:pPr marL="687388" lvl="1" indent="-457200">
              <a:spcBef>
                <a:spcPts val="0"/>
              </a:spcBef>
              <a:spcAft>
                <a:spcPts val="600"/>
              </a:spcAft>
              <a:buFont typeface="+mj-lt"/>
              <a:buAutoNum type="alphaLcParenR" startAt="3"/>
            </a:pPr>
            <a:r>
              <a:rPr lang="en-US" sz="2200" b="1" dirty="0" smtClean="0">
                <a:solidFill>
                  <a:srgbClr val="7030A0"/>
                </a:solidFill>
              </a:rPr>
              <a:t>Assert claims about the text using evidence (through writing) </a:t>
            </a:r>
            <a:endParaRPr lang="en-US" sz="2200" b="1" dirty="0">
              <a:solidFill>
                <a:srgbClr val="7030A0"/>
              </a:solidFill>
            </a:endParaRPr>
          </a:p>
          <a:p>
            <a:pPr marL="0" indent="0">
              <a:buNone/>
            </a:pPr>
            <a:endParaRPr lang="en-US" sz="2200" dirty="0"/>
          </a:p>
          <a:p>
            <a:pPr marL="0" indent="0">
              <a:buNone/>
            </a:pPr>
            <a:endParaRPr lang="en-US" sz="2200" dirty="0"/>
          </a:p>
          <a:p>
            <a:pPr marL="0" indent="0">
              <a:buNone/>
            </a:pPr>
            <a:endParaRPr lang="en-US" sz="2200" dirty="0"/>
          </a:p>
        </p:txBody>
      </p:sp>
      <p:sp>
        <p:nvSpPr>
          <p:cNvPr id="6" name="Title 1"/>
          <p:cNvSpPr>
            <a:spLocks noGrp="1"/>
          </p:cNvSpPr>
          <p:nvPr>
            <p:ph type="title"/>
          </p:nvPr>
        </p:nvSpPr>
        <p:spPr/>
        <p:txBody>
          <a:bodyPr>
            <a:noAutofit/>
          </a:bodyPr>
          <a:lstStyle/>
          <a:p>
            <a:r>
              <a:rPr lang="en-US" dirty="0" smtClean="0">
                <a:latin typeface="Calibri"/>
                <a:cs typeface="Calibri"/>
              </a:rPr>
              <a:t>English Language Arts</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21</a:t>
            </a:fld>
            <a:endParaRPr lang="en-US" dirty="0">
              <a:solidFill>
                <a:prstClr val="black">
                  <a:tint val="75000"/>
                </a:prstClr>
              </a:solidFill>
            </a:endParaRPr>
          </a:p>
        </p:txBody>
      </p:sp>
      <p:sp>
        <p:nvSpPr>
          <p:cNvPr id="7" name="Footer Placeholder 3"/>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19850178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4384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22</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ELA Skills</a:t>
            </a:r>
          </a:p>
          <a:p>
            <a:r>
              <a:rPr lang="en-US" sz="2800" dirty="0" smtClean="0"/>
              <a:t>Model Lesson </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3393690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To support students in reading, understanding, and expressing understanding of complex texts:</a:t>
            </a:r>
          </a:p>
          <a:p>
            <a:r>
              <a:rPr lang="en-US" dirty="0" smtClean="0">
                <a:hlinkClick r:id="rId3"/>
              </a:rPr>
              <a:t>http</a:t>
            </a:r>
            <a:r>
              <a:rPr lang="en-US" dirty="0">
                <a:hlinkClick r:id="rId3"/>
              </a:rPr>
              <a:t>://</a:t>
            </a:r>
            <a:r>
              <a:rPr lang="en-US" dirty="0" smtClean="0">
                <a:hlinkClick r:id="rId3"/>
              </a:rPr>
              <a:t>www.louisianabelieves.com/resources/classroom-support-toolbox/teacher-support-toolbox</a:t>
            </a:r>
            <a:endParaRPr lang="en-US" dirty="0" smtClean="0"/>
          </a:p>
          <a:p>
            <a:r>
              <a:rPr lang="en-US" dirty="0" smtClean="0"/>
              <a:t>Module 3 of Virtual Book Clubs</a:t>
            </a:r>
          </a:p>
          <a:p>
            <a:endParaRPr lang="en-US" dirty="0"/>
          </a:p>
        </p:txBody>
      </p:sp>
      <p:sp>
        <p:nvSpPr>
          <p:cNvPr id="3" name="Title 2"/>
          <p:cNvSpPr>
            <a:spLocks noGrp="1"/>
          </p:cNvSpPr>
          <p:nvPr>
            <p:ph type="title"/>
          </p:nvPr>
        </p:nvSpPr>
        <p:spPr/>
        <p:txBody>
          <a:bodyPr/>
          <a:lstStyle/>
          <a:p>
            <a:r>
              <a:rPr lang="en-US" dirty="0" smtClean="0"/>
              <a:t>ELA Framework and </a:t>
            </a:r>
            <a:br>
              <a:rPr lang="en-US" dirty="0" smtClean="0"/>
            </a:br>
            <a:r>
              <a:rPr lang="en-US" dirty="0" smtClean="0"/>
              <a:t>Strategy One-Pagers</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23</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36391758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Closing Reflection</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24</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81600"/>
          </a:xfrm>
          <a:prstGeom prst="rect">
            <a:avLst/>
          </a:prstGeom>
        </p:spPr>
        <p:txBody>
          <a:bodyPr>
            <a:normAutofit/>
          </a:bodyPr>
          <a:lstStyle/>
          <a:p>
            <a:pPr marL="0" indent="0">
              <a:buNone/>
            </a:pPr>
            <a:r>
              <a:rPr lang="en-US" sz="2800" dirty="0" smtClean="0"/>
              <a:t>Today we attempted to answer two questions:</a:t>
            </a:r>
            <a:endParaRPr lang="en-US" sz="2800" dirty="0"/>
          </a:p>
          <a:p>
            <a:pPr marL="0" indent="0">
              <a:buNone/>
            </a:pPr>
            <a:endParaRPr lang="en-US" sz="2800" b="1" dirty="0"/>
          </a:p>
          <a:p>
            <a:pPr marL="687388" lvl="1" indent="-457200">
              <a:buFont typeface="+mj-lt"/>
              <a:buAutoNum type="arabicPeriod"/>
              <a:tabLst>
                <a:tab pos="1143000" algn="l"/>
              </a:tabLst>
            </a:pPr>
            <a:r>
              <a:rPr lang="en-US" sz="2400" dirty="0"/>
              <a:t>How can teachers build the </a:t>
            </a:r>
            <a:r>
              <a:rPr lang="en-US" sz="2400" b="1" dirty="0"/>
              <a:t>ELA skills </a:t>
            </a:r>
            <a:r>
              <a:rPr lang="en-US" sz="2400" dirty="0"/>
              <a:t>we discussed last time in a K-2 classroom no matter the curriculum being used?</a:t>
            </a:r>
          </a:p>
          <a:p>
            <a:pPr marL="687388" lvl="1" indent="-457200">
              <a:buFont typeface="+mj-lt"/>
              <a:buAutoNum type="arabicPeriod"/>
              <a:tabLst>
                <a:tab pos="1143000" algn="l"/>
              </a:tabLst>
            </a:pPr>
            <a:endParaRPr lang="en-US" sz="2400" dirty="0"/>
          </a:p>
          <a:p>
            <a:pPr marL="687388" lvl="1" indent="-457200">
              <a:buFont typeface="+mj-lt"/>
              <a:buAutoNum type="arabicPeriod"/>
              <a:tabLst>
                <a:tab pos="1143000" algn="l"/>
              </a:tabLst>
            </a:pPr>
            <a:r>
              <a:rPr lang="en-US" sz="2400" dirty="0"/>
              <a:t>What does the </a:t>
            </a:r>
            <a:r>
              <a:rPr lang="en-US" sz="2400" b="1" dirty="0"/>
              <a:t>writing process</a:t>
            </a:r>
            <a:r>
              <a:rPr lang="en-US" sz="2400" dirty="0"/>
              <a:t> look like in an ELA classroom aligned to the new standards?</a:t>
            </a:r>
          </a:p>
          <a:p>
            <a:pPr marL="0" indent="0">
              <a:buNone/>
            </a:pPr>
            <a:endParaRPr lang="en-US" sz="2800" dirty="0" smtClean="0"/>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5264043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4478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ELA Skills</a:t>
            </a:r>
          </a:p>
          <a:p>
            <a:r>
              <a:rPr lang="en-US" sz="2800" dirty="0" smtClean="0"/>
              <a:t>Model Lesson </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8078147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Calibri"/>
                <a:cs typeface="Calibri"/>
              </a:rPr>
              <a:t>English Language Arts</a:t>
            </a:r>
            <a:endParaRPr lang="en-US" dirty="0">
              <a:latin typeface="Calibri"/>
              <a:cs typeface="Calibri"/>
            </a:endParaRPr>
          </a:p>
        </p:txBody>
      </p:sp>
      <p:sp>
        <p:nvSpPr>
          <p:cNvPr id="5"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
        <p:nvSpPr>
          <p:cNvPr id="7" name="Content Placeholder 4"/>
          <p:cNvSpPr txBox="1">
            <a:spLocks/>
          </p:cNvSpPr>
          <p:nvPr/>
        </p:nvSpPr>
        <p:spPr>
          <a:xfrm>
            <a:off x="152400" y="1371600"/>
            <a:ext cx="8763000" cy="5105400"/>
          </a:xfrm>
          <a:prstGeom prst="rect">
            <a:avLst/>
          </a:prstGeom>
        </p:spPr>
        <p:txBody>
          <a:bodyPr>
            <a:normAutofit fontScale="85000" lnSpcReduction="20000"/>
          </a:bodyPr>
          <a:lst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indent="0" algn="ctr">
              <a:lnSpc>
                <a:spcPct val="115000"/>
              </a:lnSpc>
              <a:spcBef>
                <a:spcPts val="0"/>
              </a:spcBef>
              <a:spcAft>
                <a:spcPts val="1000"/>
              </a:spcAft>
              <a:buNone/>
            </a:pPr>
            <a:r>
              <a:rPr lang="en-US" sz="2400" b="1" dirty="0">
                <a:ea typeface="Calibri"/>
                <a:cs typeface="Times New Roman"/>
              </a:rPr>
              <a:t>Kindergarten Culminating Writing Task</a:t>
            </a:r>
            <a:endParaRPr lang="en-US" sz="2400" dirty="0">
              <a:ea typeface="Calibri"/>
              <a:cs typeface="Times New Roman"/>
            </a:endParaRPr>
          </a:p>
          <a:p>
            <a:pPr marL="0" marR="0" indent="0" fontAlgn="ctr">
              <a:lnSpc>
                <a:spcPct val="115000"/>
              </a:lnSpc>
              <a:spcBef>
                <a:spcPts val="0"/>
              </a:spcBef>
              <a:spcAft>
                <a:spcPts val="0"/>
              </a:spcAft>
              <a:buNone/>
            </a:pPr>
            <a:r>
              <a:rPr lang="en-US" sz="2400" dirty="0">
                <a:ea typeface="Calibri"/>
                <a:cs typeface="Times New Roman"/>
              </a:rPr>
              <a:t>Have students respond to the following prompt: “Write about one of the US presidents or symbols that we read about. Identify the person or symbol and write or draw one fact about the person or symbol and why the person or symbol is important.” </a:t>
            </a:r>
          </a:p>
          <a:p>
            <a:pPr marL="0" marR="0" indent="0">
              <a:spcBef>
                <a:spcPts val="0"/>
              </a:spcBef>
              <a:spcAft>
                <a:spcPts val="0"/>
              </a:spcAft>
              <a:buNone/>
            </a:pPr>
            <a:r>
              <a:rPr lang="en-US" sz="2400" dirty="0">
                <a:ea typeface="Times New Roman"/>
              </a:rPr>
              <a:t> </a:t>
            </a:r>
            <a:endParaRPr lang="en-US" sz="2800" dirty="0">
              <a:latin typeface="Times New Roman"/>
              <a:ea typeface="Times New Roman"/>
            </a:endParaRPr>
          </a:p>
          <a:p>
            <a:pPr marL="0" marR="8890" indent="0">
              <a:lnSpc>
                <a:spcPct val="115000"/>
              </a:lnSpc>
              <a:spcBef>
                <a:spcPts val="0"/>
              </a:spcBef>
              <a:spcAft>
                <a:spcPts val="600"/>
              </a:spcAft>
              <a:buNone/>
            </a:pPr>
            <a:r>
              <a:rPr lang="en-US" sz="2400" b="1" i="1" dirty="0">
                <a:ea typeface="Calibri"/>
                <a:cs typeface="Times New Roman"/>
              </a:rPr>
              <a:t>Teacher Notes: </a:t>
            </a:r>
            <a:endParaRPr lang="en-US" sz="2400" dirty="0">
              <a:ea typeface="Calibri"/>
              <a:cs typeface="Times New Roman"/>
            </a:endParaRPr>
          </a:p>
          <a:p>
            <a:pPr marL="342900" marR="8890" lvl="0" indent="-342900">
              <a:lnSpc>
                <a:spcPct val="115000"/>
              </a:lnSpc>
              <a:spcBef>
                <a:spcPts val="0"/>
              </a:spcBef>
              <a:spcAft>
                <a:spcPts val="600"/>
              </a:spcAft>
              <a:buFont typeface="Symbol"/>
              <a:buChar char=""/>
            </a:pPr>
            <a:r>
              <a:rPr lang="en-US" sz="2400" i="1" dirty="0">
                <a:ea typeface="ＭＳ 明朝"/>
                <a:cs typeface="Times New Roman"/>
              </a:rPr>
              <a:t>Students should print many upper- and lowercase letters; use frequently occurring nouns, verbs, and prepositions; and spell simple words phonetically. Students should also write complete sentences. The sentences should also be capitalized and punctuated correctly.</a:t>
            </a:r>
            <a:endParaRPr lang="en-US" sz="2400" dirty="0">
              <a:ea typeface="ＭＳ 明朝"/>
              <a:cs typeface="Times New Roman"/>
            </a:endParaRPr>
          </a:p>
          <a:p>
            <a:pPr marL="342900" marR="8890" lvl="0" indent="-342900">
              <a:lnSpc>
                <a:spcPct val="115000"/>
              </a:lnSpc>
              <a:spcBef>
                <a:spcPts val="0"/>
              </a:spcBef>
              <a:spcAft>
                <a:spcPts val="600"/>
              </a:spcAft>
              <a:buFont typeface="Symbol"/>
              <a:buChar char=""/>
            </a:pPr>
            <a:r>
              <a:rPr lang="en-US" sz="2400" i="1" dirty="0">
                <a:ea typeface="ＭＳ 明朝"/>
                <a:cs typeface="Times New Roman"/>
              </a:rPr>
              <a:t>Provide sentence frames for students who need help writing complete sentences (e.g., ______________ [name or drawing of person or symbol] is _________________ [fact]. ________________[name or drawing of person or symbol] is important because ___________________.”).</a:t>
            </a:r>
            <a:endParaRPr lang="en-US" sz="2400" dirty="0">
              <a:ea typeface="ＭＳ 明朝"/>
              <a:cs typeface="Times New Roman"/>
            </a:endParaRPr>
          </a:p>
          <a:p>
            <a:pPr marL="342900" marR="8890" lvl="0" indent="-342900">
              <a:lnSpc>
                <a:spcPct val="115000"/>
              </a:lnSpc>
              <a:spcBef>
                <a:spcPts val="0"/>
              </a:spcBef>
              <a:spcAft>
                <a:spcPts val="600"/>
              </a:spcAft>
              <a:buFont typeface="Symbol"/>
              <a:buChar char=""/>
            </a:pPr>
            <a:r>
              <a:rPr lang="en-US" sz="2400" i="1" dirty="0">
                <a:ea typeface="ＭＳ 明朝"/>
                <a:cs typeface="Times New Roman"/>
              </a:rPr>
              <a:t>The completed writing should use words from the unit vocabulary dictionary</a:t>
            </a:r>
            <a:r>
              <a:rPr lang="en-US" sz="2400" i="1" dirty="0" smtClean="0">
                <a:ea typeface="ＭＳ 明朝"/>
                <a:cs typeface="Times New Roman"/>
              </a:rPr>
              <a:t>.</a:t>
            </a:r>
            <a:endParaRPr lang="en-US" sz="2400" dirty="0">
              <a:ea typeface="ＭＳ 明朝"/>
              <a:cs typeface="Times New Roman"/>
            </a:endParaRPr>
          </a:p>
        </p:txBody>
      </p:sp>
    </p:spTree>
    <p:extLst>
      <p:ext uri="{BB962C8B-B14F-4D97-AF65-F5344CB8AC3E}">
        <p14:creationId xmlns:p14="http://schemas.microsoft.com/office/powerpoint/2010/main" val="28762275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Calibri"/>
                <a:cs typeface="Calibri"/>
              </a:rPr>
              <a:t>English Language Arts</a:t>
            </a:r>
            <a:endParaRPr lang="en-US" dirty="0">
              <a:latin typeface="Calibri"/>
              <a:cs typeface="Calibri"/>
            </a:endParaRPr>
          </a:p>
        </p:txBody>
      </p:sp>
      <p:sp>
        <p:nvSpPr>
          <p:cNvPr id="6" name="Content Placeholder 4"/>
          <p:cNvSpPr txBox="1">
            <a:spLocks/>
          </p:cNvSpPr>
          <p:nvPr/>
        </p:nvSpPr>
        <p:spPr>
          <a:xfrm>
            <a:off x="5486400" y="1371600"/>
            <a:ext cx="3505200" cy="5105400"/>
          </a:xfrm>
          <a:prstGeom prst="rect">
            <a:avLst/>
          </a:prstGeom>
        </p:spPr>
        <p:txBody>
          <a:bodyPr>
            <a:noAutofit/>
          </a:bodyPr>
          <a:lst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None/>
            </a:pPr>
            <a:r>
              <a:rPr lang="en-US" sz="1800" b="1" dirty="0"/>
              <a:t>1. Read and </a:t>
            </a:r>
            <a:r>
              <a:rPr lang="en-US" sz="1800" b="1" dirty="0" smtClean="0"/>
              <a:t>understand complex </a:t>
            </a:r>
            <a:r>
              <a:rPr lang="en-US" sz="1800" b="1" dirty="0"/>
              <a:t>texts: </a:t>
            </a:r>
          </a:p>
          <a:p>
            <a:pPr marL="687388" lvl="1" indent="-457200">
              <a:spcBef>
                <a:spcPts val="0"/>
              </a:spcBef>
              <a:spcAft>
                <a:spcPts val="600"/>
              </a:spcAft>
              <a:buFont typeface="+mj-lt"/>
              <a:buAutoNum type="alphaLcParenR"/>
            </a:pPr>
            <a:r>
              <a:rPr lang="en-US" sz="1800" b="1" dirty="0">
                <a:solidFill>
                  <a:srgbClr val="92D050"/>
                </a:solidFill>
              </a:rPr>
              <a:t>Use language and vocabulary to </a:t>
            </a:r>
            <a:r>
              <a:rPr lang="en-US" sz="1800" b="1" dirty="0" smtClean="0">
                <a:solidFill>
                  <a:srgbClr val="92D050"/>
                </a:solidFill>
              </a:rPr>
              <a:t>comprehend what </a:t>
            </a:r>
            <a:r>
              <a:rPr lang="en-US" sz="1800" b="1" dirty="0">
                <a:solidFill>
                  <a:srgbClr val="92D050"/>
                </a:solidFill>
              </a:rPr>
              <a:t>the text says </a:t>
            </a:r>
          </a:p>
          <a:p>
            <a:pPr marL="687388" lvl="1" indent="-457200">
              <a:spcBef>
                <a:spcPts val="0"/>
              </a:spcBef>
              <a:spcAft>
                <a:spcPts val="600"/>
              </a:spcAft>
              <a:buFont typeface="+mj-lt"/>
              <a:buAutoNum type="alphaLcParenR"/>
            </a:pPr>
            <a:r>
              <a:rPr lang="en-US" sz="1800" b="1" dirty="0">
                <a:solidFill>
                  <a:srgbClr val="2ABDBA"/>
                </a:solidFill>
              </a:rPr>
              <a:t>Use topics, themes, and main ideas to comprehend what the text means </a:t>
            </a:r>
          </a:p>
          <a:p>
            <a:pPr marL="0" indent="0">
              <a:spcBef>
                <a:spcPts val="0"/>
              </a:spcBef>
              <a:spcAft>
                <a:spcPts val="600"/>
              </a:spcAft>
              <a:buNone/>
            </a:pPr>
            <a:r>
              <a:rPr lang="en-US" sz="1800" b="1" dirty="0"/>
              <a:t>2. Express understanding </a:t>
            </a:r>
            <a:r>
              <a:rPr lang="en-US" sz="1800" b="1" dirty="0" smtClean="0"/>
              <a:t>of complex </a:t>
            </a:r>
            <a:r>
              <a:rPr lang="en-US" sz="1800" b="1" dirty="0"/>
              <a:t>texts:</a:t>
            </a:r>
          </a:p>
          <a:p>
            <a:pPr marL="687388" lvl="1" indent="-457200">
              <a:spcBef>
                <a:spcPts val="0"/>
              </a:spcBef>
              <a:spcAft>
                <a:spcPts val="600"/>
              </a:spcAft>
              <a:buFont typeface="+mj-lt"/>
              <a:buAutoNum type="alphaLcParenR" startAt="3"/>
            </a:pPr>
            <a:r>
              <a:rPr lang="en-US" sz="1800" b="1" dirty="0">
                <a:solidFill>
                  <a:srgbClr val="C00000"/>
                </a:solidFill>
              </a:rPr>
              <a:t>Build opinions about the text using evidence (through discussion) </a:t>
            </a:r>
          </a:p>
          <a:p>
            <a:pPr marL="687388" lvl="1" indent="-457200">
              <a:spcBef>
                <a:spcPts val="0"/>
              </a:spcBef>
              <a:spcAft>
                <a:spcPts val="600"/>
              </a:spcAft>
              <a:buFont typeface="+mj-lt"/>
              <a:buAutoNum type="alphaLcParenR" startAt="3"/>
            </a:pPr>
            <a:r>
              <a:rPr lang="en-US" sz="1800" b="1" dirty="0">
                <a:solidFill>
                  <a:srgbClr val="7030A0"/>
                </a:solidFill>
              </a:rPr>
              <a:t>Assert claims about the text using evidence (through writing) </a:t>
            </a:r>
          </a:p>
        </p:txBody>
      </p:sp>
      <p:sp>
        <p:nvSpPr>
          <p:cNvPr id="5"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
        <p:nvSpPr>
          <p:cNvPr id="7" name="Content Placeholder 4"/>
          <p:cNvSpPr txBox="1">
            <a:spLocks/>
          </p:cNvSpPr>
          <p:nvPr/>
        </p:nvSpPr>
        <p:spPr>
          <a:xfrm>
            <a:off x="152400" y="1371600"/>
            <a:ext cx="5181600" cy="5105400"/>
          </a:xfrm>
          <a:prstGeom prst="rect">
            <a:avLst/>
          </a:prstGeom>
        </p:spPr>
        <p:txBody>
          <a:bodyPr>
            <a:normAutofit fontScale="62500" lnSpcReduction="20000"/>
          </a:bodyPr>
          <a:lst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indent="0" algn="ctr">
              <a:lnSpc>
                <a:spcPct val="115000"/>
              </a:lnSpc>
              <a:spcBef>
                <a:spcPts val="0"/>
              </a:spcBef>
              <a:spcAft>
                <a:spcPts val="1000"/>
              </a:spcAft>
              <a:buNone/>
            </a:pPr>
            <a:r>
              <a:rPr lang="en-US" sz="2400" b="1" dirty="0">
                <a:ea typeface="Calibri"/>
                <a:cs typeface="Times New Roman"/>
              </a:rPr>
              <a:t>Kindergarten Culminating Writing Task</a:t>
            </a:r>
            <a:endParaRPr lang="en-US" sz="2400" dirty="0">
              <a:ea typeface="Calibri"/>
              <a:cs typeface="Times New Roman"/>
            </a:endParaRPr>
          </a:p>
          <a:p>
            <a:pPr marL="0" marR="0" indent="0" fontAlgn="ctr">
              <a:lnSpc>
                <a:spcPct val="115000"/>
              </a:lnSpc>
              <a:spcBef>
                <a:spcPts val="0"/>
              </a:spcBef>
              <a:spcAft>
                <a:spcPts val="0"/>
              </a:spcAft>
              <a:buNone/>
            </a:pPr>
            <a:r>
              <a:rPr lang="en-US" sz="2400" dirty="0">
                <a:ea typeface="Calibri"/>
                <a:cs typeface="Times New Roman"/>
              </a:rPr>
              <a:t>Have students respond to the following prompt: “</a:t>
            </a:r>
            <a:r>
              <a:rPr lang="en-US" sz="2400" b="1" dirty="0">
                <a:solidFill>
                  <a:srgbClr val="7030A0"/>
                </a:solidFill>
                <a:ea typeface="Calibri"/>
                <a:cs typeface="Times New Roman"/>
              </a:rPr>
              <a:t>Write about one of the </a:t>
            </a:r>
            <a:r>
              <a:rPr lang="en-US" sz="2400" b="1" dirty="0">
                <a:solidFill>
                  <a:srgbClr val="2ABDBA"/>
                </a:solidFill>
                <a:ea typeface="Calibri"/>
                <a:cs typeface="Times New Roman"/>
              </a:rPr>
              <a:t>US presidents or symbols that we read about. Identify the person or symbol </a:t>
            </a:r>
            <a:r>
              <a:rPr lang="en-US" sz="2400" dirty="0">
                <a:ea typeface="Calibri"/>
                <a:cs typeface="Times New Roman"/>
              </a:rPr>
              <a:t>and </a:t>
            </a:r>
            <a:r>
              <a:rPr lang="en-US" sz="2400" b="1" dirty="0">
                <a:solidFill>
                  <a:srgbClr val="7030A0"/>
                </a:solidFill>
                <a:ea typeface="Calibri"/>
                <a:cs typeface="Times New Roman"/>
              </a:rPr>
              <a:t>write or draw </a:t>
            </a:r>
            <a:r>
              <a:rPr lang="en-US" sz="2400" b="1" dirty="0">
                <a:solidFill>
                  <a:srgbClr val="2ABDBA"/>
                </a:solidFill>
                <a:ea typeface="Calibri"/>
                <a:cs typeface="Times New Roman"/>
              </a:rPr>
              <a:t>one fact about the person or symbol and </a:t>
            </a:r>
            <a:r>
              <a:rPr lang="en-US" sz="2400" b="1" dirty="0">
                <a:solidFill>
                  <a:srgbClr val="7030A0"/>
                </a:solidFill>
                <a:ea typeface="Calibri"/>
                <a:cs typeface="Times New Roman"/>
              </a:rPr>
              <a:t>why the person or symbol is important</a:t>
            </a:r>
            <a:r>
              <a:rPr lang="en-US" sz="2400" dirty="0">
                <a:ea typeface="Calibri"/>
                <a:cs typeface="Times New Roman"/>
              </a:rPr>
              <a:t>.” </a:t>
            </a:r>
          </a:p>
          <a:p>
            <a:pPr marL="0" marR="0" indent="0">
              <a:spcBef>
                <a:spcPts val="0"/>
              </a:spcBef>
              <a:spcAft>
                <a:spcPts val="0"/>
              </a:spcAft>
              <a:buNone/>
            </a:pPr>
            <a:r>
              <a:rPr lang="en-US" sz="2400" dirty="0">
                <a:ea typeface="Times New Roman"/>
              </a:rPr>
              <a:t> </a:t>
            </a:r>
            <a:endParaRPr lang="en-US" sz="2800" dirty="0">
              <a:latin typeface="Times New Roman"/>
              <a:ea typeface="Times New Roman"/>
            </a:endParaRPr>
          </a:p>
          <a:p>
            <a:pPr marL="0" marR="8890" indent="0">
              <a:lnSpc>
                <a:spcPct val="115000"/>
              </a:lnSpc>
              <a:spcBef>
                <a:spcPts val="0"/>
              </a:spcBef>
              <a:spcAft>
                <a:spcPts val="600"/>
              </a:spcAft>
              <a:buNone/>
            </a:pPr>
            <a:r>
              <a:rPr lang="en-US" sz="2400" b="1" i="1" dirty="0">
                <a:ea typeface="Calibri"/>
                <a:cs typeface="Times New Roman"/>
              </a:rPr>
              <a:t>Teacher Notes: </a:t>
            </a:r>
            <a:endParaRPr lang="en-US" sz="2400" dirty="0">
              <a:ea typeface="Calibri"/>
              <a:cs typeface="Times New Roman"/>
            </a:endParaRPr>
          </a:p>
          <a:p>
            <a:pPr marL="342900" marR="8890" lvl="0" indent="-342900">
              <a:lnSpc>
                <a:spcPct val="115000"/>
              </a:lnSpc>
              <a:spcBef>
                <a:spcPts val="0"/>
              </a:spcBef>
              <a:spcAft>
                <a:spcPts val="600"/>
              </a:spcAft>
              <a:buFont typeface="Symbol"/>
              <a:buChar char=""/>
            </a:pPr>
            <a:r>
              <a:rPr lang="en-US" sz="2400" i="1" dirty="0">
                <a:ea typeface="ＭＳ 明朝"/>
                <a:cs typeface="Times New Roman"/>
              </a:rPr>
              <a:t>Students should print many upper- and lowercase letters; </a:t>
            </a:r>
            <a:r>
              <a:rPr lang="en-US" sz="2400" b="1" i="1" dirty="0">
                <a:solidFill>
                  <a:srgbClr val="92D050"/>
                </a:solidFill>
                <a:ea typeface="ＭＳ 明朝"/>
                <a:cs typeface="Times New Roman"/>
              </a:rPr>
              <a:t>use frequently occurring nouns, verbs, and prepositions</a:t>
            </a:r>
            <a:r>
              <a:rPr lang="en-US" sz="2400" i="1" dirty="0">
                <a:ea typeface="ＭＳ 明朝"/>
                <a:cs typeface="Times New Roman"/>
              </a:rPr>
              <a:t>; and spell simple words phonetically. Students should also write complete sentences. The sentences should also be capitalized and punctuated correctly.</a:t>
            </a:r>
            <a:endParaRPr lang="en-US" sz="2400" dirty="0">
              <a:ea typeface="ＭＳ 明朝"/>
              <a:cs typeface="Times New Roman"/>
            </a:endParaRPr>
          </a:p>
          <a:p>
            <a:pPr marL="342900" marR="8890" lvl="0" indent="-342900">
              <a:lnSpc>
                <a:spcPct val="115000"/>
              </a:lnSpc>
              <a:spcBef>
                <a:spcPts val="0"/>
              </a:spcBef>
              <a:spcAft>
                <a:spcPts val="600"/>
              </a:spcAft>
              <a:buFont typeface="Symbol"/>
              <a:buChar char=""/>
            </a:pPr>
            <a:r>
              <a:rPr lang="en-US" sz="2400" b="1" i="1" dirty="0">
                <a:solidFill>
                  <a:srgbClr val="7030A0"/>
                </a:solidFill>
                <a:ea typeface="ＭＳ 明朝"/>
                <a:cs typeface="Times New Roman"/>
              </a:rPr>
              <a:t>Provide sentence frames for students who need help writing complete sentences (e.g., ______________ [name or drawing of person or symbol] is _________________ [fact]. ________________[name or drawing of person or symbol] is important because ___________________.”).</a:t>
            </a:r>
            <a:endParaRPr lang="en-US" sz="2400" dirty="0">
              <a:ea typeface="ＭＳ 明朝"/>
              <a:cs typeface="Times New Roman"/>
            </a:endParaRPr>
          </a:p>
          <a:p>
            <a:pPr marL="342900" marR="8890" lvl="0" indent="-342900">
              <a:lnSpc>
                <a:spcPct val="115000"/>
              </a:lnSpc>
              <a:spcBef>
                <a:spcPts val="0"/>
              </a:spcBef>
              <a:spcAft>
                <a:spcPts val="600"/>
              </a:spcAft>
              <a:buFont typeface="Symbol"/>
              <a:buChar char=""/>
            </a:pPr>
            <a:r>
              <a:rPr lang="en-US" sz="2400" i="1" dirty="0">
                <a:ea typeface="ＭＳ 明朝"/>
                <a:cs typeface="Times New Roman"/>
              </a:rPr>
              <a:t>The completed writing should </a:t>
            </a:r>
            <a:r>
              <a:rPr lang="en-US" sz="2400" b="1" i="1" dirty="0">
                <a:solidFill>
                  <a:srgbClr val="92D050"/>
                </a:solidFill>
                <a:ea typeface="ＭＳ 明朝"/>
                <a:cs typeface="Times New Roman"/>
              </a:rPr>
              <a:t>use words from the unit vocabulary dictionary</a:t>
            </a:r>
            <a:r>
              <a:rPr lang="en-US" sz="2400" i="1" dirty="0" smtClean="0">
                <a:ea typeface="ＭＳ 明朝"/>
                <a:cs typeface="Times New Roman"/>
              </a:rPr>
              <a:t>.</a:t>
            </a:r>
            <a:endParaRPr lang="en-US" sz="2400" dirty="0">
              <a:ea typeface="ＭＳ 明朝"/>
              <a:cs typeface="Times New Roman"/>
            </a:endParaRPr>
          </a:p>
        </p:txBody>
      </p:sp>
    </p:spTree>
    <p:extLst>
      <p:ext uri="{BB962C8B-B14F-4D97-AF65-F5344CB8AC3E}">
        <p14:creationId xmlns:p14="http://schemas.microsoft.com/office/powerpoint/2010/main" val="16416293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9050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ELA Skills</a:t>
            </a:r>
          </a:p>
          <a:p>
            <a:r>
              <a:rPr lang="en-US" sz="2800" dirty="0" smtClean="0"/>
              <a:t>Model Lesson </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3393690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Building ELA Skills</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4953000"/>
          </a:xfrm>
          <a:prstGeom prst="rect">
            <a:avLst/>
          </a:prstGeom>
        </p:spPr>
        <p:txBody>
          <a:bodyPr>
            <a:normAutofit fontScale="70000" lnSpcReduction="20000"/>
          </a:bodyPr>
          <a:lstStyle/>
          <a:p>
            <a:pPr lvl="0">
              <a:lnSpc>
                <a:spcPct val="120000"/>
              </a:lnSpc>
            </a:pPr>
            <a:r>
              <a:rPr lang="en-US" sz="3400" dirty="0"/>
              <a:t>Review Lesson 8 from </a:t>
            </a:r>
            <a:r>
              <a:rPr lang="en-US" sz="3400" i="1" dirty="0"/>
              <a:t>A is for America</a:t>
            </a:r>
            <a:r>
              <a:rPr lang="en-US" sz="3400" dirty="0"/>
              <a:t> unit (grade K)</a:t>
            </a:r>
          </a:p>
          <a:p>
            <a:pPr marL="0" indent="0">
              <a:lnSpc>
                <a:spcPct val="120000"/>
              </a:lnSpc>
              <a:buNone/>
            </a:pPr>
            <a:endParaRPr lang="en-US" dirty="0" smtClean="0"/>
          </a:p>
          <a:p>
            <a:pPr>
              <a:lnSpc>
                <a:spcPct val="120000"/>
              </a:lnSpc>
            </a:pPr>
            <a:r>
              <a:rPr lang="en-US" sz="3400" dirty="0"/>
              <a:t>During this lesson, you may refer to the following:</a:t>
            </a:r>
          </a:p>
          <a:p>
            <a:pPr lvl="1">
              <a:lnSpc>
                <a:spcPct val="120000"/>
              </a:lnSpc>
            </a:pPr>
            <a:r>
              <a:rPr lang="en-US" sz="3100" u="sng" dirty="0">
                <a:hlinkClick r:id="rId3"/>
              </a:rPr>
              <a:t>Unit plan</a:t>
            </a:r>
            <a:endParaRPr lang="en-US" sz="3100" dirty="0"/>
          </a:p>
          <a:p>
            <a:pPr lvl="1">
              <a:lnSpc>
                <a:spcPct val="120000"/>
              </a:lnSpc>
            </a:pPr>
            <a:r>
              <a:rPr lang="en-US" sz="3100" dirty="0"/>
              <a:t>Lesson Text 1: “George Washington” from Domain 12 of the </a:t>
            </a:r>
            <a:r>
              <a:rPr lang="en-US" sz="3100" dirty="0">
                <a:hlinkClick r:id="rId4"/>
              </a:rPr>
              <a:t>Grade K Core Knowledge Listening and Learning Strand Read-Aloud Anthology</a:t>
            </a:r>
            <a:r>
              <a:rPr lang="en-US" sz="3100" dirty="0"/>
              <a:t> (pages 48-51) </a:t>
            </a:r>
          </a:p>
          <a:p>
            <a:pPr lvl="1">
              <a:lnSpc>
                <a:spcPct val="120000"/>
              </a:lnSpc>
            </a:pPr>
            <a:r>
              <a:rPr lang="en-US" sz="3100" dirty="0"/>
              <a:t>Lesson Text 2: “Thomas Jefferson” from Domain 12 of the </a:t>
            </a:r>
            <a:r>
              <a:rPr lang="en-US" sz="3100" dirty="0">
                <a:hlinkClick r:id="rId4"/>
              </a:rPr>
              <a:t>Grade K Core Knowledge Listening and Learning Strand Read-Aloud Anthology</a:t>
            </a:r>
            <a:r>
              <a:rPr lang="en-US" sz="3100" dirty="0" smtClean="0"/>
              <a:t> </a:t>
            </a:r>
            <a:r>
              <a:rPr lang="en-US" sz="3100" dirty="0"/>
              <a:t>(pages 58-61)</a:t>
            </a:r>
          </a:p>
          <a:p>
            <a:pPr lvl="1">
              <a:lnSpc>
                <a:spcPct val="120000"/>
              </a:lnSpc>
            </a:pPr>
            <a:r>
              <a:rPr lang="en-US" sz="3100" dirty="0"/>
              <a:t>Lesson Text 3: “Abraham Lincoln” from Domain 12 of the </a:t>
            </a:r>
            <a:r>
              <a:rPr lang="en-US" sz="3100" dirty="0">
                <a:hlinkClick r:id="rId4"/>
              </a:rPr>
              <a:t>Grade K Core Knowledge Listening and Learning Strand Read-Aloud Anthology</a:t>
            </a:r>
            <a:r>
              <a:rPr lang="en-US" sz="3100" dirty="0" smtClean="0"/>
              <a:t> </a:t>
            </a:r>
            <a:r>
              <a:rPr lang="en-US" sz="3100" dirty="0"/>
              <a:t>(pages 75-78</a:t>
            </a:r>
            <a:r>
              <a:rPr lang="en-US" sz="3100" dirty="0" smtClean="0"/>
              <a:t>)</a:t>
            </a:r>
            <a:endParaRPr lang="en-US" sz="3100" dirty="0"/>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449105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39490" y="612474"/>
            <a:ext cx="3647355" cy="4080551"/>
          </a:xfrm>
          <a:prstGeom prst="rect">
            <a:avLst/>
          </a:prstGeom>
        </p:spPr>
      </p:pic>
      <p:sp>
        <p:nvSpPr>
          <p:cNvPr id="7" name="TextBox 6"/>
          <p:cNvSpPr txBox="1"/>
          <p:nvPr/>
        </p:nvSpPr>
        <p:spPr>
          <a:xfrm>
            <a:off x="2834219" y="5002306"/>
            <a:ext cx="3530570" cy="570292"/>
          </a:xfrm>
          <a:prstGeom prst="rect">
            <a:avLst/>
          </a:prstGeom>
          <a:noFill/>
        </p:spPr>
        <p:txBody>
          <a:bodyPr wrap="none" lIns="82058" tIns="41029" rIns="82058" bIns="41029" rtlCol="0">
            <a:spAutoFit/>
          </a:bodyPr>
          <a:lstStyle/>
          <a:p>
            <a:pPr algn="ctr"/>
            <a:r>
              <a:rPr lang="en-US" sz="3200" dirty="0"/>
              <a:t>George Washington</a:t>
            </a:r>
          </a:p>
        </p:txBody>
      </p:sp>
    </p:spTree>
    <p:extLst>
      <p:ext uri="{BB962C8B-B14F-4D97-AF65-F5344CB8AC3E}">
        <p14:creationId xmlns:p14="http://schemas.microsoft.com/office/powerpoint/2010/main" val="743592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19744" y="921756"/>
            <a:ext cx="2268682" cy="2538132"/>
          </a:xfrm>
          <a:prstGeom prst="rect">
            <a:avLst/>
          </a:prstGeom>
        </p:spPr>
      </p:pic>
      <p:sp>
        <p:nvSpPr>
          <p:cNvPr id="3" name="TextBox 2"/>
          <p:cNvSpPr txBox="1"/>
          <p:nvPr/>
        </p:nvSpPr>
        <p:spPr>
          <a:xfrm>
            <a:off x="619746" y="442109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brave</a:t>
            </a:r>
            <a:endParaRPr lang="en-US" dirty="0">
              <a:latin typeface="Janda Safe and Sound" panose="02000503000000020004" pitchFamily="2" charset="0"/>
            </a:endParaRPr>
          </a:p>
        </p:txBody>
      </p:sp>
      <p:sp>
        <p:nvSpPr>
          <p:cNvPr id="4" name="TextBox 3"/>
          <p:cNvSpPr txBox="1"/>
          <p:nvPr/>
        </p:nvSpPr>
        <p:spPr>
          <a:xfrm>
            <a:off x="619745" y="497469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courageous</a:t>
            </a:r>
            <a:endParaRPr lang="en-US" dirty="0">
              <a:latin typeface="Janda Safe and Sound" panose="02000503000000020004" pitchFamily="2" charset="0"/>
            </a:endParaRPr>
          </a:p>
        </p:txBody>
      </p:sp>
      <p:sp>
        <p:nvSpPr>
          <p:cNvPr id="6" name="TextBox 5"/>
          <p:cNvSpPr txBox="1"/>
          <p:nvPr/>
        </p:nvSpPr>
        <p:spPr>
          <a:xfrm>
            <a:off x="619744" y="5584163"/>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fought for Liberty/freedom</a:t>
            </a:r>
            <a:endParaRPr lang="en-US" dirty="0">
              <a:latin typeface="Janda Safe and Sound" panose="02000503000000020004" pitchFamily="2" charset="0"/>
            </a:endParaRPr>
          </a:p>
        </p:txBody>
      </p:sp>
      <p:pic>
        <p:nvPicPr>
          <p:cNvPr id="7" name="Picture 6"/>
          <p:cNvPicPr>
            <a:picLocks noChangeAspect="1"/>
          </p:cNvPicPr>
          <p:nvPr/>
        </p:nvPicPr>
        <p:blipFill>
          <a:blip r:embed="rId4"/>
          <a:stretch>
            <a:fillRect/>
          </a:stretch>
        </p:blipFill>
        <p:spPr>
          <a:xfrm>
            <a:off x="3594722" y="921756"/>
            <a:ext cx="2051357" cy="2538132"/>
          </a:xfrm>
          <a:prstGeom prst="rect">
            <a:avLst/>
          </a:prstGeom>
        </p:spPr>
      </p:pic>
      <p:sp>
        <p:nvSpPr>
          <p:cNvPr id="8" name="TextBox 7"/>
          <p:cNvSpPr txBox="1"/>
          <p:nvPr/>
        </p:nvSpPr>
        <p:spPr>
          <a:xfrm>
            <a:off x="3505200" y="385641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respected leader</a:t>
            </a:r>
            <a:endParaRPr lang="en-US" dirty="0">
              <a:latin typeface="Janda Safe and Sound" panose="02000503000000020004" pitchFamily="2" charset="0"/>
            </a:endParaRPr>
          </a:p>
        </p:txBody>
      </p:sp>
      <p:sp>
        <p:nvSpPr>
          <p:cNvPr id="9" name="TextBox 8"/>
          <p:cNvSpPr txBox="1"/>
          <p:nvPr/>
        </p:nvSpPr>
        <p:spPr>
          <a:xfrm>
            <a:off x="3517988" y="441819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author</a:t>
            </a:r>
            <a:endParaRPr lang="en-US" dirty="0">
              <a:latin typeface="Janda Safe and Sound" panose="02000503000000020004" pitchFamily="2" charset="0"/>
            </a:endParaRPr>
          </a:p>
        </p:txBody>
      </p:sp>
      <p:sp>
        <p:nvSpPr>
          <p:cNvPr id="10" name="TextBox 9"/>
          <p:cNvSpPr txBox="1"/>
          <p:nvPr/>
        </p:nvSpPr>
        <p:spPr>
          <a:xfrm>
            <a:off x="3517987" y="4994455"/>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persuasive</a:t>
            </a:r>
            <a:endParaRPr lang="en-US" dirty="0">
              <a:latin typeface="Janda Safe and Sound" panose="02000503000000020004" pitchFamily="2" charset="0"/>
            </a:endParaRPr>
          </a:p>
        </p:txBody>
      </p:sp>
      <p:sp>
        <p:nvSpPr>
          <p:cNvPr id="11" name="TextBox 10"/>
          <p:cNvSpPr txBox="1"/>
          <p:nvPr/>
        </p:nvSpPr>
        <p:spPr>
          <a:xfrm>
            <a:off x="3517987" y="5584163"/>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a:latin typeface="Janda Safe and Sound" panose="02000503000000020004" pitchFamily="2" charset="0"/>
              </a:rPr>
              <a:t>fought for Liberty/freedom</a:t>
            </a: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03052" y="921756"/>
            <a:ext cx="1890051" cy="2538132"/>
          </a:xfrm>
          <a:prstGeom prst="rect">
            <a:avLst/>
          </a:prstGeom>
        </p:spPr>
      </p:pic>
      <p:sp>
        <p:nvSpPr>
          <p:cNvPr id="13" name="TextBox 12"/>
          <p:cNvSpPr txBox="1"/>
          <p:nvPr/>
        </p:nvSpPr>
        <p:spPr>
          <a:xfrm>
            <a:off x="6400801" y="385641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honest</a:t>
            </a:r>
            <a:endParaRPr lang="en-US" dirty="0">
              <a:latin typeface="Janda Safe and Sound" panose="02000503000000020004" pitchFamily="2" charset="0"/>
            </a:endParaRPr>
          </a:p>
        </p:txBody>
      </p:sp>
      <p:sp>
        <p:nvSpPr>
          <p:cNvPr id="14" name="TextBox 13"/>
          <p:cNvSpPr txBox="1"/>
          <p:nvPr/>
        </p:nvSpPr>
        <p:spPr>
          <a:xfrm>
            <a:off x="6400801" y="4418303"/>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lawyer</a:t>
            </a:r>
            <a:endParaRPr lang="en-US" dirty="0">
              <a:latin typeface="Janda Safe and Sound" panose="02000503000000020004" pitchFamily="2" charset="0"/>
            </a:endParaRPr>
          </a:p>
        </p:txBody>
      </p:sp>
      <p:sp>
        <p:nvSpPr>
          <p:cNvPr id="15" name="TextBox 14"/>
          <p:cNvSpPr txBox="1"/>
          <p:nvPr/>
        </p:nvSpPr>
        <p:spPr>
          <a:xfrm>
            <a:off x="619744" y="3867494"/>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a:latin typeface="Janda Safe and Sound" panose="02000503000000020004" pitchFamily="2" charset="0"/>
              </a:rPr>
              <a:t>r</a:t>
            </a:r>
            <a:r>
              <a:rPr lang="en-US" dirty="0" smtClean="0">
                <a:latin typeface="Janda Safe and Sound" panose="02000503000000020004" pitchFamily="2" charset="0"/>
              </a:rPr>
              <a:t>espected leader</a:t>
            </a:r>
            <a:endParaRPr lang="en-US" dirty="0">
              <a:latin typeface="Janda Safe and Sound" panose="02000503000000020004" pitchFamily="2" charset="0"/>
            </a:endParaRPr>
          </a:p>
        </p:txBody>
      </p:sp>
      <p:sp>
        <p:nvSpPr>
          <p:cNvPr id="16" name="TextBox 15"/>
          <p:cNvSpPr txBox="1"/>
          <p:nvPr/>
        </p:nvSpPr>
        <p:spPr>
          <a:xfrm>
            <a:off x="6400801" y="5006868"/>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smtClean="0">
                <a:latin typeface="Janda Safe and Sound" panose="02000503000000020004" pitchFamily="2" charset="0"/>
              </a:rPr>
              <a:t>respected leader</a:t>
            </a:r>
            <a:endParaRPr lang="en-US" dirty="0">
              <a:latin typeface="Janda Safe and Sound" panose="02000503000000020004" pitchFamily="2" charset="0"/>
            </a:endParaRPr>
          </a:p>
        </p:txBody>
      </p:sp>
      <p:sp>
        <p:nvSpPr>
          <p:cNvPr id="17" name="TextBox 16"/>
          <p:cNvSpPr txBox="1"/>
          <p:nvPr/>
        </p:nvSpPr>
        <p:spPr>
          <a:xfrm>
            <a:off x="6400800" y="5584163"/>
            <a:ext cx="2277903" cy="35985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lIns="82058" tIns="41029" rIns="82058" bIns="41029" rtlCol="0">
            <a:spAutoFit/>
          </a:bodyPr>
          <a:lstStyle/>
          <a:p>
            <a:pPr algn="ctr"/>
            <a:r>
              <a:rPr lang="en-US" dirty="0">
                <a:latin typeface="Janda Safe and Sound" panose="02000503000000020004" pitchFamily="2" charset="0"/>
              </a:rPr>
              <a:t>fought for Liberty/freedom</a:t>
            </a:r>
          </a:p>
        </p:txBody>
      </p:sp>
    </p:spTree>
    <p:extLst>
      <p:ext uri="{BB962C8B-B14F-4D97-AF65-F5344CB8AC3E}">
        <p14:creationId xmlns:p14="http://schemas.microsoft.com/office/powerpoint/2010/main" val="3283682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8" grpId="0" animBg="1"/>
      <p:bldP spid="9" grpId="0" animBg="1"/>
      <p:bldP spid="10" grpId="0" animBg="1"/>
      <p:bldP spid="11" grpId="0" animBg="1"/>
      <p:bldP spid="13" grpId="0" animBg="1"/>
      <p:bldP spid="14" grpId="0" animBg="1"/>
      <p:bldP spid="15" grpId="0" animBg="1"/>
      <p:bldP spid="16" grpId="0" animBg="1"/>
      <p:bldP spid="17" grpId="0" animBg="1"/>
    </p:bldLst>
  </p:timing>
</p:sld>
</file>

<file path=ppt/theme/theme1.xml><?xml version="1.0" encoding="utf-8"?>
<a:theme xmlns:a="http://schemas.openxmlformats.org/drawingml/2006/main" name="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2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3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6.xml><?xml version="1.0" encoding="utf-8"?>
<a:theme xmlns:a="http://schemas.openxmlformats.org/drawingml/2006/main" name="4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8922</TotalTime>
  <Words>1195</Words>
  <Application>Microsoft Office PowerPoint</Application>
  <PresentationFormat>On-screen Show (4:3)</PresentationFormat>
  <Paragraphs>221</Paragraphs>
  <Slides>24</Slides>
  <Notes>24</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24</vt:i4>
      </vt:variant>
    </vt:vector>
  </HeadingPairs>
  <TitlesOfParts>
    <vt:vector size="40" baseType="lpstr">
      <vt:lpstr>Arial</vt:lpstr>
      <vt:lpstr>Segoe Print</vt:lpstr>
      <vt:lpstr>Calibri</vt:lpstr>
      <vt:lpstr>Century Gothic</vt:lpstr>
      <vt:lpstr>ＭＳ 明朝</vt:lpstr>
      <vt:lpstr>Symbol</vt:lpstr>
      <vt:lpstr>Times New Roman</vt:lpstr>
      <vt:lpstr>Janda Safe and Sound</vt:lpstr>
      <vt:lpstr>Chalkduster</vt:lpstr>
      <vt:lpstr>Comic Sans MS</vt:lpstr>
      <vt:lpstr>Default Theme</vt:lpstr>
      <vt:lpstr>Blank</vt:lpstr>
      <vt:lpstr>1_Default Theme</vt:lpstr>
      <vt:lpstr>2_Default Theme</vt:lpstr>
      <vt:lpstr>3_Default Theme</vt:lpstr>
      <vt:lpstr>4_Default Theme</vt:lpstr>
      <vt:lpstr>PowerPoint Presentation</vt:lpstr>
      <vt:lpstr>Today’s Goals</vt:lpstr>
      <vt:lpstr>Agenda</vt:lpstr>
      <vt:lpstr>English Language Arts</vt:lpstr>
      <vt:lpstr>English Language Arts</vt:lpstr>
      <vt:lpstr>Agenda</vt:lpstr>
      <vt:lpstr>Building ELA Skills</vt:lpstr>
      <vt:lpstr>PowerPoint Presentation</vt:lpstr>
      <vt:lpstr>PowerPoint Presentation</vt:lpstr>
      <vt:lpstr>English Language Arts</vt:lpstr>
      <vt:lpstr>PowerPoint Presentation</vt:lpstr>
      <vt:lpstr>PowerPoint Presentation</vt:lpstr>
      <vt:lpstr>PowerPoint Presentation</vt:lpstr>
      <vt:lpstr>English Language Arts</vt:lpstr>
      <vt:lpstr>PowerPoint Presentation</vt:lpstr>
      <vt:lpstr>PowerPoint Presentation</vt:lpstr>
      <vt:lpstr>PowerPoint Presentation</vt:lpstr>
      <vt:lpstr>PowerPoint Presentation</vt:lpstr>
      <vt:lpstr>PowerPoint Presentation</vt:lpstr>
      <vt:lpstr>PowerPoint Presentation</vt:lpstr>
      <vt:lpstr>English Language Arts</vt:lpstr>
      <vt:lpstr>Agenda</vt:lpstr>
      <vt:lpstr>ELA Framework and  Strategy One-Pagers</vt:lpstr>
      <vt:lpstr>Closing Reflection</vt:lpstr>
    </vt:vector>
  </TitlesOfParts>
  <Company>LDOE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Louisiana Department of Education</dc:creator>
  <cp:lastModifiedBy>Whitney Whealdon</cp:lastModifiedBy>
  <cp:revision>557</cp:revision>
  <cp:lastPrinted>2013-10-14T20:29:33Z</cp:lastPrinted>
  <dcterms:created xsi:type="dcterms:W3CDTF">2013-04-08T19:50:51Z</dcterms:created>
  <dcterms:modified xsi:type="dcterms:W3CDTF">2014-12-12T17:17:19Z</dcterms:modified>
</cp:coreProperties>
</file>