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bookmarkIdSeed="2">
  <p:sldMasterIdLst>
    <p:sldMasterId id="2147483648" r:id="rId1"/>
    <p:sldMasterId id="2147483661" r:id="rId2"/>
    <p:sldMasterId id="2147483663" r:id="rId3"/>
    <p:sldMasterId id="2147483665" r:id="rId4"/>
  </p:sldMasterIdLst>
  <p:notesMasterIdLst>
    <p:notesMasterId r:id="rId22"/>
  </p:notesMasterIdLst>
  <p:handoutMasterIdLst>
    <p:handoutMasterId r:id="rId23"/>
  </p:handoutMasterIdLst>
  <p:sldIdLst>
    <p:sldId id="257" r:id="rId5"/>
    <p:sldId id="428" r:id="rId6"/>
    <p:sldId id="429" r:id="rId7"/>
    <p:sldId id="513" r:id="rId8"/>
    <p:sldId id="507" r:id="rId9"/>
    <p:sldId id="514" r:id="rId10"/>
    <p:sldId id="508" r:id="rId11"/>
    <p:sldId id="509" r:id="rId12"/>
    <p:sldId id="510" r:id="rId13"/>
    <p:sldId id="511" r:id="rId14"/>
    <p:sldId id="512" r:id="rId15"/>
    <p:sldId id="437" r:id="rId16"/>
    <p:sldId id="515" r:id="rId17"/>
    <p:sldId id="438" r:id="rId18"/>
    <p:sldId id="516" r:id="rId19"/>
    <p:sldId id="478" r:id="rId20"/>
    <p:sldId id="505" r:id="rId21"/>
  </p:sldIdLst>
  <p:sldSz cx="9144000" cy="6858000" type="screen4x3"/>
  <p:notesSz cx="9305925" cy="7019925"/>
  <p:embeddedFontLst>
    <p:embeddedFont>
      <p:font typeface="Chalkduster" panose="020B0604020202020204" charset="0"/>
      <p:regular r:id="rId24"/>
    </p:embeddedFont>
    <p:embeddedFont>
      <p:font typeface="Steinem" panose="020B0604020202020204" charset="0"/>
      <p:regular r:id="rId25"/>
      <p:bold r:id="rId26"/>
      <p:italic r:id="rId27"/>
      <p:boldItalic r:id="rId28"/>
    </p:embeddedFont>
    <p:embeddedFont>
      <p:font typeface="Steinem Unicode" panose="020B0604020202020204" charset="0"/>
      <p:regular r:id="rId29"/>
    </p:embeddedFont>
    <p:embeddedFont>
      <p:font typeface="Calibri" panose="020F0502020204030204" pitchFamily="34" charset="0"/>
      <p:regular r:id="rId30"/>
      <p:bold r:id="rId31"/>
      <p:italic r:id="rId32"/>
      <p:boldItalic r:id="rId3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Opening" id="{063FAE5C-7418-4141-A8FE-F1BF1C3D2EBA}">
          <p14:sldIdLst>
            <p14:sldId id="257"/>
            <p14:sldId id="428"/>
            <p14:sldId id="429"/>
            <p14:sldId id="513"/>
            <p14:sldId id="507"/>
            <p14:sldId id="514"/>
            <p14:sldId id="508"/>
            <p14:sldId id="509"/>
            <p14:sldId id="510"/>
            <p14:sldId id="511"/>
            <p14:sldId id="512"/>
            <p14:sldId id="437"/>
            <p14:sldId id="515"/>
            <p14:sldId id="438"/>
            <p14:sldId id="516"/>
            <p14:sldId id="478"/>
          </p14:sldIdLst>
        </p14:section>
        <p14:section name="Closing" id="{31D66492-5A5A-AC4A-957B-8041F3F280FC}">
          <p14:sldIdLst>
            <p14:sldId id="505"/>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Whitney" initials="W" lastIdx="9" clrIdx="0"/>
  <p:cmAuthor id="1" name="Rebecca Kockler" initials="RK" lastIdx="9" clrIdx="1"/>
  <p:cmAuthor id="2" name="Whitney Whealdon" initials="WW" lastIdx="1" clrIdx="2"/>
  <p:cmAuthor id="3" name="Serena White" initials="SW" lastIdx="3" clrIdx="3"/>
  <p:cmAuthor id="4" name="Alicja Witkowski" initials="AW" lastIdx="0" clrIdx="4"/>
</p:cmAuthorLst>
</file>

<file path=ppt/presProps.xml><?xml version="1.0" encoding="utf-8"?>
<p:presentationPr xmlns:a="http://schemas.openxmlformats.org/drawingml/2006/main" xmlns:r="http://schemas.openxmlformats.org/officeDocument/2006/relationships" xmlns:p="http://schemas.openxmlformats.org/presentationml/2006/main">
  <p:prnPr prnWhat="notes"/>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6F77"/>
    <a:srgbClr val="2ABDBA"/>
    <a:srgbClr val="FFCC99"/>
    <a:srgbClr val="DAE57E"/>
    <a:srgbClr val="E7EBF5"/>
    <a:srgbClr val="CCD5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10" autoAdjust="0"/>
    <p:restoredTop sz="71551" autoAdjust="0"/>
  </p:normalViewPr>
  <p:slideViewPr>
    <p:cSldViewPr>
      <p:cViewPr>
        <p:scale>
          <a:sx n="80" d="100"/>
          <a:sy n="80" d="100"/>
        </p:scale>
        <p:origin x="-1122" y="-7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p:scale>
          <a:sx n="70" d="100"/>
          <a:sy n="70" d="100"/>
        </p:scale>
        <p:origin x="-2052" y="-162"/>
      </p:cViewPr>
      <p:guideLst>
        <p:guide orient="horz" pos="2211"/>
        <p:guide pos="2931"/>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3.fntdata"/><Relationship Id="rId21" Type="http://schemas.openxmlformats.org/officeDocument/2006/relationships/slide" Target="slides/slide17.xml"/><Relationship Id="rId34"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2.fntdata"/><Relationship Id="rId33" Type="http://schemas.openxmlformats.org/officeDocument/2006/relationships/font" Target="fonts/font10.fntdata"/><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1.fntdata"/><Relationship Id="rId32" Type="http://schemas.openxmlformats.org/officeDocument/2006/relationships/font" Target="fonts/font9.fntdata"/><Relationship Id="rId37"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openxmlformats.org/officeDocument/2006/relationships/font" Target="fonts/font5.fntdata"/><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8.fntdata"/><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033410" cy="351237"/>
          </a:xfrm>
          <a:prstGeom prst="rect">
            <a:avLst/>
          </a:prstGeom>
        </p:spPr>
        <p:txBody>
          <a:bodyPr vert="horz" lIns="91541" tIns="45770" rIns="91541" bIns="45770" rtlCol="0"/>
          <a:lstStyle>
            <a:lvl1pPr algn="l">
              <a:defRPr sz="1200"/>
            </a:lvl1pPr>
          </a:lstStyle>
          <a:p>
            <a:endParaRPr lang="en-US"/>
          </a:p>
        </p:txBody>
      </p:sp>
      <p:sp>
        <p:nvSpPr>
          <p:cNvPr id="3" name="Date Placeholder 2"/>
          <p:cNvSpPr>
            <a:spLocks noGrp="1"/>
          </p:cNvSpPr>
          <p:nvPr>
            <p:ph type="dt" sz="quarter" idx="1"/>
          </p:nvPr>
        </p:nvSpPr>
        <p:spPr>
          <a:xfrm>
            <a:off x="5270409" y="0"/>
            <a:ext cx="4033410" cy="351237"/>
          </a:xfrm>
          <a:prstGeom prst="rect">
            <a:avLst/>
          </a:prstGeom>
        </p:spPr>
        <p:txBody>
          <a:bodyPr vert="horz" lIns="91541" tIns="45770" rIns="91541" bIns="45770" rtlCol="0"/>
          <a:lstStyle>
            <a:lvl1pPr algn="r">
              <a:defRPr sz="1200"/>
            </a:lvl1pPr>
          </a:lstStyle>
          <a:p>
            <a:fld id="{7A073B02-43F1-4E1A-83EF-A8630B44EBE1}" type="datetimeFigureOut">
              <a:rPr lang="en-US" smtClean="0"/>
              <a:t>12/15/2014</a:t>
            </a:fld>
            <a:endParaRPr lang="en-US"/>
          </a:p>
        </p:txBody>
      </p:sp>
      <p:sp>
        <p:nvSpPr>
          <p:cNvPr id="4" name="Footer Placeholder 3"/>
          <p:cNvSpPr>
            <a:spLocks noGrp="1"/>
          </p:cNvSpPr>
          <p:nvPr>
            <p:ph type="ftr" sz="quarter" idx="2"/>
          </p:nvPr>
        </p:nvSpPr>
        <p:spPr>
          <a:xfrm>
            <a:off x="1" y="6667490"/>
            <a:ext cx="4033410" cy="351237"/>
          </a:xfrm>
          <a:prstGeom prst="rect">
            <a:avLst/>
          </a:prstGeom>
        </p:spPr>
        <p:txBody>
          <a:bodyPr vert="horz" lIns="91541" tIns="45770" rIns="91541" bIns="45770" rtlCol="0" anchor="b"/>
          <a:lstStyle>
            <a:lvl1pPr algn="l">
              <a:defRPr sz="1200"/>
            </a:lvl1pPr>
          </a:lstStyle>
          <a:p>
            <a:endParaRPr lang="en-US"/>
          </a:p>
        </p:txBody>
      </p:sp>
      <p:sp>
        <p:nvSpPr>
          <p:cNvPr id="5" name="Slide Number Placeholder 4"/>
          <p:cNvSpPr>
            <a:spLocks noGrp="1"/>
          </p:cNvSpPr>
          <p:nvPr>
            <p:ph type="sldNum" sz="quarter" idx="3"/>
          </p:nvPr>
        </p:nvSpPr>
        <p:spPr>
          <a:xfrm>
            <a:off x="5270409" y="6667490"/>
            <a:ext cx="4033410" cy="351237"/>
          </a:xfrm>
          <a:prstGeom prst="rect">
            <a:avLst/>
          </a:prstGeom>
        </p:spPr>
        <p:txBody>
          <a:bodyPr vert="horz" lIns="91541" tIns="45770" rIns="91541" bIns="45770" rtlCol="0" anchor="b"/>
          <a:lstStyle>
            <a:lvl1pPr algn="r">
              <a:defRPr sz="1200"/>
            </a:lvl1pPr>
          </a:lstStyle>
          <a:p>
            <a:fld id="{2D177E98-1522-45CC-978B-14A3528C7467}" type="slidenum">
              <a:rPr lang="en-US" smtClean="0"/>
              <a:t>‹#›</a:t>
            </a:fld>
            <a:endParaRPr lang="en-US"/>
          </a:p>
        </p:txBody>
      </p:sp>
    </p:spTree>
    <p:extLst>
      <p:ext uri="{BB962C8B-B14F-4D97-AF65-F5344CB8AC3E}">
        <p14:creationId xmlns:p14="http://schemas.microsoft.com/office/powerpoint/2010/main" val="15664840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032568" cy="350996"/>
          </a:xfrm>
          <a:prstGeom prst="rect">
            <a:avLst/>
          </a:prstGeom>
        </p:spPr>
        <p:txBody>
          <a:bodyPr vert="horz" lIns="93279" tIns="46640" rIns="93279" bIns="46640" rtlCol="0"/>
          <a:lstStyle>
            <a:lvl1pPr algn="l">
              <a:defRPr sz="1200"/>
            </a:lvl1pPr>
          </a:lstStyle>
          <a:p>
            <a:endParaRPr lang="en-US" dirty="0"/>
          </a:p>
        </p:txBody>
      </p:sp>
      <p:sp>
        <p:nvSpPr>
          <p:cNvPr id="3" name="Date Placeholder 2"/>
          <p:cNvSpPr>
            <a:spLocks noGrp="1"/>
          </p:cNvSpPr>
          <p:nvPr>
            <p:ph type="dt" idx="1"/>
          </p:nvPr>
        </p:nvSpPr>
        <p:spPr>
          <a:xfrm>
            <a:off x="5271204" y="0"/>
            <a:ext cx="4032568" cy="350996"/>
          </a:xfrm>
          <a:prstGeom prst="rect">
            <a:avLst/>
          </a:prstGeom>
        </p:spPr>
        <p:txBody>
          <a:bodyPr vert="horz" lIns="93279" tIns="46640" rIns="93279" bIns="46640" rtlCol="0"/>
          <a:lstStyle>
            <a:lvl1pPr algn="r">
              <a:defRPr sz="1200"/>
            </a:lvl1pPr>
          </a:lstStyle>
          <a:p>
            <a:fld id="{F95E1F44-B786-4FB2-9775-B1AB9A03AA22}" type="datetimeFigureOut">
              <a:rPr lang="en-US" smtClean="0"/>
              <a:t>12/15/2014</a:t>
            </a:fld>
            <a:endParaRPr lang="en-US" dirty="0"/>
          </a:p>
        </p:txBody>
      </p:sp>
      <p:sp>
        <p:nvSpPr>
          <p:cNvPr id="4" name="Slide Image Placeholder 3"/>
          <p:cNvSpPr>
            <a:spLocks noGrp="1" noRot="1" noChangeAspect="1"/>
          </p:cNvSpPr>
          <p:nvPr>
            <p:ph type="sldImg" idx="2"/>
          </p:nvPr>
        </p:nvSpPr>
        <p:spPr>
          <a:xfrm>
            <a:off x="2897188" y="525463"/>
            <a:ext cx="3511550" cy="2633662"/>
          </a:xfrm>
          <a:prstGeom prst="rect">
            <a:avLst/>
          </a:prstGeom>
          <a:noFill/>
          <a:ln w="12700">
            <a:solidFill>
              <a:prstClr val="black"/>
            </a:solidFill>
          </a:ln>
        </p:spPr>
        <p:txBody>
          <a:bodyPr vert="horz" lIns="93279" tIns="46640" rIns="93279" bIns="46640" rtlCol="0" anchor="ctr"/>
          <a:lstStyle/>
          <a:p>
            <a:endParaRPr lang="en-US" dirty="0"/>
          </a:p>
        </p:txBody>
      </p:sp>
      <p:sp>
        <p:nvSpPr>
          <p:cNvPr id="5" name="Notes Placeholder 4"/>
          <p:cNvSpPr>
            <a:spLocks noGrp="1"/>
          </p:cNvSpPr>
          <p:nvPr>
            <p:ph type="body" sz="quarter" idx="3"/>
          </p:nvPr>
        </p:nvSpPr>
        <p:spPr>
          <a:xfrm>
            <a:off x="930593" y="3334465"/>
            <a:ext cx="7444740" cy="3158966"/>
          </a:xfrm>
          <a:prstGeom prst="rect">
            <a:avLst/>
          </a:prstGeom>
        </p:spPr>
        <p:txBody>
          <a:bodyPr vert="horz" lIns="93279" tIns="46640" rIns="93279" bIns="4664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6667711"/>
            <a:ext cx="4032568" cy="350996"/>
          </a:xfrm>
          <a:prstGeom prst="rect">
            <a:avLst/>
          </a:prstGeom>
        </p:spPr>
        <p:txBody>
          <a:bodyPr vert="horz" lIns="93279" tIns="46640" rIns="93279" bIns="46640" rtlCol="0" anchor="b"/>
          <a:lstStyle>
            <a:lvl1pPr algn="l">
              <a:defRPr sz="1200"/>
            </a:lvl1pPr>
          </a:lstStyle>
          <a:p>
            <a:endParaRPr lang="en-US" dirty="0"/>
          </a:p>
        </p:txBody>
      </p:sp>
      <p:sp>
        <p:nvSpPr>
          <p:cNvPr id="7" name="Slide Number Placeholder 6"/>
          <p:cNvSpPr>
            <a:spLocks noGrp="1"/>
          </p:cNvSpPr>
          <p:nvPr>
            <p:ph type="sldNum" sz="quarter" idx="5"/>
          </p:nvPr>
        </p:nvSpPr>
        <p:spPr>
          <a:xfrm>
            <a:off x="5271204" y="6667711"/>
            <a:ext cx="4032568" cy="350996"/>
          </a:xfrm>
          <a:prstGeom prst="rect">
            <a:avLst/>
          </a:prstGeom>
        </p:spPr>
        <p:txBody>
          <a:bodyPr vert="horz" lIns="93279" tIns="46640" rIns="93279" bIns="46640" rtlCol="0" anchor="b"/>
          <a:lstStyle>
            <a:lvl1pPr algn="r">
              <a:defRPr sz="1200"/>
            </a:lvl1pPr>
          </a:lstStyle>
          <a:p>
            <a:fld id="{EBD80347-C5C2-443D-8E28-046FF5B259EC}" type="slidenum">
              <a:rPr lang="en-US" smtClean="0"/>
              <a:t>‹#›</a:t>
            </a:fld>
            <a:endParaRPr lang="en-US" dirty="0"/>
          </a:p>
        </p:txBody>
      </p:sp>
    </p:spTree>
    <p:extLst>
      <p:ext uri="{BB962C8B-B14F-4D97-AF65-F5344CB8AC3E}">
        <p14:creationId xmlns:p14="http://schemas.microsoft.com/office/powerpoint/2010/main" val="24005529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BD80347-C5C2-443D-8E28-046FF5B259EC}" type="slidenum">
              <a:rPr lang="en-US" smtClean="0"/>
              <a:t>1</a:t>
            </a:fld>
            <a:endParaRPr lang="en-US" dirty="0"/>
          </a:p>
        </p:txBody>
      </p:sp>
    </p:spTree>
    <p:extLst>
      <p:ext uri="{BB962C8B-B14F-4D97-AF65-F5344CB8AC3E}">
        <p14:creationId xmlns:p14="http://schemas.microsoft.com/office/powerpoint/2010/main" val="14078583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1658"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smtClean="0"/>
              <a:t>8 minutes</a:t>
            </a:r>
          </a:p>
        </p:txBody>
      </p:sp>
      <p:sp>
        <p:nvSpPr>
          <p:cNvPr id="4" name="Slide Number Placeholder 3"/>
          <p:cNvSpPr>
            <a:spLocks noGrp="1"/>
          </p:cNvSpPr>
          <p:nvPr>
            <p:ph type="sldNum" sz="quarter" idx="10"/>
          </p:nvPr>
        </p:nvSpPr>
        <p:spPr/>
        <p:txBody>
          <a:bodyPr/>
          <a:lstStyle/>
          <a:p>
            <a:fld id="{EBD80347-C5C2-443D-8E28-046FF5B259EC}" type="slidenum">
              <a:rPr lang="en-US" smtClean="0"/>
              <a:t>10</a:t>
            </a:fld>
            <a:endParaRPr lang="en-US" dirty="0"/>
          </a:p>
        </p:txBody>
      </p:sp>
    </p:spTree>
    <p:extLst>
      <p:ext uri="{BB962C8B-B14F-4D97-AF65-F5344CB8AC3E}">
        <p14:creationId xmlns:p14="http://schemas.microsoft.com/office/powerpoint/2010/main" val="20411350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1658"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smtClean="0"/>
              <a:t>7 minutes</a:t>
            </a:r>
          </a:p>
          <a:p>
            <a:pPr marL="0" indent="0" defTabSz="931658">
              <a:buFont typeface="Arial" panose="020B0604020202020204" pitchFamily="34" charset="0"/>
              <a:buNone/>
              <a:defRPr/>
            </a:pPr>
            <a:endParaRPr lang="en-US" baseline="0" dirty="0" smtClean="0"/>
          </a:p>
        </p:txBody>
      </p:sp>
      <p:sp>
        <p:nvSpPr>
          <p:cNvPr id="4" name="Slide Number Placeholder 3"/>
          <p:cNvSpPr>
            <a:spLocks noGrp="1"/>
          </p:cNvSpPr>
          <p:nvPr>
            <p:ph type="sldNum" sz="quarter" idx="10"/>
          </p:nvPr>
        </p:nvSpPr>
        <p:spPr/>
        <p:txBody>
          <a:bodyPr/>
          <a:lstStyle/>
          <a:p>
            <a:fld id="{EBD80347-C5C2-443D-8E28-046FF5B259EC}" type="slidenum">
              <a:rPr lang="en-US" smtClean="0"/>
              <a:t>11</a:t>
            </a:fld>
            <a:endParaRPr lang="en-US" dirty="0"/>
          </a:p>
        </p:txBody>
      </p:sp>
    </p:spTree>
    <p:extLst>
      <p:ext uri="{BB962C8B-B14F-4D97-AF65-F5344CB8AC3E}">
        <p14:creationId xmlns:p14="http://schemas.microsoft.com/office/powerpoint/2010/main" val="20411350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3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Here is the completed row of the table</a:t>
            </a:r>
            <a:r>
              <a:rPr lang="en-US" baseline="0" dirty="0" smtClean="0"/>
              <a:t> from an ECR included in the Guidebook</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We included a previous grade standard.</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third column shows grade-level problems to gauge readiness for the task.</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third column shows Illustrative Math tasks aligned to the remedial standards and </a:t>
            </a:r>
            <a:r>
              <a:rPr lang="en-US" baseline="0" dirty="0" err="1" smtClean="0"/>
              <a:t>LearnZillion</a:t>
            </a:r>
            <a:r>
              <a:rPr lang="en-US" baseline="0" dirty="0" smtClean="0"/>
              <a:t> videos that can be used to support grade-level work.</a:t>
            </a:r>
            <a:endParaRPr lang="en-US" dirty="0" smtClean="0"/>
          </a:p>
          <a:p>
            <a:endParaRPr lang="en-US" dirty="0"/>
          </a:p>
        </p:txBody>
      </p:sp>
      <p:sp>
        <p:nvSpPr>
          <p:cNvPr id="4" name="Slide Number Placeholder 3"/>
          <p:cNvSpPr>
            <a:spLocks noGrp="1"/>
          </p:cNvSpPr>
          <p:nvPr>
            <p:ph type="sldNum" sz="quarter" idx="10"/>
          </p:nvPr>
        </p:nvSpPr>
        <p:spPr/>
        <p:txBody>
          <a:bodyPr/>
          <a:lstStyle/>
          <a:p>
            <a:fld id="{0A7D4113-607C-4C8C-A317-57A1D107AA5D}" type="slidenum">
              <a:rPr lang="en-US" smtClean="0"/>
              <a:t>12</a:t>
            </a:fld>
            <a:endParaRPr lang="en-US" dirty="0"/>
          </a:p>
        </p:txBody>
      </p:sp>
    </p:spTree>
    <p:extLst>
      <p:ext uri="{BB962C8B-B14F-4D97-AF65-F5344CB8AC3E}">
        <p14:creationId xmlns:p14="http://schemas.microsoft.com/office/powerpoint/2010/main" val="2120375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1 minute</a:t>
            </a:r>
          </a:p>
        </p:txBody>
      </p:sp>
      <p:sp>
        <p:nvSpPr>
          <p:cNvPr id="4" name="Slide Number Placeholder 3"/>
          <p:cNvSpPr>
            <a:spLocks noGrp="1"/>
          </p:cNvSpPr>
          <p:nvPr>
            <p:ph type="sldNum" sz="quarter" idx="10"/>
          </p:nvPr>
        </p:nvSpPr>
        <p:spPr/>
        <p:txBody>
          <a:bodyPr/>
          <a:lstStyle/>
          <a:p>
            <a:fld id="{EBD80347-C5C2-443D-8E28-046FF5B259EC}" type="slidenum">
              <a:rPr lang="en-US" smtClean="0"/>
              <a:t>13</a:t>
            </a:fld>
            <a:endParaRPr lang="en-US" dirty="0"/>
          </a:p>
        </p:txBody>
      </p:sp>
    </p:spTree>
    <p:extLst>
      <p:ext uri="{BB962C8B-B14F-4D97-AF65-F5344CB8AC3E}">
        <p14:creationId xmlns:p14="http://schemas.microsoft.com/office/powerpoint/2010/main" val="4948512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15 minutes</a:t>
            </a:r>
          </a:p>
          <a:p>
            <a:endParaRPr lang="en-US" dirty="0"/>
          </a:p>
        </p:txBody>
      </p:sp>
      <p:sp>
        <p:nvSpPr>
          <p:cNvPr id="4" name="Slide Number Placeholder 3"/>
          <p:cNvSpPr>
            <a:spLocks noGrp="1"/>
          </p:cNvSpPr>
          <p:nvPr>
            <p:ph type="sldNum" sz="quarter" idx="10"/>
          </p:nvPr>
        </p:nvSpPr>
        <p:spPr/>
        <p:txBody>
          <a:bodyPr/>
          <a:lstStyle/>
          <a:p>
            <a:fld id="{0A7D4113-607C-4C8C-A317-57A1D107AA5D}" type="slidenum">
              <a:rPr lang="en-US" smtClean="0"/>
              <a:t>14</a:t>
            </a:fld>
            <a:endParaRPr lang="en-US" dirty="0"/>
          </a:p>
        </p:txBody>
      </p:sp>
    </p:spTree>
    <p:extLst>
      <p:ext uri="{BB962C8B-B14F-4D97-AF65-F5344CB8AC3E}">
        <p14:creationId xmlns:p14="http://schemas.microsoft.com/office/powerpoint/2010/main" val="14845979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mj-lt"/>
              <a:buNone/>
              <a:tabLst/>
              <a:defRPr/>
            </a:pPr>
            <a:r>
              <a:rPr lang="en-US" dirty="0" smtClean="0"/>
              <a:t>3 minutes</a:t>
            </a:r>
          </a:p>
          <a:p>
            <a:pPr marL="0" indent="0">
              <a:buFont typeface="+mj-lt"/>
              <a:buNone/>
            </a:pPr>
            <a:endParaRPr lang="en-US" dirty="0" smtClean="0"/>
          </a:p>
          <a:p>
            <a:pPr marL="228600" indent="-228600">
              <a:buFont typeface="+mj-lt"/>
              <a:buAutoNum type="arabicPeriod"/>
            </a:pPr>
            <a:r>
              <a:rPr lang="en-US" dirty="0" smtClean="0"/>
              <a:t>Locate prior</a:t>
            </a:r>
            <a:r>
              <a:rPr lang="en-US" baseline="0" dirty="0" smtClean="0"/>
              <a:t> grade standards and find/write problems</a:t>
            </a:r>
          </a:p>
          <a:p>
            <a:pPr marL="228600" indent="-228600">
              <a:buFont typeface="+mj-lt"/>
              <a:buAutoNum type="arabicPeriod"/>
            </a:pPr>
            <a:r>
              <a:rPr lang="en-US" baseline="0" dirty="0" smtClean="0"/>
              <a:t>Locate grade-level standards that are taught in advance and find/write problems</a:t>
            </a:r>
          </a:p>
          <a:p>
            <a:pPr marL="228600" indent="-228600">
              <a:buFont typeface="+mj-lt"/>
              <a:buAutoNum type="arabicPeriod"/>
            </a:pPr>
            <a:r>
              <a:rPr lang="en-US" baseline="0" dirty="0" smtClean="0"/>
              <a:t>Find/write problems aligned to the grade-level standard</a:t>
            </a:r>
            <a:endParaRPr lang="en-US" dirty="0"/>
          </a:p>
        </p:txBody>
      </p:sp>
      <p:sp>
        <p:nvSpPr>
          <p:cNvPr id="4" name="Slide Number Placeholder 3"/>
          <p:cNvSpPr>
            <a:spLocks noGrp="1"/>
          </p:cNvSpPr>
          <p:nvPr>
            <p:ph type="sldNum" sz="quarter" idx="10"/>
          </p:nvPr>
        </p:nvSpPr>
        <p:spPr/>
        <p:txBody>
          <a:bodyPr/>
          <a:lstStyle/>
          <a:p>
            <a:fld id="{EBD80347-C5C2-443D-8E28-046FF5B259EC}" type="slidenum">
              <a:rPr lang="en-US" smtClean="0"/>
              <a:t>15</a:t>
            </a:fld>
            <a:endParaRPr lang="en-US" dirty="0"/>
          </a:p>
        </p:txBody>
      </p:sp>
    </p:spTree>
    <p:extLst>
      <p:ext uri="{BB962C8B-B14F-4D97-AF65-F5344CB8AC3E}">
        <p14:creationId xmlns:p14="http://schemas.microsoft.com/office/powerpoint/2010/main" val="38837756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8 minutes</a:t>
            </a:r>
          </a:p>
          <a:p>
            <a:endParaRPr lang="en-US" dirty="0" smtClean="0"/>
          </a:p>
          <a:p>
            <a:r>
              <a:rPr lang="en-US" dirty="0" smtClean="0"/>
              <a:t>I</a:t>
            </a:r>
            <a:r>
              <a:rPr lang="en-US" baseline="0" dirty="0" smtClean="0"/>
              <a:t> can use these tables every time I plan a lesson.</a:t>
            </a:r>
          </a:p>
          <a:p>
            <a:r>
              <a:rPr lang="en-US" baseline="0" dirty="0" smtClean="0"/>
              <a:t>I can use these tables to make sure that students are working on grade-level every day.</a:t>
            </a:r>
          </a:p>
          <a:p>
            <a:r>
              <a:rPr lang="en-US" baseline="0" dirty="0" smtClean="0"/>
              <a:t>These tables can help me to find specific standards that I can build into my lessons.</a:t>
            </a:r>
          </a:p>
          <a:p>
            <a:r>
              <a:rPr lang="en-US" baseline="0" dirty="0" smtClean="0"/>
              <a:t>I can use these tables for RTI or intervention time.</a:t>
            </a:r>
          </a:p>
          <a:p>
            <a:endParaRPr lang="en-US" sz="2000" baseline="0" dirty="0" smtClean="0"/>
          </a:p>
          <a:p>
            <a:r>
              <a:rPr lang="en-US" sz="2000" dirty="0" smtClean="0"/>
              <a:t>I can redeliver this session to teachers at </a:t>
            </a:r>
            <a:r>
              <a:rPr lang="en-US" sz="2000" dirty="0" smtClean="0"/>
              <a:t>my </a:t>
            </a:r>
            <a:r>
              <a:rPr lang="en-US" sz="2000" dirty="0" smtClean="0"/>
              <a:t>school </a:t>
            </a:r>
            <a:r>
              <a:rPr lang="en-US" sz="2000" dirty="0" smtClean="0"/>
              <a:t>and/or </a:t>
            </a:r>
            <a:r>
              <a:rPr lang="en-US" sz="2000" dirty="0" smtClean="0"/>
              <a:t>district.</a:t>
            </a:r>
          </a:p>
          <a:p>
            <a:r>
              <a:rPr lang="en-US" sz="2000" dirty="0" smtClean="0"/>
              <a:t>I can use the remediation tables in planning sessions with </a:t>
            </a:r>
            <a:r>
              <a:rPr lang="en-US" sz="2000" dirty="0" smtClean="0"/>
              <a:t>my</a:t>
            </a:r>
            <a:r>
              <a:rPr lang="en-US" sz="2000" baseline="0" dirty="0" smtClean="0"/>
              <a:t> </a:t>
            </a:r>
            <a:r>
              <a:rPr lang="en-US" sz="2000" dirty="0" smtClean="0"/>
              <a:t>fellow </a:t>
            </a:r>
            <a:r>
              <a:rPr lang="en-US" sz="2000" dirty="0" smtClean="0"/>
              <a:t>teachers.</a:t>
            </a:r>
          </a:p>
          <a:p>
            <a:pPr marL="230188" lvl="1" indent="0">
              <a:buNone/>
            </a:pPr>
            <a:endParaRPr lang="en-US" sz="2000" dirty="0" smtClean="0"/>
          </a:p>
          <a:p>
            <a:endParaRPr lang="en-US" dirty="0"/>
          </a:p>
        </p:txBody>
      </p:sp>
      <p:sp>
        <p:nvSpPr>
          <p:cNvPr id="4" name="Slide Number Placeholder 3"/>
          <p:cNvSpPr>
            <a:spLocks noGrp="1"/>
          </p:cNvSpPr>
          <p:nvPr>
            <p:ph type="sldNum" sz="quarter" idx="10"/>
          </p:nvPr>
        </p:nvSpPr>
        <p:spPr/>
        <p:txBody>
          <a:bodyPr/>
          <a:lstStyle/>
          <a:p>
            <a:fld id="{0A7D4113-607C-4C8C-A317-57A1D107AA5D}" type="slidenum">
              <a:rPr lang="en-US" smtClean="0">
                <a:solidFill>
                  <a:prstClr val="black"/>
                </a:solidFill>
                <a:latin typeface="Calibri"/>
              </a:rPr>
              <a:pPr/>
              <a:t>16</a:t>
            </a:fld>
            <a:endParaRPr lang="en-US" dirty="0">
              <a:solidFill>
                <a:prstClr val="black"/>
              </a:solidFill>
              <a:latin typeface="Calibri"/>
            </a:endParaRPr>
          </a:p>
        </p:txBody>
      </p:sp>
    </p:spTree>
    <p:extLst>
      <p:ext uri="{BB962C8B-B14F-4D97-AF65-F5344CB8AC3E}">
        <p14:creationId xmlns:p14="http://schemas.microsoft.com/office/powerpoint/2010/main" val="29459926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1 minute</a:t>
            </a:r>
          </a:p>
        </p:txBody>
      </p:sp>
      <p:sp>
        <p:nvSpPr>
          <p:cNvPr id="4" name="Slide Number Placeholder 3"/>
          <p:cNvSpPr>
            <a:spLocks noGrp="1"/>
          </p:cNvSpPr>
          <p:nvPr>
            <p:ph type="sldNum" sz="quarter" idx="10"/>
          </p:nvPr>
        </p:nvSpPr>
        <p:spPr/>
        <p:txBody>
          <a:bodyPr/>
          <a:lstStyle/>
          <a:p>
            <a:fld id="{EBD80347-C5C2-443D-8E28-046FF5B259EC}" type="slidenum">
              <a:rPr lang="en-US" smtClean="0"/>
              <a:t>17</a:t>
            </a:fld>
            <a:endParaRPr lang="en-US" dirty="0"/>
          </a:p>
        </p:txBody>
      </p:sp>
    </p:spTree>
    <p:extLst>
      <p:ext uri="{BB962C8B-B14F-4D97-AF65-F5344CB8AC3E}">
        <p14:creationId xmlns:p14="http://schemas.microsoft.com/office/powerpoint/2010/main" val="4854709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 minutes</a:t>
            </a:r>
            <a:endParaRPr lang="en-US" dirty="0"/>
          </a:p>
        </p:txBody>
      </p:sp>
      <p:sp>
        <p:nvSpPr>
          <p:cNvPr id="4" name="Slide Number Placeholder 3"/>
          <p:cNvSpPr>
            <a:spLocks noGrp="1"/>
          </p:cNvSpPr>
          <p:nvPr>
            <p:ph type="sldNum" sz="quarter" idx="10"/>
          </p:nvPr>
        </p:nvSpPr>
        <p:spPr/>
        <p:txBody>
          <a:bodyPr/>
          <a:lstStyle/>
          <a:p>
            <a:fld id="{0A7D4113-607C-4C8C-A317-57A1D107AA5D}" type="slidenum">
              <a:rPr lang="en-US" smtClean="0">
                <a:solidFill>
                  <a:prstClr val="black"/>
                </a:solidFill>
                <a:latin typeface="Calibri"/>
              </a:rPr>
              <a:pPr/>
              <a:t>2</a:t>
            </a:fld>
            <a:endParaRPr lang="en-US" dirty="0">
              <a:solidFill>
                <a:prstClr val="black"/>
              </a:solidFill>
              <a:latin typeface="Calibri"/>
            </a:endParaRPr>
          </a:p>
        </p:txBody>
      </p:sp>
    </p:spTree>
    <p:extLst>
      <p:ext uri="{BB962C8B-B14F-4D97-AF65-F5344CB8AC3E}">
        <p14:creationId xmlns:p14="http://schemas.microsoft.com/office/powerpoint/2010/main" val="29459926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1 minute</a:t>
            </a:r>
          </a:p>
          <a:p>
            <a:endParaRPr lang="en-US" dirty="0"/>
          </a:p>
        </p:txBody>
      </p:sp>
      <p:sp>
        <p:nvSpPr>
          <p:cNvPr id="4" name="Slide Number Placeholder 3"/>
          <p:cNvSpPr>
            <a:spLocks noGrp="1"/>
          </p:cNvSpPr>
          <p:nvPr>
            <p:ph type="sldNum" sz="quarter" idx="10"/>
          </p:nvPr>
        </p:nvSpPr>
        <p:spPr/>
        <p:txBody>
          <a:bodyPr/>
          <a:lstStyle/>
          <a:p>
            <a:fld id="{EBD80347-C5C2-443D-8E28-046FF5B259EC}" type="slidenum">
              <a:rPr lang="en-US" smtClean="0"/>
              <a:t>3</a:t>
            </a:fld>
            <a:endParaRPr lang="en-US" dirty="0"/>
          </a:p>
        </p:txBody>
      </p:sp>
    </p:spTree>
    <p:extLst>
      <p:ext uri="{BB962C8B-B14F-4D97-AF65-F5344CB8AC3E}">
        <p14:creationId xmlns:p14="http://schemas.microsoft.com/office/powerpoint/2010/main" val="4948512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3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As the rigor increases for students, so do the potential gaps in their understanding. Often, the instinct is to say that if a student is not at grade level, a teacher must completely go back to previous grade levels and remediate everything before moving on. In math, like other content areas, students do need quality remediation. But that remediation must be focused just on the content needed to quickly get students to practice at grade level. By practicing content at grade level, students more quickly improve their skill and understanding. </a:t>
            </a:r>
            <a:endParaRPr lang="en-US" b="1" dirty="0" smtClean="0"/>
          </a:p>
          <a:p>
            <a:endParaRPr lang="en-US" b="0" dirty="0"/>
          </a:p>
        </p:txBody>
      </p:sp>
      <p:sp>
        <p:nvSpPr>
          <p:cNvPr id="4" name="Slide Number Placeholder 3"/>
          <p:cNvSpPr>
            <a:spLocks noGrp="1"/>
          </p:cNvSpPr>
          <p:nvPr>
            <p:ph type="sldNum" sz="quarter" idx="10"/>
          </p:nvPr>
        </p:nvSpPr>
        <p:spPr/>
        <p:txBody>
          <a:bodyPr/>
          <a:lstStyle/>
          <a:p>
            <a:fld id="{0A7D4113-607C-4C8C-A317-57A1D107AA5D}" type="slidenum">
              <a:rPr lang="en-US" smtClean="0">
                <a:solidFill>
                  <a:prstClr val="black"/>
                </a:solidFill>
                <a:latin typeface="Calibri"/>
              </a:rPr>
              <a:pPr/>
              <a:t>4</a:t>
            </a:fld>
            <a:endParaRPr lang="en-US" dirty="0">
              <a:solidFill>
                <a:prstClr val="black"/>
              </a:solidFill>
              <a:latin typeface="Calibri"/>
            </a:endParaRPr>
          </a:p>
        </p:txBody>
      </p:sp>
    </p:spTree>
    <p:extLst>
      <p:ext uri="{BB962C8B-B14F-4D97-AF65-F5344CB8AC3E}">
        <p14:creationId xmlns:p14="http://schemas.microsoft.com/office/powerpoint/2010/main" val="29459926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1 minute</a:t>
            </a:r>
          </a:p>
        </p:txBody>
      </p:sp>
      <p:sp>
        <p:nvSpPr>
          <p:cNvPr id="4" name="Slide Number Placeholder 3"/>
          <p:cNvSpPr>
            <a:spLocks noGrp="1"/>
          </p:cNvSpPr>
          <p:nvPr>
            <p:ph type="sldNum" sz="quarter" idx="10"/>
          </p:nvPr>
        </p:nvSpPr>
        <p:spPr/>
        <p:txBody>
          <a:bodyPr/>
          <a:lstStyle/>
          <a:p>
            <a:fld id="{0A7D4113-607C-4C8C-A317-57A1D107AA5D}" type="slidenum">
              <a:rPr lang="en-US" smtClean="0"/>
              <a:pPr/>
              <a:t>5</a:t>
            </a:fld>
            <a:endParaRPr lang="en-US" dirty="0"/>
          </a:p>
        </p:txBody>
      </p:sp>
    </p:spTree>
    <p:extLst>
      <p:ext uri="{BB962C8B-B14F-4D97-AF65-F5344CB8AC3E}">
        <p14:creationId xmlns:p14="http://schemas.microsoft.com/office/powerpoint/2010/main" val="29459926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 minute</a:t>
            </a:r>
            <a:endParaRPr lang="en-US" dirty="0"/>
          </a:p>
        </p:txBody>
      </p:sp>
      <p:sp>
        <p:nvSpPr>
          <p:cNvPr id="4" name="Slide Number Placeholder 3"/>
          <p:cNvSpPr>
            <a:spLocks noGrp="1"/>
          </p:cNvSpPr>
          <p:nvPr>
            <p:ph type="sldNum" sz="quarter" idx="10"/>
          </p:nvPr>
        </p:nvSpPr>
        <p:spPr/>
        <p:txBody>
          <a:bodyPr/>
          <a:lstStyle/>
          <a:p>
            <a:fld id="{EBD80347-C5C2-443D-8E28-046FF5B259EC}" type="slidenum">
              <a:rPr lang="en-US" smtClean="0"/>
              <a:t>6</a:t>
            </a:fld>
            <a:endParaRPr lang="en-US" dirty="0"/>
          </a:p>
        </p:txBody>
      </p:sp>
    </p:spTree>
    <p:extLst>
      <p:ext uri="{BB962C8B-B14F-4D97-AF65-F5344CB8AC3E}">
        <p14:creationId xmlns:p14="http://schemas.microsoft.com/office/powerpoint/2010/main" val="4948512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defTabSz="931658">
              <a:buFont typeface="Arial" panose="020B0604020202020204" pitchFamily="34" charset="0"/>
              <a:buNone/>
              <a:defRPr/>
            </a:pPr>
            <a:r>
              <a:rPr lang="en-US" baseline="0" dirty="0" smtClean="0"/>
              <a:t>5 minutes</a:t>
            </a:r>
          </a:p>
          <a:p>
            <a:pPr marL="0" indent="0" defTabSz="931658">
              <a:buFont typeface="Arial" panose="020B0604020202020204" pitchFamily="34" charset="0"/>
              <a:buNone/>
              <a:defRPr/>
            </a:pPr>
            <a:endParaRPr lang="en-US" baseline="0" dirty="0" smtClean="0"/>
          </a:p>
          <a:p>
            <a:pPr marL="171450" indent="-171450" defTabSz="931658">
              <a:buFont typeface="Arial" panose="020B0604020202020204" pitchFamily="34" charset="0"/>
              <a:buChar char="•"/>
              <a:defRPr/>
            </a:pPr>
            <a:r>
              <a:rPr lang="en-US" baseline="0" dirty="0" smtClean="0"/>
              <a:t>Have teachers carefully read 4.OA.A.2.</a:t>
            </a:r>
          </a:p>
          <a:p>
            <a:pPr marL="171450" indent="-171450" defTabSz="931658">
              <a:buFont typeface="Arial" panose="020B0604020202020204" pitchFamily="34" charset="0"/>
              <a:buChar char="•"/>
              <a:defRPr/>
            </a:pPr>
            <a:r>
              <a:rPr lang="en-US" baseline="0" dirty="0" smtClean="0"/>
              <a:t>Previous Grade Standards: 3.OA.A.3</a:t>
            </a:r>
          </a:p>
          <a:p>
            <a:pPr marL="171450" indent="-171450" defTabSz="931658">
              <a:buFont typeface="Arial" panose="020B0604020202020204" pitchFamily="34" charset="0"/>
              <a:buChar char="•"/>
              <a:defRPr/>
            </a:pPr>
            <a:r>
              <a:rPr lang="en-US" baseline="0" dirty="0" smtClean="0"/>
              <a:t>4</a:t>
            </a:r>
            <a:r>
              <a:rPr lang="en-US" baseline="30000" dirty="0" smtClean="0"/>
              <a:t>th</a:t>
            </a:r>
            <a:r>
              <a:rPr lang="en-US" baseline="0" dirty="0" smtClean="0"/>
              <a:t> Grade Standards Taught in Advance: 4.OA.A.1</a:t>
            </a:r>
          </a:p>
          <a:p>
            <a:pPr marL="171450" indent="-171450" defTabSz="931658">
              <a:buFont typeface="Arial" panose="020B0604020202020204" pitchFamily="34" charset="0"/>
              <a:buChar char="•"/>
              <a:defRPr/>
            </a:pPr>
            <a:r>
              <a:rPr lang="en-US" baseline="0" dirty="0" smtClean="0"/>
              <a:t>4</a:t>
            </a:r>
            <a:r>
              <a:rPr lang="en-US" baseline="30000" dirty="0" smtClean="0"/>
              <a:t>th</a:t>
            </a:r>
            <a:r>
              <a:rPr lang="en-US" baseline="0" dirty="0" smtClean="0"/>
              <a:t> Grade Standards Taught Concurrently: 4.MD.A.1</a:t>
            </a:r>
          </a:p>
        </p:txBody>
      </p:sp>
      <p:sp>
        <p:nvSpPr>
          <p:cNvPr id="4" name="Slide Number Placeholder 3"/>
          <p:cNvSpPr>
            <a:spLocks noGrp="1"/>
          </p:cNvSpPr>
          <p:nvPr>
            <p:ph type="sldNum" sz="quarter" idx="10"/>
          </p:nvPr>
        </p:nvSpPr>
        <p:spPr/>
        <p:txBody>
          <a:bodyPr/>
          <a:lstStyle/>
          <a:p>
            <a:fld id="{0A7D4113-607C-4C8C-A317-57A1D107AA5D}" type="slidenum">
              <a:rPr lang="en-US" smtClean="0"/>
              <a:pPr/>
              <a:t>7</a:t>
            </a:fld>
            <a:endParaRPr lang="en-US" dirty="0"/>
          </a:p>
        </p:txBody>
      </p:sp>
    </p:spTree>
    <p:extLst>
      <p:ext uri="{BB962C8B-B14F-4D97-AF65-F5344CB8AC3E}">
        <p14:creationId xmlns:p14="http://schemas.microsoft.com/office/powerpoint/2010/main" val="29459926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8 minutes</a:t>
            </a: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Previous Grade Standard: 3.OA.A.3</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EBD80347-C5C2-443D-8E28-046FF5B259EC}" type="slidenum">
              <a:rPr lang="en-US" smtClean="0"/>
              <a:t>8</a:t>
            </a:fld>
            <a:endParaRPr lang="en-US" dirty="0"/>
          </a:p>
        </p:txBody>
      </p:sp>
    </p:spTree>
    <p:extLst>
      <p:ext uri="{BB962C8B-B14F-4D97-AF65-F5344CB8AC3E}">
        <p14:creationId xmlns:p14="http://schemas.microsoft.com/office/powerpoint/2010/main" val="20411350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1658"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smtClean="0"/>
              <a:t>8 minutes</a:t>
            </a:r>
          </a:p>
          <a:p>
            <a:pPr marL="0" indent="0" defTabSz="931658">
              <a:buFont typeface="Arial" panose="020B0604020202020204" pitchFamily="34" charset="0"/>
              <a:buNone/>
              <a:defRPr/>
            </a:pPr>
            <a:endParaRPr lang="en-US" baseline="0" dirty="0" smtClean="0"/>
          </a:p>
          <a:p>
            <a:pPr marL="0" indent="0" defTabSz="931658">
              <a:buFont typeface="Arial" panose="020B0604020202020204" pitchFamily="34" charset="0"/>
              <a:buNone/>
              <a:defRPr/>
            </a:pPr>
            <a:r>
              <a:rPr lang="en-US" baseline="0" dirty="0" smtClean="0"/>
              <a:t>4.OA.A.1</a:t>
            </a:r>
          </a:p>
          <a:p>
            <a:pPr marL="0" indent="0" defTabSz="931658">
              <a:buFont typeface="Arial" panose="020B0604020202020204" pitchFamily="34" charset="0"/>
              <a:buNone/>
              <a:defRPr/>
            </a:pPr>
            <a:endParaRPr lang="en-US" baseline="0" dirty="0" smtClean="0"/>
          </a:p>
          <a:p>
            <a:pPr marL="0" indent="0" defTabSz="931658">
              <a:buFont typeface="Arial" panose="020B0604020202020204" pitchFamily="34" charset="0"/>
              <a:buNone/>
              <a:defRPr/>
            </a:pPr>
            <a:r>
              <a:rPr lang="en-US" baseline="0" dirty="0" smtClean="0"/>
              <a:t>LearnZillion is a good source for videos aligned to the CCSS.  These videos are good for teachers to find examples of grade-level problems and solution methods.</a:t>
            </a:r>
          </a:p>
        </p:txBody>
      </p:sp>
      <p:sp>
        <p:nvSpPr>
          <p:cNvPr id="4" name="Slide Number Placeholder 3"/>
          <p:cNvSpPr>
            <a:spLocks noGrp="1"/>
          </p:cNvSpPr>
          <p:nvPr>
            <p:ph type="sldNum" sz="quarter" idx="10"/>
          </p:nvPr>
        </p:nvSpPr>
        <p:spPr/>
        <p:txBody>
          <a:bodyPr/>
          <a:lstStyle/>
          <a:p>
            <a:fld id="{EBD80347-C5C2-443D-8E28-046FF5B259EC}" type="slidenum">
              <a:rPr lang="en-US" smtClean="0"/>
              <a:t>9</a:t>
            </a:fld>
            <a:endParaRPr lang="en-US" dirty="0"/>
          </a:p>
        </p:txBody>
      </p:sp>
    </p:spTree>
    <p:extLst>
      <p:ext uri="{BB962C8B-B14F-4D97-AF65-F5344CB8AC3E}">
        <p14:creationId xmlns:p14="http://schemas.microsoft.com/office/powerpoint/2010/main" val="20411350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mj-lt"/>
              </a:defRPr>
            </a:lvl1pPr>
            <a:lvl2pPr marL="803275" indent="-346075">
              <a:defRPr>
                <a:latin typeface="+mj-lt"/>
              </a:defRPr>
            </a:lvl2pPr>
            <a:lvl3pPr>
              <a:defRPr>
                <a:latin typeface="+mj-lt"/>
              </a:defRPr>
            </a:lvl3pPr>
            <a:lvl4pPr>
              <a:defRPr>
                <a:latin typeface="+mj-lt"/>
              </a:defRPr>
            </a:lvl4pPr>
            <a:lvl5pPr>
              <a:defRPr>
                <a:latin typeface="+mj-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1"/>
          <p:cNvSpPr>
            <a:spLocks noGrp="1"/>
          </p:cNvSpPr>
          <p:nvPr>
            <p:ph type="title" hasCustomPrompt="1"/>
          </p:nvPr>
        </p:nvSpPr>
        <p:spPr>
          <a:xfrm>
            <a:off x="0" y="0"/>
            <a:ext cx="9144000" cy="1295400"/>
          </a:xfrm>
          <a:prstGeom prst="rect">
            <a:avLst/>
          </a:prstGeom>
        </p:spPr>
        <p:txBody>
          <a:bodyPr anchor="ctr"/>
          <a:lstStyle>
            <a:lvl1pPr>
              <a:defRPr sz="4000" b="1">
                <a:solidFill>
                  <a:srgbClr val="6D6F77"/>
                </a:solidFill>
                <a:latin typeface="Arial" pitchFamily="34" charset="0"/>
                <a:cs typeface="Arial" pitchFamily="34" charset="0"/>
              </a:defRPr>
            </a:lvl1pPr>
          </a:lstStyle>
          <a:p>
            <a:r>
              <a:rPr lang="en-US" dirty="0" smtClean="0"/>
              <a:t>CLICK TO EDIT MASTER TITLE STYLE</a:t>
            </a:r>
            <a:endParaRPr lang="en-US" dirty="0"/>
          </a:p>
        </p:txBody>
      </p:sp>
      <p:sp>
        <p:nvSpPr>
          <p:cNvPr id="10" name="Slide Number Placeholder 5"/>
          <p:cNvSpPr>
            <a:spLocks noGrp="1"/>
          </p:cNvSpPr>
          <p:nvPr>
            <p:ph type="sldNum" sz="quarter" idx="4"/>
          </p:nvPr>
        </p:nvSpPr>
        <p:spPr>
          <a:xfrm>
            <a:off x="7010400" y="6553201"/>
            <a:ext cx="2133600" cy="304800"/>
          </a:xfrm>
          <a:prstGeom prst="rect">
            <a:avLst/>
          </a:prstGeom>
        </p:spPr>
        <p:txBody>
          <a:bodyPr vert="horz" lIns="91440" tIns="45720" rIns="91440" bIns="45720" rtlCol="0" anchor="ctr"/>
          <a:lstStyle>
            <a:lvl1pPr algn="r">
              <a:defRPr sz="1200">
                <a:solidFill>
                  <a:schemeClr val="tx1">
                    <a:tint val="75000"/>
                  </a:schemeClr>
                </a:solidFill>
                <a:latin typeface="+mj-lt"/>
              </a:defRPr>
            </a:lvl1pPr>
          </a:lstStyle>
          <a:p>
            <a:fld id="{79BA4B8F-8B3F-4B52-9164-AF2CA95F68ED}" type="slidenum">
              <a:rPr lang="en-US" smtClean="0"/>
              <a:pPr/>
              <a:t>‹#›</a:t>
            </a:fld>
            <a:endParaRPr lang="en-US" dirty="0"/>
          </a:p>
        </p:txBody>
      </p:sp>
      <p:sp>
        <p:nvSpPr>
          <p:cNvPr id="11" name="Footer Placeholder 4"/>
          <p:cNvSpPr>
            <a:spLocks noGrp="1"/>
          </p:cNvSpPr>
          <p:nvPr>
            <p:ph type="ftr" sz="quarter" idx="3"/>
          </p:nvPr>
        </p:nvSpPr>
        <p:spPr>
          <a:xfrm>
            <a:off x="152400" y="6553201"/>
            <a:ext cx="2895600" cy="304800"/>
          </a:xfrm>
          <a:prstGeom prst="rect">
            <a:avLst/>
          </a:prstGeom>
          <a:noFill/>
        </p:spPr>
        <p:txBody>
          <a:bodyPr/>
          <a:lstStyle>
            <a:lvl1pPr>
              <a:defRPr sz="1800">
                <a:solidFill>
                  <a:schemeClr val="bg2">
                    <a:lumMod val="50000"/>
                  </a:schemeClr>
                </a:solidFill>
                <a:latin typeface="Chalkduster" pitchFamily="66" charset="0"/>
              </a:defRPr>
            </a:lvl1pPr>
          </a:lstStyle>
          <a:p>
            <a:r>
              <a:rPr lang="en-US" dirty="0" smtClean="0"/>
              <a:t>Louisiana Believes.</a:t>
            </a:r>
            <a:endParaRPr lang="en-US" dirty="0"/>
          </a:p>
        </p:txBody>
      </p:sp>
    </p:spTree>
    <p:extLst>
      <p:ext uri="{BB962C8B-B14F-4D97-AF65-F5344CB8AC3E}">
        <p14:creationId xmlns:p14="http://schemas.microsoft.com/office/powerpoint/2010/main" val="370918152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469394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mj-lt"/>
              </a:defRPr>
            </a:lvl1pPr>
            <a:lvl2pPr marL="803275" indent="-346075">
              <a:defRPr>
                <a:latin typeface="+mj-lt"/>
              </a:defRPr>
            </a:lvl2pPr>
            <a:lvl3pPr>
              <a:defRPr>
                <a:latin typeface="+mj-lt"/>
              </a:defRPr>
            </a:lvl3pPr>
            <a:lvl4pPr>
              <a:defRPr>
                <a:latin typeface="+mj-lt"/>
              </a:defRPr>
            </a:lvl4pPr>
            <a:lvl5pPr>
              <a:defRPr>
                <a:latin typeface="+mj-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1"/>
          <p:cNvSpPr>
            <a:spLocks noGrp="1"/>
          </p:cNvSpPr>
          <p:nvPr>
            <p:ph type="title" hasCustomPrompt="1"/>
          </p:nvPr>
        </p:nvSpPr>
        <p:spPr>
          <a:xfrm>
            <a:off x="0" y="0"/>
            <a:ext cx="9144000" cy="1295400"/>
          </a:xfrm>
          <a:prstGeom prst="rect">
            <a:avLst/>
          </a:prstGeom>
        </p:spPr>
        <p:txBody>
          <a:bodyPr anchor="ctr"/>
          <a:lstStyle>
            <a:lvl1pPr>
              <a:defRPr sz="4000" b="1">
                <a:solidFill>
                  <a:srgbClr val="6D6F77"/>
                </a:solidFill>
                <a:latin typeface="Arial" pitchFamily="34" charset="0"/>
                <a:cs typeface="Arial" pitchFamily="34" charset="0"/>
              </a:defRPr>
            </a:lvl1pPr>
          </a:lstStyle>
          <a:p>
            <a:r>
              <a:rPr lang="en-US" dirty="0" smtClean="0"/>
              <a:t>CLICK TO EDIT MASTER TITLE STYLE</a:t>
            </a:r>
            <a:endParaRPr lang="en-US" dirty="0"/>
          </a:p>
        </p:txBody>
      </p:sp>
      <p:sp>
        <p:nvSpPr>
          <p:cNvPr id="10" name="Slide Number Placeholder 5"/>
          <p:cNvSpPr>
            <a:spLocks noGrp="1"/>
          </p:cNvSpPr>
          <p:nvPr>
            <p:ph type="sldNum" sz="quarter" idx="4"/>
          </p:nvPr>
        </p:nvSpPr>
        <p:spPr>
          <a:xfrm>
            <a:off x="7010400" y="6553201"/>
            <a:ext cx="2133600" cy="304800"/>
          </a:xfrm>
          <a:prstGeom prst="rect">
            <a:avLst/>
          </a:prstGeom>
        </p:spPr>
        <p:txBody>
          <a:bodyPr vert="horz" lIns="91440" tIns="45720" rIns="91440" bIns="45720" rtlCol="0" anchor="ctr"/>
          <a:lstStyle>
            <a:lvl1pPr algn="r">
              <a:defRPr sz="1200">
                <a:solidFill>
                  <a:schemeClr val="tx1">
                    <a:tint val="75000"/>
                  </a:schemeClr>
                </a:solidFill>
                <a:latin typeface="+mj-lt"/>
              </a:defRPr>
            </a:lvl1pPr>
          </a:lstStyle>
          <a:p>
            <a:fld id="{79BA4B8F-8B3F-4B52-9164-AF2CA95F68ED}"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
        <p:nvSpPr>
          <p:cNvPr id="11" name="Footer Placeholder 4"/>
          <p:cNvSpPr>
            <a:spLocks noGrp="1"/>
          </p:cNvSpPr>
          <p:nvPr>
            <p:ph type="ftr" sz="quarter" idx="3"/>
          </p:nvPr>
        </p:nvSpPr>
        <p:spPr>
          <a:xfrm>
            <a:off x="152400" y="6553201"/>
            <a:ext cx="2895600" cy="304800"/>
          </a:xfrm>
          <a:prstGeom prst="rect">
            <a:avLst/>
          </a:prstGeom>
          <a:noFill/>
        </p:spPr>
        <p:txBody>
          <a:bodyPr/>
          <a:lstStyle>
            <a:lvl1pPr>
              <a:defRPr sz="1800">
                <a:solidFill>
                  <a:schemeClr val="bg2">
                    <a:lumMod val="50000"/>
                  </a:schemeClr>
                </a:solidFill>
                <a:latin typeface="Chalkduster" pitchFamily="66" charset="0"/>
              </a:defRPr>
            </a:lvl1pPr>
          </a:lstStyle>
          <a:p>
            <a:r>
              <a:rPr lang="en-US" dirty="0" smtClean="0">
                <a:solidFill>
                  <a:srgbClr val="DBF5F9">
                    <a:lumMod val="50000"/>
                  </a:srgbClr>
                </a:solidFill>
              </a:rPr>
              <a:t>Louisiana Believes.</a:t>
            </a:r>
            <a:endParaRPr lang="en-US" dirty="0">
              <a:solidFill>
                <a:srgbClr val="DBF5F9">
                  <a:lumMod val="50000"/>
                </a:srgbClr>
              </a:solidFill>
            </a:endParaRPr>
          </a:p>
        </p:txBody>
      </p:sp>
    </p:spTree>
    <p:extLst>
      <p:ext uri="{BB962C8B-B14F-4D97-AF65-F5344CB8AC3E}">
        <p14:creationId xmlns:p14="http://schemas.microsoft.com/office/powerpoint/2010/main" val="281037094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mj-lt"/>
              </a:defRPr>
            </a:lvl1pPr>
            <a:lvl2pPr marL="803275" indent="-346075">
              <a:defRPr>
                <a:latin typeface="+mj-lt"/>
              </a:defRPr>
            </a:lvl2pPr>
            <a:lvl3pPr>
              <a:defRPr>
                <a:latin typeface="+mj-lt"/>
              </a:defRPr>
            </a:lvl3pPr>
            <a:lvl4pPr>
              <a:defRPr>
                <a:latin typeface="+mj-lt"/>
              </a:defRPr>
            </a:lvl4pPr>
            <a:lvl5pPr>
              <a:defRPr>
                <a:latin typeface="+mj-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1"/>
          <p:cNvSpPr>
            <a:spLocks noGrp="1"/>
          </p:cNvSpPr>
          <p:nvPr>
            <p:ph type="title" hasCustomPrompt="1"/>
          </p:nvPr>
        </p:nvSpPr>
        <p:spPr>
          <a:xfrm>
            <a:off x="0" y="0"/>
            <a:ext cx="9144000" cy="1295400"/>
          </a:xfrm>
          <a:prstGeom prst="rect">
            <a:avLst/>
          </a:prstGeom>
        </p:spPr>
        <p:txBody>
          <a:bodyPr anchor="ctr"/>
          <a:lstStyle>
            <a:lvl1pPr>
              <a:defRPr sz="4000" b="1">
                <a:solidFill>
                  <a:srgbClr val="6D6F77"/>
                </a:solidFill>
                <a:latin typeface="Arial" pitchFamily="34" charset="0"/>
                <a:cs typeface="Arial" pitchFamily="34" charset="0"/>
              </a:defRPr>
            </a:lvl1pPr>
          </a:lstStyle>
          <a:p>
            <a:r>
              <a:rPr lang="en-US" dirty="0" smtClean="0"/>
              <a:t>CLICK TO EDIT MASTER TITLE STYLE</a:t>
            </a:r>
            <a:endParaRPr lang="en-US" dirty="0"/>
          </a:p>
        </p:txBody>
      </p:sp>
      <p:sp>
        <p:nvSpPr>
          <p:cNvPr id="10" name="Slide Number Placeholder 5"/>
          <p:cNvSpPr>
            <a:spLocks noGrp="1"/>
          </p:cNvSpPr>
          <p:nvPr>
            <p:ph type="sldNum" sz="quarter" idx="4"/>
          </p:nvPr>
        </p:nvSpPr>
        <p:spPr>
          <a:xfrm>
            <a:off x="7010400" y="6553201"/>
            <a:ext cx="2133600" cy="304800"/>
          </a:xfrm>
          <a:prstGeom prst="rect">
            <a:avLst/>
          </a:prstGeom>
        </p:spPr>
        <p:txBody>
          <a:bodyPr vert="horz" lIns="91440" tIns="45720" rIns="91440" bIns="45720" rtlCol="0" anchor="ctr"/>
          <a:lstStyle>
            <a:lvl1pPr algn="r">
              <a:defRPr sz="1200">
                <a:solidFill>
                  <a:schemeClr val="tx1">
                    <a:tint val="75000"/>
                  </a:schemeClr>
                </a:solidFill>
                <a:latin typeface="+mj-lt"/>
              </a:defRPr>
            </a:lvl1pPr>
          </a:lstStyle>
          <a:p>
            <a:fld id="{79BA4B8F-8B3F-4B52-9164-AF2CA95F68ED}"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
        <p:nvSpPr>
          <p:cNvPr id="11" name="Footer Placeholder 4"/>
          <p:cNvSpPr>
            <a:spLocks noGrp="1"/>
          </p:cNvSpPr>
          <p:nvPr>
            <p:ph type="ftr" sz="quarter" idx="3"/>
          </p:nvPr>
        </p:nvSpPr>
        <p:spPr>
          <a:xfrm>
            <a:off x="152400" y="6553201"/>
            <a:ext cx="2895600" cy="304800"/>
          </a:xfrm>
          <a:prstGeom prst="rect">
            <a:avLst/>
          </a:prstGeom>
          <a:noFill/>
        </p:spPr>
        <p:txBody>
          <a:bodyPr/>
          <a:lstStyle>
            <a:lvl1pPr>
              <a:defRPr sz="1800">
                <a:solidFill>
                  <a:schemeClr val="bg2">
                    <a:lumMod val="50000"/>
                  </a:schemeClr>
                </a:solidFill>
                <a:latin typeface="Chalkduster" pitchFamily="66" charset="0"/>
              </a:defRPr>
            </a:lvl1pPr>
          </a:lstStyle>
          <a:p>
            <a:r>
              <a:rPr lang="en-US" dirty="0" smtClean="0">
                <a:solidFill>
                  <a:srgbClr val="DBF5F9">
                    <a:lumMod val="50000"/>
                  </a:srgbClr>
                </a:solidFill>
              </a:rPr>
              <a:t>Louisiana Believes.</a:t>
            </a:r>
            <a:endParaRPr lang="en-US" dirty="0">
              <a:solidFill>
                <a:srgbClr val="DBF5F9">
                  <a:lumMod val="50000"/>
                </a:srgbClr>
              </a:solidFill>
            </a:endParaRPr>
          </a:p>
        </p:txBody>
      </p:sp>
    </p:spTree>
    <p:extLst>
      <p:ext uri="{BB962C8B-B14F-4D97-AF65-F5344CB8AC3E}">
        <p14:creationId xmlns:p14="http://schemas.microsoft.com/office/powerpoint/2010/main" val="50542057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Footer Placeholder 4"/>
          <p:cNvSpPr>
            <a:spLocks noGrp="1"/>
          </p:cNvSpPr>
          <p:nvPr>
            <p:ph type="ftr" sz="quarter" idx="3"/>
          </p:nvPr>
        </p:nvSpPr>
        <p:spPr>
          <a:xfrm>
            <a:off x="152400" y="6553201"/>
            <a:ext cx="2895600" cy="304800"/>
          </a:xfrm>
          <a:prstGeom prst="rect">
            <a:avLst/>
          </a:prstGeom>
          <a:noFill/>
        </p:spPr>
        <p:txBody>
          <a:bodyPr/>
          <a:lstStyle>
            <a:lvl1pPr>
              <a:defRPr sz="1800">
                <a:solidFill>
                  <a:srgbClr val="2ABDBA"/>
                </a:solidFill>
                <a:latin typeface="Chalkduster" pitchFamily="66" charset="0"/>
              </a:defRPr>
            </a:lvl1pPr>
          </a:lstStyle>
          <a:p>
            <a:r>
              <a:rPr lang="en-US" dirty="0" smtClean="0"/>
              <a:t>Louisiana Believes.</a:t>
            </a:r>
            <a:endParaRPr lang="en-US" dirty="0"/>
          </a:p>
        </p:txBody>
      </p:sp>
      <p:sp>
        <p:nvSpPr>
          <p:cNvPr id="6" name="Slide Number Placeholder 5"/>
          <p:cNvSpPr>
            <a:spLocks noGrp="1"/>
          </p:cNvSpPr>
          <p:nvPr>
            <p:ph type="sldNum" sz="quarter" idx="4"/>
          </p:nvPr>
        </p:nvSpPr>
        <p:spPr>
          <a:xfrm>
            <a:off x="7010400" y="6553201"/>
            <a:ext cx="2133600" cy="304800"/>
          </a:xfrm>
          <a:prstGeom prst="rect">
            <a:avLst/>
          </a:prstGeom>
        </p:spPr>
        <p:txBody>
          <a:bodyPr vert="horz" lIns="91440" tIns="45720" rIns="91440" bIns="45720" rtlCol="0" anchor="ctr"/>
          <a:lstStyle>
            <a:lvl1pPr algn="r">
              <a:defRPr sz="1200">
                <a:solidFill>
                  <a:srgbClr val="6D6F77"/>
                </a:solidFill>
                <a:latin typeface="+mj-lt"/>
              </a:defRPr>
            </a:lvl1pPr>
          </a:lstStyle>
          <a:p>
            <a:fld id="{79BA4B8F-8B3F-4B52-9164-AF2CA95F68ED}" type="slidenum">
              <a:rPr lang="en-US" smtClean="0"/>
              <a:pPr/>
              <a:t>‹#›</a:t>
            </a:fld>
            <a:endParaRPr lang="en-US" dirty="0"/>
          </a:p>
        </p:txBody>
      </p:sp>
      <p:sp>
        <p:nvSpPr>
          <p:cNvPr id="2" name="Rectangle 1"/>
          <p:cNvSpPr/>
          <p:nvPr userDrawn="1"/>
        </p:nvSpPr>
        <p:spPr>
          <a:xfrm>
            <a:off x="0" y="0"/>
            <a:ext cx="9144000" cy="1295400"/>
          </a:xfrm>
          <a:prstGeom prst="rect">
            <a:avLst/>
          </a:prstGeom>
          <a:solidFill>
            <a:srgbClr val="DAE57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lnSpc>
                <a:spcPct val="90000"/>
              </a:lnSpc>
              <a:spcBef>
                <a:spcPct val="0"/>
              </a:spcBef>
            </a:pPr>
            <a:endParaRPr lang="en-US" b="1" dirty="0" smtClean="0">
              <a:solidFill>
                <a:schemeClr val="bg1"/>
              </a:solidFill>
              <a:latin typeface="Calibri" pitchFamily="34" charset="0"/>
              <a:cs typeface="Calibri" pitchFamily="34" charset="0"/>
            </a:endParaRPr>
          </a:p>
        </p:txBody>
      </p:sp>
    </p:spTree>
    <p:extLst>
      <p:ext uri="{BB962C8B-B14F-4D97-AF65-F5344CB8AC3E}">
        <p14:creationId xmlns:p14="http://schemas.microsoft.com/office/powerpoint/2010/main" val="4261257264"/>
      </p:ext>
    </p:extLst>
  </p:cSld>
  <p:clrMap bg1="lt1" tx1="dk1" bg2="lt2" tx2="dk2" accent1="accent1" accent2="accent2" accent3="accent3" accent4="accent4" accent5="accent5" accent6="accent6" hlink="hlink" folHlink="folHlink"/>
  <p:sldLayoutIdLst>
    <p:sldLayoutId id="2147483650" r:id="rId1"/>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j-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j-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j-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5045651"/>
      </p:ext>
    </p:extLst>
  </p:cSld>
  <p:clrMap bg1="lt1" tx1="dk1" bg2="lt2" tx2="dk2" accent1="accent1" accent2="accent2" accent3="accent3" accent4="accent4" accent5="accent5" accent6="accent6" hlink="hlink" folHlink="folHlink"/>
  <p:sldLayoutIdLst>
    <p:sldLayoutId id="2147483662" r:id="rId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Footer Placeholder 4"/>
          <p:cNvSpPr>
            <a:spLocks noGrp="1"/>
          </p:cNvSpPr>
          <p:nvPr>
            <p:ph type="ftr" sz="quarter" idx="3"/>
          </p:nvPr>
        </p:nvSpPr>
        <p:spPr>
          <a:xfrm>
            <a:off x="152400" y="6553201"/>
            <a:ext cx="2895600" cy="304800"/>
          </a:xfrm>
          <a:prstGeom prst="rect">
            <a:avLst/>
          </a:prstGeom>
          <a:noFill/>
        </p:spPr>
        <p:txBody>
          <a:bodyPr/>
          <a:lstStyle>
            <a:lvl1pPr>
              <a:defRPr sz="1800">
                <a:solidFill>
                  <a:srgbClr val="2ABDBA"/>
                </a:solidFill>
                <a:latin typeface="Chalkduster" pitchFamily="66" charset="0"/>
              </a:defRPr>
            </a:lvl1pPr>
          </a:lstStyle>
          <a:p>
            <a:r>
              <a:rPr lang="en-US" dirty="0" smtClean="0"/>
              <a:t>Louisiana Believes.</a:t>
            </a:r>
            <a:endParaRPr lang="en-US" dirty="0"/>
          </a:p>
        </p:txBody>
      </p:sp>
      <p:sp>
        <p:nvSpPr>
          <p:cNvPr id="6" name="Slide Number Placeholder 5"/>
          <p:cNvSpPr>
            <a:spLocks noGrp="1"/>
          </p:cNvSpPr>
          <p:nvPr>
            <p:ph type="sldNum" sz="quarter" idx="4"/>
          </p:nvPr>
        </p:nvSpPr>
        <p:spPr>
          <a:xfrm>
            <a:off x="7010400" y="6553201"/>
            <a:ext cx="2133600" cy="304800"/>
          </a:xfrm>
          <a:prstGeom prst="rect">
            <a:avLst/>
          </a:prstGeom>
        </p:spPr>
        <p:txBody>
          <a:bodyPr vert="horz" lIns="91440" tIns="45720" rIns="91440" bIns="45720" rtlCol="0" anchor="ctr"/>
          <a:lstStyle>
            <a:lvl1pPr algn="r">
              <a:defRPr sz="1200">
                <a:solidFill>
                  <a:srgbClr val="6D6F77"/>
                </a:solidFill>
                <a:latin typeface="+mj-lt"/>
              </a:defRPr>
            </a:lvl1pPr>
          </a:lstStyle>
          <a:p>
            <a:fld id="{79BA4B8F-8B3F-4B52-9164-AF2CA95F68ED}" type="slidenum">
              <a:rPr lang="en-US" smtClean="0">
                <a:latin typeface="Calibri"/>
              </a:rPr>
              <a:pPr/>
              <a:t>‹#›</a:t>
            </a:fld>
            <a:endParaRPr lang="en-US" dirty="0">
              <a:latin typeface="Calibri"/>
            </a:endParaRPr>
          </a:p>
        </p:txBody>
      </p:sp>
      <p:sp>
        <p:nvSpPr>
          <p:cNvPr id="2" name="Rectangle 1"/>
          <p:cNvSpPr/>
          <p:nvPr userDrawn="1"/>
        </p:nvSpPr>
        <p:spPr>
          <a:xfrm>
            <a:off x="0" y="0"/>
            <a:ext cx="9144000" cy="1295400"/>
          </a:xfrm>
          <a:prstGeom prst="rect">
            <a:avLst/>
          </a:prstGeom>
          <a:solidFill>
            <a:srgbClr val="DAE57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lnSpc>
                <a:spcPct val="90000"/>
              </a:lnSpc>
              <a:spcBef>
                <a:spcPct val="0"/>
              </a:spcBef>
            </a:pPr>
            <a:endParaRPr lang="en-US" b="1" dirty="0" smtClean="0">
              <a:solidFill>
                <a:prstClr val="white"/>
              </a:solidFill>
              <a:latin typeface="Calibri" pitchFamily="34" charset="0"/>
              <a:cs typeface="Calibri" pitchFamily="34" charset="0"/>
            </a:endParaRPr>
          </a:p>
        </p:txBody>
      </p:sp>
    </p:spTree>
    <p:extLst>
      <p:ext uri="{BB962C8B-B14F-4D97-AF65-F5344CB8AC3E}">
        <p14:creationId xmlns:p14="http://schemas.microsoft.com/office/powerpoint/2010/main" val="521723605"/>
      </p:ext>
    </p:extLst>
  </p:cSld>
  <p:clrMap bg1="lt1" tx1="dk1" bg2="lt2" tx2="dk2" accent1="accent1" accent2="accent2" accent3="accent3" accent4="accent4" accent5="accent5" accent6="accent6" hlink="hlink" folHlink="folHlink"/>
  <p:sldLayoutIdLst>
    <p:sldLayoutId id="2147483664" r:id="rId1"/>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j-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j-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j-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Footer Placeholder 4"/>
          <p:cNvSpPr>
            <a:spLocks noGrp="1"/>
          </p:cNvSpPr>
          <p:nvPr>
            <p:ph type="ftr" sz="quarter" idx="3"/>
          </p:nvPr>
        </p:nvSpPr>
        <p:spPr>
          <a:xfrm>
            <a:off x="152400" y="6553201"/>
            <a:ext cx="2895600" cy="304800"/>
          </a:xfrm>
          <a:prstGeom prst="rect">
            <a:avLst/>
          </a:prstGeom>
          <a:noFill/>
        </p:spPr>
        <p:txBody>
          <a:bodyPr/>
          <a:lstStyle>
            <a:lvl1pPr>
              <a:defRPr sz="1800">
                <a:solidFill>
                  <a:srgbClr val="2ABDBA"/>
                </a:solidFill>
                <a:latin typeface="Chalkduster" pitchFamily="66" charset="0"/>
              </a:defRPr>
            </a:lvl1pPr>
          </a:lstStyle>
          <a:p>
            <a:r>
              <a:rPr lang="en-US" dirty="0" smtClean="0"/>
              <a:t>Louisiana Believes.</a:t>
            </a:r>
            <a:endParaRPr lang="en-US" dirty="0"/>
          </a:p>
        </p:txBody>
      </p:sp>
      <p:sp>
        <p:nvSpPr>
          <p:cNvPr id="6" name="Slide Number Placeholder 5"/>
          <p:cNvSpPr>
            <a:spLocks noGrp="1"/>
          </p:cNvSpPr>
          <p:nvPr>
            <p:ph type="sldNum" sz="quarter" idx="4"/>
          </p:nvPr>
        </p:nvSpPr>
        <p:spPr>
          <a:xfrm>
            <a:off x="7010400" y="6553201"/>
            <a:ext cx="2133600" cy="304800"/>
          </a:xfrm>
          <a:prstGeom prst="rect">
            <a:avLst/>
          </a:prstGeom>
        </p:spPr>
        <p:txBody>
          <a:bodyPr vert="horz" lIns="91440" tIns="45720" rIns="91440" bIns="45720" rtlCol="0" anchor="ctr"/>
          <a:lstStyle>
            <a:lvl1pPr algn="r">
              <a:defRPr sz="1200">
                <a:solidFill>
                  <a:srgbClr val="6D6F77"/>
                </a:solidFill>
                <a:latin typeface="+mj-lt"/>
              </a:defRPr>
            </a:lvl1pPr>
          </a:lstStyle>
          <a:p>
            <a:fld id="{79BA4B8F-8B3F-4B52-9164-AF2CA95F68ED}" type="slidenum">
              <a:rPr lang="en-US" smtClean="0">
                <a:latin typeface="Calibri"/>
              </a:rPr>
              <a:pPr/>
              <a:t>‹#›</a:t>
            </a:fld>
            <a:endParaRPr lang="en-US" dirty="0">
              <a:latin typeface="Calibri"/>
            </a:endParaRPr>
          </a:p>
        </p:txBody>
      </p:sp>
      <p:sp>
        <p:nvSpPr>
          <p:cNvPr id="2" name="Rectangle 1"/>
          <p:cNvSpPr/>
          <p:nvPr userDrawn="1"/>
        </p:nvSpPr>
        <p:spPr>
          <a:xfrm>
            <a:off x="0" y="0"/>
            <a:ext cx="9144000" cy="1295400"/>
          </a:xfrm>
          <a:prstGeom prst="rect">
            <a:avLst/>
          </a:prstGeom>
          <a:solidFill>
            <a:srgbClr val="DAE57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lnSpc>
                <a:spcPct val="90000"/>
              </a:lnSpc>
              <a:spcBef>
                <a:spcPct val="0"/>
              </a:spcBef>
            </a:pPr>
            <a:endParaRPr lang="en-US" b="1" dirty="0" smtClean="0">
              <a:solidFill>
                <a:prstClr val="white"/>
              </a:solidFill>
              <a:latin typeface="Calibri" pitchFamily="34" charset="0"/>
              <a:cs typeface="Calibri" pitchFamily="34" charset="0"/>
            </a:endParaRPr>
          </a:p>
        </p:txBody>
      </p:sp>
    </p:spTree>
    <p:extLst>
      <p:ext uri="{BB962C8B-B14F-4D97-AF65-F5344CB8AC3E}">
        <p14:creationId xmlns:p14="http://schemas.microsoft.com/office/powerpoint/2010/main" val="2685751476"/>
      </p:ext>
    </p:extLst>
  </p:cSld>
  <p:clrMap bg1="lt1" tx1="dk1" bg2="lt2" tx2="dk2" accent1="accent1" accent2="accent2" accent3="accent3" accent4="accent4" accent5="accent5" accent6="accent6" hlink="hlink" folHlink="folHlink"/>
  <p:sldLayoutIdLst>
    <p:sldLayoutId id="2147483666" r:id="rId1"/>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j-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j-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j-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hyperlink" Target="http://www.illustrativemathematics.org/illustrations/263" TargetMode="External"/><Relationship Id="rId7" Type="http://schemas.openxmlformats.org/officeDocument/2006/relationships/hyperlink" Target="http://learnzillion.com/lessonsets/615-solve-word-problems-using-multiplicative-comparisons" TargetMode="External"/><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hyperlink" Target="http://www.illustrativemathematics.org/illustrations/262" TargetMode="External"/><Relationship Id="rId5" Type="http://schemas.openxmlformats.org/officeDocument/2006/relationships/hyperlink" Target="http://www.illustrativemathematics.org/illustrations/365" TargetMode="External"/><Relationship Id="rId4" Type="http://schemas.openxmlformats.org/officeDocument/2006/relationships/hyperlink" Target="http://www.illustrativemathematics.org/illustrations/344" TargetMode="Externa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www.louisianabelieves.com/resources/library/k-12-math-year-long-planning"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hyperlink" Target="https://www.illustrativemathematics.org/" TargetMode="External"/><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hyperlink" Target="https://www.illustrativemathematics.org/" TargetMode="External"/><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hyperlink" Target="https://learnzillion.com/common_core/math/k-8"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76200"/>
            <a:ext cx="9144000" cy="6858000"/>
          </a:xfrm>
          <a:prstGeom prst="rect">
            <a:avLst/>
          </a:prstGeom>
        </p:spPr>
      </p:pic>
      <p:sp>
        <p:nvSpPr>
          <p:cNvPr id="4" name="Rectangle 3"/>
          <p:cNvSpPr/>
          <p:nvPr/>
        </p:nvSpPr>
        <p:spPr>
          <a:xfrm>
            <a:off x="-25730" y="1752600"/>
            <a:ext cx="9144000" cy="1077218"/>
          </a:xfrm>
          <a:prstGeom prst="rect">
            <a:avLst/>
          </a:prstGeom>
        </p:spPr>
        <p:txBody>
          <a:bodyPr wrap="square" anchor="ctr">
            <a:spAutoFit/>
          </a:bodyPr>
          <a:lstStyle/>
          <a:p>
            <a:pPr algn="ctr"/>
            <a:r>
              <a:rPr lang="en-US" sz="3200" b="1" spc="300" dirty="0" smtClean="0">
                <a:solidFill>
                  <a:schemeClr val="tx1">
                    <a:lumMod val="65000"/>
                    <a:lumOff val="35000"/>
                  </a:schemeClr>
                </a:solidFill>
                <a:latin typeface="Steinem" pitchFamily="2" charset="0"/>
                <a:ea typeface="Steinem Unicode" pitchFamily="18" charset="2"/>
                <a:cs typeface="Steinem Unicode" pitchFamily="18" charset="2"/>
              </a:rPr>
              <a:t>Regional Teacher Leader Collaboration </a:t>
            </a:r>
          </a:p>
          <a:p>
            <a:pPr algn="ctr"/>
            <a:r>
              <a:rPr lang="en-US" sz="3200" b="1" spc="300" dirty="0" smtClean="0">
                <a:solidFill>
                  <a:schemeClr val="tx1">
                    <a:lumMod val="65000"/>
                    <a:lumOff val="35000"/>
                  </a:schemeClr>
                </a:solidFill>
                <a:latin typeface="Steinem" pitchFamily="2" charset="0"/>
                <a:ea typeface="Steinem Unicode" pitchFamily="18" charset="2"/>
                <a:cs typeface="Steinem Unicode" pitchFamily="18" charset="2"/>
              </a:rPr>
              <a:t>December 2014</a:t>
            </a:r>
          </a:p>
        </p:txBody>
      </p:sp>
    </p:spTree>
    <p:extLst>
      <p:ext uri="{BB962C8B-B14F-4D97-AF65-F5344CB8AC3E}">
        <p14:creationId xmlns:p14="http://schemas.microsoft.com/office/powerpoint/2010/main" val="29715787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Write a problem aligned to 4.OA.A.2.</a:t>
            </a:r>
          </a:p>
          <a:p>
            <a:pPr lvl="1"/>
            <a:r>
              <a:rPr lang="en-US" dirty="0" smtClean="0"/>
              <a:t>You can use Illustrative Mathematics or any other resource for ideas.</a:t>
            </a:r>
          </a:p>
          <a:p>
            <a:r>
              <a:rPr lang="en-US" dirty="0"/>
              <a:t>Share your problems with a partner.</a:t>
            </a:r>
          </a:p>
          <a:p>
            <a:endParaRPr lang="en-US" dirty="0" smtClean="0"/>
          </a:p>
          <a:p>
            <a:pPr marL="0" indent="0">
              <a:buNone/>
            </a:pPr>
            <a:endParaRPr lang="en-US" dirty="0"/>
          </a:p>
          <a:p>
            <a:pPr lvl="1"/>
            <a:endParaRPr lang="en-US" dirty="0"/>
          </a:p>
        </p:txBody>
      </p:sp>
      <p:sp>
        <p:nvSpPr>
          <p:cNvPr id="3" name="Title 2"/>
          <p:cNvSpPr>
            <a:spLocks noGrp="1"/>
          </p:cNvSpPr>
          <p:nvPr>
            <p:ph type="title"/>
          </p:nvPr>
        </p:nvSpPr>
        <p:spPr/>
        <p:txBody>
          <a:bodyPr/>
          <a:lstStyle/>
          <a:p>
            <a:r>
              <a:rPr lang="en-US" dirty="0" smtClean="0"/>
              <a:t>Preparing a Lesson- 4.OA.A.2</a:t>
            </a:r>
            <a:endParaRPr lang="en-US" dirty="0"/>
          </a:p>
        </p:txBody>
      </p:sp>
      <p:sp>
        <p:nvSpPr>
          <p:cNvPr id="4" name="Slide Number Placeholder 3"/>
          <p:cNvSpPr>
            <a:spLocks noGrp="1"/>
          </p:cNvSpPr>
          <p:nvPr>
            <p:ph type="sldNum" sz="quarter" idx="4"/>
          </p:nvPr>
        </p:nvSpPr>
        <p:spPr/>
        <p:txBody>
          <a:bodyPr/>
          <a:lstStyle/>
          <a:p>
            <a:fld id="{79BA4B8F-8B3F-4B52-9164-AF2CA95F68ED}" type="slidenum">
              <a:rPr lang="en-US" smtClean="0"/>
              <a:pPr/>
              <a:t>10</a:t>
            </a:fld>
            <a:endParaRPr lang="en-US" dirty="0"/>
          </a:p>
        </p:txBody>
      </p:sp>
      <p:sp>
        <p:nvSpPr>
          <p:cNvPr id="5" name="Footer Placeholder 4"/>
          <p:cNvSpPr>
            <a:spLocks noGrp="1"/>
          </p:cNvSpPr>
          <p:nvPr>
            <p:ph type="ftr" sz="quarter" idx="3"/>
          </p:nvPr>
        </p:nvSpPr>
        <p:spPr/>
        <p:txBody>
          <a:bodyPr/>
          <a:lstStyle/>
          <a:p>
            <a:r>
              <a:rPr lang="en-US" smtClean="0"/>
              <a:t>Louisiana Believes.</a:t>
            </a:r>
            <a:endParaRPr lang="en-US" dirty="0"/>
          </a:p>
        </p:txBody>
      </p:sp>
    </p:spTree>
    <p:extLst>
      <p:ext uri="{BB962C8B-B14F-4D97-AF65-F5344CB8AC3E}">
        <p14:creationId xmlns:p14="http://schemas.microsoft.com/office/powerpoint/2010/main" val="130970728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Look at your problems that you have found and written.</a:t>
            </a:r>
          </a:p>
          <a:p>
            <a:r>
              <a:rPr lang="en-US" dirty="0" smtClean="0"/>
              <a:t>Your remedial problems scaffold into your grade-level problems.</a:t>
            </a:r>
          </a:p>
          <a:p>
            <a:r>
              <a:rPr lang="en-US" dirty="0" smtClean="0"/>
              <a:t>In one lesson students will be working grade-level problems aligned to the targeted standard.</a:t>
            </a:r>
          </a:p>
          <a:p>
            <a:pPr marL="0" indent="0">
              <a:buNone/>
            </a:pPr>
            <a:endParaRPr lang="en-US" dirty="0"/>
          </a:p>
          <a:p>
            <a:pPr lvl="1"/>
            <a:endParaRPr lang="en-US" dirty="0"/>
          </a:p>
        </p:txBody>
      </p:sp>
      <p:sp>
        <p:nvSpPr>
          <p:cNvPr id="3" name="Title 2"/>
          <p:cNvSpPr>
            <a:spLocks noGrp="1"/>
          </p:cNvSpPr>
          <p:nvPr>
            <p:ph type="title"/>
          </p:nvPr>
        </p:nvSpPr>
        <p:spPr/>
        <p:txBody>
          <a:bodyPr/>
          <a:lstStyle/>
          <a:p>
            <a:r>
              <a:rPr lang="en-US" dirty="0" smtClean="0"/>
              <a:t>Putting it all together- 4.OA.A.2</a:t>
            </a:r>
            <a:endParaRPr lang="en-US" dirty="0"/>
          </a:p>
        </p:txBody>
      </p:sp>
      <p:sp>
        <p:nvSpPr>
          <p:cNvPr id="4" name="Slide Number Placeholder 3"/>
          <p:cNvSpPr>
            <a:spLocks noGrp="1"/>
          </p:cNvSpPr>
          <p:nvPr>
            <p:ph type="sldNum" sz="quarter" idx="4"/>
          </p:nvPr>
        </p:nvSpPr>
        <p:spPr/>
        <p:txBody>
          <a:bodyPr/>
          <a:lstStyle/>
          <a:p>
            <a:fld id="{79BA4B8F-8B3F-4B52-9164-AF2CA95F68ED}" type="slidenum">
              <a:rPr lang="en-US" smtClean="0"/>
              <a:pPr/>
              <a:t>11</a:t>
            </a:fld>
            <a:endParaRPr lang="en-US" dirty="0"/>
          </a:p>
        </p:txBody>
      </p:sp>
      <p:sp>
        <p:nvSpPr>
          <p:cNvPr id="5" name="Footer Placeholder 4"/>
          <p:cNvSpPr>
            <a:spLocks noGrp="1"/>
          </p:cNvSpPr>
          <p:nvPr>
            <p:ph type="ftr" sz="quarter" idx="3"/>
          </p:nvPr>
        </p:nvSpPr>
        <p:spPr/>
        <p:txBody>
          <a:bodyPr/>
          <a:lstStyle/>
          <a:p>
            <a:r>
              <a:rPr lang="en-US" smtClean="0"/>
              <a:t>Louisiana Believes.</a:t>
            </a:r>
            <a:endParaRPr lang="en-US" dirty="0"/>
          </a:p>
        </p:txBody>
      </p:sp>
    </p:spTree>
    <p:extLst>
      <p:ext uri="{BB962C8B-B14F-4D97-AF65-F5344CB8AC3E}">
        <p14:creationId xmlns:p14="http://schemas.microsoft.com/office/powerpoint/2010/main" val="235248849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66800"/>
          </a:xfrm>
        </p:spPr>
        <p:txBody>
          <a:bodyPr/>
          <a:lstStyle/>
          <a:p>
            <a:r>
              <a:rPr lang="en-US" dirty="0" smtClean="0">
                <a:latin typeface="Calibri"/>
                <a:cs typeface="Calibri"/>
              </a:rPr>
              <a:t>Guidebook Task Example: School Store</a:t>
            </a:r>
            <a:endParaRPr lang="en-US" dirty="0">
              <a:latin typeface="Calibri"/>
              <a:cs typeface="Calibri"/>
            </a:endParaRPr>
          </a:p>
        </p:txBody>
      </p:sp>
      <p:sp>
        <p:nvSpPr>
          <p:cNvPr id="3" name="Slide Number Placeholder 2"/>
          <p:cNvSpPr>
            <a:spLocks noGrp="1"/>
          </p:cNvSpPr>
          <p:nvPr>
            <p:ph type="sldNum" sz="quarter" idx="4"/>
          </p:nvPr>
        </p:nvSpPr>
        <p:spPr/>
        <p:txBody>
          <a:bodyPr/>
          <a:lstStyle/>
          <a:p>
            <a:fld id="{79BA4B8F-8B3F-4B52-9164-AF2CA95F68ED}" type="slidenum">
              <a:rPr lang="en-US" smtClean="0">
                <a:solidFill>
                  <a:prstClr val="black">
                    <a:tint val="75000"/>
                  </a:prstClr>
                </a:solidFill>
              </a:rPr>
              <a:pPr/>
              <a:t>12</a:t>
            </a:fld>
            <a:endParaRPr lang="en-US" dirty="0">
              <a:solidFill>
                <a:prstClr val="black">
                  <a:tint val="75000"/>
                </a:prstClr>
              </a:solidFill>
            </a:endParaRPr>
          </a:p>
        </p:txBody>
      </p:sp>
      <p:sp>
        <p:nvSpPr>
          <p:cNvPr id="6" name="Footer Placeholder 3"/>
          <p:cNvSpPr>
            <a:spLocks noGrp="1"/>
          </p:cNvSpPr>
          <p:nvPr>
            <p:ph type="ftr" sz="quarter" idx="3"/>
          </p:nvPr>
        </p:nvSpPr>
        <p:spPr>
          <a:xfrm>
            <a:off x="152400" y="6477000"/>
            <a:ext cx="2895600" cy="304800"/>
          </a:xfrm>
        </p:spPr>
        <p:txBody>
          <a:bodyPr/>
          <a:lstStyle/>
          <a:p>
            <a:r>
              <a:rPr lang="en-US" smtClean="0"/>
              <a:t>Louisiana Believes</a:t>
            </a:r>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1963559424"/>
              </p:ext>
            </p:extLst>
          </p:nvPr>
        </p:nvGraphicFramePr>
        <p:xfrm>
          <a:off x="152400" y="1356627"/>
          <a:ext cx="8839200" cy="5450332"/>
        </p:xfrm>
        <a:graphic>
          <a:graphicData uri="http://schemas.openxmlformats.org/drawingml/2006/table">
            <a:tbl>
              <a:tblPr firstRow="1" firstCol="1" bandRow="1">
                <a:tableStyleId>{5C22544A-7EE6-4342-B048-85BDC9FD1C3A}</a:tableStyleId>
              </a:tblPr>
              <a:tblGrid>
                <a:gridCol w="914400"/>
                <a:gridCol w="1371600"/>
                <a:gridCol w="3124200"/>
                <a:gridCol w="3429000"/>
              </a:tblGrid>
              <a:tr h="176530">
                <a:tc>
                  <a:txBody>
                    <a:bodyPr/>
                    <a:lstStyle/>
                    <a:p>
                      <a:pPr marL="0" marR="0" algn="ctr">
                        <a:lnSpc>
                          <a:spcPct val="115000"/>
                        </a:lnSpc>
                        <a:spcBef>
                          <a:spcPts val="0"/>
                        </a:spcBef>
                        <a:spcAft>
                          <a:spcPts val="1000"/>
                        </a:spcAft>
                        <a:tabLst>
                          <a:tab pos="1463040" algn="l"/>
                        </a:tabLst>
                      </a:pPr>
                      <a:r>
                        <a:rPr lang="en-US" sz="1400" b="1" dirty="0">
                          <a:solidFill>
                            <a:srgbClr val="FFFFFF"/>
                          </a:solidFill>
                          <a:effectLst/>
                          <a:latin typeface="Calibri"/>
                          <a:ea typeface="Calibri"/>
                          <a:cs typeface="Times New Roman"/>
                        </a:rPr>
                        <a:t>Grade Level Standard</a:t>
                      </a:r>
                      <a:endParaRPr lang="en-US" sz="1400" dirty="0">
                        <a:effectLst/>
                        <a:latin typeface="Calibri"/>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algn="ctr">
                        <a:lnSpc>
                          <a:spcPct val="115000"/>
                        </a:lnSpc>
                        <a:spcBef>
                          <a:spcPts val="0"/>
                        </a:spcBef>
                        <a:spcAft>
                          <a:spcPts val="1000"/>
                        </a:spcAft>
                        <a:tabLst>
                          <a:tab pos="1463040" algn="l"/>
                        </a:tabLst>
                      </a:pPr>
                      <a:r>
                        <a:rPr lang="en-US" sz="1400" b="1" dirty="0">
                          <a:solidFill>
                            <a:srgbClr val="FFFFFF"/>
                          </a:solidFill>
                          <a:effectLst/>
                          <a:latin typeface="Calibri"/>
                          <a:ea typeface="Calibri"/>
                          <a:cs typeface="Times New Roman"/>
                        </a:rPr>
                        <a:t>The Following Standards Will Prepare Them:</a:t>
                      </a:r>
                      <a:endParaRPr lang="en-US" sz="1400" dirty="0">
                        <a:effectLst/>
                        <a:latin typeface="Calibri"/>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algn="ctr">
                        <a:lnSpc>
                          <a:spcPct val="115000"/>
                        </a:lnSpc>
                        <a:spcBef>
                          <a:spcPts val="0"/>
                        </a:spcBef>
                        <a:spcAft>
                          <a:spcPts val="1000"/>
                        </a:spcAft>
                        <a:tabLst>
                          <a:tab pos="1463040" algn="l"/>
                        </a:tabLst>
                      </a:pPr>
                      <a:r>
                        <a:rPr lang="en-US" sz="1400" b="1" dirty="0">
                          <a:solidFill>
                            <a:srgbClr val="FFFFFF"/>
                          </a:solidFill>
                          <a:effectLst/>
                          <a:latin typeface="Calibri"/>
                          <a:ea typeface="Calibri"/>
                          <a:cs typeface="Times New Roman"/>
                        </a:rPr>
                        <a:t>Items to Check  for Task Readiness:</a:t>
                      </a:r>
                      <a:endParaRPr lang="en-US" sz="1400" dirty="0">
                        <a:effectLst/>
                        <a:latin typeface="Calibri"/>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algn="ctr">
                        <a:lnSpc>
                          <a:spcPct val="115000"/>
                        </a:lnSpc>
                        <a:spcBef>
                          <a:spcPts val="0"/>
                        </a:spcBef>
                        <a:spcAft>
                          <a:spcPts val="1000"/>
                        </a:spcAft>
                        <a:tabLst>
                          <a:tab pos="1463040" algn="l"/>
                        </a:tabLst>
                      </a:pPr>
                      <a:r>
                        <a:rPr lang="en-US" sz="1400" b="1" dirty="0">
                          <a:solidFill>
                            <a:srgbClr val="FFFFFF"/>
                          </a:solidFill>
                          <a:effectLst/>
                          <a:latin typeface="Calibri"/>
                          <a:ea typeface="Calibri"/>
                          <a:cs typeface="Times New Roman"/>
                        </a:rPr>
                        <a:t>Sample Remediation Items :</a:t>
                      </a:r>
                      <a:endParaRPr lang="en-US" sz="1400" dirty="0">
                        <a:effectLst/>
                        <a:latin typeface="Calibri"/>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r>
              <a:tr h="176530">
                <a:tc>
                  <a:txBody>
                    <a:bodyPr/>
                    <a:lstStyle/>
                    <a:p>
                      <a:pPr marL="0" marR="0">
                        <a:lnSpc>
                          <a:spcPct val="115000"/>
                        </a:lnSpc>
                        <a:spcBef>
                          <a:spcPts val="0"/>
                        </a:spcBef>
                        <a:spcAft>
                          <a:spcPts val="1000"/>
                        </a:spcAft>
                        <a:tabLst>
                          <a:tab pos="1463040" algn="l"/>
                        </a:tabLst>
                      </a:pPr>
                      <a:r>
                        <a:rPr lang="en-US" sz="1600" b="0" dirty="0">
                          <a:solidFill>
                            <a:schemeClr val="tx1"/>
                          </a:solidFill>
                          <a:effectLst/>
                        </a:rPr>
                        <a:t>4.OA.A.2</a:t>
                      </a:r>
                      <a:endParaRPr lang="en-US" sz="160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342900" marR="0" lvl="0" indent="-342900">
                        <a:lnSpc>
                          <a:spcPct val="115000"/>
                        </a:lnSpc>
                        <a:spcBef>
                          <a:spcPts val="0"/>
                        </a:spcBef>
                        <a:spcAft>
                          <a:spcPts val="1000"/>
                        </a:spcAft>
                        <a:buFont typeface="Symbol"/>
                        <a:buChar char=""/>
                      </a:pPr>
                      <a:r>
                        <a:rPr lang="en-US" sz="1600" dirty="0">
                          <a:solidFill>
                            <a:schemeClr val="tx1"/>
                          </a:solidFill>
                          <a:effectLst/>
                        </a:rPr>
                        <a:t>3.OA.A.3</a:t>
                      </a:r>
                      <a:endParaRPr lang="en-US" sz="160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342900" marR="0" lvl="0" indent="-342900">
                        <a:lnSpc>
                          <a:spcPct val="115000"/>
                        </a:lnSpc>
                        <a:spcBef>
                          <a:spcPts val="0"/>
                        </a:spcBef>
                        <a:spcAft>
                          <a:spcPts val="1000"/>
                        </a:spcAft>
                        <a:buFont typeface="+mj-lt"/>
                        <a:buAutoNum type="arabicPeriod"/>
                      </a:pPr>
                      <a:r>
                        <a:rPr lang="en-US" sz="1600" dirty="0">
                          <a:solidFill>
                            <a:schemeClr val="tx1"/>
                          </a:solidFill>
                          <a:effectLst/>
                        </a:rPr>
                        <a:t>There are 6 drinks in a box.  There are 6 times as many drinks total as there are in one box.  What is the total number of drinks?</a:t>
                      </a:r>
                    </a:p>
                    <a:p>
                      <a:pPr marL="742950" marR="0" lvl="1" indent="-285750">
                        <a:lnSpc>
                          <a:spcPct val="115000"/>
                        </a:lnSpc>
                        <a:spcBef>
                          <a:spcPts val="0"/>
                        </a:spcBef>
                        <a:spcAft>
                          <a:spcPts val="1000"/>
                        </a:spcAft>
                        <a:buFont typeface="+mj-lt"/>
                        <a:buAutoNum type="alphaLcPeriod"/>
                      </a:pPr>
                      <a:r>
                        <a:rPr lang="en-US" sz="1600" dirty="0">
                          <a:solidFill>
                            <a:schemeClr val="tx1"/>
                          </a:solidFill>
                          <a:effectLst/>
                        </a:rPr>
                        <a:t>There are 36 drinks total.</a:t>
                      </a:r>
                    </a:p>
                    <a:p>
                      <a:pPr marL="342900" marR="0" lvl="0" indent="-342900">
                        <a:lnSpc>
                          <a:spcPct val="115000"/>
                        </a:lnSpc>
                        <a:spcBef>
                          <a:spcPts val="0"/>
                        </a:spcBef>
                        <a:spcAft>
                          <a:spcPts val="1000"/>
                        </a:spcAft>
                        <a:buFont typeface="+mj-lt"/>
                        <a:buAutoNum type="arabicPeriod"/>
                      </a:pPr>
                      <a:r>
                        <a:rPr lang="en-US" sz="1600" dirty="0">
                          <a:solidFill>
                            <a:schemeClr val="tx1"/>
                          </a:solidFill>
                          <a:effectLst/>
                        </a:rPr>
                        <a:t>Cory has 36 pieces of candy.  Laura has 5 times as many pieces of candy as Cory.  How many pieces of candy does Laura have?</a:t>
                      </a:r>
                    </a:p>
                    <a:p>
                      <a:pPr marL="742950" marR="0" lvl="1" indent="-285750">
                        <a:lnSpc>
                          <a:spcPct val="115000"/>
                        </a:lnSpc>
                        <a:spcBef>
                          <a:spcPts val="0"/>
                        </a:spcBef>
                        <a:spcAft>
                          <a:spcPts val="1000"/>
                        </a:spcAft>
                        <a:buFont typeface="+mj-lt"/>
                        <a:buAutoNum type="alphaLcPeriod"/>
                      </a:pPr>
                      <a:r>
                        <a:rPr lang="en-US" sz="1600" dirty="0">
                          <a:solidFill>
                            <a:schemeClr val="tx1"/>
                          </a:solidFill>
                          <a:effectLst/>
                        </a:rPr>
                        <a:t>Laura has 180 pieces of candy.</a:t>
                      </a:r>
                    </a:p>
                    <a:p>
                      <a:pPr marL="342900" marR="0" lvl="0" indent="-342900">
                        <a:lnSpc>
                          <a:spcPct val="115000"/>
                        </a:lnSpc>
                        <a:spcBef>
                          <a:spcPts val="0"/>
                        </a:spcBef>
                        <a:spcAft>
                          <a:spcPts val="1000"/>
                        </a:spcAft>
                        <a:buFont typeface="+mj-lt"/>
                        <a:buAutoNum type="arabicPeriod"/>
                      </a:pPr>
                      <a:r>
                        <a:rPr lang="en-US" sz="1600" u="sng" dirty="0">
                          <a:solidFill>
                            <a:schemeClr val="tx1"/>
                          </a:solidFill>
                          <a:effectLst/>
                          <a:hlinkClick r:id="rId3"/>
                        </a:rPr>
                        <a:t>http://www.illustrativemathematics.org/illustrations/263</a:t>
                      </a:r>
                      <a:r>
                        <a:rPr lang="en-US" sz="1600" dirty="0">
                          <a:solidFill>
                            <a:schemeClr val="tx1"/>
                          </a:solidFill>
                          <a:effectLst/>
                        </a:rPr>
                        <a:t> </a:t>
                      </a:r>
                      <a:endParaRPr lang="en-US" sz="160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342900" marR="0" lvl="0" indent="-342900">
                        <a:lnSpc>
                          <a:spcPct val="115000"/>
                        </a:lnSpc>
                        <a:spcBef>
                          <a:spcPts val="0"/>
                        </a:spcBef>
                        <a:spcAft>
                          <a:spcPts val="1000"/>
                        </a:spcAft>
                        <a:buFont typeface="Symbol"/>
                        <a:buChar char=""/>
                        <a:tabLst>
                          <a:tab pos="1463040" algn="l"/>
                        </a:tabLst>
                      </a:pPr>
                      <a:r>
                        <a:rPr lang="en-US" sz="1600" u="sng" dirty="0">
                          <a:solidFill>
                            <a:schemeClr val="tx1"/>
                          </a:solidFill>
                          <a:effectLst/>
                          <a:hlinkClick r:id="rId4"/>
                        </a:rPr>
                        <a:t>http://www.illustrativemathematics.org/illustrations/344</a:t>
                      </a:r>
                      <a:endParaRPr lang="en-US" sz="1600" dirty="0">
                        <a:solidFill>
                          <a:schemeClr val="tx1"/>
                        </a:solidFill>
                        <a:effectLst/>
                      </a:endParaRPr>
                    </a:p>
                    <a:p>
                      <a:pPr marL="342900" marR="0" lvl="0" indent="-342900">
                        <a:lnSpc>
                          <a:spcPct val="115000"/>
                        </a:lnSpc>
                        <a:spcBef>
                          <a:spcPts val="0"/>
                        </a:spcBef>
                        <a:spcAft>
                          <a:spcPts val="1000"/>
                        </a:spcAft>
                        <a:buFont typeface="Symbol"/>
                        <a:buChar char=""/>
                        <a:tabLst>
                          <a:tab pos="1463040" algn="l"/>
                        </a:tabLst>
                      </a:pPr>
                      <a:r>
                        <a:rPr lang="en-US" sz="1600" u="sng" dirty="0">
                          <a:solidFill>
                            <a:schemeClr val="tx1"/>
                          </a:solidFill>
                          <a:effectLst/>
                          <a:hlinkClick r:id="rId5"/>
                        </a:rPr>
                        <a:t>http://www.illustrativemathematics.org/illustrations/365</a:t>
                      </a:r>
                      <a:endParaRPr lang="en-US" sz="1600" dirty="0">
                        <a:solidFill>
                          <a:schemeClr val="tx1"/>
                        </a:solidFill>
                        <a:effectLst/>
                      </a:endParaRPr>
                    </a:p>
                    <a:p>
                      <a:pPr marL="342900" marR="0" lvl="0" indent="-342900">
                        <a:lnSpc>
                          <a:spcPct val="115000"/>
                        </a:lnSpc>
                        <a:spcBef>
                          <a:spcPts val="0"/>
                        </a:spcBef>
                        <a:spcAft>
                          <a:spcPts val="1000"/>
                        </a:spcAft>
                        <a:buFont typeface="Symbol"/>
                        <a:buChar char=""/>
                        <a:tabLst>
                          <a:tab pos="1463040" algn="l"/>
                        </a:tabLst>
                      </a:pPr>
                      <a:r>
                        <a:rPr lang="en-US" sz="1600" u="sng" dirty="0">
                          <a:solidFill>
                            <a:schemeClr val="tx1"/>
                          </a:solidFill>
                          <a:effectLst/>
                          <a:hlinkClick r:id="rId6"/>
                        </a:rPr>
                        <a:t>http://www.illustrativemathematics.org/illustrations/262</a:t>
                      </a:r>
                      <a:endParaRPr lang="en-US" sz="1600" dirty="0">
                        <a:solidFill>
                          <a:schemeClr val="tx1"/>
                        </a:solidFill>
                        <a:effectLst/>
                      </a:endParaRPr>
                    </a:p>
                    <a:p>
                      <a:pPr marL="342900" marR="0" lvl="0" indent="-342900">
                        <a:lnSpc>
                          <a:spcPct val="115000"/>
                        </a:lnSpc>
                        <a:spcBef>
                          <a:spcPts val="0"/>
                        </a:spcBef>
                        <a:spcAft>
                          <a:spcPts val="1000"/>
                        </a:spcAft>
                        <a:buFont typeface="Symbol"/>
                        <a:buChar char=""/>
                        <a:tabLst>
                          <a:tab pos="1463040" algn="l"/>
                        </a:tabLst>
                      </a:pPr>
                      <a:r>
                        <a:rPr lang="en-US" sz="1600" u="sng" dirty="0">
                          <a:solidFill>
                            <a:schemeClr val="tx1"/>
                          </a:solidFill>
                          <a:effectLst/>
                          <a:hlinkClick r:id="rId7"/>
                        </a:rPr>
                        <a:t>http://learnzillion.com/lessonsets/615-solve-word-problems-using-multiplicative-comparisons</a:t>
                      </a:r>
                      <a:endParaRPr lang="en-US" sz="160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32889596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alibri"/>
                <a:cs typeface="Calibri"/>
              </a:rPr>
              <a:t>Agenda</a:t>
            </a:r>
            <a:endParaRPr lang="en-US" dirty="0">
              <a:latin typeface="Calibri"/>
              <a:cs typeface="Calibri"/>
            </a:endParaRPr>
          </a:p>
        </p:txBody>
      </p:sp>
      <p:sp>
        <p:nvSpPr>
          <p:cNvPr id="3" name="Slide Number Placeholder 2"/>
          <p:cNvSpPr>
            <a:spLocks noGrp="1"/>
          </p:cNvSpPr>
          <p:nvPr>
            <p:ph type="sldNum" sz="quarter" idx="4"/>
          </p:nvPr>
        </p:nvSpPr>
        <p:spPr/>
        <p:txBody>
          <a:bodyPr/>
          <a:lstStyle/>
          <a:p>
            <a:fld id="{79BA4B8F-8B3F-4B52-9164-AF2CA95F68ED}" type="slidenum">
              <a:rPr lang="en-US" smtClean="0">
                <a:solidFill>
                  <a:prstClr val="black">
                    <a:tint val="75000"/>
                  </a:prstClr>
                </a:solidFill>
              </a:rPr>
              <a:pPr/>
              <a:t>13</a:t>
            </a:fld>
            <a:endParaRPr lang="en-US" dirty="0">
              <a:solidFill>
                <a:prstClr val="black">
                  <a:tint val="75000"/>
                </a:prstClr>
              </a:solidFill>
            </a:endParaRPr>
          </a:p>
        </p:txBody>
      </p:sp>
      <p:sp>
        <p:nvSpPr>
          <p:cNvPr id="5" name="Content Placeholder 4"/>
          <p:cNvSpPr>
            <a:spLocks noGrp="1"/>
          </p:cNvSpPr>
          <p:nvPr>
            <p:ph sz="quarter" idx="4294967295"/>
          </p:nvPr>
        </p:nvSpPr>
        <p:spPr>
          <a:xfrm>
            <a:off x="152400" y="1295400"/>
            <a:ext cx="8839200" cy="5105400"/>
          </a:xfrm>
          <a:prstGeom prst="rect">
            <a:avLst/>
          </a:prstGeom>
        </p:spPr>
        <p:txBody>
          <a:bodyPr>
            <a:normAutofit/>
          </a:bodyPr>
          <a:lstStyle/>
          <a:p>
            <a:r>
              <a:rPr lang="en-US" dirty="0" smtClean="0"/>
              <a:t>Instructional Vision and the Remediation Tables</a:t>
            </a:r>
          </a:p>
          <a:p>
            <a:endParaRPr lang="en-US" dirty="0" smtClean="0"/>
          </a:p>
          <a:p>
            <a:r>
              <a:rPr lang="en-US" dirty="0" smtClean="0"/>
              <a:t>Using the Remediation Tables at Grade 4</a:t>
            </a:r>
          </a:p>
          <a:p>
            <a:endParaRPr lang="en-US" dirty="0" smtClean="0"/>
          </a:p>
          <a:p>
            <a:r>
              <a:rPr lang="en-US" dirty="0" smtClean="0"/>
              <a:t>Practice with the Remediation Tables</a:t>
            </a:r>
          </a:p>
        </p:txBody>
      </p:sp>
      <p:sp>
        <p:nvSpPr>
          <p:cNvPr id="6" name="Footer Placeholder 3"/>
          <p:cNvSpPr>
            <a:spLocks noGrp="1"/>
          </p:cNvSpPr>
          <p:nvPr>
            <p:ph type="ftr" sz="quarter" idx="3"/>
          </p:nvPr>
        </p:nvSpPr>
        <p:spPr>
          <a:xfrm>
            <a:off x="152400" y="6477000"/>
            <a:ext cx="2895600" cy="304800"/>
          </a:xfrm>
        </p:spPr>
        <p:txBody>
          <a:bodyPr/>
          <a:lstStyle/>
          <a:p>
            <a:r>
              <a:rPr lang="en-US" smtClean="0"/>
              <a:t>Louisiana Believes</a:t>
            </a:r>
            <a:endParaRPr lang="en-US" dirty="0"/>
          </a:p>
        </p:txBody>
      </p:sp>
      <p:sp>
        <p:nvSpPr>
          <p:cNvPr id="7" name="Rectangle 6"/>
          <p:cNvSpPr/>
          <p:nvPr/>
        </p:nvSpPr>
        <p:spPr>
          <a:xfrm>
            <a:off x="-1979" y="3688702"/>
            <a:ext cx="9144000" cy="541176"/>
          </a:xfrm>
          <a:prstGeom prst="rect">
            <a:avLst/>
          </a:prstGeom>
          <a:solidFill>
            <a:srgbClr val="2ABDBA">
              <a:alpha val="2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nSpc>
                <a:spcPct val="90000"/>
              </a:lnSpc>
              <a:spcBef>
                <a:spcPct val="0"/>
              </a:spcBef>
            </a:pPr>
            <a:endParaRPr lang="en-US" b="1" dirty="0" smtClean="0">
              <a:solidFill>
                <a:schemeClr val="bg1"/>
              </a:solidFill>
              <a:latin typeface="Calibri" pitchFamily="34" charset="0"/>
              <a:cs typeface="Calibri" pitchFamily="34" charset="0"/>
            </a:endParaRPr>
          </a:p>
        </p:txBody>
      </p:sp>
    </p:spTree>
    <p:extLst>
      <p:ext uri="{BB962C8B-B14F-4D97-AF65-F5344CB8AC3E}">
        <p14:creationId xmlns:p14="http://schemas.microsoft.com/office/powerpoint/2010/main" val="144320623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alibri"/>
                <a:cs typeface="Calibri"/>
              </a:rPr>
              <a:t>Practice</a:t>
            </a:r>
            <a:endParaRPr lang="en-US" dirty="0">
              <a:latin typeface="Calibri"/>
              <a:cs typeface="Calibri"/>
            </a:endParaRPr>
          </a:p>
        </p:txBody>
      </p:sp>
      <p:sp>
        <p:nvSpPr>
          <p:cNvPr id="3" name="Slide Number Placeholder 2"/>
          <p:cNvSpPr>
            <a:spLocks noGrp="1"/>
          </p:cNvSpPr>
          <p:nvPr>
            <p:ph type="sldNum" sz="quarter" idx="4"/>
          </p:nvPr>
        </p:nvSpPr>
        <p:spPr/>
        <p:txBody>
          <a:bodyPr/>
          <a:lstStyle/>
          <a:p>
            <a:fld id="{79BA4B8F-8B3F-4B52-9164-AF2CA95F68ED}" type="slidenum">
              <a:rPr lang="en-US" smtClean="0">
                <a:solidFill>
                  <a:prstClr val="black">
                    <a:tint val="75000"/>
                  </a:prstClr>
                </a:solidFill>
              </a:rPr>
              <a:pPr/>
              <a:t>14</a:t>
            </a:fld>
            <a:endParaRPr lang="en-US" dirty="0">
              <a:solidFill>
                <a:prstClr val="black">
                  <a:tint val="75000"/>
                </a:prstClr>
              </a:solidFill>
            </a:endParaRPr>
          </a:p>
        </p:txBody>
      </p:sp>
      <p:sp>
        <p:nvSpPr>
          <p:cNvPr id="5" name="Content Placeholder 4"/>
          <p:cNvSpPr>
            <a:spLocks noGrp="1"/>
          </p:cNvSpPr>
          <p:nvPr>
            <p:ph sz="quarter" idx="4294967295"/>
          </p:nvPr>
        </p:nvSpPr>
        <p:spPr>
          <a:xfrm>
            <a:off x="152400" y="1295400"/>
            <a:ext cx="8839200" cy="5105400"/>
          </a:xfrm>
          <a:prstGeom prst="rect">
            <a:avLst/>
          </a:prstGeom>
        </p:spPr>
        <p:txBody>
          <a:bodyPr/>
          <a:lstStyle/>
          <a:p>
            <a:r>
              <a:rPr lang="en-US" dirty="0" smtClean="0"/>
              <a:t>Pick a standard at your grade-level.</a:t>
            </a:r>
          </a:p>
          <a:p>
            <a:r>
              <a:rPr lang="en-US" dirty="0" smtClean="0"/>
              <a:t>Find your standard in the remediation table.  Locate </a:t>
            </a:r>
            <a:r>
              <a:rPr lang="en-US" dirty="0"/>
              <a:t>the following:</a:t>
            </a:r>
          </a:p>
          <a:p>
            <a:pPr lvl="1"/>
            <a:r>
              <a:rPr lang="en-US" dirty="0"/>
              <a:t>Previous Grade Standards</a:t>
            </a:r>
          </a:p>
          <a:p>
            <a:pPr lvl="1"/>
            <a:r>
              <a:rPr lang="en-US" dirty="0" smtClean="0"/>
              <a:t>Grade-level Standards </a:t>
            </a:r>
            <a:r>
              <a:rPr lang="en-US" dirty="0"/>
              <a:t>Taught in Advance</a:t>
            </a:r>
          </a:p>
          <a:p>
            <a:pPr lvl="1"/>
            <a:r>
              <a:rPr lang="en-US" dirty="0" smtClean="0"/>
              <a:t>Grade-level Standards </a:t>
            </a:r>
            <a:r>
              <a:rPr lang="en-US" dirty="0"/>
              <a:t>Taught Concurrently</a:t>
            </a:r>
            <a:endParaRPr lang="en-US" dirty="0" smtClean="0"/>
          </a:p>
          <a:p>
            <a:r>
              <a:rPr lang="en-US" dirty="0" smtClean="0"/>
              <a:t>Locate and write problems aligned to the standards you found in the table.</a:t>
            </a:r>
            <a:endParaRPr lang="en-US" dirty="0"/>
          </a:p>
        </p:txBody>
      </p:sp>
      <p:sp>
        <p:nvSpPr>
          <p:cNvPr id="6" name="Footer Placeholder 3"/>
          <p:cNvSpPr>
            <a:spLocks noGrp="1"/>
          </p:cNvSpPr>
          <p:nvPr>
            <p:ph type="ftr" sz="quarter" idx="3"/>
          </p:nvPr>
        </p:nvSpPr>
        <p:spPr>
          <a:xfrm>
            <a:off x="152400" y="6477000"/>
            <a:ext cx="2895600" cy="304800"/>
          </a:xfrm>
        </p:spPr>
        <p:txBody>
          <a:bodyPr/>
          <a:lstStyle/>
          <a:p>
            <a:r>
              <a:rPr lang="en-US" smtClean="0"/>
              <a:t>Louisiana Believes</a:t>
            </a:r>
            <a:endParaRPr lang="en-US" dirty="0"/>
          </a:p>
        </p:txBody>
      </p:sp>
    </p:spTree>
    <p:extLst>
      <p:ext uri="{BB962C8B-B14F-4D97-AF65-F5344CB8AC3E}">
        <p14:creationId xmlns:p14="http://schemas.microsoft.com/office/powerpoint/2010/main" val="394303326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What are the steps that we follow when we build a lesson using the remediation tables?</a:t>
            </a:r>
            <a:endParaRPr lang="en-US" dirty="0"/>
          </a:p>
        </p:txBody>
      </p:sp>
      <p:sp>
        <p:nvSpPr>
          <p:cNvPr id="3" name="Title 2"/>
          <p:cNvSpPr>
            <a:spLocks noGrp="1"/>
          </p:cNvSpPr>
          <p:nvPr>
            <p:ph type="title"/>
          </p:nvPr>
        </p:nvSpPr>
        <p:spPr/>
        <p:txBody>
          <a:bodyPr/>
          <a:lstStyle/>
          <a:p>
            <a:r>
              <a:rPr lang="en-US" dirty="0" smtClean="0"/>
              <a:t>Building a Lesson</a:t>
            </a:r>
            <a:endParaRPr lang="en-US" dirty="0"/>
          </a:p>
        </p:txBody>
      </p:sp>
      <p:sp>
        <p:nvSpPr>
          <p:cNvPr id="4" name="Slide Number Placeholder 3"/>
          <p:cNvSpPr>
            <a:spLocks noGrp="1"/>
          </p:cNvSpPr>
          <p:nvPr>
            <p:ph type="sldNum" sz="quarter" idx="4"/>
          </p:nvPr>
        </p:nvSpPr>
        <p:spPr/>
        <p:txBody>
          <a:bodyPr/>
          <a:lstStyle/>
          <a:p>
            <a:fld id="{79BA4B8F-8B3F-4B52-9164-AF2CA95F68ED}" type="slidenum">
              <a:rPr lang="en-US" smtClean="0">
                <a:solidFill>
                  <a:prstClr val="black">
                    <a:tint val="75000"/>
                  </a:prstClr>
                </a:solidFill>
                <a:latin typeface="Calibri"/>
              </a:rPr>
              <a:pPr/>
              <a:t>15</a:t>
            </a:fld>
            <a:endParaRPr lang="en-US" dirty="0">
              <a:solidFill>
                <a:prstClr val="black">
                  <a:tint val="75000"/>
                </a:prstClr>
              </a:solidFill>
              <a:latin typeface="Calibri"/>
            </a:endParaRPr>
          </a:p>
        </p:txBody>
      </p:sp>
      <p:sp>
        <p:nvSpPr>
          <p:cNvPr id="5" name="Footer Placeholder 4"/>
          <p:cNvSpPr>
            <a:spLocks noGrp="1"/>
          </p:cNvSpPr>
          <p:nvPr>
            <p:ph type="ftr" sz="quarter" idx="3"/>
          </p:nvPr>
        </p:nvSpPr>
        <p:spPr/>
        <p:txBody>
          <a:bodyPr/>
          <a:lstStyle/>
          <a:p>
            <a:r>
              <a:rPr lang="en-US" smtClean="0">
                <a:solidFill>
                  <a:srgbClr val="DBF5F9">
                    <a:lumMod val="50000"/>
                  </a:srgbClr>
                </a:solidFill>
              </a:rPr>
              <a:t>Louisiana Believes.</a:t>
            </a:r>
            <a:endParaRPr lang="en-US" dirty="0">
              <a:solidFill>
                <a:srgbClr val="DBF5F9">
                  <a:lumMod val="50000"/>
                </a:srgbClr>
              </a:solidFill>
            </a:endParaRPr>
          </a:p>
        </p:txBody>
      </p:sp>
    </p:spTree>
    <p:extLst>
      <p:ext uri="{BB962C8B-B14F-4D97-AF65-F5344CB8AC3E}">
        <p14:creationId xmlns:p14="http://schemas.microsoft.com/office/powerpoint/2010/main" val="2782903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79BA4B8F-8B3F-4B52-9164-AF2CA95F68ED}" type="slidenum">
              <a:rPr lang="en-US" smtClean="0">
                <a:solidFill>
                  <a:prstClr val="black">
                    <a:tint val="75000"/>
                  </a:prstClr>
                </a:solidFill>
              </a:rPr>
              <a:pPr/>
              <a:t>16</a:t>
            </a:fld>
            <a:endParaRPr lang="en-US" dirty="0">
              <a:solidFill>
                <a:prstClr val="black">
                  <a:tint val="75000"/>
                </a:prstClr>
              </a:solidFill>
            </a:endParaRPr>
          </a:p>
        </p:txBody>
      </p:sp>
      <p:sp>
        <p:nvSpPr>
          <p:cNvPr id="5" name="Content Placeholder 4"/>
          <p:cNvSpPr>
            <a:spLocks noGrp="1"/>
          </p:cNvSpPr>
          <p:nvPr>
            <p:ph sz="quarter" idx="4294967295"/>
          </p:nvPr>
        </p:nvSpPr>
        <p:spPr>
          <a:xfrm>
            <a:off x="152400" y="1600200"/>
            <a:ext cx="8839200" cy="5257800"/>
          </a:xfrm>
          <a:prstGeom prst="rect">
            <a:avLst/>
          </a:prstGeom>
        </p:spPr>
        <p:txBody>
          <a:bodyPr>
            <a:noAutofit/>
          </a:bodyPr>
          <a:lstStyle/>
          <a:p>
            <a:pPr marL="0" indent="0">
              <a:buNone/>
            </a:pPr>
            <a:r>
              <a:rPr lang="en-US" sz="2400" dirty="0" smtClean="0"/>
              <a:t>How do you plan to use the remediation tables in your own classroom?</a:t>
            </a:r>
          </a:p>
          <a:p>
            <a:pPr marL="0" indent="0">
              <a:buNone/>
            </a:pPr>
            <a:endParaRPr lang="en-US" sz="2400" dirty="0"/>
          </a:p>
          <a:p>
            <a:pPr marL="0" indent="0">
              <a:buNone/>
            </a:pPr>
            <a:r>
              <a:rPr lang="en-US" sz="2400" dirty="0" smtClean="0"/>
              <a:t>How might you help other teachers use the remediation tables in their classrooms?</a:t>
            </a:r>
          </a:p>
          <a:p>
            <a:pPr marL="0" indent="0">
              <a:buNone/>
            </a:pPr>
            <a:endParaRPr lang="en-US" sz="2400" dirty="0" smtClean="0"/>
          </a:p>
        </p:txBody>
      </p:sp>
      <p:sp>
        <p:nvSpPr>
          <p:cNvPr id="6" name="Title 1"/>
          <p:cNvSpPr>
            <a:spLocks noGrp="1"/>
          </p:cNvSpPr>
          <p:nvPr>
            <p:ph type="title"/>
          </p:nvPr>
        </p:nvSpPr>
        <p:spPr>
          <a:xfrm>
            <a:off x="-36286" y="152400"/>
            <a:ext cx="9144000" cy="1066800"/>
          </a:xfrm>
        </p:spPr>
        <p:txBody>
          <a:bodyPr>
            <a:noAutofit/>
          </a:bodyPr>
          <a:lstStyle/>
          <a:p>
            <a:r>
              <a:rPr lang="en-US" dirty="0" smtClean="0">
                <a:latin typeface="Calibri"/>
                <a:cs typeface="Calibri"/>
              </a:rPr>
              <a:t>Reflection</a:t>
            </a:r>
            <a:endParaRPr lang="en-US" dirty="0">
              <a:latin typeface="Calibri"/>
              <a:cs typeface="Calibri"/>
            </a:endParaRPr>
          </a:p>
        </p:txBody>
      </p:sp>
      <p:sp>
        <p:nvSpPr>
          <p:cNvPr id="7" name="Footer Placeholder 3"/>
          <p:cNvSpPr>
            <a:spLocks noGrp="1"/>
          </p:cNvSpPr>
          <p:nvPr>
            <p:ph type="ftr" sz="quarter" idx="3"/>
          </p:nvPr>
        </p:nvSpPr>
        <p:spPr>
          <a:xfrm>
            <a:off x="152400" y="6477000"/>
            <a:ext cx="2895600" cy="304800"/>
          </a:xfrm>
        </p:spPr>
        <p:txBody>
          <a:bodyPr/>
          <a:lstStyle/>
          <a:p>
            <a:r>
              <a:rPr lang="en-US" smtClean="0"/>
              <a:t>Louisiana Believes</a:t>
            </a:r>
            <a:endParaRPr lang="en-US" dirty="0"/>
          </a:p>
        </p:txBody>
      </p:sp>
    </p:spTree>
    <p:extLst>
      <p:ext uri="{BB962C8B-B14F-4D97-AF65-F5344CB8AC3E}">
        <p14:creationId xmlns:p14="http://schemas.microsoft.com/office/powerpoint/2010/main" val="62798414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228600" y="2971800"/>
            <a:ext cx="8915400" cy="1295400"/>
          </a:xfrm>
          <a:prstGeom prst="rect">
            <a:avLst/>
          </a:prstGeom>
        </p:spPr>
        <p:txBody>
          <a:bodyPr anchor="ctr">
            <a:normAutofit/>
          </a:bodyPr>
          <a:lstStyle>
            <a:lvl1pPr algn="ctr" defTabSz="914400" rtl="0" eaLnBrk="1" latinLnBrk="0" hangingPunct="1">
              <a:spcBef>
                <a:spcPct val="0"/>
              </a:spcBef>
              <a:buNone/>
              <a:defRPr sz="4400" kern="1200">
                <a:solidFill>
                  <a:schemeClr val="tx1"/>
                </a:solidFill>
                <a:latin typeface="Chalkduster" charset="0"/>
                <a:ea typeface="+mj-ea"/>
                <a:cs typeface="+mj-cs"/>
              </a:defRPr>
            </a:lvl1pPr>
          </a:lstStyle>
          <a:p>
            <a:pPr algn="l"/>
            <a:r>
              <a:rPr lang="en-US" sz="3200" dirty="0" smtClean="0">
                <a:solidFill>
                  <a:prstClr val="white"/>
                </a:solidFill>
              </a:rPr>
              <a:t>14-15 End of Year Assessment</a:t>
            </a:r>
            <a:endParaRPr lang="en-US" sz="3100" dirty="0">
              <a:solidFill>
                <a:prstClr val="white"/>
              </a:solidFill>
            </a:endParaRPr>
          </a:p>
        </p:txBody>
      </p:sp>
      <p:grpSp>
        <p:nvGrpSpPr>
          <p:cNvPr id="4" name="Group 3"/>
          <p:cNvGrpSpPr/>
          <p:nvPr/>
        </p:nvGrpSpPr>
        <p:grpSpPr>
          <a:xfrm>
            <a:off x="0" y="2743200"/>
            <a:ext cx="9144000" cy="1524000"/>
            <a:chOff x="0" y="2895600"/>
            <a:chExt cx="9144000" cy="1524000"/>
          </a:xfrm>
        </p:grpSpPr>
        <p:sp>
          <p:nvSpPr>
            <p:cNvPr id="2" name="Rectangle 1"/>
            <p:cNvSpPr/>
            <p:nvPr/>
          </p:nvSpPr>
          <p:spPr>
            <a:xfrm>
              <a:off x="0" y="2895600"/>
              <a:ext cx="9144000" cy="1524000"/>
            </a:xfrm>
            <a:prstGeom prst="rect">
              <a:avLst/>
            </a:prstGeom>
            <a:solidFill>
              <a:schemeClr val="accent5">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latin typeface="Calibri"/>
              </a:endParaRPr>
            </a:p>
          </p:txBody>
        </p:sp>
        <p:sp>
          <p:nvSpPr>
            <p:cNvPr id="3" name="TextBox 2"/>
            <p:cNvSpPr txBox="1"/>
            <p:nvPr/>
          </p:nvSpPr>
          <p:spPr>
            <a:xfrm>
              <a:off x="152400" y="3269159"/>
              <a:ext cx="8763000" cy="769441"/>
            </a:xfrm>
            <a:prstGeom prst="rect">
              <a:avLst/>
            </a:prstGeom>
            <a:noFill/>
          </p:spPr>
          <p:txBody>
            <a:bodyPr wrap="square" rtlCol="0">
              <a:spAutoFit/>
            </a:bodyPr>
            <a:lstStyle/>
            <a:p>
              <a:r>
                <a:rPr lang="en-US" sz="4400" dirty="0" smtClean="0">
                  <a:solidFill>
                    <a:prstClr val="black"/>
                  </a:solidFill>
                  <a:latin typeface="Calibri"/>
                </a:rPr>
                <a:t>Thank you!</a:t>
              </a:r>
              <a:endParaRPr lang="en-US" sz="4400" dirty="0">
                <a:solidFill>
                  <a:prstClr val="black"/>
                </a:solidFill>
                <a:latin typeface="Calibri"/>
              </a:endParaRPr>
            </a:p>
          </p:txBody>
        </p:sp>
      </p:grpSp>
    </p:spTree>
    <p:extLst>
      <p:ext uri="{BB962C8B-B14F-4D97-AF65-F5344CB8AC3E}">
        <p14:creationId xmlns:p14="http://schemas.microsoft.com/office/powerpoint/2010/main" val="39444391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79BA4B8F-8B3F-4B52-9164-AF2CA95F68ED}" type="slidenum">
              <a:rPr lang="en-US" smtClean="0">
                <a:solidFill>
                  <a:prstClr val="black">
                    <a:tint val="75000"/>
                  </a:prstClr>
                </a:solidFill>
              </a:rPr>
              <a:pPr/>
              <a:t>2</a:t>
            </a:fld>
            <a:endParaRPr lang="en-US" dirty="0">
              <a:solidFill>
                <a:prstClr val="black">
                  <a:tint val="75000"/>
                </a:prstClr>
              </a:solidFill>
            </a:endParaRPr>
          </a:p>
        </p:txBody>
      </p:sp>
      <p:sp>
        <p:nvSpPr>
          <p:cNvPr id="5" name="Content Placeholder 4"/>
          <p:cNvSpPr>
            <a:spLocks noGrp="1"/>
          </p:cNvSpPr>
          <p:nvPr>
            <p:ph sz="quarter" idx="4294967295"/>
          </p:nvPr>
        </p:nvSpPr>
        <p:spPr>
          <a:xfrm>
            <a:off x="152400" y="1295400"/>
            <a:ext cx="8839200" cy="5257800"/>
          </a:xfrm>
          <a:prstGeom prst="rect">
            <a:avLst/>
          </a:prstGeom>
        </p:spPr>
        <p:txBody>
          <a:bodyPr>
            <a:noAutofit/>
          </a:bodyPr>
          <a:lstStyle/>
          <a:p>
            <a:pPr marL="0" indent="0">
              <a:buNone/>
            </a:pPr>
            <a:r>
              <a:rPr lang="en-US" sz="2800" dirty="0" smtClean="0"/>
              <a:t>Today we will</a:t>
            </a:r>
            <a:r>
              <a:rPr lang="en-US" sz="2800" dirty="0"/>
              <a:t> </a:t>
            </a:r>
            <a:r>
              <a:rPr lang="en-US" sz="2800" dirty="0" smtClean="0"/>
              <a:t>answer the questions:</a:t>
            </a:r>
          </a:p>
          <a:p>
            <a:pPr marL="0" indent="0">
              <a:buNone/>
            </a:pPr>
            <a:endParaRPr lang="en-US" sz="2800" b="1" dirty="0"/>
          </a:p>
          <a:p>
            <a:pPr marL="687388" lvl="1" indent="-457200">
              <a:buFont typeface="+mj-lt"/>
              <a:buAutoNum type="arabicPeriod"/>
            </a:pPr>
            <a:r>
              <a:rPr lang="en-US" sz="2400" dirty="0" smtClean="0"/>
              <a:t>How do the </a:t>
            </a:r>
            <a:r>
              <a:rPr lang="en-US" sz="2400" dirty="0" smtClean="0">
                <a:hlinkClick r:id="rId3"/>
              </a:rPr>
              <a:t>remediation guides</a:t>
            </a:r>
            <a:r>
              <a:rPr lang="en-US" sz="2400" dirty="0" smtClean="0"/>
              <a:t> support instruction?</a:t>
            </a:r>
          </a:p>
          <a:p>
            <a:pPr marL="687388" lvl="1" indent="-457200">
              <a:buFont typeface="+mj-lt"/>
              <a:buAutoNum type="arabicPeriod"/>
            </a:pPr>
            <a:endParaRPr lang="en-US" sz="2400" dirty="0" smtClean="0"/>
          </a:p>
          <a:p>
            <a:pPr marL="687388" lvl="1" indent="-457200">
              <a:buFont typeface="+mj-lt"/>
              <a:buAutoNum type="arabicPeriod"/>
            </a:pPr>
            <a:r>
              <a:rPr lang="en-US" sz="2400" dirty="0" smtClean="0"/>
              <a:t>How can I use the remediation guides to get my students working on grade-level problems and tasks?</a:t>
            </a:r>
          </a:p>
          <a:p>
            <a:pPr marL="687388" lvl="1" indent="-457200">
              <a:buFont typeface="+mj-lt"/>
              <a:buAutoNum type="arabicPeriod"/>
            </a:pPr>
            <a:endParaRPr lang="en-US" sz="2400" dirty="0" smtClean="0"/>
          </a:p>
          <a:p>
            <a:pPr marL="687388" lvl="1" indent="-457200">
              <a:buFont typeface="+mj-lt"/>
              <a:buAutoNum type="arabicPeriod"/>
            </a:pPr>
            <a:endParaRPr lang="en-US" sz="2400" dirty="0"/>
          </a:p>
          <a:p>
            <a:pPr marL="687388" lvl="1" indent="-457200">
              <a:buFont typeface="+mj-lt"/>
              <a:buAutoNum type="arabicPeriod"/>
              <a:tabLst>
                <a:tab pos="1143000" algn="l"/>
              </a:tabLst>
            </a:pPr>
            <a:endParaRPr lang="en-US" sz="2800" dirty="0" smtClean="0"/>
          </a:p>
          <a:p>
            <a:pPr marL="0" indent="0">
              <a:buNone/>
            </a:pPr>
            <a:endParaRPr lang="en-US" sz="2800" dirty="0" smtClean="0"/>
          </a:p>
        </p:txBody>
      </p:sp>
      <p:sp>
        <p:nvSpPr>
          <p:cNvPr id="6" name="Title 1"/>
          <p:cNvSpPr>
            <a:spLocks noGrp="1"/>
          </p:cNvSpPr>
          <p:nvPr>
            <p:ph type="title"/>
          </p:nvPr>
        </p:nvSpPr>
        <p:spPr>
          <a:xfrm>
            <a:off x="-36286" y="152400"/>
            <a:ext cx="9144000" cy="1066800"/>
          </a:xfrm>
        </p:spPr>
        <p:txBody>
          <a:bodyPr>
            <a:noAutofit/>
          </a:bodyPr>
          <a:lstStyle/>
          <a:p>
            <a:r>
              <a:rPr lang="en-US" sz="4400" dirty="0" smtClean="0">
                <a:latin typeface="Calibri"/>
                <a:cs typeface="Calibri"/>
              </a:rPr>
              <a:t>Today’s Goals</a:t>
            </a:r>
            <a:endParaRPr lang="en-US" sz="4400" dirty="0">
              <a:latin typeface="Calibri"/>
              <a:cs typeface="Calibri"/>
            </a:endParaRPr>
          </a:p>
        </p:txBody>
      </p:sp>
      <p:sp>
        <p:nvSpPr>
          <p:cNvPr id="7" name="Footer Placeholder 3"/>
          <p:cNvSpPr>
            <a:spLocks noGrp="1"/>
          </p:cNvSpPr>
          <p:nvPr>
            <p:ph type="ftr" sz="quarter" idx="3"/>
          </p:nvPr>
        </p:nvSpPr>
        <p:spPr>
          <a:xfrm>
            <a:off x="152400" y="6477000"/>
            <a:ext cx="2895600" cy="304800"/>
          </a:xfrm>
        </p:spPr>
        <p:txBody>
          <a:bodyPr/>
          <a:lstStyle/>
          <a:p>
            <a:r>
              <a:rPr lang="en-US" smtClean="0"/>
              <a:t>Louisiana Believes</a:t>
            </a:r>
            <a:endParaRPr lang="en-US" dirty="0"/>
          </a:p>
        </p:txBody>
      </p:sp>
    </p:spTree>
    <p:extLst>
      <p:ext uri="{BB962C8B-B14F-4D97-AF65-F5344CB8AC3E}">
        <p14:creationId xmlns:p14="http://schemas.microsoft.com/office/powerpoint/2010/main" val="2700401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alibri"/>
                <a:cs typeface="Calibri"/>
              </a:rPr>
              <a:t>Agenda</a:t>
            </a:r>
            <a:endParaRPr lang="en-US" dirty="0">
              <a:latin typeface="Calibri"/>
              <a:cs typeface="Calibri"/>
            </a:endParaRPr>
          </a:p>
        </p:txBody>
      </p:sp>
      <p:sp>
        <p:nvSpPr>
          <p:cNvPr id="3" name="Slide Number Placeholder 2"/>
          <p:cNvSpPr>
            <a:spLocks noGrp="1"/>
          </p:cNvSpPr>
          <p:nvPr>
            <p:ph type="sldNum" sz="quarter" idx="4"/>
          </p:nvPr>
        </p:nvSpPr>
        <p:spPr/>
        <p:txBody>
          <a:bodyPr/>
          <a:lstStyle/>
          <a:p>
            <a:fld id="{79BA4B8F-8B3F-4B52-9164-AF2CA95F68ED}" type="slidenum">
              <a:rPr lang="en-US" smtClean="0">
                <a:solidFill>
                  <a:prstClr val="black">
                    <a:tint val="75000"/>
                  </a:prstClr>
                </a:solidFill>
              </a:rPr>
              <a:pPr/>
              <a:t>3</a:t>
            </a:fld>
            <a:endParaRPr lang="en-US" dirty="0">
              <a:solidFill>
                <a:prstClr val="black">
                  <a:tint val="75000"/>
                </a:prstClr>
              </a:solidFill>
            </a:endParaRPr>
          </a:p>
        </p:txBody>
      </p:sp>
      <p:sp>
        <p:nvSpPr>
          <p:cNvPr id="5" name="Content Placeholder 4"/>
          <p:cNvSpPr>
            <a:spLocks noGrp="1"/>
          </p:cNvSpPr>
          <p:nvPr>
            <p:ph sz="quarter" idx="4294967295"/>
          </p:nvPr>
        </p:nvSpPr>
        <p:spPr>
          <a:xfrm>
            <a:off x="152400" y="1295400"/>
            <a:ext cx="8839200" cy="5105400"/>
          </a:xfrm>
          <a:prstGeom prst="rect">
            <a:avLst/>
          </a:prstGeom>
        </p:spPr>
        <p:txBody>
          <a:bodyPr>
            <a:normAutofit/>
          </a:bodyPr>
          <a:lstStyle/>
          <a:p>
            <a:r>
              <a:rPr lang="en-US" dirty="0" smtClean="0"/>
              <a:t>Instructional Vision and the Remediation Tables</a:t>
            </a:r>
          </a:p>
          <a:p>
            <a:endParaRPr lang="en-US" dirty="0" smtClean="0"/>
          </a:p>
          <a:p>
            <a:r>
              <a:rPr lang="en-US" dirty="0" smtClean="0"/>
              <a:t>Using the Remediation Tables at Grade 4</a:t>
            </a:r>
          </a:p>
          <a:p>
            <a:endParaRPr lang="en-US" dirty="0" smtClean="0"/>
          </a:p>
          <a:p>
            <a:r>
              <a:rPr lang="en-US" dirty="0" smtClean="0"/>
              <a:t>Practice with the Remediation Tables</a:t>
            </a:r>
          </a:p>
        </p:txBody>
      </p:sp>
      <p:sp>
        <p:nvSpPr>
          <p:cNvPr id="6" name="Footer Placeholder 3"/>
          <p:cNvSpPr>
            <a:spLocks noGrp="1"/>
          </p:cNvSpPr>
          <p:nvPr>
            <p:ph type="ftr" sz="quarter" idx="3"/>
          </p:nvPr>
        </p:nvSpPr>
        <p:spPr>
          <a:xfrm>
            <a:off x="152400" y="6477000"/>
            <a:ext cx="2895600" cy="304800"/>
          </a:xfrm>
        </p:spPr>
        <p:txBody>
          <a:bodyPr/>
          <a:lstStyle/>
          <a:p>
            <a:r>
              <a:rPr lang="en-US" smtClean="0"/>
              <a:t>Louisiana Believes</a:t>
            </a:r>
            <a:endParaRPr lang="en-US" dirty="0"/>
          </a:p>
        </p:txBody>
      </p:sp>
      <p:sp>
        <p:nvSpPr>
          <p:cNvPr id="7" name="Rectangle 6"/>
          <p:cNvSpPr/>
          <p:nvPr/>
        </p:nvSpPr>
        <p:spPr>
          <a:xfrm>
            <a:off x="13996" y="1295400"/>
            <a:ext cx="9144000" cy="541176"/>
          </a:xfrm>
          <a:prstGeom prst="rect">
            <a:avLst/>
          </a:prstGeom>
          <a:solidFill>
            <a:srgbClr val="2ABDBA">
              <a:alpha val="2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nSpc>
                <a:spcPct val="90000"/>
              </a:lnSpc>
              <a:spcBef>
                <a:spcPct val="0"/>
              </a:spcBef>
            </a:pPr>
            <a:endParaRPr lang="en-US" b="1" dirty="0" smtClean="0">
              <a:solidFill>
                <a:schemeClr val="bg1"/>
              </a:solidFill>
              <a:latin typeface="Calibri" pitchFamily="34" charset="0"/>
              <a:cs typeface="Calibri" pitchFamily="34" charset="0"/>
            </a:endParaRPr>
          </a:p>
        </p:txBody>
      </p:sp>
    </p:spTree>
    <p:extLst>
      <p:ext uri="{BB962C8B-B14F-4D97-AF65-F5344CB8AC3E}">
        <p14:creationId xmlns:p14="http://schemas.microsoft.com/office/powerpoint/2010/main" val="22020676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79BA4B8F-8B3F-4B52-9164-AF2CA95F68ED}" type="slidenum">
              <a:rPr lang="en-US" smtClean="0">
                <a:solidFill>
                  <a:prstClr val="black">
                    <a:tint val="75000"/>
                  </a:prstClr>
                </a:solidFill>
              </a:rPr>
              <a:pPr/>
              <a:t>4</a:t>
            </a:fld>
            <a:endParaRPr lang="en-US" dirty="0">
              <a:solidFill>
                <a:prstClr val="black">
                  <a:tint val="75000"/>
                </a:prstClr>
              </a:solidFill>
            </a:endParaRPr>
          </a:p>
        </p:txBody>
      </p:sp>
      <p:sp>
        <p:nvSpPr>
          <p:cNvPr id="5" name="Content Placeholder 4"/>
          <p:cNvSpPr>
            <a:spLocks noGrp="1"/>
          </p:cNvSpPr>
          <p:nvPr>
            <p:ph sz="quarter" idx="4294967295"/>
          </p:nvPr>
        </p:nvSpPr>
        <p:spPr>
          <a:xfrm>
            <a:off x="152400" y="1219200"/>
            <a:ext cx="8839200" cy="5257800"/>
          </a:xfrm>
          <a:prstGeom prst="rect">
            <a:avLst/>
          </a:prstGeom>
        </p:spPr>
        <p:txBody>
          <a:bodyPr>
            <a:noAutofit/>
          </a:bodyPr>
          <a:lstStyle/>
          <a:p>
            <a:pPr marL="0" indent="0">
              <a:buNone/>
            </a:pPr>
            <a:r>
              <a:rPr lang="en-US" sz="2200" dirty="0"/>
              <a:t>In </a:t>
            </a:r>
            <a:r>
              <a:rPr lang="en-US" sz="2200" dirty="0" smtClean="0"/>
              <a:t>math, </a:t>
            </a:r>
            <a:r>
              <a:rPr lang="en-US" sz="2200" dirty="0"/>
              <a:t>our standards (and the aligned assessments) </a:t>
            </a:r>
            <a:r>
              <a:rPr lang="en-US" sz="2200" dirty="0" smtClean="0"/>
              <a:t>require: </a:t>
            </a:r>
            <a:endParaRPr lang="en-US" sz="2200" dirty="0"/>
          </a:p>
          <a:p>
            <a:pPr marL="0" indent="0">
              <a:buNone/>
            </a:pPr>
            <a:endParaRPr lang="en-US" sz="2200" dirty="0"/>
          </a:p>
          <a:p>
            <a:pPr marL="0" indent="0">
              <a:buNone/>
            </a:pPr>
            <a:r>
              <a:rPr lang="en-US" sz="2200" b="1" dirty="0" smtClean="0"/>
              <a:t>Students master </a:t>
            </a:r>
            <a:r>
              <a:rPr lang="en-US" sz="2200" b="1" dirty="0"/>
              <a:t>math </a:t>
            </a:r>
            <a:r>
              <a:rPr lang="en-US" sz="2200" b="1" dirty="0" smtClean="0"/>
              <a:t>standards</a:t>
            </a:r>
            <a:endParaRPr lang="en-US" sz="2200" dirty="0"/>
          </a:p>
          <a:p>
            <a:pPr marL="687388" lvl="1" indent="-457200">
              <a:spcBef>
                <a:spcPts val="0"/>
              </a:spcBef>
              <a:spcAft>
                <a:spcPts val="600"/>
              </a:spcAft>
              <a:buFont typeface="+mj-lt"/>
              <a:buAutoNum type="alphaLcParenR"/>
            </a:pPr>
            <a:r>
              <a:rPr lang="en-US" sz="2200" dirty="0" smtClean="0">
                <a:solidFill>
                  <a:srgbClr val="0000FF"/>
                </a:solidFill>
              </a:rPr>
              <a:t>Demonstrate understanding of the math concept, not just the procedure </a:t>
            </a:r>
          </a:p>
          <a:p>
            <a:pPr marL="687388" lvl="1" indent="-457200">
              <a:spcBef>
                <a:spcPts val="0"/>
              </a:spcBef>
              <a:spcAft>
                <a:spcPts val="600"/>
              </a:spcAft>
              <a:buFont typeface="+mj-lt"/>
              <a:buAutoNum type="alphaLcParenR"/>
            </a:pPr>
            <a:r>
              <a:rPr lang="en-US" sz="2200" dirty="0" smtClean="0">
                <a:solidFill>
                  <a:srgbClr val="AF5D8C"/>
                </a:solidFill>
              </a:rPr>
              <a:t>Apply their understanding to real world examples </a:t>
            </a:r>
          </a:p>
          <a:p>
            <a:pPr marL="687388" lvl="1" indent="-457200">
              <a:spcBef>
                <a:spcPts val="0"/>
              </a:spcBef>
              <a:spcAft>
                <a:spcPts val="600"/>
              </a:spcAft>
              <a:buFont typeface="+mj-lt"/>
              <a:buAutoNum type="alphaLcParenR" startAt="3"/>
            </a:pPr>
            <a:r>
              <a:rPr lang="en-US" sz="2200" dirty="0" smtClean="0">
                <a:solidFill>
                  <a:srgbClr val="00B050"/>
                </a:solidFill>
              </a:rPr>
              <a:t>Use accurate procedures and skills to answer questions </a:t>
            </a:r>
          </a:p>
          <a:p>
            <a:pPr marL="687388" lvl="1" indent="-457200">
              <a:spcBef>
                <a:spcPts val="0"/>
              </a:spcBef>
              <a:spcAft>
                <a:spcPts val="600"/>
              </a:spcAft>
              <a:buFont typeface="+mj-lt"/>
              <a:buAutoNum type="alphaLcParenR" startAt="3"/>
            </a:pPr>
            <a:r>
              <a:rPr lang="en-US" sz="2200" dirty="0" smtClean="0">
                <a:solidFill>
                  <a:srgbClr val="FF0000"/>
                </a:solidFill>
              </a:rPr>
              <a:t>Demonstrate </a:t>
            </a:r>
            <a:r>
              <a:rPr lang="en-US" sz="2200" dirty="0">
                <a:solidFill>
                  <a:srgbClr val="FF0000"/>
                </a:solidFill>
              </a:rPr>
              <a:t>mathematical reasoning by explaining, justifying, or critiquing with </a:t>
            </a:r>
            <a:r>
              <a:rPr lang="en-US" sz="2200" dirty="0" smtClean="0">
                <a:solidFill>
                  <a:srgbClr val="FF0000"/>
                </a:solidFill>
              </a:rPr>
              <a:t>precision</a:t>
            </a:r>
            <a:endParaRPr lang="en-US" sz="2200" dirty="0">
              <a:solidFill>
                <a:srgbClr val="FF0000"/>
              </a:solidFill>
            </a:endParaRPr>
          </a:p>
          <a:p>
            <a:pPr marL="0" indent="0">
              <a:spcBef>
                <a:spcPts val="0"/>
              </a:spcBef>
              <a:spcAft>
                <a:spcPts val="600"/>
              </a:spcAft>
              <a:buNone/>
            </a:pPr>
            <a:endParaRPr lang="en-US" sz="2200" b="1" dirty="0"/>
          </a:p>
          <a:p>
            <a:pPr marL="0" indent="0">
              <a:buNone/>
            </a:pPr>
            <a:endParaRPr lang="en-US" sz="2200" dirty="0"/>
          </a:p>
        </p:txBody>
      </p:sp>
      <p:sp>
        <p:nvSpPr>
          <p:cNvPr id="6" name="Title 1"/>
          <p:cNvSpPr>
            <a:spLocks noGrp="1"/>
          </p:cNvSpPr>
          <p:nvPr>
            <p:ph type="title"/>
          </p:nvPr>
        </p:nvSpPr>
        <p:spPr/>
        <p:txBody>
          <a:bodyPr>
            <a:noAutofit/>
          </a:bodyPr>
          <a:lstStyle/>
          <a:p>
            <a:r>
              <a:rPr lang="en-US" dirty="0" smtClean="0">
                <a:latin typeface="Calibri"/>
                <a:cs typeface="Calibri"/>
              </a:rPr>
              <a:t>Guidebook Items - Math</a:t>
            </a:r>
            <a:endParaRPr lang="en-US" dirty="0">
              <a:latin typeface="Calibri"/>
              <a:cs typeface="Calibri"/>
            </a:endParaRPr>
          </a:p>
        </p:txBody>
      </p:sp>
      <p:sp>
        <p:nvSpPr>
          <p:cNvPr id="7" name="Footer Placeholder 3"/>
          <p:cNvSpPr txBox="1">
            <a:spLocks/>
          </p:cNvSpPr>
          <p:nvPr/>
        </p:nvSpPr>
        <p:spPr>
          <a:xfrm>
            <a:off x="152400" y="6477000"/>
            <a:ext cx="2895600" cy="304800"/>
          </a:xfrm>
          <a:prstGeom prst="rect">
            <a:avLst/>
          </a:prstGeom>
          <a:noFill/>
        </p:spPr>
        <p:txBody>
          <a:bodyPr/>
          <a:lstStyle>
            <a:defPPr>
              <a:defRPr lang="en-US"/>
            </a:defPPr>
            <a:lvl1pPr marL="0" algn="l" defTabSz="914400" rtl="0" eaLnBrk="1" latinLnBrk="0" hangingPunct="1">
              <a:defRPr sz="1800" kern="1200">
                <a:solidFill>
                  <a:schemeClr val="bg2">
                    <a:lumMod val="50000"/>
                  </a:schemeClr>
                </a:solidFill>
                <a:latin typeface="Chalkduster" pitchFamily="66"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mtClean="0"/>
              <a:t>Louisiana Believes</a:t>
            </a:r>
            <a:endParaRPr lang="en-US" dirty="0"/>
          </a:p>
        </p:txBody>
      </p:sp>
    </p:spTree>
    <p:extLst>
      <p:ext uri="{BB962C8B-B14F-4D97-AF65-F5344CB8AC3E}">
        <p14:creationId xmlns:p14="http://schemas.microsoft.com/office/powerpoint/2010/main" val="11242400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79BA4B8F-8B3F-4B52-9164-AF2CA95F68ED}" type="slidenum">
              <a:rPr lang="en-US" smtClean="0">
                <a:solidFill>
                  <a:prstClr val="black">
                    <a:tint val="75000"/>
                  </a:prstClr>
                </a:solidFill>
              </a:rPr>
              <a:pPr/>
              <a:t>5</a:t>
            </a:fld>
            <a:endParaRPr lang="en-US" dirty="0">
              <a:solidFill>
                <a:prstClr val="black">
                  <a:tint val="75000"/>
                </a:prstClr>
              </a:solidFill>
            </a:endParaRPr>
          </a:p>
        </p:txBody>
      </p:sp>
      <p:sp>
        <p:nvSpPr>
          <p:cNvPr id="5" name="Content Placeholder 4"/>
          <p:cNvSpPr>
            <a:spLocks noGrp="1"/>
          </p:cNvSpPr>
          <p:nvPr>
            <p:ph sz="quarter" idx="4294967295"/>
          </p:nvPr>
        </p:nvSpPr>
        <p:spPr>
          <a:xfrm>
            <a:off x="152400" y="1295400"/>
            <a:ext cx="8839200" cy="5181600"/>
          </a:xfrm>
          <a:prstGeom prst="rect">
            <a:avLst/>
          </a:prstGeom>
        </p:spPr>
        <p:txBody>
          <a:bodyPr>
            <a:noAutofit/>
          </a:bodyPr>
          <a:lstStyle/>
          <a:p>
            <a:r>
              <a:rPr lang="en-US" dirty="0" smtClean="0"/>
              <a:t>Direction on how to isolate remedial standards to more quickly help students access on-level instruction </a:t>
            </a:r>
          </a:p>
          <a:p>
            <a:pPr marL="0" indent="0">
              <a:buNone/>
            </a:pPr>
            <a:endParaRPr lang="en-US" dirty="0" smtClean="0"/>
          </a:p>
          <a:p>
            <a:r>
              <a:rPr lang="en-US" dirty="0" smtClean="0"/>
              <a:t>Allow teachers to prep students for rigorous, concept-based tasks</a:t>
            </a:r>
          </a:p>
          <a:p>
            <a:pPr marL="0" indent="0">
              <a:buNone/>
            </a:pPr>
            <a:endParaRPr lang="en-US" b="1" dirty="0" smtClean="0"/>
          </a:p>
        </p:txBody>
      </p:sp>
      <p:sp>
        <p:nvSpPr>
          <p:cNvPr id="6" name="Title 1"/>
          <p:cNvSpPr>
            <a:spLocks noGrp="1"/>
          </p:cNvSpPr>
          <p:nvPr>
            <p:ph type="title"/>
          </p:nvPr>
        </p:nvSpPr>
        <p:spPr/>
        <p:txBody>
          <a:bodyPr>
            <a:noAutofit/>
          </a:bodyPr>
          <a:lstStyle/>
          <a:p>
            <a:r>
              <a:rPr lang="en-US" sz="3600" dirty="0" smtClean="0">
                <a:solidFill>
                  <a:schemeClr val="tx1">
                    <a:lumMod val="75000"/>
                    <a:lumOff val="25000"/>
                  </a:schemeClr>
                </a:solidFill>
              </a:rPr>
              <a:t>Remediation Guides</a:t>
            </a:r>
            <a:endParaRPr lang="en-US" sz="3600" dirty="0">
              <a:solidFill>
                <a:schemeClr val="tx1">
                  <a:lumMod val="75000"/>
                  <a:lumOff val="25000"/>
                </a:schemeClr>
              </a:solidFill>
            </a:endParaRPr>
          </a:p>
        </p:txBody>
      </p:sp>
      <p:sp>
        <p:nvSpPr>
          <p:cNvPr id="7" name="Footer Placeholder 4"/>
          <p:cNvSpPr>
            <a:spLocks noGrp="1"/>
          </p:cNvSpPr>
          <p:nvPr>
            <p:ph type="ftr" sz="quarter" idx="3"/>
          </p:nvPr>
        </p:nvSpPr>
        <p:spPr>
          <a:xfrm>
            <a:off x="152400" y="6553201"/>
            <a:ext cx="2895600" cy="304800"/>
          </a:xfrm>
        </p:spPr>
        <p:txBody>
          <a:bodyPr/>
          <a:lstStyle/>
          <a:p>
            <a:r>
              <a:rPr lang="en-US" dirty="0" smtClean="0"/>
              <a:t>Louisiana Believes.</a:t>
            </a:r>
            <a:endParaRPr lang="en-US" dirty="0"/>
          </a:p>
        </p:txBody>
      </p:sp>
    </p:spTree>
    <p:extLst>
      <p:ext uri="{BB962C8B-B14F-4D97-AF65-F5344CB8AC3E}">
        <p14:creationId xmlns:p14="http://schemas.microsoft.com/office/powerpoint/2010/main" val="144891370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alibri"/>
                <a:cs typeface="Calibri"/>
              </a:rPr>
              <a:t>Agenda</a:t>
            </a:r>
            <a:endParaRPr lang="en-US" dirty="0">
              <a:latin typeface="Calibri"/>
              <a:cs typeface="Calibri"/>
            </a:endParaRPr>
          </a:p>
        </p:txBody>
      </p:sp>
      <p:sp>
        <p:nvSpPr>
          <p:cNvPr id="3" name="Slide Number Placeholder 2"/>
          <p:cNvSpPr>
            <a:spLocks noGrp="1"/>
          </p:cNvSpPr>
          <p:nvPr>
            <p:ph type="sldNum" sz="quarter" idx="4"/>
          </p:nvPr>
        </p:nvSpPr>
        <p:spPr/>
        <p:txBody>
          <a:bodyPr/>
          <a:lstStyle/>
          <a:p>
            <a:fld id="{79BA4B8F-8B3F-4B52-9164-AF2CA95F68ED}" type="slidenum">
              <a:rPr lang="en-US" smtClean="0">
                <a:solidFill>
                  <a:prstClr val="black">
                    <a:tint val="75000"/>
                  </a:prstClr>
                </a:solidFill>
              </a:rPr>
              <a:pPr/>
              <a:t>6</a:t>
            </a:fld>
            <a:endParaRPr lang="en-US" dirty="0">
              <a:solidFill>
                <a:prstClr val="black">
                  <a:tint val="75000"/>
                </a:prstClr>
              </a:solidFill>
            </a:endParaRPr>
          </a:p>
        </p:txBody>
      </p:sp>
      <p:sp>
        <p:nvSpPr>
          <p:cNvPr id="5" name="Content Placeholder 4"/>
          <p:cNvSpPr>
            <a:spLocks noGrp="1"/>
          </p:cNvSpPr>
          <p:nvPr>
            <p:ph sz="quarter" idx="4294967295"/>
          </p:nvPr>
        </p:nvSpPr>
        <p:spPr>
          <a:xfrm>
            <a:off x="152400" y="1295400"/>
            <a:ext cx="8839200" cy="5105400"/>
          </a:xfrm>
          <a:prstGeom prst="rect">
            <a:avLst/>
          </a:prstGeom>
        </p:spPr>
        <p:txBody>
          <a:bodyPr>
            <a:normAutofit/>
          </a:bodyPr>
          <a:lstStyle/>
          <a:p>
            <a:r>
              <a:rPr lang="en-US" dirty="0" smtClean="0"/>
              <a:t>Instructional Vision and the Remediation Tables</a:t>
            </a:r>
          </a:p>
          <a:p>
            <a:endParaRPr lang="en-US" dirty="0" smtClean="0"/>
          </a:p>
          <a:p>
            <a:r>
              <a:rPr lang="en-US" dirty="0" smtClean="0"/>
              <a:t>Using the Remediation Tables at Grade 4</a:t>
            </a:r>
          </a:p>
          <a:p>
            <a:endParaRPr lang="en-US" dirty="0" smtClean="0"/>
          </a:p>
          <a:p>
            <a:r>
              <a:rPr lang="en-US" dirty="0" smtClean="0"/>
              <a:t>Practice with the Remediation Tables</a:t>
            </a:r>
          </a:p>
        </p:txBody>
      </p:sp>
      <p:sp>
        <p:nvSpPr>
          <p:cNvPr id="6" name="Footer Placeholder 3"/>
          <p:cNvSpPr>
            <a:spLocks noGrp="1"/>
          </p:cNvSpPr>
          <p:nvPr>
            <p:ph type="ftr" sz="quarter" idx="3"/>
          </p:nvPr>
        </p:nvSpPr>
        <p:spPr>
          <a:xfrm>
            <a:off x="152400" y="6477000"/>
            <a:ext cx="2895600" cy="304800"/>
          </a:xfrm>
        </p:spPr>
        <p:txBody>
          <a:bodyPr/>
          <a:lstStyle/>
          <a:p>
            <a:r>
              <a:rPr lang="en-US" smtClean="0"/>
              <a:t>Louisiana Believes</a:t>
            </a:r>
            <a:endParaRPr lang="en-US" dirty="0"/>
          </a:p>
        </p:txBody>
      </p:sp>
      <p:sp>
        <p:nvSpPr>
          <p:cNvPr id="7" name="Rectangle 6"/>
          <p:cNvSpPr/>
          <p:nvPr/>
        </p:nvSpPr>
        <p:spPr>
          <a:xfrm>
            <a:off x="-990" y="2514600"/>
            <a:ext cx="9144000" cy="541176"/>
          </a:xfrm>
          <a:prstGeom prst="rect">
            <a:avLst/>
          </a:prstGeom>
          <a:solidFill>
            <a:srgbClr val="2ABDBA">
              <a:alpha val="2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nSpc>
                <a:spcPct val="90000"/>
              </a:lnSpc>
              <a:spcBef>
                <a:spcPct val="0"/>
              </a:spcBef>
            </a:pPr>
            <a:endParaRPr lang="en-US" b="1" dirty="0" smtClean="0">
              <a:solidFill>
                <a:schemeClr val="bg1"/>
              </a:solidFill>
              <a:latin typeface="Calibri" pitchFamily="34" charset="0"/>
              <a:cs typeface="Calibri" pitchFamily="34" charset="0"/>
            </a:endParaRPr>
          </a:p>
        </p:txBody>
      </p:sp>
    </p:spTree>
    <p:extLst>
      <p:ext uri="{BB962C8B-B14F-4D97-AF65-F5344CB8AC3E}">
        <p14:creationId xmlns:p14="http://schemas.microsoft.com/office/powerpoint/2010/main" val="144320623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79BA4B8F-8B3F-4B52-9164-AF2CA95F68ED}" type="slidenum">
              <a:rPr lang="en-US" smtClean="0">
                <a:solidFill>
                  <a:prstClr val="black">
                    <a:tint val="75000"/>
                  </a:prstClr>
                </a:solidFill>
              </a:rPr>
              <a:pPr/>
              <a:t>7</a:t>
            </a:fld>
            <a:endParaRPr lang="en-US" dirty="0">
              <a:solidFill>
                <a:prstClr val="black">
                  <a:tint val="75000"/>
                </a:prstClr>
              </a:solidFill>
            </a:endParaRPr>
          </a:p>
        </p:txBody>
      </p:sp>
      <p:sp>
        <p:nvSpPr>
          <p:cNvPr id="5" name="Content Placeholder 4"/>
          <p:cNvSpPr>
            <a:spLocks noGrp="1"/>
          </p:cNvSpPr>
          <p:nvPr>
            <p:ph sz="quarter" idx="4294967295"/>
          </p:nvPr>
        </p:nvSpPr>
        <p:spPr>
          <a:xfrm>
            <a:off x="152400" y="1295400"/>
            <a:ext cx="8839200" cy="5181600"/>
          </a:xfrm>
          <a:prstGeom prst="rect">
            <a:avLst/>
          </a:prstGeom>
        </p:spPr>
        <p:txBody>
          <a:bodyPr>
            <a:noAutofit/>
          </a:bodyPr>
          <a:lstStyle/>
          <a:p>
            <a:r>
              <a:rPr lang="en-US" dirty="0" smtClean="0"/>
              <a:t>Find standard 4.OA.A.2 in the table.</a:t>
            </a:r>
          </a:p>
          <a:p>
            <a:pPr lvl="1"/>
            <a:r>
              <a:rPr lang="en-US" dirty="0" smtClean="0"/>
              <a:t>Read the standard. Begin to think about a lesson that might be aligned to this standard.</a:t>
            </a:r>
          </a:p>
          <a:p>
            <a:r>
              <a:rPr lang="en-US" dirty="0" smtClean="0"/>
              <a:t>Locate the following:</a:t>
            </a:r>
          </a:p>
          <a:p>
            <a:pPr lvl="1"/>
            <a:r>
              <a:rPr lang="en-US" dirty="0" smtClean="0"/>
              <a:t>Previous Grade Standards</a:t>
            </a:r>
          </a:p>
          <a:p>
            <a:pPr lvl="1"/>
            <a:r>
              <a:rPr lang="en-US" dirty="0" smtClean="0"/>
              <a:t>4</a:t>
            </a:r>
            <a:r>
              <a:rPr lang="en-US" baseline="30000" dirty="0" smtClean="0"/>
              <a:t>th</a:t>
            </a:r>
            <a:r>
              <a:rPr lang="en-US" dirty="0" smtClean="0"/>
              <a:t> Grade Standards Taught in Advance</a:t>
            </a:r>
          </a:p>
          <a:p>
            <a:pPr lvl="1"/>
            <a:r>
              <a:rPr lang="en-US" dirty="0" smtClean="0"/>
              <a:t>4</a:t>
            </a:r>
            <a:r>
              <a:rPr lang="en-US" baseline="30000" dirty="0" smtClean="0"/>
              <a:t>th</a:t>
            </a:r>
            <a:r>
              <a:rPr lang="en-US" dirty="0" smtClean="0"/>
              <a:t> Grade Standards Taught Concurrently</a:t>
            </a:r>
            <a:endParaRPr lang="en-US" dirty="0"/>
          </a:p>
          <a:p>
            <a:pPr marL="0" indent="0">
              <a:buNone/>
            </a:pPr>
            <a:endParaRPr lang="en-US" b="1" dirty="0" smtClean="0"/>
          </a:p>
        </p:txBody>
      </p:sp>
      <p:sp>
        <p:nvSpPr>
          <p:cNvPr id="6" name="Title 1"/>
          <p:cNvSpPr>
            <a:spLocks noGrp="1"/>
          </p:cNvSpPr>
          <p:nvPr>
            <p:ph type="title"/>
          </p:nvPr>
        </p:nvSpPr>
        <p:spPr/>
        <p:txBody>
          <a:bodyPr>
            <a:noAutofit/>
          </a:bodyPr>
          <a:lstStyle/>
          <a:p>
            <a:r>
              <a:rPr lang="en-US" sz="3600" dirty="0" smtClean="0">
                <a:solidFill>
                  <a:schemeClr val="tx1">
                    <a:lumMod val="75000"/>
                    <a:lumOff val="25000"/>
                  </a:schemeClr>
                </a:solidFill>
              </a:rPr>
              <a:t>4</a:t>
            </a:r>
            <a:r>
              <a:rPr lang="en-US" sz="3600" baseline="30000" dirty="0" smtClean="0">
                <a:solidFill>
                  <a:schemeClr val="tx1">
                    <a:lumMod val="75000"/>
                    <a:lumOff val="25000"/>
                  </a:schemeClr>
                </a:solidFill>
              </a:rPr>
              <a:t>th</a:t>
            </a:r>
            <a:r>
              <a:rPr lang="en-US" sz="3600" dirty="0" smtClean="0">
                <a:solidFill>
                  <a:schemeClr val="tx1">
                    <a:lumMod val="75000"/>
                    <a:lumOff val="25000"/>
                  </a:schemeClr>
                </a:solidFill>
              </a:rPr>
              <a:t> Grade Remediation Table</a:t>
            </a:r>
            <a:endParaRPr lang="en-US" sz="3600" dirty="0">
              <a:solidFill>
                <a:schemeClr val="tx1">
                  <a:lumMod val="75000"/>
                  <a:lumOff val="25000"/>
                </a:schemeClr>
              </a:solidFill>
            </a:endParaRPr>
          </a:p>
        </p:txBody>
      </p:sp>
      <p:sp>
        <p:nvSpPr>
          <p:cNvPr id="7" name="Footer Placeholder 4"/>
          <p:cNvSpPr>
            <a:spLocks noGrp="1"/>
          </p:cNvSpPr>
          <p:nvPr>
            <p:ph type="ftr" sz="quarter" idx="3"/>
          </p:nvPr>
        </p:nvSpPr>
        <p:spPr>
          <a:xfrm>
            <a:off x="152400" y="6553201"/>
            <a:ext cx="2895600" cy="304800"/>
          </a:xfrm>
        </p:spPr>
        <p:txBody>
          <a:bodyPr/>
          <a:lstStyle/>
          <a:p>
            <a:r>
              <a:rPr lang="en-US" dirty="0" smtClean="0"/>
              <a:t>Louisiana Believes.</a:t>
            </a:r>
            <a:endParaRPr lang="en-US" dirty="0"/>
          </a:p>
        </p:txBody>
      </p:sp>
    </p:spTree>
    <p:extLst>
      <p:ext uri="{BB962C8B-B14F-4D97-AF65-F5344CB8AC3E}">
        <p14:creationId xmlns:p14="http://schemas.microsoft.com/office/powerpoint/2010/main" val="272632788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Scaffold in questions aligned to previous grade standards</a:t>
            </a:r>
          </a:p>
          <a:p>
            <a:pPr lvl="1"/>
            <a:r>
              <a:rPr lang="en-US" dirty="0" smtClean="0">
                <a:hlinkClick r:id="rId3"/>
              </a:rPr>
              <a:t>Illustrative Mathematics</a:t>
            </a:r>
            <a:endParaRPr lang="en-US" dirty="0" smtClean="0"/>
          </a:p>
          <a:p>
            <a:pPr lvl="2"/>
            <a:r>
              <a:rPr lang="en-US" dirty="0" smtClean="0"/>
              <a:t>Find a problem that you would include in your lesson.</a:t>
            </a:r>
          </a:p>
          <a:p>
            <a:pPr lvl="1"/>
            <a:r>
              <a:rPr lang="en-US" dirty="0" smtClean="0"/>
              <a:t>Write an original problem that you would include in your lesson.</a:t>
            </a:r>
          </a:p>
          <a:p>
            <a:r>
              <a:rPr lang="en-US" dirty="0" smtClean="0"/>
              <a:t>Share your problems with a partner.</a:t>
            </a:r>
            <a:endParaRPr lang="en-US" dirty="0"/>
          </a:p>
        </p:txBody>
      </p:sp>
      <p:sp>
        <p:nvSpPr>
          <p:cNvPr id="3" name="Title 2"/>
          <p:cNvSpPr>
            <a:spLocks noGrp="1"/>
          </p:cNvSpPr>
          <p:nvPr>
            <p:ph type="title"/>
          </p:nvPr>
        </p:nvSpPr>
        <p:spPr/>
        <p:txBody>
          <a:bodyPr/>
          <a:lstStyle/>
          <a:p>
            <a:r>
              <a:rPr lang="en-US" dirty="0" smtClean="0"/>
              <a:t>Preparing a Lesson- 4.OA.A.2</a:t>
            </a:r>
            <a:endParaRPr lang="en-US" dirty="0"/>
          </a:p>
        </p:txBody>
      </p:sp>
      <p:sp>
        <p:nvSpPr>
          <p:cNvPr id="4" name="Slide Number Placeholder 3"/>
          <p:cNvSpPr>
            <a:spLocks noGrp="1"/>
          </p:cNvSpPr>
          <p:nvPr>
            <p:ph type="sldNum" sz="quarter" idx="4"/>
          </p:nvPr>
        </p:nvSpPr>
        <p:spPr/>
        <p:txBody>
          <a:bodyPr/>
          <a:lstStyle/>
          <a:p>
            <a:fld id="{79BA4B8F-8B3F-4B52-9164-AF2CA95F68ED}" type="slidenum">
              <a:rPr lang="en-US" smtClean="0"/>
              <a:pPr/>
              <a:t>8</a:t>
            </a:fld>
            <a:endParaRPr lang="en-US" dirty="0"/>
          </a:p>
        </p:txBody>
      </p:sp>
      <p:sp>
        <p:nvSpPr>
          <p:cNvPr id="5" name="Footer Placeholder 4"/>
          <p:cNvSpPr>
            <a:spLocks noGrp="1"/>
          </p:cNvSpPr>
          <p:nvPr>
            <p:ph type="ftr" sz="quarter" idx="3"/>
          </p:nvPr>
        </p:nvSpPr>
        <p:spPr/>
        <p:txBody>
          <a:bodyPr/>
          <a:lstStyle/>
          <a:p>
            <a:r>
              <a:rPr lang="en-US" smtClean="0"/>
              <a:t>Louisiana Believes.</a:t>
            </a:r>
            <a:endParaRPr lang="en-US" dirty="0"/>
          </a:p>
        </p:txBody>
      </p:sp>
    </p:spTree>
    <p:extLst>
      <p:ext uri="{BB962C8B-B14F-4D97-AF65-F5344CB8AC3E}">
        <p14:creationId xmlns:p14="http://schemas.microsoft.com/office/powerpoint/2010/main" val="63218735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Scaffold in questions aligned to 4</a:t>
            </a:r>
            <a:r>
              <a:rPr lang="en-US" baseline="30000" dirty="0" smtClean="0"/>
              <a:t>th</a:t>
            </a:r>
            <a:r>
              <a:rPr lang="en-US" dirty="0" smtClean="0"/>
              <a:t> Grade Standards Taught in Advance</a:t>
            </a:r>
          </a:p>
          <a:p>
            <a:pPr lvl="1"/>
            <a:r>
              <a:rPr lang="en-US" dirty="0" smtClean="0">
                <a:hlinkClick r:id="rId3"/>
              </a:rPr>
              <a:t>Illustrative Mathematics</a:t>
            </a:r>
            <a:endParaRPr lang="en-US" dirty="0" smtClean="0"/>
          </a:p>
          <a:p>
            <a:pPr lvl="2"/>
            <a:r>
              <a:rPr lang="en-US" dirty="0" smtClean="0"/>
              <a:t>Find a problem that you would include in your lesson.</a:t>
            </a:r>
          </a:p>
          <a:p>
            <a:pPr lvl="1"/>
            <a:r>
              <a:rPr lang="en-US" dirty="0"/>
              <a:t>Write an original problem that you would include in your lesson</a:t>
            </a:r>
            <a:r>
              <a:rPr lang="en-US" dirty="0" smtClean="0"/>
              <a:t>.</a:t>
            </a:r>
          </a:p>
          <a:p>
            <a:pPr lvl="1"/>
            <a:r>
              <a:rPr lang="en-US" dirty="0" err="1" smtClean="0">
                <a:hlinkClick r:id="rId4"/>
              </a:rPr>
              <a:t>LearnZillion</a:t>
            </a:r>
            <a:endParaRPr lang="en-US" dirty="0" smtClean="0"/>
          </a:p>
          <a:p>
            <a:r>
              <a:rPr lang="en-US" dirty="0"/>
              <a:t>Share your problems with a partner</a:t>
            </a:r>
            <a:r>
              <a:rPr lang="en-US" dirty="0" smtClean="0"/>
              <a:t>.</a:t>
            </a:r>
            <a:endParaRPr lang="en-US" dirty="0"/>
          </a:p>
          <a:p>
            <a:pPr lvl="1"/>
            <a:endParaRPr lang="en-US" dirty="0"/>
          </a:p>
        </p:txBody>
      </p:sp>
      <p:sp>
        <p:nvSpPr>
          <p:cNvPr id="3" name="Title 2"/>
          <p:cNvSpPr>
            <a:spLocks noGrp="1"/>
          </p:cNvSpPr>
          <p:nvPr>
            <p:ph type="title"/>
          </p:nvPr>
        </p:nvSpPr>
        <p:spPr/>
        <p:txBody>
          <a:bodyPr/>
          <a:lstStyle/>
          <a:p>
            <a:r>
              <a:rPr lang="en-US" dirty="0" smtClean="0"/>
              <a:t>Preparing a Lesson- 4.OA.A.2</a:t>
            </a:r>
            <a:endParaRPr lang="en-US" dirty="0"/>
          </a:p>
        </p:txBody>
      </p:sp>
      <p:sp>
        <p:nvSpPr>
          <p:cNvPr id="4" name="Slide Number Placeholder 3"/>
          <p:cNvSpPr>
            <a:spLocks noGrp="1"/>
          </p:cNvSpPr>
          <p:nvPr>
            <p:ph type="sldNum" sz="quarter" idx="4"/>
          </p:nvPr>
        </p:nvSpPr>
        <p:spPr/>
        <p:txBody>
          <a:bodyPr/>
          <a:lstStyle/>
          <a:p>
            <a:fld id="{79BA4B8F-8B3F-4B52-9164-AF2CA95F68ED}" type="slidenum">
              <a:rPr lang="en-US" smtClean="0"/>
              <a:pPr/>
              <a:t>9</a:t>
            </a:fld>
            <a:endParaRPr lang="en-US" dirty="0"/>
          </a:p>
        </p:txBody>
      </p:sp>
      <p:sp>
        <p:nvSpPr>
          <p:cNvPr id="5" name="Footer Placeholder 4"/>
          <p:cNvSpPr>
            <a:spLocks noGrp="1"/>
          </p:cNvSpPr>
          <p:nvPr>
            <p:ph type="ftr" sz="quarter" idx="3"/>
          </p:nvPr>
        </p:nvSpPr>
        <p:spPr/>
        <p:txBody>
          <a:bodyPr/>
          <a:lstStyle/>
          <a:p>
            <a:r>
              <a:rPr lang="en-US" smtClean="0"/>
              <a:t>Louisiana Believes.</a:t>
            </a:r>
            <a:endParaRPr lang="en-US" dirty="0"/>
          </a:p>
        </p:txBody>
      </p:sp>
    </p:spTree>
    <p:extLst>
      <p:ext uri="{BB962C8B-B14F-4D97-AF65-F5344CB8AC3E}">
        <p14:creationId xmlns:p14="http://schemas.microsoft.com/office/powerpoint/2010/main" val="2465958345"/>
      </p:ext>
    </p:extLst>
  </p:cSld>
  <p:clrMapOvr>
    <a:masterClrMapping/>
  </p:clrMapOvr>
  <p:timing>
    <p:tnLst>
      <p:par>
        <p:cTn id="1" dur="indefinite" restart="never" nodeType="tmRoot"/>
      </p:par>
    </p:tnLst>
  </p:timing>
</p:sld>
</file>

<file path=ppt/theme/theme1.xml><?xml version="1.0" encoding="utf-8"?>
<a:theme xmlns:a="http://schemas.openxmlformats.org/drawingml/2006/main" name="Default Theme">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lumMod val="65000"/>
            <a:lumOff val="35000"/>
          </a:schemeClr>
        </a:solidFill>
        <a:ln>
          <a:noFill/>
        </a:ln>
        <a:effectLst/>
      </a:spPr>
      <a:bodyPr vert="horz" wrap="square" lIns="45714" tIns="49315" rIns="45714" bIns="49315" rtlCol="0" anchor="ctr" anchorCtr="0">
        <a:noAutofit/>
      </a:bodyPr>
      <a:lstStyle>
        <a:defPPr algn="ctr">
          <a:lnSpc>
            <a:spcPct val="90000"/>
          </a:lnSpc>
          <a:spcBef>
            <a:spcPct val="0"/>
          </a:spcBef>
          <a:defRPr b="1" dirty="0" smtClean="0">
            <a:solidFill>
              <a:schemeClr val="bg1"/>
            </a:solidFill>
            <a:latin typeface="Calibri" pitchFamily="34" charset="0"/>
            <a:cs typeface="Calibri"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Blan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Default Theme">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lumMod val="65000"/>
            <a:lumOff val="35000"/>
          </a:schemeClr>
        </a:solidFill>
        <a:ln>
          <a:noFill/>
        </a:ln>
        <a:effectLst/>
      </a:spPr>
      <a:bodyPr vert="horz" wrap="square" lIns="45714" tIns="49315" rIns="45714" bIns="49315" rtlCol="0" anchor="ctr" anchorCtr="0">
        <a:noAutofit/>
      </a:bodyPr>
      <a:lstStyle>
        <a:defPPr algn="ctr">
          <a:lnSpc>
            <a:spcPct val="90000"/>
          </a:lnSpc>
          <a:spcBef>
            <a:spcPct val="0"/>
          </a:spcBef>
          <a:defRPr b="1" dirty="0" smtClean="0">
            <a:solidFill>
              <a:schemeClr val="bg1"/>
            </a:solidFill>
            <a:latin typeface="Calibri" pitchFamily="34" charset="0"/>
            <a:cs typeface="Calibri"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4.xml><?xml version="1.0" encoding="utf-8"?>
<a:theme xmlns:a="http://schemas.openxmlformats.org/drawingml/2006/main" name="2_Default Theme">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lumMod val="65000"/>
            <a:lumOff val="35000"/>
          </a:schemeClr>
        </a:solidFill>
        <a:ln>
          <a:noFill/>
        </a:ln>
        <a:effectLst/>
      </a:spPr>
      <a:bodyPr vert="horz" wrap="square" lIns="45714" tIns="49315" rIns="45714" bIns="49315" rtlCol="0" anchor="ctr" anchorCtr="0">
        <a:noAutofit/>
      </a:bodyPr>
      <a:lstStyle>
        <a:defPPr algn="ctr">
          <a:lnSpc>
            <a:spcPct val="90000"/>
          </a:lnSpc>
          <a:spcBef>
            <a:spcPct val="0"/>
          </a:spcBef>
          <a:defRPr b="1" dirty="0" smtClean="0">
            <a:solidFill>
              <a:schemeClr val="bg1"/>
            </a:solidFill>
            <a:latin typeface="Calibri" pitchFamily="34" charset="0"/>
            <a:cs typeface="Calibri"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Default Theme</Template>
  <TotalTime>7700</TotalTime>
  <Words>1042</Words>
  <Application>Microsoft Office PowerPoint</Application>
  <PresentationFormat>On-screen Show (4:3)</PresentationFormat>
  <Paragraphs>196</Paragraphs>
  <Slides>17</Slides>
  <Notes>17</Notes>
  <HiddenSlides>0</HiddenSlides>
  <MMClips>0</MMClips>
  <ScaleCrop>false</ScaleCrop>
  <HeadingPairs>
    <vt:vector size="6" baseType="variant">
      <vt:variant>
        <vt:lpstr>Fonts Used</vt:lpstr>
      </vt:variant>
      <vt:variant>
        <vt:i4>7</vt:i4>
      </vt:variant>
      <vt:variant>
        <vt:lpstr>Theme</vt:lpstr>
      </vt:variant>
      <vt:variant>
        <vt:i4>4</vt:i4>
      </vt:variant>
      <vt:variant>
        <vt:lpstr>Slide Titles</vt:lpstr>
      </vt:variant>
      <vt:variant>
        <vt:i4>17</vt:i4>
      </vt:variant>
    </vt:vector>
  </HeadingPairs>
  <TitlesOfParts>
    <vt:vector size="28" baseType="lpstr">
      <vt:lpstr>Arial</vt:lpstr>
      <vt:lpstr>Times New Roman</vt:lpstr>
      <vt:lpstr>Chalkduster</vt:lpstr>
      <vt:lpstr>Steinem</vt:lpstr>
      <vt:lpstr>Steinem Unicode</vt:lpstr>
      <vt:lpstr>Calibri</vt:lpstr>
      <vt:lpstr>Symbol</vt:lpstr>
      <vt:lpstr>Default Theme</vt:lpstr>
      <vt:lpstr>Blank</vt:lpstr>
      <vt:lpstr>1_Default Theme</vt:lpstr>
      <vt:lpstr>2_Default Theme</vt:lpstr>
      <vt:lpstr>PowerPoint Presentation</vt:lpstr>
      <vt:lpstr>Today’s Goals</vt:lpstr>
      <vt:lpstr>Agenda</vt:lpstr>
      <vt:lpstr>Guidebook Items - Math</vt:lpstr>
      <vt:lpstr>Remediation Guides</vt:lpstr>
      <vt:lpstr>Agenda</vt:lpstr>
      <vt:lpstr>4th Grade Remediation Table</vt:lpstr>
      <vt:lpstr>Preparing a Lesson- 4.OA.A.2</vt:lpstr>
      <vt:lpstr>Preparing a Lesson- 4.OA.A.2</vt:lpstr>
      <vt:lpstr>Preparing a Lesson- 4.OA.A.2</vt:lpstr>
      <vt:lpstr>Putting it all together- 4.OA.A.2</vt:lpstr>
      <vt:lpstr>Guidebook Task Example: School Store</vt:lpstr>
      <vt:lpstr>Agenda</vt:lpstr>
      <vt:lpstr>Practice</vt:lpstr>
      <vt:lpstr>Building a Lesson</vt:lpstr>
      <vt:lpstr>Reflection</vt:lpstr>
      <vt:lpstr>PowerPoint Presentation</vt:lpstr>
    </vt:vector>
  </TitlesOfParts>
  <Company>LDOE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Louisiana Department of Education</dc:creator>
  <cp:lastModifiedBy>Chanda Johnson</cp:lastModifiedBy>
  <cp:revision>421</cp:revision>
  <cp:lastPrinted>2013-10-14T20:29:33Z</cp:lastPrinted>
  <dcterms:created xsi:type="dcterms:W3CDTF">2013-04-08T19:50:51Z</dcterms:created>
  <dcterms:modified xsi:type="dcterms:W3CDTF">2014-12-15T22:29:08Z</dcterms:modified>
</cp:coreProperties>
</file>