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1" r:id="rId2"/>
    <p:sldMasterId id="2147483663" r:id="rId3"/>
    <p:sldMasterId id="2147483665" r:id="rId4"/>
  </p:sldMasterIdLst>
  <p:notesMasterIdLst>
    <p:notesMasterId r:id="rId30"/>
  </p:notesMasterIdLst>
  <p:handoutMasterIdLst>
    <p:handoutMasterId r:id="rId31"/>
  </p:handoutMasterIdLst>
  <p:sldIdLst>
    <p:sldId id="327" r:id="rId5"/>
    <p:sldId id="491" r:id="rId6"/>
    <p:sldId id="489" r:id="rId7"/>
    <p:sldId id="558" r:id="rId8"/>
    <p:sldId id="506" r:id="rId9"/>
    <p:sldId id="559" r:id="rId10"/>
    <p:sldId id="551" r:id="rId11"/>
    <p:sldId id="537" r:id="rId12"/>
    <p:sldId id="560" r:id="rId13"/>
    <p:sldId id="526" r:id="rId14"/>
    <p:sldId id="527" r:id="rId15"/>
    <p:sldId id="547" r:id="rId16"/>
    <p:sldId id="544" r:id="rId17"/>
    <p:sldId id="546" r:id="rId18"/>
    <p:sldId id="545" r:id="rId19"/>
    <p:sldId id="561" r:id="rId20"/>
    <p:sldId id="553" r:id="rId21"/>
    <p:sldId id="554" r:id="rId22"/>
    <p:sldId id="555" r:id="rId23"/>
    <p:sldId id="556" r:id="rId24"/>
    <p:sldId id="557" r:id="rId25"/>
    <p:sldId id="518" r:id="rId26"/>
    <p:sldId id="550" r:id="rId27"/>
    <p:sldId id="564" r:id="rId28"/>
    <p:sldId id="562" r:id="rId29"/>
  </p:sldIdLst>
  <p:sldSz cx="9144000" cy="6858000" type="screen4x3"/>
  <p:notesSz cx="7010400" cy="9236075"/>
  <p:embeddedFontLst>
    <p:embeddedFont>
      <p:font typeface="Calibri"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ouisiana Department of Education" initials="LDoE" lastIdx="15" clrIdx="0"/>
  <p:cmAuthor id="1" name="deleteme2" initials="d" lastIdx="10" clrIdx="1"/>
  <p:cmAuthor id="2" name="Noah Divine" initials="" lastIdx="10" clrIdx="2"/>
  <p:cmAuthor id="3" name="Kristina Bradford" initials="" lastIdx="1" clrIdx="3"/>
  <p:cmAuthor id="4" name="Jessica Baghian" initials="" lastIdx="68" clrIdx="4"/>
  <p:cmAuthor id="5" name="Jan Sibley" initials="jls" lastIdx="5"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B8BC8A"/>
    <a:srgbClr val="C1E6F7"/>
    <a:srgbClr val="0000FF"/>
    <a:srgbClr val="9E4C65"/>
    <a:srgbClr val="AF5D8C"/>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53" autoAdjust="0"/>
    <p:restoredTop sz="92321" autoAdjust="0"/>
  </p:normalViewPr>
  <p:slideViewPr>
    <p:cSldViewPr>
      <p:cViewPr varScale="1">
        <p:scale>
          <a:sx n="85" d="100"/>
          <a:sy n="85" d="100"/>
        </p:scale>
        <p:origin x="-100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296"/>
    </p:cViewPr>
  </p:sorterViewPr>
  <p:notesViewPr>
    <p:cSldViewPr>
      <p:cViewPr varScale="1">
        <p:scale>
          <a:sx n="90" d="100"/>
          <a:sy n="90" d="100"/>
        </p:scale>
        <p:origin x="-3744" y="-96"/>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4.fntdata"/><Relationship Id="rId8" Type="http://schemas.openxmlformats.org/officeDocument/2006/relationships/slide" Target="slides/slide4.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1804"/>
          </a:xfrm>
          <a:prstGeom prst="rect">
            <a:avLst/>
          </a:prstGeom>
        </p:spPr>
        <p:txBody>
          <a:bodyPr vert="horz" lIns="92830" tIns="46415" rIns="92830" bIns="46415" rtlCol="0"/>
          <a:lstStyle>
            <a:lvl1pPr algn="r">
              <a:defRPr sz="1200"/>
            </a:lvl1pPr>
          </a:lstStyle>
          <a:p>
            <a:fld id="{386DFC0B-0794-4AFD-BD8A-181E06725F27}" type="datetimeFigureOut">
              <a:rPr lang="en-US" smtClean="0"/>
              <a:pPr/>
              <a:t>12/5/2014</a:t>
            </a:fld>
            <a:endParaRPr lang="en-US" dirty="0"/>
          </a:p>
        </p:txBody>
      </p:sp>
      <p:sp>
        <p:nvSpPr>
          <p:cNvPr id="4" name="Footer Placeholder 3"/>
          <p:cNvSpPr>
            <a:spLocks noGrp="1"/>
          </p:cNvSpPr>
          <p:nvPr>
            <p:ph type="ftr" sz="quarter" idx="2"/>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772668"/>
            <a:ext cx="3037840" cy="461804"/>
          </a:xfrm>
          <a:prstGeom prst="rect">
            <a:avLst/>
          </a:prstGeom>
        </p:spPr>
        <p:txBody>
          <a:bodyPr vert="horz" lIns="92830" tIns="46415" rIns="92830" bIns="46415" rtlCol="0" anchor="b"/>
          <a:lstStyle>
            <a:lvl1pPr algn="r">
              <a:defRPr sz="1200"/>
            </a:lvl1pPr>
          </a:lstStyle>
          <a:p>
            <a:fld id="{CCD0207C-B002-435E-99D1-C3D69078E972}" type="slidenum">
              <a:rPr lang="en-US" smtClean="0"/>
              <a:pPr/>
              <a:t>‹#›</a:t>
            </a:fld>
            <a:endParaRPr lang="en-US" dirty="0"/>
          </a:p>
        </p:txBody>
      </p:sp>
    </p:spTree>
    <p:extLst>
      <p:ext uri="{BB962C8B-B14F-4D97-AF65-F5344CB8AC3E}">
        <p14:creationId xmlns:p14="http://schemas.microsoft.com/office/powerpoint/2010/main" val="3290924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vl1pPr>
          </a:lstStyle>
          <a:p>
            <a:fld id="{641CA6CE-8A7F-4E37-A715-9178284F6F81}" type="datetimeFigureOut">
              <a:rPr lang="en-US" smtClean="0"/>
              <a:pPr/>
              <a:t>12/5/2014</a:t>
            </a:fld>
            <a:endParaRPr lang="en-US" dirty="0"/>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a:defRPr sz="1200"/>
            </a:lvl1pPr>
          </a:lstStyle>
          <a:p>
            <a:fld id="{0A7D4113-607C-4C8C-A317-57A1D107AA5D}" type="slidenum">
              <a:rPr lang="en-US" smtClean="0"/>
              <a:pPr/>
              <a:t>‹#›</a:t>
            </a:fld>
            <a:endParaRPr lang="en-US" dirty="0"/>
          </a:p>
        </p:txBody>
      </p:sp>
    </p:spTree>
    <p:extLst>
      <p:ext uri="{BB962C8B-B14F-4D97-AF65-F5344CB8AC3E}">
        <p14:creationId xmlns:p14="http://schemas.microsoft.com/office/powerpoint/2010/main" val="200128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21</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22</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23</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25</a:t>
            </a:fld>
            <a:endParaRPr lang="en-US" dirty="0"/>
          </a:p>
        </p:txBody>
      </p:sp>
    </p:spTree>
    <p:extLst>
      <p:ext uri="{BB962C8B-B14F-4D97-AF65-F5344CB8AC3E}">
        <p14:creationId xmlns:p14="http://schemas.microsoft.com/office/powerpoint/2010/main" val="1570937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4</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945992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10</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11</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17</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18</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19</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20</a:t>
            </a:fld>
            <a:endParaRPr lang="en-US" dirty="0"/>
          </a:p>
        </p:txBody>
      </p:sp>
    </p:spTree>
    <p:extLst>
      <p:ext uri="{BB962C8B-B14F-4D97-AF65-F5344CB8AC3E}">
        <p14:creationId xmlns:p14="http://schemas.microsoft.com/office/powerpoint/2010/main" val="2945992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endParaRPr lang="en-US" dirty="0"/>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7091815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69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70804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endParaRPr lang="en-US" dirty="0">
              <a:solidFill>
                <a:srgbClr val="EAEBDE">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47230456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3"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4"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pPr/>
              <a:t>‹#›</a:t>
            </a:fld>
            <a:endParaRPr lang="en-US" dirty="0"/>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endParaRPr lang="en-US" dirty="0"/>
          </a:p>
        </p:txBody>
      </p:sp>
    </p:spTree>
    <p:extLst>
      <p:ext uri="{BB962C8B-B14F-4D97-AF65-F5344CB8AC3E}">
        <p14:creationId xmlns:p14="http://schemas.microsoft.com/office/powerpoint/2010/main" val="4261257264"/>
      </p:ext>
    </p:extLst>
  </p:cSld>
  <p:clrMap bg1="lt1" tx1="dk1" bg2="lt2" tx2="dk2" accent1="accent1" accent2="accent2" accent3="accent3" accent4="accent4" accent5="accent5" accent6="accent6" hlink="hlink" folHlink="folHlink"/>
  <p:sldLayoutIdLst>
    <p:sldLayoutId id="2147483650" r:id="rId1"/>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45651"/>
      </p:ext>
    </p:extLst>
  </p:cSld>
  <p:clrMap bg1="lt1" tx1="dk1" bg2="lt2" tx2="dk2" accent1="accent1" accent2="accent2" accent3="accent3" accent4="accent4" accent5="accent5" accent6="accent6" hlink="hlink" folHlink="folHlink"/>
  <p:sldLayoutIdLst>
    <p:sldLayoutId id="2147483662"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110323085"/>
      </p:ext>
    </p:extLst>
  </p:cSld>
  <p:clrMap bg1="lt1" tx1="dk1" bg2="lt2" tx2="dk2" accent1="accent1" accent2="accent2" accent3="accent3" accent4="accent4" accent5="accent5" accent6="accent6" hlink="hlink" folHlink="folHlink"/>
  <p:sldLayoutIdLst>
    <p:sldLayoutId id="2147483664"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3"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4"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endParaRPr lang="en-US" dirty="0">
              <a:solidFill>
                <a:srgbClr val="EAEBDE">
                  <a:lumMod val="50000"/>
                </a:srgbClr>
              </a:solidFill>
            </a:endParaRPr>
          </a:p>
        </p:txBody>
      </p:sp>
    </p:spTree>
    <p:extLst>
      <p:ext uri="{BB962C8B-B14F-4D97-AF65-F5344CB8AC3E}">
        <p14:creationId xmlns:p14="http://schemas.microsoft.com/office/powerpoint/2010/main" val="427114863"/>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package" Target="../embeddings/Microsoft_Word_Document1.doc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6.png"/><Relationship Id="rId4" Type="http://schemas.openxmlformats.org/officeDocument/2006/relationships/package" Target="../embeddings/Microsoft_Word_Document2.docx"/></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parcconline.org/parcc-accessibility-features-and-accommodations-manual"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louisianabelieves.com/resources/library/assessment"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www.parcconline.org/parcc-accessibility-features-and-accommodations-manual"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www.louisianabelieves.com/resources/library/assessment"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louisianabelieves.com/docs/default-source/assessment/lep-accommodations-form-2014-15.pdf?sfvrsn=4"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www.parcconline.org/parcc-accessibility-features-and-accommodations-manua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louisianabelieves.com/docs/default-source/assessment/pnp-2014-15.pdf?sfvrsn=4"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www.louisianabelieves.com/resources/library/assessment"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louisianabelieves.com/docs/default-source/assessment/unique-accommodation-form.pdf?sfvrsn=2"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hyperlink" Target="http://www.parcconline.org/parcc-accessibility-features-and-accommodations-manual" TargetMode="External"/><Relationship Id="rId4" Type="http://schemas.openxmlformats.org/officeDocument/2006/relationships/hyperlink" Target="http://www.louisianabelieves.com/resources/library/assessment"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parcconline.org/parcc-accessibility-features-and-accommodations-manual"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louisianabelieves.com/resources/library/louisiana-teacher-leaders" TargetMode="External"/><Relationship Id="rId13" Type="http://schemas.openxmlformats.org/officeDocument/2006/relationships/hyperlink" Target="http://r20.rs6.net/tn.jsp?e=001oWjFLuGbjkzqPjt3D0hHNyQip9QZH5dNiTvpNfhXsoVU0H0yUjhFfP5__Xpao1Gil8VcdYMDNe-EZtGu95roc5MpJDN_8L_JJE0156tg-qNWBe5WhlmPPx8vhkNICNI3fc0QrB1R2CI75onGgA1HgxDbA4uBtGb16sv_unJq_N-QUAek5UO7x9Y4-WOqmf_z2G2p0SHjEWo=" TargetMode="External"/><Relationship Id="rId3" Type="http://schemas.openxmlformats.org/officeDocument/2006/relationships/hyperlink" Target="http://www.louisianabelieves.com/resources/library/k-12-math-year-long-planning" TargetMode="External"/><Relationship Id="rId7" Type="http://schemas.openxmlformats.org/officeDocument/2006/relationships/hyperlink" Target="http://www.parcconline.org/practice-tests" TargetMode="External"/><Relationship Id="rId12" Type="http://schemas.openxmlformats.org/officeDocument/2006/relationships/hyperlink" Target="http://r20.rs6.net/tn.jsp?e=001oWjFLuGbjkzqPjt3D0hHNyQip9QZH5dNiTvpNfhXsoVU0H0yUjhFfP5__Xpao1GieA1RRu0wNR5Z81Q2zSejuG8NlJ2R9JlbWsHuwwF2nqJUmwjcWl1VKMcQji5pt6TtAzCBMXA8jKjRTobynFx9f3g67WLRZJjVqoJNiNrTmpddyh2m0sFSz3l5ICXPXMDA8qX3vjGMYemLZWNfn0EXOgypwAUJ3L8Vyp73Bb8np7DD8A6zDhmoPiBrZt3F32cj"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www.louisianabelieves.com/resources/classroom-support-toolbox/teacher-support-toolbox/end-of-year-assessments" TargetMode="External"/><Relationship Id="rId11" Type="http://schemas.openxmlformats.org/officeDocument/2006/relationships/hyperlink" Target="http://r20.rs6.net/tn.jsp?e=001oWjFLuGbjkzqPjt3D0hHNyQip9QZH5dNiTvpNfhXsoVU0H0yUjhFfP5__Xpao1GieA1RRu0wNR7e_S_-LTpIEbb-li-tHDvtlnseasjfc81VKtLHJGdFXRtO1mln68Z5v4ht0wsy8iFR-fUKbHJuSUQwaq9kl9WWGolIffFuxyDLEDTWQPSJdQ==" TargetMode="External"/><Relationship Id="rId5" Type="http://schemas.openxmlformats.org/officeDocument/2006/relationships/hyperlink" Target="http://www.louisianabelieves.com/assessment/eagle" TargetMode="External"/><Relationship Id="rId10" Type="http://schemas.openxmlformats.org/officeDocument/2006/relationships/hyperlink" Target="http://r20.rs6.net/tn.jsp?e=001oWjFLuGbjkzqPjt3D0hHNyQip9QZH5dNiTvpNfhXsoVU0H0yUjhFfP5__Xpao1Gil8VcdYMDNe-EZtGu95roc5MpJDN_8L_JJE0156tg-qNWBe5WhlmPPx8vhkNICNI3fc0QrB1R2CI75onGgA1HgxDbA4uBtGb1NbZAPBQtQYKjPEp-euGTRopKYlOviqSN9iwp4N_s7c9TS1571jgtejXy9se1prPWVKrZgNMkECyjNz16lHmXE4FQW-wORzrf" TargetMode="External"/><Relationship Id="rId4" Type="http://schemas.openxmlformats.org/officeDocument/2006/relationships/hyperlink" Target="http://www.louisianabelieves.com/resources/library/k-12-ela-year-long-planning" TargetMode="External"/><Relationship Id="rId9" Type="http://schemas.openxmlformats.org/officeDocument/2006/relationships/hyperlink" Target="http://r20.rs6.net/tn.jsp?e=001oWjFLuGbjkzqPjt3D0hHNyQip9QZH5dNiTvpNfhXsoVU0H0yUjhFfP5__Xpao1Gil8VcdYMDNe-EZtGu95roc5MpJDN_8L_JJE0156tg-qPAK0IeaQwyCSuA3CAahzAZk_VZ6e9QwxV8T-BIYsPrXoP6q-paVxCA3gm8TQi1n78A_lDn6hKvjL-XctWkaLrY" TargetMode="External"/><Relationship Id="rId14" Type="http://schemas.openxmlformats.org/officeDocument/2006/relationships/hyperlink" Target="http://r20.rs6.net/tn.jsp?e=001oWjFLuGbjkzqPjt3D0hHNyQip9QZH5dNiTvpNfhXsoVU0H0yUjhFfP5__Xpao1GieA1RRu0wNR5Z81Q2zSejuG8NlJ2R9JlbWsHuwwF2nqJUmwjcWl1VKMcQji5pt6TtAzCBMXA8jKhqwNMT0Aja0-hZBJDugDWwITFuF1xcKopDQxZnRm-ZoFMSGDywhRSD7swzMHI0rAYUwq_Bio3k4Rj7gfMdgd3TqG_DZ91Zh9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hyperlink" Target="http://www.louisianabelieves.com/docs/default-source/assessment-2013-2014/guide-assessment-structure-13-14-science---biology.pdf?sfvrsn=11" TargetMode="External"/><Relationship Id="rId3" Type="http://schemas.openxmlformats.org/officeDocument/2006/relationships/hyperlink" Target="http://www.louisianabelieves.com/resources/library/assessment-guidance-2014-2015" TargetMode="External"/><Relationship Id="rId7" Type="http://schemas.openxmlformats.org/officeDocument/2006/relationships/hyperlink" Target="http://www.louisianabelieves.com/docs/default-source/assessment-2013-2014/guide-assessment-structure-13-14-math-geometry.pdf?sfvrsn=14"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www.louisianabelieves.com/docs/default-source/assessment-2013-2014/guide-assessment-structure-13-14-math-algebra-i.pdf?sfvrsn=12" TargetMode="External"/><Relationship Id="rId5" Type="http://schemas.openxmlformats.org/officeDocument/2006/relationships/hyperlink" Target="http://www.louisianabelieves.com/docs/default-source/assessment-2013-2014/2014-2015-assessment-guidance-english-iii.pdf?sfvrsn=2" TargetMode="External"/><Relationship Id="rId10" Type="http://schemas.openxmlformats.org/officeDocument/2006/relationships/hyperlink" Target="http://www.louisianabelieves.com/resources/library/assessment" TargetMode="External"/><Relationship Id="rId4" Type="http://schemas.openxmlformats.org/officeDocument/2006/relationships/hyperlink" Target="http://www.louisianabelieves.com/docs/default-source/assessment-2013-2014/2014-2015-assessment-guidance-english-ii.pdf?sfvrsn=2" TargetMode="External"/><Relationship Id="rId9" Type="http://schemas.openxmlformats.org/officeDocument/2006/relationships/hyperlink" Target="http://www.louisianabelieves.com/docs/default-source/assessment-2013-2014/guide-assessment-structure-13-14-us-history.pdf?sfvrsn=1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louisianabelieves.com/resources/library/assessment-guidance-2014-2015"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r20.rs6.net/tn.jsp?e=001oWjFLuGbjkzqPjt3D0hHNyQip9QZH5dNiTvpNfhXsoVU0H0yUjhFfP5__Xpao1Gil8VcdYMDNe-EZtGu95roc5MpJDN_8L_JJE0156tg-qNWBe5WhlmPPx8vhkNICNI3fc0QrB1R2CI75onGgA1HgxDbA4uBtGb1uAt3O0jhri3lEaSUuVgg5YJcaLqrcX9FlA_wEMZ-JDK3jEId6_yr1xqeXppfAKGsBfUcwlJzPN0=" TargetMode="External"/><Relationship Id="rId3" Type="http://schemas.openxmlformats.org/officeDocument/2006/relationships/hyperlink" Target="http://r20.rs6.net/tn.jsp?e=001oWjFLuGbjkzqPjt3D0hHNyQip9QZH5dNiTvpNfhXsoVU0H0yUjhFfP5__Xpao1Gil8VcdYMDNe-EZtGu95roc5MpJDN_8L_JJE0156tg-qPAK0IeaQwyCSuA3CAahzAZk_VZ6e9QwxV8T-BIYsPrXoP6q-paVxCA3gm8TQi1n78A_lDn6hKvjL-XctWkaLrY" TargetMode="External"/><Relationship Id="rId7" Type="http://schemas.openxmlformats.org/officeDocument/2006/relationships/hyperlink" Target="http://r20.rs6.net/tn.jsp?e=001oWjFLuGbjkzqPjt3D0hHNyQip9QZH5dNiTvpNfhXsoVU0H0yUjhFfP5__Xpao1Gil8VcdYMDNe-EZtGu95roc5MpJDN_8L_JJE0156tg-qNWBe5WhlmPPx8vhkNICNI3fc0QrB1R2CI75onGgA1HgxDbA4uBtGb16sv_unJq_N-QUAek5UO7x9Y4-WOqmf_z2G2p0SHjEWo=" TargetMode="External"/><Relationship Id="rId2" Type="http://schemas.openxmlformats.org/officeDocument/2006/relationships/hyperlink" Target="http://r20.rs6.net/tn.jsp?e=001oWjFLuGbjkzqPjt3D0hHNyQip9QZH5dNiTvpNfhXsoVU0H0yUjhFfP5__Xpao1GieA1RRu0wNR5Z81Q2zSejuG8NlJ2R9JlbWsHuwwF2nqJUmwjcWl1VKMcQji5pt6TtAzCBMXA8jKhqwNMT0Aja0-hZBJDugDWwITFuF1xcKopDQxZnRm-ZoFMSGDywhRSD7swzMHI0rAYUwq_Bio3k4Rj7gfMdgd3TqG_DZ91Zh9I=" TargetMode="External"/><Relationship Id="rId1" Type="http://schemas.openxmlformats.org/officeDocument/2006/relationships/slideLayout" Target="../slideLayouts/slideLayout1.xml"/><Relationship Id="rId6" Type="http://schemas.openxmlformats.org/officeDocument/2006/relationships/hyperlink" Target="http://r20.rs6.net/tn.jsp?e=001oWjFLuGbjkzqPjt3D0hHNyQip9QZH5dNiTvpNfhXsoVU0H0yUjhFfP5__Xpao1GieA1RRu0wNR5Z81Q2zSejuG8NlJ2R9JlbWsHuwwF2nqJUmwjcWl1VKMcQji5pt6TtAzCBMXA8jKjRTobynFx9f3g67WLRZJjVqoJNiNrTmpddyh2m0sFSz3l5ICXPXMDA8qX3vjGMYemLZWNfn0EXOgypwAUJ3L8Vyp73Bb8np7DD8A6zDhmoPiBrZt3F32cj" TargetMode="External"/><Relationship Id="rId5" Type="http://schemas.openxmlformats.org/officeDocument/2006/relationships/hyperlink" Target="http://r20.rs6.net/tn.jsp?e=001oWjFLuGbjkzqPjt3D0hHNyQip9QZH5dNiTvpNfhXsoVU0H0yUjhFfP5__Xpao1GieA1RRu0wNR7e_S_-LTpIEbb-li-tHDvtlnseasjfc81VKtLHJGdFXRtO1mln68Z5v4ht0wsy8iFR-fUKbHJuSUQwaq9kl9WWGolIffFuxyDLEDTWQPSJdQ==" TargetMode="External"/><Relationship Id="rId4" Type="http://schemas.openxmlformats.org/officeDocument/2006/relationships/hyperlink" Target="http://r20.rs6.net/tn.jsp?e=001oWjFLuGbjkzqPjt3D0hHNyQip9QZH5dNiTvpNfhXsoVU0H0yUjhFfP5__Xpao1Gil8VcdYMDNe-EZtGu95roc5MpJDN_8L_JJE0156tg-qNWBe5WhlmPPx8vhkNICNI3fc0QrB1R2CI75onGgA1HgxDbA4uBtGb1NbZAPBQtQYKjPEp-euGTRopKYlOviqSN9iwp4N_s7c9TS1571jgtejXy9se1prPWVKrZgNMkECyjNz16lHmXE4FQW-wORzr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 y="-38100"/>
            <a:ext cx="9144000" cy="6858000"/>
          </a:xfrm>
          <a:prstGeom prst="rect">
            <a:avLst/>
          </a:prstGeom>
        </p:spPr>
      </p:pic>
      <p:sp>
        <p:nvSpPr>
          <p:cNvPr id="4" name="Rectangle 3"/>
          <p:cNvSpPr/>
          <p:nvPr/>
        </p:nvSpPr>
        <p:spPr>
          <a:xfrm>
            <a:off x="533400" y="3540696"/>
            <a:ext cx="8077200" cy="1169551"/>
          </a:xfrm>
          <a:prstGeom prst="rect">
            <a:avLst/>
          </a:prstGeom>
        </p:spPr>
        <p:txBody>
          <a:bodyPr wrap="square" anchor="ctr">
            <a:spAutoFit/>
          </a:bodyPr>
          <a:lstStyle/>
          <a:p>
            <a:pPr algn="ctr"/>
            <a:r>
              <a:rPr lang="en-US" sz="3500" b="1" spc="300" dirty="0" smtClean="0">
                <a:latin typeface="+mj-lt"/>
                <a:ea typeface="Steinem Unicode" pitchFamily="18" charset="2"/>
                <a:cs typeface="Steinem Unicode" pitchFamily="18" charset="2"/>
              </a:rPr>
              <a:t>Teacher Leader </a:t>
            </a:r>
          </a:p>
          <a:p>
            <a:pPr algn="ctr"/>
            <a:r>
              <a:rPr lang="en-US" sz="3500" b="1" spc="300" dirty="0" smtClean="0">
                <a:latin typeface="+mj-lt"/>
                <a:ea typeface="Steinem Unicode" pitchFamily="18" charset="2"/>
                <a:cs typeface="Steinem Unicode" pitchFamily="18" charset="2"/>
              </a:rPr>
              <a:t>PARCC Administration</a:t>
            </a:r>
            <a:endParaRPr lang="en-US" sz="3500" b="1" spc="300" dirty="0">
              <a:latin typeface="+mj-lt"/>
              <a:ea typeface="Steinem Unicode" pitchFamily="18" charset="2"/>
              <a:cs typeface="Steinem Unicode" pitchFamily="18" charset="2"/>
            </a:endParaRPr>
          </a:p>
        </p:txBody>
      </p:sp>
    </p:spTree>
    <p:extLst>
      <p:ext uri="{BB962C8B-B14F-4D97-AF65-F5344CB8AC3E}">
        <p14:creationId xmlns:p14="http://schemas.microsoft.com/office/powerpoint/2010/main" val="26436732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839200" cy="5257800"/>
          </a:xfrm>
        </p:spPr>
        <p:txBody>
          <a:bodyPr>
            <a:noAutofit/>
          </a:bodyPr>
          <a:lstStyle/>
          <a:p>
            <a:pPr marL="0" indent="0">
              <a:buNone/>
            </a:pPr>
            <a:endParaRPr lang="en-US" sz="1500" dirty="0" smtClean="0"/>
          </a:p>
          <a:p>
            <a:endParaRPr lang="en-US" sz="1500" dirty="0" smtClean="0"/>
          </a:p>
          <a:p>
            <a:endParaRPr lang="en-US" sz="1500" dirty="0" smtClean="0"/>
          </a:p>
          <a:p>
            <a:pPr marL="0" indent="0">
              <a:buNone/>
            </a:pPr>
            <a:endParaRPr lang="en-US" sz="1500" dirty="0" smtClean="0"/>
          </a:p>
          <a:p>
            <a:pPr marL="0" indent="0">
              <a:buNone/>
            </a:pPr>
            <a:endParaRPr lang="en-US" sz="1500" dirty="0" smtClean="0"/>
          </a:p>
          <a:p>
            <a:endParaRPr lang="en-US" sz="1500" dirty="0" smtClean="0"/>
          </a:p>
          <a:p>
            <a:pPr marL="0" indent="0">
              <a:buNone/>
            </a:pPr>
            <a:endParaRPr lang="en-US" sz="1500" dirty="0"/>
          </a:p>
          <a:p>
            <a:pPr marL="0" indent="0">
              <a:buNone/>
            </a:pPr>
            <a:endParaRPr lang="en-US" sz="1500" dirty="0" smtClean="0"/>
          </a:p>
          <a:p>
            <a:pPr marL="0" indent="0">
              <a:buNone/>
            </a:pPr>
            <a:endParaRPr lang="en-US" sz="1500" dirty="0" smtClean="0"/>
          </a:p>
          <a:p>
            <a:r>
              <a:rPr lang="en-US" sz="1600" dirty="0" smtClean="0"/>
              <a:t>Students will take one unit/session per day as defined above</a:t>
            </a:r>
          </a:p>
          <a:p>
            <a:r>
              <a:rPr lang="en-US" sz="1600" dirty="0" smtClean="0"/>
              <a:t>Maximum times allowed are included in the schedule</a:t>
            </a:r>
          </a:p>
          <a:p>
            <a:r>
              <a:rPr lang="en-US" sz="1600" dirty="0" smtClean="0"/>
              <a:t>Make-up days are allowed on March 23</a:t>
            </a:r>
            <a:r>
              <a:rPr lang="en-US" sz="1600" baseline="30000" dirty="0" smtClean="0"/>
              <a:t>rd</a:t>
            </a:r>
            <a:r>
              <a:rPr lang="en-US" sz="1600" dirty="0" smtClean="0"/>
              <a:t> and 24</a:t>
            </a:r>
            <a:r>
              <a:rPr lang="en-US" sz="1600" baseline="30000" dirty="0" smtClean="0"/>
              <a:t>th</a:t>
            </a:r>
          </a:p>
          <a:p>
            <a:pPr marL="0" indent="0">
              <a:buNone/>
            </a:pPr>
            <a:endParaRPr lang="en-US" sz="1600" dirty="0" smtClean="0"/>
          </a:p>
          <a:p>
            <a:endParaRPr lang="en-US" sz="1800" dirty="0" smtClean="0"/>
          </a:p>
          <a:p>
            <a:endParaRPr lang="en-US" sz="15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Scheduling for the PBA Assessment</a:t>
            </a:r>
            <a:endParaRPr lang="en-US" dirty="0">
              <a:latin typeface="Chalkduster"/>
              <a:cs typeface="Chalkduster"/>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672546331"/>
              </p:ext>
            </p:extLst>
          </p:nvPr>
        </p:nvGraphicFramePr>
        <p:xfrm>
          <a:off x="152400" y="1582074"/>
          <a:ext cx="8839200" cy="2102658"/>
        </p:xfrm>
        <a:graphic>
          <a:graphicData uri="http://schemas.openxmlformats.org/presentationml/2006/ole">
            <mc:AlternateContent xmlns:mc="http://schemas.openxmlformats.org/markup-compatibility/2006">
              <mc:Choice xmlns:v="urn:schemas-microsoft-com:vml" Requires="v">
                <p:oleObj spid="_x0000_s3130" name="Document" r:id="rId4" imgW="8382000" imgH="1993900" progId="Word.Document.12">
                  <p:embed/>
                </p:oleObj>
              </mc:Choice>
              <mc:Fallback>
                <p:oleObj name="Document" r:id="rId4" imgW="8382000" imgH="1993900" progId="Word.Document.12">
                  <p:embed/>
                  <p:pic>
                    <p:nvPicPr>
                      <p:cNvPr id="0" name=""/>
                      <p:cNvPicPr/>
                      <p:nvPr/>
                    </p:nvPicPr>
                    <p:blipFill>
                      <a:blip r:embed="rId5"/>
                      <a:stretch>
                        <a:fillRect/>
                      </a:stretch>
                    </p:blipFill>
                    <p:spPr>
                      <a:xfrm>
                        <a:off x="152400" y="1582074"/>
                        <a:ext cx="8839200" cy="2102658"/>
                      </a:xfrm>
                      <a:prstGeom prst="rect">
                        <a:avLst/>
                      </a:prstGeom>
                    </p:spPr>
                  </p:pic>
                </p:oleObj>
              </mc:Fallback>
            </mc:AlternateContent>
          </a:graphicData>
        </a:graphic>
      </p:graphicFrame>
    </p:spTree>
    <p:extLst>
      <p:ext uri="{BB962C8B-B14F-4D97-AF65-F5344CB8AC3E}">
        <p14:creationId xmlns:p14="http://schemas.microsoft.com/office/powerpoint/2010/main" val="34629245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839200" cy="5257800"/>
          </a:xfrm>
        </p:spPr>
        <p:txBody>
          <a:bodyPr>
            <a:noAutofit/>
          </a:bodyPr>
          <a:lstStyle/>
          <a:p>
            <a:pPr marL="0" indent="0">
              <a:buNone/>
            </a:pPr>
            <a:endParaRPr lang="en-US" sz="1500" dirty="0" smtClean="0"/>
          </a:p>
          <a:p>
            <a:endParaRPr lang="en-US" sz="1500" dirty="0" smtClean="0"/>
          </a:p>
          <a:p>
            <a:endParaRPr lang="en-US" sz="1500" dirty="0" smtClean="0"/>
          </a:p>
          <a:p>
            <a:pPr marL="0" indent="0">
              <a:buNone/>
            </a:pPr>
            <a:endParaRPr lang="en-US" sz="1500" dirty="0" smtClean="0"/>
          </a:p>
          <a:p>
            <a:pPr marL="0" indent="0">
              <a:buNone/>
            </a:pPr>
            <a:endParaRPr lang="en-US" sz="1500" dirty="0" smtClean="0"/>
          </a:p>
          <a:p>
            <a:endParaRPr lang="en-US" sz="1500" dirty="0" smtClean="0"/>
          </a:p>
          <a:p>
            <a:pPr marL="0" indent="0">
              <a:buNone/>
            </a:pPr>
            <a:endParaRPr lang="en-US" sz="1500" dirty="0"/>
          </a:p>
          <a:p>
            <a:pPr marL="0" indent="0">
              <a:buNone/>
            </a:pPr>
            <a:endParaRPr lang="en-US" sz="1500" dirty="0" smtClean="0"/>
          </a:p>
          <a:p>
            <a:pPr marL="0" indent="0">
              <a:buNone/>
            </a:pPr>
            <a:endParaRPr lang="en-US" sz="1600" dirty="0" smtClean="0"/>
          </a:p>
          <a:p>
            <a:r>
              <a:rPr lang="en-US" sz="1600" dirty="0" smtClean="0"/>
              <a:t>Students will take one unit/session per day as defined above</a:t>
            </a:r>
          </a:p>
          <a:p>
            <a:r>
              <a:rPr lang="en-US" sz="1600" dirty="0" smtClean="0"/>
              <a:t>Maximum times allowed are included in the schedule</a:t>
            </a:r>
          </a:p>
          <a:p>
            <a:r>
              <a:rPr lang="en-US" sz="1600" dirty="0" smtClean="0"/>
              <a:t>Additional make-up days are available on May 11</a:t>
            </a:r>
            <a:r>
              <a:rPr lang="en-US" sz="1600" baseline="30000" dirty="0" smtClean="0"/>
              <a:t>th</a:t>
            </a:r>
            <a:r>
              <a:rPr lang="en-US" sz="1600" dirty="0" smtClean="0"/>
              <a:t> and 12</a:t>
            </a:r>
            <a:r>
              <a:rPr lang="en-US" sz="1600" baseline="30000" dirty="0" smtClean="0"/>
              <a:t>th</a:t>
            </a:r>
            <a:endParaRPr lang="en-US" sz="1600" dirty="0" smtClean="0"/>
          </a:p>
          <a:p>
            <a:pPr marL="0" indent="0">
              <a:buNone/>
            </a:pPr>
            <a:r>
              <a:rPr lang="en-US" sz="1800" dirty="0" smtClean="0"/>
              <a:t> </a:t>
            </a:r>
          </a:p>
          <a:p>
            <a:endParaRPr lang="en-US" sz="1800" dirty="0" smtClean="0"/>
          </a:p>
          <a:p>
            <a:endParaRPr lang="en-US" sz="15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Scheduling for the EOY Assessment</a:t>
            </a:r>
            <a:endParaRPr lang="en-US" dirty="0">
              <a:latin typeface="Chalkduster"/>
              <a:cs typeface="Chalkduster"/>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148633881"/>
              </p:ext>
            </p:extLst>
          </p:nvPr>
        </p:nvGraphicFramePr>
        <p:xfrm>
          <a:off x="76200" y="1447800"/>
          <a:ext cx="8983133" cy="2120785"/>
        </p:xfrm>
        <a:graphic>
          <a:graphicData uri="http://schemas.openxmlformats.org/presentationml/2006/ole">
            <mc:AlternateContent xmlns:mc="http://schemas.openxmlformats.org/markup-compatibility/2006">
              <mc:Choice xmlns:v="urn:schemas-microsoft-com:vml" Requires="v">
                <p:oleObj spid="_x0000_s4154" name="Document" r:id="rId4" imgW="8382000" imgH="1993900" progId="Word.Document.12">
                  <p:embed/>
                </p:oleObj>
              </mc:Choice>
              <mc:Fallback>
                <p:oleObj name="Document" r:id="rId4" imgW="8382000" imgH="1993900" progId="Word.Document.12">
                  <p:embed/>
                  <p:pic>
                    <p:nvPicPr>
                      <p:cNvPr id="0" name=""/>
                      <p:cNvPicPr/>
                      <p:nvPr/>
                    </p:nvPicPr>
                    <p:blipFill>
                      <a:blip r:embed="rId5"/>
                      <a:stretch>
                        <a:fillRect/>
                      </a:stretch>
                    </p:blipFill>
                    <p:spPr>
                      <a:xfrm>
                        <a:off x="76200" y="1447800"/>
                        <a:ext cx="8983133" cy="2120785"/>
                      </a:xfrm>
                      <a:prstGeom prst="rect">
                        <a:avLst/>
                      </a:prstGeom>
                    </p:spPr>
                  </p:pic>
                </p:oleObj>
              </mc:Fallback>
            </mc:AlternateContent>
          </a:graphicData>
        </a:graphic>
      </p:graphicFrame>
    </p:spTree>
    <p:extLst>
      <p:ext uri="{BB962C8B-B14F-4D97-AF65-F5344CB8AC3E}">
        <p14:creationId xmlns:p14="http://schemas.microsoft.com/office/powerpoint/2010/main" val="14494527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Booklets</a:t>
            </a:r>
            <a:endParaRPr lang="en-US" dirty="0"/>
          </a:p>
        </p:txBody>
      </p:sp>
      <p:sp>
        <p:nvSpPr>
          <p:cNvPr id="3" name="Content Placeholder 2"/>
          <p:cNvSpPr>
            <a:spLocks noGrp="1"/>
          </p:cNvSpPr>
          <p:nvPr>
            <p:ph sz="quarter" idx="10"/>
          </p:nvPr>
        </p:nvSpPr>
        <p:spPr/>
        <p:txBody>
          <a:bodyPr>
            <a:normAutofit/>
          </a:bodyPr>
          <a:lstStyle/>
          <a:p>
            <a:r>
              <a:rPr lang="en-US" sz="1800" dirty="0" smtClean="0"/>
              <a:t>Students at every grade level will be using consumable test booklets.  </a:t>
            </a:r>
          </a:p>
          <a:p>
            <a:r>
              <a:rPr lang="en-US" sz="1800" dirty="0" smtClean="0"/>
              <a:t>Students will be able to underline in passages and questions within the consumable test booklet and use non-carbon yellow highlighters in the text of the passages and questions.</a:t>
            </a:r>
          </a:p>
          <a:p>
            <a:r>
              <a:rPr lang="en-US" sz="1800" dirty="0"/>
              <a:t>Multiple Choice items have four options. Students will shade the bubble of the correct answer. </a:t>
            </a:r>
            <a:endParaRPr lang="en-US" sz="1800" dirty="0" smtClean="0"/>
          </a:p>
          <a:p>
            <a:r>
              <a:rPr lang="en-US" sz="1800" dirty="0"/>
              <a:t>Multiple Select items have more than four options. Students will shade each bubble that corresponds to a correct answer. The number correct will vary from item to item. </a:t>
            </a:r>
            <a:endParaRPr lang="en-US" sz="1800" dirty="0" smtClean="0"/>
          </a:p>
          <a:p>
            <a:pPr marL="0" indent="0">
              <a:buNone/>
            </a:pPr>
            <a:endParaRPr lang="en-US" sz="2000" dirty="0"/>
          </a:p>
        </p:txBody>
      </p:sp>
      <p:pic>
        <p:nvPicPr>
          <p:cNvPr id="5" name="Picture 4" descr="Screen Shot 2014-11-21 at 7.49.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4419600"/>
            <a:ext cx="1600200" cy="1989992"/>
          </a:xfrm>
          <a:prstGeom prst="rect">
            <a:avLst/>
          </a:prstGeom>
        </p:spPr>
      </p:pic>
      <p:pic>
        <p:nvPicPr>
          <p:cNvPr id="6" name="Picture 5" descr="Screen Shot 2014-11-21 at 7.50.0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4267200"/>
            <a:ext cx="1376257" cy="2291015"/>
          </a:xfrm>
          <a:prstGeom prst="rect">
            <a:avLst/>
          </a:prstGeom>
        </p:spPr>
      </p:pic>
      <p:sp>
        <p:nvSpPr>
          <p:cNvPr id="7" name="TextBox 6"/>
          <p:cNvSpPr txBox="1"/>
          <p:nvPr/>
        </p:nvSpPr>
        <p:spPr>
          <a:xfrm>
            <a:off x="2057400" y="4038600"/>
            <a:ext cx="1690712" cy="369332"/>
          </a:xfrm>
          <a:prstGeom prst="rect">
            <a:avLst/>
          </a:prstGeom>
          <a:noFill/>
        </p:spPr>
        <p:txBody>
          <a:bodyPr wrap="none" rtlCol="0">
            <a:spAutoFit/>
          </a:bodyPr>
          <a:lstStyle/>
          <a:p>
            <a:r>
              <a:rPr lang="en-US" b="1" dirty="0" smtClean="0"/>
              <a:t>Multiple Choice</a:t>
            </a:r>
            <a:endParaRPr lang="en-US" b="1" dirty="0"/>
          </a:p>
        </p:txBody>
      </p:sp>
      <p:sp>
        <p:nvSpPr>
          <p:cNvPr id="8" name="TextBox 7"/>
          <p:cNvSpPr txBox="1"/>
          <p:nvPr/>
        </p:nvSpPr>
        <p:spPr>
          <a:xfrm>
            <a:off x="5334000" y="3886200"/>
            <a:ext cx="1625903" cy="369332"/>
          </a:xfrm>
          <a:prstGeom prst="rect">
            <a:avLst/>
          </a:prstGeom>
          <a:noFill/>
        </p:spPr>
        <p:txBody>
          <a:bodyPr wrap="none" rtlCol="0">
            <a:spAutoFit/>
          </a:bodyPr>
          <a:lstStyle/>
          <a:p>
            <a:r>
              <a:rPr lang="en-US" b="1" dirty="0" smtClean="0"/>
              <a:t>Multiple Select</a:t>
            </a:r>
            <a:endParaRPr lang="en-US" b="1" dirty="0"/>
          </a:p>
        </p:txBody>
      </p:sp>
    </p:spTree>
    <p:extLst>
      <p:ext uri="{BB962C8B-B14F-4D97-AF65-F5344CB8AC3E}">
        <p14:creationId xmlns:p14="http://schemas.microsoft.com/office/powerpoint/2010/main" val="1530177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 Administration</a:t>
            </a:r>
            <a:endParaRPr lang="en-US" dirty="0"/>
          </a:p>
        </p:txBody>
      </p:sp>
      <p:sp>
        <p:nvSpPr>
          <p:cNvPr id="3" name="Content Placeholder 2"/>
          <p:cNvSpPr>
            <a:spLocks noGrp="1"/>
          </p:cNvSpPr>
          <p:nvPr>
            <p:ph sz="quarter" idx="10"/>
          </p:nvPr>
        </p:nvSpPr>
        <p:spPr/>
        <p:txBody>
          <a:bodyPr>
            <a:normAutofit/>
          </a:bodyPr>
          <a:lstStyle/>
          <a:p>
            <a:r>
              <a:rPr lang="en-US" sz="1800" dirty="0" smtClean="0"/>
              <a:t>Students are allowed scratch paper (blank, lined, or graph).</a:t>
            </a:r>
          </a:p>
          <a:p>
            <a:r>
              <a:rPr lang="en-US" sz="1800" dirty="0" smtClean="0"/>
              <a:t>Math reference sheets and tools will be available as appropriate for specific grade levels.</a:t>
            </a:r>
          </a:p>
          <a:p>
            <a:r>
              <a:rPr lang="en-US" sz="1800" dirty="0" smtClean="0"/>
              <a:t>Items </a:t>
            </a:r>
            <a:r>
              <a:rPr lang="en-US" sz="1800" dirty="0"/>
              <a:t>with potential fractional answers will be presented in Multiple Choice or Multiple Select format. </a:t>
            </a:r>
            <a:endParaRPr lang="en-US" sz="1800" dirty="0" smtClean="0"/>
          </a:p>
          <a:p>
            <a:r>
              <a:rPr lang="en-US" sz="1800" dirty="0" smtClean="0"/>
              <a:t>Students will use grids for fill</a:t>
            </a:r>
            <a:r>
              <a:rPr lang="en-US" sz="1800" dirty="0"/>
              <a:t>-in-the-blank </a:t>
            </a:r>
            <a:r>
              <a:rPr lang="en-US" sz="1800" dirty="0" smtClean="0"/>
              <a:t>items as shown below.</a:t>
            </a:r>
            <a:endParaRPr lang="en-US" sz="1800" dirty="0"/>
          </a:p>
        </p:txBody>
      </p:sp>
      <p:pic>
        <p:nvPicPr>
          <p:cNvPr id="5" name="Picture 4" descr="Screen Shot 2014-11-21 at 7.32.59 PM.png"/>
          <p:cNvPicPr>
            <a:picLocks noChangeAspect="1"/>
          </p:cNvPicPr>
          <p:nvPr/>
        </p:nvPicPr>
        <p:blipFill rotWithShape="1">
          <a:blip r:embed="rId2">
            <a:extLst>
              <a:ext uri="{28A0092B-C50C-407E-A947-70E740481C1C}">
                <a14:useLocalDpi xmlns:a14="http://schemas.microsoft.com/office/drawing/2010/main" val="0"/>
              </a:ext>
            </a:extLst>
          </a:blip>
          <a:srcRect b="6242"/>
          <a:stretch/>
        </p:blipFill>
        <p:spPr>
          <a:xfrm>
            <a:off x="2819400" y="4038600"/>
            <a:ext cx="3251200" cy="2452882"/>
          </a:xfrm>
          <a:prstGeom prst="rect">
            <a:avLst/>
          </a:prstGeom>
        </p:spPr>
      </p:pic>
      <p:sp>
        <p:nvSpPr>
          <p:cNvPr id="7" name="TextBox 6"/>
          <p:cNvSpPr txBox="1"/>
          <p:nvPr/>
        </p:nvSpPr>
        <p:spPr>
          <a:xfrm>
            <a:off x="3048000" y="3581400"/>
            <a:ext cx="2719358" cy="369332"/>
          </a:xfrm>
          <a:prstGeom prst="rect">
            <a:avLst/>
          </a:prstGeom>
          <a:noFill/>
        </p:spPr>
        <p:txBody>
          <a:bodyPr wrap="square" rtlCol="0">
            <a:spAutoFit/>
          </a:bodyPr>
          <a:lstStyle/>
          <a:p>
            <a:pPr algn="ctr"/>
            <a:r>
              <a:rPr lang="en-US" b="1" dirty="0" smtClean="0"/>
              <a:t>Fill-in-the-Blank Grids</a:t>
            </a:r>
            <a:endParaRPr lang="en-US" b="1" dirty="0"/>
          </a:p>
        </p:txBody>
      </p:sp>
    </p:spTree>
    <p:extLst>
      <p:ext uri="{BB962C8B-B14F-4D97-AF65-F5344CB8AC3E}">
        <p14:creationId xmlns:p14="http://schemas.microsoft.com/office/powerpoint/2010/main" val="16329274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Calculator Policy</a:t>
            </a:r>
            <a:endParaRPr lang="en-US" dirty="0"/>
          </a:p>
        </p:txBody>
      </p:sp>
      <p:sp>
        <p:nvSpPr>
          <p:cNvPr id="3" name="Content Placeholder 2"/>
          <p:cNvSpPr>
            <a:spLocks noGrp="1"/>
          </p:cNvSpPr>
          <p:nvPr>
            <p:ph sz="quarter" idx="10"/>
          </p:nvPr>
        </p:nvSpPr>
        <p:spPr/>
        <p:txBody>
          <a:bodyPr>
            <a:normAutofit fontScale="92500" lnSpcReduction="10000"/>
          </a:bodyPr>
          <a:lstStyle/>
          <a:p>
            <a:pPr marL="0" indent="0">
              <a:buNone/>
            </a:pPr>
            <a:r>
              <a:rPr lang="en-US" sz="1800" dirty="0"/>
              <a:t>The table below outlines which students may use which calculators on calculator and non-calculator sections of the test.</a:t>
            </a:r>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pPr marL="0" indent="0">
              <a:buNone/>
            </a:pPr>
            <a:endParaRPr lang="en-US" sz="1800" i="1" dirty="0" smtClean="0"/>
          </a:p>
          <a:p>
            <a:pPr marL="0" indent="0">
              <a:buNone/>
            </a:pPr>
            <a:r>
              <a:rPr lang="en-US" sz="1800" i="1" dirty="0" smtClean="0"/>
              <a:t>When </a:t>
            </a:r>
            <a:r>
              <a:rPr lang="en-US" sz="1800" i="1" dirty="0"/>
              <a:t>selecting calculator usage as an </a:t>
            </a:r>
            <a:r>
              <a:rPr lang="en-US" sz="1800" i="1" dirty="0" smtClean="0"/>
              <a:t>accommodation IAP and IEP teams should utilize the guidance in the </a:t>
            </a:r>
            <a:r>
              <a:rPr lang="en-US" sz="1800" i="1" dirty="0" smtClean="0">
                <a:hlinkClick r:id="rId2"/>
              </a:rPr>
              <a:t>PARCC Accessibility and Accommodations Manual</a:t>
            </a:r>
            <a:r>
              <a:rPr lang="en-US" sz="1800" i="1" dirty="0" smtClean="0"/>
              <a:t>.</a:t>
            </a:r>
            <a:endParaRPr lang="en-US" sz="1800" i="1" dirty="0"/>
          </a:p>
        </p:txBody>
      </p:sp>
      <p:graphicFrame>
        <p:nvGraphicFramePr>
          <p:cNvPr id="5" name="Content Placeholder 10"/>
          <p:cNvGraphicFramePr>
            <a:graphicFrameLocks/>
          </p:cNvGraphicFramePr>
          <p:nvPr>
            <p:extLst>
              <p:ext uri="{D42A27DB-BD31-4B8C-83A1-F6EECF244321}">
                <p14:modId xmlns:p14="http://schemas.microsoft.com/office/powerpoint/2010/main" val="3327083331"/>
              </p:ext>
            </p:extLst>
          </p:nvPr>
        </p:nvGraphicFramePr>
        <p:xfrm>
          <a:off x="533400" y="2057400"/>
          <a:ext cx="8001002" cy="2971800"/>
        </p:xfrm>
        <a:graphic>
          <a:graphicData uri="http://schemas.openxmlformats.org/drawingml/2006/table">
            <a:tbl>
              <a:tblPr firstRow="1" firstCol="1" bandRow="1"/>
              <a:tblGrid>
                <a:gridCol w="1382526"/>
                <a:gridCol w="3309238"/>
                <a:gridCol w="3309238"/>
              </a:tblGrid>
              <a:tr h="318655">
                <a:tc>
                  <a:txBody>
                    <a:bodyPr/>
                    <a:lstStyle/>
                    <a:p>
                      <a:pPr marL="0" marR="0" algn="l">
                        <a:spcBef>
                          <a:spcPts val="0"/>
                        </a:spcBef>
                        <a:spcAft>
                          <a:spcPts val="0"/>
                        </a:spcAft>
                      </a:pPr>
                      <a:r>
                        <a:rPr lang="en-US" sz="1600" b="1" dirty="0">
                          <a:solidFill>
                            <a:srgbClr val="FFFFFF"/>
                          </a:solidFill>
                          <a:effectLst/>
                          <a:latin typeface="Calibri"/>
                          <a:ea typeface="Times New Roman"/>
                          <a:cs typeface="Times New Roman"/>
                        </a:rPr>
                        <a:t>Grade Level </a:t>
                      </a:r>
                      <a:endParaRPr lang="en-US"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tc>
                  <a:txBody>
                    <a:bodyPr/>
                    <a:lstStyle/>
                    <a:p>
                      <a:pPr marL="0" marR="0" algn="l">
                        <a:spcBef>
                          <a:spcPts val="0"/>
                        </a:spcBef>
                        <a:spcAft>
                          <a:spcPts val="0"/>
                        </a:spcAft>
                      </a:pPr>
                      <a:r>
                        <a:rPr lang="en-US" sz="1600" b="1" dirty="0">
                          <a:solidFill>
                            <a:srgbClr val="FFFFFF"/>
                          </a:solidFill>
                          <a:effectLst/>
                          <a:latin typeface="Calibri"/>
                          <a:ea typeface="Times New Roman"/>
                          <a:cs typeface="Times New Roman"/>
                        </a:rPr>
                        <a:t>Non-accommodated Students</a:t>
                      </a:r>
                      <a:endParaRPr lang="en-US"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tc>
                  <a:txBody>
                    <a:bodyPr/>
                    <a:lstStyle/>
                    <a:p>
                      <a:pPr marL="0" marR="0" algn="l">
                        <a:spcBef>
                          <a:spcPts val="0"/>
                        </a:spcBef>
                        <a:spcAft>
                          <a:spcPts val="0"/>
                        </a:spcAft>
                      </a:pPr>
                      <a:r>
                        <a:rPr lang="en-US" sz="1600" b="1" dirty="0">
                          <a:solidFill>
                            <a:srgbClr val="FFFFFF"/>
                          </a:solidFill>
                          <a:effectLst/>
                          <a:latin typeface="Calibri"/>
                          <a:ea typeface="Times New Roman"/>
                          <a:cs typeface="Times New Roman"/>
                        </a:rPr>
                        <a:t>Accommodated Students</a:t>
                      </a:r>
                      <a:endParaRPr lang="en-US"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tr>
              <a:tr h="824345">
                <a:tc>
                  <a:txBody>
                    <a:bodyPr/>
                    <a:lstStyle/>
                    <a:p>
                      <a:pPr marL="0" marR="0" algn="l">
                        <a:spcBef>
                          <a:spcPts val="0"/>
                        </a:spcBef>
                        <a:spcAft>
                          <a:spcPts val="0"/>
                        </a:spcAft>
                      </a:pPr>
                      <a:r>
                        <a:rPr lang="en-US" sz="1600" dirty="0">
                          <a:effectLst/>
                          <a:latin typeface="Calibri"/>
                          <a:ea typeface="Times New Roman"/>
                          <a:cs typeface="Times New Roman"/>
                        </a:rPr>
                        <a:t>Grades 3-5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E6F7"/>
                    </a:solidFill>
                  </a:tcPr>
                </a:tc>
                <a:tc>
                  <a:txBody>
                    <a:bodyPr/>
                    <a:lstStyle/>
                    <a:p>
                      <a:pPr marL="342900" marR="0" lvl="0" indent="-342900" algn="l">
                        <a:spcBef>
                          <a:spcPts val="0"/>
                        </a:spcBef>
                        <a:spcAft>
                          <a:spcPts val="0"/>
                        </a:spcAft>
                        <a:buFont typeface="Symbol"/>
                        <a:buChar char=""/>
                      </a:pPr>
                      <a:r>
                        <a:rPr lang="en-US" sz="1600" dirty="0">
                          <a:effectLst/>
                          <a:latin typeface="Calibri"/>
                          <a:ea typeface="Times New Roman"/>
                          <a:cs typeface="Times New Roman"/>
                        </a:rPr>
                        <a:t>No calculator usage allowed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CDD7"/>
                    </a:solidFill>
                  </a:tcPr>
                </a:tc>
                <a:tc>
                  <a:txBody>
                    <a:bodyPr/>
                    <a:lstStyle/>
                    <a:p>
                      <a:pPr marL="342900" marR="0" lvl="0" indent="-342900" algn="l">
                        <a:spcBef>
                          <a:spcPts val="0"/>
                        </a:spcBef>
                        <a:spcAft>
                          <a:spcPts val="0"/>
                        </a:spcAft>
                        <a:buFont typeface="Symbol"/>
                        <a:buChar char=""/>
                      </a:pPr>
                      <a:r>
                        <a:rPr lang="en-US" sz="1600" dirty="0">
                          <a:effectLst/>
                          <a:latin typeface="Calibri"/>
                          <a:ea typeface="Times New Roman"/>
                          <a:cs typeface="Times New Roman"/>
                        </a:rPr>
                        <a:t>Four function calculators with only percent and square root </a:t>
                      </a:r>
                    </a:p>
                    <a:p>
                      <a:pPr marL="342900" marR="0" lvl="0" indent="-342900" algn="l">
                        <a:spcBef>
                          <a:spcPts val="0"/>
                        </a:spcBef>
                        <a:spcAft>
                          <a:spcPts val="0"/>
                        </a:spcAft>
                        <a:buFont typeface="Symbol"/>
                        <a:buChar char=""/>
                      </a:pPr>
                      <a:r>
                        <a:rPr lang="en-US" sz="1600" dirty="0">
                          <a:effectLst/>
                          <a:latin typeface="Calibri"/>
                          <a:ea typeface="Times New Roman"/>
                          <a:cs typeface="Times New Roman"/>
                        </a:rPr>
                        <a:t>For the entire assessment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990600">
                <a:tc>
                  <a:txBody>
                    <a:bodyPr/>
                    <a:lstStyle/>
                    <a:p>
                      <a:pPr marL="0" marR="0" algn="l">
                        <a:spcBef>
                          <a:spcPts val="0"/>
                        </a:spcBef>
                        <a:spcAft>
                          <a:spcPts val="0"/>
                        </a:spcAft>
                      </a:pPr>
                      <a:r>
                        <a:rPr lang="en-US" sz="1600" dirty="0">
                          <a:effectLst/>
                          <a:latin typeface="Calibri"/>
                          <a:ea typeface="Times New Roman"/>
                          <a:cs typeface="Times New Roman"/>
                        </a:rPr>
                        <a:t>Grades 6-7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E6F7"/>
                    </a:solidFill>
                  </a:tcPr>
                </a:tc>
                <a:tc>
                  <a:txBody>
                    <a:bodyPr/>
                    <a:lstStyle/>
                    <a:p>
                      <a:pPr marL="342900" marR="0" lvl="0" indent="-342900" algn="l">
                        <a:spcBef>
                          <a:spcPts val="0"/>
                        </a:spcBef>
                        <a:spcAft>
                          <a:spcPts val="0"/>
                        </a:spcAft>
                        <a:buFont typeface="Symbol"/>
                        <a:buChar char=""/>
                      </a:pPr>
                      <a:r>
                        <a:rPr lang="en-US" sz="1600" dirty="0">
                          <a:effectLst/>
                          <a:latin typeface="Calibri"/>
                          <a:ea typeface="Times New Roman"/>
                          <a:cs typeface="Times New Roman"/>
                        </a:rPr>
                        <a:t>Four function calculators with only percent and square root </a:t>
                      </a:r>
                    </a:p>
                    <a:p>
                      <a:pPr marL="342900" marR="0" lvl="0" indent="-342900" algn="l">
                        <a:spcBef>
                          <a:spcPts val="0"/>
                        </a:spcBef>
                        <a:spcAft>
                          <a:spcPts val="0"/>
                        </a:spcAft>
                        <a:buFont typeface="Symbol"/>
                        <a:buChar char=""/>
                      </a:pPr>
                      <a:r>
                        <a:rPr lang="en-US" sz="1600" dirty="0">
                          <a:effectLst/>
                          <a:latin typeface="Calibri"/>
                          <a:ea typeface="Times New Roman"/>
                          <a:cs typeface="Times New Roman"/>
                        </a:rPr>
                        <a:t>For the calculator portion of the assessment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CDD7"/>
                    </a:solidFill>
                  </a:tcPr>
                </a:tc>
                <a:tc>
                  <a:txBody>
                    <a:bodyPr/>
                    <a:lstStyle/>
                    <a:p>
                      <a:pPr marL="342900" marR="0" lvl="0" indent="-342900" algn="l">
                        <a:spcBef>
                          <a:spcPts val="0"/>
                        </a:spcBef>
                        <a:spcAft>
                          <a:spcPts val="0"/>
                        </a:spcAft>
                        <a:buFont typeface="Symbol"/>
                        <a:buChar char=""/>
                      </a:pPr>
                      <a:r>
                        <a:rPr lang="en-US" sz="1600" dirty="0">
                          <a:effectLst/>
                          <a:latin typeface="Calibri"/>
                          <a:ea typeface="Times New Roman"/>
                          <a:cs typeface="Times New Roman"/>
                        </a:rPr>
                        <a:t>Four function calculators with only percent and square root </a:t>
                      </a:r>
                    </a:p>
                    <a:p>
                      <a:pPr marL="342900" marR="0" lvl="0" indent="-342900" algn="l">
                        <a:spcBef>
                          <a:spcPts val="0"/>
                        </a:spcBef>
                        <a:spcAft>
                          <a:spcPts val="0"/>
                        </a:spcAft>
                        <a:buFont typeface="Symbol"/>
                        <a:buChar char=""/>
                      </a:pPr>
                      <a:r>
                        <a:rPr lang="en-US" sz="1600" dirty="0">
                          <a:effectLst/>
                          <a:latin typeface="Calibri"/>
                          <a:ea typeface="Times New Roman"/>
                          <a:cs typeface="Times New Roman"/>
                        </a:rPr>
                        <a:t>For the entire assessment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838200">
                <a:tc>
                  <a:txBody>
                    <a:bodyPr/>
                    <a:lstStyle/>
                    <a:p>
                      <a:pPr marL="0" marR="0" algn="l">
                        <a:spcBef>
                          <a:spcPts val="0"/>
                        </a:spcBef>
                        <a:spcAft>
                          <a:spcPts val="0"/>
                        </a:spcAft>
                      </a:pPr>
                      <a:r>
                        <a:rPr lang="en-US" sz="1600" dirty="0">
                          <a:effectLst/>
                          <a:latin typeface="Calibri"/>
                          <a:ea typeface="Times New Roman"/>
                          <a:cs typeface="Times New Roman"/>
                        </a:rPr>
                        <a:t>Grade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E6F7"/>
                    </a:solidFill>
                  </a:tcPr>
                </a:tc>
                <a:tc>
                  <a:txBody>
                    <a:bodyPr/>
                    <a:lstStyle/>
                    <a:p>
                      <a:pPr marL="342900" marR="0" lvl="0" indent="-342900" algn="l">
                        <a:spcBef>
                          <a:spcPts val="0"/>
                        </a:spcBef>
                        <a:spcAft>
                          <a:spcPts val="0"/>
                        </a:spcAft>
                        <a:buFont typeface="Symbol"/>
                        <a:buChar char=""/>
                      </a:pPr>
                      <a:r>
                        <a:rPr lang="en-US" sz="1600" dirty="0">
                          <a:effectLst/>
                          <a:latin typeface="Calibri"/>
                          <a:ea typeface="Times New Roman"/>
                          <a:cs typeface="Times New Roman"/>
                        </a:rPr>
                        <a:t>Scientific calculators </a:t>
                      </a:r>
                    </a:p>
                    <a:p>
                      <a:pPr marL="342900" marR="0" lvl="0" indent="-342900" algn="l">
                        <a:spcBef>
                          <a:spcPts val="0"/>
                        </a:spcBef>
                        <a:spcAft>
                          <a:spcPts val="0"/>
                        </a:spcAft>
                        <a:buFont typeface="Symbol"/>
                        <a:buChar char=""/>
                      </a:pPr>
                      <a:r>
                        <a:rPr lang="en-US" sz="1600" dirty="0">
                          <a:effectLst/>
                          <a:latin typeface="Calibri"/>
                          <a:ea typeface="Times New Roman"/>
                          <a:cs typeface="Times New Roman"/>
                        </a:rPr>
                        <a:t>For the calculator portion of the assessment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CDD7"/>
                    </a:solidFill>
                  </a:tcPr>
                </a:tc>
                <a:tc>
                  <a:txBody>
                    <a:bodyPr/>
                    <a:lstStyle/>
                    <a:p>
                      <a:pPr marL="342900" marR="0" lvl="0" indent="-342900" algn="l">
                        <a:spcBef>
                          <a:spcPts val="0"/>
                        </a:spcBef>
                        <a:spcAft>
                          <a:spcPts val="0"/>
                        </a:spcAft>
                        <a:buFont typeface="Symbol"/>
                        <a:buChar char=""/>
                      </a:pPr>
                      <a:r>
                        <a:rPr lang="en-US" sz="1600" dirty="0">
                          <a:effectLst/>
                          <a:latin typeface="Calibri"/>
                          <a:ea typeface="Times New Roman"/>
                          <a:cs typeface="Times New Roman"/>
                        </a:rPr>
                        <a:t>Scientific calculators </a:t>
                      </a:r>
                    </a:p>
                    <a:p>
                      <a:pPr marL="342900" marR="0" lvl="0" indent="-342900" algn="l">
                        <a:spcBef>
                          <a:spcPts val="0"/>
                        </a:spcBef>
                        <a:spcAft>
                          <a:spcPts val="0"/>
                        </a:spcAft>
                        <a:buFont typeface="Symbol"/>
                        <a:buChar char=""/>
                      </a:pPr>
                      <a:r>
                        <a:rPr lang="en-US" sz="1600" dirty="0">
                          <a:effectLst/>
                          <a:latin typeface="Calibri"/>
                          <a:ea typeface="Times New Roman"/>
                          <a:cs typeface="Times New Roman"/>
                        </a:rPr>
                        <a:t>For the entire assessment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6098586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 Administration</a:t>
            </a:r>
            <a:endParaRPr lang="en-US" dirty="0"/>
          </a:p>
        </p:txBody>
      </p:sp>
      <p:sp>
        <p:nvSpPr>
          <p:cNvPr id="3" name="Content Placeholder 2"/>
          <p:cNvSpPr>
            <a:spLocks noGrp="1"/>
          </p:cNvSpPr>
          <p:nvPr>
            <p:ph sz="quarter" idx="10"/>
          </p:nvPr>
        </p:nvSpPr>
        <p:spPr/>
        <p:txBody>
          <a:bodyPr>
            <a:normAutofit/>
          </a:bodyPr>
          <a:lstStyle/>
          <a:p>
            <a:r>
              <a:rPr lang="en-US" sz="1800" dirty="0"/>
              <a:t>Students will be provided blank paper </a:t>
            </a:r>
            <a:r>
              <a:rPr lang="en-US" sz="1800" dirty="0" smtClean="0"/>
              <a:t>(blank, lined, or graph) by </a:t>
            </a:r>
            <a:r>
              <a:rPr lang="en-US" sz="1800" dirty="0"/>
              <a:t>the test administrator on which to do their planning. </a:t>
            </a:r>
            <a:endParaRPr lang="en-US" sz="1800" dirty="0" smtClean="0"/>
          </a:p>
          <a:p>
            <a:r>
              <a:rPr lang="en-US" sz="1800" dirty="0" smtClean="0"/>
              <a:t>There </a:t>
            </a:r>
            <a:r>
              <a:rPr lang="en-US" sz="1800" dirty="0"/>
              <a:t>is only space for the student’s final written response in the test booklet. </a:t>
            </a:r>
            <a:endParaRPr lang="en-US" sz="1800" dirty="0" smtClean="0"/>
          </a:p>
          <a:p>
            <a:r>
              <a:rPr lang="en-US" sz="1800" dirty="0" smtClean="0"/>
              <a:t>Students </a:t>
            </a:r>
            <a:r>
              <a:rPr lang="en-US" sz="1800" dirty="0"/>
              <a:t>will not provided with a Writer’s Checklist or a rough draft page, beyond the blank paper provided</a:t>
            </a:r>
            <a:r>
              <a:rPr lang="en-US" sz="1800" dirty="0" smtClean="0"/>
              <a:t>.</a:t>
            </a:r>
          </a:p>
          <a:p>
            <a:r>
              <a:rPr lang="en-US" sz="1800" dirty="0">
                <a:solidFill>
                  <a:srgbClr val="000000"/>
                </a:solidFill>
              </a:rPr>
              <a:t>Students will not be allowed to use dictionaries and thesauruses on any part of the </a:t>
            </a:r>
            <a:r>
              <a:rPr lang="en-US" sz="1800" dirty="0" smtClean="0">
                <a:solidFill>
                  <a:srgbClr val="000000"/>
                </a:solidFill>
              </a:rPr>
              <a:t>test. However, the </a:t>
            </a:r>
            <a:r>
              <a:rPr lang="en-US" sz="1800" dirty="0"/>
              <a:t>scoring of the written responses takes into account the absence </a:t>
            </a:r>
            <a:r>
              <a:rPr lang="en-US" sz="1800" dirty="0" smtClean="0"/>
              <a:t>of </a:t>
            </a:r>
            <a:r>
              <a:rPr lang="en-US" sz="1800" dirty="0"/>
              <a:t>resources and the time constraints of each task.  </a:t>
            </a:r>
          </a:p>
          <a:p>
            <a:endParaRPr lang="en-US" sz="2000" dirty="0"/>
          </a:p>
        </p:txBody>
      </p:sp>
    </p:spTree>
    <p:extLst>
      <p:ext uri="{BB962C8B-B14F-4D97-AF65-F5344CB8AC3E}">
        <p14:creationId xmlns:p14="http://schemas.microsoft.com/office/powerpoint/2010/main" val="2022268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0"/>
          </p:nvPr>
        </p:nvSpPr>
        <p:spPr>
          <a:xfrm>
            <a:off x="0" y="1143000"/>
            <a:ext cx="8991600" cy="5105400"/>
          </a:xfrm>
        </p:spPr>
        <p:txBody>
          <a:bodyPr>
            <a:normAutofit/>
          </a:bodyPr>
          <a:lstStyle/>
          <a:p>
            <a:pPr marL="455613" indent="-457200">
              <a:spcBef>
                <a:spcPts val="600"/>
              </a:spcBef>
              <a:spcAft>
                <a:spcPts val="600"/>
              </a:spcAft>
            </a:pPr>
            <a:r>
              <a:rPr lang="en-US" sz="2800" dirty="0" smtClean="0"/>
              <a:t>Purpose and Basics</a:t>
            </a:r>
          </a:p>
          <a:p>
            <a:pPr marL="455613" indent="-457200">
              <a:spcBef>
                <a:spcPts val="600"/>
              </a:spcBef>
              <a:spcAft>
                <a:spcPts val="600"/>
              </a:spcAft>
            </a:pPr>
            <a:r>
              <a:rPr lang="en-US" sz="2800" dirty="0" smtClean="0"/>
              <a:t>Administrative Preparation for </a:t>
            </a:r>
            <a:r>
              <a:rPr lang="en-US" sz="2800" dirty="0" smtClean="0"/>
              <a:t>the Test</a:t>
            </a:r>
          </a:p>
          <a:p>
            <a:pPr marL="455613" indent="-457200">
              <a:spcBef>
                <a:spcPts val="600"/>
              </a:spcBef>
              <a:spcAft>
                <a:spcPts val="600"/>
              </a:spcAft>
            </a:pPr>
            <a:r>
              <a:rPr lang="en-US" sz="2800" dirty="0" smtClean="0"/>
              <a:t>Administration</a:t>
            </a:r>
          </a:p>
          <a:p>
            <a:pPr marL="455613" indent="-457200">
              <a:spcBef>
                <a:spcPts val="600"/>
              </a:spcBef>
              <a:spcAft>
                <a:spcPts val="600"/>
              </a:spcAft>
            </a:pPr>
            <a:r>
              <a:rPr lang="en-US" sz="2800" dirty="0" smtClean="0"/>
              <a:t>Supporting </a:t>
            </a:r>
            <a:r>
              <a:rPr lang="en-US" sz="2800" dirty="0" smtClean="0"/>
              <a:t>Students with Administration </a:t>
            </a:r>
            <a:endParaRPr lang="en-US" sz="2800" dirty="0" smtClean="0"/>
          </a:p>
        </p:txBody>
      </p:sp>
      <p:sp>
        <p:nvSpPr>
          <p:cNvPr id="4" name="TextBox 3"/>
          <p:cNvSpPr txBox="1"/>
          <p:nvPr/>
        </p:nvSpPr>
        <p:spPr>
          <a:xfrm>
            <a:off x="3717" y="2895600"/>
            <a:ext cx="9144000" cy="584776"/>
          </a:xfrm>
          <a:prstGeom prst="rect">
            <a:avLst/>
          </a:prstGeom>
          <a:solidFill>
            <a:schemeClr val="accent6">
              <a:lumMod val="90000"/>
              <a:alpha val="30000"/>
            </a:schemeClr>
          </a:solidFill>
        </p:spPr>
        <p:txBody>
          <a:bodyPr wrap="square" rtlCol="0">
            <a:spAutoFit/>
          </a:bodyPr>
          <a:lstStyle/>
          <a:p>
            <a:endParaRPr lang="en-US" sz="3200" dirty="0"/>
          </a:p>
        </p:txBody>
      </p:sp>
    </p:spTree>
    <p:extLst>
      <p:ext uri="{BB962C8B-B14F-4D97-AF65-F5344CB8AC3E}">
        <p14:creationId xmlns:p14="http://schemas.microsoft.com/office/powerpoint/2010/main" val="2509159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17</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0" y="1219200"/>
            <a:ext cx="8915400" cy="5257800"/>
          </a:xfrm>
        </p:spPr>
        <p:txBody>
          <a:bodyPr>
            <a:noAutofit/>
          </a:bodyPr>
          <a:lstStyle/>
          <a:p>
            <a:pPr marL="0" indent="0">
              <a:buNone/>
            </a:pPr>
            <a:r>
              <a:rPr lang="en-US" sz="1800" dirty="0" smtClean="0"/>
              <a:t>The documents below define the accessibility and accommodations features to be used by students on the PARCC assessments.  All documentation of accessibility and accommodations must be made </a:t>
            </a:r>
            <a:r>
              <a:rPr lang="en-US" sz="1800" b="1" i="1" dirty="0" smtClean="0"/>
              <a:t>30 calendar days </a:t>
            </a:r>
            <a:r>
              <a:rPr lang="en-US" sz="1800" dirty="0" smtClean="0"/>
              <a:t>prior to the assessment window.</a:t>
            </a:r>
          </a:p>
          <a:p>
            <a:pPr marL="0" indent="0">
              <a:buNone/>
            </a:pPr>
            <a:endParaRPr lang="en-US" sz="1400" dirty="0"/>
          </a:p>
          <a:p>
            <a:pPr marL="0" indent="0">
              <a:buNone/>
            </a:pPr>
            <a:endParaRPr lang="en-US" sz="1400" dirty="0" smtClean="0"/>
          </a:p>
          <a:p>
            <a:pPr marL="0" indent="0">
              <a:buNone/>
            </a:pPr>
            <a:endParaRPr lang="en-US" sz="1400" dirty="0"/>
          </a:p>
          <a:p>
            <a:pPr marL="0" indent="0">
              <a:buNone/>
            </a:pPr>
            <a:endParaRPr lang="en-US" sz="1400" dirty="0" smtClean="0"/>
          </a:p>
          <a:p>
            <a:pPr marL="0" indent="0">
              <a:buNone/>
            </a:pPr>
            <a:endParaRPr lang="en-US" sz="1400" dirty="0"/>
          </a:p>
          <a:p>
            <a:pPr marL="0" indent="0">
              <a:buNone/>
            </a:pPr>
            <a:endParaRPr lang="en-US" sz="1250" i="1" dirty="0" smtClean="0">
              <a:solidFill>
                <a:prstClr val="black"/>
              </a:solidFill>
            </a:endParaRPr>
          </a:p>
          <a:p>
            <a:pPr marL="0" indent="0">
              <a:buNone/>
            </a:pPr>
            <a:endParaRPr lang="en-US" sz="1250" i="1" dirty="0">
              <a:solidFill>
                <a:prstClr val="black"/>
              </a:solidFill>
            </a:endParaRPr>
          </a:p>
          <a:p>
            <a:pPr marL="0" indent="0">
              <a:buNone/>
            </a:pPr>
            <a:endParaRPr lang="en-US" sz="1250" i="1" dirty="0" smtClean="0">
              <a:solidFill>
                <a:prstClr val="black"/>
              </a:solidFill>
            </a:endParaRPr>
          </a:p>
          <a:p>
            <a:pPr marL="0" indent="0">
              <a:buNone/>
            </a:pPr>
            <a:endParaRPr lang="en-US" sz="1250" i="1" dirty="0">
              <a:solidFill>
                <a:prstClr val="black"/>
              </a:solidFill>
            </a:endParaRPr>
          </a:p>
          <a:p>
            <a:pPr marL="0" indent="0">
              <a:buNone/>
            </a:pPr>
            <a:endParaRPr lang="en-US" sz="1250" i="1" dirty="0" smtClean="0">
              <a:solidFill>
                <a:prstClr val="black"/>
              </a:solidFill>
            </a:endParaRPr>
          </a:p>
          <a:p>
            <a:pPr marL="0" indent="0">
              <a:buNone/>
            </a:pPr>
            <a:endParaRPr lang="en-US" sz="1250" i="1" dirty="0">
              <a:solidFill>
                <a:prstClr val="black"/>
              </a:solidFill>
            </a:endParaRPr>
          </a:p>
          <a:p>
            <a:pPr marL="0" indent="0">
              <a:buNone/>
            </a:pPr>
            <a:endParaRPr lang="en-US" sz="1250" i="1" dirty="0" smtClean="0">
              <a:solidFill>
                <a:prstClr val="black"/>
              </a:solidFill>
            </a:endParaRPr>
          </a:p>
          <a:p>
            <a:pPr marL="0" indent="0">
              <a:buNone/>
            </a:pPr>
            <a:endParaRPr lang="en-US" sz="1250" i="1" dirty="0">
              <a:solidFill>
                <a:prstClr val="black"/>
              </a:solidFill>
            </a:endParaRPr>
          </a:p>
          <a:p>
            <a:pPr marL="0" indent="0">
              <a:buNone/>
            </a:pPr>
            <a:endParaRPr lang="en-US" sz="1250" i="1" dirty="0" smtClean="0">
              <a:solidFill>
                <a:prstClr val="black"/>
              </a:solidFill>
            </a:endParaRPr>
          </a:p>
          <a:p>
            <a:pPr marL="0" indent="0">
              <a:buNone/>
            </a:pPr>
            <a:endParaRPr lang="en-US" sz="1400" dirty="0" smtClean="0"/>
          </a:p>
          <a:p>
            <a:endParaRPr lang="en-US" sz="1400" dirty="0"/>
          </a:p>
          <a:p>
            <a:pPr marL="0" indent="0">
              <a:buNone/>
            </a:pPr>
            <a:endParaRPr lang="en-US" sz="1400" dirty="0" smtClean="0"/>
          </a:p>
          <a:p>
            <a:pPr marL="0" indent="0">
              <a:buNone/>
            </a:pPr>
            <a:endParaRPr lang="en-US" sz="1400" dirty="0" smtClean="0"/>
          </a:p>
          <a:p>
            <a:pPr marL="0" indent="0">
              <a:buNone/>
            </a:pPr>
            <a:endParaRPr lang="en-US" sz="1400" dirty="0" smtClean="0"/>
          </a:p>
          <a:p>
            <a:pPr marL="0" indent="0">
              <a:buNone/>
            </a:pPr>
            <a:endParaRPr lang="en-US" sz="1400" dirty="0"/>
          </a:p>
          <a:p>
            <a:endParaRPr lang="en-US" sz="1400" dirty="0" smtClean="0"/>
          </a:p>
          <a:p>
            <a:pPr marL="0" indent="0">
              <a:buNone/>
            </a:pPr>
            <a:endParaRPr lang="en-US" sz="1400" dirty="0"/>
          </a:p>
          <a:p>
            <a:pPr marL="0" indent="0">
              <a:buNone/>
            </a:pPr>
            <a:endParaRPr lang="en-US" sz="14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Planning for Accessibility and Accommodations</a:t>
            </a:r>
            <a:endParaRPr lang="en-US" dirty="0">
              <a:latin typeface="Chalkduster"/>
              <a:cs typeface="Chalkduster"/>
            </a:endParaRPr>
          </a:p>
        </p:txBody>
      </p:sp>
      <p:graphicFrame>
        <p:nvGraphicFramePr>
          <p:cNvPr id="2" name="Table 1"/>
          <p:cNvGraphicFramePr>
            <a:graphicFrameLocks noGrp="1"/>
          </p:cNvGraphicFramePr>
          <p:nvPr>
            <p:extLst>
              <p:ext uri="{D42A27DB-BD31-4B8C-83A1-F6EECF244321}">
                <p14:modId xmlns:p14="http://schemas.microsoft.com/office/powerpoint/2010/main" val="2555616948"/>
              </p:ext>
            </p:extLst>
          </p:nvPr>
        </p:nvGraphicFramePr>
        <p:xfrm>
          <a:off x="152400" y="2209800"/>
          <a:ext cx="8839200" cy="4306051"/>
        </p:xfrm>
        <a:graphic>
          <a:graphicData uri="http://schemas.openxmlformats.org/drawingml/2006/table">
            <a:tbl>
              <a:tblPr firstRow="1" bandRow="1">
                <a:tableStyleId>{5C22544A-7EE6-4342-B048-85BDC9FD1C3A}</a:tableStyleId>
              </a:tblPr>
              <a:tblGrid>
                <a:gridCol w="2438400"/>
                <a:gridCol w="1981200"/>
                <a:gridCol w="2133600"/>
                <a:gridCol w="2286000"/>
              </a:tblGrid>
              <a:tr h="379467">
                <a:tc>
                  <a:txBody>
                    <a:bodyPr/>
                    <a:lstStyle/>
                    <a:p>
                      <a:r>
                        <a:rPr lang="en-US" sz="1600" dirty="0" smtClean="0"/>
                        <a:t>Document</a:t>
                      </a:r>
                      <a:endParaRPr lang="en-US" sz="1600" dirty="0"/>
                    </a:p>
                  </a:txBody>
                  <a:tcPr/>
                </a:tc>
                <a:tc>
                  <a:txBody>
                    <a:bodyPr/>
                    <a:lstStyle/>
                    <a:p>
                      <a:r>
                        <a:rPr lang="en-US" sz="1600" dirty="0" smtClean="0"/>
                        <a:t>Location</a:t>
                      </a:r>
                      <a:endParaRPr lang="en-US" sz="1600" dirty="0"/>
                    </a:p>
                  </a:txBody>
                  <a:tcPr/>
                </a:tc>
                <a:tc>
                  <a:txBody>
                    <a:bodyPr/>
                    <a:lstStyle/>
                    <a:p>
                      <a:r>
                        <a:rPr lang="en-US" sz="1600" dirty="0" smtClean="0"/>
                        <a:t>Population</a:t>
                      </a:r>
                      <a:endParaRPr lang="en-US" sz="1600" dirty="0"/>
                    </a:p>
                  </a:txBody>
                  <a:tcPr/>
                </a:tc>
                <a:tc>
                  <a:txBody>
                    <a:bodyPr/>
                    <a:lstStyle/>
                    <a:p>
                      <a:r>
                        <a:rPr lang="en-US" sz="1600" dirty="0" smtClean="0"/>
                        <a:t>Content</a:t>
                      </a:r>
                      <a:endParaRPr lang="en-US" sz="1600" dirty="0"/>
                    </a:p>
                  </a:txBody>
                  <a:tcPr/>
                </a:tc>
              </a:tr>
              <a:tr h="521441">
                <a:tc>
                  <a:txBody>
                    <a:bodyPr/>
                    <a:lstStyle/>
                    <a:p>
                      <a:r>
                        <a:rPr lang="en-US" sz="1600" b="1" dirty="0" smtClean="0"/>
                        <a:t>Individualized Education Program</a:t>
                      </a:r>
                      <a:r>
                        <a:rPr lang="en-US" sz="1600" b="1" baseline="0" dirty="0" smtClean="0"/>
                        <a:t> (</a:t>
                      </a:r>
                      <a:r>
                        <a:rPr lang="en-US" sz="1600" b="1" dirty="0" smtClean="0"/>
                        <a:t>IEP)</a:t>
                      </a:r>
                      <a:endParaRPr lang="en-US" sz="1600" b="1" dirty="0"/>
                    </a:p>
                  </a:txBody>
                  <a:tcPr/>
                </a:tc>
                <a:tc>
                  <a:txBody>
                    <a:bodyPr/>
                    <a:lstStyle/>
                    <a:p>
                      <a:r>
                        <a:rPr lang="en-US" sz="1600" b="1" dirty="0" smtClean="0"/>
                        <a:t>Special Education Reporting</a:t>
                      </a:r>
                      <a:r>
                        <a:rPr lang="en-US" sz="1600" b="1" baseline="0" dirty="0" smtClean="0"/>
                        <a:t> (</a:t>
                      </a:r>
                      <a:r>
                        <a:rPr lang="en-US" sz="1600" b="1" dirty="0" smtClean="0"/>
                        <a:t>SER)</a:t>
                      </a:r>
                      <a:endParaRPr lang="en-US" sz="1600" b="1" dirty="0"/>
                    </a:p>
                  </a:txBody>
                  <a:tcPr/>
                </a:tc>
                <a:tc>
                  <a:txBody>
                    <a:bodyPr/>
                    <a:lstStyle/>
                    <a:p>
                      <a:r>
                        <a:rPr lang="en-US" sz="1600" b="1" dirty="0" smtClean="0"/>
                        <a:t>Special Education Students</a:t>
                      </a:r>
                      <a:endParaRPr lang="en-US" sz="1600" b="1" dirty="0"/>
                    </a:p>
                  </a:txBody>
                  <a:tcPr/>
                </a:tc>
                <a:tc>
                  <a:txBody>
                    <a:bodyPr/>
                    <a:lstStyle/>
                    <a:p>
                      <a:r>
                        <a:rPr lang="en-US" sz="1600" b="1" dirty="0" smtClean="0"/>
                        <a:t>Accessibility Features and Accommodations</a:t>
                      </a:r>
                      <a:endParaRPr lang="en-US" sz="1600" b="1" dirty="0"/>
                    </a:p>
                  </a:txBody>
                  <a:tcPr/>
                </a:tc>
              </a:tr>
              <a:tr h="740995">
                <a:tc>
                  <a:txBody>
                    <a:bodyPr/>
                    <a:lstStyle/>
                    <a:p>
                      <a:r>
                        <a:rPr lang="en-US" sz="1600" dirty="0" smtClean="0"/>
                        <a:t>Individual Accommodation Plan (IAP)</a:t>
                      </a:r>
                      <a:endParaRPr lang="en-US" sz="1600" dirty="0"/>
                    </a:p>
                  </a:txBody>
                  <a:tcPr/>
                </a:tc>
                <a:tc>
                  <a:txBody>
                    <a:bodyPr/>
                    <a:lstStyle/>
                    <a:p>
                      <a:r>
                        <a:rPr lang="en-US" sz="1600" dirty="0" smtClean="0">
                          <a:hlinkClick r:id="rId3"/>
                        </a:rPr>
                        <a:t>Assessment Library</a:t>
                      </a:r>
                      <a:endParaRPr lang="en-US" sz="1600" dirty="0"/>
                    </a:p>
                  </a:txBody>
                  <a:tcPr/>
                </a:tc>
                <a:tc>
                  <a:txBody>
                    <a:bodyPr/>
                    <a:lstStyle/>
                    <a:p>
                      <a:r>
                        <a:rPr lang="en-US" sz="1600" dirty="0" smtClean="0"/>
                        <a:t>504</a:t>
                      </a:r>
                      <a:r>
                        <a:rPr lang="en-US" sz="1600" baseline="0" dirty="0" smtClean="0"/>
                        <a:t> Students</a:t>
                      </a:r>
                      <a:endParaRPr lang="en-US" sz="1600" dirty="0"/>
                    </a:p>
                  </a:txBody>
                  <a:tcPr/>
                </a:tc>
                <a:tc>
                  <a:txBody>
                    <a:bodyPr/>
                    <a:lstStyle/>
                    <a:p>
                      <a:r>
                        <a:rPr lang="en-US" sz="1600" dirty="0" smtClean="0"/>
                        <a:t>Accessibility Features and Accommodations</a:t>
                      </a:r>
                      <a:endParaRPr lang="en-US" sz="1600" dirty="0"/>
                    </a:p>
                  </a:txBody>
                  <a:tcPr/>
                </a:tc>
              </a:tr>
              <a:tr h="960549">
                <a:tc>
                  <a:txBody>
                    <a:bodyPr/>
                    <a:lstStyle/>
                    <a:p>
                      <a:r>
                        <a:rPr lang="en-US" sz="1600" dirty="0" smtClean="0"/>
                        <a:t>Limited English </a:t>
                      </a:r>
                      <a:r>
                        <a:rPr lang="en-US" sz="1600" dirty="0" smtClean="0">
                          <a:solidFill>
                            <a:schemeClr val="tx1"/>
                          </a:solidFill>
                        </a:rPr>
                        <a:t>Proficient </a:t>
                      </a:r>
                      <a:r>
                        <a:rPr lang="en-US" sz="1600" dirty="0" smtClean="0"/>
                        <a:t>Accommodations Checklist (LEP Form)</a:t>
                      </a:r>
                      <a:endParaRPr lang="en-US" sz="1600" dirty="0"/>
                    </a:p>
                  </a:txBody>
                  <a:tcPr/>
                </a:tc>
                <a:tc>
                  <a:txBody>
                    <a:bodyPr/>
                    <a:lstStyle/>
                    <a:p>
                      <a:r>
                        <a:rPr lang="en-US" sz="1600" dirty="0" smtClean="0">
                          <a:hlinkClick r:id="rId3"/>
                        </a:rPr>
                        <a:t>Assessment Library</a:t>
                      </a:r>
                      <a:endParaRPr lang="en-US" sz="1600" dirty="0"/>
                    </a:p>
                  </a:txBody>
                  <a:tcPr/>
                </a:tc>
                <a:tc>
                  <a:txBody>
                    <a:bodyPr/>
                    <a:lstStyle/>
                    <a:p>
                      <a:r>
                        <a:rPr lang="en-US" sz="1600" dirty="0" smtClean="0"/>
                        <a:t>English Language Learners</a:t>
                      </a:r>
                      <a:endParaRPr lang="en-US" sz="1600" dirty="0"/>
                    </a:p>
                  </a:txBody>
                  <a:tcPr/>
                </a:tc>
                <a:tc>
                  <a:txBody>
                    <a:bodyPr/>
                    <a:lstStyle/>
                    <a:p>
                      <a:r>
                        <a:rPr lang="en-US" sz="1600" dirty="0" smtClean="0"/>
                        <a:t>Accessibility</a:t>
                      </a:r>
                      <a:r>
                        <a:rPr lang="en-US" sz="1600" baseline="0" dirty="0" smtClean="0"/>
                        <a:t> Features and Accommodations</a:t>
                      </a:r>
                    </a:p>
                    <a:p>
                      <a:r>
                        <a:rPr lang="en-US" sz="1400" i="1" baseline="0" dirty="0" smtClean="0"/>
                        <a:t>(updated form available)</a:t>
                      </a:r>
                      <a:endParaRPr lang="en-US" sz="1400" i="1" dirty="0"/>
                    </a:p>
                  </a:txBody>
                  <a:tcPr/>
                </a:tc>
              </a:tr>
              <a:tr h="686107">
                <a:tc>
                  <a:txBody>
                    <a:bodyPr/>
                    <a:lstStyle/>
                    <a:p>
                      <a:r>
                        <a:rPr lang="en-US" sz="1600" dirty="0" smtClean="0"/>
                        <a:t>Personal Needs Profile (PNP)</a:t>
                      </a:r>
                      <a:endParaRPr lang="en-US" sz="1600" dirty="0"/>
                    </a:p>
                  </a:txBody>
                  <a:tcPr/>
                </a:tc>
                <a:tc>
                  <a:txBody>
                    <a:bodyPr/>
                    <a:lstStyle/>
                    <a:p>
                      <a:r>
                        <a:rPr lang="en-US" sz="1600" dirty="0" smtClean="0">
                          <a:hlinkClick r:id="rId3"/>
                        </a:rPr>
                        <a:t>Assessment Library</a:t>
                      </a:r>
                      <a:endParaRPr lang="en-US" sz="1600" dirty="0"/>
                    </a:p>
                  </a:txBody>
                  <a:tcPr/>
                </a:tc>
                <a:tc>
                  <a:txBody>
                    <a:bodyPr/>
                    <a:lstStyle/>
                    <a:p>
                      <a:r>
                        <a:rPr lang="en-US" sz="1600" dirty="0" smtClean="0"/>
                        <a:t>All students requiring additional support without IEP, IAP or LEP plans in place</a:t>
                      </a:r>
                      <a:endParaRPr lang="en-US" sz="1600" dirty="0"/>
                    </a:p>
                  </a:txBody>
                  <a:tcPr/>
                </a:tc>
                <a:tc>
                  <a:txBody>
                    <a:bodyPr/>
                    <a:lstStyle/>
                    <a:p>
                      <a:r>
                        <a:rPr lang="en-US" sz="1600" dirty="0" smtClean="0"/>
                        <a:t>Accessibility Features</a:t>
                      </a:r>
                    </a:p>
                  </a:txBody>
                  <a:tcPr/>
                </a:tc>
              </a:tr>
              <a:tr h="521441">
                <a:tc>
                  <a:txBody>
                    <a:bodyPr/>
                    <a:lstStyle/>
                    <a:p>
                      <a:r>
                        <a:rPr lang="en-US" sz="1600" dirty="0" smtClean="0"/>
                        <a:t>Unique Accommodations Form</a:t>
                      </a:r>
                      <a:endParaRPr lang="en-US" sz="1600" dirty="0"/>
                    </a:p>
                  </a:txBody>
                  <a:tcPr/>
                </a:tc>
                <a:tc>
                  <a:txBody>
                    <a:bodyPr/>
                    <a:lstStyle/>
                    <a:p>
                      <a:r>
                        <a:rPr lang="en-US" sz="1600" dirty="0" smtClean="0"/>
                        <a:t>SER</a:t>
                      </a:r>
                      <a:r>
                        <a:rPr lang="en-US" sz="1600" baseline="0" dirty="0" smtClean="0"/>
                        <a:t> and </a:t>
                      </a:r>
                      <a:r>
                        <a:rPr lang="en-US" sz="1600" baseline="0" dirty="0" smtClean="0">
                          <a:hlinkClick r:id="rId3"/>
                        </a:rPr>
                        <a:t>Assessment Library</a:t>
                      </a:r>
                      <a:endParaRPr lang="en-US" sz="1600" dirty="0"/>
                    </a:p>
                  </a:txBody>
                  <a:tcPr/>
                </a:tc>
                <a:tc>
                  <a:txBody>
                    <a:bodyPr/>
                    <a:lstStyle/>
                    <a:p>
                      <a:r>
                        <a:rPr lang="en-US" sz="1600" dirty="0" smtClean="0"/>
                        <a:t>Specia</a:t>
                      </a:r>
                      <a:r>
                        <a:rPr lang="en-US" sz="1600" baseline="0" dirty="0" smtClean="0"/>
                        <a:t>l Education, 504, and LEP Students</a:t>
                      </a:r>
                      <a:endParaRPr lang="en-US" sz="1600" dirty="0"/>
                    </a:p>
                  </a:txBody>
                  <a:tcPr/>
                </a:tc>
                <a:tc>
                  <a:txBody>
                    <a:bodyPr/>
                    <a:lstStyle/>
                    <a:p>
                      <a:r>
                        <a:rPr lang="en-US" sz="1600" dirty="0" smtClean="0"/>
                        <a:t>Accommodations</a:t>
                      </a:r>
                      <a:endParaRPr lang="en-US" sz="1600" dirty="0"/>
                    </a:p>
                  </a:txBody>
                  <a:tcPr/>
                </a:tc>
              </a:tr>
            </a:tbl>
          </a:graphicData>
        </a:graphic>
      </p:graphicFrame>
      <p:sp>
        <p:nvSpPr>
          <p:cNvPr id="7" name="Rectangle 6"/>
          <p:cNvSpPr/>
          <p:nvPr/>
        </p:nvSpPr>
        <p:spPr>
          <a:xfrm>
            <a:off x="152400" y="2209800"/>
            <a:ext cx="8839200" cy="990600"/>
          </a:xfrm>
          <a:prstGeom prst="rect">
            <a:avLst/>
          </a:prstGeom>
          <a:noFill/>
          <a:ln w="666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8517236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18</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208038" y="1143000"/>
            <a:ext cx="8915400" cy="5257800"/>
          </a:xfrm>
        </p:spPr>
        <p:txBody>
          <a:bodyPr>
            <a:noAutofit/>
          </a:bodyPr>
          <a:lstStyle/>
          <a:p>
            <a:pPr marL="0" indent="0">
              <a:buNone/>
            </a:pPr>
            <a:r>
              <a:rPr lang="en-US" sz="1600" b="1" dirty="0" smtClean="0"/>
              <a:t>IEP Form</a:t>
            </a:r>
          </a:p>
          <a:p>
            <a:r>
              <a:rPr lang="en-US" sz="1600" dirty="0" smtClean="0"/>
              <a:t>The updated IEP form is available in SER.  </a:t>
            </a:r>
          </a:p>
          <a:p>
            <a:pPr lvl="1"/>
            <a:r>
              <a:rPr lang="en-US" sz="1200" dirty="0" smtClean="0"/>
              <a:t>Additional edits have been made to the form based on PARCC updates and district feedback.  </a:t>
            </a:r>
          </a:p>
          <a:p>
            <a:r>
              <a:rPr lang="en-US" sz="1600" dirty="0" smtClean="0"/>
              <a:t>The IEP form includes paper and online accommodations, as IEPs are valid for one year.</a:t>
            </a:r>
          </a:p>
          <a:p>
            <a:r>
              <a:rPr lang="en-US" sz="1600" dirty="0" smtClean="0"/>
              <a:t>IEP teams should use the </a:t>
            </a:r>
            <a:r>
              <a:rPr lang="en-US" sz="1600" dirty="0" smtClean="0">
                <a:hlinkClick r:id="rId3"/>
              </a:rPr>
              <a:t>PARCC Accessibility and Accommodations Manual</a:t>
            </a:r>
            <a:r>
              <a:rPr lang="en-US" sz="1600" dirty="0" smtClean="0"/>
              <a:t> for guidance in making selections.</a:t>
            </a:r>
          </a:p>
          <a:p>
            <a:endParaRPr lang="en-US" sz="1600" dirty="0" smtClean="0"/>
          </a:p>
          <a:p>
            <a:pPr marL="0" indent="0">
              <a:buNone/>
            </a:pPr>
            <a:r>
              <a:rPr lang="en-US" sz="1600" b="1" dirty="0" smtClean="0"/>
              <a:t>IAP Form</a:t>
            </a:r>
          </a:p>
          <a:p>
            <a:r>
              <a:rPr lang="en-US" sz="1600" dirty="0" smtClean="0"/>
              <a:t>The updated IAP form is available in the </a:t>
            </a:r>
            <a:r>
              <a:rPr lang="en-US" sz="1600" dirty="0" smtClean="0">
                <a:hlinkClick r:id="rId4"/>
              </a:rPr>
              <a:t>Assessment Library</a:t>
            </a:r>
            <a:r>
              <a:rPr lang="en-US" sz="1600" dirty="0" smtClean="0"/>
              <a:t>.</a:t>
            </a:r>
          </a:p>
          <a:p>
            <a:r>
              <a:rPr lang="en-US" sz="1600" dirty="0" smtClean="0">
                <a:solidFill>
                  <a:prstClr val="black"/>
                </a:solidFill>
              </a:rPr>
              <a:t>For IAPs completed on the previous form, districts and/or schools should review to ensure alignment with available accessibility and accommodations on the PARCC assessments.  If accommodations are already aligned, then no changes are required.</a:t>
            </a:r>
          </a:p>
          <a:p>
            <a:r>
              <a:rPr lang="en-US" sz="1600" dirty="0" smtClean="0">
                <a:solidFill>
                  <a:prstClr val="black"/>
                </a:solidFill>
              </a:rPr>
              <a:t>The temporary IAP form for students requiring temporary accommodations (e.g. broken arm) will also be available in the Assessment Library.</a:t>
            </a:r>
          </a:p>
          <a:p>
            <a:r>
              <a:rPr lang="en-US" sz="1600" dirty="0" smtClean="0"/>
              <a:t>IAP </a:t>
            </a:r>
            <a:r>
              <a:rPr lang="en-US" sz="1600" dirty="0"/>
              <a:t>teams should use the </a:t>
            </a:r>
            <a:r>
              <a:rPr lang="en-US" sz="1600" dirty="0">
                <a:hlinkClick r:id="rId3"/>
              </a:rPr>
              <a:t>PARCC Accessibility and Accommodations Manual</a:t>
            </a:r>
            <a:r>
              <a:rPr lang="en-US" sz="1600" dirty="0"/>
              <a:t> for guidance in making selections.</a:t>
            </a:r>
          </a:p>
          <a:p>
            <a:endParaRPr lang="en-US" sz="1600" dirty="0" smtClean="0">
              <a:solidFill>
                <a:prstClr val="black"/>
              </a:solidFill>
            </a:endParaRPr>
          </a:p>
          <a:p>
            <a:endParaRPr lang="en-US" sz="1200" i="1" dirty="0">
              <a:solidFill>
                <a:prstClr val="black"/>
              </a:solidFill>
            </a:endParaRPr>
          </a:p>
          <a:p>
            <a:pPr marL="0" indent="0">
              <a:buNone/>
            </a:pPr>
            <a:endParaRPr lang="en-US" sz="1200" i="1" dirty="0" smtClean="0">
              <a:solidFill>
                <a:prstClr val="black"/>
              </a:solidFill>
            </a:endParaRPr>
          </a:p>
          <a:p>
            <a:pPr marL="0" indent="0">
              <a:buNone/>
            </a:pPr>
            <a:r>
              <a:rPr lang="en-US" sz="1200" i="1" dirty="0" smtClean="0">
                <a:solidFill>
                  <a:prstClr val="black"/>
                </a:solidFill>
              </a:rPr>
              <a:t>*</a:t>
            </a:r>
            <a:r>
              <a:rPr lang="en-US" sz="1200" i="1" dirty="0">
                <a:solidFill>
                  <a:prstClr val="black"/>
                </a:solidFill>
              </a:rPr>
              <a:t>See the </a:t>
            </a:r>
            <a:r>
              <a:rPr lang="en-US" sz="1200" i="1" dirty="0" smtClean="0">
                <a:solidFill>
                  <a:prstClr val="black"/>
                </a:solidFill>
                <a:hlinkClick r:id="rId4"/>
              </a:rPr>
              <a:t>Quick </a:t>
            </a:r>
            <a:r>
              <a:rPr lang="en-US" sz="1200" i="1" dirty="0">
                <a:solidFill>
                  <a:prstClr val="black"/>
                </a:solidFill>
                <a:hlinkClick r:id="rId4"/>
              </a:rPr>
              <a:t>Guide to Accessibility and Accommodations </a:t>
            </a:r>
            <a:r>
              <a:rPr lang="en-US" sz="1200" i="1" dirty="0" smtClean="0">
                <a:solidFill>
                  <a:prstClr val="black"/>
                </a:solidFill>
              </a:rPr>
              <a:t>and </a:t>
            </a:r>
            <a:r>
              <a:rPr lang="en-US" sz="1200" i="1" dirty="0" smtClean="0">
                <a:solidFill>
                  <a:prstClr val="black"/>
                </a:solidFill>
                <a:hlinkClick r:id="rId3"/>
              </a:rPr>
              <a:t>PARCC Accessibility and Accommodations Manual for </a:t>
            </a:r>
            <a:r>
              <a:rPr lang="en-US" sz="1200" i="1" dirty="0">
                <a:solidFill>
                  <a:prstClr val="black"/>
                </a:solidFill>
                <a:hlinkClick r:id="rId3"/>
              </a:rPr>
              <a:t>more information.</a:t>
            </a:r>
            <a:endParaRPr lang="en-US" sz="1200" i="1" dirty="0">
              <a:solidFill>
                <a:prstClr val="black"/>
              </a:solidFill>
            </a:endParaRPr>
          </a:p>
          <a:p>
            <a:pPr marL="0" indent="0">
              <a:buNone/>
            </a:pPr>
            <a:endParaRPr lang="en-US" sz="1200" dirty="0" smtClean="0"/>
          </a:p>
          <a:p>
            <a:endParaRPr lang="en-US" sz="1200" dirty="0"/>
          </a:p>
          <a:p>
            <a:pPr marL="0" indent="0">
              <a:buNone/>
            </a:pPr>
            <a:endParaRPr lang="en-US" sz="1200" dirty="0" smtClean="0"/>
          </a:p>
          <a:p>
            <a:pPr marL="0" indent="0">
              <a:buNone/>
            </a:pPr>
            <a:endParaRPr lang="en-US" sz="1200" dirty="0" smtClean="0"/>
          </a:p>
          <a:p>
            <a:pPr marL="0" indent="0">
              <a:buNone/>
            </a:pPr>
            <a:endParaRPr lang="en-US" sz="1200" dirty="0" smtClean="0"/>
          </a:p>
          <a:p>
            <a:pPr marL="0" indent="0">
              <a:buNone/>
            </a:pPr>
            <a:endParaRPr lang="en-US" sz="1200" dirty="0"/>
          </a:p>
          <a:p>
            <a:endParaRPr lang="en-US" sz="1200" dirty="0" smtClean="0"/>
          </a:p>
          <a:p>
            <a:pPr marL="0" indent="0">
              <a:buNone/>
            </a:pPr>
            <a:endParaRPr lang="en-US" sz="1200" dirty="0"/>
          </a:p>
          <a:p>
            <a:pPr marL="0" indent="0">
              <a:buNone/>
            </a:pPr>
            <a:endParaRPr lang="en-US" sz="12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Students with Disabilities</a:t>
            </a:r>
            <a:endParaRPr lang="en-US" dirty="0">
              <a:latin typeface="Chalkduster"/>
              <a:cs typeface="Chalkduster"/>
            </a:endParaRPr>
          </a:p>
        </p:txBody>
      </p:sp>
    </p:spTree>
    <p:extLst>
      <p:ext uri="{BB962C8B-B14F-4D97-AF65-F5344CB8AC3E}">
        <p14:creationId xmlns:p14="http://schemas.microsoft.com/office/powerpoint/2010/main" val="31592101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19</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915400" cy="5257800"/>
          </a:xfrm>
        </p:spPr>
        <p:txBody>
          <a:bodyPr>
            <a:noAutofit/>
          </a:bodyPr>
          <a:lstStyle/>
          <a:p>
            <a:pPr marL="0" indent="0">
              <a:buNone/>
            </a:pPr>
            <a:r>
              <a:rPr lang="en-US" sz="1800" b="1" dirty="0" smtClean="0"/>
              <a:t>LEP Accommodations Checklist Form</a:t>
            </a:r>
          </a:p>
          <a:p>
            <a:r>
              <a:rPr lang="en-US" sz="1800" dirty="0" smtClean="0"/>
              <a:t>The </a:t>
            </a:r>
            <a:r>
              <a:rPr lang="en-US" sz="1800" dirty="0" smtClean="0">
                <a:hlinkClick r:id="rId3"/>
              </a:rPr>
              <a:t>Limited English Proficient</a:t>
            </a:r>
            <a:r>
              <a:rPr lang="en-US" sz="1800" strike="sngStrike" dirty="0" smtClean="0">
                <a:hlinkClick r:id="rId3"/>
              </a:rPr>
              <a:t> </a:t>
            </a:r>
            <a:r>
              <a:rPr lang="en-US" sz="1800" dirty="0" smtClean="0">
                <a:hlinkClick r:id="rId3"/>
              </a:rPr>
              <a:t>(LEP) Accommodations Checklist </a:t>
            </a:r>
            <a:r>
              <a:rPr lang="en-US" sz="1800" dirty="0" smtClean="0"/>
              <a:t>has been updated to include the Spanish form in math.</a:t>
            </a:r>
          </a:p>
          <a:p>
            <a:r>
              <a:rPr lang="en-US" sz="1800" dirty="0">
                <a:solidFill>
                  <a:prstClr val="black"/>
                </a:solidFill>
              </a:rPr>
              <a:t>For </a:t>
            </a:r>
            <a:r>
              <a:rPr lang="en-US" sz="1800" dirty="0" smtClean="0">
                <a:solidFill>
                  <a:prstClr val="black"/>
                </a:solidFill>
              </a:rPr>
              <a:t>LEP Checklists </a:t>
            </a:r>
            <a:r>
              <a:rPr lang="en-US" sz="1800" dirty="0">
                <a:solidFill>
                  <a:prstClr val="black"/>
                </a:solidFill>
              </a:rPr>
              <a:t>completed on the previous form, districts and/or schools should review to ensure alignment with available accessibility and accommodations on the PARCC assessments</a:t>
            </a:r>
            <a:r>
              <a:rPr lang="en-US" sz="1800" dirty="0" smtClean="0">
                <a:solidFill>
                  <a:prstClr val="black"/>
                </a:solidFill>
              </a:rPr>
              <a:t>.  If there are no changes needed, then it is not necessary to complete another form.</a:t>
            </a:r>
            <a:endParaRPr lang="en-US" sz="1800" dirty="0" smtClean="0"/>
          </a:p>
          <a:p>
            <a:r>
              <a:rPr lang="en-US" sz="1800" dirty="0" smtClean="0"/>
              <a:t>School-level teams should use the </a:t>
            </a:r>
            <a:r>
              <a:rPr lang="en-US" sz="1800" dirty="0" smtClean="0">
                <a:hlinkClick r:id="rId4"/>
              </a:rPr>
              <a:t>PARCC Accessibility and Accommodations Manual </a:t>
            </a:r>
            <a:r>
              <a:rPr lang="en-US" sz="1800" dirty="0" smtClean="0"/>
              <a:t>for guidance in decisions concerning accessibility and accommodations.  This manual includes guidance on using English proficiency levels in determining most appropriate supports.</a:t>
            </a:r>
          </a:p>
          <a:p>
            <a:pPr marL="0" indent="0">
              <a:buNone/>
            </a:pPr>
            <a:endParaRPr lang="en-US" sz="1250" i="1" dirty="0" smtClean="0">
              <a:solidFill>
                <a:prstClr val="black"/>
              </a:solidFill>
            </a:endParaRPr>
          </a:p>
          <a:p>
            <a:pPr marL="0" indent="0">
              <a:buNone/>
            </a:pPr>
            <a:endParaRPr lang="en-US" sz="1250" b="1" dirty="0" smtClean="0">
              <a:solidFill>
                <a:prstClr val="black"/>
              </a:solidFill>
            </a:endParaRPr>
          </a:p>
          <a:p>
            <a:pPr marL="0" indent="0">
              <a:buNone/>
            </a:pPr>
            <a:endParaRPr lang="en-US" sz="1400" dirty="0" smtClean="0"/>
          </a:p>
          <a:p>
            <a:endParaRPr lang="en-US" sz="1400" dirty="0"/>
          </a:p>
          <a:p>
            <a:pPr marL="0" indent="0">
              <a:buNone/>
            </a:pPr>
            <a:endParaRPr lang="en-US" sz="1400" dirty="0" smtClean="0"/>
          </a:p>
          <a:p>
            <a:pPr marL="0" indent="0">
              <a:buNone/>
            </a:pPr>
            <a:endParaRPr lang="en-US" sz="1400" dirty="0" smtClean="0"/>
          </a:p>
          <a:p>
            <a:pPr marL="0" indent="0">
              <a:buNone/>
            </a:pPr>
            <a:endParaRPr lang="en-US" sz="1400" dirty="0" smtClean="0"/>
          </a:p>
          <a:p>
            <a:pPr marL="0" indent="0">
              <a:buNone/>
            </a:pPr>
            <a:endParaRPr lang="en-US" sz="1400" dirty="0"/>
          </a:p>
          <a:p>
            <a:endParaRPr lang="en-US" sz="1400" dirty="0" smtClean="0"/>
          </a:p>
          <a:p>
            <a:pPr marL="0" indent="0">
              <a:buNone/>
            </a:pPr>
            <a:endParaRPr lang="en-US" sz="1400" dirty="0"/>
          </a:p>
          <a:p>
            <a:pPr marL="0" indent="0">
              <a:buNone/>
            </a:pPr>
            <a:endParaRPr lang="en-US" sz="14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English Language Learners</a:t>
            </a:r>
            <a:endParaRPr lang="en-US" dirty="0">
              <a:latin typeface="Chalkduster"/>
              <a:cs typeface="Chalkduster"/>
            </a:endParaRPr>
          </a:p>
        </p:txBody>
      </p:sp>
    </p:spTree>
    <p:extLst>
      <p:ext uri="{BB962C8B-B14F-4D97-AF65-F5344CB8AC3E}">
        <p14:creationId xmlns:p14="http://schemas.microsoft.com/office/powerpoint/2010/main" val="42696734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0"/>
          </p:nvPr>
        </p:nvSpPr>
        <p:spPr>
          <a:xfrm>
            <a:off x="0" y="1143000"/>
            <a:ext cx="8991600" cy="5105400"/>
          </a:xfrm>
        </p:spPr>
        <p:txBody>
          <a:bodyPr>
            <a:normAutofit/>
          </a:bodyPr>
          <a:lstStyle/>
          <a:p>
            <a:pPr marL="455613" indent="-457200">
              <a:spcBef>
                <a:spcPts val="600"/>
              </a:spcBef>
              <a:spcAft>
                <a:spcPts val="600"/>
              </a:spcAft>
            </a:pPr>
            <a:r>
              <a:rPr lang="en-US" sz="2800" dirty="0" smtClean="0"/>
              <a:t>Purpose and Basics</a:t>
            </a:r>
          </a:p>
          <a:p>
            <a:pPr marL="455613" indent="-457200">
              <a:spcBef>
                <a:spcPts val="600"/>
              </a:spcBef>
              <a:spcAft>
                <a:spcPts val="600"/>
              </a:spcAft>
            </a:pPr>
            <a:r>
              <a:rPr lang="en-US" sz="2800" dirty="0" smtClean="0"/>
              <a:t>Administrative Preparation for </a:t>
            </a:r>
            <a:r>
              <a:rPr lang="en-US" sz="2800" dirty="0" smtClean="0"/>
              <a:t>the Test</a:t>
            </a:r>
          </a:p>
          <a:p>
            <a:pPr marL="455613" indent="-457200">
              <a:spcBef>
                <a:spcPts val="600"/>
              </a:spcBef>
              <a:spcAft>
                <a:spcPts val="600"/>
              </a:spcAft>
            </a:pPr>
            <a:r>
              <a:rPr lang="en-US" sz="2800" dirty="0" smtClean="0"/>
              <a:t>Administration</a:t>
            </a:r>
          </a:p>
          <a:p>
            <a:pPr marL="455613" indent="-457200">
              <a:spcBef>
                <a:spcPts val="600"/>
              </a:spcBef>
              <a:spcAft>
                <a:spcPts val="600"/>
              </a:spcAft>
            </a:pPr>
            <a:r>
              <a:rPr lang="en-US" sz="2800" dirty="0" smtClean="0"/>
              <a:t>Supporting </a:t>
            </a:r>
            <a:r>
              <a:rPr lang="en-US" sz="2800" dirty="0" smtClean="0"/>
              <a:t>Students with Administration </a:t>
            </a:r>
            <a:endParaRPr lang="en-US" sz="2800" dirty="0" smtClean="0"/>
          </a:p>
        </p:txBody>
      </p:sp>
      <p:sp>
        <p:nvSpPr>
          <p:cNvPr id="4" name="TextBox 3"/>
          <p:cNvSpPr txBox="1"/>
          <p:nvPr/>
        </p:nvSpPr>
        <p:spPr>
          <a:xfrm>
            <a:off x="0" y="1143000"/>
            <a:ext cx="9144000" cy="584776"/>
          </a:xfrm>
          <a:prstGeom prst="rect">
            <a:avLst/>
          </a:prstGeom>
          <a:solidFill>
            <a:schemeClr val="accent6">
              <a:lumMod val="90000"/>
              <a:alpha val="30000"/>
            </a:schemeClr>
          </a:solidFill>
        </p:spPr>
        <p:txBody>
          <a:bodyPr wrap="square" rtlCol="0">
            <a:spAutoFit/>
          </a:bodyPr>
          <a:lstStyle/>
          <a:p>
            <a:endParaRPr lang="en-US" sz="3200" dirty="0"/>
          </a:p>
        </p:txBody>
      </p:sp>
    </p:spTree>
    <p:extLst>
      <p:ext uri="{BB962C8B-B14F-4D97-AF65-F5344CB8AC3E}">
        <p14:creationId xmlns:p14="http://schemas.microsoft.com/office/powerpoint/2010/main" val="1699291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20</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915400" cy="5257800"/>
          </a:xfrm>
        </p:spPr>
        <p:txBody>
          <a:bodyPr>
            <a:noAutofit/>
          </a:bodyPr>
          <a:lstStyle/>
          <a:p>
            <a:pPr marL="0" indent="0">
              <a:buNone/>
            </a:pPr>
            <a:r>
              <a:rPr lang="en-US" sz="1800" b="1" dirty="0" smtClean="0"/>
              <a:t>Accessibility Features</a:t>
            </a:r>
          </a:p>
          <a:p>
            <a:r>
              <a:rPr lang="en-US" sz="1800" dirty="0" smtClean="0"/>
              <a:t>Accessibility Features are available to</a:t>
            </a:r>
            <a:r>
              <a:rPr lang="en-US" sz="1800" b="1" dirty="0" smtClean="0"/>
              <a:t> all </a:t>
            </a:r>
            <a:r>
              <a:rPr lang="en-US" sz="1800" dirty="0" smtClean="0"/>
              <a:t>students and increase access without subverting the purpose of the assessment.</a:t>
            </a:r>
          </a:p>
          <a:p>
            <a:r>
              <a:rPr lang="en-US" sz="1800" dirty="0" smtClean="0"/>
              <a:t>Some of these features must be predetermined and documented on IEP, IAP, LEP, or PNP forms.</a:t>
            </a:r>
          </a:p>
          <a:p>
            <a:r>
              <a:rPr lang="en-US" sz="1800" dirty="0" smtClean="0"/>
              <a:t>All forms for accommodations and accessibility features should be completed at least 30 days prior to the assessment window.</a:t>
            </a:r>
          </a:p>
          <a:p>
            <a:pPr marL="0" indent="0">
              <a:buNone/>
            </a:pPr>
            <a:endParaRPr lang="en-US" sz="1800" dirty="0"/>
          </a:p>
          <a:p>
            <a:pPr marL="0" indent="0">
              <a:buNone/>
            </a:pPr>
            <a:r>
              <a:rPr lang="en-US" sz="1800" b="1" dirty="0" smtClean="0"/>
              <a:t>Personal Needs Profile Form</a:t>
            </a:r>
          </a:p>
          <a:p>
            <a:r>
              <a:rPr lang="en-US" sz="1800" dirty="0"/>
              <a:t>The </a:t>
            </a:r>
            <a:r>
              <a:rPr lang="en-US" sz="1800" dirty="0">
                <a:hlinkClick r:id="rId3"/>
              </a:rPr>
              <a:t>Personal Needs Profile </a:t>
            </a:r>
            <a:r>
              <a:rPr lang="en-US" sz="1800" dirty="0"/>
              <a:t>is a record of predetermined accessibility features to be used by a student on an assessment.  </a:t>
            </a:r>
          </a:p>
          <a:p>
            <a:r>
              <a:rPr lang="en-US" sz="1800" dirty="0"/>
              <a:t>Because Louisiana will be utilizing paper-based tests only and because IEP, IAP, and LEP forms were updated to include accessibility features, </a:t>
            </a:r>
            <a:r>
              <a:rPr lang="en-US" sz="1800" u="sng" dirty="0"/>
              <a:t>only students without IEP, IAP, or LEP forms require the completion of a PNP</a:t>
            </a:r>
            <a:r>
              <a:rPr lang="en-US" sz="1800" dirty="0"/>
              <a:t>.</a:t>
            </a:r>
          </a:p>
          <a:p>
            <a:r>
              <a:rPr lang="en-US" sz="1800" dirty="0" smtClean="0"/>
              <a:t>The </a:t>
            </a:r>
            <a:r>
              <a:rPr lang="en-US" sz="1800" dirty="0"/>
              <a:t>PNP form </a:t>
            </a:r>
            <a:r>
              <a:rPr lang="en-US" sz="1800" dirty="0" smtClean="0"/>
              <a:t>is available </a:t>
            </a:r>
            <a:r>
              <a:rPr lang="en-US" sz="1800" dirty="0"/>
              <a:t>in the </a:t>
            </a:r>
            <a:r>
              <a:rPr lang="en-US" sz="1800" dirty="0">
                <a:hlinkClick r:id="rId4"/>
              </a:rPr>
              <a:t>Assessment Library</a:t>
            </a:r>
            <a:r>
              <a:rPr lang="en-US" sz="1800" dirty="0"/>
              <a:t>.</a:t>
            </a:r>
          </a:p>
          <a:p>
            <a:pPr marL="0" indent="0">
              <a:buNone/>
            </a:pPr>
            <a:endParaRPr lang="en-US" sz="1800" dirty="0" smtClean="0"/>
          </a:p>
          <a:p>
            <a:pPr marL="0" indent="0">
              <a:buNone/>
            </a:pPr>
            <a:endParaRPr lang="en-US" sz="1250" i="1" dirty="0" smtClean="0">
              <a:solidFill>
                <a:prstClr val="black"/>
              </a:solidFill>
            </a:endParaRPr>
          </a:p>
          <a:p>
            <a:pPr marL="0" indent="0">
              <a:buNone/>
            </a:pPr>
            <a:endParaRPr lang="en-US" sz="1250" i="1" dirty="0" smtClean="0">
              <a:solidFill>
                <a:prstClr val="black"/>
              </a:solidFill>
            </a:endParaRPr>
          </a:p>
          <a:p>
            <a:pPr marL="0" indent="0">
              <a:buNone/>
            </a:pPr>
            <a:endParaRPr lang="en-US" sz="1400" dirty="0" smtClean="0"/>
          </a:p>
          <a:p>
            <a:endParaRPr lang="en-US" sz="1400" dirty="0"/>
          </a:p>
          <a:p>
            <a:pPr marL="0" indent="0">
              <a:buNone/>
            </a:pPr>
            <a:endParaRPr lang="en-US" sz="1400" dirty="0" smtClean="0"/>
          </a:p>
          <a:p>
            <a:pPr marL="0" indent="0">
              <a:buNone/>
            </a:pPr>
            <a:endParaRPr lang="en-US" sz="1400" dirty="0" smtClean="0"/>
          </a:p>
          <a:p>
            <a:pPr marL="0" indent="0">
              <a:buNone/>
            </a:pPr>
            <a:endParaRPr lang="en-US" sz="1400" dirty="0" smtClean="0"/>
          </a:p>
          <a:p>
            <a:pPr marL="0" indent="0">
              <a:buNone/>
            </a:pPr>
            <a:endParaRPr lang="en-US" sz="1400" dirty="0"/>
          </a:p>
          <a:p>
            <a:endParaRPr lang="en-US" sz="1400" dirty="0" smtClean="0"/>
          </a:p>
          <a:p>
            <a:pPr marL="0" indent="0">
              <a:buNone/>
            </a:pPr>
            <a:endParaRPr lang="en-US" sz="1400" dirty="0"/>
          </a:p>
          <a:p>
            <a:pPr marL="0" indent="0">
              <a:buNone/>
            </a:pPr>
            <a:endParaRPr lang="en-US" sz="14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Accessibility Features</a:t>
            </a:r>
            <a:endParaRPr lang="en-US" dirty="0">
              <a:latin typeface="Chalkduster"/>
              <a:cs typeface="Chalkduster"/>
            </a:endParaRPr>
          </a:p>
        </p:txBody>
      </p:sp>
    </p:spTree>
    <p:extLst>
      <p:ext uri="{BB962C8B-B14F-4D97-AF65-F5344CB8AC3E}">
        <p14:creationId xmlns:p14="http://schemas.microsoft.com/office/powerpoint/2010/main" val="403796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21</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208038" y="1143000"/>
            <a:ext cx="8915400" cy="5257800"/>
          </a:xfrm>
        </p:spPr>
        <p:txBody>
          <a:bodyPr>
            <a:noAutofit/>
          </a:bodyPr>
          <a:lstStyle/>
          <a:p>
            <a:pPr marL="0" indent="0">
              <a:buNone/>
            </a:pPr>
            <a:r>
              <a:rPr lang="en-US" sz="1600" b="1" dirty="0" smtClean="0"/>
              <a:t>Unique Accommodations </a:t>
            </a:r>
            <a:r>
              <a:rPr lang="en-US" sz="1600" b="1" dirty="0"/>
              <a:t>Form</a:t>
            </a:r>
          </a:p>
          <a:p>
            <a:r>
              <a:rPr lang="en-US" sz="1600" dirty="0" smtClean="0">
                <a:solidFill>
                  <a:prstClr val="black"/>
                </a:solidFill>
              </a:rPr>
              <a:t>The </a:t>
            </a:r>
            <a:r>
              <a:rPr lang="en-US" sz="1600" dirty="0" smtClean="0">
                <a:solidFill>
                  <a:prstClr val="black"/>
                </a:solidFill>
                <a:hlinkClick r:id="rId3"/>
              </a:rPr>
              <a:t>Unique Accommodations Form </a:t>
            </a:r>
            <a:r>
              <a:rPr lang="en-US" sz="1600" dirty="0" smtClean="0">
                <a:solidFill>
                  <a:prstClr val="black"/>
                </a:solidFill>
              </a:rPr>
              <a:t>is available in SER and in the Assessment Library.</a:t>
            </a:r>
          </a:p>
          <a:p>
            <a:r>
              <a:rPr lang="en-US" sz="1600" dirty="0" smtClean="0">
                <a:solidFill>
                  <a:prstClr val="black"/>
                </a:solidFill>
              </a:rPr>
              <a:t>Unique accommodations require approval for use on state assessments</a:t>
            </a:r>
            <a:endParaRPr lang="en-US" sz="1600" dirty="0">
              <a:solidFill>
                <a:prstClr val="black"/>
              </a:solidFill>
            </a:endParaRPr>
          </a:p>
          <a:p>
            <a:pPr marL="0" indent="0">
              <a:buNone/>
            </a:pPr>
            <a:endParaRPr lang="en-US" sz="1200" i="1" dirty="0" smtClean="0">
              <a:solidFill>
                <a:prstClr val="black"/>
              </a:solidFill>
            </a:endParaRPr>
          </a:p>
          <a:p>
            <a:pPr marL="0" indent="0">
              <a:buNone/>
            </a:pPr>
            <a:r>
              <a:rPr lang="en-US" sz="1200" i="1" dirty="0" smtClean="0">
                <a:solidFill>
                  <a:prstClr val="black"/>
                </a:solidFill>
              </a:rPr>
              <a:t>*</a:t>
            </a:r>
            <a:r>
              <a:rPr lang="en-US" sz="1200" i="1" dirty="0">
                <a:solidFill>
                  <a:prstClr val="black"/>
                </a:solidFill>
              </a:rPr>
              <a:t>See the </a:t>
            </a:r>
            <a:r>
              <a:rPr lang="en-US" sz="1200" i="1" dirty="0" smtClean="0">
                <a:solidFill>
                  <a:prstClr val="black"/>
                </a:solidFill>
                <a:hlinkClick r:id="rId4"/>
              </a:rPr>
              <a:t>Quick </a:t>
            </a:r>
            <a:r>
              <a:rPr lang="en-US" sz="1200" i="1" dirty="0">
                <a:solidFill>
                  <a:prstClr val="black"/>
                </a:solidFill>
                <a:hlinkClick r:id="rId4"/>
              </a:rPr>
              <a:t>Guide to Accessibility and Accommodations </a:t>
            </a:r>
            <a:r>
              <a:rPr lang="en-US" sz="1200" i="1" dirty="0" smtClean="0">
                <a:solidFill>
                  <a:prstClr val="black"/>
                </a:solidFill>
              </a:rPr>
              <a:t>and </a:t>
            </a:r>
            <a:r>
              <a:rPr lang="en-US" sz="1200" i="1" dirty="0" smtClean="0">
                <a:solidFill>
                  <a:prstClr val="black"/>
                </a:solidFill>
                <a:hlinkClick r:id="rId5"/>
              </a:rPr>
              <a:t>PARCC Accessibility and Accommodations Manual for </a:t>
            </a:r>
            <a:r>
              <a:rPr lang="en-US" sz="1200" i="1" dirty="0">
                <a:solidFill>
                  <a:prstClr val="black"/>
                </a:solidFill>
                <a:hlinkClick r:id="rId5"/>
              </a:rPr>
              <a:t>more information.</a:t>
            </a:r>
            <a:endParaRPr lang="en-US" sz="1200" i="1" dirty="0">
              <a:solidFill>
                <a:prstClr val="black"/>
              </a:solidFill>
            </a:endParaRPr>
          </a:p>
          <a:p>
            <a:pPr marL="0" indent="0">
              <a:buNone/>
            </a:pPr>
            <a:endParaRPr lang="en-US" sz="1200" dirty="0" smtClean="0"/>
          </a:p>
          <a:p>
            <a:endParaRPr lang="en-US" sz="1200" dirty="0"/>
          </a:p>
          <a:p>
            <a:pPr marL="0" indent="0">
              <a:buNone/>
            </a:pPr>
            <a:endParaRPr lang="en-US" sz="1200" dirty="0" smtClean="0"/>
          </a:p>
          <a:p>
            <a:pPr marL="0" indent="0">
              <a:buNone/>
            </a:pPr>
            <a:endParaRPr lang="en-US" sz="1200" dirty="0" smtClean="0"/>
          </a:p>
          <a:p>
            <a:pPr marL="0" indent="0">
              <a:buNone/>
            </a:pPr>
            <a:endParaRPr lang="en-US" sz="1200" dirty="0" smtClean="0"/>
          </a:p>
          <a:p>
            <a:pPr marL="0" indent="0">
              <a:buNone/>
            </a:pPr>
            <a:endParaRPr lang="en-US" sz="1200" dirty="0"/>
          </a:p>
          <a:p>
            <a:endParaRPr lang="en-US" sz="1200" dirty="0" smtClean="0"/>
          </a:p>
          <a:p>
            <a:pPr marL="0" indent="0">
              <a:buNone/>
            </a:pPr>
            <a:endParaRPr lang="en-US" sz="1200" dirty="0"/>
          </a:p>
          <a:p>
            <a:pPr marL="0" indent="0">
              <a:buNone/>
            </a:pPr>
            <a:endParaRPr lang="en-US" sz="12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Unique Accommodations</a:t>
            </a:r>
            <a:endParaRPr lang="en-US" dirty="0">
              <a:latin typeface="Chalkduster"/>
              <a:cs typeface="Chalkduster"/>
            </a:endParaRPr>
          </a:p>
        </p:txBody>
      </p:sp>
    </p:spTree>
    <p:extLst>
      <p:ext uri="{BB962C8B-B14F-4D97-AF65-F5344CB8AC3E}">
        <p14:creationId xmlns:p14="http://schemas.microsoft.com/office/powerpoint/2010/main" val="3134177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915400" cy="5257800"/>
          </a:xfrm>
        </p:spPr>
        <p:txBody>
          <a:bodyPr>
            <a:noAutofit/>
          </a:bodyPr>
          <a:lstStyle/>
          <a:p>
            <a:pPr marL="0" indent="0">
              <a:buNone/>
            </a:pPr>
            <a:r>
              <a:rPr lang="en-US" sz="1800" b="1" dirty="0" smtClean="0"/>
              <a:t>Accessibility Features</a:t>
            </a:r>
          </a:p>
          <a:p>
            <a:r>
              <a:rPr lang="en-US" sz="1800" dirty="0" smtClean="0"/>
              <a:t>Accessibility Features are available to</a:t>
            </a:r>
            <a:r>
              <a:rPr lang="en-US" sz="1800" b="1" dirty="0" smtClean="0"/>
              <a:t> all </a:t>
            </a:r>
            <a:r>
              <a:rPr lang="en-US" sz="1800" dirty="0" smtClean="0"/>
              <a:t>students and increase access without subverting the purpose of the assessment.</a:t>
            </a:r>
          </a:p>
          <a:p>
            <a:r>
              <a:rPr lang="en-US" sz="1800" dirty="0" smtClean="0"/>
              <a:t>Some of these features must be predetermined and documented on IEP, IAP, LEP, or PNP forms.</a:t>
            </a:r>
          </a:p>
          <a:p>
            <a:r>
              <a:rPr lang="en-US" sz="1800" dirty="0" smtClean="0"/>
              <a:t>All forms for accommodations and accessibility features should be completed at least 30 days prior to the assessment window.</a:t>
            </a:r>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pPr marL="0" indent="0">
              <a:buNone/>
            </a:pPr>
            <a:r>
              <a:rPr lang="en-US" sz="1800" i="1" dirty="0">
                <a:solidFill>
                  <a:prstClr val="black"/>
                </a:solidFill>
              </a:rPr>
              <a:t>*Requires documentation on a PNP, IEP, IAP, or LEP form prior to the assessment window</a:t>
            </a:r>
          </a:p>
          <a:p>
            <a:pPr marL="0" indent="0">
              <a:buNone/>
            </a:pPr>
            <a:endParaRPr lang="en-US" sz="1800" dirty="0" smtClean="0"/>
          </a:p>
          <a:p>
            <a:pPr marL="0" indent="0">
              <a:buNone/>
            </a:pPr>
            <a:endParaRPr lang="en-US" sz="1800" dirty="0" smtClean="0"/>
          </a:p>
          <a:p>
            <a:endParaRPr lang="en-US" sz="1800" dirty="0" smtClean="0"/>
          </a:p>
          <a:p>
            <a:pPr marL="0" indent="0">
              <a:buNone/>
            </a:pPr>
            <a:endParaRPr lang="en-US" sz="1250" i="1" dirty="0" smtClean="0">
              <a:solidFill>
                <a:prstClr val="black"/>
              </a:solidFill>
            </a:endParaRPr>
          </a:p>
          <a:p>
            <a:pPr marL="0" indent="0">
              <a:buNone/>
            </a:pPr>
            <a:endParaRPr lang="en-US" sz="1250" i="1" dirty="0" smtClean="0">
              <a:solidFill>
                <a:prstClr val="black"/>
              </a:solidFill>
            </a:endParaRPr>
          </a:p>
          <a:p>
            <a:pPr marL="0" indent="0">
              <a:buNone/>
            </a:pPr>
            <a:endParaRPr lang="en-US" sz="1400" dirty="0" smtClean="0"/>
          </a:p>
          <a:p>
            <a:endParaRPr lang="en-US" sz="1400" dirty="0"/>
          </a:p>
          <a:p>
            <a:pPr marL="0" indent="0">
              <a:buNone/>
            </a:pPr>
            <a:endParaRPr lang="en-US" sz="1400" dirty="0" smtClean="0"/>
          </a:p>
          <a:p>
            <a:pPr marL="0" indent="0">
              <a:buNone/>
            </a:pPr>
            <a:endParaRPr lang="en-US" sz="1400" dirty="0" smtClean="0"/>
          </a:p>
          <a:p>
            <a:pPr marL="0" indent="0">
              <a:buNone/>
            </a:pPr>
            <a:endParaRPr lang="en-US" sz="1400" dirty="0" smtClean="0"/>
          </a:p>
          <a:p>
            <a:pPr marL="0" indent="0">
              <a:buNone/>
            </a:pPr>
            <a:endParaRPr lang="en-US" sz="1400" dirty="0"/>
          </a:p>
          <a:p>
            <a:endParaRPr lang="en-US" sz="1400" dirty="0" smtClean="0"/>
          </a:p>
          <a:p>
            <a:pPr marL="0" indent="0">
              <a:buNone/>
            </a:pPr>
            <a:endParaRPr lang="en-US" sz="1400" dirty="0"/>
          </a:p>
          <a:p>
            <a:pPr marL="0" indent="0">
              <a:buNone/>
            </a:pPr>
            <a:endParaRPr lang="en-US" sz="14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Accessibility Features</a:t>
            </a:r>
            <a:endParaRPr lang="en-US" dirty="0">
              <a:latin typeface="Chalkduster"/>
              <a:cs typeface="Chalkduster"/>
            </a:endParaRPr>
          </a:p>
        </p:txBody>
      </p:sp>
      <p:graphicFrame>
        <p:nvGraphicFramePr>
          <p:cNvPr id="7" name="Content Placeholder 5"/>
          <p:cNvGraphicFramePr>
            <a:graphicFrameLocks/>
          </p:cNvGraphicFramePr>
          <p:nvPr>
            <p:extLst>
              <p:ext uri="{D42A27DB-BD31-4B8C-83A1-F6EECF244321}">
                <p14:modId xmlns:p14="http://schemas.microsoft.com/office/powerpoint/2010/main" val="2443295729"/>
              </p:ext>
            </p:extLst>
          </p:nvPr>
        </p:nvGraphicFramePr>
        <p:xfrm>
          <a:off x="381000" y="3581400"/>
          <a:ext cx="8483600" cy="2413442"/>
        </p:xfrm>
        <a:graphic>
          <a:graphicData uri="http://schemas.openxmlformats.org/drawingml/2006/table">
            <a:tbl>
              <a:tblPr firstRow="1" bandRow="1">
                <a:tableStyleId>{F5AB1C69-6EDB-4FF4-983F-18BD219EF322}</a:tableStyleId>
              </a:tblPr>
              <a:tblGrid>
                <a:gridCol w="2819400"/>
                <a:gridCol w="3124200"/>
                <a:gridCol w="2540000"/>
              </a:tblGrid>
              <a:tr h="401762">
                <a:tc gridSpan="3">
                  <a:txBody>
                    <a:bodyPr/>
                    <a:lstStyle/>
                    <a:p>
                      <a:pPr algn="ctr"/>
                      <a:r>
                        <a:rPr lang="en-US" sz="1600" dirty="0" smtClean="0"/>
                        <a:t>Accessibility</a:t>
                      </a:r>
                      <a:r>
                        <a:rPr lang="en-US" sz="1600" baseline="0" dirty="0" smtClean="0"/>
                        <a:t> Feature</a:t>
                      </a:r>
                      <a:endParaRPr lang="en-US" sz="1600" dirty="0"/>
                    </a:p>
                  </a:txBody>
                  <a:tcPr>
                    <a:solidFill>
                      <a:srgbClr val="3C7483"/>
                    </a:solidFill>
                  </a:tcPr>
                </a:tc>
                <a:tc hMerge="1">
                  <a:txBody>
                    <a:bodyPr/>
                    <a:lstStyle/>
                    <a:p>
                      <a:endParaRPr lang="en-US"/>
                    </a:p>
                  </a:txBody>
                  <a:tcPr/>
                </a:tc>
                <a:tc hMerge="1">
                  <a:txBody>
                    <a:bodyPr/>
                    <a:lstStyle/>
                    <a:p>
                      <a:endParaRPr lang="en-US" sz="1600" dirty="0"/>
                    </a:p>
                  </a:txBody>
                  <a:tcPr>
                    <a:solidFill>
                      <a:srgbClr val="3C7483"/>
                    </a:solidFill>
                  </a:tcPr>
                </a:tc>
              </a:tr>
              <a:tr h="5113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Auditory Aids</a:t>
                      </a:r>
                      <a:r>
                        <a:rPr lang="en-US" sz="1600" baseline="0" dirty="0" smtClean="0"/>
                        <a:t> </a:t>
                      </a:r>
                      <a:r>
                        <a:rPr lang="en-US" sz="1600" dirty="0" smtClean="0"/>
                        <a:t>(e.g.,</a:t>
                      </a:r>
                      <a:r>
                        <a:rPr lang="en-US" sz="1600" baseline="0" dirty="0" smtClean="0"/>
                        <a:t> </a:t>
                      </a:r>
                      <a:r>
                        <a:rPr lang="en-US" sz="1600" dirty="0" smtClean="0"/>
                        <a:t>noise buffer, amplification)*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Magnification Device*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Small</a:t>
                      </a:r>
                      <a:r>
                        <a:rPr lang="en-US" sz="1600" baseline="0" dirty="0" smtClean="0"/>
                        <a:t> Group Testing*</a:t>
                      </a:r>
                      <a:endParaRPr lang="en-US" sz="1600" dirty="0" smtClean="0"/>
                    </a:p>
                  </a:txBody>
                  <a:tcPr/>
                </a:tc>
              </a:tr>
              <a:tr h="4565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General Administrations Directions</a:t>
                      </a:r>
                      <a:r>
                        <a:rPr lang="en-US" sz="1600" baseline="0" dirty="0" smtClean="0"/>
                        <a:t> Clarified</a:t>
                      </a:r>
                      <a:endParaRPr lang="en-US" sz="1600" dirty="0" smtClean="0"/>
                    </a:p>
                  </a:txBody>
                  <a:tcPr/>
                </a:tc>
                <a:tc>
                  <a:txBody>
                    <a:bodyPr/>
                    <a:lstStyle/>
                    <a:p>
                      <a:r>
                        <a:rPr lang="en-US" sz="1600" dirty="0" smtClean="0"/>
                        <a:t>Read Aloud for the Math Assessment (Text to Speech or Human Reader)*</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Specialized Furniture</a:t>
                      </a:r>
                      <a:r>
                        <a:rPr lang="en-US" sz="1600" baseline="0" dirty="0" smtClean="0"/>
                        <a:t> or Equipment*</a:t>
                      </a:r>
                      <a:endParaRPr lang="en-US" sz="1600" dirty="0" smtClean="0"/>
                    </a:p>
                  </a:txBody>
                  <a:tcPr/>
                </a:tc>
              </a:tr>
              <a:tr h="4067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Individual Testing*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Redirect Student</a:t>
                      </a:r>
                      <a:r>
                        <a:rPr lang="en-US" sz="1600" baseline="0" dirty="0" smtClean="0"/>
                        <a:t> to the Test</a:t>
                      </a:r>
                      <a:endParaRPr lang="en-US" sz="1600"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Visual Aids* (e.g., line reader, color overlay)</a:t>
                      </a:r>
                    </a:p>
                  </a:txBody>
                  <a:tcPr/>
                </a:tc>
              </a:tr>
            </a:tbl>
          </a:graphicData>
        </a:graphic>
      </p:graphicFrame>
    </p:spTree>
    <p:extLst>
      <p:ext uri="{BB962C8B-B14F-4D97-AF65-F5344CB8AC3E}">
        <p14:creationId xmlns:p14="http://schemas.microsoft.com/office/powerpoint/2010/main" val="17579030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23</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915400" cy="5257800"/>
          </a:xfrm>
        </p:spPr>
        <p:txBody>
          <a:bodyPr>
            <a:noAutofit/>
          </a:bodyPr>
          <a:lstStyle/>
          <a:p>
            <a:pPr marL="0" indent="0">
              <a:buNone/>
            </a:pPr>
            <a:r>
              <a:rPr lang="en-US" sz="1800" b="1" dirty="0" smtClean="0"/>
              <a:t>Read Aloud on the Math Assessment:</a:t>
            </a:r>
          </a:p>
          <a:p>
            <a:r>
              <a:rPr lang="en-US" sz="1800" dirty="0" smtClean="0"/>
              <a:t>Available to all students and should be indicated on the IEP, IAP, LEP, or PNP form</a:t>
            </a:r>
          </a:p>
          <a:p>
            <a:endParaRPr lang="en-US" sz="1800" dirty="0"/>
          </a:p>
          <a:p>
            <a:pPr marL="0" indent="0">
              <a:buNone/>
            </a:pPr>
            <a:r>
              <a:rPr lang="en-US" sz="1800" b="1" dirty="0" smtClean="0"/>
              <a:t>Read Aloud on the ELA Assessment:</a:t>
            </a:r>
          </a:p>
          <a:p>
            <a:r>
              <a:rPr lang="en-US" sz="1800" dirty="0" smtClean="0"/>
              <a:t>Includes read aloud of the entire ELA assessment</a:t>
            </a:r>
          </a:p>
          <a:p>
            <a:r>
              <a:rPr lang="en-US" sz="1800" dirty="0" smtClean="0"/>
              <a:t>Student performance reports will be noted as receiving the accommodation</a:t>
            </a:r>
          </a:p>
          <a:p>
            <a:r>
              <a:rPr lang="en-US" sz="1800" dirty="0" smtClean="0"/>
              <a:t>Available to students with IEP and IAP accommodations that meet the following criteria:</a:t>
            </a:r>
          </a:p>
          <a:p>
            <a:pPr lvl="1"/>
            <a:r>
              <a:rPr lang="en-US" sz="1800" dirty="0"/>
              <a:t>Blindness or a visual impairment and has not learned (or is unable to use) braille; </a:t>
            </a:r>
          </a:p>
          <a:p>
            <a:pPr lvl="1"/>
            <a:r>
              <a:rPr lang="en-US" sz="1800" dirty="0"/>
              <a:t>A disability that severely limits or prevents him/her from accessing printed text, even after varied and repeated attempts to teach the student to do so (e.g., student is unable to decode printed text or read fluently);</a:t>
            </a:r>
          </a:p>
          <a:p>
            <a:pPr lvl="1"/>
            <a:r>
              <a:rPr lang="en-US" sz="1800" dirty="0"/>
              <a:t>Deafness or a hearing impairment and is severely limited or prevented from decoding text due to a documented history of early and prolonged language deprivation </a:t>
            </a:r>
            <a:endParaRPr lang="en-US" sz="1400" dirty="0" smtClean="0"/>
          </a:p>
          <a:p>
            <a:endParaRPr lang="en-US" sz="1400" dirty="0"/>
          </a:p>
          <a:p>
            <a:endParaRPr lang="en-US" sz="1400" dirty="0" smtClean="0"/>
          </a:p>
          <a:p>
            <a:endParaRPr lang="en-US" sz="1400" dirty="0"/>
          </a:p>
          <a:p>
            <a:pPr marL="0" indent="0">
              <a:buNone/>
            </a:pPr>
            <a:r>
              <a:rPr lang="en-US" sz="1250" i="1" dirty="0">
                <a:solidFill>
                  <a:prstClr val="black"/>
                </a:solidFill>
              </a:rPr>
              <a:t>*See the </a:t>
            </a:r>
            <a:r>
              <a:rPr lang="en-US" sz="1250" i="1" dirty="0" smtClean="0">
                <a:solidFill>
                  <a:prstClr val="black"/>
                </a:solidFill>
              </a:rPr>
              <a:t> </a:t>
            </a:r>
            <a:r>
              <a:rPr lang="en-US" sz="1250" i="1" dirty="0" smtClean="0">
                <a:solidFill>
                  <a:prstClr val="black"/>
                </a:solidFill>
                <a:hlinkClick r:id="rId3"/>
              </a:rPr>
              <a:t>PARCC Accessibility and Accommodations Manual for </a:t>
            </a:r>
            <a:r>
              <a:rPr lang="en-US" sz="1250" i="1" dirty="0">
                <a:solidFill>
                  <a:prstClr val="black"/>
                </a:solidFill>
                <a:hlinkClick r:id="rId3"/>
              </a:rPr>
              <a:t>more information.</a:t>
            </a:r>
            <a:endParaRPr lang="en-US" sz="1250" i="1" dirty="0">
              <a:solidFill>
                <a:prstClr val="black"/>
              </a:solidFill>
            </a:endParaRPr>
          </a:p>
          <a:p>
            <a:pPr marL="0" indent="0">
              <a:buNone/>
            </a:pPr>
            <a:endParaRPr lang="en-US" sz="1400" dirty="0" smtClean="0"/>
          </a:p>
          <a:p>
            <a:endParaRPr lang="en-US" sz="1400" dirty="0"/>
          </a:p>
          <a:p>
            <a:pPr marL="0" indent="0">
              <a:buNone/>
            </a:pPr>
            <a:endParaRPr lang="en-US" sz="1400" dirty="0" smtClean="0"/>
          </a:p>
          <a:p>
            <a:pPr marL="0" indent="0">
              <a:buNone/>
            </a:pPr>
            <a:endParaRPr lang="en-US" sz="1400" dirty="0" smtClean="0"/>
          </a:p>
          <a:p>
            <a:pPr marL="0" indent="0">
              <a:buNone/>
            </a:pPr>
            <a:endParaRPr lang="en-US" sz="1400" dirty="0" smtClean="0"/>
          </a:p>
          <a:p>
            <a:pPr marL="0" indent="0">
              <a:buNone/>
            </a:pPr>
            <a:endParaRPr lang="en-US" sz="1400" dirty="0"/>
          </a:p>
          <a:p>
            <a:endParaRPr lang="en-US" sz="1400" dirty="0" smtClean="0"/>
          </a:p>
          <a:p>
            <a:pPr marL="0" indent="0">
              <a:buNone/>
            </a:pPr>
            <a:endParaRPr lang="en-US" sz="1400" dirty="0"/>
          </a:p>
          <a:p>
            <a:pPr marL="0" indent="0">
              <a:buNone/>
            </a:pPr>
            <a:endParaRPr lang="en-US" sz="1400" dirty="0" smtClean="0"/>
          </a:p>
        </p:txBody>
      </p:sp>
      <p:sp>
        <p:nvSpPr>
          <p:cNvPr id="6" name="Title 1"/>
          <p:cNvSpPr>
            <a:spLocks noGrp="1"/>
          </p:cNvSpPr>
          <p:nvPr>
            <p:ph type="title"/>
          </p:nvPr>
        </p:nvSpPr>
        <p:spPr/>
        <p:txBody>
          <a:bodyPr>
            <a:noAutofit/>
          </a:bodyPr>
          <a:lstStyle/>
          <a:p>
            <a:r>
              <a:rPr lang="en-US" dirty="0" smtClean="0">
                <a:latin typeface="Chalkduster"/>
                <a:cs typeface="Chalkduster"/>
              </a:rPr>
              <a:t>PARCC Read Aloud</a:t>
            </a:r>
            <a:endParaRPr lang="en-US" dirty="0">
              <a:latin typeface="Chalkduster"/>
              <a:cs typeface="Chalkduster"/>
            </a:endParaRPr>
          </a:p>
        </p:txBody>
      </p:sp>
    </p:spTree>
    <p:extLst>
      <p:ext uri="{BB962C8B-B14F-4D97-AF65-F5344CB8AC3E}">
        <p14:creationId xmlns:p14="http://schemas.microsoft.com/office/powerpoint/2010/main" val="3421519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0"/>
          </p:nvPr>
        </p:nvSpPr>
        <p:spPr>
          <a:xfrm>
            <a:off x="0" y="1143000"/>
            <a:ext cx="8991600" cy="5105400"/>
          </a:xfrm>
        </p:spPr>
        <p:txBody>
          <a:bodyPr>
            <a:normAutofit/>
          </a:bodyPr>
          <a:lstStyle/>
          <a:p>
            <a:pPr marL="455613" indent="-457200">
              <a:spcBef>
                <a:spcPts val="600"/>
              </a:spcBef>
              <a:spcAft>
                <a:spcPts val="600"/>
              </a:spcAft>
            </a:pPr>
            <a:r>
              <a:rPr lang="en-US" sz="2800" dirty="0" smtClean="0"/>
              <a:t>Purpose and Basics</a:t>
            </a:r>
          </a:p>
          <a:p>
            <a:pPr marL="455613" indent="-457200">
              <a:spcBef>
                <a:spcPts val="600"/>
              </a:spcBef>
              <a:spcAft>
                <a:spcPts val="600"/>
              </a:spcAft>
            </a:pPr>
            <a:r>
              <a:rPr lang="en-US" sz="2800" dirty="0" smtClean="0"/>
              <a:t>Administrative Preparation for </a:t>
            </a:r>
            <a:r>
              <a:rPr lang="en-US" sz="2800" dirty="0" smtClean="0"/>
              <a:t>the Test</a:t>
            </a:r>
          </a:p>
          <a:p>
            <a:pPr marL="455613" indent="-457200">
              <a:spcBef>
                <a:spcPts val="600"/>
              </a:spcBef>
              <a:spcAft>
                <a:spcPts val="600"/>
              </a:spcAft>
            </a:pPr>
            <a:r>
              <a:rPr lang="en-US" sz="2800" dirty="0" smtClean="0"/>
              <a:t>Administration</a:t>
            </a:r>
          </a:p>
          <a:p>
            <a:pPr marL="455613" indent="-457200">
              <a:spcBef>
                <a:spcPts val="600"/>
              </a:spcBef>
              <a:spcAft>
                <a:spcPts val="600"/>
              </a:spcAft>
            </a:pPr>
            <a:r>
              <a:rPr lang="en-US" sz="2800" dirty="0" smtClean="0"/>
              <a:t>Supporting </a:t>
            </a:r>
            <a:r>
              <a:rPr lang="en-US" sz="2800" dirty="0" smtClean="0"/>
              <a:t>Students with Administration </a:t>
            </a:r>
          </a:p>
          <a:p>
            <a:pPr marL="455613" indent="-457200">
              <a:spcBef>
                <a:spcPts val="600"/>
              </a:spcBef>
              <a:spcAft>
                <a:spcPts val="600"/>
              </a:spcAft>
            </a:pPr>
            <a:r>
              <a:rPr lang="en-US" sz="2800" dirty="0" smtClean="0"/>
              <a:t>Next Steps</a:t>
            </a:r>
            <a:endParaRPr lang="en-US" sz="2800" dirty="0" smtClean="0"/>
          </a:p>
        </p:txBody>
      </p:sp>
      <p:sp>
        <p:nvSpPr>
          <p:cNvPr id="4" name="TextBox 3"/>
          <p:cNvSpPr txBox="1"/>
          <p:nvPr/>
        </p:nvSpPr>
        <p:spPr>
          <a:xfrm>
            <a:off x="3717" y="3429000"/>
            <a:ext cx="9144000" cy="584776"/>
          </a:xfrm>
          <a:prstGeom prst="rect">
            <a:avLst/>
          </a:prstGeom>
          <a:solidFill>
            <a:schemeClr val="accent6">
              <a:lumMod val="90000"/>
              <a:alpha val="30000"/>
            </a:schemeClr>
          </a:solidFill>
        </p:spPr>
        <p:txBody>
          <a:bodyPr wrap="square" rtlCol="0">
            <a:spAutoFit/>
          </a:bodyPr>
          <a:lstStyle/>
          <a:p>
            <a:endParaRPr lang="en-US" sz="3200" dirty="0"/>
          </a:p>
        </p:txBody>
      </p:sp>
    </p:spTree>
    <p:extLst>
      <p:ext uri="{BB962C8B-B14F-4D97-AF65-F5344CB8AC3E}">
        <p14:creationId xmlns:p14="http://schemas.microsoft.com/office/powerpoint/2010/main" val="615433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647" y="6503847"/>
            <a:ext cx="2613604" cy="369332"/>
          </a:xfrm>
          <a:prstGeom prst="rect">
            <a:avLst/>
          </a:prstGeom>
        </p:spPr>
        <p:txBody>
          <a:bodyPr wrap="none">
            <a:spAutoFit/>
          </a:bodyPr>
          <a:lstStyle/>
          <a:p>
            <a:r>
              <a:rPr lang="en-US" dirty="0">
                <a:solidFill>
                  <a:srgbClr val="EEECE1">
                    <a:lumMod val="50000"/>
                  </a:srgbClr>
                </a:solidFill>
                <a:latin typeface="Chalkduster"/>
                <a:cs typeface="Chalkduster"/>
              </a:rPr>
              <a:t>Louisiana Believes</a:t>
            </a:r>
          </a:p>
        </p:txBody>
      </p:sp>
      <p:sp>
        <p:nvSpPr>
          <p:cNvPr id="6" name="Title 1"/>
          <p:cNvSpPr>
            <a:spLocks noGrp="1"/>
          </p:cNvSpPr>
          <p:nvPr>
            <p:ph type="title"/>
          </p:nvPr>
        </p:nvSpPr>
        <p:spPr>
          <a:xfrm>
            <a:off x="0" y="0"/>
            <a:ext cx="9144000" cy="1066800"/>
          </a:xfrm>
        </p:spPr>
        <p:txBody>
          <a:bodyPr/>
          <a:lstStyle/>
          <a:p>
            <a:r>
              <a:rPr lang="en-US" sz="3600" dirty="0" smtClean="0"/>
              <a:t>Current Resources Available</a:t>
            </a:r>
            <a:endParaRPr lang="en-US" sz="3600" dirty="0"/>
          </a:p>
        </p:txBody>
      </p:sp>
      <p:sp>
        <p:nvSpPr>
          <p:cNvPr id="2" name="TextBox 1"/>
          <p:cNvSpPr txBox="1"/>
          <p:nvPr/>
        </p:nvSpPr>
        <p:spPr>
          <a:xfrm>
            <a:off x="-972015" y="3465260"/>
            <a:ext cx="184666" cy="369332"/>
          </a:xfrm>
          <a:prstGeom prst="rect">
            <a:avLst/>
          </a:prstGeom>
          <a:noFill/>
        </p:spPr>
        <p:txBody>
          <a:bodyPr wrap="none" rtlCol="0">
            <a:spAutoFit/>
          </a:bodyPr>
          <a:lstStyle/>
          <a:p>
            <a:endParaRPr lang="en-US"/>
          </a:p>
        </p:txBody>
      </p:sp>
      <p:sp>
        <p:nvSpPr>
          <p:cNvPr id="7" name="Rectangle 6"/>
          <p:cNvSpPr/>
          <p:nvPr/>
        </p:nvSpPr>
        <p:spPr>
          <a:xfrm>
            <a:off x="152400" y="1219200"/>
            <a:ext cx="8991600" cy="5509200"/>
          </a:xfrm>
          <a:prstGeom prst="rect">
            <a:avLst/>
          </a:prstGeom>
        </p:spPr>
        <p:txBody>
          <a:bodyPr wrap="square">
            <a:spAutoFit/>
          </a:bodyPr>
          <a:lstStyle/>
          <a:p>
            <a:pPr algn="ctr">
              <a:defRPr/>
            </a:pPr>
            <a:r>
              <a:rPr lang="en-US" sz="1600" dirty="0"/>
              <a:t>Teachers have so many questions about this year’s assessments. </a:t>
            </a:r>
            <a:endParaRPr lang="en-US" sz="1600" dirty="0" smtClean="0"/>
          </a:p>
          <a:p>
            <a:pPr algn="ctr">
              <a:defRPr/>
            </a:pPr>
            <a:r>
              <a:rPr lang="en-US" sz="1600" b="1" u="sng" dirty="0" smtClean="0"/>
              <a:t>PLEASE </a:t>
            </a:r>
            <a:r>
              <a:rPr lang="en-US" sz="1600" b="1" u="sng" dirty="0"/>
              <a:t>SHARE THESE RESOURCES AND THE LINK TO OFFICE HOURS WITH ALL TEACHERS IN YOUR NETWORK. </a:t>
            </a:r>
          </a:p>
          <a:p>
            <a:pPr>
              <a:defRPr/>
            </a:pPr>
            <a:endParaRPr lang="en-US" sz="1600" b="1" dirty="0" smtClean="0"/>
          </a:p>
          <a:p>
            <a:pPr>
              <a:defRPr/>
            </a:pPr>
            <a:r>
              <a:rPr lang="en-US" sz="1600" b="1" dirty="0" smtClean="0"/>
              <a:t>Instructional Resources Available: </a:t>
            </a:r>
          </a:p>
          <a:p>
            <a:pPr marL="285750" indent="-285750">
              <a:buFont typeface="Arial" panose="020B0604020202020204" pitchFamily="34" charset="0"/>
              <a:buChar char="•"/>
            </a:pPr>
            <a:r>
              <a:rPr lang="en-US" sz="1600" dirty="0"/>
              <a:t>Curriculum guides in </a:t>
            </a:r>
            <a:r>
              <a:rPr lang="en-US" sz="1600" u="sng" dirty="0">
                <a:hlinkClick r:id="rId3"/>
              </a:rPr>
              <a:t>math</a:t>
            </a:r>
            <a:r>
              <a:rPr lang="en-US" sz="1600" dirty="0"/>
              <a:t> and </a:t>
            </a:r>
            <a:r>
              <a:rPr lang="en-US" sz="1600" u="sng" dirty="0">
                <a:hlinkClick r:id="rId4"/>
              </a:rPr>
              <a:t>ELA</a:t>
            </a:r>
            <a:r>
              <a:rPr lang="en-US" sz="1600" dirty="0"/>
              <a:t> that include </a:t>
            </a:r>
            <a:r>
              <a:rPr lang="en-US" sz="1600" dirty="0" smtClean="0"/>
              <a:t>rigorous practice </a:t>
            </a:r>
            <a:r>
              <a:rPr lang="en-US" sz="1600" dirty="0"/>
              <a:t>items</a:t>
            </a:r>
          </a:p>
          <a:p>
            <a:pPr marL="285750" indent="-285750">
              <a:buFont typeface="Arial" panose="020B0604020202020204" pitchFamily="34" charset="0"/>
              <a:buChar char="•"/>
            </a:pPr>
            <a:r>
              <a:rPr lang="en-US" sz="1600" b="1" dirty="0" smtClean="0">
                <a:hlinkClick r:id="rId5"/>
              </a:rPr>
              <a:t>Eagle</a:t>
            </a:r>
            <a:r>
              <a:rPr lang="en-US" sz="1600" dirty="0" smtClean="0">
                <a:hlinkClick r:id="rId5"/>
              </a:rPr>
              <a:t> </a:t>
            </a:r>
            <a:r>
              <a:rPr lang="en-US" sz="1600" dirty="0"/>
              <a:t>now featuring printable versions of all guidebook tasks </a:t>
            </a:r>
            <a:r>
              <a:rPr lang="en-US" sz="1600" dirty="0" smtClean="0"/>
              <a:t>and </a:t>
            </a:r>
            <a:r>
              <a:rPr lang="en-US" sz="1600" dirty="0"/>
              <a:t>test building features </a:t>
            </a:r>
          </a:p>
          <a:p>
            <a:pPr marL="285750" indent="-285750">
              <a:buFont typeface="Arial" panose="020B0604020202020204" pitchFamily="34" charset="0"/>
              <a:buChar char="•"/>
            </a:pPr>
            <a:r>
              <a:rPr lang="en-US" sz="1600" u="sng" dirty="0">
                <a:hlinkClick r:id="rId6"/>
              </a:rPr>
              <a:t>Sample assessment items</a:t>
            </a:r>
            <a:r>
              <a:rPr lang="en-US" sz="1600" dirty="0"/>
              <a:t> and </a:t>
            </a:r>
            <a:r>
              <a:rPr lang="en-US" sz="1600" u="sng" dirty="0">
                <a:hlinkClick r:id="rId7"/>
              </a:rPr>
              <a:t>practice tests </a:t>
            </a:r>
            <a:endParaRPr lang="en-US" sz="1600" dirty="0"/>
          </a:p>
          <a:p>
            <a:pPr marL="285750" indent="-285750">
              <a:buFont typeface="Arial" panose="020B0604020202020204" pitchFamily="34" charset="0"/>
              <a:buChar char="•"/>
            </a:pPr>
            <a:r>
              <a:rPr lang="en-US" sz="1600" dirty="0" smtClean="0"/>
              <a:t>Ed </a:t>
            </a:r>
            <a:r>
              <a:rPr lang="en-US" sz="1600" dirty="0"/>
              <a:t>Connect newsletters and </a:t>
            </a:r>
            <a:r>
              <a:rPr lang="en-US" sz="1600" dirty="0">
                <a:hlinkClick r:id="rId8"/>
              </a:rPr>
              <a:t>Teacher Leaders newsletters </a:t>
            </a:r>
            <a:r>
              <a:rPr lang="en-US" sz="1600" dirty="0"/>
              <a:t>including new resources and sample tasks </a:t>
            </a:r>
          </a:p>
          <a:p>
            <a:pPr>
              <a:defRPr/>
            </a:pPr>
            <a:endParaRPr lang="en-US" sz="1600" dirty="0" smtClean="0"/>
          </a:p>
          <a:p>
            <a:pPr>
              <a:defRPr/>
            </a:pPr>
            <a:r>
              <a:rPr lang="en-US" sz="1600" b="1" dirty="0" smtClean="0"/>
              <a:t>Admin Resources Available: </a:t>
            </a:r>
          </a:p>
          <a:p>
            <a:pPr marL="285750" indent="-285750">
              <a:buFont typeface="Arial"/>
              <a:buChar char="•"/>
            </a:pPr>
            <a:r>
              <a:rPr lang="en-US" sz="1600" dirty="0">
                <a:hlinkClick r:id="rId9"/>
              </a:rPr>
              <a:t>Assessment Guides</a:t>
            </a:r>
          </a:p>
          <a:p>
            <a:pPr marL="285750" indent="-285750">
              <a:buFont typeface="Arial"/>
              <a:buChar char="•"/>
            </a:pPr>
            <a:r>
              <a:rPr lang="en-US" sz="1600" dirty="0">
                <a:hlinkClick r:id="rId10"/>
              </a:rPr>
              <a:t>2014-15 Louisiana Assessment Calendar</a:t>
            </a:r>
          </a:p>
          <a:p>
            <a:pPr marL="285750" indent="-285750">
              <a:buFont typeface="Arial"/>
              <a:buChar char="•"/>
            </a:pPr>
            <a:r>
              <a:rPr lang="en-US" sz="1600" dirty="0">
                <a:hlinkClick r:id="rId11"/>
              </a:rPr>
              <a:t>PARCC Accessibility and Accommodations Manual</a:t>
            </a:r>
          </a:p>
          <a:p>
            <a:pPr marL="285750" indent="-285750">
              <a:buFont typeface="Arial"/>
              <a:buChar char="•"/>
            </a:pPr>
            <a:r>
              <a:rPr lang="en-US" sz="1600" dirty="0">
                <a:hlinkClick r:id="rId12"/>
              </a:rPr>
              <a:t>Quick Guide to Accessibility and Accommodations</a:t>
            </a:r>
          </a:p>
          <a:p>
            <a:pPr marL="285750" indent="-285750">
              <a:buFont typeface="Arial"/>
              <a:buChar char="•"/>
            </a:pPr>
            <a:r>
              <a:rPr lang="en-US" sz="1600" dirty="0">
                <a:hlinkClick r:id="rId13"/>
              </a:rPr>
              <a:t>Frequently Asked Questions Document</a:t>
            </a:r>
          </a:p>
          <a:p>
            <a:pPr>
              <a:defRPr/>
            </a:pPr>
            <a:endParaRPr lang="en-US" sz="1600" dirty="0"/>
          </a:p>
          <a:p>
            <a:pPr>
              <a:defRPr/>
            </a:pPr>
            <a:r>
              <a:rPr lang="en-US" sz="1600" b="1" dirty="0" smtClean="0"/>
              <a:t>Resources Coming Soon: </a:t>
            </a:r>
            <a:endParaRPr lang="en-US" sz="1600" b="1" dirty="0"/>
          </a:p>
          <a:p>
            <a:pPr marL="342900" indent="-342900">
              <a:buFont typeface="Arial"/>
              <a:buChar char="•"/>
            </a:pPr>
            <a:r>
              <a:rPr lang="en-US" sz="1600" dirty="0" smtClean="0"/>
              <a:t>Paper-based practice tests with supporting resources </a:t>
            </a:r>
          </a:p>
          <a:p>
            <a:pPr marL="342900" indent="-342900">
              <a:buFont typeface="Arial"/>
              <a:buChar char="•"/>
            </a:pPr>
            <a:r>
              <a:rPr lang="en-US" sz="1600" dirty="0" smtClean="0"/>
              <a:t>Parent communication resources </a:t>
            </a:r>
          </a:p>
          <a:p>
            <a:pPr marL="342900" indent="-342900">
              <a:buFont typeface="Arial"/>
              <a:buChar char="•"/>
            </a:pPr>
            <a:r>
              <a:rPr lang="en-US" sz="1600" dirty="0" smtClean="0"/>
              <a:t>District readiness guide </a:t>
            </a:r>
          </a:p>
          <a:p>
            <a:pPr marL="342900" indent="-342900">
              <a:buFont typeface="Arial"/>
              <a:buChar char="•"/>
            </a:pPr>
            <a:endParaRPr lang="en-US" sz="1600" dirty="0"/>
          </a:p>
        </p:txBody>
      </p:sp>
      <p:sp>
        <p:nvSpPr>
          <p:cNvPr id="8" name="TextBox 7"/>
          <p:cNvSpPr txBox="1"/>
          <p:nvPr/>
        </p:nvSpPr>
        <p:spPr>
          <a:xfrm>
            <a:off x="5410200" y="3647157"/>
            <a:ext cx="3352800" cy="1815882"/>
          </a:xfrm>
          <a:prstGeom prst="rect">
            <a:avLst/>
          </a:prstGeom>
          <a:noFill/>
        </p:spPr>
        <p:txBody>
          <a:bodyPr wrap="square" rtlCol="0">
            <a:spAutoFit/>
          </a:bodyPr>
          <a:lstStyle/>
          <a:p>
            <a:r>
              <a:rPr lang="en-US" sz="1600" b="1" dirty="0"/>
              <a:t>Weekly PARCC Office Hours</a:t>
            </a:r>
          </a:p>
          <a:p>
            <a:pPr marL="285750" indent="-285750">
              <a:buFont typeface="Arial" panose="020B0604020202020204" pitchFamily="34" charset="0"/>
              <a:buChar char="•"/>
            </a:pPr>
            <a:r>
              <a:rPr lang="en-US" sz="1600" b="1" dirty="0"/>
              <a:t>When</a:t>
            </a:r>
            <a:r>
              <a:rPr lang="en-US" sz="1600" dirty="0"/>
              <a:t>: Beginning November 20; held every Thursday at 11:00 a.m. and 3:00 p.m.</a:t>
            </a:r>
          </a:p>
          <a:p>
            <a:pPr marL="285750" indent="-285750">
              <a:buFont typeface="Arial" panose="020B0604020202020204" pitchFamily="34" charset="0"/>
              <a:buChar char="•"/>
            </a:pPr>
            <a:r>
              <a:rPr lang="en-US" sz="1600" b="1" dirty="0"/>
              <a:t>Access</a:t>
            </a:r>
            <a:r>
              <a:rPr lang="en-US" sz="1600" dirty="0"/>
              <a:t>: Join the PARCC Office Hours </a:t>
            </a:r>
            <a:r>
              <a:rPr lang="en-US" sz="1600" dirty="0">
                <a:hlinkClick r:id="rId14"/>
              </a:rPr>
              <a:t>here.</a:t>
            </a:r>
          </a:p>
          <a:p>
            <a:endParaRPr lang="en-US" sz="1600" dirty="0"/>
          </a:p>
        </p:txBody>
      </p:sp>
    </p:spTree>
    <p:extLst>
      <p:ext uri="{BB962C8B-B14F-4D97-AF65-F5344CB8AC3E}">
        <p14:creationId xmlns:p14="http://schemas.microsoft.com/office/powerpoint/2010/main" val="19844244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and Objectives</a:t>
            </a:r>
            <a:endParaRPr lang="en-US" dirty="0"/>
          </a:p>
        </p:txBody>
      </p:sp>
      <p:sp>
        <p:nvSpPr>
          <p:cNvPr id="3" name="Content Placeholder 2"/>
          <p:cNvSpPr>
            <a:spLocks noGrp="1"/>
          </p:cNvSpPr>
          <p:nvPr>
            <p:ph sz="quarter" idx="10"/>
          </p:nvPr>
        </p:nvSpPr>
        <p:spPr>
          <a:xfrm>
            <a:off x="152400" y="1219200"/>
            <a:ext cx="8991600" cy="5105400"/>
          </a:xfrm>
        </p:spPr>
        <p:txBody>
          <a:bodyPr>
            <a:normAutofit/>
          </a:bodyPr>
          <a:lstStyle/>
          <a:p>
            <a:pPr marL="0" indent="-1587">
              <a:spcBef>
                <a:spcPts val="600"/>
              </a:spcBef>
              <a:spcAft>
                <a:spcPts val="600"/>
              </a:spcAft>
              <a:buNone/>
            </a:pPr>
            <a:endParaRPr lang="en-US" sz="1800" dirty="0" smtClean="0"/>
          </a:p>
          <a:p>
            <a:pPr marL="0" indent="-1587">
              <a:spcBef>
                <a:spcPts val="600"/>
              </a:spcBef>
              <a:spcAft>
                <a:spcPts val="600"/>
              </a:spcAft>
              <a:buNone/>
            </a:pPr>
            <a:r>
              <a:rPr lang="en-US" sz="1800" b="1" dirty="0"/>
              <a:t>Purpose</a:t>
            </a:r>
          </a:p>
          <a:p>
            <a:pPr marL="0" indent="-1587">
              <a:spcBef>
                <a:spcPts val="600"/>
              </a:spcBef>
              <a:spcAft>
                <a:spcPts val="600"/>
              </a:spcAft>
              <a:buNone/>
            </a:pPr>
            <a:r>
              <a:rPr lang="en-US" sz="1800" dirty="0" smtClean="0"/>
              <a:t>This presentation is designed to provide educators with an overview and understanding of PARCC administrative procedures.</a:t>
            </a:r>
          </a:p>
          <a:p>
            <a:pPr marL="0" indent="-1587">
              <a:spcBef>
                <a:spcPts val="600"/>
              </a:spcBef>
              <a:spcAft>
                <a:spcPts val="600"/>
              </a:spcAft>
              <a:buNone/>
            </a:pPr>
            <a:r>
              <a:rPr lang="en-US" sz="1800" b="1" dirty="0" smtClean="0"/>
              <a:t>Objectives</a:t>
            </a:r>
          </a:p>
          <a:p>
            <a:pPr marL="0" indent="-1587">
              <a:spcBef>
                <a:spcPts val="600"/>
              </a:spcBef>
              <a:spcAft>
                <a:spcPts val="600"/>
              </a:spcAft>
              <a:buNone/>
            </a:pPr>
            <a:r>
              <a:rPr lang="en-US" sz="1800" dirty="0" smtClean="0"/>
              <a:t>Through this overview educators will be able to understand:</a:t>
            </a:r>
          </a:p>
          <a:p>
            <a:pPr marL="341313" indent="-342900">
              <a:spcBef>
                <a:spcPts val="600"/>
              </a:spcBef>
              <a:spcAft>
                <a:spcPts val="600"/>
              </a:spcAft>
              <a:buAutoNum type="alphaLcParenBoth"/>
            </a:pPr>
            <a:r>
              <a:rPr lang="en-US" sz="1800" dirty="0" smtClean="0"/>
              <a:t>The differences between administrative procedures used in previous years and those in place for PARCC assessments</a:t>
            </a:r>
          </a:p>
          <a:p>
            <a:pPr marL="341313" indent="-342900">
              <a:spcBef>
                <a:spcPts val="600"/>
              </a:spcBef>
              <a:spcAft>
                <a:spcPts val="600"/>
              </a:spcAft>
              <a:buAutoNum type="alphaLcParenBoth"/>
            </a:pPr>
            <a:r>
              <a:rPr lang="en-US" sz="1800" dirty="0" smtClean="0"/>
              <a:t>The primary differences between accommodations in previous years and those available for PARCC assessments</a:t>
            </a:r>
          </a:p>
        </p:txBody>
      </p:sp>
    </p:spTree>
    <p:extLst>
      <p:ext uri="{BB962C8B-B14F-4D97-AF65-F5344CB8AC3E}">
        <p14:creationId xmlns:p14="http://schemas.microsoft.com/office/powerpoint/2010/main" val="14909388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4294967295"/>
          </p:nvPr>
        </p:nvSpPr>
        <p:spPr>
          <a:xfrm>
            <a:off x="152400" y="1295400"/>
            <a:ext cx="8839200" cy="5105400"/>
          </a:xfrm>
          <a:prstGeom prst="rect">
            <a:avLst/>
          </a:prstGeom>
        </p:spPr>
        <p:txBody>
          <a:bodyPr>
            <a:normAutofit/>
          </a:bodyPr>
          <a:lstStyle/>
          <a:p>
            <a:pPr marL="0" indent="0">
              <a:buNone/>
            </a:pPr>
            <a:endParaRPr lang="en-US" sz="2400" b="1" dirty="0" smtClean="0"/>
          </a:p>
          <a:p>
            <a:pPr marL="0" indent="0">
              <a:buNone/>
            </a:pPr>
            <a:endParaRPr lang="en-US" sz="2400" dirty="0"/>
          </a:p>
          <a:p>
            <a:pPr marL="0" indent="0">
              <a:buNone/>
            </a:pPr>
            <a:endParaRPr lang="en-US" sz="4000" dirty="0"/>
          </a:p>
        </p:txBody>
      </p:sp>
      <p:sp>
        <p:nvSpPr>
          <p:cNvPr id="6" name="Title 1"/>
          <p:cNvSpPr>
            <a:spLocks noGrp="1"/>
          </p:cNvSpPr>
          <p:nvPr>
            <p:ph type="title"/>
          </p:nvPr>
        </p:nvSpPr>
        <p:spPr/>
        <p:txBody>
          <a:bodyPr>
            <a:noAutofit/>
          </a:bodyPr>
          <a:lstStyle/>
          <a:p>
            <a:r>
              <a:rPr lang="en-US" dirty="0" smtClean="0">
                <a:latin typeface="Calibri"/>
                <a:cs typeface="Calibri"/>
              </a:rPr>
              <a:t>14-15 Assessment Plan</a:t>
            </a:r>
            <a:endParaRPr lang="en-US" dirty="0">
              <a:latin typeface="Calibri"/>
              <a:cs typeface="Calibri"/>
            </a:endParaRPr>
          </a:p>
        </p:txBody>
      </p:sp>
      <p:sp>
        <p:nvSpPr>
          <p:cNvPr id="8" name="Content Placeholder 4"/>
          <p:cNvSpPr txBox="1">
            <a:spLocks/>
          </p:cNvSpPr>
          <p:nvPr/>
        </p:nvSpPr>
        <p:spPr>
          <a:xfrm>
            <a:off x="304800" y="1219200"/>
            <a:ext cx="8839200" cy="5105400"/>
          </a:xfrm>
          <a:prstGeom prst="rect">
            <a:avLst/>
          </a:prstGeom>
        </p:spPr>
        <p:txBody>
          <a:bodyPr vert="horz" lIns="91440" tIns="45720" rIns="91440" bIns="45720" rtlCol="0">
            <a:normAutofit/>
          </a:bodyPr>
          <a:lst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400" b="1" dirty="0" smtClean="0">
              <a:solidFill>
                <a:prstClr val="black"/>
              </a:solidFill>
              <a:latin typeface="Calibri"/>
            </a:endParaRPr>
          </a:p>
          <a:p>
            <a:pPr marL="0" indent="0">
              <a:buFont typeface="Arial" pitchFamily="34" charset="0"/>
              <a:buNone/>
            </a:pPr>
            <a:endParaRPr lang="en-US" sz="2400" dirty="0" smtClean="0">
              <a:solidFill>
                <a:prstClr val="black"/>
              </a:solidFill>
              <a:latin typeface="Calibri"/>
            </a:endParaRPr>
          </a:p>
          <a:p>
            <a:pPr marL="0" indent="0">
              <a:buFont typeface="Arial" pitchFamily="34" charset="0"/>
              <a:buNone/>
            </a:pPr>
            <a:endParaRPr lang="en-US" sz="4000" dirty="0">
              <a:solidFill>
                <a:prstClr val="black"/>
              </a:solidFill>
              <a:latin typeface="Calibri"/>
            </a:endParaRPr>
          </a:p>
        </p:txBody>
      </p:sp>
      <p:graphicFrame>
        <p:nvGraphicFramePr>
          <p:cNvPr id="9" name="Table 8"/>
          <p:cNvGraphicFramePr>
            <a:graphicFrameLocks noGrp="1"/>
          </p:cNvGraphicFramePr>
          <p:nvPr>
            <p:extLst>
              <p:ext uri="{D42A27DB-BD31-4B8C-83A1-F6EECF244321}">
                <p14:modId xmlns:p14="http://schemas.microsoft.com/office/powerpoint/2010/main" val="3014831609"/>
              </p:ext>
            </p:extLst>
          </p:nvPr>
        </p:nvGraphicFramePr>
        <p:xfrm>
          <a:off x="0" y="1125837"/>
          <a:ext cx="9144000" cy="6253372"/>
        </p:xfrm>
        <a:graphic>
          <a:graphicData uri="http://schemas.openxmlformats.org/drawingml/2006/table">
            <a:tbl>
              <a:tblPr firstRow="1" bandRow="1">
                <a:tableStyleId>{5C22544A-7EE6-4342-B048-85BDC9FD1C3A}</a:tableStyleId>
              </a:tblPr>
              <a:tblGrid>
                <a:gridCol w="1497725"/>
                <a:gridCol w="2521895"/>
                <a:gridCol w="2444242"/>
                <a:gridCol w="2680138"/>
              </a:tblGrid>
              <a:tr h="355919">
                <a:tc>
                  <a:txBody>
                    <a:bodyPr/>
                    <a:lstStyle/>
                    <a:p>
                      <a:pPr algn="ctr"/>
                      <a:r>
                        <a:rPr lang="en-US" sz="1600" dirty="0" smtClean="0"/>
                        <a:t>Grade</a:t>
                      </a:r>
                      <a:endParaRPr lang="en-US" sz="1600" dirty="0">
                        <a:solidFill>
                          <a:schemeClr val="tx1"/>
                        </a:solidFill>
                      </a:endParaRPr>
                    </a:p>
                  </a:txBody>
                  <a:tcPr/>
                </a:tc>
                <a:tc>
                  <a:txBody>
                    <a:bodyPr/>
                    <a:lstStyle/>
                    <a:p>
                      <a:pPr algn="ctr"/>
                      <a:r>
                        <a:rPr lang="en-US" sz="1600" dirty="0" smtClean="0"/>
                        <a:t>Subject</a:t>
                      </a:r>
                      <a:endParaRPr lang="en-US" sz="1600" dirty="0">
                        <a:solidFill>
                          <a:schemeClr val="tx1"/>
                        </a:solidFill>
                      </a:endParaRPr>
                    </a:p>
                  </a:txBody>
                  <a:tcPr/>
                </a:tc>
                <a:tc>
                  <a:txBody>
                    <a:bodyPr/>
                    <a:lstStyle/>
                    <a:p>
                      <a:pPr marL="0" marR="0">
                        <a:lnSpc>
                          <a:spcPct val="115000"/>
                        </a:lnSpc>
                        <a:spcBef>
                          <a:spcPts val="0"/>
                        </a:spcBef>
                        <a:spcAft>
                          <a:spcPts val="1000"/>
                        </a:spcAft>
                      </a:pPr>
                      <a:r>
                        <a:rPr lang="en-US" sz="1600" b="1" i="0" dirty="0">
                          <a:effectLst/>
                          <a:latin typeface="Calibri"/>
                          <a:ea typeface="Calibri"/>
                          <a:cs typeface="Times New Roman"/>
                        </a:rPr>
                        <a:t>13-14 Assessment</a:t>
                      </a:r>
                      <a:endParaRPr lang="en-US" sz="1600" i="0" dirty="0">
                        <a:effectLst/>
                        <a:latin typeface="Calibri"/>
                        <a:ea typeface="Calibri"/>
                        <a:cs typeface="Times New Roman"/>
                      </a:endParaRPr>
                    </a:p>
                  </a:txBody>
                  <a:tcPr/>
                </a:tc>
                <a:tc>
                  <a:txBody>
                    <a:bodyPr/>
                    <a:lstStyle/>
                    <a:p>
                      <a:pPr marL="0" marR="0">
                        <a:lnSpc>
                          <a:spcPct val="115000"/>
                        </a:lnSpc>
                        <a:spcBef>
                          <a:spcPts val="0"/>
                        </a:spcBef>
                        <a:spcAft>
                          <a:spcPts val="1000"/>
                        </a:spcAft>
                      </a:pPr>
                      <a:r>
                        <a:rPr lang="en-US" sz="1600" b="1" i="0" dirty="0">
                          <a:effectLst/>
                          <a:latin typeface="Calibri"/>
                          <a:ea typeface="Calibri"/>
                          <a:cs typeface="Times New Roman"/>
                        </a:rPr>
                        <a:t>14-15 Assessment </a:t>
                      </a:r>
                      <a:endParaRPr lang="en-US" sz="1600" i="0" dirty="0">
                        <a:effectLst/>
                        <a:latin typeface="Calibri"/>
                        <a:ea typeface="Calibri"/>
                        <a:cs typeface="Times New Roman"/>
                      </a:endParaRPr>
                    </a:p>
                  </a:txBody>
                  <a:tcPr/>
                </a:tc>
              </a:tr>
              <a:tr h="368865">
                <a:tc rowSpan="4">
                  <a:txBody>
                    <a:bodyPr/>
                    <a:lstStyle/>
                    <a:p>
                      <a:pPr algn="ctr"/>
                      <a:r>
                        <a:rPr lang="en-US" sz="1600" b="1" dirty="0" smtClean="0"/>
                        <a:t>Grades </a:t>
                      </a:r>
                    </a:p>
                    <a:p>
                      <a:pPr algn="ctr"/>
                      <a:r>
                        <a:rPr lang="en-US" sz="1600" b="1" dirty="0" smtClean="0"/>
                        <a:t>3 to 8</a:t>
                      </a:r>
                      <a:endParaRPr lang="en-US" sz="1600" b="1" dirty="0">
                        <a:solidFill>
                          <a:schemeClr val="tx1"/>
                        </a:solidFill>
                      </a:endParaRPr>
                    </a:p>
                  </a:txBody>
                  <a:tcPr anchor="ctr"/>
                </a:tc>
                <a:tc>
                  <a:txBody>
                    <a:bodyPr/>
                    <a:lstStyle/>
                    <a:p>
                      <a:pPr marL="0" indent="0">
                        <a:buFont typeface="Arial" panose="020B0604020202020204" pitchFamily="34" charset="0"/>
                        <a:buNone/>
                      </a:pPr>
                      <a:r>
                        <a:rPr lang="en-US" sz="1400" dirty="0" smtClean="0"/>
                        <a:t>ELA</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rPr>
                        <a:t>LEAP and iLEAP</a:t>
                      </a:r>
                    </a:p>
                  </a:txBody>
                  <a:tcPr>
                    <a:solidFill>
                      <a:schemeClr val="accent6">
                        <a:lumMod val="40000"/>
                        <a:lumOff val="60000"/>
                      </a:schemeClr>
                    </a:solidFill>
                  </a:tcPr>
                </a:tc>
                <a:tc>
                  <a:txBody>
                    <a:bodyPr/>
                    <a:lstStyle/>
                    <a:p>
                      <a:pPr marL="0" marR="0">
                        <a:lnSpc>
                          <a:spcPct val="115000"/>
                        </a:lnSpc>
                        <a:spcBef>
                          <a:spcPts val="0"/>
                        </a:spcBef>
                        <a:spcAft>
                          <a:spcPts val="1000"/>
                        </a:spcAft>
                      </a:pPr>
                      <a:r>
                        <a:rPr lang="en-US" sz="1400" i="0" dirty="0">
                          <a:effectLst/>
                          <a:latin typeface="Calibri"/>
                          <a:ea typeface="Calibri"/>
                          <a:cs typeface="Times New Roman"/>
                          <a:hlinkClick r:id="rId3"/>
                        </a:rPr>
                        <a:t>LEAP and iLEAP: PARCC Test</a:t>
                      </a:r>
                      <a:r>
                        <a:rPr lang="en-US" sz="1400" i="0" dirty="0">
                          <a:effectLst/>
                          <a:latin typeface="Calibri"/>
                          <a:ea typeface="Calibri"/>
                          <a:cs typeface="Times New Roman"/>
                        </a:rPr>
                        <a:t> </a:t>
                      </a:r>
                    </a:p>
                  </a:txBody>
                  <a:tcPr>
                    <a:solidFill>
                      <a:schemeClr val="accent6">
                        <a:lumMod val="40000"/>
                        <a:lumOff val="60000"/>
                      </a:schemeClr>
                    </a:solidFill>
                  </a:tcPr>
                </a:tc>
              </a:tr>
              <a:tr h="368865">
                <a:tc vMerge="1">
                  <a:txBody>
                    <a:bodyPr/>
                    <a:lstStyle/>
                    <a:p>
                      <a:endParaRPr lang="en-US" b="1" dirty="0">
                        <a:solidFill>
                          <a:schemeClr val="tx1"/>
                        </a:solidFill>
                      </a:endParaRPr>
                    </a:p>
                  </a:txBody>
                  <a:tcPr/>
                </a:tc>
                <a:tc>
                  <a:txBody>
                    <a:bodyPr/>
                    <a:lstStyle/>
                    <a:p>
                      <a:pPr marL="0" indent="0">
                        <a:buFont typeface="Arial" panose="020B0604020202020204" pitchFamily="34" charset="0"/>
                        <a:buNone/>
                      </a:pPr>
                      <a:r>
                        <a:rPr lang="en-US" sz="1400" dirty="0" smtClean="0"/>
                        <a:t>Math</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rPr>
                        <a:t>LEAP and iLEAP</a:t>
                      </a:r>
                    </a:p>
                  </a:txBody>
                  <a:tcPr>
                    <a:solidFill>
                      <a:schemeClr val="accent6">
                        <a:lumMod val="40000"/>
                        <a:lumOff val="60000"/>
                      </a:schemeClr>
                    </a:solidFill>
                  </a:tcPr>
                </a:tc>
                <a:tc>
                  <a:txBody>
                    <a:bodyPr/>
                    <a:lstStyle/>
                    <a:p>
                      <a:pPr marL="0" marR="0">
                        <a:lnSpc>
                          <a:spcPct val="115000"/>
                        </a:lnSpc>
                        <a:spcBef>
                          <a:spcPts val="0"/>
                        </a:spcBef>
                        <a:spcAft>
                          <a:spcPts val="1000"/>
                        </a:spcAft>
                      </a:pPr>
                      <a:r>
                        <a:rPr lang="en-US" sz="1400" i="0" dirty="0">
                          <a:effectLst/>
                          <a:latin typeface="Calibri"/>
                          <a:ea typeface="Calibri"/>
                          <a:cs typeface="Times New Roman"/>
                          <a:hlinkClick r:id="rId3"/>
                        </a:rPr>
                        <a:t>LEAP and iLEAP: PARCC Test </a:t>
                      </a:r>
                      <a:endParaRPr lang="en-US" sz="1400" i="0" dirty="0">
                        <a:effectLst/>
                        <a:latin typeface="Calibri"/>
                        <a:ea typeface="Calibri"/>
                        <a:cs typeface="Times New Roman"/>
                      </a:endParaRPr>
                    </a:p>
                  </a:txBody>
                  <a:tcPr>
                    <a:solidFill>
                      <a:schemeClr val="accent6">
                        <a:lumMod val="40000"/>
                        <a:lumOff val="60000"/>
                      </a:schemeClr>
                    </a:solidFill>
                  </a:tcPr>
                </a:tc>
              </a:tr>
              <a:tr h="368865">
                <a:tc vMerge="1">
                  <a:txBody>
                    <a:bodyPr/>
                    <a:lstStyle/>
                    <a:p>
                      <a:endParaRPr lang="en-US" b="1" dirty="0">
                        <a:solidFill>
                          <a:schemeClr val="tx1"/>
                        </a:solidFill>
                      </a:endParaRPr>
                    </a:p>
                  </a:txBody>
                  <a:tcPr/>
                </a:tc>
                <a:tc>
                  <a:txBody>
                    <a:bodyPr/>
                    <a:lstStyle/>
                    <a:p>
                      <a:pPr marL="0" indent="0">
                        <a:buFont typeface="Arial" panose="020B0604020202020204" pitchFamily="34" charset="0"/>
                        <a:buNone/>
                      </a:pPr>
                      <a:r>
                        <a:rPr lang="en-US" sz="1400" dirty="0" smtClean="0"/>
                        <a:t>Science</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LEAP and iLEAP</a:t>
                      </a:r>
                    </a:p>
                  </a:txBody>
                  <a:tcPr/>
                </a:tc>
                <a:tc>
                  <a:txBody>
                    <a:bodyPr/>
                    <a:lstStyle/>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3"/>
                        </a:rPr>
                        <a:t>LEAP and iLEAP</a:t>
                      </a:r>
                      <a:endParaRPr lang="en-US" sz="1400" i="0" dirty="0">
                        <a:effectLst/>
                        <a:latin typeface="Calibri"/>
                        <a:ea typeface="Calibri"/>
                        <a:cs typeface="Times New Roman"/>
                      </a:endParaRPr>
                    </a:p>
                  </a:txBody>
                  <a:tcPr/>
                </a:tc>
              </a:tr>
              <a:tr h="368865">
                <a:tc vMerge="1">
                  <a:txBody>
                    <a:bodyPr/>
                    <a:lstStyle/>
                    <a:p>
                      <a:endParaRPr lang="en-US" b="1" dirty="0">
                        <a:solidFill>
                          <a:schemeClr val="tx1"/>
                        </a:solidFill>
                      </a:endParaRPr>
                    </a:p>
                  </a:txBody>
                  <a:tcPr/>
                </a:tc>
                <a:tc>
                  <a:txBody>
                    <a:bodyPr/>
                    <a:lstStyle/>
                    <a:p>
                      <a:pPr marL="0" indent="0">
                        <a:buFont typeface="Arial" panose="020B0604020202020204" pitchFamily="34" charset="0"/>
                        <a:buNone/>
                      </a:pPr>
                      <a:r>
                        <a:rPr lang="en-US" sz="1400" dirty="0" smtClean="0"/>
                        <a:t>Social</a:t>
                      </a:r>
                      <a:r>
                        <a:rPr lang="en-US" sz="1400" baseline="0" dirty="0" smtClean="0"/>
                        <a:t> Studies</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LEAP and iLEAP</a:t>
                      </a:r>
                    </a:p>
                  </a:txBody>
                  <a:tcPr/>
                </a:tc>
                <a:tc>
                  <a:txBody>
                    <a:bodyPr/>
                    <a:lstStyle/>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3"/>
                        </a:rPr>
                        <a:t>LEAP and iLEAP</a:t>
                      </a:r>
                      <a:endParaRPr lang="en-US" sz="1400" i="0" dirty="0">
                        <a:effectLst/>
                        <a:latin typeface="Calibri"/>
                        <a:ea typeface="Calibri"/>
                        <a:cs typeface="Times New Roman"/>
                      </a:endParaRPr>
                    </a:p>
                  </a:txBody>
                  <a:tcPr/>
                </a:tc>
              </a:tr>
              <a:tr h="563538">
                <a:tc rowSpan="5">
                  <a:txBody>
                    <a:bodyPr/>
                    <a:lstStyle/>
                    <a:p>
                      <a:pPr algn="ctr"/>
                      <a:r>
                        <a:rPr lang="en-US" sz="1600" b="1" dirty="0" smtClean="0"/>
                        <a:t>High</a:t>
                      </a:r>
                      <a:r>
                        <a:rPr lang="en-US" sz="1600" b="1" baseline="0" dirty="0" smtClean="0"/>
                        <a:t> School</a:t>
                      </a:r>
                      <a:endParaRPr lang="en-US" sz="1600" b="1" dirty="0">
                        <a:solidFill>
                          <a:schemeClr val="tx1"/>
                        </a:solidFill>
                      </a:endParaRPr>
                    </a:p>
                  </a:txBody>
                  <a:tcPr anchor="ctr"/>
                </a:tc>
                <a:tc>
                  <a:txBody>
                    <a:bodyPr/>
                    <a:lstStyle/>
                    <a:p>
                      <a:pPr marL="0" indent="0">
                        <a:buFont typeface="Arial" panose="020B0604020202020204" pitchFamily="34" charset="0"/>
                        <a:buNone/>
                      </a:pPr>
                      <a:r>
                        <a:rPr lang="en-US" sz="1400" dirty="0" smtClean="0">
                          <a:solidFill>
                            <a:schemeClr val="dk1"/>
                          </a:solidFill>
                        </a:rPr>
                        <a:t>All subjects</a:t>
                      </a:r>
                      <a:r>
                        <a:rPr lang="en-US" sz="1400" baseline="0" dirty="0" smtClean="0">
                          <a:solidFill>
                            <a:schemeClr val="dk1"/>
                          </a:solidFill>
                        </a:rPr>
                        <a:t> </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rPr>
                        <a:t>ACT series</a:t>
                      </a:r>
                    </a:p>
                    <a:p>
                      <a:pPr marL="0" marR="0">
                        <a:lnSpc>
                          <a:spcPct val="115000"/>
                        </a:lnSpc>
                        <a:spcBef>
                          <a:spcPts val="0"/>
                        </a:spcBef>
                        <a:spcAft>
                          <a:spcPts val="1000"/>
                        </a:spcAft>
                      </a:pPr>
                      <a:r>
                        <a:rPr lang="en-US" sz="1400" i="0" dirty="0">
                          <a:effectLst/>
                          <a:latin typeface="Calibri"/>
                          <a:ea typeface="Calibri"/>
                          <a:cs typeface="Times New Roman"/>
                        </a:rPr>
                        <a:t>Advanced Placement</a:t>
                      </a: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rPr>
                        <a:t>ACT series, including </a:t>
                      </a:r>
                      <a:r>
                        <a:rPr lang="en-US" sz="1400" i="0" dirty="0" err="1">
                          <a:effectLst/>
                          <a:latin typeface="Calibri"/>
                          <a:ea typeface="Calibri"/>
                          <a:cs typeface="Times New Roman"/>
                        </a:rPr>
                        <a:t>WorkKEYS</a:t>
                      </a:r>
                      <a:endParaRPr lang="en-US" sz="1400" i="0" dirty="0">
                        <a:effectLst/>
                        <a:latin typeface="Calibri"/>
                        <a:ea typeface="Calibri"/>
                        <a:cs typeface="Times New Roman"/>
                      </a:endParaRPr>
                    </a:p>
                    <a:p>
                      <a:pPr marL="0" marR="0">
                        <a:lnSpc>
                          <a:spcPct val="115000"/>
                        </a:lnSpc>
                        <a:spcBef>
                          <a:spcPts val="0"/>
                        </a:spcBef>
                        <a:spcAft>
                          <a:spcPts val="1000"/>
                        </a:spcAft>
                      </a:pPr>
                      <a:r>
                        <a:rPr lang="en-US" sz="1400" i="0" dirty="0">
                          <a:effectLst/>
                          <a:latin typeface="Calibri"/>
                          <a:ea typeface="Calibri"/>
                          <a:cs typeface="Times New Roman"/>
                        </a:rPr>
                        <a:t>Advanced </a:t>
                      </a:r>
                      <a:r>
                        <a:rPr lang="en-US" sz="1400" i="0" dirty="0" smtClean="0">
                          <a:effectLst/>
                          <a:latin typeface="Calibri"/>
                          <a:ea typeface="Calibri"/>
                          <a:cs typeface="Times New Roman"/>
                        </a:rPr>
                        <a:t>Placement &amp; </a:t>
                      </a:r>
                      <a:r>
                        <a:rPr lang="en-US" sz="1400" i="0" dirty="0" err="1" smtClean="0">
                          <a:effectLst/>
                          <a:latin typeface="Calibri"/>
                          <a:ea typeface="Calibri"/>
                          <a:cs typeface="Times New Roman"/>
                        </a:rPr>
                        <a:t>CLEP</a:t>
                      </a:r>
                      <a:r>
                        <a:rPr lang="en-US" sz="1400" i="0" dirty="0" smtClean="0">
                          <a:effectLst/>
                          <a:latin typeface="Calibri"/>
                          <a:ea typeface="Calibri"/>
                          <a:cs typeface="Times New Roman"/>
                        </a:rPr>
                        <a:t> </a:t>
                      </a:r>
                      <a:endParaRPr lang="en-US" sz="1400" i="0" dirty="0">
                        <a:effectLst/>
                        <a:latin typeface="Calibri"/>
                        <a:ea typeface="Calibri"/>
                        <a:cs typeface="Times New Roman"/>
                      </a:endParaRPr>
                    </a:p>
                  </a:txBody>
                  <a:tcPr/>
                </a:tc>
              </a:tr>
              <a:tr h="563538">
                <a:tc vMerge="1">
                  <a:txBody>
                    <a:bodyPr/>
                    <a:lstStyle/>
                    <a:p>
                      <a:endParaRPr lang="en-US"/>
                    </a:p>
                  </a:txBody>
                  <a:tcPr/>
                </a:tc>
                <a:tc>
                  <a:txBody>
                    <a:bodyPr/>
                    <a:lstStyle/>
                    <a:p>
                      <a:pPr marL="0" indent="0">
                        <a:buFont typeface="Arial" panose="020B0604020202020204" pitchFamily="34" charset="0"/>
                        <a:buNone/>
                      </a:pPr>
                      <a:r>
                        <a:rPr lang="en-US" sz="1400" dirty="0" smtClean="0"/>
                        <a:t>ELA</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English II EOC</a:t>
                      </a:r>
                    </a:p>
                    <a:p>
                      <a:pPr marL="0" marR="0">
                        <a:lnSpc>
                          <a:spcPct val="115000"/>
                        </a:lnSpc>
                        <a:spcBef>
                          <a:spcPts val="0"/>
                        </a:spcBef>
                        <a:spcAft>
                          <a:spcPts val="1000"/>
                        </a:spcAft>
                      </a:pPr>
                      <a:r>
                        <a:rPr lang="en-US" sz="1400" i="0">
                          <a:effectLst/>
                          <a:latin typeface="Calibri"/>
                          <a:ea typeface="Calibri"/>
                          <a:cs typeface="Times New Roman"/>
                        </a:rPr>
                        <a:t>English III EOC</a:t>
                      </a:r>
                    </a:p>
                  </a:txBody>
                  <a:tcPr/>
                </a:tc>
                <a:tc>
                  <a:txBody>
                    <a:bodyPr/>
                    <a:lstStyle/>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4"/>
                        </a:rPr>
                        <a:t>English II EOC</a:t>
                      </a:r>
                      <a:endParaRPr lang="en-US" sz="1400" i="0" dirty="0">
                        <a:effectLst/>
                        <a:latin typeface="Calibri"/>
                        <a:ea typeface="Calibri"/>
                        <a:cs typeface="Times New Roman"/>
                      </a:endParaRPr>
                    </a:p>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5"/>
                        </a:rPr>
                        <a:t>English III EOC</a:t>
                      </a:r>
                      <a:endParaRPr lang="en-US" sz="1400" i="0" dirty="0">
                        <a:effectLst/>
                        <a:latin typeface="Calibri"/>
                        <a:ea typeface="Calibri"/>
                        <a:cs typeface="Times New Roman"/>
                      </a:endParaRPr>
                    </a:p>
                  </a:txBody>
                  <a:tcPr/>
                </a:tc>
              </a:tr>
              <a:tr h="563538">
                <a:tc vMerge="1">
                  <a:txBody>
                    <a:bodyPr/>
                    <a:lstStyle/>
                    <a:p>
                      <a:endParaRPr lang="en-US" b="1" dirty="0">
                        <a:solidFill>
                          <a:schemeClr val="tx1"/>
                        </a:solidFill>
                      </a:endParaRPr>
                    </a:p>
                  </a:txBody>
                  <a:tcPr/>
                </a:tc>
                <a:tc>
                  <a:txBody>
                    <a:bodyPr/>
                    <a:lstStyle/>
                    <a:p>
                      <a:pPr marL="0" indent="0">
                        <a:buFont typeface="Arial" panose="020B0604020202020204" pitchFamily="34" charset="0"/>
                        <a:buNone/>
                      </a:pPr>
                      <a:r>
                        <a:rPr lang="en-US" sz="1400" dirty="0" smtClean="0"/>
                        <a:t>Math</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Algebra I EOC</a:t>
                      </a:r>
                    </a:p>
                    <a:p>
                      <a:pPr marL="0" marR="0">
                        <a:lnSpc>
                          <a:spcPct val="115000"/>
                        </a:lnSpc>
                        <a:spcBef>
                          <a:spcPts val="0"/>
                        </a:spcBef>
                        <a:spcAft>
                          <a:spcPts val="1000"/>
                        </a:spcAft>
                      </a:pPr>
                      <a:r>
                        <a:rPr lang="en-US" sz="1400" i="0">
                          <a:effectLst/>
                          <a:latin typeface="Calibri"/>
                          <a:ea typeface="Calibri"/>
                          <a:cs typeface="Times New Roman"/>
                        </a:rPr>
                        <a:t>Geometry EOC</a:t>
                      </a:r>
                    </a:p>
                  </a:txBody>
                  <a:tcPr/>
                </a:tc>
                <a:tc>
                  <a:txBody>
                    <a:bodyPr/>
                    <a:lstStyle/>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6"/>
                        </a:rPr>
                        <a:t>Algebra I EOC</a:t>
                      </a:r>
                      <a:endParaRPr lang="en-US" sz="1400" i="0" dirty="0">
                        <a:effectLst/>
                        <a:latin typeface="Calibri"/>
                        <a:ea typeface="Calibri"/>
                        <a:cs typeface="Times New Roman"/>
                      </a:endParaRPr>
                    </a:p>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7"/>
                        </a:rPr>
                        <a:t>Geometry EOC</a:t>
                      </a:r>
                      <a:endParaRPr lang="en-US" sz="1400" i="0" dirty="0">
                        <a:effectLst/>
                        <a:latin typeface="Calibri"/>
                        <a:ea typeface="Calibri"/>
                        <a:cs typeface="Times New Roman"/>
                      </a:endParaRPr>
                    </a:p>
                  </a:txBody>
                  <a:tcPr/>
                </a:tc>
              </a:tr>
              <a:tr h="326259">
                <a:tc vMerge="1">
                  <a:txBody>
                    <a:bodyPr/>
                    <a:lstStyle/>
                    <a:p>
                      <a:endParaRPr lang="en-US" b="1" dirty="0">
                        <a:solidFill>
                          <a:schemeClr val="tx1"/>
                        </a:solidFill>
                      </a:endParaRPr>
                    </a:p>
                  </a:txBody>
                  <a:tcPr/>
                </a:tc>
                <a:tc>
                  <a:txBody>
                    <a:bodyPr/>
                    <a:lstStyle/>
                    <a:p>
                      <a:pPr marL="0" indent="0">
                        <a:buFont typeface="Arial" panose="020B0604020202020204" pitchFamily="34" charset="0"/>
                        <a:buNone/>
                      </a:pPr>
                      <a:r>
                        <a:rPr lang="en-US" sz="1400" dirty="0" smtClean="0"/>
                        <a:t>Science</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Biology EOC</a:t>
                      </a:r>
                    </a:p>
                  </a:txBody>
                  <a:tcPr/>
                </a:tc>
                <a:tc>
                  <a:txBody>
                    <a:bodyPr/>
                    <a:lstStyle/>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8"/>
                        </a:rPr>
                        <a:t>Biology EOC</a:t>
                      </a:r>
                      <a:endParaRPr lang="en-US" sz="1400" i="0" dirty="0">
                        <a:effectLst/>
                        <a:latin typeface="Calibri"/>
                        <a:ea typeface="Calibri"/>
                        <a:cs typeface="Times New Roman"/>
                      </a:endParaRPr>
                    </a:p>
                  </a:txBody>
                  <a:tcPr/>
                </a:tc>
              </a:tr>
              <a:tr h="337202">
                <a:tc vMerge="1">
                  <a:txBody>
                    <a:bodyPr/>
                    <a:lstStyle/>
                    <a:p>
                      <a:endParaRPr lang="en-US" b="1" dirty="0">
                        <a:solidFill>
                          <a:schemeClr val="tx1"/>
                        </a:solidFill>
                      </a:endParaRPr>
                    </a:p>
                  </a:txBody>
                  <a:tcPr/>
                </a:tc>
                <a:tc>
                  <a:txBody>
                    <a:bodyPr/>
                    <a:lstStyle/>
                    <a:p>
                      <a:pPr marL="0" indent="0">
                        <a:buFont typeface="Arial" panose="020B0604020202020204" pitchFamily="34" charset="0"/>
                        <a:buNone/>
                      </a:pPr>
                      <a:r>
                        <a:rPr lang="en-US" sz="1400" dirty="0" smtClean="0"/>
                        <a:t>Social</a:t>
                      </a:r>
                      <a:r>
                        <a:rPr lang="en-US" sz="1400" baseline="0" dirty="0" smtClean="0"/>
                        <a:t> Studies</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US History EOC</a:t>
                      </a:r>
                    </a:p>
                  </a:txBody>
                  <a:tcPr/>
                </a:tc>
                <a:tc>
                  <a:txBody>
                    <a:bodyPr/>
                    <a:lstStyle/>
                    <a:p>
                      <a:pPr marL="0" marR="0">
                        <a:lnSpc>
                          <a:spcPct val="115000"/>
                        </a:lnSpc>
                        <a:spcBef>
                          <a:spcPts val="0"/>
                        </a:spcBef>
                        <a:spcAft>
                          <a:spcPts val="1000"/>
                        </a:spcAft>
                      </a:pPr>
                      <a:r>
                        <a:rPr lang="en-US" sz="1400" i="0" u="sng" dirty="0">
                          <a:solidFill>
                            <a:srgbClr val="0000FF"/>
                          </a:solidFill>
                          <a:effectLst/>
                          <a:latin typeface="Calibri"/>
                          <a:ea typeface="Calibri"/>
                          <a:cs typeface="Times New Roman"/>
                          <a:hlinkClick r:id="rId9"/>
                        </a:rPr>
                        <a:t>US History EOC</a:t>
                      </a:r>
                      <a:endParaRPr lang="en-US" sz="1400" i="0" dirty="0">
                        <a:effectLst/>
                        <a:latin typeface="Calibri"/>
                        <a:ea typeface="Calibri"/>
                        <a:cs typeface="Times New Roman"/>
                      </a:endParaRPr>
                    </a:p>
                  </a:txBody>
                  <a:tcPr/>
                </a:tc>
              </a:tr>
              <a:tr h="472084">
                <a:tc rowSpan="3">
                  <a:txBody>
                    <a:bodyPr/>
                    <a:lstStyle/>
                    <a:p>
                      <a:pPr algn="ctr"/>
                      <a:r>
                        <a:rPr lang="en-US" sz="1600" b="1" dirty="0" smtClean="0">
                          <a:solidFill>
                            <a:schemeClr val="tx1"/>
                          </a:solidFill>
                        </a:rPr>
                        <a:t>Alternate Assessments</a:t>
                      </a:r>
                      <a:endParaRPr lang="en-US" sz="1600" b="1" dirty="0">
                        <a:solidFill>
                          <a:schemeClr val="tx1"/>
                        </a:solidFill>
                      </a:endParaRPr>
                    </a:p>
                  </a:txBody>
                  <a:tcPr anchor="ctr"/>
                </a:tc>
                <a:tc>
                  <a:txBody>
                    <a:bodyPr/>
                    <a:lstStyle/>
                    <a:p>
                      <a:pPr marL="0" indent="0">
                        <a:buFont typeface="Arial" panose="020B0604020202020204" pitchFamily="34" charset="0"/>
                        <a:buNone/>
                      </a:pPr>
                      <a:r>
                        <a:rPr lang="en-US" sz="1400" dirty="0" smtClean="0">
                          <a:solidFill>
                            <a:schemeClr val="tx1"/>
                          </a:solidFill>
                        </a:rPr>
                        <a:t>ELA, Math,</a:t>
                      </a:r>
                      <a:r>
                        <a:rPr lang="en-US" sz="1400" baseline="0" dirty="0" smtClean="0">
                          <a:solidFill>
                            <a:schemeClr val="tx1"/>
                          </a:solidFill>
                        </a:rPr>
                        <a:t> Science </a:t>
                      </a:r>
                    </a:p>
                    <a:p>
                      <a:pPr marL="0" indent="0">
                        <a:buFont typeface="Arial" panose="020B0604020202020204" pitchFamily="34" charset="0"/>
                        <a:buNone/>
                      </a:pPr>
                      <a:r>
                        <a:rPr lang="en-US" sz="1400" baseline="0" dirty="0" smtClean="0">
                          <a:solidFill>
                            <a:schemeClr val="tx1"/>
                          </a:solidFill>
                        </a:rPr>
                        <a:t>(varies by grade level)</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LAA1</a:t>
                      </a: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hlinkClick r:id="rId10"/>
                        </a:rPr>
                        <a:t>LAA1</a:t>
                      </a:r>
                      <a:endParaRPr lang="en-US" sz="1400" i="0" dirty="0">
                        <a:effectLst/>
                        <a:latin typeface="Calibri"/>
                        <a:ea typeface="Calibri"/>
                        <a:cs typeface="Times New Roman"/>
                      </a:endParaRPr>
                    </a:p>
                  </a:txBody>
                  <a:tcPr/>
                </a:tc>
              </a:tr>
              <a:tr h="504218">
                <a:tc vMerge="1">
                  <a:txBody>
                    <a:bodyPr/>
                    <a:lstStyle/>
                    <a:p>
                      <a:endParaRPr lang="en-US" sz="1800" b="0" dirty="0">
                        <a:solidFill>
                          <a:schemeClr val="tx1"/>
                        </a:solidFill>
                      </a:endParaRPr>
                    </a:p>
                  </a:txBody>
                  <a:tcPr/>
                </a:tc>
                <a:tc>
                  <a:txBody>
                    <a:bodyPr/>
                    <a:lstStyle/>
                    <a:p>
                      <a:pPr marL="0" indent="0">
                        <a:buFont typeface="Arial" panose="020B0604020202020204" pitchFamily="34" charset="0"/>
                        <a:buNone/>
                      </a:pPr>
                      <a:r>
                        <a:rPr lang="en-US" sz="1400" dirty="0" smtClean="0">
                          <a:solidFill>
                            <a:schemeClr val="tx1"/>
                          </a:solidFill>
                        </a:rPr>
                        <a:t>ELA, Math, Science,</a:t>
                      </a:r>
                      <a:r>
                        <a:rPr lang="en-US" sz="1400" baseline="0" dirty="0" smtClean="0">
                          <a:solidFill>
                            <a:schemeClr val="tx1"/>
                          </a:solidFill>
                        </a:rPr>
                        <a:t> Social Studies (varies by grade level)</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a:effectLst/>
                          <a:latin typeface="Calibri"/>
                          <a:ea typeface="Calibri"/>
                          <a:cs typeface="Times New Roman"/>
                        </a:rPr>
                        <a:t>LAA2</a:t>
                      </a: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hlinkClick r:id="rId10"/>
                        </a:rPr>
                        <a:t>LAA2</a:t>
                      </a:r>
                      <a:r>
                        <a:rPr lang="en-US" sz="1400" i="0" dirty="0">
                          <a:effectLst/>
                          <a:latin typeface="Calibri"/>
                          <a:ea typeface="Calibri"/>
                          <a:cs typeface="Times New Roman"/>
                        </a:rPr>
                        <a:t> </a:t>
                      </a:r>
                      <a:r>
                        <a:rPr lang="en-US" sz="1400" i="0" dirty="0" smtClean="0">
                          <a:effectLst/>
                          <a:latin typeface="Calibri"/>
                          <a:ea typeface="Calibri"/>
                          <a:cs typeface="Times New Roman"/>
                        </a:rPr>
                        <a:t>eligible testers entering high school prior to 2014-15</a:t>
                      </a:r>
                      <a:endParaRPr lang="en-US" sz="1400" i="0" dirty="0">
                        <a:effectLst/>
                        <a:latin typeface="Calibri"/>
                        <a:ea typeface="Calibri"/>
                        <a:cs typeface="Times New Roman"/>
                      </a:endParaRPr>
                    </a:p>
                  </a:txBody>
                  <a:tcPr/>
                </a:tc>
              </a:tr>
              <a:tr h="504218">
                <a:tc vMerge="1">
                  <a:txBody>
                    <a:bodyPr/>
                    <a:lstStyle/>
                    <a:p>
                      <a:endParaRPr lang="en-US"/>
                    </a:p>
                  </a:txBody>
                  <a:tcPr/>
                </a:tc>
                <a:tc>
                  <a:txBody>
                    <a:bodyPr/>
                    <a:lstStyle/>
                    <a:p>
                      <a:pPr marL="0" indent="0">
                        <a:buFont typeface="Arial" panose="020B0604020202020204" pitchFamily="34" charset="0"/>
                        <a:buNone/>
                      </a:pPr>
                      <a:r>
                        <a:rPr lang="en-US" sz="1400" dirty="0" smtClean="0">
                          <a:solidFill>
                            <a:schemeClr val="tx1"/>
                          </a:solidFill>
                        </a:rPr>
                        <a:t>English</a:t>
                      </a:r>
                      <a:r>
                        <a:rPr lang="en-US" sz="1400" baseline="0" dirty="0" smtClean="0">
                          <a:solidFill>
                            <a:schemeClr val="tx1"/>
                          </a:solidFill>
                        </a:rPr>
                        <a:t> Language</a:t>
                      </a:r>
                      <a:endParaRPr lang="en-US" sz="1400" dirty="0">
                        <a:solidFill>
                          <a:schemeClr val="tx1"/>
                        </a:solidFill>
                      </a:endParaRP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rPr>
                        <a:t>ELDA</a:t>
                      </a:r>
                    </a:p>
                  </a:txBody>
                  <a:tcPr/>
                </a:tc>
                <a:tc>
                  <a:txBody>
                    <a:bodyPr/>
                    <a:lstStyle/>
                    <a:p>
                      <a:pPr marL="0" marR="0">
                        <a:lnSpc>
                          <a:spcPct val="115000"/>
                        </a:lnSpc>
                        <a:spcBef>
                          <a:spcPts val="0"/>
                        </a:spcBef>
                        <a:spcAft>
                          <a:spcPts val="1000"/>
                        </a:spcAft>
                      </a:pPr>
                      <a:r>
                        <a:rPr lang="en-US" sz="1400" i="0" dirty="0">
                          <a:effectLst/>
                          <a:latin typeface="Calibri"/>
                          <a:ea typeface="Calibri"/>
                          <a:cs typeface="Times New Roman"/>
                          <a:hlinkClick r:id="rId10"/>
                        </a:rPr>
                        <a:t>ELDA</a:t>
                      </a:r>
                      <a:endParaRPr lang="en-US" sz="1400" i="0" dirty="0">
                        <a:effectLst/>
                        <a:latin typeface="Calibri"/>
                        <a:ea typeface="Calibri"/>
                        <a:cs typeface="Times New Roman"/>
                      </a:endParaRPr>
                    </a:p>
                  </a:txBody>
                  <a:tcPr/>
                </a:tc>
              </a:tr>
            </a:tbl>
          </a:graphicData>
        </a:graphic>
      </p:graphicFrame>
    </p:spTree>
    <p:extLst>
      <p:ext uri="{BB962C8B-B14F-4D97-AF65-F5344CB8AC3E}">
        <p14:creationId xmlns:p14="http://schemas.microsoft.com/office/powerpoint/2010/main" val="3328895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5</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5" name="Content Placeholder 4"/>
          <p:cNvSpPr>
            <a:spLocks noGrp="1"/>
          </p:cNvSpPr>
          <p:nvPr>
            <p:ph sz="quarter" idx="10"/>
          </p:nvPr>
        </p:nvSpPr>
        <p:spPr>
          <a:xfrm>
            <a:off x="152400" y="1219200"/>
            <a:ext cx="8839200" cy="5257800"/>
          </a:xfrm>
        </p:spPr>
        <p:txBody>
          <a:bodyPr>
            <a:noAutofit/>
          </a:bodyPr>
          <a:lstStyle/>
          <a:p>
            <a:pPr marL="0" indent="0">
              <a:buNone/>
            </a:pPr>
            <a:r>
              <a:rPr lang="en-US" sz="1500" b="1" dirty="0" smtClean="0"/>
              <a:t>Test Content </a:t>
            </a:r>
          </a:p>
          <a:p>
            <a:r>
              <a:rPr lang="en-US" sz="1500" dirty="0" smtClean="0"/>
              <a:t>Louisiana will administer PARCC assessment for English language arts (ELA) and math to students in grades 3 to 8 in spring 2015.</a:t>
            </a:r>
          </a:p>
          <a:p>
            <a:r>
              <a:rPr lang="en-US" sz="1500" dirty="0" smtClean="0"/>
              <a:t>This will be the same test forms as those taken by students in districts and states across the country and will include the same questions field tested with nearly 50,000 Louisiana students during spring 2014.</a:t>
            </a:r>
          </a:p>
          <a:p>
            <a:r>
              <a:rPr lang="en-US" sz="1500" dirty="0" smtClean="0"/>
              <a:t>The test details were originally communicated in the assessment guides released last March. Minor improvements were made based on field test feedback.</a:t>
            </a:r>
          </a:p>
          <a:p>
            <a:pPr marL="0" indent="0">
              <a:buNone/>
            </a:pPr>
            <a:endParaRPr lang="en-US" sz="1500" dirty="0"/>
          </a:p>
          <a:p>
            <a:pPr marL="0" lvl="1" indent="0">
              <a:buNone/>
            </a:pPr>
            <a:r>
              <a:rPr lang="en-US" sz="1500" b="1" dirty="0"/>
              <a:t>Test Dates </a:t>
            </a:r>
          </a:p>
          <a:p>
            <a:pPr marL="285750" lvl="1" indent="-285750"/>
            <a:r>
              <a:rPr lang="en-US" sz="1500" dirty="0" smtClean="0"/>
              <a:t>Phase </a:t>
            </a:r>
            <a:r>
              <a:rPr lang="en-US" sz="1500" dirty="0"/>
              <a:t>1 (</a:t>
            </a:r>
            <a:r>
              <a:rPr lang="en-US" sz="1500" dirty="0" smtClean="0"/>
              <a:t>Performance-Based </a:t>
            </a:r>
            <a:r>
              <a:rPr lang="en-US" sz="1500" dirty="0"/>
              <a:t>Assessment):  March 16 to </a:t>
            </a:r>
            <a:r>
              <a:rPr lang="en-US" sz="1500" dirty="0" smtClean="0"/>
              <a:t>20</a:t>
            </a:r>
          </a:p>
          <a:p>
            <a:pPr marL="285750" lvl="1" indent="-285750"/>
            <a:r>
              <a:rPr lang="en-US" sz="1500" dirty="0" smtClean="0"/>
              <a:t>Phase </a:t>
            </a:r>
            <a:r>
              <a:rPr lang="en-US" sz="1500" dirty="0"/>
              <a:t>2 (End-of-Year Assessment):  May 4 to </a:t>
            </a:r>
            <a:r>
              <a:rPr lang="en-US" sz="1500" dirty="0" smtClean="0"/>
              <a:t>8</a:t>
            </a:r>
          </a:p>
          <a:p>
            <a:pPr marL="285750" lvl="1" indent="-285750"/>
            <a:r>
              <a:rPr lang="en-US" sz="1500" dirty="0" smtClean="0"/>
              <a:t>Students will take only one session (called “units”) per day.</a:t>
            </a:r>
            <a:endParaRPr lang="en-US" sz="1500" dirty="0"/>
          </a:p>
          <a:p>
            <a:pPr marL="285750" lvl="1" indent="-285750"/>
            <a:endParaRPr lang="en-US" sz="1500" b="1" dirty="0" smtClean="0"/>
          </a:p>
          <a:p>
            <a:pPr marL="0" indent="0">
              <a:buNone/>
            </a:pPr>
            <a:r>
              <a:rPr lang="en-US" sz="1500" b="1" dirty="0" smtClean="0"/>
              <a:t>Updates </a:t>
            </a:r>
          </a:p>
          <a:p>
            <a:r>
              <a:rPr lang="en-US" sz="1500" i="1" dirty="0" smtClean="0"/>
              <a:t>Paper administration only</a:t>
            </a:r>
            <a:r>
              <a:rPr lang="en-US" sz="1500" i="1" dirty="0"/>
              <a:t>:  </a:t>
            </a:r>
            <a:r>
              <a:rPr lang="en-US" sz="1500" dirty="0"/>
              <a:t>PARCC will be given only on paper for 2014-</a:t>
            </a:r>
            <a:r>
              <a:rPr lang="en-US" sz="1500" dirty="0" smtClean="0"/>
              <a:t>2015. Educators have urged the Department to take a patient approach to technology implementation, allowing dedicated focus on the test’s content for 2015. </a:t>
            </a:r>
            <a:r>
              <a:rPr lang="en-US" sz="1500" dirty="0"/>
              <a:t>In </a:t>
            </a:r>
            <a:r>
              <a:rPr lang="en-US" sz="1500" dirty="0" smtClean="0"/>
              <a:t>2016, Louisiana will implement technology-based tests. </a:t>
            </a:r>
          </a:p>
          <a:p>
            <a:r>
              <a:rPr lang="en-US" sz="1500" i="1" dirty="0" smtClean="0"/>
              <a:t>One fewer EOY ELA </a:t>
            </a:r>
            <a:r>
              <a:rPr lang="en-US" sz="1500" i="1" dirty="0"/>
              <a:t>p</a:t>
            </a:r>
            <a:r>
              <a:rPr lang="en-US" sz="1500" i="1" dirty="0" smtClean="0"/>
              <a:t>assage with questions: </a:t>
            </a:r>
            <a:r>
              <a:rPr lang="en-US" sz="1500" dirty="0" smtClean="0"/>
              <a:t>Louisiana and other states have shortened the ELA test by removing one passage per grade level. </a:t>
            </a:r>
          </a:p>
          <a:p>
            <a:pPr marL="230188" lvl="1" indent="-230188"/>
            <a:r>
              <a:rPr lang="en-US" sz="1500" dirty="0" smtClean="0"/>
              <a:t>These changes are included in the </a:t>
            </a:r>
            <a:r>
              <a:rPr lang="en-US" sz="1500" dirty="0" smtClean="0">
                <a:hlinkClick r:id="rId3"/>
              </a:rPr>
              <a:t>updated assessment guides</a:t>
            </a:r>
            <a:r>
              <a:rPr lang="en-US" sz="1500" dirty="0" smtClean="0"/>
              <a:t>. </a:t>
            </a:r>
          </a:p>
          <a:p>
            <a:pPr marL="0" lvl="1" indent="0">
              <a:buNone/>
            </a:pPr>
            <a:endParaRPr lang="en-US" sz="1400" dirty="0"/>
          </a:p>
        </p:txBody>
      </p:sp>
      <p:sp>
        <p:nvSpPr>
          <p:cNvPr id="6" name="Title 1"/>
          <p:cNvSpPr>
            <a:spLocks noGrp="1"/>
          </p:cNvSpPr>
          <p:nvPr>
            <p:ph type="title"/>
          </p:nvPr>
        </p:nvSpPr>
        <p:spPr/>
        <p:txBody>
          <a:bodyPr>
            <a:noAutofit/>
          </a:bodyPr>
          <a:lstStyle/>
          <a:p>
            <a:r>
              <a:rPr lang="en-US" dirty="0" smtClean="0">
                <a:latin typeface="Chalkduster"/>
                <a:cs typeface="Chalkduster"/>
              </a:rPr>
              <a:t>Basics of ELA and Math Assessments</a:t>
            </a:r>
            <a:endParaRPr lang="en-US" dirty="0">
              <a:latin typeface="Chalkduster"/>
              <a:cs typeface="Chalkduster"/>
            </a:endParaRPr>
          </a:p>
        </p:txBody>
      </p:sp>
    </p:spTree>
    <p:extLst>
      <p:ext uri="{BB962C8B-B14F-4D97-AF65-F5344CB8AC3E}">
        <p14:creationId xmlns:p14="http://schemas.microsoft.com/office/powerpoint/2010/main" val="40577657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0"/>
          </p:nvPr>
        </p:nvSpPr>
        <p:spPr>
          <a:xfrm>
            <a:off x="0" y="1143000"/>
            <a:ext cx="8991600" cy="5105400"/>
          </a:xfrm>
        </p:spPr>
        <p:txBody>
          <a:bodyPr>
            <a:normAutofit/>
          </a:bodyPr>
          <a:lstStyle/>
          <a:p>
            <a:pPr marL="455613" indent="-457200">
              <a:spcBef>
                <a:spcPts val="600"/>
              </a:spcBef>
              <a:spcAft>
                <a:spcPts val="600"/>
              </a:spcAft>
            </a:pPr>
            <a:r>
              <a:rPr lang="en-US" sz="2800" dirty="0" smtClean="0"/>
              <a:t>Purpose and Basics</a:t>
            </a:r>
          </a:p>
          <a:p>
            <a:pPr marL="455613" indent="-457200">
              <a:spcBef>
                <a:spcPts val="600"/>
              </a:spcBef>
              <a:spcAft>
                <a:spcPts val="600"/>
              </a:spcAft>
            </a:pPr>
            <a:r>
              <a:rPr lang="en-US" sz="2800" dirty="0" smtClean="0"/>
              <a:t>Administrative Preparation for </a:t>
            </a:r>
            <a:r>
              <a:rPr lang="en-US" sz="2800" dirty="0" smtClean="0"/>
              <a:t>the Test</a:t>
            </a:r>
          </a:p>
          <a:p>
            <a:pPr marL="455613" indent="-457200">
              <a:spcBef>
                <a:spcPts val="600"/>
              </a:spcBef>
              <a:spcAft>
                <a:spcPts val="600"/>
              </a:spcAft>
            </a:pPr>
            <a:r>
              <a:rPr lang="en-US" sz="2800" dirty="0" smtClean="0"/>
              <a:t>Administration</a:t>
            </a:r>
          </a:p>
          <a:p>
            <a:pPr marL="455613" indent="-457200">
              <a:spcBef>
                <a:spcPts val="600"/>
              </a:spcBef>
              <a:spcAft>
                <a:spcPts val="600"/>
              </a:spcAft>
            </a:pPr>
            <a:r>
              <a:rPr lang="en-US" sz="2800" dirty="0" smtClean="0"/>
              <a:t>Supporting </a:t>
            </a:r>
            <a:r>
              <a:rPr lang="en-US" sz="2800" dirty="0" smtClean="0"/>
              <a:t>Students with Administration </a:t>
            </a:r>
            <a:endParaRPr lang="en-US" sz="2800" dirty="0" smtClean="0"/>
          </a:p>
        </p:txBody>
      </p:sp>
      <p:sp>
        <p:nvSpPr>
          <p:cNvPr id="4" name="TextBox 3"/>
          <p:cNvSpPr txBox="1"/>
          <p:nvPr/>
        </p:nvSpPr>
        <p:spPr>
          <a:xfrm>
            <a:off x="0" y="1727776"/>
            <a:ext cx="9144000" cy="584776"/>
          </a:xfrm>
          <a:prstGeom prst="rect">
            <a:avLst/>
          </a:prstGeom>
          <a:solidFill>
            <a:schemeClr val="accent6">
              <a:lumMod val="90000"/>
              <a:alpha val="30000"/>
            </a:schemeClr>
          </a:solidFill>
        </p:spPr>
        <p:txBody>
          <a:bodyPr wrap="square" rtlCol="0">
            <a:spAutoFit/>
          </a:bodyPr>
          <a:lstStyle/>
          <a:p>
            <a:endParaRPr lang="en-US" sz="3200" dirty="0"/>
          </a:p>
        </p:txBody>
      </p:sp>
    </p:spTree>
    <p:extLst>
      <p:ext uri="{BB962C8B-B14F-4D97-AF65-F5344CB8AC3E}">
        <p14:creationId xmlns:p14="http://schemas.microsoft.com/office/powerpoint/2010/main" val="2996150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Preparing for PARCC</a:t>
            </a:r>
            <a:endParaRPr lang="en-US" sz="3200" dirty="0"/>
          </a:p>
        </p:txBody>
      </p:sp>
      <p:sp>
        <p:nvSpPr>
          <p:cNvPr id="3" name="Content Placeholder 2"/>
          <p:cNvSpPr>
            <a:spLocks noGrp="1"/>
          </p:cNvSpPr>
          <p:nvPr>
            <p:ph sz="quarter" idx="10"/>
          </p:nvPr>
        </p:nvSpPr>
        <p:spPr>
          <a:xfrm>
            <a:off x="152400" y="990600"/>
            <a:ext cx="8991600" cy="5410200"/>
          </a:xfrm>
        </p:spPr>
        <p:txBody>
          <a:bodyPr>
            <a:normAutofit fontScale="25000" lnSpcReduction="20000"/>
          </a:bodyPr>
          <a:lstStyle/>
          <a:p>
            <a:endParaRPr lang="en-US" sz="4000" dirty="0"/>
          </a:p>
          <a:p>
            <a:pPr marL="0" indent="0">
              <a:buNone/>
            </a:pPr>
            <a:r>
              <a:rPr lang="en-US" sz="7200" dirty="0"/>
              <a:t>In spring 2015, Louisiana will administer the PARCC assessments for English language arts and mathematics in grades 3 to 8. The following resources are available to assist educators:</a:t>
            </a:r>
          </a:p>
          <a:p>
            <a:pPr marL="0" indent="0">
              <a:buNone/>
            </a:pPr>
            <a:r>
              <a:rPr lang="en-US" sz="7200" b="1" dirty="0"/>
              <a:t> </a:t>
            </a:r>
            <a:endParaRPr lang="en-US" sz="7200" dirty="0"/>
          </a:p>
          <a:p>
            <a:pPr marL="0" indent="0">
              <a:buNone/>
            </a:pPr>
            <a:r>
              <a:rPr lang="en-US" sz="7200" i="1" dirty="0" smtClean="0"/>
              <a:t>Weekly </a:t>
            </a:r>
            <a:r>
              <a:rPr lang="en-US" sz="7200" i="1" dirty="0"/>
              <a:t>PARCC Office Hours</a:t>
            </a:r>
            <a:endParaRPr lang="en-US" sz="7200" dirty="0"/>
          </a:p>
          <a:p>
            <a:pPr marL="0" indent="0">
              <a:buNone/>
            </a:pPr>
            <a:r>
              <a:rPr lang="en-US" sz="7200" b="1" dirty="0"/>
              <a:t>Background</a:t>
            </a:r>
            <a:r>
              <a:rPr lang="en-US" sz="7200" dirty="0"/>
              <a:t>: Dedicated time to answer educator questions related to the PARCC assessments</a:t>
            </a:r>
          </a:p>
          <a:p>
            <a:pPr marL="0" indent="0">
              <a:buNone/>
            </a:pPr>
            <a:r>
              <a:rPr lang="en-US" sz="7200" b="1" dirty="0"/>
              <a:t>When</a:t>
            </a:r>
            <a:r>
              <a:rPr lang="en-US" sz="7200" dirty="0"/>
              <a:t>: Beginning November 20; held every Thursday at 11:00 a.m. and 3:00 p.m</a:t>
            </a:r>
            <a:r>
              <a:rPr lang="en-US" sz="7200" dirty="0" smtClean="0"/>
              <a:t>.</a:t>
            </a:r>
            <a:endParaRPr lang="en-US" sz="7200" b="1" dirty="0" smtClean="0"/>
          </a:p>
          <a:p>
            <a:pPr marL="0" indent="0">
              <a:buNone/>
            </a:pPr>
            <a:r>
              <a:rPr lang="en-US" sz="7200" b="1" dirty="0" smtClean="0"/>
              <a:t>Access</a:t>
            </a:r>
            <a:r>
              <a:rPr lang="en-US" sz="7200" dirty="0"/>
              <a:t>: J</a:t>
            </a:r>
            <a:r>
              <a:rPr lang="en-US" sz="7200" dirty="0" smtClean="0"/>
              <a:t>oin any of the PARCC webinars </a:t>
            </a:r>
            <a:r>
              <a:rPr lang="en-US" sz="7200" dirty="0">
                <a:hlinkClick r:id="rId2"/>
              </a:rPr>
              <a:t>here</a:t>
            </a:r>
            <a:r>
              <a:rPr lang="en-US" sz="7200" dirty="0" smtClean="0">
                <a:hlinkClick r:id="rId2"/>
              </a:rPr>
              <a:t>.</a:t>
            </a:r>
          </a:p>
          <a:p>
            <a:pPr marL="0" indent="0">
              <a:buNone/>
            </a:pPr>
            <a:endParaRPr lang="en-US" sz="7200" b="1" dirty="0" smtClean="0"/>
          </a:p>
          <a:p>
            <a:pPr marL="0" indent="0">
              <a:buNone/>
            </a:pPr>
            <a:r>
              <a:rPr lang="en-US" sz="7200" b="1" dirty="0" smtClean="0"/>
              <a:t>Key </a:t>
            </a:r>
            <a:r>
              <a:rPr lang="en-US" sz="7200" b="1" dirty="0" smtClean="0"/>
              <a:t>Administration Resources </a:t>
            </a:r>
            <a:r>
              <a:rPr lang="en-US" sz="7200" b="1" dirty="0"/>
              <a:t>Available</a:t>
            </a:r>
          </a:p>
          <a:p>
            <a:r>
              <a:rPr lang="en-US" sz="7200" dirty="0">
                <a:hlinkClick r:id="rId3"/>
              </a:rPr>
              <a:t>Assessment Guides</a:t>
            </a:r>
          </a:p>
          <a:p>
            <a:r>
              <a:rPr lang="en-US" sz="7200" dirty="0">
                <a:hlinkClick r:id="rId4"/>
              </a:rPr>
              <a:t>2014-15 Louisiana Assessment Calendar</a:t>
            </a:r>
          </a:p>
          <a:p>
            <a:r>
              <a:rPr lang="en-US" sz="7200" dirty="0">
                <a:hlinkClick r:id="rId5"/>
              </a:rPr>
              <a:t>PARCC Accessibility and Accommodations Manual</a:t>
            </a:r>
          </a:p>
          <a:p>
            <a:r>
              <a:rPr lang="en-US" sz="7200" dirty="0">
                <a:hlinkClick r:id="rId6"/>
              </a:rPr>
              <a:t>Quick Guide to Accessibility and Accommodations</a:t>
            </a:r>
          </a:p>
          <a:p>
            <a:r>
              <a:rPr lang="en-US" sz="7200" dirty="0">
                <a:hlinkClick r:id="rId7"/>
              </a:rPr>
              <a:t>Frequently Asked Questions Document</a:t>
            </a:r>
          </a:p>
          <a:p>
            <a:endParaRPr lang="en-US" sz="7200" dirty="0">
              <a:hlinkClick r:id="rId8"/>
            </a:endParaRPr>
          </a:p>
          <a:p>
            <a:pPr marL="0" indent="0">
              <a:buNone/>
            </a:pPr>
            <a:r>
              <a:rPr lang="en-US" sz="7200" b="1" dirty="0" smtClean="0">
                <a:solidFill>
                  <a:srgbClr val="000000"/>
                </a:solidFill>
              </a:rPr>
              <a:t>Administration Resources </a:t>
            </a:r>
            <a:r>
              <a:rPr lang="en-US" sz="7200" b="1" dirty="0">
                <a:solidFill>
                  <a:srgbClr val="000000"/>
                </a:solidFill>
              </a:rPr>
              <a:t>Available Soon:</a:t>
            </a:r>
          </a:p>
          <a:p>
            <a:pPr marL="0" indent="0">
              <a:buNone/>
            </a:pPr>
            <a:r>
              <a:rPr lang="en-US" sz="7200" dirty="0">
                <a:solidFill>
                  <a:srgbClr val="000000"/>
                </a:solidFill>
              </a:rPr>
              <a:t>Assessment Month-by-Month Checklist</a:t>
            </a:r>
          </a:p>
          <a:p>
            <a:pPr marL="0" indent="0">
              <a:buNone/>
            </a:pPr>
            <a:r>
              <a:rPr lang="en-US" sz="7200" dirty="0">
                <a:solidFill>
                  <a:srgbClr val="000000"/>
                </a:solidFill>
              </a:rPr>
              <a:t>Parental </a:t>
            </a:r>
            <a:r>
              <a:rPr lang="en-US" sz="7200" dirty="0" smtClean="0">
                <a:solidFill>
                  <a:srgbClr val="000000"/>
                </a:solidFill>
              </a:rPr>
              <a:t>Supports</a:t>
            </a:r>
            <a:endParaRPr lang="en-US" sz="7200" dirty="0">
              <a:hlinkClick r:id="rId2"/>
            </a:endParaRPr>
          </a:p>
          <a:p>
            <a:pPr marL="0" indent="0">
              <a:buNone/>
            </a:pPr>
            <a:endParaRPr lang="en-US" sz="7200" u="sng" dirty="0"/>
          </a:p>
          <a:p>
            <a:pPr marL="0" indent="0">
              <a:buNone/>
            </a:pPr>
            <a:endParaRPr lang="en-US" sz="7200" dirty="0"/>
          </a:p>
        </p:txBody>
      </p:sp>
    </p:spTree>
    <p:extLst>
      <p:ext uri="{BB962C8B-B14F-4D97-AF65-F5344CB8AC3E}">
        <p14:creationId xmlns:p14="http://schemas.microsoft.com/office/powerpoint/2010/main" val="2804119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Five Administrative Questions</a:t>
            </a:r>
            <a:endParaRPr lang="en-US" dirty="0"/>
          </a:p>
        </p:txBody>
      </p:sp>
      <p:sp>
        <p:nvSpPr>
          <p:cNvPr id="3" name="Content Placeholder 2"/>
          <p:cNvSpPr>
            <a:spLocks noGrp="1"/>
          </p:cNvSpPr>
          <p:nvPr>
            <p:ph sz="quarter" idx="10"/>
          </p:nvPr>
        </p:nvSpPr>
        <p:spPr/>
        <p:txBody>
          <a:bodyPr/>
          <a:lstStyle/>
          <a:p>
            <a:pPr marL="0" lvl="0" indent="0">
              <a:buNone/>
            </a:pPr>
            <a:r>
              <a:rPr lang="en-US" sz="1800" dirty="0" smtClean="0"/>
              <a:t>In pairs use the resources available on the tables (assessment guides and PARCC FAQ) to answer the following questions.</a:t>
            </a:r>
          </a:p>
          <a:p>
            <a:pPr marL="514350" lvl="0" indent="-514350">
              <a:buFont typeface="+mj-lt"/>
              <a:buAutoNum type="arabicPeriod"/>
            </a:pPr>
            <a:endParaRPr lang="en-US" sz="1800" i="1" dirty="0"/>
          </a:p>
          <a:p>
            <a:pPr marL="514350" lvl="0" indent="-514350">
              <a:buFont typeface="+mj-lt"/>
              <a:buAutoNum type="arabicPeriod"/>
            </a:pPr>
            <a:r>
              <a:rPr lang="en-US" sz="1800" i="1" dirty="0" smtClean="0"/>
              <a:t>Will </a:t>
            </a:r>
            <a:r>
              <a:rPr lang="en-US" sz="1800" i="1" dirty="0"/>
              <a:t>the PARCC </a:t>
            </a:r>
            <a:r>
              <a:rPr lang="en-US" sz="1800" i="1" dirty="0" smtClean="0"/>
              <a:t>assessments </a:t>
            </a:r>
            <a:r>
              <a:rPr lang="en-US" sz="1800" i="1" dirty="0"/>
              <a:t>be timed? </a:t>
            </a:r>
            <a:endParaRPr lang="en-US" sz="1800" dirty="0"/>
          </a:p>
          <a:p>
            <a:pPr marL="514350" lvl="0" indent="-514350">
              <a:buFont typeface="+mj-lt"/>
              <a:buAutoNum type="arabicPeriod"/>
            </a:pPr>
            <a:r>
              <a:rPr lang="en-US" sz="1800" i="1" dirty="0"/>
              <a:t>What calculators can students use on the PARCC assessment? </a:t>
            </a:r>
            <a:endParaRPr lang="en-US" sz="1800" dirty="0"/>
          </a:p>
          <a:p>
            <a:pPr marL="514350" lvl="0" indent="-514350">
              <a:buFont typeface="+mj-lt"/>
              <a:buAutoNum type="arabicPeriod"/>
            </a:pPr>
            <a:r>
              <a:rPr lang="en-US" sz="1800" i="1" dirty="0"/>
              <a:t>What resources will be available to students when writing? </a:t>
            </a:r>
            <a:endParaRPr lang="en-US" sz="1800" dirty="0"/>
          </a:p>
          <a:p>
            <a:pPr marL="514350" lvl="0" indent="-514350">
              <a:buFont typeface="+mj-lt"/>
              <a:buAutoNum type="arabicPeriod"/>
            </a:pPr>
            <a:r>
              <a:rPr lang="en-US" sz="1800" i="1" dirty="0"/>
              <a:t>Which students are eligible for read </a:t>
            </a:r>
            <a:r>
              <a:rPr lang="en-US" sz="1800" i="1" dirty="0" smtClean="0"/>
              <a:t>aloud? </a:t>
            </a:r>
          </a:p>
          <a:p>
            <a:pPr marL="514350" lvl="0" indent="-514350">
              <a:buFont typeface="+mj-lt"/>
              <a:buAutoNum type="arabicPeriod"/>
            </a:pPr>
            <a:r>
              <a:rPr lang="en-US" sz="1800" i="1" dirty="0" smtClean="0"/>
              <a:t>When will scores be available?</a:t>
            </a:r>
            <a:endParaRPr lang="en-US" sz="1800" dirty="0" smtClean="0"/>
          </a:p>
          <a:p>
            <a:pPr marL="514350" lvl="0" indent="-514350">
              <a:buFont typeface="+mj-lt"/>
              <a:buAutoNum type="arabicPeriod"/>
            </a:pPr>
            <a:endParaRPr lang="en-US" sz="2400" dirty="0"/>
          </a:p>
        </p:txBody>
      </p:sp>
    </p:spTree>
    <p:extLst>
      <p:ext uri="{BB962C8B-B14F-4D97-AF65-F5344CB8AC3E}">
        <p14:creationId xmlns:p14="http://schemas.microsoft.com/office/powerpoint/2010/main" val="4245023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0"/>
          </p:nvPr>
        </p:nvSpPr>
        <p:spPr>
          <a:xfrm>
            <a:off x="0" y="1143000"/>
            <a:ext cx="8991600" cy="5105400"/>
          </a:xfrm>
        </p:spPr>
        <p:txBody>
          <a:bodyPr>
            <a:normAutofit/>
          </a:bodyPr>
          <a:lstStyle/>
          <a:p>
            <a:pPr marL="455613" indent="-457200">
              <a:spcBef>
                <a:spcPts val="600"/>
              </a:spcBef>
              <a:spcAft>
                <a:spcPts val="600"/>
              </a:spcAft>
            </a:pPr>
            <a:r>
              <a:rPr lang="en-US" sz="2800" dirty="0" smtClean="0"/>
              <a:t>Purpose and Basics</a:t>
            </a:r>
          </a:p>
          <a:p>
            <a:pPr marL="455613" indent="-457200">
              <a:spcBef>
                <a:spcPts val="600"/>
              </a:spcBef>
              <a:spcAft>
                <a:spcPts val="600"/>
              </a:spcAft>
            </a:pPr>
            <a:r>
              <a:rPr lang="en-US" sz="2800" dirty="0" smtClean="0"/>
              <a:t>Administrative Preparation for </a:t>
            </a:r>
            <a:r>
              <a:rPr lang="en-US" sz="2800" dirty="0" smtClean="0"/>
              <a:t>the Test</a:t>
            </a:r>
          </a:p>
          <a:p>
            <a:pPr marL="455613" indent="-457200">
              <a:spcBef>
                <a:spcPts val="600"/>
              </a:spcBef>
              <a:spcAft>
                <a:spcPts val="600"/>
              </a:spcAft>
            </a:pPr>
            <a:r>
              <a:rPr lang="en-US" sz="2800" dirty="0" smtClean="0"/>
              <a:t>Administration</a:t>
            </a:r>
          </a:p>
          <a:p>
            <a:pPr marL="455613" indent="-457200">
              <a:spcBef>
                <a:spcPts val="600"/>
              </a:spcBef>
              <a:spcAft>
                <a:spcPts val="600"/>
              </a:spcAft>
            </a:pPr>
            <a:r>
              <a:rPr lang="en-US" sz="2800" dirty="0" smtClean="0"/>
              <a:t>Supporting </a:t>
            </a:r>
            <a:r>
              <a:rPr lang="en-US" sz="2800" dirty="0" smtClean="0"/>
              <a:t>Students with Administration </a:t>
            </a:r>
            <a:endParaRPr lang="en-US" sz="2800" dirty="0" smtClean="0"/>
          </a:p>
        </p:txBody>
      </p:sp>
      <p:sp>
        <p:nvSpPr>
          <p:cNvPr id="4" name="TextBox 3"/>
          <p:cNvSpPr txBox="1"/>
          <p:nvPr/>
        </p:nvSpPr>
        <p:spPr>
          <a:xfrm>
            <a:off x="0" y="2312552"/>
            <a:ext cx="9144000" cy="584776"/>
          </a:xfrm>
          <a:prstGeom prst="rect">
            <a:avLst/>
          </a:prstGeom>
          <a:solidFill>
            <a:schemeClr val="accent6">
              <a:lumMod val="90000"/>
              <a:alpha val="30000"/>
            </a:schemeClr>
          </a:solidFill>
        </p:spPr>
        <p:txBody>
          <a:bodyPr wrap="square" rtlCol="0">
            <a:spAutoFit/>
          </a:bodyPr>
          <a:lstStyle/>
          <a:p>
            <a:endParaRPr lang="en-US" sz="3200" dirty="0"/>
          </a:p>
        </p:txBody>
      </p:sp>
    </p:spTree>
    <p:extLst>
      <p:ext uri="{BB962C8B-B14F-4D97-AF65-F5344CB8AC3E}">
        <p14:creationId xmlns:p14="http://schemas.microsoft.com/office/powerpoint/2010/main" val="2509159004"/>
      </p:ext>
    </p:extLst>
  </p:cSld>
  <p:clrMapOvr>
    <a:masterClrMapping/>
  </p:clrMapOvr>
  <p:timing>
    <p:tnLst>
      <p:par>
        <p:cTn id="1" dur="indefinite" restart="never" nodeType="tmRoot"/>
      </p:par>
    </p:tnLst>
  </p:timing>
</p:sld>
</file>

<file path=ppt/theme/theme1.xml><?xml version="1.0" encoding="utf-8"?>
<a:theme xmlns:a="http://schemas.openxmlformats.org/drawingml/2006/main" name="Louisiana Believes">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Louisiana Believes">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10849</TotalTime>
  <Words>2142</Words>
  <Application>Microsoft Office PowerPoint</Application>
  <PresentationFormat>On-screen Show (4:3)</PresentationFormat>
  <Paragraphs>447</Paragraphs>
  <Slides>25</Slides>
  <Notes>13</Notes>
  <HiddenSlides>0</HiddenSlides>
  <MMClips>0</MMClips>
  <ScaleCrop>false</ScaleCrop>
  <HeadingPairs>
    <vt:vector size="8" baseType="variant">
      <vt:variant>
        <vt:lpstr>Fonts Used</vt:lpstr>
      </vt:variant>
      <vt:variant>
        <vt:i4>7</vt:i4>
      </vt:variant>
      <vt:variant>
        <vt:lpstr>Theme</vt:lpstr>
      </vt:variant>
      <vt:variant>
        <vt:i4>4</vt:i4>
      </vt:variant>
      <vt:variant>
        <vt:lpstr>Embedded OLE Servers</vt:lpstr>
      </vt:variant>
      <vt:variant>
        <vt:i4>1</vt:i4>
      </vt:variant>
      <vt:variant>
        <vt:lpstr>Slide Titles</vt:lpstr>
      </vt:variant>
      <vt:variant>
        <vt:i4>25</vt:i4>
      </vt:variant>
    </vt:vector>
  </HeadingPairs>
  <TitlesOfParts>
    <vt:vector size="37" baseType="lpstr">
      <vt:lpstr>Arial</vt:lpstr>
      <vt:lpstr>Chalkduster</vt:lpstr>
      <vt:lpstr>Calibri</vt:lpstr>
      <vt:lpstr>Symbol</vt:lpstr>
      <vt:lpstr>Times New Roman</vt:lpstr>
      <vt:lpstr>Steinem Unicode</vt:lpstr>
      <vt:lpstr>Steinem</vt:lpstr>
      <vt:lpstr>Louisiana Believes</vt:lpstr>
      <vt:lpstr>Blank</vt:lpstr>
      <vt:lpstr>Section</vt:lpstr>
      <vt:lpstr>1_Louisiana Believes</vt:lpstr>
      <vt:lpstr>Document</vt:lpstr>
      <vt:lpstr>PowerPoint Presentation</vt:lpstr>
      <vt:lpstr>Agenda</vt:lpstr>
      <vt:lpstr>Purpose and Objectives</vt:lpstr>
      <vt:lpstr>14-15 Assessment Plan</vt:lpstr>
      <vt:lpstr>Basics of ELA and Math Assessments</vt:lpstr>
      <vt:lpstr>Agenda</vt:lpstr>
      <vt:lpstr>Preparing for PARCC</vt:lpstr>
      <vt:lpstr>Top Five Administrative Questions</vt:lpstr>
      <vt:lpstr>Agenda</vt:lpstr>
      <vt:lpstr>Scheduling for the PBA Assessment</vt:lpstr>
      <vt:lpstr>Scheduling for the EOY Assessment</vt:lpstr>
      <vt:lpstr>Test Booklets</vt:lpstr>
      <vt:lpstr>Math Administration</vt:lpstr>
      <vt:lpstr>Calculator Policy</vt:lpstr>
      <vt:lpstr>ELA Administration</vt:lpstr>
      <vt:lpstr>Agenda</vt:lpstr>
      <vt:lpstr>Planning for Accessibility and Accommodations</vt:lpstr>
      <vt:lpstr>Students with Disabilities</vt:lpstr>
      <vt:lpstr>English Language Learners</vt:lpstr>
      <vt:lpstr>Accessibility Features</vt:lpstr>
      <vt:lpstr>Unique Accommodations</vt:lpstr>
      <vt:lpstr>Accessibility Features</vt:lpstr>
      <vt:lpstr>PARCC Read Aloud</vt:lpstr>
      <vt:lpstr>Agenda</vt:lpstr>
      <vt:lpstr>Current Resources Available</vt:lpstr>
    </vt:vector>
  </TitlesOfParts>
  <Company>LDOE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Team Training  Opening Session</dc:title>
  <dc:creator>Louisiana Department of Education</dc:creator>
  <cp:lastModifiedBy>Rebecca Kockler</cp:lastModifiedBy>
  <cp:revision>377</cp:revision>
  <cp:lastPrinted>2014-10-14T18:33:13Z</cp:lastPrinted>
  <dcterms:created xsi:type="dcterms:W3CDTF">2012-07-26T15:41:14Z</dcterms:created>
  <dcterms:modified xsi:type="dcterms:W3CDTF">2014-12-05T20:11:06Z</dcterms:modified>
</cp:coreProperties>
</file>