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 id="2147483661" r:id="rId2"/>
    <p:sldMasterId id="2147483663" r:id="rId3"/>
    <p:sldMasterId id="2147483665" r:id="rId4"/>
    <p:sldMasterId id="2147483667" r:id="rId5"/>
  </p:sldMasterIdLst>
  <p:notesMasterIdLst>
    <p:notesMasterId r:id="rId35"/>
  </p:notesMasterIdLst>
  <p:handoutMasterIdLst>
    <p:handoutMasterId r:id="rId36"/>
  </p:handoutMasterIdLst>
  <p:sldIdLst>
    <p:sldId id="547" r:id="rId6"/>
    <p:sldId id="428" r:id="rId7"/>
    <p:sldId id="522" r:id="rId8"/>
    <p:sldId id="523" r:id="rId9"/>
    <p:sldId id="560" r:id="rId10"/>
    <p:sldId id="422" r:id="rId11"/>
    <p:sldId id="558" r:id="rId12"/>
    <p:sldId id="561" r:id="rId13"/>
    <p:sldId id="535" r:id="rId14"/>
    <p:sldId id="433" r:id="rId15"/>
    <p:sldId id="546" r:id="rId16"/>
    <p:sldId id="564" r:id="rId17"/>
    <p:sldId id="551" r:id="rId18"/>
    <p:sldId id="550" r:id="rId19"/>
    <p:sldId id="567" r:id="rId20"/>
    <p:sldId id="568" r:id="rId21"/>
    <p:sldId id="569" r:id="rId22"/>
    <p:sldId id="562" r:id="rId23"/>
    <p:sldId id="570" r:id="rId24"/>
    <p:sldId id="552" r:id="rId25"/>
    <p:sldId id="571" r:id="rId26"/>
    <p:sldId id="555" r:id="rId27"/>
    <p:sldId id="572" r:id="rId28"/>
    <p:sldId id="553" r:id="rId29"/>
    <p:sldId id="554" r:id="rId30"/>
    <p:sldId id="575" r:id="rId31"/>
    <p:sldId id="574" r:id="rId32"/>
    <p:sldId id="576" r:id="rId33"/>
    <p:sldId id="557" r:id="rId34"/>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063FAE5C-7418-4141-A8FE-F1BF1C3D2EBA}">
          <p14:sldIdLst>
            <p14:sldId id="547"/>
            <p14:sldId id="428"/>
            <p14:sldId id="522"/>
          </p14:sldIdLst>
        </p14:section>
        <p14:section name="Why Mathematical Discourse Matters" id="{4F6EFD2D-5675-FA42-BFB0-E72B492EB513}">
          <p14:sldIdLst>
            <p14:sldId id="523"/>
            <p14:sldId id="560"/>
            <p14:sldId id="422"/>
            <p14:sldId id="558"/>
            <p14:sldId id="561"/>
          </p14:sldIdLst>
        </p14:section>
        <p14:section name="Video" id="{E9A3B79A-260C-874A-8100-5F6DDB01720C}">
          <p14:sldIdLst>
            <p14:sldId id="535"/>
            <p14:sldId id="433"/>
            <p14:sldId id="546"/>
          </p14:sldIdLst>
        </p14:section>
        <p14:section name="Model Lesson &amp; Debrief" id="{D0447D49-7AC7-024B-ABBB-08F25F84C6BF}">
          <p14:sldIdLst>
            <p14:sldId id="564"/>
            <p14:sldId id="551"/>
            <p14:sldId id="550"/>
            <p14:sldId id="567"/>
            <p14:sldId id="568"/>
            <p14:sldId id="569"/>
            <p14:sldId id="562"/>
            <p14:sldId id="570"/>
            <p14:sldId id="552"/>
            <p14:sldId id="571"/>
            <p14:sldId id="555"/>
            <p14:sldId id="572"/>
            <p14:sldId id="553"/>
            <p14:sldId id="554"/>
          </p14:sldIdLst>
        </p14:section>
        <p14:section name="Practice" id="{74E97D44-7E8D-49FA-BFF5-AC9736470121}">
          <p14:sldIdLst>
            <p14:sldId id="575"/>
            <p14:sldId id="574"/>
          </p14:sldIdLst>
        </p14:section>
        <p14:section name="Reflection" id="{5759B6E8-1E54-4137-8330-1032AA8ADFF2}">
          <p14:sldIdLst>
            <p14:sldId id="576"/>
            <p14:sldId id="55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initials="W" lastIdx="9" clrIdx="0"/>
  <p:cmAuthor id="1" name="Rebecca Kockler" initials="RK" lastIdx="9" clrIdx="1"/>
  <p:cmAuthor id="2" name="Whitney Whealdon" initials="WW" lastIdx="1" clrIdx="2"/>
  <p:cmAuthor id="3" name="Serena White" initials="SW" lastIdx="3" clrIdx="3"/>
  <p:cmAuthor id="4" name="Alicja Witkowski" initials="AW"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F77"/>
    <a:srgbClr val="2ABDBA"/>
    <a:srgbClr val="FFCC99"/>
    <a:srgbClr val="DAE57E"/>
    <a:srgbClr val="E7EBF5"/>
    <a:srgbClr val="CCD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74245" autoAdjust="0"/>
  </p:normalViewPr>
  <p:slideViewPr>
    <p:cSldViewPr>
      <p:cViewPr>
        <p:scale>
          <a:sx n="59" d="100"/>
          <a:sy n="59" d="100"/>
        </p:scale>
        <p:origin x="-2224" y="-56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39" d="100"/>
          <a:sy n="139" d="100"/>
        </p:scale>
        <p:origin x="-1632" y="152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2603" cy="465615"/>
          </a:xfrm>
          <a:prstGeom prst="rect">
            <a:avLst/>
          </a:prstGeom>
        </p:spPr>
        <p:txBody>
          <a:bodyPr vert="horz" lIns="91541" tIns="45770" rIns="91541" bIns="45770" rtlCol="0"/>
          <a:lstStyle>
            <a:lvl1pPr algn="l">
              <a:defRPr sz="1200"/>
            </a:lvl1pPr>
          </a:lstStyle>
          <a:p>
            <a:endParaRPr lang="en-US" dirty="0"/>
          </a:p>
        </p:txBody>
      </p:sp>
      <p:sp>
        <p:nvSpPr>
          <p:cNvPr id="3" name="Date Placeholder 2"/>
          <p:cNvSpPr>
            <a:spLocks noGrp="1"/>
          </p:cNvSpPr>
          <p:nvPr>
            <p:ph type="dt" sz="quarter" idx="1"/>
          </p:nvPr>
        </p:nvSpPr>
        <p:spPr>
          <a:xfrm>
            <a:off x="3975733" y="1"/>
            <a:ext cx="3042603" cy="465615"/>
          </a:xfrm>
          <a:prstGeom prst="rect">
            <a:avLst/>
          </a:prstGeom>
        </p:spPr>
        <p:txBody>
          <a:bodyPr vert="horz" lIns="91541" tIns="45770" rIns="91541" bIns="45770" rtlCol="0"/>
          <a:lstStyle>
            <a:lvl1pPr algn="r">
              <a:defRPr sz="1200"/>
            </a:lvl1pPr>
          </a:lstStyle>
          <a:p>
            <a:fld id="{7A073B02-43F1-4E1A-83EF-A8630B44EBE1}" type="datetimeFigureOut">
              <a:rPr lang="en-US" smtClean="0"/>
              <a:t>12/12/14</a:t>
            </a:fld>
            <a:endParaRPr lang="en-US" dirty="0"/>
          </a:p>
        </p:txBody>
      </p:sp>
      <p:sp>
        <p:nvSpPr>
          <p:cNvPr id="4" name="Footer Placeholder 3"/>
          <p:cNvSpPr>
            <a:spLocks noGrp="1"/>
          </p:cNvSpPr>
          <p:nvPr>
            <p:ph type="ftr" sz="quarter" idx="2"/>
          </p:nvPr>
        </p:nvSpPr>
        <p:spPr>
          <a:xfrm>
            <a:off x="1" y="8838722"/>
            <a:ext cx="3042603" cy="465615"/>
          </a:xfrm>
          <a:prstGeom prst="rect">
            <a:avLst/>
          </a:prstGeom>
        </p:spPr>
        <p:txBody>
          <a:bodyPr vert="horz" lIns="91541" tIns="45770" rIns="91541" bIns="4577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5733" y="8838722"/>
            <a:ext cx="3042603" cy="465615"/>
          </a:xfrm>
          <a:prstGeom prst="rect">
            <a:avLst/>
          </a:prstGeom>
        </p:spPr>
        <p:txBody>
          <a:bodyPr vert="horz" lIns="91541" tIns="45770" rIns="91541" bIns="45770" rtlCol="0" anchor="b"/>
          <a:lstStyle>
            <a:lvl1pPr algn="r">
              <a:defRPr sz="1200"/>
            </a:lvl1pPr>
          </a:lstStyle>
          <a:p>
            <a:fld id="{2D177E98-1522-45CC-978B-14A3528C7467}" type="slidenum">
              <a:rPr lang="en-US" smtClean="0"/>
              <a:t>‹#›</a:t>
            </a:fld>
            <a:endParaRPr lang="en-US" dirty="0"/>
          </a:p>
        </p:txBody>
      </p:sp>
    </p:spTree>
    <p:extLst>
      <p:ext uri="{BB962C8B-B14F-4D97-AF65-F5344CB8AC3E}">
        <p14:creationId xmlns:p14="http://schemas.microsoft.com/office/powerpoint/2010/main" val="1566484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9" tIns="46640" rIns="93279" bIns="46640"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79" tIns="46640" rIns="93279" bIns="46640" rtlCol="0"/>
          <a:lstStyle>
            <a:lvl1pPr algn="r">
              <a:defRPr sz="1200"/>
            </a:lvl1pPr>
          </a:lstStyle>
          <a:p>
            <a:fld id="{F95E1F44-B786-4FB2-9775-B1AB9A03AA22}" type="datetimeFigureOut">
              <a:rPr lang="en-US" smtClean="0"/>
              <a:t>12/12/14</a:t>
            </a:fld>
            <a:endParaRPr lang="en-US" dirty="0"/>
          </a:p>
        </p:txBody>
      </p:sp>
      <p:sp>
        <p:nvSpPr>
          <p:cNvPr id="4" name="Slide Image Placeholder 3"/>
          <p:cNvSpPr>
            <a:spLocks noGrp="1" noRot="1" noChangeAspect="1"/>
          </p:cNvSpPr>
          <p:nvPr>
            <p:ph type="sldImg" idx="2"/>
          </p:nvPr>
        </p:nvSpPr>
        <p:spPr>
          <a:xfrm>
            <a:off x="1182688" y="696913"/>
            <a:ext cx="4654550" cy="3490912"/>
          </a:xfrm>
          <a:prstGeom prst="rect">
            <a:avLst/>
          </a:prstGeom>
          <a:noFill/>
          <a:ln w="12700">
            <a:solidFill>
              <a:prstClr val="black"/>
            </a:solidFill>
          </a:ln>
        </p:spPr>
        <p:txBody>
          <a:bodyPr vert="horz" lIns="93279" tIns="46640" rIns="93279" bIns="46640" rtlCol="0" anchor="ctr"/>
          <a:lstStyle/>
          <a:p>
            <a:endParaRPr lang="en-US" dirty="0"/>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79" tIns="46640" rIns="93279" bIns="466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79" tIns="46640" rIns="93279" bIns="466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79" tIns="46640" rIns="93279" bIns="46640" rtlCol="0" anchor="b"/>
          <a:lstStyle>
            <a:lvl1pPr algn="r">
              <a:defRPr sz="1200"/>
            </a:lvl1pPr>
          </a:lstStyle>
          <a:p>
            <a:fld id="{EBD80347-C5C2-443D-8E28-046FF5B259EC}" type="slidenum">
              <a:rPr lang="en-US" smtClean="0"/>
              <a:t>‹#›</a:t>
            </a:fld>
            <a:endParaRPr lang="en-US" dirty="0"/>
          </a:p>
        </p:txBody>
      </p:sp>
    </p:spTree>
    <p:extLst>
      <p:ext uri="{BB962C8B-B14F-4D97-AF65-F5344CB8AC3E}">
        <p14:creationId xmlns:p14="http://schemas.microsoft.com/office/powerpoint/2010/main" val="240055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en-US" sz="1100" baseline="0" dirty="0" smtClean="0">
                <a:solidFill>
                  <a:srgbClr val="000000"/>
                </a:solidFill>
              </a:rPr>
              <a:t>2 min for this section</a:t>
            </a:r>
          </a:p>
          <a:p>
            <a:pPr marL="0" lvl="0" indent="0">
              <a:buFontTx/>
              <a:buNone/>
            </a:pPr>
            <a:endParaRPr lang="en-US" sz="1100" baseline="0" dirty="0" smtClean="0">
              <a:solidFill>
                <a:srgbClr val="000000"/>
              </a:solidFill>
            </a:endParaRPr>
          </a:p>
          <a:p>
            <a:pPr marL="0" lvl="0" indent="0">
              <a:buFontTx/>
              <a:buNone/>
            </a:pPr>
            <a:r>
              <a:rPr lang="en-US" sz="1100" baseline="0" dirty="0" smtClean="0">
                <a:solidFill>
                  <a:srgbClr val="000000"/>
                </a:solidFill>
              </a:rPr>
              <a:t>1 min introduction</a:t>
            </a:r>
          </a:p>
          <a:p>
            <a:pPr marL="0" lvl="0" indent="0">
              <a:buFontTx/>
              <a:buNone/>
            </a:pPr>
            <a:endParaRPr lang="en-US" sz="1100" baseline="0" dirty="0" smtClean="0">
              <a:solidFill>
                <a:srgbClr val="000000"/>
              </a:solidFill>
            </a:endParaRPr>
          </a:p>
          <a:p>
            <a:pPr marL="0" lvl="0" indent="0">
              <a:buFontTx/>
              <a:buNone/>
            </a:pPr>
            <a:r>
              <a:rPr lang="en-US" sz="1100" baseline="0" dirty="0" smtClean="0">
                <a:solidFill>
                  <a:srgbClr val="000000"/>
                </a:solidFill>
              </a:rPr>
              <a:t>KEY POINTS:</a:t>
            </a:r>
          </a:p>
          <a:p>
            <a:pPr marL="171450" lvl="0" indent="-171450">
              <a:buFont typeface="Arial"/>
              <a:buChar char="•"/>
            </a:pPr>
            <a:r>
              <a:rPr lang="en-US" sz="1100" baseline="0" dirty="0" smtClean="0">
                <a:solidFill>
                  <a:srgbClr val="000000"/>
                </a:solidFill>
              </a:rPr>
              <a:t>Our students must be able to critique, justify and explain in mathematics both verbally and in writing</a:t>
            </a:r>
          </a:p>
          <a:p>
            <a:pPr marL="628650" lvl="1" indent="-171450">
              <a:buFont typeface="Arial"/>
              <a:buChar char="•"/>
            </a:pPr>
            <a:r>
              <a:rPr lang="en-US" sz="1100" baseline="0" dirty="0" smtClean="0">
                <a:solidFill>
                  <a:srgbClr val="000000"/>
                </a:solidFill>
              </a:rPr>
              <a:t>PARCC</a:t>
            </a:r>
          </a:p>
          <a:p>
            <a:pPr marL="628650" lvl="1" indent="-171450">
              <a:buFont typeface="Arial"/>
              <a:buChar char="•"/>
            </a:pPr>
            <a:r>
              <a:rPr lang="en-US" sz="1100" baseline="0" dirty="0" smtClean="0">
                <a:solidFill>
                  <a:srgbClr val="000000"/>
                </a:solidFill>
              </a:rPr>
              <a:t>College and career ready</a:t>
            </a:r>
          </a:p>
          <a:p>
            <a:pPr marL="171450" lvl="0" indent="-171450">
              <a:buFont typeface="Arial"/>
              <a:buChar char="•"/>
            </a:pPr>
            <a:r>
              <a:rPr lang="en-US" sz="1100" baseline="0" dirty="0" smtClean="0">
                <a:solidFill>
                  <a:srgbClr val="000000"/>
                </a:solidFill>
              </a:rPr>
              <a:t>Rich class discussions of mathematics are a great way to build your students ability to critique, justify and explain (i.e. connect the instructional strategy to the skill; the instructional strategy is good </a:t>
            </a:r>
            <a:r>
              <a:rPr lang="en-US" sz="1100" i="1" baseline="0" dirty="0" smtClean="0">
                <a:solidFill>
                  <a:srgbClr val="000000"/>
                </a:solidFill>
              </a:rPr>
              <a:t>because</a:t>
            </a:r>
            <a:r>
              <a:rPr lang="en-US" sz="1100" i="0" baseline="0" dirty="0" smtClean="0">
                <a:solidFill>
                  <a:srgbClr val="000000"/>
                </a:solidFill>
              </a:rPr>
              <a:t> it helps build these critical skills)</a:t>
            </a:r>
            <a:endParaRPr lang="en-US" sz="1100" baseline="0" dirty="0" smtClean="0">
              <a:solidFill>
                <a:srgbClr val="000000"/>
              </a:solidFill>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1</a:t>
            </a:fld>
            <a:endParaRPr lang="en-US" dirty="0"/>
          </a:p>
        </p:txBody>
      </p:sp>
    </p:spTree>
    <p:extLst>
      <p:ext uri="{BB962C8B-B14F-4D97-AF65-F5344CB8AC3E}">
        <p14:creationId xmlns:p14="http://schemas.microsoft.com/office/powerpoint/2010/main" val="1407858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10 min on this slide</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One</a:t>
            </a:r>
            <a:r>
              <a:rPr lang="en-US" baseline="0" dirty="0" smtClean="0"/>
              <a:t> of the </a:t>
            </a:r>
            <a:r>
              <a:rPr lang="en-US" dirty="0" smtClean="0"/>
              <a:t>first steps is to get</a:t>
            </a:r>
            <a:r>
              <a:rPr lang="en-US" baseline="0" dirty="0" smtClean="0"/>
              <a:t> clear on what you want to hear from your students. We’re going to look at two videos to develop a vision of what student success looks like.</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Walk through</a:t>
            </a:r>
            <a:r>
              <a:rPr lang="en-US" baseline="0" dirty="0" smtClean="0"/>
              <a:t> one video together; pause to point out what you see </a:t>
            </a:r>
            <a:r>
              <a:rPr lang="en-US" i="1" baseline="0" dirty="0" smtClean="0"/>
              <a:t>students</a:t>
            </a:r>
            <a:r>
              <a:rPr lang="en-US" i="0" baseline="0" dirty="0" smtClean="0"/>
              <a:t> doing and saying.</a:t>
            </a:r>
          </a:p>
          <a:p>
            <a:pPr marL="171450" indent="-171450">
              <a:buFont typeface="Arial" panose="020B0604020202020204" pitchFamily="34" charset="0"/>
              <a:buChar char="•"/>
            </a:pPr>
            <a:r>
              <a:rPr lang="en-US" dirty="0" smtClean="0"/>
              <a:t>Play</a:t>
            </a:r>
            <a:r>
              <a:rPr lang="en-US" baseline="0" dirty="0" smtClean="0"/>
              <a:t> the second video all the way through and then have a discussion about what the participants see</a:t>
            </a:r>
          </a:p>
          <a:p>
            <a:pPr marL="171450" indent="-171450">
              <a:buFont typeface="Arial" panose="020B0604020202020204" pitchFamily="34" charset="0"/>
              <a:buChar char="•"/>
            </a:pPr>
            <a:r>
              <a:rPr lang="en-US" baseline="0" dirty="0" smtClean="0"/>
              <a:t>The answer key is on the next slide, but generally you should be pointing out and listening for the following responses:</a:t>
            </a:r>
          </a:p>
          <a:p>
            <a:pPr marL="628650" lvl="1" indent="-171450">
              <a:buFont typeface="Arial" panose="020B0604020202020204" pitchFamily="34" charset="0"/>
              <a:buChar char="•"/>
            </a:pPr>
            <a:r>
              <a:rPr lang="en-US" b="1" dirty="0" smtClean="0"/>
              <a:t>Listening</a:t>
            </a:r>
            <a:r>
              <a:rPr lang="en-US" dirty="0" smtClean="0"/>
              <a:t> closely to their peers</a:t>
            </a:r>
          </a:p>
          <a:p>
            <a:pPr marL="628650" lvl="1" indent="-171450">
              <a:buFont typeface="Arial" panose="020B0604020202020204" pitchFamily="34" charset="0"/>
              <a:buChar char="•"/>
            </a:pPr>
            <a:r>
              <a:rPr lang="en-US" b="1" dirty="0" smtClean="0"/>
              <a:t>Explaining</a:t>
            </a:r>
            <a:r>
              <a:rPr lang="en-US" dirty="0" smtClean="0"/>
              <a:t> their own thinking</a:t>
            </a:r>
          </a:p>
          <a:p>
            <a:pPr marL="628650" lvl="1" indent="-171450">
              <a:buFont typeface="Arial" panose="020B0604020202020204" pitchFamily="34" charset="0"/>
              <a:buChar char="•"/>
            </a:pPr>
            <a:r>
              <a:rPr lang="en-US" b="1" dirty="0" smtClean="0"/>
              <a:t>Connecting</a:t>
            </a:r>
            <a:r>
              <a:rPr lang="en-US" dirty="0" smtClean="0"/>
              <a:t> ideas to things they have learned in the past and to the ideas of others—challenging [respectfully] and building on</a:t>
            </a:r>
          </a:p>
          <a:p>
            <a:pPr marL="628650" lvl="1" indent="-171450">
              <a:buFont typeface="Arial" panose="020B0604020202020204" pitchFamily="34" charset="0"/>
              <a:buChar char="•"/>
            </a:pPr>
            <a:r>
              <a:rPr lang="en-US" b="1" dirty="0" smtClean="0"/>
              <a:t>Asking questions </a:t>
            </a:r>
            <a:r>
              <a:rPr lang="en-US" dirty="0" smtClean="0"/>
              <a:t>of each other</a:t>
            </a:r>
          </a:p>
          <a:p>
            <a:pPr marL="628650" lvl="1" indent="-171450">
              <a:buFont typeface="Arial" panose="020B0604020202020204" pitchFamily="34" charset="0"/>
              <a:buChar char="•"/>
            </a:pPr>
            <a:r>
              <a:rPr lang="en-US" b="1" dirty="0" smtClean="0"/>
              <a:t>Participating</a:t>
            </a:r>
            <a:r>
              <a:rPr lang="en-US" dirty="0" smtClean="0"/>
              <a:t>; conversation is not dominated by a few voices</a:t>
            </a:r>
          </a:p>
          <a:p>
            <a:pPr marL="628650" lvl="1" indent="-171450">
              <a:buFont typeface="Arial" panose="020B0604020202020204" pitchFamily="34" charset="0"/>
              <a:buChar char="•"/>
            </a:pPr>
            <a:r>
              <a:rPr lang="en-US" b="1" dirty="0" smtClean="0"/>
              <a:t>Revising</a:t>
            </a:r>
            <a:r>
              <a:rPr lang="en-US" dirty="0" smtClean="0"/>
              <a:t> their ideas based on ideas from </a:t>
            </a:r>
            <a:r>
              <a:rPr lang="en-US" dirty="0" smtClean="0"/>
              <a:t>others</a:t>
            </a:r>
            <a:endParaRPr lang="en-US" dirty="0" smtClean="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10</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5 min on this slide</a:t>
            </a:r>
          </a:p>
          <a:p>
            <a:endParaRPr lang="en-US" dirty="0" smtClean="0"/>
          </a:p>
          <a:p>
            <a:r>
              <a:rPr lang="en-US" baseline="0" dirty="0" smtClean="0"/>
              <a:t>Solicit responses from the audience here. Remember to PUSH them! Don’t let them get away with </a:t>
            </a:r>
            <a:r>
              <a:rPr lang="en-US" baseline="0" dirty="0" smtClean="0"/>
              <a:t>surface-level responses </a:t>
            </a:r>
            <a:r>
              <a:rPr lang="en-US" baseline="0" dirty="0" smtClean="0"/>
              <a:t>like “I heard kids explaining their thinking.” PUSH them to be more specific: “what, </a:t>
            </a:r>
            <a:r>
              <a:rPr lang="en-US" i="1" baseline="0" dirty="0" smtClean="0"/>
              <a:t>specifically</a:t>
            </a:r>
            <a:r>
              <a:rPr lang="en-US" i="0" baseline="0" dirty="0" smtClean="0"/>
              <a:t>, did you hear students say that demonstrated their ability to explain their thinking.”</a:t>
            </a:r>
            <a:endParaRPr lang="en-US" baseline="0" dirty="0" smtClean="0"/>
          </a:p>
          <a:p>
            <a:endParaRPr lang="en-US" baseline="0" dirty="0" smtClean="0"/>
          </a:p>
          <a:p>
            <a:r>
              <a:rPr lang="en-US" baseline="0" dirty="0" smtClean="0"/>
              <a:t>This slide is animated so the “answer key” will pop up after you</a:t>
            </a:r>
            <a:r>
              <a:rPr lang="fr-FR" baseline="0" dirty="0" smtClean="0"/>
              <a:t>’</a:t>
            </a:r>
            <a:r>
              <a:rPr lang="fr-FR" baseline="0" dirty="0" err="1" smtClean="0"/>
              <a:t>ve</a:t>
            </a:r>
            <a:r>
              <a:rPr lang="fr-FR" baseline="0" dirty="0" smtClean="0"/>
              <a:t> </a:t>
            </a:r>
            <a:r>
              <a:rPr lang="en-US" baseline="0" dirty="0" smtClean="0"/>
              <a:t>solicited responses from the audience. </a:t>
            </a:r>
            <a:r>
              <a:rPr lang="en-US" i="1" baseline="0" dirty="0" smtClean="0"/>
              <a:t>Briefly</a:t>
            </a:r>
            <a:r>
              <a:rPr lang="en-US" baseline="0" dirty="0" smtClean="0"/>
              <a:t> address anything that the audience may not have mentioned.</a:t>
            </a:r>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t>11</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dirty="0" smtClean="0"/>
              <a:t>30 seconds on this slide</a:t>
            </a:r>
          </a:p>
          <a:p>
            <a:pPr marL="0" indent="0">
              <a:buFont typeface="Arial"/>
              <a:buNone/>
            </a:pPr>
            <a:endParaRPr lang="en-US" dirty="0" smtClean="0"/>
          </a:p>
          <a:p>
            <a:pPr marL="171450" indent="-171450">
              <a:buFont typeface="Arial"/>
              <a:buChar char="•"/>
            </a:pPr>
            <a:r>
              <a:rPr lang="en-US" dirty="0" smtClean="0"/>
              <a:t>Now we’re clear on what we want to</a:t>
            </a:r>
            <a:r>
              <a:rPr lang="en-US" baseline="0" dirty="0" smtClean="0"/>
              <a:t> see and hear from students, we’re</a:t>
            </a:r>
            <a:r>
              <a:rPr lang="en-US" dirty="0" smtClean="0"/>
              <a:t> going to look at the</a:t>
            </a:r>
            <a:r>
              <a:rPr lang="en-US" baseline="0" dirty="0" smtClean="0"/>
              <a:t> teacher actions that lead to a rich classroom discussion.</a:t>
            </a:r>
          </a:p>
          <a:p>
            <a:pPr marL="171450" indent="-171450">
              <a:buFont typeface="Arial"/>
              <a:buChar char="•"/>
            </a:pPr>
            <a:r>
              <a:rPr lang="en-US" baseline="0" dirty="0" smtClean="0"/>
              <a:t>Here are the </a:t>
            </a:r>
            <a:r>
              <a:rPr lang="en-US" dirty="0" smtClean="0"/>
              <a:t>steps for</a:t>
            </a:r>
            <a:r>
              <a:rPr lang="en-US" baseline="0" dirty="0" smtClean="0"/>
              <a:t> leading a rich classroom discussion</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12</a:t>
            </a:fld>
            <a:endParaRPr lang="en-US" dirty="0"/>
          </a:p>
        </p:txBody>
      </p:sp>
    </p:spTree>
    <p:extLst>
      <p:ext uri="{BB962C8B-B14F-4D97-AF65-F5344CB8AC3E}">
        <p14:creationId xmlns:p14="http://schemas.microsoft.com/office/powerpoint/2010/main" val="3911642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1 min on this </a:t>
            </a:r>
            <a:r>
              <a:rPr lang="en-US" dirty="0" smtClean="0"/>
              <a:t>slide</a:t>
            </a:r>
            <a:endParaRPr lang="en-US" dirty="0" smtClean="0"/>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To</a:t>
            </a:r>
            <a:r>
              <a:rPr lang="en-US" baseline="0" dirty="0" smtClean="0"/>
              <a:t> do this, I’m </a:t>
            </a:r>
            <a:r>
              <a:rPr lang="en-US" dirty="0" smtClean="0"/>
              <a:t>going to put you in the seat</a:t>
            </a:r>
            <a:r>
              <a:rPr lang="en-US" baseline="0" dirty="0" smtClean="0"/>
              <a:t> of students and model a lesson for you as if you were my students</a:t>
            </a:r>
          </a:p>
          <a:p>
            <a:pPr marL="628650" lvl="1" indent="-171450">
              <a:buFont typeface="Arial" panose="020B0604020202020204" pitchFamily="34" charset="0"/>
              <a:buChar char="•"/>
            </a:pPr>
            <a:r>
              <a:rPr lang="en-US" baseline="0" dirty="0" smtClean="0"/>
              <a:t>You will have 7 minutes to work in groups of 3-4 people to solve a math problem</a:t>
            </a:r>
          </a:p>
          <a:p>
            <a:pPr marL="628650" lvl="1" indent="-171450">
              <a:buFont typeface="Arial" panose="020B0604020202020204" pitchFamily="34" charset="0"/>
              <a:buChar char="•"/>
            </a:pPr>
            <a:r>
              <a:rPr lang="en-US" baseline="0" dirty="0" smtClean="0"/>
              <a:t>Then we’ll spend 7 minutes discussing our approaches as a class with you playing the role of students</a:t>
            </a:r>
          </a:p>
          <a:p>
            <a:pPr marL="628650" lvl="1" indent="-171450">
              <a:buFont typeface="Arial" panose="020B0604020202020204" pitchFamily="34" charset="0"/>
              <a:buChar char="•"/>
            </a:pPr>
            <a:r>
              <a:rPr lang="en-US" baseline="0" dirty="0" smtClean="0"/>
              <a:t>Finally we’ll jump back into our educator personas and have a discussion about how the conversation went and the steps I took as the teacher to create it</a:t>
            </a:r>
          </a:p>
          <a:p>
            <a:pPr marL="628650" lvl="1"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While I’m modeling this lesson, you should pay attention to what I (the teacher) am doing and saying to facilitate a classroom discussion</a:t>
            </a:r>
          </a:p>
          <a:p>
            <a:pPr marL="628650" lvl="1"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13</a:t>
            </a:fld>
            <a:endParaRPr lang="en-US" dirty="0"/>
          </a:p>
        </p:txBody>
      </p:sp>
    </p:spTree>
    <p:extLst>
      <p:ext uri="{BB962C8B-B14F-4D97-AF65-F5344CB8AC3E}">
        <p14:creationId xmlns:p14="http://schemas.microsoft.com/office/powerpoint/2010/main" val="1869774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t>Direct “students</a:t>
            </a:r>
            <a:r>
              <a:rPr lang="en-US" sz="1200" baseline="0" dirty="0" smtClean="0"/>
              <a:t>” to the handout on their table which has this prompt on it</a:t>
            </a:r>
          </a:p>
          <a:p>
            <a:pPr marL="0" indent="0">
              <a:buFont typeface="Arial" panose="020B0604020202020204" pitchFamily="34" charset="0"/>
              <a:buNone/>
            </a:pPr>
            <a:endParaRPr lang="en-US" sz="1200" dirty="0" smtClean="0"/>
          </a:p>
          <a:p>
            <a:pPr marL="171450" indent="-171450">
              <a:buFont typeface="Arial" panose="020B0604020202020204" pitchFamily="34" charset="0"/>
              <a:buChar char="•"/>
            </a:pPr>
            <a:r>
              <a:rPr lang="en-US" sz="1200" dirty="0" smtClean="0"/>
              <a:t>Give “students” 7</a:t>
            </a:r>
            <a:r>
              <a:rPr lang="en-US" sz="1200" baseline="0" dirty="0" smtClean="0"/>
              <a:t> minutes to work </a:t>
            </a:r>
          </a:p>
          <a:p>
            <a:pPr marL="171450" indent="-171450">
              <a:buFont typeface="Arial" panose="020B0604020202020204" pitchFamily="34" charset="0"/>
              <a:buChar char="•"/>
            </a:pPr>
            <a:r>
              <a:rPr lang="en-US" sz="1200" baseline="0" dirty="0" smtClean="0"/>
              <a:t>Avoid the temptation to give the “students” a lot of direction here. Basically give them the problem and let them go at it; you’ll get richer results and therefore richer discussion this way.</a:t>
            </a:r>
          </a:p>
          <a:p>
            <a:pPr marL="171450" indent="-171450">
              <a:buFont typeface="Arial" panose="020B0604020202020204" pitchFamily="34" charset="0"/>
              <a:buChar char="•"/>
            </a:pPr>
            <a:r>
              <a:rPr lang="en-US" sz="1200" baseline="0" dirty="0" smtClean="0"/>
              <a:t>You may want to consider setting one group up to get the problem wrong. It would give you an opportunity to model how to handle that and to show how rich learning can come from this.</a:t>
            </a:r>
          </a:p>
          <a:p>
            <a:pPr marL="171450" indent="-171450">
              <a:buFont typeface="Arial" panose="020B0604020202020204" pitchFamily="34" charset="0"/>
              <a:buChar char="•"/>
            </a:pPr>
            <a:r>
              <a:rPr lang="en-US" sz="1200" baseline="0" dirty="0" smtClean="0"/>
              <a:t>While “students” are working, set up posters on chart paper around the room; title each one:</a:t>
            </a:r>
          </a:p>
          <a:p>
            <a:pPr marL="628650" lvl="1" indent="-171450">
              <a:buFont typeface="Arial" panose="020B0604020202020204" pitchFamily="34" charset="0"/>
              <a:buChar char="•"/>
            </a:pPr>
            <a:r>
              <a:rPr lang="en-US" sz="1200" dirty="0" smtClean="0"/>
              <a:t>Provide High-Quality Questions and Tasks</a:t>
            </a:r>
          </a:p>
          <a:p>
            <a:pPr marL="628650" lvl="1" indent="-171450">
              <a:buFont typeface="Arial" panose="020B0604020202020204" pitchFamily="34" charset="0"/>
              <a:buChar char="•"/>
            </a:pPr>
            <a:r>
              <a:rPr lang="en-US" sz="1200" dirty="0" smtClean="0"/>
              <a:t>Facilitate Discussion</a:t>
            </a:r>
          </a:p>
          <a:p>
            <a:pPr marL="628650" lvl="1" indent="-171450">
              <a:buFont typeface="Arial" panose="020B0604020202020204" pitchFamily="34" charset="0"/>
              <a:buChar char="•"/>
            </a:pPr>
            <a:r>
              <a:rPr lang="en-US" sz="1200" dirty="0" smtClean="0"/>
              <a:t>Create the Right Environment</a:t>
            </a:r>
          </a:p>
          <a:p>
            <a:pPr marL="628650" lvl="1" indent="-171450">
              <a:buFont typeface="Arial" panose="020B0604020202020204" pitchFamily="34" charset="0"/>
              <a:buChar char="•"/>
            </a:pPr>
            <a:r>
              <a:rPr lang="en-US" sz="1200" dirty="0" smtClean="0"/>
              <a:t>Teach Key Skills</a:t>
            </a:r>
          </a:p>
        </p:txBody>
      </p:sp>
      <p:sp>
        <p:nvSpPr>
          <p:cNvPr id="4" name="Slide Number Placeholder 3"/>
          <p:cNvSpPr>
            <a:spLocks noGrp="1"/>
          </p:cNvSpPr>
          <p:nvPr>
            <p:ph type="sldNum" sz="quarter" idx="10"/>
          </p:nvPr>
        </p:nvSpPr>
        <p:spPr/>
        <p:txBody>
          <a:bodyPr/>
          <a:lstStyle/>
          <a:p>
            <a:fld id="{0A7D4113-607C-4C8C-A317-57A1D107AA5D}" type="slidenum">
              <a:rPr lang="en-US" smtClean="0"/>
              <a:t>14</a:t>
            </a:fld>
            <a:endParaRPr lang="en-US" dirty="0"/>
          </a:p>
        </p:txBody>
      </p:sp>
    </p:spTree>
    <p:extLst>
      <p:ext uri="{BB962C8B-B14F-4D97-AF65-F5344CB8AC3E}">
        <p14:creationId xmlns:p14="http://schemas.microsoft.com/office/powerpoint/2010/main" val="2920612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a:t>
            </a:r>
            <a:r>
              <a:rPr lang="en-US" baseline="0" dirty="0" smtClean="0"/>
              <a:t> minutes to work in groups to solve this problem</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15</a:t>
            </a:fld>
            <a:endParaRPr lang="en-US" dirty="0"/>
          </a:p>
        </p:txBody>
      </p:sp>
    </p:spTree>
    <p:extLst>
      <p:ext uri="{BB962C8B-B14F-4D97-AF65-F5344CB8AC3E}">
        <p14:creationId xmlns:p14="http://schemas.microsoft.com/office/powerpoint/2010/main" val="1869774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a:t>
            </a:r>
            <a:r>
              <a:rPr lang="en-US" baseline="0" dirty="0" smtClean="0"/>
              <a:t> minutes for “class discussion”</a:t>
            </a:r>
          </a:p>
          <a:p>
            <a:endParaRPr lang="en-US" baseline="0" dirty="0" smtClean="0"/>
          </a:p>
          <a:p>
            <a:pPr marL="171450" lvl="0" indent="-171450">
              <a:buFont typeface="Arial" panose="020B0604020202020204" pitchFamily="34" charset="0"/>
              <a:buChar char="•"/>
            </a:pPr>
            <a:r>
              <a:rPr lang="en-US" sz="1200" dirty="0" smtClean="0"/>
              <a:t>After 7 min, bring “students” back for a class discussion that you</a:t>
            </a:r>
            <a:r>
              <a:rPr lang="en-US" sz="1200" baseline="0" dirty="0" smtClean="0"/>
              <a:t> lead with them still playing the role of students. Remind them to pay attention to your “teacher” actions and write them down on post-it notes. During the class discussion, be sure to model:</a:t>
            </a:r>
          </a:p>
          <a:p>
            <a:pPr marL="800100" lvl="1" indent="-342900">
              <a:buFont typeface="Arial"/>
              <a:buChar char="•"/>
            </a:pPr>
            <a:r>
              <a:rPr lang="en-US" sz="1200" b="0" dirty="0" err="1" smtClean="0">
                <a:latin typeface="+mn-lt"/>
              </a:rPr>
              <a:t>Revoice</a:t>
            </a:r>
            <a:r>
              <a:rPr lang="en-US" sz="1200" b="0" dirty="0" smtClean="0">
                <a:latin typeface="+mn-lt"/>
              </a:rPr>
              <a:t> to clarify</a:t>
            </a:r>
          </a:p>
          <a:p>
            <a:pPr marL="800100" lvl="1" indent="-342900">
              <a:buFont typeface="Arial"/>
              <a:buChar char="•"/>
            </a:pPr>
            <a:r>
              <a:rPr lang="en-US" sz="1200" b="0" dirty="0" smtClean="0">
                <a:latin typeface="+mn-lt"/>
              </a:rPr>
              <a:t>Ask a student to restate another students’ reasoning </a:t>
            </a:r>
          </a:p>
          <a:p>
            <a:pPr marL="800100" lvl="1" indent="-342900">
              <a:buFont typeface="Arial"/>
              <a:buChar char="•"/>
            </a:pPr>
            <a:r>
              <a:rPr lang="en-US" sz="1200" b="0" dirty="0" smtClean="0">
                <a:latin typeface="+mn-lt"/>
              </a:rPr>
              <a:t>Ask a student to apply her own reasoning to someone else’s reasoning or revise</a:t>
            </a:r>
            <a:r>
              <a:rPr lang="en-US" sz="1200" b="0" baseline="0" dirty="0" smtClean="0">
                <a:latin typeface="+mn-lt"/>
              </a:rPr>
              <a:t> their reasoning</a:t>
            </a:r>
            <a:endParaRPr lang="en-US" sz="1200" b="0" dirty="0" smtClean="0">
              <a:latin typeface="+mn-lt"/>
            </a:endParaRPr>
          </a:p>
          <a:p>
            <a:pPr marL="800100" lvl="1" indent="-342900">
              <a:buFont typeface="Arial"/>
              <a:buChar char="•"/>
            </a:pPr>
            <a:r>
              <a:rPr lang="en-US" sz="1200" b="0" dirty="0" smtClean="0">
                <a:latin typeface="+mn-lt"/>
              </a:rPr>
              <a:t>Prompt students for further participation </a:t>
            </a:r>
          </a:p>
          <a:p>
            <a:pPr marL="171450" lvl="0" indent="-171450">
              <a:buFont typeface="Arial" panose="020B0604020202020204" pitchFamily="34" charset="0"/>
              <a:buChar char="•"/>
            </a:pPr>
            <a:endParaRPr lang="en-US" sz="1200" baseline="0" dirty="0" smtClean="0"/>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16</a:t>
            </a:fld>
            <a:endParaRPr lang="en-US" dirty="0"/>
          </a:p>
        </p:txBody>
      </p:sp>
    </p:spTree>
    <p:extLst>
      <p:ext uri="{BB962C8B-B14F-4D97-AF65-F5344CB8AC3E}">
        <p14:creationId xmlns:p14="http://schemas.microsoft.com/office/powerpoint/2010/main" val="1869774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a:t>
            </a:r>
            <a:r>
              <a:rPr lang="en-US" baseline="0" dirty="0" smtClean="0"/>
              <a:t> minutes for educator debrief</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17</a:t>
            </a:fld>
            <a:endParaRPr lang="en-US" dirty="0"/>
          </a:p>
        </p:txBody>
      </p:sp>
    </p:spTree>
    <p:extLst>
      <p:ext uri="{BB962C8B-B14F-4D97-AF65-F5344CB8AC3E}">
        <p14:creationId xmlns:p14="http://schemas.microsoft.com/office/powerpoint/2010/main" val="1869774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rPr>
              <a:t>4 min on this side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rPr>
              <a:t>After your “class” discussion, hand</a:t>
            </a:r>
            <a:r>
              <a:rPr lang="en-US" sz="1200" b="0" baseline="0" dirty="0" smtClean="0">
                <a:latin typeface="+mn-lt"/>
              </a:rPr>
              <a:t> out your planning document and </a:t>
            </a:r>
            <a:r>
              <a:rPr lang="en-US" sz="1200" b="0" dirty="0" smtClean="0">
                <a:latin typeface="+mn-lt"/>
              </a:rPr>
              <a:t>give participants</a:t>
            </a:r>
            <a:r>
              <a:rPr lang="en-US" sz="1200" b="0" baseline="0" dirty="0" smtClean="0">
                <a:latin typeface="+mn-lt"/>
              </a:rPr>
              <a:t> 2 min to put their post-it notes on the appropriate poster.</a:t>
            </a:r>
            <a:endParaRPr lang="en-US" sz="1200" b="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18</a:t>
            </a:fld>
            <a:endParaRPr lang="en-US" dirty="0"/>
          </a:p>
        </p:txBody>
      </p:sp>
    </p:spTree>
    <p:extLst>
      <p:ext uri="{BB962C8B-B14F-4D97-AF65-F5344CB8AC3E}">
        <p14:creationId xmlns:p14="http://schemas.microsoft.com/office/powerpoint/2010/main" val="3187763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smtClean="0"/>
              <a:t>2 min</a:t>
            </a:r>
          </a:p>
          <a:p>
            <a:pPr marL="0" indent="0">
              <a:buFont typeface="Arial"/>
              <a:buNone/>
            </a:pPr>
            <a:endParaRPr lang="en-US" dirty="0" smtClean="0"/>
          </a:p>
          <a:p>
            <a:pPr marL="171450" indent="-171450">
              <a:buFont typeface="Arial"/>
              <a:buChar char="•"/>
            </a:pPr>
            <a:r>
              <a:rPr lang="en-US" dirty="0" smtClean="0"/>
              <a:t>Use the responses from the chart paper</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19</a:t>
            </a:fld>
            <a:endParaRPr lang="en-US" dirty="0"/>
          </a:p>
        </p:txBody>
      </p:sp>
    </p:spTree>
    <p:extLst>
      <p:ext uri="{BB962C8B-B14F-4D97-AF65-F5344CB8AC3E}">
        <p14:creationId xmlns:p14="http://schemas.microsoft.com/office/powerpoint/2010/main" val="3911642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30 seconds on this slide</a:t>
            </a:r>
          </a:p>
          <a:p>
            <a:endParaRPr lang="en-US" dirty="0" smtClean="0"/>
          </a:p>
          <a:p>
            <a:r>
              <a:rPr lang="en-US" dirty="0" smtClean="0"/>
              <a:t>Today</a:t>
            </a:r>
            <a:r>
              <a:rPr lang="en-US" baseline="0" dirty="0" smtClean="0"/>
              <a:t> we will w</a:t>
            </a:r>
            <a:r>
              <a:rPr lang="en-US" dirty="0" smtClean="0"/>
              <a:t>alk</a:t>
            </a:r>
            <a:r>
              <a:rPr lang="en-US" baseline="0" dirty="0" smtClean="0"/>
              <a:t> through the steps necessary to create a rich classroom discussion.</a:t>
            </a:r>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latin typeface="Calibri"/>
              </a:rPr>
              <a:pPr/>
              <a:t>2</a:t>
            </a:fld>
            <a:endParaRPr lang="en-US" dirty="0">
              <a:solidFill>
                <a:prstClr val="black"/>
              </a:solidFill>
              <a:latin typeface="Calibri"/>
            </a:endParaRPr>
          </a:p>
        </p:txBody>
      </p:sp>
    </p:spTree>
    <p:extLst>
      <p:ext uri="{BB962C8B-B14F-4D97-AF65-F5344CB8AC3E}">
        <p14:creationId xmlns:p14="http://schemas.microsoft.com/office/powerpoint/2010/main" val="2945992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Briefly</a:t>
            </a:r>
            <a:r>
              <a:rPr lang="en-US" i="1" baseline="0" dirty="0" smtClean="0"/>
              <a:t> </a:t>
            </a:r>
            <a:r>
              <a:rPr lang="en-US" i="0" baseline="0" dirty="0" smtClean="0"/>
              <a:t>s</a:t>
            </a:r>
            <a:r>
              <a:rPr lang="en-US" dirty="0" smtClean="0"/>
              <a:t>ummarize what constitutes a high-quality</a:t>
            </a:r>
            <a:r>
              <a:rPr lang="en-US" baseline="0" dirty="0" smtClean="0"/>
              <a:t> task. [HOPEFULLY IF THEIR CHART PAPER RESPONSES WERE GOOD, YOU WON’T NEED TO SPEND VERY MUCH TIME HERE]</a:t>
            </a:r>
          </a:p>
          <a:p>
            <a:endParaRPr lang="en-US" dirty="0" smtClean="0"/>
          </a:p>
          <a:p>
            <a:r>
              <a:rPr lang="en-US" dirty="0" smtClean="0"/>
              <a:t>Remind participants</a:t>
            </a:r>
            <a:r>
              <a:rPr lang="en-US" baseline="0" dirty="0" smtClean="0"/>
              <a:t> that they can find more tasks like this in the math guidebooks and on EAGLE</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20</a:t>
            </a:fld>
            <a:endParaRPr lang="en-US" dirty="0"/>
          </a:p>
        </p:txBody>
      </p:sp>
    </p:spTree>
    <p:extLst>
      <p:ext uri="{BB962C8B-B14F-4D97-AF65-F5344CB8AC3E}">
        <p14:creationId xmlns:p14="http://schemas.microsoft.com/office/powerpoint/2010/main" val="2995524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smtClean="0"/>
              <a:t>2 min</a:t>
            </a:r>
          </a:p>
          <a:p>
            <a:pPr marL="0" indent="0">
              <a:buFont typeface="Arial"/>
              <a:buNone/>
            </a:pPr>
            <a:endParaRPr lang="en-US" dirty="0" smtClean="0"/>
          </a:p>
          <a:p>
            <a:pPr marL="171450" indent="-171450">
              <a:buFont typeface="Arial"/>
              <a:buChar char="•"/>
            </a:pPr>
            <a:r>
              <a:rPr lang="en-US" dirty="0" smtClean="0"/>
              <a:t>Use the responses from the chart paper</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21</a:t>
            </a:fld>
            <a:endParaRPr lang="en-US" dirty="0"/>
          </a:p>
        </p:txBody>
      </p:sp>
    </p:spTree>
    <p:extLst>
      <p:ext uri="{BB962C8B-B14F-4D97-AF65-F5344CB8AC3E}">
        <p14:creationId xmlns:p14="http://schemas.microsoft.com/office/powerpoint/2010/main" val="3911642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smtClean="0"/>
              <a:t>Briefly </a:t>
            </a:r>
            <a:r>
              <a:rPr lang="en-US" i="0" dirty="0" smtClean="0"/>
              <a:t>s</a:t>
            </a:r>
            <a:r>
              <a:rPr lang="en-US" dirty="0" smtClean="0"/>
              <a:t>ummarize what teaching</a:t>
            </a:r>
            <a:r>
              <a:rPr lang="en-US" baseline="0" dirty="0" smtClean="0"/>
              <a:t> key skills means. [HOPEFULLY IF THEIR CHART PAPER RESPONSES WERE GOOD, YOU WON’T NEED TO SPEND VERY MUCH TIME HERE]</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KEY POINTS:</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Students do not have to understand </a:t>
            </a:r>
            <a:r>
              <a:rPr lang="en-US" baseline="0" dirty="0" smtClean="0"/>
              <a:t>ALL of the content before they are able to justify, explain and critique. Discussion can a method of building students’ understanding of content.</a:t>
            </a:r>
          </a:p>
          <a:p>
            <a:pPr marL="171450" indent="-171450">
              <a:buFont typeface="Arial" panose="020B0604020202020204" pitchFamily="34" charset="0"/>
              <a:buChar char="•"/>
            </a:pPr>
            <a:r>
              <a:rPr lang="en-US" baseline="0" dirty="0" smtClean="0"/>
              <a:t>That said, your students won’t have a lot to say if they have not previously seen or understood rigorous content. Therefore, you need to make sure you are still focused on building stdts’:</a:t>
            </a:r>
          </a:p>
          <a:p>
            <a:pPr marL="685800" lvl="1" indent="-228600">
              <a:buFont typeface="Arial" panose="020B0604020202020204" pitchFamily="34" charset="0"/>
              <a:buChar char="•"/>
            </a:pPr>
            <a:r>
              <a:rPr lang="en-US" baseline="0" dirty="0" smtClean="0"/>
              <a:t>Conceptual understanding</a:t>
            </a:r>
          </a:p>
          <a:p>
            <a:pPr marL="685800" lvl="1" indent="-228600">
              <a:buFont typeface="Arial" panose="020B0604020202020204" pitchFamily="34" charset="0"/>
              <a:buChar char="•"/>
            </a:pPr>
            <a:r>
              <a:rPr lang="en-US" baseline="0" dirty="0" smtClean="0"/>
              <a:t>Procedural fluency and accuracy</a:t>
            </a:r>
          </a:p>
          <a:p>
            <a:pPr marL="685800" lvl="1" indent="-228600">
              <a:buFont typeface="Arial" panose="020B0604020202020204" pitchFamily="34" charset="0"/>
              <a:buChar char="•"/>
            </a:pPr>
            <a:r>
              <a:rPr lang="en-US" baseline="0" dirty="0" smtClean="0"/>
              <a:t>Ability to apply math to real-world and novel situations</a:t>
            </a:r>
          </a:p>
          <a:p>
            <a:pPr marL="228600" lvl="0" indent="-228600">
              <a:buFont typeface="Arial" panose="020B0604020202020204" pitchFamily="34" charset="0"/>
              <a:buChar char="•"/>
            </a:pPr>
            <a:r>
              <a:rPr lang="en-US" baseline="0" dirty="0" smtClean="0"/>
              <a:t>Tell participants that they can use the remediation tables in the math guidebooks to figure out which standards build up to the standard that they are teaching (one of the other sessions being offered on this day focuses entirely on this topic so they can attend that session 2</a:t>
            </a:r>
            <a:r>
              <a:rPr lang="en-US" baseline="30000" dirty="0" smtClean="0"/>
              <a:t>nd</a:t>
            </a:r>
            <a:r>
              <a:rPr lang="en-US" baseline="0" dirty="0" smtClean="0"/>
              <a:t> if it’s not already full)</a:t>
            </a:r>
          </a:p>
        </p:txBody>
      </p:sp>
      <p:sp>
        <p:nvSpPr>
          <p:cNvPr id="4" name="Slide Number Placeholder 3"/>
          <p:cNvSpPr>
            <a:spLocks noGrp="1"/>
          </p:cNvSpPr>
          <p:nvPr>
            <p:ph type="sldNum" sz="quarter" idx="10"/>
          </p:nvPr>
        </p:nvSpPr>
        <p:spPr/>
        <p:txBody>
          <a:bodyPr/>
          <a:lstStyle/>
          <a:p>
            <a:fld id="{EBD80347-C5C2-443D-8E28-046FF5B259EC}" type="slidenum">
              <a:rPr lang="en-US" smtClean="0"/>
              <a:t>22</a:t>
            </a:fld>
            <a:endParaRPr lang="en-US" dirty="0"/>
          </a:p>
        </p:txBody>
      </p:sp>
    </p:spTree>
    <p:extLst>
      <p:ext uri="{BB962C8B-B14F-4D97-AF65-F5344CB8AC3E}">
        <p14:creationId xmlns:p14="http://schemas.microsoft.com/office/powerpoint/2010/main" val="42746405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dirty="0" smtClean="0"/>
              <a:t>2 min</a:t>
            </a: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Use the responses from the chart paper</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23</a:t>
            </a:fld>
            <a:endParaRPr lang="en-US" dirty="0"/>
          </a:p>
        </p:txBody>
      </p:sp>
    </p:spTree>
    <p:extLst>
      <p:ext uri="{BB962C8B-B14F-4D97-AF65-F5344CB8AC3E}">
        <p14:creationId xmlns:p14="http://schemas.microsoft.com/office/powerpoint/2010/main" val="3911642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Briefly </a:t>
            </a:r>
            <a:r>
              <a:rPr lang="en-US" i="0" dirty="0" smtClean="0"/>
              <a:t>s</a:t>
            </a:r>
            <a:r>
              <a:rPr lang="en-US" dirty="0" smtClean="0"/>
              <a:t>ummarize what you did to facilitate</a:t>
            </a:r>
            <a:r>
              <a:rPr lang="en-US" baseline="0" dirty="0" smtClean="0"/>
              <a:t> the conversation. [HOPEFULLY IF THEIR CHART PAPER RESPONSES WERE GOOD, YOU WON’T NEED TO SPEND VERY MUCH TIME HERE]</a:t>
            </a:r>
          </a:p>
          <a:p>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24</a:t>
            </a:fld>
            <a:endParaRPr lang="en-US" dirty="0"/>
          </a:p>
        </p:txBody>
      </p:sp>
    </p:spTree>
    <p:extLst>
      <p:ext uri="{BB962C8B-B14F-4D97-AF65-F5344CB8AC3E}">
        <p14:creationId xmlns:p14="http://schemas.microsoft.com/office/powerpoint/2010/main" val="1504227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1 min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[DON’T SPEND TOO MUCH</a:t>
            </a:r>
            <a:r>
              <a:rPr lang="en-US" baseline="0" dirty="0" smtClean="0"/>
              <a:t> TIME ON THIS SLIDE. DO NOT GET DRAGGED INTO A CONVERSATION ABOUT CLASSROOM MANAGEMENT. I WOULD ENCOURAGE YOU NOT TO TAKE QUESTIONS HERE. IF PEOPLE WANT TO KNOW HOW TO CREATE A CLASSROOM CULTURE LIKE THIS, YOU CAN RECOMMEND SOME BOOKS OR OTHER RESOURCES TO THEM THAT THEY CAN EXPLORE.]</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This</a:t>
            </a:r>
            <a:r>
              <a:rPr lang="en-US" baseline="0" dirty="0" smtClean="0"/>
              <a:t> isn’t really a step in the process that you will take every time, but it is important to note that you will need to create the right classroom environment for these class discussion to be really rich.</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Students</a:t>
            </a:r>
            <a:r>
              <a:rPr lang="en-US" baseline="0" dirty="0" smtClean="0"/>
              <a:t> need to feel safe making mistakes in front of their peers</a:t>
            </a:r>
          </a:p>
          <a:p>
            <a:pPr marL="628650" lvl="1" indent="-171450">
              <a:buFont typeface="Arial" panose="020B0604020202020204" pitchFamily="34" charset="0"/>
              <a:buChar char="•"/>
            </a:pPr>
            <a:r>
              <a:rPr lang="en-US" baseline="0" dirty="0" smtClean="0"/>
              <a:t>This requires strong classroom management, but that does not mean loads of teacher control. You must have an orderly class where students respect each other and can learn, but this activity requires that you also relinquish the reins a bit.</a:t>
            </a:r>
          </a:p>
          <a:p>
            <a:pPr marL="171450" indent="-171450">
              <a:buFont typeface="Arial" panose="020B0604020202020204" pitchFamily="34" charset="0"/>
              <a:buChar char="•"/>
            </a:pPr>
            <a:r>
              <a:rPr lang="en-US" baseline="0" dirty="0" smtClean="0"/>
              <a:t>Students need time to think and formulate their responses</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25</a:t>
            </a:fld>
            <a:endParaRPr lang="en-US" dirty="0"/>
          </a:p>
        </p:txBody>
      </p:sp>
    </p:spTree>
    <p:extLst>
      <p:ext uri="{BB962C8B-B14F-4D97-AF65-F5344CB8AC3E}">
        <p14:creationId xmlns:p14="http://schemas.microsoft.com/office/powerpoint/2010/main" val="909442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26</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smtClean="0"/>
              <a:t>20 min</a:t>
            </a:r>
          </a:p>
          <a:p>
            <a:pPr marL="0" indent="0">
              <a:buFont typeface="+mj-lt"/>
              <a:buNone/>
            </a:pPr>
            <a:endParaRPr lang="en-US" dirty="0" smtClean="0"/>
          </a:p>
          <a:p>
            <a:pPr marL="0" indent="0">
              <a:buFont typeface="+mj-lt"/>
              <a:buNone/>
            </a:pPr>
            <a:r>
              <a:rPr lang="en-US" dirty="0" smtClean="0"/>
              <a:t>Give participants</a:t>
            </a:r>
            <a:r>
              <a:rPr lang="en-US" baseline="0" dirty="0" smtClean="0"/>
              <a:t> the planning template for grade 1, grade 5 or Algebra I. This provides the standards, the task and part of the vision of excellence for students.</a:t>
            </a:r>
          </a:p>
          <a:p>
            <a:pPr marL="0" indent="0">
              <a:buFont typeface="+mj-lt"/>
              <a:buNone/>
            </a:pPr>
            <a:r>
              <a:rPr lang="en-US" baseline="0" dirty="0" smtClean="0"/>
              <a:t>Participants should fill in the missing pieces (finish the vision of excellence for students, plan out their questions, list the key skills they would need to develop in advance)</a:t>
            </a:r>
            <a:endParaRPr lang="en-US" dirty="0" smtClean="0"/>
          </a:p>
        </p:txBody>
      </p:sp>
      <p:sp>
        <p:nvSpPr>
          <p:cNvPr id="4" name="Slide Number Placeholder 3"/>
          <p:cNvSpPr>
            <a:spLocks noGrp="1"/>
          </p:cNvSpPr>
          <p:nvPr>
            <p:ph type="sldNum" sz="quarter" idx="10"/>
          </p:nvPr>
        </p:nvSpPr>
        <p:spPr/>
        <p:txBody>
          <a:bodyPr/>
          <a:lstStyle/>
          <a:p>
            <a:fld id="{EBD80347-C5C2-443D-8E28-046FF5B259EC}" type="slidenum">
              <a:rPr lang="en-US" smtClean="0"/>
              <a:t>27</a:t>
            </a:fld>
            <a:endParaRPr lang="en-US" dirty="0"/>
          </a:p>
        </p:txBody>
      </p:sp>
    </p:spTree>
    <p:extLst>
      <p:ext uri="{BB962C8B-B14F-4D97-AF65-F5344CB8AC3E}">
        <p14:creationId xmlns:p14="http://schemas.microsoft.com/office/powerpoint/2010/main" val="3911642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28</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min</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29</a:t>
            </a:fld>
            <a:endParaRPr lang="en-US" dirty="0"/>
          </a:p>
        </p:txBody>
      </p:sp>
    </p:spTree>
    <p:extLst>
      <p:ext uri="{BB962C8B-B14F-4D97-AF65-F5344CB8AC3E}">
        <p14:creationId xmlns:p14="http://schemas.microsoft.com/office/powerpoint/2010/main" val="487550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30 seconds on this slide</a:t>
            </a:r>
          </a:p>
          <a:p>
            <a:endParaRPr lang="en-US" dirty="0" smtClean="0"/>
          </a:p>
          <a:p>
            <a:r>
              <a:rPr lang="en-US" dirty="0" smtClean="0"/>
              <a:t>Briefly</a:t>
            </a:r>
            <a:r>
              <a:rPr lang="en-US" baseline="0" dirty="0" smtClean="0"/>
              <a:t> go over agenda</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3</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smtClean="0">
                <a:solidFill>
                  <a:schemeClr val="tx1"/>
                </a:solidFill>
                <a:effectLst/>
                <a:latin typeface="+mn-lt"/>
                <a:ea typeface="+mn-ea"/>
                <a:cs typeface="+mn-cs"/>
              </a:rPr>
              <a:t>6 min for this section</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US" sz="1200" kern="1200" dirty="0" smtClean="0">
                <a:solidFill>
                  <a:schemeClr val="tx1"/>
                </a:solidFill>
                <a:effectLst/>
                <a:latin typeface="+mn-lt"/>
                <a:ea typeface="+mn-ea"/>
                <a:cs typeface="+mn-cs"/>
              </a:rPr>
              <a:t>It will be temping</a:t>
            </a:r>
            <a:r>
              <a:rPr lang="en-US" sz="1200" kern="1200" baseline="0" dirty="0" smtClean="0">
                <a:solidFill>
                  <a:schemeClr val="tx1"/>
                </a:solidFill>
                <a:effectLst/>
                <a:latin typeface="+mn-lt"/>
                <a:ea typeface="+mn-ea"/>
                <a:cs typeface="+mn-cs"/>
              </a:rPr>
              <a:t> to spend more time here than you should. Please resist this temptation. The best way to prove to people that this is a cool instructional strategy because it helps build key skills in math is to SHOW them by modeling the lesson. If you spend too much time going over these slides, you won’t have enough time to model the lesson or let them practice.</a:t>
            </a:r>
          </a:p>
          <a:p>
            <a:pPr marL="0" lvl="0" indent="0">
              <a:buFont typeface="Arial" panose="020B0604020202020204" pitchFamily="34" charset="0"/>
              <a:buNone/>
            </a:pPr>
            <a:endParaRPr lang="en-US" sz="1200" kern="1200" baseline="0" dirty="0" smtClean="0">
              <a:solidFill>
                <a:schemeClr val="tx1"/>
              </a:solidFill>
              <a:effectLst/>
              <a:latin typeface="+mn-lt"/>
              <a:ea typeface="+mn-ea"/>
              <a:cs typeface="+mn-cs"/>
            </a:endParaRPr>
          </a:p>
          <a:p>
            <a:pPr marL="0" lvl="0" indent="0">
              <a:buFont typeface="Arial" panose="020B0604020202020204" pitchFamily="34" charset="0"/>
              <a:buNone/>
            </a:pPr>
            <a:r>
              <a:rPr lang="en-US" sz="1200" kern="1200" baseline="0" dirty="0" smtClean="0">
                <a:solidFill>
                  <a:schemeClr val="tx1"/>
                </a:solidFill>
                <a:effectLst/>
                <a:latin typeface="+mn-lt"/>
                <a:ea typeface="+mn-ea"/>
                <a:cs typeface="+mn-cs"/>
              </a:rPr>
              <a:t>Limit the amount of time you spend talking through this so you can move through the slides quickly.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D80347-C5C2-443D-8E28-046FF5B259EC}" type="slidenum">
              <a:rPr lang="en-US" smtClean="0"/>
              <a:t>4</a:t>
            </a:fld>
            <a:endParaRPr lang="en-US" dirty="0"/>
          </a:p>
        </p:txBody>
      </p:sp>
    </p:spTree>
    <p:extLst>
      <p:ext uri="{BB962C8B-B14F-4D97-AF65-F5344CB8AC3E}">
        <p14:creationId xmlns:p14="http://schemas.microsoft.com/office/powerpoint/2010/main" val="49485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30 seconds on this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r>
              <a:rPr lang="en-US" dirty="0" smtClean="0"/>
              <a:t>In October</a:t>
            </a:r>
            <a:r>
              <a:rPr lang="en-US" baseline="0" dirty="0" smtClean="0"/>
              <a:t> we talked about four critical skills in mathematics and two resources– the guidebooks and EAGLE– that can help you build these skills in your students.</a:t>
            </a:r>
          </a:p>
          <a:p>
            <a:endParaRPr lang="en-US" baseline="0" dirty="0" smtClean="0"/>
          </a:p>
          <a:p>
            <a:r>
              <a:rPr lang="en-US" baseline="0" dirty="0" smtClean="0"/>
              <a:t>Today we’re going to focus in on the fourth critical skill– justifying, explaining and critiquing in mathematics– and how you can use whole-class discussions to build your students ability to do this.</a:t>
            </a:r>
          </a:p>
          <a:p>
            <a:endParaRPr lang="en-US" baseline="0" dirty="0" smtClean="0"/>
          </a:p>
          <a:p>
            <a:r>
              <a:rPr lang="en-US" baseline="0" dirty="0" smtClean="0"/>
              <a:t>[THE POINT OF THIS SLIDE IS TO CONNECT THE INSTRUCTIONAL STRATEGY </a:t>
            </a:r>
            <a:r>
              <a:rPr lang="en-US" i="1" baseline="0" dirty="0" smtClean="0"/>
              <a:t>TO</a:t>
            </a:r>
            <a:r>
              <a:rPr lang="en-US" i="0" baseline="0" dirty="0" smtClean="0"/>
              <a:t> THE KEY SKILL. IN OTHER WORDS, WE DON’T JUST LEAD CLASSROOM DISCUSSIONS BECAUSE THEY ARE FUN; WE LEAD THEM BECAUSE THEY HELP BUILD OUR STUDENTS’ SKILLS IN PLACES THAT ARE CRITICAL TO THEIR UNDERSTANDING OF MATHEMATICS]</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5</a:t>
            </a:fld>
            <a:endParaRPr lang="en-US" dirty="0"/>
          </a:p>
        </p:txBody>
      </p:sp>
    </p:spTree>
    <p:extLst>
      <p:ext uri="{BB962C8B-B14F-4D97-AF65-F5344CB8AC3E}">
        <p14:creationId xmlns:p14="http://schemas.microsoft.com/office/powerpoint/2010/main" val="2018943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baseline="0" dirty="0" smtClean="0"/>
              <a:t>30 seconds</a:t>
            </a:r>
            <a:r>
              <a:rPr lang="en-US" dirty="0" smtClean="0"/>
              <a:t> on this slide</a:t>
            </a:r>
          </a:p>
          <a:p>
            <a:pPr marL="0" indent="0">
              <a:buFont typeface="Arial"/>
              <a:buNone/>
            </a:pPr>
            <a:endParaRPr lang="en-US" baseline="0" dirty="0" smtClean="0"/>
          </a:p>
          <a:p>
            <a:pPr marL="0" indent="0">
              <a:buFont typeface="Arial"/>
              <a:buNone/>
            </a:pPr>
            <a:endParaRPr lang="en-US" dirty="0" smtClean="0"/>
          </a:p>
          <a:p>
            <a:pPr marL="171450" indent="-171450">
              <a:buFont typeface="Arial"/>
              <a:buChar char="•"/>
            </a:pPr>
            <a:r>
              <a:rPr lang="en-US" dirty="0" smtClean="0"/>
              <a:t>Students</a:t>
            </a:r>
            <a:r>
              <a:rPr lang="en-US" baseline="0" dirty="0" smtClean="0"/>
              <a:t> will have to justify, explain and critique on the math PARCC tests and the math EOCs</a:t>
            </a:r>
          </a:p>
          <a:p>
            <a:pPr marL="171450" indent="-171450">
              <a:buFont typeface="Arial"/>
              <a:buChar char="•"/>
            </a:pPr>
            <a:r>
              <a:rPr lang="en-US" baseline="0" dirty="0" smtClean="0"/>
              <a:t>But perhaps even more importantly, students ability to justify, critique and explain is critical to their long-term success in college and career</a:t>
            </a:r>
          </a:p>
          <a:p>
            <a:pPr marL="0" indent="0">
              <a:buFont typeface="Arial"/>
              <a:buNone/>
            </a:pPr>
            <a:endParaRPr lang="en-US" baseline="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6</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 min on this slide</a:t>
            </a:r>
          </a:p>
          <a:p>
            <a:endParaRPr lang="en-US" dirty="0" smtClean="0"/>
          </a:p>
          <a:p>
            <a:endParaRPr lang="en-US" dirty="0" smtClean="0"/>
          </a:p>
          <a:p>
            <a:r>
              <a:rPr lang="en-US" dirty="0" smtClean="0"/>
              <a:t>Let’s take</a:t>
            </a:r>
            <a:r>
              <a:rPr lang="en-US" baseline="0" dirty="0" smtClean="0"/>
              <a:t> a look at a 5</a:t>
            </a:r>
            <a:r>
              <a:rPr lang="en-US" baseline="30000" dirty="0" smtClean="0"/>
              <a:t>th</a:t>
            </a:r>
            <a:r>
              <a:rPr lang="en-US" baseline="0" dirty="0" smtClean="0"/>
              <a:t> grade PARCC example and an algebra I EOC example together [DIRECT THEM TO THE HANDOUT]</a:t>
            </a:r>
          </a:p>
          <a:p>
            <a:endParaRPr lang="en-US" baseline="0" dirty="0" smtClean="0"/>
          </a:p>
          <a:p>
            <a:pPr marL="342900" lvl="0" indent="-342900">
              <a:buFont typeface="Arial"/>
              <a:buChar char="•"/>
            </a:pPr>
            <a:r>
              <a:rPr lang="en-US" dirty="0" smtClean="0"/>
              <a:t>1 min to read the problem and student response</a:t>
            </a:r>
          </a:p>
          <a:p>
            <a:pPr marL="342900" lvl="0" indent="-342900">
              <a:buFont typeface="Arial"/>
              <a:buChar char="•"/>
            </a:pPr>
            <a:r>
              <a:rPr lang="en-US" dirty="0" smtClean="0"/>
              <a:t>1 min to discuss with a partner </a:t>
            </a:r>
          </a:p>
          <a:p>
            <a:pPr marL="342900" lvl="0" indent="-342900">
              <a:buFont typeface="Arial"/>
              <a:buChar char="•"/>
            </a:pPr>
            <a:r>
              <a:rPr lang="en-US" dirty="0" smtClean="0"/>
              <a:t>1 min to share out as a group</a:t>
            </a:r>
          </a:p>
          <a:p>
            <a:endParaRPr lang="en-US" baseline="0" dirty="0" smtClean="0"/>
          </a:p>
          <a:p>
            <a:endParaRPr lang="en-US" dirty="0" smtClean="0"/>
          </a:p>
          <a:p>
            <a:r>
              <a:rPr lang="en-US" dirty="0" smtClean="0"/>
              <a:t>[FACILITAORS, REMEMBER</a:t>
            </a:r>
            <a:r>
              <a:rPr lang="en-US" baseline="0" dirty="0" smtClean="0"/>
              <a:t> THAT ALL WE’RE LOOKING FOR HERE IS AN “OH, WOW. THIS IS </a:t>
            </a:r>
            <a:r>
              <a:rPr lang="en-US" baseline="0" dirty="0" smtClean="0"/>
              <a:t>MORE </a:t>
            </a:r>
            <a:r>
              <a:rPr lang="en-US" baseline="0" dirty="0" smtClean="0"/>
              <a:t>RIGOROUS THAN WHAT </a:t>
            </a:r>
            <a:r>
              <a:rPr lang="en-US" baseline="0" dirty="0" smtClean="0"/>
              <a:t>WE’VE GENERALLY BEEN REQUIRING OUR STUDENTS </a:t>
            </a:r>
            <a:r>
              <a:rPr lang="en-US" baseline="0" dirty="0" smtClean="0"/>
              <a:t>TO </a:t>
            </a:r>
            <a:r>
              <a:rPr lang="en-US" baseline="0" dirty="0" smtClean="0"/>
              <a:t>DO. WE ARE GOING TO HAVE TO CHANGE OUR INSTRUCTION SO WE ARE PREPARING OUR STUDENTS TO BE ABLE TO PRODUCE RESPONSES </a:t>
            </a:r>
            <a:r>
              <a:rPr lang="en-US" baseline="0" dirty="0" smtClean="0"/>
              <a:t>ON THIS LEVEL.”]</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7</a:t>
            </a:fld>
            <a:endParaRPr lang="en-US" dirty="0"/>
          </a:p>
        </p:txBody>
      </p:sp>
    </p:spTree>
    <p:extLst>
      <p:ext uri="{BB962C8B-B14F-4D97-AF65-F5344CB8AC3E}">
        <p14:creationId xmlns:p14="http://schemas.microsoft.com/office/powerpoint/2010/main" val="2242921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baseline="0" dirty="0" smtClean="0"/>
              <a:t>1 min</a:t>
            </a:r>
            <a:r>
              <a:rPr lang="en-US" dirty="0" smtClean="0"/>
              <a:t> on this slide</a:t>
            </a:r>
          </a:p>
          <a:p>
            <a:pPr marL="0" indent="0">
              <a:buFont typeface="Arial"/>
              <a:buNone/>
            </a:pPr>
            <a:endParaRPr lang="en-US" baseline="0" dirty="0" smtClean="0"/>
          </a:p>
          <a:p>
            <a:pPr marL="0" indent="0">
              <a:buFont typeface="Arial"/>
              <a:buNone/>
            </a:pPr>
            <a:endParaRPr lang="en-US" dirty="0" smtClean="0"/>
          </a:p>
          <a:p>
            <a:pPr marL="171450" indent="-171450">
              <a:buFont typeface="Arial"/>
              <a:buChar char="•"/>
            </a:pPr>
            <a:r>
              <a:rPr lang="en-US" baseline="0" dirty="0" smtClean="0"/>
              <a:t>Today we are going to focus in on building students ability to justify, critique and explain </a:t>
            </a:r>
            <a:r>
              <a:rPr lang="en-US" b="1" i="1" baseline="0" dirty="0" smtClean="0"/>
              <a:t>verbally </a:t>
            </a:r>
            <a:r>
              <a:rPr lang="en-US" b="1" i="0" baseline="0" dirty="0" smtClean="0"/>
              <a:t>through class discussions</a:t>
            </a:r>
            <a:r>
              <a:rPr lang="en-US" i="1" baseline="0" dirty="0" smtClean="0"/>
              <a:t>.</a:t>
            </a:r>
            <a:r>
              <a:rPr lang="en-US" i="0" baseline="0" dirty="0" smtClean="0"/>
              <a:t> Why?</a:t>
            </a:r>
            <a:endParaRPr lang="en-US" baseline="0" dirty="0" smtClean="0"/>
          </a:p>
          <a:p>
            <a:pPr marL="628650" lvl="1" indent="-171450">
              <a:buFont typeface="Arial"/>
              <a:buChar char="•"/>
            </a:pPr>
            <a:r>
              <a:rPr lang="en-US" sz="1200" kern="1200" dirty="0" smtClean="0">
                <a:solidFill>
                  <a:schemeClr val="tx1"/>
                </a:solidFill>
                <a:effectLst/>
                <a:latin typeface="+mn-lt"/>
                <a:ea typeface="+mn-ea"/>
                <a:cs typeface="+mn-cs"/>
              </a:rPr>
              <a:t>Using communication in the classroom to represent, explain, justify, agree, and disagree shapes the way students learn mathematics. Classroom dialogue engages students, encourages them to learn more, and allows for the exploration of ideas, strategies, procedures, facts, and more.</a:t>
            </a:r>
          </a:p>
          <a:p>
            <a:pPr marL="628650" lvl="1" indent="-171450">
              <a:buFont typeface="Arial"/>
              <a:buChar char="•"/>
            </a:pPr>
            <a:r>
              <a:rPr lang="en-US" sz="1200" kern="1200" dirty="0" smtClean="0">
                <a:solidFill>
                  <a:schemeClr val="tx1"/>
                </a:solidFill>
                <a:effectLst/>
                <a:latin typeface="+mn-lt"/>
                <a:ea typeface="+mn-ea"/>
                <a:cs typeface="+mn-cs"/>
              </a:rPr>
              <a:t>Math</a:t>
            </a:r>
            <a:r>
              <a:rPr lang="en-US" sz="1200" kern="1200" baseline="0" dirty="0" smtClean="0">
                <a:solidFill>
                  <a:schemeClr val="tx1"/>
                </a:solidFill>
                <a:effectLst/>
                <a:latin typeface="+mn-lt"/>
                <a:ea typeface="+mn-ea"/>
                <a:cs typeface="+mn-cs"/>
              </a:rPr>
              <a:t> discussions </a:t>
            </a:r>
            <a:r>
              <a:rPr lang="en-US" sz="1200" kern="1200" dirty="0" smtClean="0">
                <a:solidFill>
                  <a:schemeClr val="tx1"/>
                </a:solidFill>
                <a:effectLst/>
                <a:latin typeface="+mn-lt"/>
                <a:ea typeface="+mn-ea"/>
                <a:cs typeface="+mn-cs"/>
              </a:rPr>
              <a:t>support a social learning environment for children—creating a community of encouragement, respect, and the exchange of ideas.</a:t>
            </a:r>
          </a:p>
          <a:p>
            <a:pPr marL="628650" lvl="1" indent="-171450">
              <a:buFont typeface="Arial"/>
              <a:buChar char="•"/>
            </a:pPr>
            <a:r>
              <a:rPr lang="en-US" sz="1200" kern="1200" dirty="0" smtClean="0">
                <a:solidFill>
                  <a:schemeClr val="tx1"/>
                </a:solidFill>
                <a:effectLst/>
                <a:latin typeface="+mn-lt"/>
                <a:ea typeface="+mn-ea"/>
                <a:cs typeface="+mn-cs"/>
              </a:rPr>
              <a:t>Forms the foundation of being able to justify,</a:t>
            </a:r>
            <a:r>
              <a:rPr lang="en-US" sz="1200" kern="1200" baseline="0" dirty="0" smtClean="0">
                <a:solidFill>
                  <a:schemeClr val="tx1"/>
                </a:solidFill>
                <a:effectLst/>
                <a:latin typeface="+mn-lt"/>
                <a:ea typeface="+mn-ea"/>
                <a:cs typeface="+mn-cs"/>
              </a:rPr>
              <a:t> critique and explain </a:t>
            </a:r>
            <a:r>
              <a:rPr lang="en-US" sz="1200" i="1" kern="1200" baseline="0" dirty="0" smtClean="0">
                <a:solidFill>
                  <a:schemeClr val="tx1"/>
                </a:solidFill>
                <a:effectLst/>
                <a:latin typeface="+mn-lt"/>
                <a:ea typeface="+mn-ea"/>
                <a:cs typeface="+mn-cs"/>
              </a:rPr>
              <a:t>in writing</a:t>
            </a:r>
            <a:r>
              <a:rPr lang="en-US" sz="1200" i="0" kern="1200" baseline="0" dirty="0" smtClean="0">
                <a:solidFill>
                  <a:schemeClr val="tx1"/>
                </a:solidFill>
                <a:effectLst/>
                <a:latin typeface="+mn-lt"/>
                <a:ea typeface="+mn-ea"/>
                <a:cs typeface="+mn-cs"/>
              </a:rPr>
              <a:t>. If your students can’t talk about math in this way, there’s very little chance that they’ll be able to write about it on your assessments or on the PARCC or EOC.</a:t>
            </a:r>
            <a:endParaRPr lang="en-US" sz="1200" kern="1200" dirty="0" smtClean="0">
              <a:solidFill>
                <a:schemeClr val="tx1"/>
              </a:solidFill>
              <a:effectLst/>
              <a:latin typeface="+mn-lt"/>
              <a:ea typeface="+mn-ea"/>
              <a:cs typeface="+mn-cs"/>
            </a:endParaRPr>
          </a:p>
          <a:p>
            <a:pPr marL="0" indent="0">
              <a:buFont typeface="Arial"/>
              <a:buNone/>
            </a:pPr>
            <a:endParaRPr lang="en-US" baseline="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pPr/>
              <a:t>8</a:t>
            </a:fld>
            <a:endParaRPr lang="en-US" dirty="0"/>
          </a:p>
        </p:txBody>
      </p:sp>
    </p:spTree>
    <p:extLst>
      <p:ext uri="{BB962C8B-B14F-4D97-AF65-F5344CB8AC3E}">
        <p14:creationId xmlns:p14="http://schemas.microsoft.com/office/powerpoint/2010/main" val="2945992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 min for video portion of this section</a:t>
            </a:r>
          </a:p>
          <a:p>
            <a:r>
              <a:rPr lang="en-US" dirty="0" smtClean="0"/>
              <a:t>32 min for model lesson and debrief portion</a:t>
            </a:r>
            <a:r>
              <a:rPr lang="en-US" baseline="0" dirty="0" smtClean="0"/>
              <a:t> of this section</a:t>
            </a:r>
            <a:endParaRPr lang="en-US" dirty="0"/>
          </a:p>
        </p:txBody>
      </p:sp>
      <p:sp>
        <p:nvSpPr>
          <p:cNvPr id="4" name="Slide Number Placeholder 3"/>
          <p:cNvSpPr>
            <a:spLocks noGrp="1"/>
          </p:cNvSpPr>
          <p:nvPr>
            <p:ph type="sldNum" sz="quarter" idx="10"/>
          </p:nvPr>
        </p:nvSpPr>
        <p:spPr/>
        <p:txBody>
          <a:bodyPr/>
          <a:lstStyle/>
          <a:p>
            <a:fld id="{EBD80347-C5C2-443D-8E28-046FF5B259EC}" type="slidenum">
              <a:rPr lang="en-US" smtClean="0"/>
              <a:t>9</a:t>
            </a:fld>
            <a:endParaRPr lang="en-US" dirty="0"/>
          </a:p>
        </p:txBody>
      </p:sp>
    </p:spTree>
    <p:extLst>
      <p:ext uri="{BB962C8B-B14F-4D97-AF65-F5344CB8AC3E}">
        <p14:creationId xmlns:p14="http://schemas.microsoft.com/office/powerpoint/2010/main" val="49485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pPr/>
              <a:t>‹#›</a:t>
            </a:fld>
            <a:endParaRPr lang="en-US" dirty="0"/>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t>Louisiana Believes.</a:t>
            </a:r>
            <a:endParaRPr lang="en-US" dirty="0"/>
          </a:p>
        </p:txBody>
      </p:sp>
    </p:spTree>
    <p:extLst>
      <p:ext uri="{BB962C8B-B14F-4D97-AF65-F5344CB8AC3E}">
        <p14:creationId xmlns:p14="http://schemas.microsoft.com/office/powerpoint/2010/main" val="3709181523"/>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69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810370940"/>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505420573"/>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mj-lt"/>
              </a:defRPr>
            </a:lvl1pPr>
            <a:lvl2pPr marL="803275" indent="-346075">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hasCustomPrompt="1"/>
          </p:nvPr>
        </p:nvSpPr>
        <p:spPr>
          <a:xfrm>
            <a:off x="0" y="0"/>
            <a:ext cx="9144000" cy="1295400"/>
          </a:xfrm>
          <a:prstGeom prst="rect">
            <a:avLst/>
          </a:prstGeom>
        </p:spPr>
        <p:txBody>
          <a:bodyPr anchor="ctr"/>
          <a:lstStyle>
            <a:lvl1pPr>
              <a:defRPr sz="4000" b="1">
                <a:solidFill>
                  <a:srgbClr val="6D6F77"/>
                </a:solidFill>
                <a:latin typeface="Arial" pitchFamily="34" charset="0"/>
                <a:cs typeface="Arial" pitchFamily="34"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79BA4B8F-8B3F-4B52-9164-AF2CA95F68ED}"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DBF5F9">
                    <a:lumMod val="50000"/>
                  </a:srgbClr>
                </a:solidFill>
              </a:rPr>
              <a:t>Louisiana Believes.</a:t>
            </a:r>
            <a:endParaRPr lang="en-US" dirty="0">
              <a:solidFill>
                <a:srgbClr val="DBF5F9">
                  <a:lumMod val="50000"/>
                </a:srgbClr>
              </a:solidFill>
            </a:endParaRPr>
          </a:p>
        </p:txBody>
      </p:sp>
    </p:spTree>
    <p:extLst>
      <p:ext uri="{BB962C8B-B14F-4D97-AF65-F5344CB8AC3E}">
        <p14:creationId xmlns:p14="http://schemas.microsoft.com/office/powerpoint/2010/main" val="2703603421"/>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pPr/>
              <a:t>‹#›</a:t>
            </a:fld>
            <a:endParaRPr lang="en-US" dirty="0"/>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257264"/>
      </p:ext>
    </p:extLst>
  </p:cSld>
  <p:clrMap bg1="lt1" tx1="dk1" bg2="lt2" tx2="dk2" accent1="accent1" accent2="accent2" accent3="accent3" accent4="accent4" accent5="accent5" accent6="accent6" hlink="hlink" folHlink="folHlink"/>
  <p:sldLayoutIdLst>
    <p:sldLayoutId id="2147483650" r:id="rId1"/>
  </p:sldLayoutIdLst>
  <p:timing>
    <p:tnLst>
      <p:par>
        <p:cTn xmlns:p14="http://schemas.microsoft.com/office/powerpoint/2010/mai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045651"/>
      </p:ext>
    </p:extLst>
  </p:cSld>
  <p:clrMap bg1="lt1" tx1="dk1" bg2="lt2" tx2="dk2" accent1="accent1" accent2="accent2" accent3="accent3" accent4="accent4" accent5="accent5" accent6="accent6" hlink="hlink" folHlink="folHlink"/>
  <p:sldLayoutIdLst>
    <p:sldLayoutId id="2147483662"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521723605"/>
      </p:ext>
    </p:extLst>
  </p:cSld>
  <p:clrMap bg1="lt1" tx1="dk1" bg2="lt2" tx2="dk2" accent1="accent1" accent2="accent2" accent3="accent3" accent4="accent4" accent5="accent5" accent6="accent6" hlink="hlink" folHlink="folHlink"/>
  <p:sldLayoutIdLst>
    <p:sldLayoutId id="2147483664" r:id="rId1"/>
  </p:sldLayoutIdLst>
  <p:timing>
    <p:tnLst>
      <p:par>
        <p:cTn xmlns:p14="http://schemas.microsoft.com/office/powerpoint/2010/mai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2685751476"/>
      </p:ext>
    </p:extLst>
  </p:cSld>
  <p:clrMap bg1="lt1" tx1="dk1" bg2="lt2" tx2="dk2" accent1="accent1" accent2="accent2" accent3="accent3" accent4="accent4" accent5="accent5" accent6="accent6" hlink="hlink" folHlink="folHlink"/>
  <p:sldLayoutIdLst>
    <p:sldLayoutId id="2147483666" r:id="rId1"/>
  </p:sldLayoutIdLst>
  <p:timing>
    <p:tnLst>
      <p:par>
        <p:cTn xmlns:p14="http://schemas.microsoft.com/office/powerpoint/2010/mai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4"/>
          <p:cNvSpPr>
            <a:spLocks noGrp="1"/>
          </p:cNvSpPr>
          <p:nvPr>
            <p:ph type="ftr" sz="quarter" idx="3"/>
          </p:nvPr>
        </p:nvSpPr>
        <p:spPr>
          <a:xfrm>
            <a:off x="152400" y="6553201"/>
            <a:ext cx="2895600" cy="304800"/>
          </a:xfrm>
          <a:prstGeom prst="rect">
            <a:avLst/>
          </a:prstGeom>
          <a:noFill/>
        </p:spPr>
        <p:txBody>
          <a:bodyPr/>
          <a:lstStyle>
            <a:lvl1pPr>
              <a:defRPr sz="1800">
                <a:solidFill>
                  <a:srgbClr val="2ABDBA"/>
                </a:solidFill>
                <a:latin typeface="Chalkduster" pitchFamily="66" charset="0"/>
              </a:defRPr>
            </a:lvl1pPr>
          </a:lstStyle>
          <a:p>
            <a:r>
              <a:rPr lang="en-US" dirty="0" smtClean="0"/>
              <a:t>Louisiana Believes.</a:t>
            </a:r>
            <a:endParaRPr lang="en-US" dirty="0"/>
          </a:p>
        </p:txBody>
      </p:sp>
      <p:sp>
        <p:nvSpPr>
          <p:cNvPr id="6" name="Slide Number Placeholder 5"/>
          <p:cNvSpPr>
            <a:spLocks noGrp="1"/>
          </p:cNvSpPr>
          <p:nvPr>
            <p:ph type="sldNum" sz="quarter" idx="4"/>
          </p:nvPr>
        </p:nvSpPr>
        <p:spPr>
          <a:xfrm>
            <a:off x="7010400" y="6553201"/>
            <a:ext cx="2133600" cy="304800"/>
          </a:xfrm>
          <a:prstGeom prst="rect">
            <a:avLst/>
          </a:prstGeom>
        </p:spPr>
        <p:txBody>
          <a:bodyPr vert="horz" lIns="91440" tIns="45720" rIns="91440" bIns="45720" rtlCol="0" anchor="ctr"/>
          <a:lstStyle>
            <a:lvl1pPr algn="r">
              <a:defRPr sz="1200">
                <a:solidFill>
                  <a:srgbClr val="6D6F77"/>
                </a:solidFill>
                <a:latin typeface="+mj-lt"/>
              </a:defRPr>
            </a:lvl1pPr>
          </a:lstStyle>
          <a:p>
            <a:fld id="{79BA4B8F-8B3F-4B52-9164-AF2CA95F68ED}" type="slidenum">
              <a:rPr lang="en-US" smtClean="0">
                <a:latin typeface="Calibri"/>
              </a:rPr>
              <a:pPr/>
              <a:t>‹#›</a:t>
            </a:fld>
            <a:endParaRPr lang="en-US" dirty="0">
              <a:latin typeface="Calibri"/>
            </a:endParaRPr>
          </a:p>
        </p:txBody>
      </p:sp>
      <p:sp>
        <p:nvSpPr>
          <p:cNvPr id="2" name="Rectangle 1"/>
          <p:cNvSpPr/>
          <p:nvPr userDrawn="1"/>
        </p:nvSpPr>
        <p:spPr>
          <a:xfrm>
            <a:off x="0" y="0"/>
            <a:ext cx="9144000" cy="1295400"/>
          </a:xfrm>
          <a:prstGeom prst="rect">
            <a:avLst/>
          </a:prstGeom>
          <a:solidFill>
            <a:srgbClr val="DAE5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prstClr val="white"/>
              </a:solidFill>
              <a:latin typeface="Calibri" pitchFamily="34" charset="0"/>
              <a:cs typeface="Calibri" pitchFamily="34" charset="0"/>
            </a:endParaRPr>
          </a:p>
        </p:txBody>
      </p:sp>
    </p:spTree>
    <p:extLst>
      <p:ext uri="{BB962C8B-B14F-4D97-AF65-F5344CB8AC3E}">
        <p14:creationId xmlns:p14="http://schemas.microsoft.com/office/powerpoint/2010/main" val="697771932"/>
      </p:ext>
    </p:extLst>
  </p:cSld>
  <p:clrMap bg1="lt1" tx1="dk1" bg2="lt2" tx2="dk2" accent1="accent1" accent2="accent2" accent3="accent3" accent4="accent4" accent5="accent5" accent6="accent6" hlink="hlink" folHlink="folHlink"/>
  <p:sldLayoutIdLst>
    <p:sldLayoutId id="2147483668" r:id="rId1"/>
  </p:sldLayoutIdLst>
  <p:timing>
    <p:tnLst>
      <p:par>
        <p:cTn xmlns:p14="http://schemas.microsoft.com/office/powerpoint/2010/mai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hyperlink" Target="http://mathsolutions.wistia.com/medias/09lyt1vbry" TargetMode="External"/><Relationship Id="rId4" Type="http://schemas.openxmlformats.org/officeDocument/2006/relationships/hyperlink" Target="http://mathsolutions.wistia.com/medias/0v5002j2zh" TargetMode="External"/><Relationship Id="rId5" Type="http://schemas.openxmlformats.org/officeDocument/2006/relationships/hyperlink" Target="https://www.teachingchannel.org/videos/student-participation-strategy" TargetMode="External"/><Relationship Id="rId6" Type="http://schemas.openxmlformats.org/officeDocument/2006/relationships/hyperlink" Target="https://www.teachingchannel.org/videos/common-core-teaching-division" TargetMode="External"/><Relationship Id="rId7" Type="http://schemas.openxmlformats.org/officeDocument/2006/relationships/hyperlink" Target="http://mathsolutions.wistia.com/medias/k46tk935kw" TargetMode="External"/><Relationship Id="rId8" Type="http://schemas.openxmlformats.org/officeDocument/2006/relationships/hyperlink" Target="https://www.teachingchannel.org/videos/teaching-ells-to-participate-in-discussions-ousd" TargetMode="External"/><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http://www.louisianabelieves.com/resources/library/k-12-math-year-long-planning" TargetMode="External"/><Relationship Id="rId4" Type="http://schemas.openxmlformats.org/officeDocument/2006/relationships/hyperlink" Target="http://www.louisianabelieves.com/assessment/eagle" TargetMode="External"/><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hyperlink" Target="http://www.louisianabelieves.com/resources/library/k-12-math-year-long-plannin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2" name="TextBox 1"/>
          <p:cNvSpPr txBox="1"/>
          <p:nvPr/>
        </p:nvSpPr>
        <p:spPr>
          <a:xfrm>
            <a:off x="533400" y="1752600"/>
            <a:ext cx="7772400" cy="3539430"/>
          </a:xfrm>
          <a:prstGeom prst="rect">
            <a:avLst/>
          </a:prstGeom>
          <a:noFill/>
        </p:spPr>
        <p:txBody>
          <a:bodyPr wrap="square" rtlCol="0">
            <a:spAutoFit/>
          </a:bodyPr>
          <a:lstStyle/>
          <a:p>
            <a:pPr algn="ctr"/>
            <a:r>
              <a:rPr lang="en-US" sz="3200" b="1" dirty="0" smtClean="0"/>
              <a:t>Teacher Leader Collaboration Event</a:t>
            </a:r>
          </a:p>
          <a:p>
            <a:pPr algn="ctr"/>
            <a:r>
              <a:rPr lang="en-US" sz="3200" b="1" dirty="0" smtClean="0"/>
              <a:t>December 2014</a:t>
            </a:r>
          </a:p>
          <a:p>
            <a:pPr algn="ctr"/>
            <a:endParaRPr lang="en-US" sz="3200" b="1" dirty="0"/>
          </a:p>
          <a:p>
            <a:pPr algn="ctr"/>
            <a:endParaRPr lang="en-US" sz="3200" b="1" dirty="0" smtClean="0"/>
          </a:p>
          <a:p>
            <a:pPr algn="ctr"/>
            <a:endParaRPr lang="en-US" sz="3200" b="1" dirty="0"/>
          </a:p>
          <a:p>
            <a:pPr algn="ctr"/>
            <a:r>
              <a:rPr lang="en-US" sz="3200" b="1" dirty="0" smtClean="0"/>
              <a:t>Justifying, Explaining and Critiquing in Mathematics </a:t>
            </a:r>
            <a:endParaRPr lang="en-US" sz="3200" b="1" dirty="0"/>
          </a:p>
        </p:txBody>
      </p:sp>
    </p:spTree>
    <p:extLst>
      <p:ext uri="{BB962C8B-B14F-4D97-AF65-F5344CB8AC3E}">
        <p14:creationId xmlns:p14="http://schemas.microsoft.com/office/powerpoint/2010/main" val="11199238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sp>
        <p:nvSpPr>
          <p:cNvPr id="5" name="Content Placeholder 4"/>
          <p:cNvSpPr>
            <a:spLocks noGrp="1"/>
          </p:cNvSpPr>
          <p:nvPr>
            <p:ph sz="quarter" idx="4294967295"/>
          </p:nvPr>
        </p:nvSpPr>
        <p:spPr>
          <a:xfrm>
            <a:off x="685800" y="1447800"/>
            <a:ext cx="8305800" cy="4648200"/>
          </a:xfrm>
          <a:prstGeom prst="rect">
            <a:avLst/>
          </a:prstGeom>
        </p:spPr>
        <p:txBody>
          <a:bodyPr>
            <a:noAutofit/>
          </a:bodyPr>
          <a:lstStyle/>
          <a:p>
            <a:pPr marL="57150" lvl="0" indent="0">
              <a:buNone/>
            </a:pPr>
            <a:r>
              <a:rPr lang="en-US" dirty="0">
                <a:hlinkClick r:id="rId3"/>
              </a:rPr>
              <a:t>Grade </a:t>
            </a:r>
            <a:r>
              <a:rPr lang="en-US" dirty="0" smtClean="0">
                <a:hlinkClick r:id="rId3"/>
              </a:rPr>
              <a:t>1</a:t>
            </a:r>
            <a:r>
              <a:rPr lang="en-US" dirty="0"/>
              <a:t> </a:t>
            </a:r>
            <a:r>
              <a:rPr lang="en-US" sz="2400" dirty="0" smtClean="0">
                <a:solidFill>
                  <a:prstClr val="black"/>
                </a:solidFill>
              </a:rPr>
              <a:t>(3:18)</a:t>
            </a:r>
            <a:endParaRPr lang="en-US" sz="3600" dirty="0" smtClean="0"/>
          </a:p>
          <a:p>
            <a:pPr marL="57150" indent="0">
              <a:buNone/>
            </a:pPr>
            <a:endParaRPr lang="en-US" sz="1400" dirty="0"/>
          </a:p>
          <a:p>
            <a:pPr marL="57150" lvl="0" indent="0">
              <a:buNone/>
            </a:pPr>
            <a:r>
              <a:rPr lang="en-US" dirty="0" smtClean="0">
                <a:hlinkClick r:id="rId4"/>
              </a:rPr>
              <a:t>Grade 3</a:t>
            </a:r>
            <a:r>
              <a:rPr lang="en-US" dirty="0"/>
              <a:t> </a:t>
            </a:r>
            <a:r>
              <a:rPr lang="en-US" sz="2400" dirty="0" smtClean="0">
                <a:solidFill>
                  <a:prstClr val="black"/>
                </a:solidFill>
              </a:rPr>
              <a:t>(4:28)</a:t>
            </a:r>
            <a:endParaRPr lang="en-US" sz="2400" dirty="0">
              <a:solidFill>
                <a:prstClr val="black"/>
              </a:solidFill>
            </a:endParaRPr>
          </a:p>
          <a:p>
            <a:pPr marL="57150" indent="0">
              <a:buNone/>
            </a:pPr>
            <a:endParaRPr lang="en-US" sz="1400" dirty="0"/>
          </a:p>
          <a:p>
            <a:pPr marL="57150" lvl="0" indent="0">
              <a:buNone/>
            </a:pPr>
            <a:r>
              <a:rPr lang="en-US" dirty="0" smtClean="0">
                <a:hlinkClick r:id="rId5"/>
              </a:rPr>
              <a:t>Grade 4</a:t>
            </a:r>
            <a:r>
              <a:rPr lang="en-US" dirty="0"/>
              <a:t> </a:t>
            </a:r>
            <a:r>
              <a:rPr lang="en-US" sz="2400" dirty="0" smtClean="0">
                <a:solidFill>
                  <a:prstClr val="black"/>
                </a:solidFill>
              </a:rPr>
              <a:t>(2:25)</a:t>
            </a:r>
            <a:endParaRPr lang="en-US" sz="2400" dirty="0">
              <a:solidFill>
                <a:prstClr val="black"/>
              </a:solidFill>
            </a:endParaRPr>
          </a:p>
          <a:p>
            <a:pPr marL="57150" indent="0">
              <a:buNone/>
            </a:pPr>
            <a:endParaRPr lang="en-US" sz="1400" dirty="0" smtClean="0"/>
          </a:p>
          <a:p>
            <a:pPr marL="57150" indent="0">
              <a:buNone/>
            </a:pPr>
            <a:r>
              <a:rPr lang="en-US" dirty="0" smtClean="0">
                <a:hlinkClick r:id="rId6"/>
              </a:rPr>
              <a:t>Grade 4</a:t>
            </a:r>
            <a:r>
              <a:rPr lang="en-US" dirty="0" smtClean="0"/>
              <a:t> </a:t>
            </a:r>
            <a:r>
              <a:rPr lang="en-US" sz="2400" dirty="0" smtClean="0"/>
              <a:t>(7:20)</a:t>
            </a:r>
          </a:p>
          <a:p>
            <a:pPr marL="57150" indent="0">
              <a:buNone/>
            </a:pPr>
            <a:endParaRPr lang="en-US" sz="1400" dirty="0" smtClean="0"/>
          </a:p>
          <a:p>
            <a:pPr marL="57150" indent="0">
              <a:buNone/>
            </a:pPr>
            <a:r>
              <a:rPr lang="en-US" dirty="0" smtClean="0">
                <a:hlinkClick r:id="rId7"/>
              </a:rPr>
              <a:t>Grade 5</a:t>
            </a:r>
            <a:r>
              <a:rPr lang="en-US" dirty="0" smtClean="0"/>
              <a:t> </a:t>
            </a:r>
            <a:r>
              <a:rPr lang="en-US" sz="2400" dirty="0" smtClean="0"/>
              <a:t>(1:45)</a:t>
            </a:r>
          </a:p>
          <a:p>
            <a:pPr marL="57150" indent="0">
              <a:buNone/>
            </a:pPr>
            <a:endParaRPr lang="en-US" sz="1400" dirty="0"/>
          </a:p>
          <a:p>
            <a:pPr marL="57150" indent="0">
              <a:buNone/>
            </a:pPr>
            <a:r>
              <a:rPr lang="en-US" dirty="0" smtClean="0">
                <a:hlinkClick r:id="rId8"/>
              </a:rPr>
              <a:t>Grade 8</a:t>
            </a:r>
            <a:r>
              <a:rPr lang="en-US" sz="2400" dirty="0" smtClean="0"/>
              <a:t> (ELA) (2:35)</a:t>
            </a:r>
            <a:endParaRPr lang="en-US" sz="2400" dirty="0"/>
          </a:p>
          <a:p>
            <a:pPr marL="57150" indent="0">
              <a:buNone/>
            </a:pPr>
            <a:endParaRPr lang="en-US" sz="2400" dirty="0"/>
          </a:p>
          <a:p>
            <a:pPr marL="0" indent="0">
              <a:buNone/>
            </a:pPr>
            <a:endParaRPr lang="en-US" sz="2000" dirty="0" smtClean="0"/>
          </a:p>
        </p:txBody>
      </p:sp>
      <p:sp>
        <p:nvSpPr>
          <p:cNvPr id="6" name="Title 1"/>
          <p:cNvSpPr>
            <a:spLocks noGrp="1"/>
          </p:cNvSpPr>
          <p:nvPr>
            <p:ph type="title"/>
          </p:nvPr>
        </p:nvSpPr>
        <p:spPr/>
        <p:txBody>
          <a:bodyPr>
            <a:noAutofit/>
          </a:bodyPr>
          <a:lstStyle/>
          <a:p>
            <a:r>
              <a:rPr lang="en-US" dirty="0" smtClean="0">
                <a:latin typeface="Calibri"/>
                <a:cs typeface="Calibri"/>
              </a:rPr>
              <a:t>Student Actions- Video</a:t>
            </a:r>
            <a:endParaRPr lang="en-US"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
        <p:nvSpPr>
          <p:cNvPr id="2" name="TextBox 1"/>
          <p:cNvSpPr txBox="1"/>
          <p:nvPr/>
        </p:nvSpPr>
        <p:spPr>
          <a:xfrm>
            <a:off x="3581400" y="2205097"/>
            <a:ext cx="4724400" cy="3046988"/>
          </a:xfrm>
          <a:prstGeom prst="rect">
            <a:avLst/>
          </a:prstGeom>
          <a:noFill/>
        </p:spPr>
        <p:txBody>
          <a:bodyPr wrap="square" rtlCol="0">
            <a:spAutoFit/>
          </a:bodyPr>
          <a:lstStyle/>
          <a:p>
            <a:r>
              <a:rPr lang="en-US" sz="3200" dirty="0" smtClean="0"/>
              <a:t>On your graphic organizer, record what you see and hear </a:t>
            </a:r>
            <a:r>
              <a:rPr lang="en-US" sz="3200" b="1" i="1" dirty="0" smtClean="0">
                <a:solidFill>
                  <a:schemeClr val="accent2">
                    <a:lumMod val="60000"/>
                    <a:lumOff val="40000"/>
                  </a:schemeClr>
                </a:solidFill>
              </a:rPr>
              <a:t>students</a:t>
            </a:r>
            <a:r>
              <a:rPr lang="en-US" sz="3200" dirty="0" smtClean="0">
                <a:solidFill>
                  <a:schemeClr val="accent2">
                    <a:lumMod val="60000"/>
                    <a:lumOff val="40000"/>
                  </a:schemeClr>
                </a:solidFill>
              </a:rPr>
              <a:t> </a:t>
            </a:r>
            <a:r>
              <a:rPr lang="en-US" sz="3200" dirty="0" smtClean="0"/>
              <a:t>doing that demonstrates their ability to</a:t>
            </a:r>
            <a:r>
              <a:rPr lang="en-US" sz="3200" b="1" dirty="0" smtClean="0">
                <a:solidFill>
                  <a:srgbClr val="4FCEFF"/>
                </a:solidFill>
              </a:rPr>
              <a:t> </a:t>
            </a:r>
            <a:r>
              <a:rPr lang="en-US" sz="3200" b="1" i="1" dirty="0" smtClean="0">
                <a:solidFill>
                  <a:srgbClr val="4FCEFF"/>
                </a:solidFill>
              </a:rPr>
              <a:t>justify, critique and explain </a:t>
            </a:r>
            <a:r>
              <a:rPr lang="en-US" sz="3200" dirty="0" smtClean="0"/>
              <a:t>in math.</a:t>
            </a:r>
            <a:endParaRPr lang="en-US" sz="3200" dirty="0"/>
          </a:p>
        </p:txBody>
      </p:sp>
    </p:spTree>
    <p:extLst>
      <p:ext uri="{BB962C8B-B14F-4D97-AF65-F5344CB8AC3E}">
        <p14:creationId xmlns:p14="http://schemas.microsoft.com/office/powerpoint/2010/main" val="175316201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Students are…</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371600"/>
            <a:ext cx="8839200" cy="5105400"/>
          </a:xfrm>
          <a:prstGeom prst="rect">
            <a:avLst/>
          </a:prstGeom>
        </p:spPr>
        <p:txBody>
          <a:bodyPr>
            <a:normAutofit fontScale="77500" lnSpcReduction="20000"/>
          </a:bodyPr>
          <a:lstStyle/>
          <a:p>
            <a:r>
              <a:rPr lang="en-US" b="1" dirty="0">
                <a:latin typeface="+mn-lt"/>
              </a:rPr>
              <a:t>Listening</a:t>
            </a:r>
            <a:r>
              <a:rPr lang="en-US" dirty="0">
                <a:latin typeface="+mn-lt"/>
              </a:rPr>
              <a:t> closely to their peers</a:t>
            </a:r>
          </a:p>
          <a:p>
            <a:pPr lvl="1"/>
            <a:r>
              <a:rPr lang="en-US" dirty="0" smtClean="0">
                <a:latin typeface="+mn-lt"/>
              </a:rPr>
              <a:t>Students are able </a:t>
            </a:r>
            <a:r>
              <a:rPr lang="en-US" dirty="0">
                <a:latin typeface="+mn-lt"/>
              </a:rPr>
              <a:t>to see hear and understand what is being said and they speak up when they can’t do this</a:t>
            </a:r>
          </a:p>
          <a:p>
            <a:r>
              <a:rPr lang="en-US" b="1" dirty="0" smtClean="0">
                <a:latin typeface="+mn-lt"/>
              </a:rPr>
              <a:t>Explaining</a:t>
            </a:r>
            <a:r>
              <a:rPr lang="en-US" dirty="0" smtClean="0">
                <a:latin typeface="+mn-lt"/>
              </a:rPr>
              <a:t> </a:t>
            </a:r>
            <a:r>
              <a:rPr lang="en-US" dirty="0">
                <a:latin typeface="+mn-lt"/>
              </a:rPr>
              <a:t>their own thinking</a:t>
            </a:r>
          </a:p>
          <a:p>
            <a:pPr lvl="1"/>
            <a:r>
              <a:rPr lang="en-US" dirty="0" smtClean="0">
                <a:latin typeface="+mn-lt"/>
              </a:rPr>
              <a:t>Taking risks</a:t>
            </a:r>
            <a:r>
              <a:rPr lang="en-US" dirty="0">
                <a:latin typeface="+mn-lt"/>
              </a:rPr>
              <a:t> </a:t>
            </a:r>
            <a:r>
              <a:rPr lang="en-US" dirty="0" smtClean="0">
                <a:latin typeface="+mn-lt"/>
              </a:rPr>
              <a:t>and going </a:t>
            </a:r>
            <a:r>
              <a:rPr lang="en-US" dirty="0">
                <a:latin typeface="+mn-lt"/>
              </a:rPr>
              <a:t>public with their ideas often before their ideas are fully formed</a:t>
            </a:r>
          </a:p>
          <a:p>
            <a:pPr lvl="1"/>
            <a:r>
              <a:rPr lang="en-US" dirty="0" smtClean="0">
                <a:latin typeface="+mn-lt"/>
              </a:rPr>
              <a:t>Delving </a:t>
            </a:r>
            <a:r>
              <a:rPr lang="en-US" dirty="0">
                <a:latin typeface="+mn-lt"/>
              </a:rPr>
              <a:t>deeply into ideas</a:t>
            </a:r>
          </a:p>
          <a:p>
            <a:pPr lvl="1"/>
            <a:r>
              <a:rPr lang="en-US" dirty="0" smtClean="0">
                <a:latin typeface="+mn-lt"/>
              </a:rPr>
              <a:t>Doing </a:t>
            </a:r>
            <a:r>
              <a:rPr lang="en-US" dirty="0">
                <a:latin typeface="+mn-lt"/>
              </a:rPr>
              <a:t>the heavy </a:t>
            </a:r>
            <a:r>
              <a:rPr lang="en-US" dirty="0" smtClean="0">
                <a:latin typeface="+mn-lt"/>
              </a:rPr>
              <a:t>lifting (as opposed to the teacher doing this)</a:t>
            </a:r>
            <a:endParaRPr lang="en-US" dirty="0">
              <a:latin typeface="+mn-lt"/>
            </a:endParaRPr>
          </a:p>
          <a:p>
            <a:pPr lvl="1"/>
            <a:r>
              <a:rPr lang="en-US" dirty="0" smtClean="0">
                <a:latin typeface="+mn-lt"/>
              </a:rPr>
              <a:t>Reasoning </a:t>
            </a:r>
            <a:r>
              <a:rPr lang="en-US" dirty="0">
                <a:latin typeface="+mn-lt"/>
              </a:rPr>
              <a:t>with evidence</a:t>
            </a:r>
          </a:p>
          <a:p>
            <a:r>
              <a:rPr lang="en-US" b="1" dirty="0">
                <a:latin typeface="+mn-lt"/>
              </a:rPr>
              <a:t>Connecting</a:t>
            </a:r>
            <a:r>
              <a:rPr lang="en-US" dirty="0">
                <a:latin typeface="+mn-lt"/>
              </a:rPr>
              <a:t> ideas to things they have learned in the past and to the ideas of others—challenging [respectfully] and building on</a:t>
            </a:r>
          </a:p>
          <a:p>
            <a:r>
              <a:rPr lang="en-US" b="1" dirty="0">
                <a:latin typeface="+mn-lt"/>
              </a:rPr>
              <a:t>Asking questions</a:t>
            </a:r>
            <a:r>
              <a:rPr lang="en-US" dirty="0">
                <a:latin typeface="+mn-lt"/>
              </a:rPr>
              <a:t> of each other</a:t>
            </a:r>
          </a:p>
          <a:p>
            <a:r>
              <a:rPr lang="en-US" b="1" dirty="0">
                <a:latin typeface="+mn-lt"/>
              </a:rPr>
              <a:t>Participating</a:t>
            </a:r>
            <a:r>
              <a:rPr lang="en-US" dirty="0">
                <a:latin typeface="+mn-lt"/>
              </a:rPr>
              <a:t>; conversation is not dominated by a few voices</a:t>
            </a:r>
          </a:p>
          <a:p>
            <a:r>
              <a:rPr lang="en-US" b="1" dirty="0">
                <a:latin typeface="+mn-lt"/>
              </a:rPr>
              <a:t>Revising</a:t>
            </a:r>
            <a:r>
              <a:rPr lang="en-US" dirty="0">
                <a:latin typeface="+mn-lt"/>
              </a:rPr>
              <a:t> their ideas based on ideas from others</a:t>
            </a:r>
          </a:p>
          <a:p>
            <a:endParaRPr lang="en-US" sz="2400" dirty="0" smtClean="0">
              <a:latin typeface="+mn-lt"/>
            </a:endParaRP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468765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14350" indent="-514350">
              <a:buFont typeface="+mj-lt"/>
              <a:buAutoNum type="arabicPeriod"/>
            </a:pPr>
            <a:r>
              <a:rPr lang="en-US" dirty="0"/>
              <a:t>Choose the standard/</a:t>
            </a:r>
            <a:r>
              <a:rPr lang="en-US" dirty="0" smtClean="0"/>
              <a:t>objective</a:t>
            </a:r>
            <a:endParaRPr lang="en-US" dirty="0"/>
          </a:p>
          <a:p>
            <a:pPr marL="514350" indent="-514350">
              <a:buFont typeface="+mj-lt"/>
              <a:buAutoNum type="arabicPeriod"/>
            </a:pPr>
            <a:r>
              <a:rPr lang="en-US" dirty="0" smtClean="0"/>
              <a:t>Plan high</a:t>
            </a:r>
            <a:r>
              <a:rPr lang="en-US" dirty="0"/>
              <a:t>-quality questions and </a:t>
            </a:r>
            <a:r>
              <a:rPr lang="en-US" dirty="0" smtClean="0"/>
              <a:t>tasks </a:t>
            </a:r>
            <a:r>
              <a:rPr lang="en-US" dirty="0"/>
              <a:t>and decide what you want to hear from students</a:t>
            </a:r>
          </a:p>
          <a:p>
            <a:pPr marL="514350" indent="-514350">
              <a:buFont typeface="+mj-lt"/>
              <a:buAutoNum type="arabicPeriod"/>
            </a:pPr>
            <a:r>
              <a:rPr lang="en-US" dirty="0"/>
              <a:t>Teach your students the necessary background skills</a:t>
            </a:r>
          </a:p>
          <a:p>
            <a:pPr marL="514350" indent="-514350">
              <a:buFont typeface="+mj-lt"/>
              <a:buAutoNum type="arabicPeriod"/>
            </a:pPr>
            <a:r>
              <a:rPr lang="en-US" dirty="0"/>
              <a:t>Facilitate a conversation</a:t>
            </a:r>
          </a:p>
          <a:p>
            <a:pPr marL="0" indent="0">
              <a:buNone/>
            </a:pPr>
            <a:endParaRPr lang="en-US" dirty="0" smtClean="0"/>
          </a:p>
          <a:p>
            <a:pPr marL="0" indent="0">
              <a:buNone/>
            </a:pPr>
            <a:r>
              <a:rPr lang="en-US" sz="2400" dirty="0" smtClean="0">
                <a:solidFill>
                  <a:schemeClr val="bg1">
                    <a:lumMod val="50000"/>
                  </a:schemeClr>
                </a:solidFill>
              </a:rPr>
              <a:t>* </a:t>
            </a:r>
            <a:r>
              <a:rPr lang="en-US" sz="2400" dirty="0">
                <a:solidFill>
                  <a:schemeClr val="bg1">
                    <a:lumMod val="50000"/>
                  </a:schemeClr>
                </a:solidFill>
              </a:rPr>
              <a:t>Create the right environment</a:t>
            </a:r>
          </a:p>
          <a:p>
            <a:pPr marL="0" indent="0">
              <a:buNone/>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3" name="Title 2"/>
          <p:cNvSpPr>
            <a:spLocks noGrp="1"/>
          </p:cNvSpPr>
          <p:nvPr>
            <p:ph type="title"/>
          </p:nvPr>
        </p:nvSpPr>
        <p:spPr/>
        <p:txBody>
          <a:bodyPr/>
          <a:lstStyle/>
          <a:p>
            <a:r>
              <a:rPr lang="en-US" dirty="0" smtClean="0"/>
              <a:t>Steps to Designing an Effective Classroom Discussion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12</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415303979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7</a:t>
            </a:r>
            <a:r>
              <a:rPr lang="en-US" dirty="0" smtClean="0"/>
              <a:t> minutes to work in groups of “students” to solve the math problem in any way that you want; record your solution on the chart paper provided</a:t>
            </a:r>
          </a:p>
          <a:p>
            <a:pPr lvl="1"/>
            <a:r>
              <a:rPr lang="en-US" dirty="0" smtClean="0"/>
              <a:t>Make sure you also decide as a group how you’re going to explain your solution to the rest of your classmates</a:t>
            </a:r>
          </a:p>
          <a:p>
            <a:r>
              <a:rPr lang="en-US" dirty="0"/>
              <a:t>7</a:t>
            </a:r>
            <a:r>
              <a:rPr lang="en-US" dirty="0" smtClean="0"/>
              <a:t> minutes for a “class” discussion of solutions</a:t>
            </a:r>
          </a:p>
          <a:p>
            <a:pPr marL="0" indent="0">
              <a:buNone/>
            </a:pPr>
            <a:endParaRPr lang="en-US" dirty="0" smtClean="0"/>
          </a:p>
          <a:p>
            <a:r>
              <a:rPr lang="en-US" i="1" dirty="0" smtClean="0"/>
              <a:t>15 minutes for teacher action debrief</a:t>
            </a:r>
            <a:r>
              <a:rPr lang="en-US" dirty="0" smtClean="0"/>
              <a:t> </a:t>
            </a:r>
            <a:endParaRPr lang="en-US" dirty="0"/>
          </a:p>
        </p:txBody>
      </p:sp>
      <p:sp>
        <p:nvSpPr>
          <p:cNvPr id="3" name="Title 2"/>
          <p:cNvSpPr>
            <a:spLocks noGrp="1"/>
          </p:cNvSpPr>
          <p:nvPr>
            <p:ph type="title"/>
          </p:nvPr>
        </p:nvSpPr>
        <p:spPr/>
        <p:txBody>
          <a:bodyPr/>
          <a:lstStyle/>
          <a:p>
            <a:r>
              <a:rPr lang="en-US" dirty="0" smtClean="0"/>
              <a:t>Teacher Actions- Model Lesson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13</a:t>
            </a:fld>
            <a:endParaRPr lang="en-US" dirty="0"/>
          </a:p>
        </p:txBody>
      </p:sp>
      <p:sp>
        <p:nvSpPr>
          <p:cNvPr id="5" name="Footer Placeholder 4"/>
          <p:cNvSpPr>
            <a:spLocks noGrp="1"/>
          </p:cNvSpPr>
          <p:nvPr>
            <p:ph type="ftr" sz="quarter" idx="3"/>
          </p:nvPr>
        </p:nvSpPr>
        <p:spPr>
          <a:xfrm>
            <a:off x="2286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40396409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Step 1 &amp; 2: Plan the Objective,</a:t>
            </a:r>
            <a:br>
              <a:rPr lang="en-US" dirty="0" smtClean="0">
                <a:latin typeface="Calibri"/>
                <a:cs typeface="Calibri"/>
              </a:rPr>
            </a:br>
            <a:r>
              <a:rPr lang="en-US" dirty="0" smtClean="0">
                <a:latin typeface="Calibri"/>
                <a:cs typeface="Calibri"/>
              </a:rPr>
              <a:t>Questions and Task</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14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371600"/>
            <a:ext cx="8839200" cy="5105400"/>
          </a:xfrm>
          <a:prstGeom prst="rect">
            <a:avLst/>
          </a:prstGeom>
        </p:spPr>
        <p:txBody>
          <a:bodyPr>
            <a:normAutofit fontScale="92500" lnSpcReduction="10000"/>
          </a:bodyPr>
          <a:lstStyle/>
          <a:p>
            <a:pPr marL="0" indent="0">
              <a:buNone/>
            </a:pPr>
            <a:r>
              <a:rPr lang="en-US" sz="2400" dirty="0" smtClean="0">
                <a:latin typeface="+mn-lt"/>
              </a:rPr>
              <a:t>OBJECTIVE: </a:t>
            </a:r>
            <a:r>
              <a:rPr lang="en-US" sz="2400" dirty="0"/>
              <a:t>6.RP.A.</a:t>
            </a:r>
            <a:r>
              <a:rPr lang="en-US" sz="2400" dirty="0" smtClean="0"/>
              <a:t>3- use </a:t>
            </a:r>
            <a:r>
              <a:rPr lang="en-US" sz="2400" dirty="0"/>
              <a:t>ratio and rate reasoning to solve real-world and mathematical problems, e.g., by reasoning about tables of equivalent ratios, tape diagrams, double number line diagrams, or equations</a:t>
            </a:r>
            <a:r>
              <a:rPr lang="en-US" sz="2400" dirty="0" smtClean="0"/>
              <a:t>.</a:t>
            </a:r>
            <a:endParaRPr lang="en-US" sz="2400" dirty="0" smtClean="0">
              <a:latin typeface="+mn-lt"/>
            </a:endParaRPr>
          </a:p>
          <a:p>
            <a:pPr marL="0" indent="0">
              <a:buNone/>
            </a:pPr>
            <a:endParaRPr lang="en-US" sz="2400" dirty="0" smtClean="0">
              <a:latin typeface="+mn-lt"/>
            </a:endParaRPr>
          </a:p>
          <a:p>
            <a:pPr marL="0" indent="0">
              <a:buNone/>
            </a:pPr>
            <a:r>
              <a:rPr lang="en-US" sz="2400" dirty="0" smtClean="0">
                <a:latin typeface="+mn-lt"/>
              </a:rPr>
              <a:t>TASK:</a:t>
            </a:r>
          </a:p>
          <a:p>
            <a:pPr marL="0" indent="0">
              <a:buNone/>
            </a:pPr>
            <a:r>
              <a:rPr lang="en-US" sz="2400" dirty="0" smtClean="0">
                <a:latin typeface="+mn-lt"/>
              </a:rPr>
              <a:t>Two classmates decide to open up a lemonade stand on their block to raise money for their upcoming basketball game. They agree that more lemony lemonade will sell better, but they disagree on the lemonade recipe. One argues that they should make their lemonade with 5 cups of water and 3 spoonful's of lemonade powder. The other says that they should use 7 cups of water and 4 spoonful's of lemonade powder. Help them settle their argument.</a:t>
            </a:r>
          </a:p>
          <a:p>
            <a:pPr marL="0" indent="0">
              <a:buNone/>
            </a:pPr>
            <a:endParaRPr lang="en-US" sz="2400" dirty="0" smtClean="0">
              <a:latin typeface="+mn-lt"/>
            </a:endParaRPr>
          </a:p>
          <a:p>
            <a:pPr marL="0" indent="0">
              <a:buNone/>
            </a:pPr>
            <a:r>
              <a:rPr lang="en-US" sz="2400" b="1" dirty="0" smtClean="0">
                <a:latin typeface="+mn-lt"/>
              </a:rPr>
              <a:t>Which lemonade recipe would taste more lemony? Be prepared to explain and justify your answer.</a:t>
            </a:r>
            <a:endParaRPr lang="en-US" sz="2400" b="1" dirty="0">
              <a:latin typeface="+mn-lt"/>
            </a:endParaRPr>
          </a:p>
          <a:p>
            <a:endParaRPr lang="en-US" sz="1800" b="1" dirty="0" smtClean="0">
              <a:latin typeface="+mn-lt"/>
            </a:endParaRP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52768555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28194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Content Placeholder 1"/>
          <p:cNvSpPr>
            <a:spLocks noGrp="1"/>
          </p:cNvSpPr>
          <p:nvPr>
            <p:ph idx="1"/>
          </p:nvPr>
        </p:nvSpPr>
        <p:spPr/>
        <p:txBody>
          <a:bodyPr>
            <a:normAutofit fontScale="92500" lnSpcReduction="10000"/>
          </a:bodyPr>
          <a:lstStyle/>
          <a:p>
            <a:r>
              <a:rPr lang="en-US" dirty="0"/>
              <a:t>7</a:t>
            </a:r>
            <a:r>
              <a:rPr lang="en-US" dirty="0" smtClean="0"/>
              <a:t> minutes to work in groups of “students” to solve the math problem in any way that you want; record your solution on the chart paper provided</a:t>
            </a:r>
          </a:p>
          <a:p>
            <a:pPr lvl="1"/>
            <a:r>
              <a:rPr lang="en-US" dirty="0" smtClean="0"/>
              <a:t>Make sure you also decide as a group how you’re going to explain your solution to the rest of your classmates</a:t>
            </a:r>
          </a:p>
          <a:p>
            <a:r>
              <a:rPr lang="en-US" dirty="0"/>
              <a:t>7</a:t>
            </a:r>
            <a:r>
              <a:rPr lang="en-US" dirty="0" smtClean="0"/>
              <a:t> minutes for a “class” discussion of solutions</a:t>
            </a:r>
          </a:p>
          <a:p>
            <a:pPr marL="0" indent="0">
              <a:buNone/>
            </a:pPr>
            <a:endParaRPr lang="en-US" dirty="0" smtClean="0"/>
          </a:p>
          <a:p>
            <a:r>
              <a:rPr lang="en-US" i="1" dirty="0" smtClean="0"/>
              <a:t>15 minutes for teacher action debrief</a:t>
            </a:r>
            <a:r>
              <a:rPr lang="en-US" dirty="0" smtClean="0"/>
              <a:t> </a:t>
            </a:r>
            <a:endParaRPr lang="en-US" dirty="0"/>
          </a:p>
        </p:txBody>
      </p:sp>
      <p:sp>
        <p:nvSpPr>
          <p:cNvPr id="3" name="Title 2"/>
          <p:cNvSpPr>
            <a:spLocks noGrp="1"/>
          </p:cNvSpPr>
          <p:nvPr>
            <p:ph type="title"/>
          </p:nvPr>
        </p:nvSpPr>
        <p:spPr/>
        <p:txBody>
          <a:bodyPr/>
          <a:lstStyle/>
          <a:p>
            <a:r>
              <a:rPr lang="en-US" dirty="0" smtClean="0"/>
              <a:t>Teacher Actions- Model Lesson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15</a:t>
            </a:fld>
            <a:endParaRPr lang="en-US" dirty="0"/>
          </a:p>
        </p:txBody>
      </p:sp>
      <p:sp>
        <p:nvSpPr>
          <p:cNvPr id="5" name="Footer Placeholder 4"/>
          <p:cNvSpPr>
            <a:spLocks noGrp="1"/>
          </p:cNvSpPr>
          <p:nvPr>
            <p:ph type="ftr" sz="quarter" idx="3"/>
          </p:nvPr>
        </p:nvSpPr>
        <p:spPr>
          <a:xfrm>
            <a:off x="2286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39055249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495800"/>
            <a:ext cx="9144000" cy="5334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Content Placeholder 1"/>
          <p:cNvSpPr>
            <a:spLocks noGrp="1"/>
          </p:cNvSpPr>
          <p:nvPr>
            <p:ph idx="1"/>
          </p:nvPr>
        </p:nvSpPr>
        <p:spPr/>
        <p:txBody>
          <a:bodyPr>
            <a:normAutofit fontScale="92500" lnSpcReduction="10000"/>
          </a:bodyPr>
          <a:lstStyle/>
          <a:p>
            <a:r>
              <a:rPr lang="en-US" dirty="0"/>
              <a:t>7</a:t>
            </a:r>
            <a:r>
              <a:rPr lang="en-US" dirty="0" smtClean="0"/>
              <a:t> minutes to work in groups of “students” to solve the math problem in any way that you want; record your solution on the chart paper provided</a:t>
            </a:r>
          </a:p>
          <a:p>
            <a:pPr lvl="1"/>
            <a:r>
              <a:rPr lang="en-US" dirty="0" smtClean="0"/>
              <a:t>Make sure you also decide as a group how you’re going to explain your solution to the rest of your classmates</a:t>
            </a:r>
          </a:p>
          <a:p>
            <a:r>
              <a:rPr lang="en-US" dirty="0"/>
              <a:t>7</a:t>
            </a:r>
            <a:r>
              <a:rPr lang="en-US" dirty="0" smtClean="0"/>
              <a:t> minutes for a “class” discussion of solutions</a:t>
            </a:r>
          </a:p>
          <a:p>
            <a:pPr marL="0" indent="0">
              <a:buNone/>
            </a:pPr>
            <a:endParaRPr lang="en-US" dirty="0" smtClean="0"/>
          </a:p>
          <a:p>
            <a:r>
              <a:rPr lang="en-US" i="1" dirty="0" smtClean="0"/>
              <a:t>15 minutes for teacher action debrief</a:t>
            </a:r>
            <a:r>
              <a:rPr lang="en-US" dirty="0" smtClean="0"/>
              <a:t> </a:t>
            </a:r>
            <a:endParaRPr lang="en-US" dirty="0"/>
          </a:p>
        </p:txBody>
      </p:sp>
      <p:sp>
        <p:nvSpPr>
          <p:cNvPr id="3" name="Title 2"/>
          <p:cNvSpPr>
            <a:spLocks noGrp="1"/>
          </p:cNvSpPr>
          <p:nvPr>
            <p:ph type="title"/>
          </p:nvPr>
        </p:nvSpPr>
        <p:spPr/>
        <p:txBody>
          <a:bodyPr/>
          <a:lstStyle/>
          <a:p>
            <a:r>
              <a:rPr lang="en-US" dirty="0" smtClean="0"/>
              <a:t>Teacher Actions- Model Lesson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16</a:t>
            </a:fld>
            <a:endParaRPr lang="en-US" dirty="0"/>
          </a:p>
        </p:txBody>
      </p:sp>
      <p:sp>
        <p:nvSpPr>
          <p:cNvPr id="5" name="Footer Placeholder 4"/>
          <p:cNvSpPr>
            <a:spLocks noGrp="1"/>
          </p:cNvSpPr>
          <p:nvPr>
            <p:ph type="ftr" sz="quarter" idx="3"/>
          </p:nvPr>
        </p:nvSpPr>
        <p:spPr>
          <a:xfrm>
            <a:off x="2286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39055249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562600"/>
            <a:ext cx="9144000" cy="4572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Content Placeholder 1"/>
          <p:cNvSpPr>
            <a:spLocks noGrp="1"/>
          </p:cNvSpPr>
          <p:nvPr>
            <p:ph idx="1"/>
          </p:nvPr>
        </p:nvSpPr>
        <p:spPr/>
        <p:txBody>
          <a:bodyPr>
            <a:normAutofit fontScale="92500" lnSpcReduction="10000"/>
          </a:bodyPr>
          <a:lstStyle/>
          <a:p>
            <a:r>
              <a:rPr lang="en-US" dirty="0"/>
              <a:t>7</a:t>
            </a:r>
            <a:r>
              <a:rPr lang="en-US" dirty="0" smtClean="0"/>
              <a:t> minutes to work in groups of “students” to solve the math problem in any way that you want; record your solution on the chart paper provided</a:t>
            </a:r>
          </a:p>
          <a:p>
            <a:pPr lvl="1"/>
            <a:r>
              <a:rPr lang="en-US" dirty="0" smtClean="0"/>
              <a:t>Make sure you also decide as a group how you’re going to explain your solution to the rest of your classmates</a:t>
            </a:r>
          </a:p>
          <a:p>
            <a:r>
              <a:rPr lang="en-US" dirty="0"/>
              <a:t>7</a:t>
            </a:r>
            <a:r>
              <a:rPr lang="en-US" dirty="0" smtClean="0"/>
              <a:t> minutes for a “class” discussion of solutions</a:t>
            </a:r>
          </a:p>
          <a:p>
            <a:pPr marL="0" indent="0">
              <a:buNone/>
            </a:pPr>
            <a:endParaRPr lang="en-US" dirty="0" smtClean="0"/>
          </a:p>
          <a:p>
            <a:r>
              <a:rPr lang="en-US" i="1" dirty="0" smtClean="0"/>
              <a:t>15 minutes for teacher action debrief</a:t>
            </a:r>
            <a:r>
              <a:rPr lang="en-US" dirty="0" smtClean="0"/>
              <a:t> </a:t>
            </a:r>
            <a:endParaRPr lang="en-US" dirty="0"/>
          </a:p>
        </p:txBody>
      </p:sp>
      <p:sp>
        <p:nvSpPr>
          <p:cNvPr id="3" name="Title 2"/>
          <p:cNvSpPr>
            <a:spLocks noGrp="1"/>
          </p:cNvSpPr>
          <p:nvPr>
            <p:ph type="title"/>
          </p:nvPr>
        </p:nvSpPr>
        <p:spPr/>
        <p:txBody>
          <a:bodyPr/>
          <a:lstStyle/>
          <a:p>
            <a:r>
              <a:rPr lang="en-US" dirty="0" smtClean="0"/>
              <a:t>Teacher Actions- Model Lesson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17</a:t>
            </a:fld>
            <a:endParaRPr lang="en-US" dirty="0"/>
          </a:p>
        </p:txBody>
      </p:sp>
      <p:sp>
        <p:nvSpPr>
          <p:cNvPr id="5" name="Footer Placeholder 4"/>
          <p:cNvSpPr>
            <a:spLocks noGrp="1"/>
          </p:cNvSpPr>
          <p:nvPr>
            <p:ph type="ftr" sz="quarter" idx="3"/>
          </p:nvPr>
        </p:nvSpPr>
        <p:spPr>
          <a:xfrm>
            <a:off x="2286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390552493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229600" cy="5105400"/>
          </a:xfrm>
        </p:spPr>
        <p:txBody>
          <a:bodyPr>
            <a:normAutofit fontScale="92500"/>
          </a:bodyPr>
          <a:lstStyle/>
          <a:p>
            <a:pPr marL="0" indent="0">
              <a:buNone/>
            </a:pPr>
            <a:r>
              <a:rPr lang="en-US" dirty="0" smtClean="0"/>
              <a:t>What teacher actions did you see me do related to:</a:t>
            </a:r>
          </a:p>
          <a:p>
            <a:pPr marL="974725" lvl="1" indent="-514350">
              <a:buFont typeface="+mj-lt"/>
              <a:buAutoNum type="arabicPeriod"/>
            </a:pPr>
            <a:r>
              <a:rPr lang="en-US" dirty="0"/>
              <a:t>Choose the standard/objective</a:t>
            </a:r>
          </a:p>
          <a:p>
            <a:pPr marL="974725" lvl="1" indent="-514350">
              <a:buFont typeface="+mj-lt"/>
              <a:buAutoNum type="arabicPeriod"/>
            </a:pPr>
            <a:r>
              <a:rPr lang="en-US" dirty="0"/>
              <a:t>Plan high-quality questions and tasks and decide what you want to hear from students</a:t>
            </a:r>
          </a:p>
          <a:p>
            <a:pPr marL="974725" lvl="1" indent="-514350">
              <a:buFont typeface="+mj-lt"/>
              <a:buAutoNum type="arabicPeriod"/>
            </a:pPr>
            <a:r>
              <a:rPr lang="en-US" dirty="0"/>
              <a:t>Teach your students the necessary background skills</a:t>
            </a:r>
          </a:p>
          <a:p>
            <a:pPr marL="974725" lvl="1" indent="-514350">
              <a:buFont typeface="+mj-lt"/>
              <a:buAutoNum type="arabicPeriod"/>
            </a:pPr>
            <a:r>
              <a:rPr lang="en-US" dirty="0"/>
              <a:t>Facilitate a conversation</a:t>
            </a:r>
          </a:p>
          <a:p>
            <a:pPr marL="457200" lvl="1" indent="0">
              <a:buNone/>
            </a:pPr>
            <a:endParaRPr lang="en-US" sz="3200" dirty="0"/>
          </a:p>
          <a:p>
            <a:pPr marL="0" indent="-3175">
              <a:buNone/>
            </a:pPr>
            <a:r>
              <a:rPr lang="en-US" sz="3000" dirty="0" smtClean="0"/>
              <a:t>Write your ideas down on individual Post-It notes and post them on the appropriate poster around the room.</a:t>
            </a:r>
            <a:endParaRPr lang="en-US" sz="3000" dirty="0"/>
          </a:p>
          <a:p>
            <a:pPr marL="0" indent="0">
              <a:buNone/>
            </a:pPr>
            <a:endParaRPr lang="en-US" sz="5400" dirty="0"/>
          </a:p>
        </p:txBody>
      </p:sp>
      <p:sp>
        <p:nvSpPr>
          <p:cNvPr id="3" name="Title 2"/>
          <p:cNvSpPr>
            <a:spLocks noGrp="1"/>
          </p:cNvSpPr>
          <p:nvPr>
            <p:ph type="title"/>
          </p:nvPr>
        </p:nvSpPr>
        <p:spPr/>
        <p:txBody>
          <a:bodyPr/>
          <a:lstStyle/>
          <a:p>
            <a:r>
              <a:rPr lang="en-US" dirty="0" smtClean="0"/>
              <a:t>Teacher Actions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18</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4777512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485900" indent="-1485900">
              <a:buNone/>
            </a:pPr>
            <a:r>
              <a:rPr lang="en-US" dirty="0" smtClean="0"/>
              <a:t>STEP 1:	Choose the standard/objective</a:t>
            </a:r>
          </a:p>
          <a:p>
            <a:pPr marL="1485900" indent="-1485900">
              <a:buNone/>
            </a:pPr>
            <a:endParaRPr lang="en-US" dirty="0" smtClean="0"/>
          </a:p>
          <a:p>
            <a:pPr marL="1485900" indent="-1485900">
              <a:buNone/>
            </a:pPr>
            <a:r>
              <a:rPr lang="en-US" dirty="0" smtClean="0"/>
              <a:t>STEP 2:	Plan high</a:t>
            </a:r>
            <a:r>
              <a:rPr lang="en-US" dirty="0"/>
              <a:t>-</a:t>
            </a:r>
            <a:r>
              <a:rPr lang="en-US" dirty="0" smtClean="0"/>
              <a:t>quality questions </a:t>
            </a:r>
            <a:r>
              <a:rPr lang="en-US" dirty="0"/>
              <a:t>and tasks and decide what you want to hear from students</a:t>
            </a:r>
          </a:p>
          <a:p>
            <a:pPr marL="0" indent="0">
              <a:buNone/>
            </a:pPr>
            <a:endParaRPr lang="en-US" dirty="0" smtClean="0"/>
          </a:p>
          <a:p>
            <a:pPr marL="0" indent="0" algn="ctr">
              <a:buNone/>
            </a:pPr>
            <a:r>
              <a:rPr lang="en-US" b="1" dirty="0">
                <a:solidFill>
                  <a:srgbClr val="FF6600"/>
                </a:solidFill>
              </a:rPr>
              <a:t>Describe </a:t>
            </a:r>
            <a:r>
              <a:rPr lang="en-US" b="1" dirty="0" smtClean="0">
                <a:solidFill>
                  <a:srgbClr val="FF6600"/>
                </a:solidFill>
              </a:rPr>
              <a:t>how </a:t>
            </a:r>
            <a:r>
              <a:rPr lang="en-US" b="1" dirty="0">
                <a:solidFill>
                  <a:srgbClr val="FF6600"/>
                </a:solidFill>
              </a:rPr>
              <a:t>the </a:t>
            </a:r>
            <a:r>
              <a:rPr lang="en-US" b="1" dirty="0" smtClean="0">
                <a:solidFill>
                  <a:srgbClr val="FF6600"/>
                </a:solidFill>
              </a:rPr>
              <a:t>objective, task and questions that </a:t>
            </a:r>
            <a:r>
              <a:rPr lang="en-US" b="1" dirty="0">
                <a:solidFill>
                  <a:srgbClr val="FF6600"/>
                </a:solidFill>
              </a:rPr>
              <a:t>I chose facilitated this </a:t>
            </a:r>
            <a:r>
              <a:rPr lang="en-US" b="1" dirty="0" smtClean="0">
                <a:solidFill>
                  <a:srgbClr val="FF6600"/>
                </a:solidFill>
              </a:rPr>
              <a:t>conversation.</a:t>
            </a:r>
            <a:endParaRPr lang="en-US" b="1" dirty="0">
              <a:solidFill>
                <a:srgbClr val="FF6600"/>
              </a:solidFill>
            </a:endParaRPr>
          </a:p>
          <a:p>
            <a:pPr marL="0" indent="0">
              <a:buNone/>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3" name="Title 2"/>
          <p:cNvSpPr>
            <a:spLocks noGrp="1"/>
          </p:cNvSpPr>
          <p:nvPr>
            <p:ph type="title"/>
          </p:nvPr>
        </p:nvSpPr>
        <p:spPr/>
        <p:txBody>
          <a:bodyPr/>
          <a:lstStyle/>
          <a:p>
            <a:r>
              <a:rPr lang="en-US" dirty="0" smtClean="0"/>
              <a:t>Steps to Designing an Effective Classroom Discussion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19</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258401956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295400"/>
            <a:ext cx="8839200" cy="5257800"/>
          </a:xfrm>
          <a:prstGeom prst="rect">
            <a:avLst/>
          </a:prstGeom>
        </p:spPr>
        <p:txBody>
          <a:bodyPr>
            <a:noAutofit/>
          </a:bodyPr>
          <a:lstStyle/>
          <a:p>
            <a:pPr marL="0" indent="0">
              <a:buNone/>
            </a:pPr>
            <a:r>
              <a:rPr lang="en-US" sz="2800" dirty="0" smtClean="0"/>
              <a:t>Today we will</a:t>
            </a:r>
            <a:r>
              <a:rPr lang="en-US" sz="2800" dirty="0"/>
              <a:t> </a:t>
            </a:r>
            <a:r>
              <a:rPr lang="en-US" sz="2800" dirty="0" smtClean="0"/>
              <a:t>answer the questions:</a:t>
            </a:r>
          </a:p>
          <a:p>
            <a:pPr marL="0" indent="0">
              <a:buNone/>
            </a:pPr>
            <a:endParaRPr lang="en-US" sz="2800" b="1" dirty="0"/>
          </a:p>
          <a:p>
            <a:pPr marL="687388" lvl="1" indent="-457200">
              <a:buFont typeface="+mj-lt"/>
              <a:buAutoNum type="arabicPeriod"/>
            </a:pPr>
            <a:r>
              <a:rPr lang="en-US" dirty="0" smtClean="0"/>
              <a:t>What does it look like for students to verbally justify, explain and critique in mathematics?</a:t>
            </a:r>
          </a:p>
          <a:p>
            <a:pPr marL="687388" lvl="1" indent="-457200">
              <a:buFont typeface="+mj-lt"/>
              <a:buAutoNum type="arabicPeriod"/>
            </a:pPr>
            <a:r>
              <a:rPr lang="en-US" sz="2800" dirty="0" smtClean="0"/>
              <a:t>How can I build my students’ ability to verbally </a:t>
            </a:r>
            <a:r>
              <a:rPr lang="en-US" dirty="0"/>
              <a:t>justify, explain and critique in mathematics</a:t>
            </a:r>
            <a:r>
              <a:rPr lang="en-US" dirty="0" smtClean="0"/>
              <a:t>?</a:t>
            </a:r>
          </a:p>
          <a:p>
            <a:pPr marL="0" indent="-169862">
              <a:buNone/>
            </a:pPr>
            <a:endParaRPr lang="en-US" sz="3200" dirty="0" smtClean="0"/>
          </a:p>
          <a:p>
            <a:pPr marL="0" indent="-169862">
              <a:buNone/>
            </a:pPr>
            <a:r>
              <a:rPr lang="en-US" sz="2800" dirty="0" smtClean="0"/>
              <a:t>By the end of today’s session you should be able to lead a rich class discussion of mathematics with your students.</a:t>
            </a:r>
          </a:p>
          <a:p>
            <a:pPr marL="0" indent="0">
              <a:buNone/>
            </a:pPr>
            <a:endParaRPr lang="en-US" sz="2800" dirty="0" smtClean="0"/>
          </a:p>
        </p:txBody>
      </p:sp>
      <p:sp>
        <p:nvSpPr>
          <p:cNvPr id="6" name="Title 1"/>
          <p:cNvSpPr>
            <a:spLocks noGrp="1"/>
          </p:cNvSpPr>
          <p:nvPr>
            <p:ph type="title"/>
          </p:nvPr>
        </p:nvSpPr>
        <p:spPr>
          <a:xfrm>
            <a:off x="-36286" y="152400"/>
            <a:ext cx="9144000" cy="1066800"/>
          </a:xfrm>
        </p:spPr>
        <p:txBody>
          <a:bodyPr>
            <a:noAutofit/>
          </a:bodyPr>
          <a:lstStyle/>
          <a:p>
            <a:r>
              <a:rPr lang="en-US" sz="4400" dirty="0" smtClean="0">
                <a:latin typeface="Calibri"/>
                <a:cs typeface="Calibri"/>
              </a:rPr>
              <a:t>Today’s Goals</a:t>
            </a:r>
            <a:endParaRPr lang="en-US" sz="4400" dirty="0">
              <a:latin typeface="Calibri"/>
              <a:cs typeface="Calibri"/>
            </a:endParaRPr>
          </a:p>
        </p:txBody>
      </p:sp>
      <p:sp>
        <p:nvSpPr>
          <p:cNvPr id="7"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7004016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371600"/>
            <a:ext cx="8686800" cy="5029200"/>
          </a:xfrm>
        </p:spPr>
        <p:txBody>
          <a:bodyPr>
            <a:noAutofit/>
          </a:bodyPr>
          <a:lstStyle/>
          <a:p>
            <a:r>
              <a:rPr lang="en-US" sz="2400" dirty="0" smtClean="0"/>
              <a:t>These </a:t>
            </a:r>
            <a:r>
              <a:rPr lang="en-US" sz="2400" dirty="0"/>
              <a:t>questions and </a:t>
            </a:r>
            <a:r>
              <a:rPr lang="en-US" sz="2400" dirty="0" smtClean="0"/>
              <a:t>tasks:</a:t>
            </a:r>
            <a:endParaRPr lang="en-US" sz="2400" dirty="0"/>
          </a:p>
          <a:p>
            <a:pPr lvl="1"/>
            <a:r>
              <a:rPr lang="en-US" sz="2000" dirty="0"/>
              <a:t>Encourage students to think, analyze, </a:t>
            </a:r>
            <a:r>
              <a:rPr lang="en-US" sz="2000" dirty="0" smtClean="0"/>
              <a:t>critique, </a:t>
            </a:r>
            <a:r>
              <a:rPr lang="en-US" sz="2000" dirty="0"/>
              <a:t>and solve unfamiliar problems. </a:t>
            </a:r>
          </a:p>
          <a:p>
            <a:pPr lvl="1"/>
            <a:r>
              <a:rPr lang="en-US" sz="2000" dirty="0"/>
              <a:t>Require more than remembering a fact or reproducing a skill and develop students’ higher levels of thinking</a:t>
            </a:r>
          </a:p>
          <a:p>
            <a:pPr lvl="1"/>
            <a:r>
              <a:rPr lang="en-US" sz="2000" dirty="0"/>
              <a:t>Have more than one correct answer or approach</a:t>
            </a:r>
          </a:p>
          <a:p>
            <a:pPr lvl="1"/>
            <a:r>
              <a:rPr lang="en-US" sz="2000" dirty="0"/>
              <a:t>Allow students to learn by answering them</a:t>
            </a:r>
          </a:p>
          <a:p>
            <a:pPr lvl="1"/>
            <a:r>
              <a:rPr lang="en-US" sz="2000" dirty="0"/>
              <a:t>Help teachers learn about the student—providing insight into how each student thinks, what they know, and the connections they are making</a:t>
            </a:r>
          </a:p>
          <a:p>
            <a:pPr lvl="1"/>
            <a:r>
              <a:rPr lang="en-US" sz="2000" dirty="0"/>
              <a:t>Use accessible language and offer a universal entry point for all students</a:t>
            </a:r>
          </a:p>
          <a:p>
            <a:pPr lvl="1"/>
            <a:r>
              <a:rPr lang="en-US" sz="2000" dirty="0"/>
              <a:t>Create a sense of wonder and encourage students to construct new questions </a:t>
            </a:r>
            <a:r>
              <a:rPr lang="en-US" sz="2000" dirty="0" smtClean="0"/>
              <a:t>themselves</a:t>
            </a:r>
          </a:p>
          <a:p>
            <a:r>
              <a:rPr lang="en-US" sz="2400" dirty="0" smtClean="0"/>
              <a:t>Where can you find these? </a:t>
            </a:r>
            <a:r>
              <a:rPr lang="en-US" sz="2400" dirty="0" smtClean="0">
                <a:hlinkClick r:id="rId3"/>
              </a:rPr>
              <a:t>Math guidebooks </a:t>
            </a:r>
            <a:r>
              <a:rPr lang="en-US" sz="2400" dirty="0" smtClean="0"/>
              <a:t> and </a:t>
            </a:r>
            <a:r>
              <a:rPr lang="en-US" sz="2400" dirty="0" smtClean="0">
                <a:hlinkClick r:id="rId4"/>
              </a:rPr>
              <a:t>EAGLE</a:t>
            </a:r>
            <a:endParaRPr lang="en-US" sz="2400" dirty="0"/>
          </a:p>
        </p:txBody>
      </p:sp>
      <p:sp>
        <p:nvSpPr>
          <p:cNvPr id="3" name="Title 2"/>
          <p:cNvSpPr>
            <a:spLocks noGrp="1"/>
          </p:cNvSpPr>
          <p:nvPr>
            <p:ph type="title"/>
          </p:nvPr>
        </p:nvSpPr>
        <p:spPr/>
        <p:txBody>
          <a:bodyPr/>
          <a:lstStyle/>
          <a:p>
            <a:r>
              <a:rPr lang="en-US" sz="3200" dirty="0" smtClean="0"/>
              <a:t>Plan High-Quality Questions and Tasks</a:t>
            </a:r>
            <a:endParaRPr lang="en-US" sz="3200"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20</a:t>
            </a:fld>
            <a:endParaRPr lang="en-US" dirty="0"/>
          </a:p>
        </p:txBody>
      </p:sp>
      <p:sp>
        <p:nvSpPr>
          <p:cNvPr id="5" name="Footer Placeholder 4"/>
          <p:cNvSpPr>
            <a:spLocks noGrp="1"/>
          </p:cNvSpPr>
          <p:nvPr>
            <p:ph type="ftr" sz="quarter" idx="3"/>
          </p:nvPr>
        </p:nvSpPr>
        <p:spPr>
          <a:xfrm>
            <a:off x="1524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81159444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377950" indent="-1377950">
              <a:buNone/>
            </a:pPr>
            <a:r>
              <a:rPr lang="en-US" dirty="0" smtClean="0"/>
              <a:t>STEP </a:t>
            </a:r>
            <a:r>
              <a:rPr lang="en-US" dirty="0"/>
              <a:t>3</a:t>
            </a:r>
            <a:r>
              <a:rPr lang="en-US" dirty="0" smtClean="0"/>
              <a:t>:	Teach </a:t>
            </a:r>
            <a:r>
              <a:rPr lang="en-US" dirty="0"/>
              <a:t>your students the necessary background skills</a:t>
            </a:r>
          </a:p>
          <a:p>
            <a:pPr marL="0" indent="0">
              <a:buNone/>
            </a:pPr>
            <a:endParaRPr lang="en-US" dirty="0" smtClean="0"/>
          </a:p>
          <a:p>
            <a:pPr marL="0" indent="0" algn="ctr">
              <a:buNone/>
            </a:pPr>
            <a:r>
              <a:rPr lang="en-US" b="1" dirty="0">
                <a:solidFill>
                  <a:srgbClr val="FF6600"/>
                </a:solidFill>
              </a:rPr>
              <a:t>Describe </a:t>
            </a:r>
            <a:r>
              <a:rPr lang="en-US" b="1" dirty="0" smtClean="0">
                <a:solidFill>
                  <a:srgbClr val="FF6600"/>
                </a:solidFill>
              </a:rPr>
              <a:t>how I planned out what skills I would need to teach in advance so my students could engage in this activity.</a:t>
            </a:r>
            <a:endParaRPr lang="en-US" b="1" dirty="0">
              <a:solidFill>
                <a:srgbClr val="FF6600"/>
              </a:solidFill>
            </a:endParaRPr>
          </a:p>
          <a:p>
            <a:pPr marL="0" indent="0">
              <a:buNone/>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3" name="Title 2"/>
          <p:cNvSpPr>
            <a:spLocks noGrp="1"/>
          </p:cNvSpPr>
          <p:nvPr>
            <p:ph type="title"/>
          </p:nvPr>
        </p:nvSpPr>
        <p:spPr/>
        <p:txBody>
          <a:bodyPr/>
          <a:lstStyle/>
          <a:p>
            <a:r>
              <a:rPr lang="en-US" dirty="0" smtClean="0"/>
              <a:t>Steps to Designing an Effective Classroom Discussion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21</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75167581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800600"/>
          </a:xfrm>
        </p:spPr>
        <p:txBody>
          <a:bodyPr>
            <a:normAutofit fontScale="92500" lnSpcReduction="10000"/>
          </a:bodyPr>
          <a:lstStyle/>
          <a:p>
            <a:r>
              <a:rPr lang="en-US" sz="3000" dirty="0" smtClean="0"/>
              <a:t>Teaching and discussion go hand in hand. Preparing your students to engage in meaningful conversations about mathematics means you must also help them develop:</a:t>
            </a:r>
          </a:p>
          <a:p>
            <a:pPr lvl="1"/>
            <a:r>
              <a:rPr lang="en-US" dirty="0" smtClean="0"/>
              <a:t>Deep </a:t>
            </a:r>
            <a:r>
              <a:rPr lang="en-US" dirty="0"/>
              <a:t>conceptual understanding</a:t>
            </a:r>
          </a:p>
          <a:p>
            <a:pPr lvl="1"/>
            <a:r>
              <a:rPr lang="en-US" dirty="0"/>
              <a:t>Procedural fluency and accuracy</a:t>
            </a:r>
          </a:p>
          <a:p>
            <a:pPr lvl="1"/>
            <a:r>
              <a:rPr lang="en-US" dirty="0"/>
              <a:t>Ability to apply math to real-world and novel </a:t>
            </a:r>
            <a:r>
              <a:rPr lang="en-US" dirty="0" smtClean="0"/>
              <a:t>situations</a:t>
            </a:r>
          </a:p>
          <a:p>
            <a:r>
              <a:rPr lang="en-US" sz="3000" dirty="0" smtClean="0"/>
              <a:t>Use the remediation tables in the </a:t>
            </a:r>
            <a:r>
              <a:rPr lang="en-US" sz="3000" dirty="0" smtClean="0">
                <a:hlinkClick r:id="rId3"/>
              </a:rPr>
              <a:t>math guidebooks</a:t>
            </a:r>
            <a:r>
              <a:rPr lang="en-US" sz="3000" dirty="0" smtClean="0"/>
              <a:t> to figure out what standards build to the standard you’re tackling in this discussion.</a:t>
            </a:r>
            <a:endParaRPr lang="en-US" sz="3000" dirty="0"/>
          </a:p>
          <a:p>
            <a:endParaRPr lang="en-US" dirty="0"/>
          </a:p>
        </p:txBody>
      </p:sp>
      <p:sp>
        <p:nvSpPr>
          <p:cNvPr id="3" name="Title 2"/>
          <p:cNvSpPr>
            <a:spLocks noGrp="1"/>
          </p:cNvSpPr>
          <p:nvPr>
            <p:ph type="title"/>
          </p:nvPr>
        </p:nvSpPr>
        <p:spPr/>
        <p:txBody>
          <a:bodyPr/>
          <a:lstStyle/>
          <a:p>
            <a:r>
              <a:rPr lang="en-US" dirty="0" smtClean="0"/>
              <a:t>Teach Key Skills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22</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18147014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800600"/>
          </a:xfrm>
        </p:spPr>
        <p:txBody>
          <a:bodyPr>
            <a:normAutofit fontScale="62500" lnSpcReduction="20000"/>
          </a:bodyPr>
          <a:lstStyle/>
          <a:p>
            <a:pPr marL="0" indent="0">
              <a:buNone/>
              <a:tabLst>
                <a:tab pos="1485900" algn="l"/>
              </a:tabLst>
            </a:pPr>
            <a:r>
              <a:rPr lang="en-US" sz="5100" dirty="0" smtClean="0"/>
              <a:t>STEP 4:	Facilitate </a:t>
            </a:r>
            <a:r>
              <a:rPr lang="en-US" sz="5100" dirty="0"/>
              <a:t>a conversation</a:t>
            </a:r>
          </a:p>
          <a:p>
            <a:pPr marL="0" indent="0">
              <a:buNone/>
            </a:pPr>
            <a:endParaRPr lang="en-US" dirty="0" smtClean="0"/>
          </a:p>
          <a:p>
            <a:pPr marL="0" indent="0" algn="ctr">
              <a:buNone/>
            </a:pPr>
            <a:r>
              <a:rPr lang="en-US" sz="4500" b="1" dirty="0" smtClean="0">
                <a:solidFill>
                  <a:srgbClr val="FF6600"/>
                </a:solidFill>
              </a:rPr>
              <a:t>Describe what I did to facilitate an effective conversation.</a:t>
            </a:r>
          </a:p>
          <a:p>
            <a:pPr marL="0" indent="0">
              <a:buNone/>
            </a:pPr>
            <a:endParaRPr lang="en-US" sz="2400" b="1" dirty="0" smtClean="0">
              <a:solidFill>
                <a:srgbClr val="FF6600"/>
              </a:solidFill>
            </a:endParaRPr>
          </a:p>
          <a:p>
            <a:pPr marL="0" indent="0">
              <a:buNone/>
            </a:pPr>
            <a:endParaRPr lang="en-US" sz="2400" b="1" dirty="0" smtClean="0"/>
          </a:p>
          <a:p>
            <a:pPr marL="0" indent="0">
              <a:buNone/>
            </a:pPr>
            <a:r>
              <a:rPr lang="en-US" b="1" dirty="0" smtClean="0"/>
              <a:t>How did I get students to:</a:t>
            </a:r>
          </a:p>
          <a:p>
            <a:r>
              <a:rPr lang="en-US" b="1" dirty="0" smtClean="0"/>
              <a:t>Listen</a:t>
            </a:r>
            <a:r>
              <a:rPr lang="en-US" dirty="0" smtClean="0"/>
              <a:t> </a:t>
            </a:r>
            <a:r>
              <a:rPr lang="en-US" dirty="0"/>
              <a:t>closely to their peers</a:t>
            </a:r>
          </a:p>
          <a:p>
            <a:r>
              <a:rPr lang="en-US" b="1" dirty="0" smtClean="0"/>
              <a:t>Explain</a:t>
            </a:r>
            <a:r>
              <a:rPr lang="en-US" dirty="0" smtClean="0"/>
              <a:t> </a:t>
            </a:r>
            <a:r>
              <a:rPr lang="en-US" dirty="0"/>
              <a:t>their own thinking</a:t>
            </a:r>
          </a:p>
          <a:p>
            <a:r>
              <a:rPr lang="en-US" b="1" dirty="0" smtClean="0"/>
              <a:t>Connect</a:t>
            </a:r>
            <a:r>
              <a:rPr lang="en-US" dirty="0" smtClean="0"/>
              <a:t> </a:t>
            </a:r>
            <a:r>
              <a:rPr lang="en-US" dirty="0"/>
              <a:t>ideas to things they have learned in the past and to the ideas of others—challenging [respectfully] and building on</a:t>
            </a:r>
          </a:p>
          <a:p>
            <a:r>
              <a:rPr lang="en-US" b="1" dirty="0" smtClean="0"/>
              <a:t>Ask </a:t>
            </a:r>
            <a:r>
              <a:rPr lang="en-US" b="1" dirty="0"/>
              <a:t>questions</a:t>
            </a:r>
            <a:r>
              <a:rPr lang="en-US" dirty="0"/>
              <a:t> of each other</a:t>
            </a:r>
          </a:p>
          <a:p>
            <a:r>
              <a:rPr lang="en-US" b="1" dirty="0" smtClean="0"/>
              <a:t>Participate</a:t>
            </a:r>
            <a:r>
              <a:rPr lang="en-US" dirty="0" smtClean="0"/>
              <a:t>; </a:t>
            </a:r>
            <a:r>
              <a:rPr lang="en-US" dirty="0"/>
              <a:t>conversation is not dominated by a few voices</a:t>
            </a:r>
          </a:p>
          <a:p>
            <a:r>
              <a:rPr lang="en-US" b="1" dirty="0" smtClean="0"/>
              <a:t>Revise</a:t>
            </a:r>
            <a:r>
              <a:rPr lang="en-US" dirty="0" smtClean="0"/>
              <a:t> </a:t>
            </a:r>
            <a:r>
              <a:rPr lang="en-US" dirty="0"/>
              <a:t>their ideas based on ideas from </a:t>
            </a:r>
            <a:r>
              <a:rPr lang="en-US" dirty="0" smtClean="0"/>
              <a:t>others</a:t>
            </a:r>
            <a:endParaRPr lang="en-US" dirty="0"/>
          </a:p>
        </p:txBody>
      </p:sp>
      <p:sp>
        <p:nvSpPr>
          <p:cNvPr id="3" name="Title 2"/>
          <p:cNvSpPr>
            <a:spLocks noGrp="1"/>
          </p:cNvSpPr>
          <p:nvPr>
            <p:ph type="title"/>
          </p:nvPr>
        </p:nvSpPr>
        <p:spPr/>
        <p:txBody>
          <a:bodyPr/>
          <a:lstStyle/>
          <a:p>
            <a:r>
              <a:rPr lang="en-US" dirty="0" smtClean="0"/>
              <a:t>Steps to Designing an Effective Classroom Discussion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23</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141645457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95400"/>
            <a:ext cx="8763000" cy="5105400"/>
          </a:xfrm>
        </p:spPr>
        <p:txBody>
          <a:bodyPr>
            <a:noAutofit/>
          </a:bodyPr>
          <a:lstStyle/>
          <a:p>
            <a:pPr marL="0" indent="0">
              <a:buNone/>
            </a:pPr>
            <a:r>
              <a:rPr lang="en-US" sz="2400" dirty="0" smtClean="0">
                <a:latin typeface="+mn-lt"/>
              </a:rPr>
              <a:t>Ask students </a:t>
            </a:r>
            <a:r>
              <a:rPr lang="en-US" sz="2400" dirty="0">
                <a:latin typeface="+mn-lt"/>
              </a:rPr>
              <a:t>to say more, dive deeper, make connections to others, clarify their ideas</a:t>
            </a:r>
          </a:p>
          <a:p>
            <a:r>
              <a:rPr lang="en-US" sz="2000" b="1" dirty="0" smtClean="0">
                <a:latin typeface="+mn-lt"/>
              </a:rPr>
              <a:t>Revoice</a:t>
            </a:r>
            <a:r>
              <a:rPr lang="en-US" sz="2000" dirty="0" smtClean="0">
                <a:latin typeface="+mn-lt"/>
              </a:rPr>
              <a:t> </a:t>
            </a:r>
            <a:r>
              <a:rPr lang="en-US" sz="2000" dirty="0">
                <a:latin typeface="+mn-lt"/>
              </a:rPr>
              <a:t>to </a:t>
            </a:r>
            <a:r>
              <a:rPr lang="en-US" sz="2000" dirty="0" smtClean="0">
                <a:latin typeface="+mn-lt"/>
              </a:rPr>
              <a:t>clarify</a:t>
            </a:r>
          </a:p>
          <a:p>
            <a:pPr lvl="1"/>
            <a:r>
              <a:rPr lang="en-US" sz="1800" dirty="0" smtClean="0">
                <a:latin typeface="+mn-lt"/>
              </a:rPr>
              <a:t>“</a:t>
            </a:r>
            <a:r>
              <a:rPr lang="en-US" sz="1800" dirty="0">
                <a:latin typeface="+mn-lt"/>
              </a:rPr>
              <a:t>Let me see if I understand. What I think I hear you saying is… Is that correct</a:t>
            </a:r>
            <a:r>
              <a:rPr lang="en-US" sz="1800" dirty="0" smtClean="0">
                <a:latin typeface="+mn-lt"/>
              </a:rPr>
              <a:t>?”</a:t>
            </a:r>
            <a:endParaRPr lang="en-US" sz="1800" dirty="0">
              <a:latin typeface="+mn-lt"/>
            </a:endParaRPr>
          </a:p>
          <a:p>
            <a:r>
              <a:rPr lang="en-US" sz="2000" b="1" dirty="0" smtClean="0">
                <a:latin typeface="+mn-lt"/>
              </a:rPr>
              <a:t>Ask </a:t>
            </a:r>
            <a:r>
              <a:rPr lang="en-US" sz="2000" b="1" dirty="0">
                <a:latin typeface="+mn-lt"/>
              </a:rPr>
              <a:t>a student to restate another students’ reasoning </a:t>
            </a:r>
            <a:endParaRPr lang="en-US" sz="2000" dirty="0" smtClean="0">
              <a:latin typeface="+mn-lt"/>
            </a:endParaRPr>
          </a:p>
          <a:p>
            <a:pPr lvl="1"/>
            <a:r>
              <a:rPr lang="en-US" sz="1800" dirty="0" smtClean="0">
                <a:latin typeface="+mn-lt"/>
              </a:rPr>
              <a:t>“</a:t>
            </a:r>
            <a:r>
              <a:rPr lang="en-US" sz="1800" dirty="0">
                <a:latin typeface="+mn-lt"/>
              </a:rPr>
              <a:t>Can you repeat what he just said in your own words</a:t>
            </a:r>
            <a:r>
              <a:rPr lang="en-US" sz="1800" dirty="0" smtClean="0">
                <a:latin typeface="+mn-lt"/>
              </a:rPr>
              <a:t>?”</a:t>
            </a:r>
            <a:endParaRPr lang="en-US" sz="1800" dirty="0">
              <a:latin typeface="+mn-lt"/>
            </a:endParaRPr>
          </a:p>
          <a:p>
            <a:r>
              <a:rPr lang="en-US" sz="2000" b="1" dirty="0" smtClean="0">
                <a:latin typeface="+mn-lt"/>
              </a:rPr>
              <a:t>Ask </a:t>
            </a:r>
            <a:r>
              <a:rPr lang="en-US" sz="2000" b="1" dirty="0">
                <a:latin typeface="+mn-lt"/>
              </a:rPr>
              <a:t>a student to apply her own reasoning to someone else’s </a:t>
            </a:r>
            <a:r>
              <a:rPr lang="en-US" sz="2000" b="1" dirty="0" smtClean="0">
                <a:latin typeface="+mn-lt"/>
              </a:rPr>
              <a:t>reasoning and to revise their thinking.</a:t>
            </a:r>
          </a:p>
          <a:p>
            <a:pPr lvl="1"/>
            <a:r>
              <a:rPr lang="en-US" sz="1800" dirty="0" smtClean="0">
                <a:latin typeface="+mn-lt"/>
              </a:rPr>
              <a:t>“Do </a:t>
            </a:r>
            <a:r>
              <a:rPr lang="en-US" sz="1800" dirty="0">
                <a:latin typeface="+mn-lt"/>
              </a:rPr>
              <a:t>you agree or disagree. Why</a:t>
            </a:r>
            <a:r>
              <a:rPr lang="en-US" sz="1800" dirty="0" smtClean="0">
                <a:latin typeface="+mn-lt"/>
              </a:rPr>
              <a:t>?”</a:t>
            </a:r>
          </a:p>
          <a:p>
            <a:pPr lvl="1"/>
            <a:r>
              <a:rPr lang="en-US" sz="1800" dirty="0" smtClean="0">
                <a:latin typeface="+mn-lt"/>
              </a:rPr>
              <a:t>“How, if at all, has your thinking changed as a result of hearing from your classmates?”</a:t>
            </a:r>
          </a:p>
          <a:p>
            <a:pPr lvl="1"/>
            <a:r>
              <a:rPr lang="en-US" sz="1800" dirty="0" smtClean="0">
                <a:latin typeface="+mn-lt"/>
              </a:rPr>
              <a:t>Can </a:t>
            </a:r>
            <a:r>
              <a:rPr lang="en-US" sz="1800" dirty="0">
                <a:latin typeface="+mn-lt"/>
              </a:rPr>
              <a:t>use non-verbal cues or silent signals here too</a:t>
            </a:r>
          </a:p>
          <a:p>
            <a:r>
              <a:rPr lang="en-US" sz="2000" b="1" dirty="0" smtClean="0">
                <a:latin typeface="+mn-lt"/>
              </a:rPr>
              <a:t>Prompt </a:t>
            </a:r>
            <a:r>
              <a:rPr lang="en-US" sz="2000" b="1" dirty="0">
                <a:latin typeface="+mn-lt"/>
              </a:rPr>
              <a:t>students for further participation</a:t>
            </a:r>
            <a:r>
              <a:rPr lang="en-US" sz="2000" dirty="0">
                <a:latin typeface="+mn-lt"/>
              </a:rPr>
              <a:t> </a:t>
            </a:r>
            <a:endParaRPr lang="en-US" sz="2000" dirty="0" smtClean="0">
              <a:latin typeface="+mn-lt"/>
            </a:endParaRPr>
          </a:p>
          <a:p>
            <a:pPr lvl="1"/>
            <a:r>
              <a:rPr lang="en-US" sz="1800" dirty="0" smtClean="0">
                <a:latin typeface="+mn-lt"/>
              </a:rPr>
              <a:t>“</a:t>
            </a:r>
            <a:r>
              <a:rPr lang="en-US" sz="1800" dirty="0">
                <a:latin typeface="+mn-lt"/>
              </a:rPr>
              <a:t>Would someone like to add on to what she just said</a:t>
            </a:r>
            <a:r>
              <a:rPr lang="en-US" sz="1800" dirty="0" smtClean="0">
                <a:latin typeface="+mn-lt"/>
              </a:rPr>
              <a:t>?”</a:t>
            </a:r>
            <a:endParaRPr lang="en-US" sz="1800" dirty="0">
              <a:latin typeface="+mn-lt"/>
            </a:endParaRPr>
          </a:p>
        </p:txBody>
      </p:sp>
      <p:sp>
        <p:nvSpPr>
          <p:cNvPr id="3" name="Title 2"/>
          <p:cNvSpPr>
            <a:spLocks noGrp="1"/>
          </p:cNvSpPr>
          <p:nvPr>
            <p:ph type="title"/>
          </p:nvPr>
        </p:nvSpPr>
        <p:spPr/>
        <p:txBody>
          <a:bodyPr/>
          <a:lstStyle/>
          <a:p>
            <a:r>
              <a:rPr lang="en-US" dirty="0" smtClean="0"/>
              <a:t>Facilitate Discussion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24</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97197274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t>The teacher actively works to support a </a:t>
            </a:r>
            <a:r>
              <a:rPr lang="en-US" sz="2800" b="1" dirty="0"/>
              <a:t>culture of trust and </a:t>
            </a:r>
            <a:r>
              <a:rPr lang="en-US" sz="2800" b="1" dirty="0" smtClean="0"/>
              <a:t>risk-taking</a:t>
            </a:r>
          </a:p>
          <a:p>
            <a:r>
              <a:rPr lang="en-US" sz="2800" dirty="0" smtClean="0"/>
              <a:t>Teacher </a:t>
            </a:r>
            <a:r>
              <a:rPr lang="en-US" sz="2800" dirty="0"/>
              <a:t>uses wait time to </a:t>
            </a:r>
            <a:r>
              <a:rPr lang="en-US" sz="2800" b="1" dirty="0"/>
              <a:t>give students ample time to think</a:t>
            </a:r>
          </a:p>
          <a:p>
            <a:pPr marL="0" indent="0">
              <a:buNone/>
            </a:pPr>
            <a:endParaRPr lang="en-US" b="1" dirty="0"/>
          </a:p>
          <a:p>
            <a:endParaRPr lang="en-US" dirty="0"/>
          </a:p>
        </p:txBody>
      </p:sp>
      <p:sp>
        <p:nvSpPr>
          <p:cNvPr id="3" name="Title 2"/>
          <p:cNvSpPr>
            <a:spLocks noGrp="1"/>
          </p:cNvSpPr>
          <p:nvPr>
            <p:ph type="title"/>
          </p:nvPr>
        </p:nvSpPr>
        <p:spPr/>
        <p:txBody>
          <a:bodyPr/>
          <a:lstStyle/>
          <a:p>
            <a:r>
              <a:rPr lang="en-US" dirty="0" smtClean="0"/>
              <a:t>Create the Right Environment</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25</a:t>
            </a:fld>
            <a:endParaRPr lang="en-US" dirty="0"/>
          </a:p>
        </p:txBody>
      </p:sp>
      <p:sp>
        <p:nvSpPr>
          <p:cNvPr id="5" name="Footer Placeholder 4"/>
          <p:cNvSpPr>
            <a:spLocks noGrp="1"/>
          </p:cNvSpPr>
          <p:nvPr>
            <p:ph type="ftr" sz="quarter" idx="3"/>
          </p:nvPr>
        </p:nvSpPr>
        <p:spPr>
          <a:xfrm>
            <a:off x="152400" y="64008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371461663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048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26</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a:t>Welcome</a:t>
            </a:r>
          </a:p>
          <a:p>
            <a:r>
              <a:rPr lang="en-US" sz="2800" dirty="0"/>
              <a:t>Why </a:t>
            </a:r>
            <a:r>
              <a:rPr lang="en-US" sz="2800" dirty="0" smtClean="0"/>
              <a:t>mathematical discourse matters</a:t>
            </a:r>
          </a:p>
          <a:p>
            <a:r>
              <a:rPr lang="en-US" sz="2800" dirty="0" smtClean="0"/>
              <a:t>Steps to creating a rich classroom discussion</a:t>
            </a:r>
            <a:endParaRPr lang="en-US" sz="2800" dirty="0"/>
          </a:p>
          <a:p>
            <a:r>
              <a:rPr lang="en-US" sz="2800" dirty="0" smtClean="0"/>
              <a:t>Applying </a:t>
            </a:r>
            <a:r>
              <a:rPr lang="en-US" sz="2800" dirty="0"/>
              <a:t>these skills to your work</a:t>
            </a:r>
          </a:p>
          <a:p>
            <a:r>
              <a:rPr lang="en-US" sz="2800" dirty="0"/>
              <a:t>Closing reflection </a:t>
            </a: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12170149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en-US" dirty="0" smtClean="0"/>
              <a:t>Grade 1, Grade 5 or Algebra I</a:t>
            </a:r>
          </a:p>
          <a:p>
            <a:pPr marL="0" indent="0">
              <a:buNone/>
            </a:pPr>
            <a:endParaRPr lang="en-US" i="1" dirty="0" smtClean="0">
              <a:solidFill>
                <a:schemeClr val="bg1">
                  <a:lumMod val="50000"/>
                </a:schemeClr>
              </a:solidFill>
            </a:endParaRPr>
          </a:p>
          <a:p>
            <a:pPr marL="514350" indent="-514350">
              <a:buFont typeface="+mj-lt"/>
              <a:buAutoNum type="arabicPeriod"/>
            </a:pPr>
            <a:r>
              <a:rPr lang="en-US" i="1" dirty="0" smtClean="0">
                <a:solidFill>
                  <a:schemeClr val="bg1">
                    <a:lumMod val="50000"/>
                  </a:schemeClr>
                </a:solidFill>
              </a:rPr>
              <a:t>Choose </a:t>
            </a:r>
            <a:r>
              <a:rPr lang="en-US" i="1" dirty="0">
                <a:solidFill>
                  <a:schemeClr val="bg1">
                    <a:lumMod val="50000"/>
                  </a:schemeClr>
                </a:solidFill>
              </a:rPr>
              <a:t>the standard/objective</a:t>
            </a:r>
          </a:p>
          <a:p>
            <a:pPr marL="514350" indent="-514350">
              <a:buFont typeface="+mj-lt"/>
              <a:buAutoNum type="arabicPeriod"/>
            </a:pPr>
            <a:r>
              <a:rPr lang="en-US" dirty="0">
                <a:solidFill>
                  <a:srgbClr val="FF6600"/>
                </a:solidFill>
              </a:rPr>
              <a:t>Plan high-quality questions and </a:t>
            </a:r>
            <a:r>
              <a:rPr lang="en-US" i="1" dirty="0">
                <a:solidFill>
                  <a:schemeClr val="bg1">
                    <a:lumMod val="50000"/>
                  </a:schemeClr>
                </a:solidFill>
              </a:rPr>
              <a:t>tasks</a:t>
            </a:r>
            <a:r>
              <a:rPr lang="en-US" dirty="0">
                <a:solidFill>
                  <a:schemeClr val="bg1">
                    <a:lumMod val="50000"/>
                  </a:schemeClr>
                </a:solidFill>
              </a:rPr>
              <a:t> </a:t>
            </a:r>
            <a:r>
              <a:rPr lang="en-US" dirty="0">
                <a:solidFill>
                  <a:srgbClr val="FF6600"/>
                </a:solidFill>
              </a:rPr>
              <a:t>and decide what you want to hear from students</a:t>
            </a:r>
          </a:p>
          <a:p>
            <a:pPr marL="514350" indent="-514350">
              <a:buFont typeface="+mj-lt"/>
              <a:buAutoNum type="arabicPeriod"/>
            </a:pPr>
            <a:r>
              <a:rPr lang="en-US" dirty="0">
                <a:solidFill>
                  <a:srgbClr val="FF6600"/>
                </a:solidFill>
              </a:rPr>
              <a:t>Teach your students the necessary background skills</a:t>
            </a:r>
          </a:p>
          <a:p>
            <a:pPr marL="514350" indent="-514350">
              <a:buFont typeface="+mj-lt"/>
              <a:buAutoNum type="arabicPeriod"/>
            </a:pPr>
            <a:r>
              <a:rPr lang="en-US" i="1" dirty="0">
                <a:solidFill>
                  <a:schemeClr val="bg1">
                    <a:lumMod val="50000"/>
                  </a:schemeClr>
                </a:solidFill>
              </a:rPr>
              <a:t>Facilitate a conversation</a:t>
            </a:r>
          </a:p>
          <a:p>
            <a:pPr marL="0" indent="0">
              <a:buNone/>
            </a:pPr>
            <a:endParaRPr lang="en-US" dirty="0" smtClean="0"/>
          </a:p>
          <a:p>
            <a:pPr marL="0" indent="0">
              <a:buNone/>
            </a:pPr>
            <a:r>
              <a:rPr lang="en-US" sz="2400" dirty="0" smtClean="0">
                <a:solidFill>
                  <a:schemeClr val="bg1">
                    <a:lumMod val="50000"/>
                  </a:schemeClr>
                </a:solidFill>
              </a:rPr>
              <a:t>* </a:t>
            </a:r>
            <a:r>
              <a:rPr lang="en-US" sz="2400" dirty="0">
                <a:solidFill>
                  <a:schemeClr val="bg1">
                    <a:lumMod val="50000"/>
                  </a:schemeClr>
                </a:solidFill>
              </a:rPr>
              <a:t>Create the right environment</a:t>
            </a:r>
          </a:p>
          <a:p>
            <a:pPr marL="0" indent="0">
              <a:buNone/>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3" name="Title 2"/>
          <p:cNvSpPr>
            <a:spLocks noGrp="1"/>
          </p:cNvSpPr>
          <p:nvPr>
            <p:ph type="title"/>
          </p:nvPr>
        </p:nvSpPr>
        <p:spPr/>
        <p:txBody>
          <a:bodyPr/>
          <a:lstStyle/>
          <a:p>
            <a:r>
              <a:rPr lang="en-US" dirty="0"/>
              <a:t>Your Turn to Practice</a:t>
            </a:r>
          </a:p>
        </p:txBody>
      </p:sp>
      <p:sp>
        <p:nvSpPr>
          <p:cNvPr id="4" name="Slide Number Placeholder 3"/>
          <p:cNvSpPr>
            <a:spLocks noGrp="1"/>
          </p:cNvSpPr>
          <p:nvPr>
            <p:ph type="sldNum" sz="quarter" idx="4"/>
          </p:nvPr>
        </p:nvSpPr>
        <p:spPr/>
        <p:txBody>
          <a:bodyPr/>
          <a:lstStyle/>
          <a:p>
            <a:fld id="{79BA4B8F-8B3F-4B52-9164-AF2CA95F68ED}" type="slidenum">
              <a:rPr lang="en-US" smtClean="0"/>
              <a:pPr/>
              <a:t>27</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smtClean="0"/>
              <a:t>Louisiana Believes.</a:t>
            </a:r>
            <a:endParaRPr lang="en-US" dirty="0"/>
          </a:p>
        </p:txBody>
      </p:sp>
    </p:spTree>
    <p:extLst>
      <p:ext uri="{BB962C8B-B14F-4D97-AF65-F5344CB8AC3E}">
        <p14:creationId xmlns:p14="http://schemas.microsoft.com/office/powerpoint/2010/main" val="353728742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429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28</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a:t>Welcome</a:t>
            </a:r>
          </a:p>
          <a:p>
            <a:r>
              <a:rPr lang="en-US" sz="2800" dirty="0"/>
              <a:t>Why </a:t>
            </a:r>
            <a:r>
              <a:rPr lang="en-US" sz="2800" dirty="0" smtClean="0"/>
              <a:t>mathematical discourse matters</a:t>
            </a:r>
          </a:p>
          <a:p>
            <a:r>
              <a:rPr lang="en-US" sz="2800" dirty="0" smtClean="0"/>
              <a:t>Steps to creating a rich classroom discussion</a:t>
            </a:r>
            <a:endParaRPr lang="en-US" sz="2800" dirty="0"/>
          </a:p>
          <a:p>
            <a:r>
              <a:rPr lang="en-US" sz="2800" dirty="0" smtClean="0"/>
              <a:t>Applying </a:t>
            </a:r>
            <a:r>
              <a:rPr lang="en-US" sz="2800" dirty="0"/>
              <a:t>these skills to your work</a:t>
            </a:r>
          </a:p>
          <a:p>
            <a:r>
              <a:rPr lang="en-US" sz="2800" dirty="0"/>
              <a:t>Closing reflection </a:t>
            </a: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212170149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How are you going to use math discussions in your own </a:t>
            </a:r>
            <a:r>
              <a:rPr lang="en-US" smtClean="0"/>
              <a:t>classroom?</a:t>
            </a:r>
          </a:p>
          <a:p>
            <a:pPr marL="0" indent="0">
              <a:buNone/>
            </a:pPr>
            <a:endParaRPr lang="en-US" dirty="0" smtClean="0"/>
          </a:p>
          <a:p>
            <a:r>
              <a:rPr lang="en-US" dirty="0" smtClean="0"/>
              <a:t>How are you going to help ensure that other teachers in your school and/or district implement this strategy in their classrooms?</a:t>
            </a:r>
          </a:p>
        </p:txBody>
      </p:sp>
      <p:sp>
        <p:nvSpPr>
          <p:cNvPr id="3" name="Title 2"/>
          <p:cNvSpPr>
            <a:spLocks noGrp="1"/>
          </p:cNvSpPr>
          <p:nvPr>
            <p:ph type="title"/>
          </p:nvPr>
        </p:nvSpPr>
        <p:spPr/>
        <p:txBody>
          <a:bodyPr/>
          <a:lstStyle/>
          <a:p>
            <a:r>
              <a:rPr lang="en-US" dirty="0" smtClean="0"/>
              <a:t>Closing Reflection</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29</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423434413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478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a:t>Welcome</a:t>
            </a:r>
          </a:p>
          <a:p>
            <a:r>
              <a:rPr lang="en-US" sz="2800" dirty="0"/>
              <a:t>Why mathematical discourse matters</a:t>
            </a:r>
          </a:p>
          <a:p>
            <a:r>
              <a:rPr lang="en-US" sz="2800" dirty="0"/>
              <a:t>Steps to creating a rich classroom discussion</a:t>
            </a:r>
          </a:p>
          <a:p>
            <a:r>
              <a:rPr lang="en-US" sz="2800" dirty="0"/>
              <a:t>Applying these skills to your work</a:t>
            </a:r>
          </a:p>
          <a:p>
            <a:r>
              <a:rPr lang="en-US" sz="2800" dirty="0"/>
              <a:t>Closing reflection </a:t>
            </a: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380781475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050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a:t>Welcome</a:t>
            </a:r>
          </a:p>
          <a:p>
            <a:r>
              <a:rPr lang="en-US" sz="2800" dirty="0"/>
              <a:t>Why </a:t>
            </a:r>
            <a:r>
              <a:rPr lang="en-US" sz="2800" dirty="0" smtClean="0"/>
              <a:t>mathematical discourse matters</a:t>
            </a:r>
          </a:p>
          <a:p>
            <a:r>
              <a:rPr lang="en-US" sz="2800" dirty="0" smtClean="0"/>
              <a:t>Steps to creating a rich classroom discussion</a:t>
            </a:r>
            <a:endParaRPr lang="en-US" sz="2800" dirty="0"/>
          </a:p>
          <a:p>
            <a:r>
              <a:rPr lang="en-US" sz="2800" dirty="0" smtClean="0"/>
              <a:t>Applying </a:t>
            </a:r>
            <a:r>
              <a:rPr lang="en-US" sz="2800" dirty="0"/>
              <a:t>these skills to your work</a:t>
            </a:r>
          </a:p>
          <a:p>
            <a:r>
              <a:rPr lang="en-US" sz="2800" dirty="0"/>
              <a:t>Closing reflection </a:t>
            </a: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83743510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515938" indent="-515938">
              <a:spcAft>
                <a:spcPts val="600"/>
              </a:spcAft>
              <a:buFont typeface="+mj-lt"/>
              <a:buAutoNum type="arabicPeriod"/>
            </a:pPr>
            <a:r>
              <a:rPr lang="en-US" dirty="0" smtClean="0"/>
              <a:t>Demonstrate </a:t>
            </a:r>
            <a:r>
              <a:rPr lang="en-US" dirty="0"/>
              <a:t>understanding of the math concept, not just the procedure </a:t>
            </a:r>
          </a:p>
          <a:p>
            <a:pPr marL="515938" indent="-515938">
              <a:spcAft>
                <a:spcPts val="600"/>
              </a:spcAft>
              <a:buFont typeface="+mj-lt"/>
              <a:buAutoNum type="arabicPeriod"/>
            </a:pPr>
            <a:r>
              <a:rPr lang="en-US" dirty="0"/>
              <a:t>Apply their understanding to real world examples </a:t>
            </a:r>
          </a:p>
          <a:p>
            <a:pPr marL="515938" indent="-515938">
              <a:spcAft>
                <a:spcPts val="600"/>
              </a:spcAft>
              <a:buFont typeface="+mj-lt"/>
              <a:buAutoNum type="arabicPeriod"/>
            </a:pPr>
            <a:r>
              <a:rPr lang="en-US" dirty="0"/>
              <a:t>Use accurate procedures and skills to answer questions </a:t>
            </a:r>
          </a:p>
          <a:p>
            <a:pPr marL="515938" indent="-515938">
              <a:spcAft>
                <a:spcPts val="600"/>
              </a:spcAft>
              <a:buFont typeface="+mj-lt"/>
              <a:buAutoNum type="arabicPeriod"/>
            </a:pPr>
            <a:r>
              <a:rPr lang="en-US" b="1" dirty="0">
                <a:solidFill>
                  <a:srgbClr val="FF0000"/>
                </a:solidFill>
              </a:rPr>
              <a:t>Demonstrate mathematical reasoning by explaining, justifying, or critiquing with precision</a:t>
            </a:r>
          </a:p>
        </p:txBody>
      </p:sp>
      <p:sp>
        <p:nvSpPr>
          <p:cNvPr id="3" name="Title 2"/>
          <p:cNvSpPr>
            <a:spLocks noGrp="1"/>
          </p:cNvSpPr>
          <p:nvPr>
            <p:ph type="title"/>
          </p:nvPr>
        </p:nvSpPr>
        <p:spPr/>
        <p:txBody>
          <a:bodyPr/>
          <a:lstStyle/>
          <a:p>
            <a:r>
              <a:rPr lang="en-US" dirty="0" smtClean="0"/>
              <a:t>Key Skills in Mathematics</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5</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88767221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6" name="Title 1"/>
          <p:cNvSpPr>
            <a:spLocks noGrp="1"/>
          </p:cNvSpPr>
          <p:nvPr>
            <p:ph type="title"/>
          </p:nvPr>
        </p:nvSpPr>
        <p:spPr/>
        <p:txBody>
          <a:bodyPr>
            <a:noAutofit/>
          </a:bodyPr>
          <a:lstStyle/>
          <a:p>
            <a:r>
              <a:rPr lang="en-US" dirty="0" smtClean="0">
                <a:latin typeface="Calibri"/>
                <a:cs typeface="Calibri"/>
              </a:rPr>
              <a:t>Why this matters</a:t>
            </a:r>
            <a:endParaRPr lang="en-US" dirty="0">
              <a:latin typeface="Calibri"/>
              <a:cs typeface="Calibri"/>
            </a:endParaRPr>
          </a:p>
        </p:txBody>
      </p:sp>
      <p:pic>
        <p:nvPicPr>
          <p:cNvPr id="1025" name="Picture 1"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459163"/>
            <a:ext cx="3124200" cy="95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459163"/>
            <a:ext cx="3124200" cy="95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01" y="3449638"/>
            <a:ext cx="3124200" cy="9525"/>
          </a:xfrm>
          <a:prstGeom prst="rect">
            <a:avLst/>
          </a:prstGeom>
          <a:noFill/>
          <a:extLst>
            <a:ext uri="{909E8E84-426E-40dd-AFC4-6F175D3DCCD1}">
              <a14:hiddenFill xmlns:a14="http://schemas.microsoft.com/office/drawing/2010/main">
                <a:solidFill>
                  <a:srgbClr val="FFFFFF"/>
                </a:solidFill>
              </a14:hiddenFill>
            </a:ext>
          </a:extLst>
        </p:spPr>
      </p:pic>
      <p:sp>
        <p:nvSpPr>
          <p:cNvPr id="12" name="Footer Placeholder 4"/>
          <p:cNvSpPr>
            <a:spLocks noGrp="1"/>
          </p:cNvSpPr>
          <p:nvPr>
            <p:ph type="ftr" sz="quarter" idx="3"/>
          </p:nvPr>
        </p:nvSpPr>
        <p:spPr>
          <a:xfrm>
            <a:off x="152400" y="6400800"/>
            <a:ext cx="2895600" cy="304800"/>
          </a:xfrm>
        </p:spPr>
        <p:txBody>
          <a:bodyPr/>
          <a:lstStyle/>
          <a:p>
            <a:r>
              <a:rPr lang="en-US" dirty="0" smtClean="0"/>
              <a:t>Louisiana Believes</a:t>
            </a:r>
            <a:endParaRPr lang="en-US" dirty="0"/>
          </a:p>
        </p:txBody>
      </p:sp>
      <p:sp>
        <p:nvSpPr>
          <p:cNvPr id="4" name="TextBox 3"/>
          <p:cNvSpPr txBox="1"/>
          <p:nvPr/>
        </p:nvSpPr>
        <p:spPr>
          <a:xfrm>
            <a:off x="457200" y="1756589"/>
            <a:ext cx="8077200" cy="2062103"/>
          </a:xfrm>
          <a:prstGeom prst="rect">
            <a:avLst/>
          </a:prstGeom>
          <a:noFill/>
        </p:spPr>
        <p:txBody>
          <a:bodyPr wrap="square" rtlCol="0">
            <a:spAutoFit/>
          </a:bodyPr>
          <a:lstStyle/>
          <a:p>
            <a:pPr marL="285750" indent="-285750">
              <a:buFont typeface="Arial"/>
              <a:buChar char="•"/>
            </a:pPr>
            <a:r>
              <a:rPr lang="en-US" sz="3200" dirty="0" smtClean="0"/>
              <a:t>EOC and PARCC</a:t>
            </a:r>
          </a:p>
          <a:p>
            <a:endParaRPr lang="en-US" sz="3200" dirty="0" smtClean="0"/>
          </a:p>
          <a:p>
            <a:pPr marL="285750" indent="-285750">
              <a:buFont typeface="Arial"/>
              <a:buChar char="•"/>
            </a:pPr>
            <a:r>
              <a:rPr lang="en-US" sz="3200" dirty="0" smtClean="0"/>
              <a:t>College and career ready</a:t>
            </a:r>
          </a:p>
          <a:p>
            <a:endParaRPr lang="en-US" sz="3200" dirty="0"/>
          </a:p>
        </p:txBody>
      </p:sp>
    </p:spTree>
    <p:extLst>
      <p:ext uri="{BB962C8B-B14F-4D97-AF65-F5344CB8AC3E}">
        <p14:creationId xmlns:p14="http://schemas.microsoft.com/office/powerpoint/2010/main" val="42419540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PARCC and EOC</a:t>
            </a:r>
            <a:endParaRPr lang="en-US" dirty="0"/>
          </a:p>
        </p:txBody>
      </p:sp>
      <p:sp>
        <p:nvSpPr>
          <p:cNvPr id="4" name="Slide Number Placeholder 3"/>
          <p:cNvSpPr>
            <a:spLocks noGrp="1"/>
          </p:cNvSpPr>
          <p:nvPr>
            <p:ph type="sldNum" sz="quarter" idx="4"/>
          </p:nvPr>
        </p:nvSpPr>
        <p:spPr/>
        <p:txBody>
          <a:bodyPr/>
          <a:lstStyle/>
          <a:p>
            <a:fld id="{79BA4B8F-8B3F-4B52-9164-AF2CA95F68ED}" type="slidenum">
              <a:rPr lang="en-US" smtClean="0"/>
              <a:pPr/>
              <a:t>7</a:t>
            </a:fld>
            <a:endParaRPr lang="en-US" dirty="0"/>
          </a:p>
        </p:txBody>
      </p:sp>
      <p:sp>
        <p:nvSpPr>
          <p:cNvPr id="5" name="Footer Placeholder 4"/>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
        <p:nvSpPr>
          <p:cNvPr id="6" name="Content Placeholder 5"/>
          <p:cNvSpPr txBox="1">
            <a:spLocks noGrp="1"/>
          </p:cNvSpPr>
          <p:nvPr>
            <p:ph idx="1"/>
          </p:nvPr>
        </p:nvSpPr>
        <p:spPr>
          <a:xfrm>
            <a:off x="228600" y="1371600"/>
            <a:ext cx="8382000" cy="4758225"/>
          </a:xfrm>
          <a:prstGeom prst="rect">
            <a:avLst/>
          </a:prstGeom>
          <a:noFill/>
        </p:spPr>
        <p:txBody>
          <a:bodyPr wrap="square" rtlCol="0">
            <a:spAutoFit/>
          </a:bodyPr>
          <a:lstStyle/>
          <a:p>
            <a:pPr marL="0" indent="0">
              <a:buNone/>
            </a:pPr>
            <a:r>
              <a:rPr lang="en-US" sz="2800" dirty="0" smtClean="0"/>
              <a:t>On your tables is a handout with a </a:t>
            </a:r>
            <a:r>
              <a:rPr lang="en-US" sz="2800" b="1" dirty="0" smtClean="0">
                <a:solidFill>
                  <a:schemeClr val="accent2">
                    <a:lumMod val="60000"/>
                    <a:lumOff val="40000"/>
                  </a:schemeClr>
                </a:solidFill>
              </a:rPr>
              <a:t>5</a:t>
            </a:r>
            <a:r>
              <a:rPr lang="en-US" sz="2800" b="1" baseline="30000" dirty="0" smtClean="0">
                <a:solidFill>
                  <a:schemeClr val="accent2">
                    <a:lumMod val="60000"/>
                    <a:lumOff val="40000"/>
                  </a:schemeClr>
                </a:solidFill>
              </a:rPr>
              <a:t>th</a:t>
            </a:r>
            <a:r>
              <a:rPr lang="en-US" sz="2800" b="1" dirty="0" smtClean="0">
                <a:solidFill>
                  <a:schemeClr val="accent2">
                    <a:lumMod val="60000"/>
                    <a:lumOff val="40000"/>
                  </a:schemeClr>
                </a:solidFill>
              </a:rPr>
              <a:t> grade PARCC </a:t>
            </a:r>
            <a:r>
              <a:rPr lang="en-US" sz="2800" dirty="0" smtClean="0"/>
              <a:t>item and corresponding sample student response and an </a:t>
            </a:r>
            <a:r>
              <a:rPr lang="en-US" sz="2800" b="1" dirty="0" smtClean="0">
                <a:solidFill>
                  <a:srgbClr val="4FCEFF"/>
                </a:solidFill>
              </a:rPr>
              <a:t>algebra I EOC </a:t>
            </a:r>
            <a:r>
              <a:rPr lang="en-US" sz="2800" dirty="0" smtClean="0"/>
              <a:t>item and corresponding sample student response.</a:t>
            </a:r>
          </a:p>
          <a:p>
            <a:pPr marL="0" indent="0">
              <a:buNone/>
            </a:pPr>
            <a:endParaRPr lang="en-US" sz="1600" dirty="0" smtClean="0"/>
          </a:p>
          <a:p>
            <a:pPr marL="0" indent="0">
              <a:buNone/>
            </a:pPr>
            <a:r>
              <a:rPr lang="en-US" sz="2800" b="1" dirty="0" smtClean="0">
                <a:solidFill>
                  <a:srgbClr val="FF6600"/>
                </a:solidFill>
              </a:rPr>
              <a:t>How </a:t>
            </a:r>
            <a:r>
              <a:rPr lang="en-US" sz="2800" b="1" dirty="0">
                <a:solidFill>
                  <a:srgbClr val="FF6600"/>
                </a:solidFill>
              </a:rPr>
              <a:t>is the sample student response here different than what we might have expected in the past?</a:t>
            </a:r>
          </a:p>
          <a:p>
            <a:pPr marL="0" indent="0">
              <a:buNone/>
            </a:pPr>
            <a:endParaRPr lang="en-US" sz="1600" dirty="0" smtClean="0"/>
          </a:p>
          <a:p>
            <a:pPr lvl="1"/>
            <a:r>
              <a:rPr lang="en-US" sz="2400" dirty="0" smtClean="0"/>
              <a:t>1 min to read the problem and student response</a:t>
            </a:r>
          </a:p>
          <a:p>
            <a:pPr lvl="1"/>
            <a:r>
              <a:rPr lang="en-US" sz="2400" dirty="0" smtClean="0"/>
              <a:t>1 min to discuss with a partner </a:t>
            </a:r>
          </a:p>
          <a:p>
            <a:pPr lvl="1"/>
            <a:r>
              <a:rPr lang="en-US" sz="2400" dirty="0" smtClean="0"/>
              <a:t>1 min to share out as a group</a:t>
            </a:r>
          </a:p>
        </p:txBody>
      </p:sp>
    </p:spTree>
    <p:extLst>
      <p:ext uri="{BB962C8B-B14F-4D97-AF65-F5344CB8AC3E}">
        <p14:creationId xmlns:p14="http://schemas.microsoft.com/office/powerpoint/2010/main" val="24290152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sp>
        <p:nvSpPr>
          <p:cNvPr id="6" name="Title 1"/>
          <p:cNvSpPr>
            <a:spLocks noGrp="1"/>
          </p:cNvSpPr>
          <p:nvPr>
            <p:ph type="title"/>
          </p:nvPr>
        </p:nvSpPr>
        <p:spPr/>
        <p:txBody>
          <a:bodyPr>
            <a:noAutofit/>
          </a:bodyPr>
          <a:lstStyle/>
          <a:p>
            <a:r>
              <a:rPr lang="en-US" sz="3600" dirty="0" smtClean="0"/>
              <a:t>Justifying, Critiquing and Explaining </a:t>
            </a:r>
            <a:r>
              <a:rPr lang="en-US" sz="3600" i="1" dirty="0" smtClean="0"/>
              <a:t>Verbally</a:t>
            </a:r>
            <a:endParaRPr lang="en-US" sz="3600" dirty="0"/>
          </a:p>
        </p:txBody>
      </p:sp>
      <p:pic>
        <p:nvPicPr>
          <p:cNvPr id="1025" name="Picture 1"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459163"/>
            <a:ext cx="3124200" cy="95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459163"/>
            <a:ext cx="3124200" cy="95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01" y="3449638"/>
            <a:ext cx="3124200" cy="9525"/>
          </a:xfrm>
          <a:prstGeom prst="rect">
            <a:avLst/>
          </a:prstGeom>
          <a:noFill/>
          <a:extLst>
            <a:ext uri="{909E8E84-426E-40dd-AFC4-6F175D3DCCD1}">
              <a14:hiddenFill xmlns:a14="http://schemas.microsoft.com/office/drawing/2010/main">
                <a:solidFill>
                  <a:srgbClr val="FFFFFF"/>
                </a:solidFill>
              </a14:hiddenFill>
            </a:ext>
          </a:extLst>
        </p:spPr>
      </p:pic>
      <p:sp>
        <p:nvSpPr>
          <p:cNvPr id="12" name="Footer Placeholder 4"/>
          <p:cNvSpPr>
            <a:spLocks noGrp="1"/>
          </p:cNvSpPr>
          <p:nvPr>
            <p:ph type="ftr" sz="quarter" idx="3"/>
          </p:nvPr>
        </p:nvSpPr>
        <p:spPr>
          <a:xfrm>
            <a:off x="152400" y="6400800"/>
            <a:ext cx="2895600" cy="304800"/>
          </a:xfrm>
        </p:spPr>
        <p:txBody>
          <a:bodyPr/>
          <a:lstStyle/>
          <a:p>
            <a:r>
              <a:rPr lang="en-US" dirty="0" smtClean="0"/>
              <a:t>Louisiana Believes</a:t>
            </a:r>
            <a:endParaRPr lang="en-US" dirty="0"/>
          </a:p>
        </p:txBody>
      </p:sp>
      <p:sp>
        <p:nvSpPr>
          <p:cNvPr id="4" name="TextBox 3"/>
          <p:cNvSpPr txBox="1"/>
          <p:nvPr/>
        </p:nvSpPr>
        <p:spPr>
          <a:xfrm>
            <a:off x="457200" y="1756589"/>
            <a:ext cx="8382000" cy="4247317"/>
          </a:xfrm>
          <a:prstGeom prst="rect">
            <a:avLst/>
          </a:prstGeom>
          <a:noFill/>
        </p:spPr>
        <p:txBody>
          <a:bodyPr wrap="square" rtlCol="0">
            <a:spAutoFit/>
          </a:bodyPr>
          <a:lstStyle/>
          <a:p>
            <a:r>
              <a:rPr lang="en-US" sz="3000" dirty="0" smtClean="0"/>
              <a:t>Math Discussions</a:t>
            </a:r>
            <a:endParaRPr lang="en-US" sz="3000" dirty="0"/>
          </a:p>
          <a:p>
            <a:pPr marL="746125" lvl="1" indent="-285750">
              <a:buFont typeface="Arial"/>
              <a:buChar char="•"/>
            </a:pPr>
            <a:r>
              <a:rPr lang="en-US" sz="3000" dirty="0" smtClean="0"/>
              <a:t>can </a:t>
            </a:r>
            <a:r>
              <a:rPr lang="en-US" sz="3000" dirty="0"/>
              <a:t>reveal understanding and misunderstanding.</a:t>
            </a:r>
          </a:p>
          <a:p>
            <a:pPr marL="746125" lvl="1" indent="-285750">
              <a:buFont typeface="Arial"/>
              <a:buChar char="•"/>
            </a:pPr>
            <a:r>
              <a:rPr lang="en-US" sz="3000" dirty="0"/>
              <a:t>support robust learning by boosting memory.</a:t>
            </a:r>
          </a:p>
          <a:p>
            <a:pPr marL="746125" lvl="1" indent="-285750">
              <a:buFont typeface="Arial"/>
              <a:buChar char="•"/>
            </a:pPr>
            <a:r>
              <a:rPr lang="en-US" sz="3000" dirty="0"/>
              <a:t>support deeper reasoning.</a:t>
            </a:r>
          </a:p>
          <a:p>
            <a:pPr marL="746125" lvl="1" indent="-285750">
              <a:buFont typeface="Arial"/>
              <a:buChar char="•"/>
            </a:pPr>
            <a:r>
              <a:rPr lang="en-US" sz="3000" dirty="0"/>
              <a:t>support language development.</a:t>
            </a:r>
          </a:p>
          <a:p>
            <a:pPr marL="746125" lvl="1" indent="-285750">
              <a:buFont typeface="Arial"/>
              <a:buChar char="•"/>
            </a:pPr>
            <a:r>
              <a:rPr lang="en-US" sz="3000" dirty="0"/>
              <a:t>support development of social skills</a:t>
            </a:r>
            <a:r>
              <a:rPr lang="en-US" sz="3000" dirty="0" smtClean="0"/>
              <a:t>.</a:t>
            </a:r>
          </a:p>
          <a:p>
            <a:pPr marL="746125" lvl="1" indent="-285750">
              <a:buFont typeface="Arial"/>
              <a:buChar char="•"/>
            </a:pPr>
            <a:r>
              <a:rPr lang="en-US" sz="3000" dirty="0" smtClean="0"/>
              <a:t>are the precursor to students being able to write about math.</a:t>
            </a:r>
            <a:endParaRPr lang="en-US" sz="3000" dirty="0"/>
          </a:p>
        </p:txBody>
      </p:sp>
    </p:spTree>
    <p:extLst>
      <p:ext uri="{BB962C8B-B14F-4D97-AF65-F5344CB8AC3E}">
        <p14:creationId xmlns:p14="http://schemas.microsoft.com/office/powerpoint/2010/main" val="117717794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38400"/>
            <a:ext cx="9144000" cy="6096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smtClean="0">
              <a:solidFill>
                <a:schemeClr val="bg1"/>
              </a:solidFill>
              <a:latin typeface="Calibri" pitchFamily="34" charset="0"/>
              <a:cs typeface="Calibri" pitchFamily="34" charset="0"/>
            </a:endParaRPr>
          </a:p>
        </p:txBody>
      </p:sp>
      <p:sp>
        <p:nvSpPr>
          <p:cNvPr id="2" name="Title 1"/>
          <p:cNvSpPr>
            <a:spLocks noGrp="1"/>
          </p:cNvSpPr>
          <p:nvPr>
            <p:ph type="title"/>
          </p:nvPr>
        </p:nvSpPr>
        <p:spPr/>
        <p:txBody>
          <a:bodyPr/>
          <a:lstStyle/>
          <a:p>
            <a:r>
              <a:rPr lang="en-US" dirty="0" smtClean="0">
                <a:latin typeface="Calibri"/>
                <a:cs typeface="Calibri"/>
              </a:rPr>
              <a:t>Agenda</a:t>
            </a:r>
            <a:endParaRPr lang="en-US" dirty="0">
              <a:latin typeface="Calibri"/>
              <a:cs typeface="Calibri"/>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9</a:t>
            </a:fld>
            <a:endParaRPr lang="en-US" dirty="0">
              <a:solidFill>
                <a:prstClr val="black">
                  <a:tint val="75000"/>
                </a:prstClr>
              </a:solidFill>
            </a:endParaRPr>
          </a:p>
        </p:txBody>
      </p:sp>
      <p:sp>
        <p:nvSpPr>
          <p:cNvPr id="5" name="Content Placeholder 4"/>
          <p:cNvSpPr>
            <a:spLocks noGrp="1"/>
          </p:cNvSpPr>
          <p:nvPr>
            <p:ph sz="quarter" idx="4294967295"/>
          </p:nvPr>
        </p:nvSpPr>
        <p:spPr>
          <a:xfrm>
            <a:off x="152400" y="1447800"/>
            <a:ext cx="8839200" cy="5105400"/>
          </a:xfrm>
          <a:prstGeom prst="rect">
            <a:avLst/>
          </a:prstGeom>
        </p:spPr>
        <p:txBody>
          <a:bodyPr>
            <a:normAutofit/>
          </a:bodyPr>
          <a:lstStyle/>
          <a:p>
            <a:r>
              <a:rPr lang="en-US" sz="2800" dirty="0"/>
              <a:t>Welcome</a:t>
            </a:r>
          </a:p>
          <a:p>
            <a:r>
              <a:rPr lang="en-US" sz="2800" dirty="0"/>
              <a:t>Why mathematical discourse matters</a:t>
            </a:r>
          </a:p>
          <a:p>
            <a:r>
              <a:rPr lang="en-US" sz="2800" dirty="0"/>
              <a:t>Steps to creating a rich classroom discussion</a:t>
            </a:r>
          </a:p>
          <a:p>
            <a:r>
              <a:rPr lang="en-US" sz="2800" dirty="0"/>
              <a:t>Applying these skills to your work</a:t>
            </a:r>
          </a:p>
          <a:p>
            <a:r>
              <a:rPr lang="en-US" sz="2800" dirty="0"/>
              <a:t>Closing reflection </a:t>
            </a:r>
          </a:p>
        </p:txBody>
      </p:sp>
      <p:sp>
        <p:nvSpPr>
          <p:cNvPr id="6" name="Footer Placeholder 3"/>
          <p:cNvSpPr>
            <a:spLocks noGrp="1"/>
          </p:cNvSpPr>
          <p:nvPr>
            <p:ph type="ftr" sz="quarter" idx="3"/>
          </p:nvPr>
        </p:nvSpPr>
        <p:spPr>
          <a:xfrm>
            <a:off x="152400" y="6477000"/>
            <a:ext cx="2895600" cy="304800"/>
          </a:xfrm>
        </p:spPr>
        <p:txBody>
          <a:bodyPr/>
          <a:lstStyle/>
          <a:p>
            <a:r>
              <a:rPr lang="en-US" dirty="0" smtClean="0"/>
              <a:t>Louisiana Believes</a:t>
            </a:r>
            <a:endParaRPr lang="en-US" dirty="0"/>
          </a:p>
        </p:txBody>
      </p:sp>
    </p:spTree>
    <p:extLst>
      <p:ext uri="{BB962C8B-B14F-4D97-AF65-F5344CB8AC3E}">
        <p14:creationId xmlns:p14="http://schemas.microsoft.com/office/powerpoint/2010/main" val="164142708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3_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13099</TotalTime>
  <Words>3591</Words>
  <Application>Microsoft Macintosh PowerPoint</Application>
  <PresentationFormat>On-screen Show (4:3)</PresentationFormat>
  <Paragraphs>437</Paragraphs>
  <Slides>29</Slides>
  <Notes>29</Notes>
  <HiddenSlides>0</HiddenSlides>
  <MMClips>0</MMClips>
  <ScaleCrop>false</ScaleCrop>
  <HeadingPairs>
    <vt:vector size="4" baseType="variant">
      <vt:variant>
        <vt:lpstr>Theme</vt:lpstr>
      </vt:variant>
      <vt:variant>
        <vt:i4>5</vt:i4>
      </vt:variant>
      <vt:variant>
        <vt:lpstr>Slide Titles</vt:lpstr>
      </vt:variant>
      <vt:variant>
        <vt:i4>29</vt:i4>
      </vt:variant>
    </vt:vector>
  </HeadingPairs>
  <TitlesOfParts>
    <vt:vector size="34" baseType="lpstr">
      <vt:lpstr>Default Theme</vt:lpstr>
      <vt:lpstr>Blank</vt:lpstr>
      <vt:lpstr>1_Default Theme</vt:lpstr>
      <vt:lpstr>2_Default Theme</vt:lpstr>
      <vt:lpstr>3_Default Theme</vt:lpstr>
      <vt:lpstr>PowerPoint Presentation</vt:lpstr>
      <vt:lpstr>Today’s Goals</vt:lpstr>
      <vt:lpstr>Agenda</vt:lpstr>
      <vt:lpstr>Agenda</vt:lpstr>
      <vt:lpstr>Key Skills in Mathematics</vt:lpstr>
      <vt:lpstr>Why this matters</vt:lpstr>
      <vt:lpstr>PARCC and EOC</vt:lpstr>
      <vt:lpstr>Justifying, Critiquing and Explaining Verbally</vt:lpstr>
      <vt:lpstr>Agenda</vt:lpstr>
      <vt:lpstr>Student Actions- Video</vt:lpstr>
      <vt:lpstr>Students are…</vt:lpstr>
      <vt:lpstr>Steps to Designing an Effective Classroom Discussion</vt:lpstr>
      <vt:lpstr>Teacher Actions- Model Lesson</vt:lpstr>
      <vt:lpstr>Step 1 &amp; 2: Plan the Objective, Questions and Task</vt:lpstr>
      <vt:lpstr>Teacher Actions- Model Lesson</vt:lpstr>
      <vt:lpstr>Teacher Actions- Model Lesson</vt:lpstr>
      <vt:lpstr>Teacher Actions- Model Lesson</vt:lpstr>
      <vt:lpstr>Teacher Actions</vt:lpstr>
      <vt:lpstr>Steps to Designing an Effective Classroom Discussion</vt:lpstr>
      <vt:lpstr>Plan High-Quality Questions and Tasks</vt:lpstr>
      <vt:lpstr>Steps to Designing an Effective Classroom Discussion</vt:lpstr>
      <vt:lpstr>Teach Key Skills</vt:lpstr>
      <vt:lpstr>Steps to Designing an Effective Classroom Discussion</vt:lpstr>
      <vt:lpstr>Facilitate Discussion</vt:lpstr>
      <vt:lpstr>Create the Right Environment</vt:lpstr>
      <vt:lpstr>Agenda</vt:lpstr>
      <vt:lpstr>Your Turn to Practice</vt:lpstr>
      <vt:lpstr>Agenda</vt:lpstr>
      <vt:lpstr>Closing Reflection</vt:lpstr>
    </vt:vector>
  </TitlesOfParts>
  <Company>LDOE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Louisiana Department of Education</dc:creator>
  <cp:lastModifiedBy>Alicja Witkowski</cp:lastModifiedBy>
  <cp:revision>619</cp:revision>
  <cp:lastPrinted>2013-10-14T20:29:33Z</cp:lastPrinted>
  <dcterms:created xsi:type="dcterms:W3CDTF">2013-04-08T19:50:51Z</dcterms:created>
  <dcterms:modified xsi:type="dcterms:W3CDTF">2014-12-12T15:08:44Z</dcterms:modified>
</cp:coreProperties>
</file>