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</p:sldMasterIdLst>
  <p:notesMasterIdLst>
    <p:notesMasterId r:id="rId22"/>
  </p:notesMasterIdLst>
  <p:handoutMasterIdLst>
    <p:handoutMasterId r:id="rId23"/>
  </p:handoutMasterIdLst>
  <p:sldIdLst>
    <p:sldId id="257" r:id="rId7"/>
    <p:sldId id="594" r:id="rId8"/>
    <p:sldId id="522" r:id="rId9"/>
    <p:sldId id="587" r:id="rId10"/>
    <p:sldId id="595" r:id="rId11"/>
    <p:sldId id="585" r:id="rId12"/>
    <p:sldId id="552" r:id="rId13"/>
    <p:sldId id="589" r:id="rId14"/>
    <p:sldId id="591" r:id="rId15"/>
    <p:sldId id="590" r:id="rId16"/>
    <p:sldId id="599" r:id="rId17"/>
    <p:sldId id="598" r:id="rId18"/>
    <p:sldId id="586" r:id="rId19"/>
    <p:sldId id="596" r:id="rId20"/>
    <p:sldId id="597" r:id="rId21"/>
  </p:sldIdLst>
  <p:sldSz cx="9144000" cy="6858000" type="screen4x3"/>
  <p:notesSz cx="7019925" cy="9305925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halkduster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hitney" initials="W" lastIdx="9" clrIdx="0"/>
  <p:cmAuthor id="1" name="Rebecca Kockler" initials="RK" lastIdx="9" clrIdx="1"/>
  <p:cmAuthor id="2" name="Whitney Whealdon" initials="WW" lastIdx="1" clrIdx="2"/>
  <p:cmAuthor id="3" name="Serena White" initials="SW" lastIdx="3" clrIdx="3"/>
  <p:cmAuthor id="4" name="Alicja Witkowski" initials="AW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BDBA"/>
    <a:srgbClr val="006600"/>
    <a:srgbClr val="FFCC99"/>
    <a:srgbClr val="6D6F77"/>
    <a:srgbClr val="DAE57E"/>
    <a:srgbClr val="E7EBF5"/>
    <a:srgbClr val="CC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0" autoAdjust="0"/>
    <p:restoredTop sz="84892" autoAdjust="0"/>
  </p:normalViewPr>
  <p:slideViewPr>
    <p:cSldViewPr>
      <p:cViewPr>
        <p:scale>
          <a:sx n="80" d="100"/>
          <a:sy n="80" d="100"/>
        </p:scale>
        <p:origin x="-103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0" d="100"/>
          <a:sy n="70" d="100"/>
        </p:scale>
        <p:origin x="-2424" y="930"/>
      </p:cViewPr>
      <p:guideLst>
        <p:guide orient="horz" pos="2931"/>
        <p:guide pos="221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2603" cy="465615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5733" y="1"/>
            <a:ext cx="3042603" cy="465615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fld id="{7A073B02-43F1-4E1A-83EF-A8630B44EBE1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8722"/>
            <a:ext cx="3042603" cy="465615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5733" y="8838722"/>
            <a:ext cx="3042603" cy="465615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fld id="{2D177E98-1522-45CC-978B-14A3528C74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84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79" tIns="46640" rIns="93279" bIns="4664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79" tIns="46640" rIns="93279" bIns="46640" rtlCol="0"/>
          <a:lstStyle>
            <a:lvl1pPr algn="r">
              <a:defRPr sz="1200"/>
            </a:lvl1pPr>
          </a:lstStyle>
          <a:p>
            <a:fld id="{F95E1F44-B786-4FB2-9775-B1AB9A03AA22}" type="datetimeFigureOut">
              <a:rPr lang="en-US" smtClean="0"/>
              <a:t>12/12/2014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54550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79" tIns="46640" rIns="93279" bIns="4664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79" tIns="46640" rIns="93279" bIns="4664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79" tIns="46640" rIns="93279" bIns="4664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79" tIns="46640" rIns="93279" bIns="46640" rtlCol="0" anchor="b"/>
          <a:lstStyle>
            <a:lvl1pPr algn="r">
              <a:defRPr sz="1200"/>
            </a:lvl1pPr>
          </a:lstStyle>
          <a:p>
            <a:fld id="{EBD80347-C5C2-443D-8E28-046FF5B259E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552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uisianabelieves.com/docs/default-source/teacher-toolbox-resources/answer-frames.pdf?sfvrsn=2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71600" lvl="3" indent="0">
              <a:buFontTx/>
              <a:buNone/>
            </a:pPr>
            <a:endParaRPr lang="en-US" sz="1100" baseline="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858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 smtClean="0"/>
              <a:t>Ask participants: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knowledge are students building in the first part of this lesson?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are students building these skills through the first section of this lesson?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Consider</a:t>
            </a:r>
            <a:r>
              <a:rPr lang="en-US" baseline="0" dirty="0" smtClean="0"/>
              <a:t> how students are building knowledge and skill in this lesson. W</a:t>
            </a:r>
            <a:r>
              <a:rPr lang="en-US" dirty="0" smtClean="0"/>
              <a:t>hat is</a:t>
            </a:r>
            <a:r>
              <a:rPr lang="en-US" baseline="0" dirty="0" smtClean="0"/>
              <a:t> one thing in the previous section of the model lesson you can bring into your classroom?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How will that help your students read, understand, and express understanding of complex texts?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D4113-607C-4C8C-A317-57A1D107AA5D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5992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Provide</a:t>
            </a:r>
            <a:r>
              <a:rPr lang="en-US" baseline="0" dirty="0" smtClean="0"/>
              <a:t> an example of an answer frame that would apply here, such as RACE or RATE</a:t>
            </a:r>
            <a:r>
              <a:rPr lang="en-US" baseline="0" dirty="0" smtClean="0"/>
              <a:t>.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US" dirty="0" smtClean="0"/>
              <a:t>View examples of </a:t>
            </a:r>
            <a:r>
              <a:rPr lang="en-US" dirty="0" smtClean="0"/>
              <a:t>answer frames at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www.louisianabelieves.com/docs/default-source/teacher-toolbox-resources/answer-frames.pdf?sfvrsn=2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40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 smtClean="0"/>
              <a:t>Ask participants: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Consider how students are building knowledge and skill in this lesson. How does this lesson prepare students for the writing task shown at the beginning of this presentation?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one thing in the last section of the model lesson you can bring into your classroom?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will that help your students read, understand, and express understanding of complex texts?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D4113-607C-4C8C-A317-57A1D107AA5D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5992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851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to participants that if they want additional information</a:t>
            </a:r>
            <a:r>
              <a:rPr lang="en-US" baseline="0" dirty="0" smtClean="0"/>
              <a:t> about the strategies used in this lesson (e.g., TP-CASTT and answer frames), they can access strategy one-pagers at the link on the slide. The one-pagers provide information and links to videos and handouts for various strategies to help students read, understand, and express understanding of complex texts.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Additionally, Module 3 of the Virtual Book Clubs focuses on using instructional strategies to help students read, understand, and express understanding of complex texts.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37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Ask participants: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Consider the following statement:</a:t>
            </a:r>
          </a:p>
          <a:p>
            <a:pPr marL="688975" indent="0">
              <a:buNone/>
            </a:pPr>
            <a:r>
              <a:rPr lang="en-US" sz="1100" dirty="0" smtClean="0"/>
              <a:t>“Reading is the first step of the writing process.”</a:t>
            </a:r>
            <a:endParaRPr lang="en-US" sz="1100" baseline="0" dirty="0" smtClean="0"/>
          </a:p>
          <a:p>
            <a:pPr marL="171450">
              <a:buNone/>
            </a:pPr>
            <a:r>
              <a:rPr lang="en-US" sz="1200" dirty="0" smtClean="0"/>
              <a:t>How did we demonstrate this statement today?</a:t>
            </a:r>
          </a:p>
          <a:p>
            <a:pPr marL="171450" indent="-1714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How does this process better support students in expressing understanding of complex texts than just giving students a rigorous writing prompt without aligned instruction?</a:t>
            </a:r>
          </a:p>
          <a:p>
            <a:pPr marL="171450" indent="-1714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What are two things you plan to do differently in your classroom to ensure students build knowledge and skill?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D4113-607C-4C8C-A317-57A1D107AA5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612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D4113-607C-4C8C-A317-57A1D107AA5D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5992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851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Ask participants: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 smtClean="0"/>
              <a:t>What knowledge and skill will students need to complete this task?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898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898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851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D4113-607C-4C8C-A317-57A1D107AA5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612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67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80347-C5C2-443D-8E28-046FF5B259E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78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 marL="803275" indent="-346075"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anchor="ctr"/>
          <a:lstStyle>
            <a:lvl1pPr>
              <a:defRPr sz="4000" b="1">
                <a:solidFill>
                  <a:srgbClr val="6D6F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chemeClr val="bg2">
                    <a:lumMod val="50000"/>
                  </a:schemeClr>
                </a:solidFill>
                <a:latin typeface="Chalkduster" pitchFamily="66" charset="0"/>
              </a:defRPr>
            </a:lvl1pPr>
          </a:lstStyle>
          <a:p>
            <a:r>
              <a:rPr lang="en-US" dirty="0" smtClean="0"/>
              <a:t>Louisiana Believes.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18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69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 marL="803275" indent="-346075"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anchor="ctr"/>
          <a:lstStyle>
            <a:lvl1pPr>
              <a:defRPr sz="4000" b="1">
                <a:solidFill>
                  <a:srgbClr val="6D6F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chemeClr val="bg2">
                    <a:lumMod val="50000"/>
                  </a:schemeClr>
                </a:solidFill>
                <a:latin typeface="Chalkduster" pitchFamily="66" charset="0"/>
              </a:defRPr>
            </a:lvl1pPr>
          </a:lstStyle>
          <a:p>
            <a:r>
              <a:rPr lang="en-US" dirty="0" smtClean="0">
                <a:solidFill>
                  <a:srgbClr val="DBF5F9">
                    <a:lumMod val="50000"/>
                  </a:srgbClr>
                </a:solidFill>
              </a:rPr>
              <a:t>Louisiana Believes.</a:t>
            </a:r>
            <a:endParaRPr lang="en-US" dirty="0">
              <a:solidFill>
                <a:srgbClr val="DBF5F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370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 marL="803275" indent="-346075"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anchor="ctr"/>
          <a:lstStyle>
            <a:lvl1pPr>
              <a:defRPr sz="4000" b="1">
                <a:solidFill>
                  <a:srgbClr val="6D6F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chemeClr val="bg2">
                    <a:lumMod val="50000"/>
                  </a:schemeClr>
                </a:solidFill>
                <a:latin typeface="Chalkduster" pitchFamily="66" charset="0"/>
              </a:defRPr>
            </a:lvl1pPr>
          </a:lstStyle>
          <a:p>
            <a:r>
              <a:rPr lang="en-US" dirty="0" smtClean="0">
                <a:solidFill>
                  <a:srgbClr val="DBF5F9">
                    <a:lumMod val="50000"/>
                  </a:srgbClr>
                </a:solidFill>
              </a:rPr>
              <a:t>Louisiana Believes.</a:t>
            </a:r>
            <a:endParaRPr lang="en-US" dirty="0">
              <a:solidFill>
                <a:srgbClr val="DBF5F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420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 marL="803275" indent="-346075"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anchor="ctr"/>
          <a:lstStyle>
            <a:lvl1pPr>
              <a:defRPr sz="4000" b="1">
                <a:solidFill>
                  <a:srgbClr val="6D6F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chemeClr val="bg2">
                    <a:lumMod val="50000"/>
                  </a:schemeClr>
                </a:solidFill>
                <a:latin typeface="Chalkduster" pitchFamily="66" charset="0"/>
              </a:defRPr>
            </a:lvl1pPr>
          </a:lstStyle>
          <a:p>
            <a:r>
              <a:rPr lang="en-US" dirty="0" smtClean="0">
                <a:solidFill>
                  <a:srgbClr val="DBF5F9">
                    <a:lumMod val="50000"/>
                  </a:srgbClr>
                </a:solidFill>
              </a:rPr>
              <a:t>Louisiana Believes.</a:t>
            </a:r>
            <a:endParaRPr lang="en-US" dirty="0">
              <a:solidFill>
                <a:srgbClr val="DBF5F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603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 marL="803275" indent="-346075"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anchor="ctr"/>
          <a:lstStyle>
            <a:lvl1pPr>
              <a:defRPr sz="4000" b="1">
                <a:solidFill>
                  <a:srgbClr val="6D6F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chemeClr val="bg2">
                    <a:lumMod val="50000"/>
                  </a:schemeClr>
                </a:solidFill>
                <a:latin typeface="Chalkduster" pitchFamily="66" charset="0"/>
              </a:defRPr>
            </a:lvl1pPr>
          </a:lstStyle>
          <a:p>
            <a:r>
              <a:rPr lang="en-US" dirty="0" smtClean="0">
                <a:solidFill>
                  <a:srgbClr val="DBF5F9">
                    <a:lumMod val="50000"/>
                  </a:srgbClr>
                </a:solidFill>
              </a:rPr>
              <a:t>Louisiana Believes.</a:t>
            </a:r>
            <a:endParaRPr lang="en-US" dirty="0">
              <a:solidFill>
                <a:srgbClr val="DBF5F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670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rgbClr val="2ABDBA"/>
                </a:solidFill>
                <a:latin typeface="Chalkduster" pitchFamily="66" charset="0"/>
              </a:defRPr>
            </a:lvl1pPr>
          </a:lstStyle>
          <a:p>
            <a:r>
              <a:rPr lang="en-US" dirty="0" smtClean="0"/>
              <a:t>Louisiana Believes.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D6F77"/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DAE5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5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04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rgbClr val="2ABDBA"/>
                </a:solidFill>
                <a:latin typeface="Chalkduster" pitchFamily="66" charset="0"/>
              </a:defRPr>
            </a:lvl1pPr>
          </a:lstStyle>
          <a:p>
            <a:r>
              <a:rPr lang="en-US" dirty="0" smtClean="0"/>
              <a:t>Louisiana Believes.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D6F77"/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latin typeface="Calibri"/>
              </a:rPr>
              <a:pPr/>
              <a:t>‹#›</a:t>
            </a:fld>
            <a:endParaRPr lang="en-US" dirty="0">
              <a:latin typeface="Calibri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DAE5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72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rgbClr val="2ABDBA"/>
                </a:solidFill>
                <a:latin typeface="Chalkduster" pitchFamily="66" charset="0"/>
              </a:defRPr>
            </a:lvl1pPr>
          </a:lstStyle>
          <a:p>
            <a:r>
              <a:rPr lang="en-US" dirty="0" smtClean="0"/>
              <a:t>Louisiana Believes.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D6F77"/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latin typeface="Calibri"/>
              </a:rPr>
              <a:pPr/>
              <a:t>‹#›</a:t>
            </a:fld>
            <a:endParaRPr lang="en-US" dirty="0">
              <a:latin typeface="Calibri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DAE5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75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rgbClr val="2ABDBA"/>
                </a:solidFill>
                <a:latin typeface="Chalkduster" pitchFamily="66" charset="0"/>
              </a:defRPr>
            </a:lvl1pPr>
          </a:lstStyle>
          <a:p>
            <a:r>
              <a:rPr lang="en-US" dirty="0" smtClean="0"/>
              <a:t>Louisiana Believes.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D6F77"/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latin typeface="Calibri"/>
              </a:rPr>
              <a:pPr/>
              <a:t>‹#›</a:t>
            </a:fld>
            <a:endParaRPr lang="en-US" dirty="0">
              <a:latin typeface="Calibri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DAE5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771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553201"/>
            <a:ext cx="2895600" cy="304800"/>
          </a:xfrm>
          <a:prstGeom prst="rect">
            <a:avLst/>
          </a:prstGeom>
          <a:noFill/>
        </p:spPr>
        <p:txBody>
          <a:bodyPr/>
          <a:lstStyle>
            <a:lvl1pPr>
              <a:defRPr sz="1800">
                <a:solidFill>
                  <a:srgbClr val="2ABDBA"/>
                </a:solidFill>
                <a:latin typeface="Chalkduster" pitchFamily="66" charset="0"/>
              </a:defRPr>
            </a:lvl1pPr>
          </a:lstStyle>
          <a:p>
            <a:r>
              <a:rPr lang="en-US" dirty="0" smtClean="0"/>
              <a:t>Louisiana Believes.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53201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D6F77"/>
                </a:solidFill>
                <a:latin typeface="+mj-lt"/>
              </a:defRPr>
            </a:lvl1pPr>
          </a:lstStyle>
          <a:p>
            <a:fld id="{79BA4B8F-8B3F-4B52-9164-AF2CA95F68ED}" type="slidenum">
              <a:rPr lang="en-US" smtClean="0">
                <a:latin typeface="Calibri"/>
              </a:rPr>
              <a:pPr/>
              <a:t>‹#›</a:t>
            </a:fld>
            <a:endParaRPr lang="en-US" dirty="0">
              <a:latin typeface="Calibri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DAE5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79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uisianabelieves.com/resources/classroom-support-toolbox/teacher-support-toolbox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uisianabelieves.com/docs/default-source/teacher-toolbox-resources/unit-plan-english-language-arts-grade-7-sample-how-to-write-a-memoir.pdf?sfvrsn=7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edhelper.com/poetry/Oranges_by_Gary_Soto.htm" TargetMode="External"/><Relationship Id="rId4" Type="http://schemas.openxmlformats.org/officeDocument/2006/relationships/hyperlink" Target="http://theamericanscholar.org/how-to-write-a-memoir/#.VE1L0fldW6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dhelper.com/poetry/Oranges_by_Gary_Soto.ht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20574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Expressing Understanding of Complex Texts</a:t>
            </a:r>
          </a:p>
          <a:p>
            <a:pPr algn="ctr"/>
            <a:endParaRPr lang="en-US" sz="3600" b="1" dirty="0" smtClean="0"/>
          </a:p>
          <a:p>
            <a:pPr algn="ctr"/>
            <a:r>
              <a:rPr lang="en-US" sz="3600" b="1" dirty="0" smtClean="0"/>
              <a:t>Grades 6-12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7157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304800" y="1447800"/>
            <a:ext cx="8610600" cy="5257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Students must: 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b="1" dirty="0" smtClean="0"/>
              <a:t>1. Read and understand complex </a:t>
            </a:r>
            <a:r>
              <a:rPr lang="en-US" sz="2200" b="1" dirty="0"/>
              <a:t>texts: 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sz="2200" b="1" dirty="0" smtClean="0">
                <a:solidFill>
                  <a:srgbClr val="92D050"/>
                </a:solidFill>
              </a:rPr>
              <a:t>Use language and vocabulary to comprehend what the text says </a:t>
            </a:r>
            <a:endParaRPr lang="en-US" sz="2200" b="1" dirty="0">
              <a:solidFill>
                <a:srgbClr val="92D050"/>
              </a:solidFill>
            </a:endParaRP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sz="2200" b="1" dirty="0" smtClean="0">
                <a:solidFill>
                  <a:srgbClr val="2ABDBA"/>
                </a:solidFill>
              </a:rPr>
              <a:t>Use topics</a:t>
            </a:r>
            <a:r>
              <a:rPr lang="en-US" sz="2200" b="1" dirty="0">
                <a:solidFill>
                  <a:srgbClr val="2ABDBA"/>
                </a:solidFill>
              </a:rPr>
              <a:t>, themes, and </a:t>
            </a:r>
            <a:r>
              <a:rPr lang="en-US" sz="2200" b="1" dirty="0" smtClean="0">
                <a:solidFill>
                  <a:srgbClr val="2ABDBA"/>
                </a:solidFill>
              </a:rPr>
              <a:t>main ideas to comprehend what the text means </a:t>
            </a:r>
            <a:endParaRPr lang="en-US" sz="2200" b="1" dirty="0">
              <a:solidFill>
                <a:srgbClr val="2ABDBA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b="1" dirty="0" smtClean="0"/>
              <a:t>2. Express understanding of complex </a:t>
            </a:r>
            <a:r>
              <a:rPr lang="en-US" sz="2200" b="1" dirty="0"/>
              <a:t>texts: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 startAt="3"/>
            </a:pPr>
            <a:r>
              <a:rPr lang="en-US" sz="2200" b="1" dirty="0" smtClean="0">
                <a:solidFill>
                  <a:srgbClr val="C00000"/>
                </a:solidFill>
              </a:rPr>
              <a:t>Build opinions about the text using evidence (through discussion) </a:t>
            </a:r>
            <a:endParaRPr lang="en-US" sz="2200" b="1" dirty="0">
              <a:solidFill>
                <a:srgbClr val="C00000"/>
              </a:solidFill>
            </a:endParaRP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 startAt="3"/>
            </a:pPr>
            <a:r>
              <a:rPr lang="en-US" sz="2200" b="1" dirty="0" smtClean="0">
                <a:solidFill>
                  <a:srgbClr val="7030A0"/>
                </a:solidFill>
              </a:rPr>
              <a:t>Assert claims about the text using evidence (through writing) </a:t>
            </a:r>
            <a:endParaRPr lang="en-US" sz="22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atin typeface="Calibri"/>
                <a:cs typeface="Calibri"/>
              </a:rPr>
              <a:t>English Language Arts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42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How </a:t>
            </a:r>
            <a:r>
              <a:rPr lang="en-US" dirty="0"/>
              <a:t>does “Oranges” illustrate Zinsser’s advice? </a:t>
            </a:r>
            <a:endParaRPr lang="en-US" dirty="0" smtClean="0"/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Use evidence from the Quality Criteria for Writing Memoirs checklist to support your ideas.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Use one of the answer frames we’ve discussed to help you organize your writing.</a:t>
            </a:r>
            <a:endParaRPr lang="en-US" sz="36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Writing Task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Louisiana Believes.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59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304800" y="1447800"/>
            <a:ext cx="8610600" cy="5257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Students must: 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b="1" dirty="0" smtClean="0"/>
              <a:t>1. Read and understand complex </a:t>
            </a:r>
            <a:r>
              <a:rPr lang="en-US" sz="2200" b="1" dirty="0"/>
              <a:t>texts: 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sz="2200" b="1" dirty="0" smtClean="0">
                <a:solidFill>
                  <a:srgbClr val="92D050"/>
                </a:solidFill>
              </a:rPr>
              <a:t>Use language and vocabulary to comprehend what the text says </a:t>
            </a:r>
            <a:endParaRPr lang="en-US" sz="2200" b="1" dirty="0">
              <a:solidFill>
                <a:srgbClr val="92D050"/>
              </a:solidFill>
            </a:endParaRP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sz="2200" b="1" dirty="0" smtClean="0">
                <a:solidFill>
                  <a:srgbClr val="2ABDBA"/>
                </a:solidFill>
              </a:rPr>
              <a:t>Use topics</a:t>
            </a:r>
            <a:r>
              <a:rPr lang="en-US" sz="2200" b="1" dirty="0">
                <a:solidFill>
                  <a:srgbClr val="2ABDBA"/>
                </a:solidFill>
              </a:rPr>
              <a:t>, themes, and </a:t>
            </a:r>
            <a:r>
              <a:rPr lang="en-US" sz="2200" b="1" dirty="0" smtClean="0">
                <a:solidFill>
                  <a:srgbClr val="2ABDBA"/>
                </a:solidFill>
              </a:rPr>
              <a:t>main ideas to comprehend what the text means </a:t>
            </a:r>
            <a:endParaRPr lang="en-US" sz="2200" b="1" dirty="0">
              <a:solidFill>
                <a:srgbClr val="2ABDBA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b="1" dirty="0" smtClean="0"/>
              <a:t>2. Express understanding of complex </a:t>
            </a:r>
            <a:r>
              <a:rPr lang="en-US" sz="2200" b="1" dirty="0"/>
              <a:t>texts: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 startAt="3"/>
            </a:pPr>
            <a:r>
              <a:rPr lang="en-US" sz="2200" b="1" dirty="0" smtClean="0">
                <a:solidFill>
                  <a:srgbClr val="C00000"/>
                </a:solidFill>
              </a:rPr>
              <a:t>Build opinions about the text using evidence (through discussion) </a:t>
            </a:r>
            <a:endParaRPr lang="en-US" sz="2200" b="1" dirty="0">
              <a:solidFill>
                <a:srgbClr val="C00000"/>
              </a:solidFill>
            </a:endParaRP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 startAt="3"/>
            </a:pPr>
            <a:r>
              <a:rPr lang="en-US" sz="2200" b="1" dirty="0" smtClean="0">
                <a:solidFill>
                  <a:srgbClr val="7030A0"/>
                </a:solidFill>
              </a:rPr>
              <a:t>Assert claims about the text using evidence (through writing) </a:t>
            </a:r>
            <a:endParaRPr lang="en-US" sz="22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atin typeface="Calibri"/>
                <a:cs typeface="Calibri"/>
              </a:rPr>
              <a:t>English Language Arts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3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438400"/>
            <a:ext cx="9144000" cy="609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Agenda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2400" y="1447800"/>
            <a:ext cx="8839200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smtClean="0"/>
              <a:t>ELA Skills</a:t>
            </a:r>
          </a:p>
          <a:p>
            <a:r>
              <a:rPr lang="en-US" sz="2800" dirty="0" smtClean="0"/>
              <a:t>Model Lesson </a:t>
            </a:r>
          </a:p>
          <a:p>
            <a:r>
              <a:rPr lang="en-US" sz="2800" dirty="0" smtClean="0"/>
              <a:t>Closing Reflection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6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 support students in reading, understanding, and expressing understanding of complex texts:</a:t>
            </a: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www.louisianabelieves.com/resources/classroom-support-toolbox/teacher-support-toolbox</a:t>
            </a:r>
            <a:endParaRPr lang="en-US" dirty="0" smtClean="0"/>
          </a:p>
          <a:p>
            <a:r>
              <a:rPr lang="en-US" dirty="0" smtClean="0"/>
              <a:t>Module 3 of Virtual Book Clubs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 Framework and </a:t>
            </a:r>
            <a:br>
              <a:rPr lang="en-US" dirty="0" smtClean="0"/>
            </a:br>
            <a:r>
              <a:rPr lang="en-US" dirty="0" smtClean="0"/>
              <a:t>Strategy One-Pagers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Louisiana Believes.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796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Closing Reflection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2400" y="1447800"/>
            <a:ext cx="88392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Today we attempted to answer two questions:</a:t>
            </a:r>
          </a:p>
          <a:p>
            <a:pPr marL="0" indent="0">
              <a:buNone/>
            </a:pPr>
            <a:endParaRPr lang="en-US" sz="2800" b="1" dirty="0"/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r>
              <a:rPr lang="en-US" sz="2400" dirty="0"/>
              <a:t>How can teachers build the </a:t>
            </a:r>
            <a:r>
              <a:rPr lang="en-US" sz="2400" b="1" dirty="0"/>
              <a:t>ELA skills </a:t>
            </a:r>
            <a:r>
              <a:rPr lang="en-US" sz="2400" dirty="0"/>
              <a:t>we discussed last time in an ELA classroom no matter the curriculum being used?</a:t>
            </a:r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endParaRPr lang="en-US" sz="2400" dirty="0"/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r>
              <a:rPr lang="en-US" sz="2400" dirty="0"/>
              <a:t>What does the </a:t>
            </a:r>
            <a:r>
              <a:rPr lang="en-US" sz="2400" b="1" dirty="0"/>
              <a:t>writing process</a:t>
            </a:r>
            <a:r>
              <a:rPr lang="en-US" sz="2400" dirty="0"/>
              <a:t> look like in an ELA classroom aligned to the new </a:t>
            </a:r>
            <a:r>
              <a:rPr lang="en-US" sz="2400" dirty="0" smtClean="0"/>
              <a:t>standards?</a:t>
            </a:r>
            <a:endParaRPr lang="en-US" sz="2400" dirty="0"/>
          </a:p>
          <a:p>
            <a:pPr marL="0" indent="0">
              <a:buNone/>
            </a:pPr>
            <a:endParaRPr lang="en-US" sz="2800" dirty="0" smtClean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2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2400" y="1447800"/>
            <a:ext cx="8839200" cy="5257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Today we will</a:t>
            </a:r>
            <a:r>
              <a:rPr lang="en-US" sz="2800" dirty="0"/>
              <a:t> </a:t>
            </a:r>
            <a:r>
              <a:rPr lang="en-US" sz="2800" dirty="0" smtClean="0"/>
              <a:t>answer two questions:</a:t>
            </a:r>
          </a:p>
          <a:p>
            <a:pPr marL="0" indent="0">
              <a:buNone/>
            </a:pPr>
            <a:endParaRPr lang="en-US" sz="2800" b="1" dirty="0"/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r>
              <a:rPr lang="en-US" sz="2400" dirty="0" smtClean="0"/>
              <a:t>How can teachers build the </a:t>
            </a:r>
            <a:r>
              <a:rPr lang="en-US" sz="2400" b="1" dirty="0" smtClean="0"/>
              <a:t>ELA skills </a:t>
            </a:r>
            <a:r>
              <a:rPr lang="en-US" sz="2400" dirty="0" smtClean="0"/>
              <a:t>we discussed last time in a secondary ELA classroom no matter the curriculum being used?</a:t>
            </a:r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endParaRPr lang="en-US" sz="2400" dirty="0"/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r>
              <a:rPr lang="en-US" sz="2400" dirty="0"/>
              <a:t>What does the </a:t>
            </a:r>
            <a:r>
              <a:rPr lang="en-US" sz="2400" b="1" dirty="0"/>
              <a:t>writing process</a:t>
            </a:r>
            <a:r>
              <a:rPr lang="en-US" sz="2400" dirty="0"/>
              <a:t> look like in an ELA classroom aligned to the new standards?</a:t>
            </a:r>
          </a:p>
          <a:p>
            <a:pPr marL="687388" lvl="1" indent="-457200">
              <a:buFont typeface="+mj-lt"/>
              <a:buAutoNum type="arabicPeriod"/>
              <a:tabLst>
                <a:tab pos="1143000" algn="l"/>
              </a:tabLst>
            </a:pPr>
            <a:endParaRPr lang="en-US" sz="2400" dirty="0" smtClean="0"/>
          </a:p>
          <a:p>
            <a:pPr marL="230188" lvl="1" indent="0">
              <a:buNone/>
              <a:tabLst>
                <a:tab pos="1143000" algn="l"/>
              </a:tabLst>
            </a:pPr>
            <a:endParaRPr lang="en-US" sz="24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36286" y="152400"/>
            <a:ext cx="9144000" cy="1066800"/>
          </a:xfrm>
        </p:spPr>
        <p:txBody>
          <a:bodyPr>
            <a:noAutofit/>
          </a:bodyPr>
          <a:lstStyle/>
          <a:p>
            <a:r>
              <a:rPr lang="en-US" sz="4400" dirty="0" smtClean="0">
                <a:latin typeface="Calibri"/>
                <a:cs typeface="Calibri"/>
              </a:rPr>
              <a:t>Today’s Goals</a:t>
            </a:r>
            <a:endParaRPr lang="en-US" sz="4400" dirty="0">
              <a:latin typeface="Calibri"/>
              <a:cs typeface="Calibri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1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447800"/>
            <a:ext cx="9144000" cy="609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Agenda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2400" y="1447800"/>
            <a:ext cx="8839200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smtClean="0"/>
              <a:t>ELA Skills</a:t>
            </a:r>
          </a:p>
          <a:p>
            <a:r>
              <a:rPr lang="en-US" sz="2800" dirty="0" smtClean="0"/>
              <a:t>Model Lesson </a:t>
            </a:r>
          </a:p>
          <a:p>
            <a:r>
              <a:rPr lang="en-US" sz="2800" dirty="0" smtClean="0"/>
              <a:t>Closing Reflection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8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English Language Arts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152400" y="1371600"/>
            <a:ext cx="8839200" cy="5105400"/>
          </a:xfrm>
          <a:prstGeom prst="rect">
            <a:avLst/>
          </a:prstGeom>
        </p:spPr>
        <p:txBody>
          <a:bodyPr>
            <a:normAutofit/>
          </a:bodyPr>
          <a:lstStyle>
            <a:lvl1pPr marL="230188" indent="-2301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61963" indent="-231775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4213" indent="-2222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b="1" dirty="0" smtClean="0"/>
              <a:t>Grade 7 Culminating Writing Task </a:t>
            </a: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dirty="0"/>
              <a:t>During this unit we read memoirs. In “How to Write a Memoir,” William Zinsser provides advice on how to write and organize a memoir. </a:t>
            </a:r>
            <a:endParaRPr lang="en-US" sz="2300" dirty="0" smtClean="0"/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dirty="0" smtClean="0"/>
              <a:t>Consider </a:t>
            </a:r>
            <a:r>
              <a:rPr lang="en-US" sz="2300" dirty="0"/>
              <a:t>the </a:t>
            </a:r>
            <a:r>
              <a:rPr lang="en-US" sz="2300" dirty="0" smtClean="0"/>
              <a:t>tone, style</a:t>
            </a:r>
            <a:r>
              <a:rPr lang="en-US" sz="2300" dirty="0"/>
              <a:t>, voice, structure, and themes of the memoir you read independently. </a:t>
            </a:r>
            <a:r>
              <a:rPr lang="en-US" sz="2300" dirty="0" smtClean="0"/>
              <a:t>Does </a:t>
            </a:r>
            <a:r>
              <a:rPr lang="en-US" sz="2300" dirty="0"/>
              <a:t>it support or contradict Zinsser’s suggestions for writing a </a:t>
            </a:r>
            <a:r>
              <a:rPr lang="en-US" sz="2300" dirty="0" smtClean="0"/>
              <a:t>memoir</a:t>
            </a:r>
            <a:r>
              <a:rPr lang="en-US" sz="2300" dirty="0"/>
              <a:t>? </a:t>
            </a:r>
            <a:endParaRPr lang="en-US" sz="2300" dirty="0" smtClean="0"/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dirty="0" smtClean="0"/>
              <a:t>Write </a:t>
            </a:r>
            <a:r>
              <a:rPr lang="en-US" sz="2300" dirty="0"/>
              <a:t>an explanatory essay in which you examine whether the memoir you read follows the recommendations indicated by Zinsser. Convey </a:t>
            </a:r>
            <a:r>
              <a:rPr lang="en-US" sz="2300" dirty="0" smtClean="0"/>
              <a:t>your </a:t>
            </a:r>
            <a:r>
              <a:rPr lang="en-US" sz="2300" dirty="0"/>
              <a:t>ideas through the selection, organization, and analysis of relevant content</a:t>
            </a:r>
            <a:r>
              <a:rPr lang="en-US" sz="2300" dirty="0" smtClean="0"/>
              <a:t>. 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8762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English Language Arts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724400" y="1371600"/>
            <a:ext cx="4267200" cy="5105400"/>
          </a:xfrm>
          <a:prstGeom prst="rect">
            <a:avLst/>
          </a:prstGeom>
        </p:spPr>
        <p:txBody>
          <a:bodyPr>
            <a:noAutofit/>
          </a:bodyPr>
          <a:lstStyle>
            <a:lvl1pPr marL="230188" indent="-2301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61963" indent="-231775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4213" indent="-2222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/>
              <a:t>1. Read and </a:t>
            </a:r>
            <a:r>
              <a:rPr lang="en-US" sz="2000" b="1" dirty="0" smtClean="0"/>
              <a:t>understand complex </a:t>
            </a:r>
            <a:r>
              <a:rPr lang="en-US" sz="2000" b="1" dirty="0"/>
              <a:t>texts: 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sz="2000" b="1" dirty="0">
                <a:solidFill>
                  <a:srgbClr val="92D050"/>
                </a:solidFill>
              </a:rPr>
              <a:t>Use language and vocabulary to comprehend what the text says 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sz="2000" b="1" dirty="0">
                <a:solidFill>
                  <a:srgbClr val="2ABDBA"/>
                </a:solidFill>
              </a:rPr>
              <a:t>Use topics, themes, and main ideas to comprehend what the text means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/>
              <a:t>2. Express understanding </a:t>
            </a:r>
            <a:r>
              <a:rPr lang="en-US" sz="2000" b="1" dirty="0" smtClean="0"/>
              <a:t>of complex </a:t>
            </a:r>
            <a:r>
              <a:rPr lang="en-US" sz="2000" b="1" dirty="0"/>
              <a:t>texts: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 startAt="3"/>
            </a:pPr>
            <a:r>
              <a:rPr lang="en-US" sz="2000" b="1" dirty="0">
                <a:solidFill>
                  <a:srgbClr val="C00000"/>
                </a:solidFill>
              </a:rPr>
              <a:t>Build opinions about the text using evidence (through discussion) </a:t>
            </a:r>
          </a:p>
          <a:p>
            <a:pPr marL="687388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lphaLcParenR" startAt="3"/>
            </a:pPr>
            <a:r>
              <a:rPr lang="en-US" sz="2000" b="1" dirty="0">
                <a:solidFill>
                  <a:srgbClr val="7030A0"/>
                </a:solidFill>
              </a:rPr>
              <a:t>Assert claims about the text using evidence (through writing)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152400" y="1371600"/>
            <a:ext cx="4419600" cy="51054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30188" indent="-2301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61963" indent="-231775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4213" indent="-2222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b="1" dirty="0" smtClean="0"/>
              <a:t>Grade 7 Culminating Writing Task </a:t>
            </a:r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b="1" dirty="0">
                <a:solidFill>
                  <a:srgbClr val="92D050"/>
                </a:solidFill>
              </a:rPr>
              <a:t>During this unit we read memoirs. </a:t>
            </a:r>
            <a:r>
              <a:rPr lang="en-US" sz="2300" dirty="0"/>
              <a:t>In “How to Write a Memoir,” William Zinsser provides advice on how to write and organize a memoir. </a:t>
            </a:r>
            <a:endParaRPr lang="en-US" sz="2300" dirty="0" smtClean="0"/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b="1" dirty="0" smtClean="0">
                <a:solidFill>
                  <a:srgbClr val="2ABDBA"/>
                </a:solidFill>
              </a:rPr>
              <a:t>Consider </a:t>
            </a:r>
            <a:r>
              <a:rPr lang="en-US" sz="2300" b="1" dirty="0">
                <a:solidFill>
                  <a:srgbClr val="2ABDBA"/>
                </a:solidFill>
              </a:rPr>
              <a:t>the </a:t>
            </a:r>
            <a:r>
              <a:rPr lang="en-US" sz="2300" b="1" dirty="0" smtClean="0">
                <a:solidFill>
                  <a:srgbClr val="2ABDBA"/>
                </a:solidFill>
              </a:rPr>
              <a:t>tone, style</a:t>
            </a:r>
            <a:r>
              <a:rPr lang="en-US" sz="2300" b="1" dirty="0">
                <a:solidFill>
                  <a:srgbClr val="2ABDBA"/>
                </a:solidFill>
              </a:rPr>
              <a:t>, voice, structure, and themes of the memoir you read independently. </a:t>
            </a:r>
            <a:r>
              <a:rPr lang="en-US" sz="2300" b="1" dirty="0" smtClean="0">
                <a:solidFill>
                  <a:srgbClr val="C00000"/>
                </a:solidFill>
              </a:rPr>
              <a:t>Does </a:t>
            </a:r>
            <a:r>
              <a:rPr lang="en-US" sz="2300" b="1" dirty="0">
                <a:solidFill>
                  <a:srgbClr val="C00000"/>
                </a:solidFill>
              </a:rPr>
              <a:t>it support or contradict Zinsser’s suggestions for writing a </a:t>
            </a:r>
            <a:r>
              <a:rPr lang="en-US" sz="2300" b="1" dirty="0" smtClean="0">
                <a:solidFill>
                  <a:srgbClr val="C00000"/>
                </a:solidFill>
              </a:rPr>
              <a:t>memoir</a:t>
            </a:r>
            <a:r>
              <a:rPr lang="en-US" sz="2300" b="1" dirty="0">
                <a:solidFill>
                  <a:srgbClr val="C00000"/>
                </a:solidFill>
              </a:rPr>
              <a:t>?</a:t>
            </a:r>
            <a:r>
              <a:rPr lang="en-US" sz="2300" dirty="0"/>
              <a:t> </a:t>
            </a:r>
            <a:endParaRPr lang="en-US" sz="2300" dirty="0" smtClean="0"/>
          </a:p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300" b="1" dirty="0" smtClean="0">
                <a:solidFill>
                  <a:srgbClr val="7030A0"/>
                </a:solidFill>
              </a:rPr>
              <a:t>Write </a:t>
            </a:r>
            <a:r>
              <a:rPr lang="en-US" sz="2300" b="1" dirty="0">
                <a:solidFill>
                  <a:srgbClr val="7030A0"/>
                </a:solidFill>
              </a:rPr>
              <a:t>an explanatory essay in which you examine whether the memoir you read follows the recommendations indicated by Zinsser. </a:t>
            </a:r>
            <a:r>
              <a:rPr lang="en-US" sz="2300" dirty="0"/>
              <a:t>Convey </a:t>
            </a:r>
            <a:r>
              <a:rPr lang="en-US" sz="2300" dirty="0" smtClean="0"/>
              <a:t>your </a:t>
            </a:r>
            <a:r>
              <a:rPr lang="en-US" sz="2300" dirty="0"/>
              <a:t>ideas through the selection, organization, and analysis of relevant content</a:t>
            </a:r>
            <a:r>
              <a:rPr lang="en-US" sz="2300" dirty="0" smtClean="0"/>
              <a:t>. 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06330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905000"/>
            <a:ext cx="9144000" cy="609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45714" tIns="49315" rIns="45714" bIns="49315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Agenda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2400" y="1447800"/>
            <a:ext cx="8839200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smtClean="0"/>
              <a:t>ELA Skills</a:t>
            </a:r>
          </a:p>
          <a:p>
            <a:r>
              <a:rPr lang="en-US" sz="2800" dirty="0" smtClean="0"/>
              <a:t>Model Lesson </a:t>
            </a:r>
          </a:p>
          <a:p>
            <a:r>
              <a:rPr lang="en-US" sz="2800" dirty="0" smtClean="0"/>
              <a:t>Closing Reflection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6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/>
                <a:cs typeface="Calibri"/>
              </a:rPr>
              <a:t>Building ELA Skills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BA4B8F-8B3F-4B52-9164-AF2CA95F68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2400" y="1447800"/>
            <a:ext cx="8839200" cy="4495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Review Lesson 5 from “How to Write a Memoir” unit (grade 7)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During this lesson, you may refer to the following:</a:t>
            </a:r>
          </a:p>
          <a:p>
            <a:r>
              <a:rPr lang="en-US" b="1" dirty="0" smtClean="0">
                <a:hlinkClick r:id="rId3"/>
              </a:rPr>
              <a:t>Unit plan</a:t>
            </a:r>
            <a:endParaRPr lang="en-US" b="1" dirty="0" smtClean="0"/>
          </a:p>
          <a:p>
            <a:r>
              <a:rPr lang="en-US" dirty="0" smtClean="0"/>
              <a:t>Anchor Text: “</a:t>
            </a:r>
            <a:r>
              <a:rPr lang="en-US" b="1" dirty="0" smtClean="0">
                <a:hlinkClick r:id="rId4"/>
              </a:rPr>
              <a:t>How to Write a Memoir</a:t>
            </a:r>
            <a:r>
              <a:rPr lang="en-US" dirty="0" smtClean="0"/>
              <a:t>,” </a:t>
            </a:r>
            <a:r>
              <a:rPr lang="en-US" i="1" dirty="0" smtClean="0"/>
              <a:t>The American Scholar</a:t>
            </a:r>
            <a:r>
              <a:rPr lang="en-US" dirty="0" smtClean="0"/>
              <a:t>, William Zinsser</a:t>
            </a:r>
          </a:p>
          <a:p>
            <a:r>
              <a:rPr lang="en-US" dirty="0" smtClean="0"/>
              <a:t>Lesson Text 1: “</a:t>
            </a:r>
            <a:r>
              <a:rPr lang="en-US" b="1" dirty="0" smtClean="0">
                <a:hlinkClick r:id="rId5"/>
              </a:rPr>
              <a:t>Oranges</a:t>
            </a:r>
            <a:r>
              <a:rPr lang="en-US" dirty="0" smtClean="0"/>
              <a:t>,” </a:t>
            </a:r>
            <a:r>
              <a:rPr lang="en-US" dirty="0"/>
              <a:t>Gary Soto 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2400" y="6477000"/>
            <a:ext cx="2895600" cy="304800"/>
          </a:xfrm>
        </p:spPr>
        <p:txBody>
          <a:bodyPr/>
          <a:lstStyle/>
          <a:p>
            <a:r>
              <a:rPr lang="en-US" smtClean="0"/>
              <a:t>Louisiana Believes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1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“Oranges”</a:t>
            </a:r>
            <a:br>
              <a:rPr lang="en-US" dirty="0" smtClean="0"/>
            </a:br>
            <a:r>
              <a:rPr lang="en-US" dirty="0" smtClean="0"/>
              <a:t>Gary Soto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http://edhelper.com/poetry/Oranges_by_Gary_Soto.htm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492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“Oranges”</a:t>
            </a:r>
            <a:br>
              <a:rPr lang="en-US" dirty="0" smtClean="0"/>
            </a:br>
            <a:r>
              <a:rPr lang="en-US" dirty="0" smtClean="0"/>
              <a:t>P: Paraphrase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first time I </a:t>
            </a:r>
            <a:r>
              <a:rPr lang="en-US" dirty="0" smtClean="0"/>
              <a:t>went on a date</a:t>
            </a:r>
          </a:p>
          <a:p>
            <a:pPr marL="0" indent="0">
              <a:buNone/>
            </a:pPr>
            <a:r>
              <a:rPr lang="en-US" dirty="0" smtClean="0"/>
              <a:t>With a girl was when I was 12.</a:t>
            </a:r>
          </a:p>
          <a:p>
            <a:pPr marL="0" indent="0">
              <a:buNone/>
            </a:pPr>
            <a:r>
              <a:rPr lang="en-US" dirty="0" smtClean="0"/>
              <a:t>I was cold and I had </a:t>
            </a:r>
          </a:p>
          <a:p>
            <a:pPr marL="0" indent="0">
              <a:buNone/>
            </a:pPr>
            <a:r>
              <a:rPr lang="en-US" dirty="0" smtClean="0"/>
              <a:t>2 oranges in my jacket pockets.</a:t>
            </a:r>
          </a:p>
          <a:p>
            <a:pPr marL="0" indent="0">
              <a:buNone/>
            </a:pPr>
            <a:r>
              <a:rPr lang="en-US" dirty="0" smtClean="0"/>
              <a:t>It was December.</a:t>
            </a:r>
          </a:p>
        </p:txBody>
      </p:sp>
    </p:spTree>
    <p:extLst>
      <p:ext uri="{BB962C8B-B14F-4D97-AF65-F5344CB8AC3E}">
        <p14:creationId xmlns:p14="http://schemas.microsoft.com/office/powerpoint/2010/main" val="205466608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65000"/>
            <a:lumOff val="35000"/>
          </a:schemeClr>
        </a:solidFill>
        <a:ln>
          <a:noFill/>
        </a:ln>
        <a:effectLst/>
      </a:spPr>
      <a:bodyPr vert="horz" wrap="square" lIns="45714" tIns="49315" rIns="45714" bIns="49315" rtlCol="0" anchor="ctr" anchorCtr="0">
        <a:noAutofit/>
      </a:bodyPr>
      <a:lstStyle>
        <a:defPPr algn="ctr">
          <a:lnSpc>
            <a:spcPct val="90000"/>
          </a:lnSpc>
          <a:spcBef>
            <a:spcPct val="0"/>
          </a:spcBef>
          <a:defRPr b="1" dirty="0" smtClean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efault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65000"/>
            <a:lumOff val="35000"/>
          </a:schemeClr>
        </a:solidFill>
        <a:ln>
          <a:noFill/>
        </a:ln>
        <a:effectLst/>
      </a:spPr>
      <a:bodyPr vert="horz" wrap="square" lIns="45714" tIns="49315" rIns="45714" bIns="49315" rtlCol="0" anchor="ctr" anchorCtr="0">
        <a:noAutofit/>
      </a:bodyPr>
      <a:lstStyle>
        <a:defPPr algn="ctr">
          <a:lnSpc>
            <a:spcPct val="90000"/>
          </a:lnSpc>
          <a:spcBef>
            <a:spcPct val="0"/>
          </a:spcBef>
          <a:defRPr b="1" dirty="0" smtClean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2_Default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65000"/>
            <a:lumOff val="35000"/>
          </a:schemeClr>
        </a:solidFill>
        <a:ln>
          <a:noFill/>
        </a:ln>
        <a:effectLst/>
      </a:spPr>
      <a:bodyPr vert="horz" wrap="square" lIns="45714" tIns="49315" rIns="45714" bIns="49315" rtlCol="0" anchor="ctr" anchorCtr="0">
        <a:noAutofit/>
      </a:bodyPr>
      <a:lstStyle>
        <a:defPPr algn="ctr">
          <a:lnSpc>
            <a:spcPct val="90000"/>
          </a:lnSpc>
          <a:spcBef>
            <a:spcPct val="0"/>
          </a:spcBef>
          <a:defRPr b="1" dirty="0" smtClean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Default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65000"/>
            <a:lumOff val="35000"/>
          </a:schemeClr>
        </a:solidFill>
        <a:ln>
          <a:noFill/>
        </a:ln>
        <a:effectLst/>
      </a:spPr>
      <a:bodyPr vert="horz" wrap="square" lIns="45714" tIns="49315" rIns="45714" bIns="49315" rtlCol="0" anchor="ctr" anchorCtr="0">
        <a:noAutofit/>
      </a:bodyPr>
      <a:lstStyle>
        <a:defPPr algn="ctr">
          <a:lnSpc>
            <a:spcPct val="90000"/>
          </a:lnSpc>
          <a:spcBef>
            <a:spcPct val="0"/>
          </a:spcBef>
          <a:defRPr b="1" dirty="0" smtClean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4_Default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65000"/>
            <a:lumOff val="35000"/>
          </a:schemeClr>
        </a:solidFill>
        <a:ln>
          <a:noFill/>
        </a:ln>
        <a:effectLst/>
      </a:spPr>
      <a:bodyPr vert="horz" wrap="square" lIns="45714" tIns="49315" rIns="45714" bIns="49315" rtlCol="0" anchor="ctr" anchorCtr="0">
        <a:noAutofit/>
      </a:bodyPr>
      <a:lstStyle>
        <a:defPPr algn="ctr">
          <a:lnSpc>
            <a:spcPct val="90000"/>
          </a:lnSpc>
          <a:spcBef>
            <a:spcPct val="0"/>
          </a:spcBef>
          <a:defRPr b="1" dirty="0" smtClean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9005</TotalTime>
  <Words>1101</Words>
  <Application>Microsoft Office PowerPoint</Application>
  <PresentationFormat>On-screen Show (4:3)</PresentationFormat>
  <Paragraphs>146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Chalkduster</vt:lpstr>
      <vt:lpstr>Default Theme</vt:lpstr>
      <vt:lpstr>Blank</vt:lpstr>
      <vt:lpstr>1_Default Theme</vt:lpstr>
      <vt:lpstr>2_Default Theme</vt:lpstr>
      <vt:lpstr>3_Default Theme</vt:lpstr>
      <vt:lpstr>4_Default Theme</vt:lpstr>
      <vt:lpstr>PowerPoint Presentation</vt:lpstr>
      <vt:lpstr>Today’s Goals</vt:lpstr>
      <vt:lpstr>Agenda</vt:lpstr>
      <vt:lpstr>English Language Arts</vt:lpstr>
      <vt:lpstr>English Language Arts</vt:lpstr>
      <vt:lpstr>Agenda</vt:lpstr>
      <vt:lpstr>Building ELA Skills</vt:lpstr>
      <vt:lpstr>“Oranges” Gary Soto</vt:lpstr>
      <vt:lpstr>“Oranges” P: Paraphrase</vt:lpstr>
      <vt:lpstr>English Language Arts</vt:lpstr>
      <vt:lpstr>Lesson Writing Task</vt:lpstr>
      <vt:lpstr>English Language Arts</vt:lpstr>
      <vt:lpstr>Agenda</vt:lpstr>
      <vt:lpstr>ELA Framework and  Strategy One-Pagers</vt:lpstr>
      <vt:lpstr>Closing Reflection</vt:lpstr>
    </vt:vector>
  </TitlesOfParts>
  <Company>LDOE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Louisiana Department of Education</dc:creator>
  <cp:lastModifiedBy>Whitney Whealdon</cp:lastModifiedBy>
  <cp:revision>544</cp:revision>
  <cp:lastPrinted>2013-10-14T20:29:33Z</cp:lastPrinted>
  <dcterms:created xsi:type="dcterms:W3CDTF">2013-04-08T19:50:51Z</dcterms:created>
  <dcterms:modified xsi:type="dcterms:W3CDTF">2014-12-12T17:21:31Z</dcterms:modified>
</cp:coreProperties>
</file>