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slideLayouts/slideLayout6.xml" ContentType="application/vnd.openxmlformats-officedocument.presentationml.slideLayout+xml"/>
  <Override PartName="/ppt/theme/theme5.xml" ContentType="application/vnd.openxmlformats-officedocument.theme+xml"/>
  <Override PartName="/ppt/slideLayouts/slideLayout7.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bookmarkIdSeed="2">
  <p:sldMasterIdLst>
    <p:sldMasterId id="2147483648" r:id="rId1"/>
    <p:sldMasterId id="2147483661" r:id="rId2"/>
    <p:sldMasterId id="2147483663" r:id="rId3"/>
    <p:sldMasterId id="2147483665" r:id="rId4"/>
    <p:sldMasterId id="2147483667" r:id="rId5"/>
    <p:sldMasterId id="2147483669" r:id="rId6"/>
  </p:sldMasterIdLst>
  <p:notesMasterIdLst>
    <p:notesMasterId r:id="rId28"/>
  </p:notesMasterIdLst>
  <p:handoutMasterIdLst>
    <p:handoutMasterId r:id="rId29"/>
  </p:handoutMasterIdLst>
  <p:sldIdLst>
    <p:sldId id="257" r:id="rId7"/>
    <p:sldId id="428" r:id="rId8"/>
    <p:sldId id="522" r:id="rId9"/>
    <p:sldId id="587" r:id="rId10"/>
    <p:sldId id="606" r:id="rId11"/>
    <p:sldId id="585" r:id="rId12"/>
    <p:sldId id="552" r:id="rId13"/>
    <p:sldId id="589" r:id="rId14"/>
    <p:sldId id="590" r:id="rId15"/>
    <p:sldId id="591" r:id="rId16"/>
    <p:sldId id="592" r:id="rId17"/>
    <p:sldId id="598" r:id="rId18"/>
    <p:sldId id="599" r:id="rId19"/>
    <p:sldId id="603" r:id="rId20"/>
    <p:sldId id="595" r:id="rId21"/>
    <p:sldId id="601" r:id="rId22"/>
    <p:sldId id="597" r:id="rId23"/>
    <p:sldId id="604" r:id="rId24"/>
    <p:sldId id="586" r:id="rId25"/>
    <p:sldId id="607" r:id="rId26"/>
    <p:sldId id="558" r:id="rId27"/>
  </p:sldIdLst>
  <p:sldSz cx="9144000" cy="6858000" type="screen4x3"/>
  <p:notesSz cx="7019925" cy="9305925"/>
  <p:embeddedFontLst>
    <p:embeddedFont>
      <p:font typeface="Calibri" panose="020F0502020204030204" pitchFamily="34" charset="0"/>
      <p:regular r:id="rId30"/>
      <p:bold r:id="rId31"/>
      <p:italic r:id="rId32"/>
      <p:boldItalic r:id="rId33"/>
    </p:embeddedFont>
    <p:embeddedFont>
      <p:font typeface="Chalkduster" panose="020B0604020202020204" charset="0"/>
      <p:regular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hitney" initials="W" lastIdx="9" clrIdx="0"/>
  <p:cmAuthor id="1" name="Rebecca Kockler" initials="RK" lastIdx="9" clrIdx="1"/>
  <p:cmAuthor id="2" name="Whitney Whealdon" initials="WW" lastIdx="1" clrIdx="2"/>
  <p:cmAuthor id="3" name="Serena White" initials="SW" lastIdx="3" clrIdx="3"/>
  <p:cmAuthor id="4" name="Alicja Witkowski" initials="AW"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ABDBA"/>
    <a:srgbClr val="006600"/>
    <a:srgbClr val="FFCC99"/>
    <a:srgbClr val="6D6F77"/>
    <a:srgbClr val="DAE57E"/>
    <a:srgbClr val="E7EBF5"/>
    <a:srgbClr val="CCD5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10" autoAdjust="0"/>
    <p:restoredTop sz="84892" autoAdjust="0"/>
  </p:normalViewPr>
  <p:slideViewPr>
    <p:cSldViewPr>
      <p:cViewPr>
        <p:scale>
          <a:sx n="80" d="100"/>
          <a:sy n="80" d="100"/>
        </p:scale>
        <p:origin x="-72" y="282"/>
      </p:cViewPr>
      <p:guideLst>
        <p:guide orient="horz" pos="2160"/>
        <p:guide pos="2880"/>
      </p:guideLst>
    </p:cSldViewPr>
  </p:slideViewPr>
  <p:notesTextViewPr>
    <p:cViewPr>
      <p:scale>
        <a:sx n="1" d="1"/>
        <a:sy n="1" d="1"/>
      </p:scale>
      <p:origin x="0" y="126"/>
    </p:cViewPr>
  </p:notesTextViewPr>
  <p:sorterViewPr>
    <p:cViewPr>
      <p:scale>
        <a:sx n="100" d="100"/>
        <a:sy n="100" d="100"/>
      </p:scale>
      <p:origin x="0" y="0"/>
    </p:cViewPr>
  </p:sorterViewPr>
  <p:notesViewPr>
    <p:cSldViewPr>
      <p:cViewPr>
        <p:scale>
          <a:sx n="70" d="100"/>
          <a:sy n="70" d="100"/>
        </p:scale>
        <p:origin x="-3936" y="-632"/>
      </p:cViewPr>
      <p:guideLst>
        <p:guide orient="horz" pos="2931"/>
        <p:guide pos="221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ableStyles" Target="tableStyles.xml"/><Relationship Id="rId21" Type="http://schemas.openxmlformats.org/officeDocument/2006/relationships/slide" Target="slides/slide15.xml"/><Relationship Id="rId34" Type="http://schemas.openxmlformats.org/officeDocument/2006/relationships/font" Target="fonts/font5.fntdata"/><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4.fntdata"/><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3.fntdata"/><Relationship Id="rId37"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notesMaster" Target="notesMasters/notesMaster1.xml"/><Relationship Id="rId36"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2.fntdata"/><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font" Target="fonts/font1.fntdata"/><Relationship Id="rId35" Type="http://schemas.openxmlformats.org/officeDocument/2006/relationships/commentAuthors" Target="commentAuthors.xml"/><Relationship Id="rId8" Type="http://schemas.openxmlformats.org/officeDocument/2006/relationships/slide" Target="slides/slide2.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42603" cy="465615"/>
          </a:xfrm>
          <a:prstGeom prst="rect">
            <a:avLst/>
          </a:prstGeom>
        </p:spPr>
        <p:txBody>
          <a:bodyPr vert="horz" lIns="91541" tIns="45770" rIns="91541" bIns="45770" rtlCol="0"/>
          <a:lstStyle>
            <a:lvl1pPr algn="l">
              <a:defRPr sz="1200"/>
            </a:lvl1pPr>
          </a:lstStyle>
          <a:p>
            <a:endParaRPr lang="en-US"/>
          </a:p>
        </p:txBody>
      </p:sp>
      <p:sp>
        <p:nvSpPr>
          <p:cNvPr id="3" name="Date Placeholder 2"/>
          <p:cNvSpPr>
            <a:spLocks noGrp="1"/>
          </p:cNvSpPr>
          <p:nvPr>
            <p:ph type="dt" sz="quarter" idx="1"/>
          </p:nvPr>
        </p:nvSpPr>
        <p:spPr>
          <a:xfrm>
            <a:off x="3975733" y="1"/>
            <a:ext cx="3042603" cy="465615"/>
          </a:xfrm>
          <a:prstGeom prst="rect">
            <a:avLst/>
          </a:prstGeom>
        </p:spPr>
        <p:txBody>
          <a:bodyPr vert="horz" lIns="91541" tIns="45770" rIns="91541" bIns="45770" rtlCol="0"/>
          <a:lstStyle>
            <a:lvl1pPr algn="r">
              <a:defRPr sz="1200"/>
            </a:lvl1pPr>
          </a:lstStyle>
          <a:p>
            <a:fld id="{7A073B02-43F1-4E1A-83EF-A8630B44EBE1}" type="datetimeFigureOut">
              <a:rPr lang="en-US" smtClean="0"/>
              <a:t>11/22/2014</a:t>
            </a:fld>
            <a:endParaRPr lang="en-US"/>
          </a:p>
        </p:txBody>
      </p:sp>
      <p:sp>
        <p:nvSpPr>
          <p:cNvPr id="4" name="Footer Placeholder 3"/>
          <p:cNvSpPr>
            <a:spLocks noGrp="1"/>
          </p:cNvSpPr>
          <p:nvPr>
            <p:ph type="ftr" sz="quarter" idx="2"/>
          </p:nvPr>
        </p:nvSpPr>
        <p:spPr>
          <a:xfrm>
            <a:off x="1" y="8838722"/>
            <a:ext cx="3042603" cy="465615"/>
          </a:xfrm>
          <a:prstGeom prst="rect">
            <a:avLst/>
          </a:prstGeom>
        </p:spPr>
        <p:txBody>
          <a:bodyPr vert="horz" lIns="91541" tIns="45770" rIns="91541" bIns="45770" rtlCol="0" anchor="b"/>
          <a:lstStyle>
            <a:lvl1pPr algn="l">
              <a:defRPr sz="1200"/>
            </a:lvl1pPr>
          </a:lstStyle>
          <a:p>
            <a:endParaRPr lang="en-US"/>
          </a:p>
        </p:txBody>
      </p:sp>
      <p:sp>
        <p:nvSpPr>
          <p:cNvPr id="5" name="Slide Number Placeholder 4"/>
          <p:cNvSpPr>
            <a:spLocks noGrp="1"/>
          </p:cNvSpPr>
          <p:nvPr>
            <p:ph type="sldNum" sz="quarter" idx="3"/>
          </p:nvPr>
        </p:nvSpPr>
        <p:spPr>
          <a:xfrm>
            <a:off x="3975733" y="8838722"/>
            <a:ext cx="3042603" cy="465615"/>
          </a:xfrm>
          <a:prstGeom prst="rect">
            <a:avLst/>
          </a:prstGeom>
        </p:spPr>
        <p:txBody>
          <a:bodyPr vert="horz" lIns="91541" tIns="45770" rIns="91541" bIns="45770" rtlCol="0" anchor="b"/>
          <a:lstStyle>
            <a:lvl1pPr algn="r">
              <a:defRPr sz="1200"/>
            </a:lvl1pPr>
          </a:lstStyle>
          <a:p>
            <a:fld id="{2D177E98-1522-45CC-978B-14A3528C7467}" type="slidenum">
              <a:rPr lang="en-US" smtClean="0"/>
              <a:t>‹#›</a:t>
            </a:fld>
            <a:endParaRPr lang="en-US"/>
          </a:p>
        </p:txBody>
      </p:sp>
    </p:spTree>
    <p:extLst>
      <p:ext uri="{BB962C8B-B14F-4D97-AF65-F5344CB8AC3E}">
        <p14:creationId xmlns:p14="http://schemas.microsoft.com/office/powerpoint/2010/main" val="15664840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968" cy="465296"/>
          </a:xfrm>
          <a:prstGeom prst="rect">
            <a:avLst/>
          </a:prstGeom>
        </p:spPr>
        <p:txBody>
          <a:bodyPr vert="horz" lIns="93279" tIns="46640" rIns="93279" bIns="46640" rtlCol="0"/>
          <a:lstStyle>
            <a:lvl1pPr algn="l">
              <a:defRPr sz="1200"/>
            </a:lvl1pPr>
          </a:lstStyle>
          <a:p>
            <a:endParaRPr lang="en-US" dirty="0"/>
          </a:p>
        </p:txBody>
      </p:sp>
      <p:sp>
        <p:nvSpPr>
          <p:cNvPr id="3" name="Date Placeholder 2"/>
          <p:cNvSpPr>
            <a:spLocks noGrp="1"/>
          </p:cNvSpPr>
          <p:nvPr>
            <p:ph type="dt" idx="1"/>
          </p:nvPr>
        </p:nvSpPr>
        <p:spPr>
          <a:xfrm>
            <a:off x="3976333" y="0"/>
            <a:ext cx="3041968" cy="465296"/>
          </a:xfrm>
          <a:prstGeom prst="rect">
            <a:avLst/>
          </a:prstGeom>
        </p:spPr>
        <p:txBody>
          <a:bodyPr vert="horz" lIns="93279" tIns="46640" rIns="93279" bIns="46640" rtlCol="0"/>
          <a:lstStyle>
            <a:lvl1pPr algn="r">
              <a:defRPr sz="1200"/>
            </a:lvl1pPr>
          </a:lstStyle>
          <a:p>
            <a:fld id="{F95E1F44-B786-4FB2-9775-B1AB9A03AA22}" type="datetimeFigureOut">
              <a:rPr lang="en-US" smtClean="0"/>
              <a:t>11/22/2014</a:t>
            </a:fld>
            <a:endParaRPr lang="en-US" dirty="0"/>
          </a:p>
        </p:txBody>
      </p:sp>
      <p:sp>
        <p:nvSpPr>
          <p:cNvPr id="4" name="Slide Image Placeholder 3"/>
          <p:cNvSpPr>
            <a:spLocks noGrp="1" noRot="1" noChangeAspect="1"/>
          </p:cNvSpPr>
          <p:nvPr>
            <p:ph type="sldImg" idx="2"/>
          </p:nvPr>
        </p:nvSpPr>
        <p:spPr>
          <a:xfrm>
            <a:off x="1182688" y="696913"/>
            <a:ext cx="4654550" cy="3490912"/>
          </a:xfrm>
          <a:prstGeom prst="rect">
            <a:avLst/>
          </a:prstGeom>
          <a:noFill/>
          <a:ln w="12700">
            <a:solidFill>
              <a:prstClr val="black"/>
            </a:solidFill>
          </a:ln>
        </p:spPr>
        <p:txBody>
          <a:bodyPr vert="horz" lIns="93279" tIns="46640" rIns="93279" bIns="46640" rtlCol="0" anchor="ctr"/>
          <a:lstStyle/>
          <a:p>
            <a:endParaRPr lang="en-US" dirty="0"/>
          </a:p>
        </p:txBody>
      </p:sp>
      <p:sp>
        <p:nvSpPr>
          <p:cNvPr id="5" name="Notes Placeholder 4"/>
          <p:cNvSpPr>
            <a:spLocks noGrp="1"/>
          </p:cNvSpPr>
          <p:nvPr>
            <p:ph type="body" sz="quarter" idx="3"/>
          </p:nvPr>
        </p:nvSpPr>
        <p:spPr>
          <a:xfrm>
            <a:off x="701993" y="4420315"/>
            <a:ext cx="5615940" cy="4187666"/>
          </a:xfrm>
          <a:prstGeom prst="rect">
            <a:avLst/>
          </a:prstGeom>
        </p:spPr>
        <p:txBody>
          <a:bodyPr vert="horz" lIns="93279" tIns="46640" rIns="93279" bIns="4664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39014"/>
            <a:ext cx="3041968" cy="465296"/>
          </a:xfrm>
          <a:prstGeom prst="rect">
            <a:avLst/>
          </a:prstGeom>
        </p:spPr>
        <p:txBody>
          <a:bodyPr vert="horz" lIns="93279" tIns="46640" rIns="93279" bIns="4664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6333" y="8839014"/>
            <a:ext cx="3041968" cy="465296"/>
          </a:xfrm>
          <a:prstGeom prst="rect">
            <a:avLst/>
          </a:prstGeom>
        </p:spPr>
        <p:txBody>
          <a:bodyPr vert="horz" lIns="93279" tIns="46640" rIns="93279" bIns="46640" rtlCol="0" anchor="b"/>
          <a:lstStyle>
            <a:lvl1pPr algn="r">
              <a:defRPr sz="1200"/>
            </a:lvl1pPr>
          </a:lstStyle>
          <a:p>
            <a:fld id="{EBD80347-C5C2-443D-8E28-046FF5B259EC}" type="slidenum">
              <a:rPr lang="en-US" smtClean="0"/>
              <a:t>‹#›</a:t>
            </a:fld>
            <a:endParaRPr lang="en-US" dirty="0"/>
          </a:p>
        </p:txBody>
      </p:sp>
    </p:spTree>
    <p:extLst>
      <p:ext uri="{BB962C8B-B14F-4D97-AF65-F5344CB8AC3E}">
        <p14:creationId xmlns:p14="http://schemas.microsoft.com/office/powerpoint/2010/main" val="24005529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71600" lvl="3" indent="0">
              <a:buFontTx/>
              <a:buNone/>
            </a:pPr>
            <a:endParaRPr lang="en-US" sz="1100" baseline="0" dirty="0" smtClean="0">
              <a:solidFill>
                <a:srgbClr val="000000"/>
              </a:solidFill>
            </a:endParaRPr>
          </a:p>
        </p:txBody>
      </p:sp>
      <p:sp>
        <p:nvSpPr>
          <p:cNvPr id="4" name="Slide Number Placeholder 3"/>
          <p:cNvSpPr>
            <a:spLocks noGrp="1"/>
          </p:cNvSpPr>
          <p:nvPr>
            <p:ph type="sldNum" sz="quarter" idx="10"/>
          </p:nvPr>
        </p:nvSpPr>
        <p:spPr/>
        <p:txBody>
          <a:bodyPr/>
          <a:lstStyle/>
          <a:p>
            <a:fld id="{EBD80347-C5C2-443D-8E28-046FF5B259EC}" type="slidenum">
              <a:rPr lang="en-US" smtClean="0"/>
              <a:t>1</a:t>
            </a:fld>
            <a:endParaRPr lang="en-US" dirty="0"/>
          </a:p>
        </p:txBody>
      </p:sp>
    </p:spTree>
    <p:extLst>
      <p:ext uri="{BB962C8B-B14F-4D97-AF65-F5344CB8AC3E}">
        <p14:creationId xmlns:p14="http://schemas.microsoft.com/office/powerpoint/2010/main" val="14078583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smtClean="0"/>
              <a:t>Ask participants:</a:t>
            </a:r>
          </a:p>
          <a:p>
            <a:pPr marL="171450" indent="-171450">
              <a:buFont typeface="Arial" panose="020B0604020202020204" pitchFamily="34" charset="0"/>
              <a:buChar char="•"/>
            </a:pPr>
            <a:r>
              <a:rPr lang="en-US" dirty="0" smtClean="0"/>
              <a:t>Consider</a:t>
            </a:r>
            <a:r>
              <a:rPr lang="en-US" baseline="0" dirty="0" smtClean="0"/>
              <a:t> </a:t>
            </a:r>
            <a:r>
              <a:rPr lang="en-US" baseline="0" dirty="0" smtClean="0"/>
              <a:t>how </a:t>
            </a:r>
            <a:r>
              <a:rPr lang="en-US" baseline="0" dirty="0" smtClean="0"/>
              <a:t>students are building knowledge and skill in this lesson. W</a:t>
            </a:r>
            <a:r>
              <a:rPr lang="en-US" dirty="0" smtClean="0"/>
              <a:t>hat </a:t>
            </a:r>
            <a:r>
              <a:rPr lang="en-US" dirty="0" smtClean="0"/>
              <a:t>are </a:t>
            </a:r>
            <a:r>
              <a:rPr lang="en-US" baseline="0" dirty="0" smtClean="0"/>
              <a:t>two things </a:t>
            </a:r>
            <a:r>
              <a:rPr lang="en-US" baseline="0" dirty="0" smtClean="0"/>
              <a:t>in the </a:t>
            </a:r>
            <a:r>
              <a:rPr lang="en-US" baseline="0" dirty="0" smtClean="0"/>
              <a:t>model </a:t>
            </a:r>
            <a:r>
              <a:rPr lang="en-US" baseline="0" dirty="0" smtClean="0"/>
              <a:t>lesson you can bring into your classroom? </a:t>
            </a:r>
          </a:p>
          <a:p>
            <a:pPr marL="171450" indent="-171450">
              <a:buFont typeface="Arial" panose="020B0604020202020204" pitchFamily="34" charset="0"/>
              <a:buChar char="•"/>
            </a:pPr>
            <a:r>
              <a:rPr lang="en-US" baseline="0" dirty="0" smtClean="0"/>
              <a:t>How will </a:t>
            </a:r>
            <a:r>
              <a:rPr lang="en-US" baseline="0" dirty="0" smtClean="0"/>
              <a:t>those help </a:t>
            </a:r>
            <a:r>
              <a:rPr lang="en-US" baseline="0" dirty="0" smtClean="0"/>
              <a:t>your students read, understand, and express understanding of complex texts?</a:t>
            </a:r>
            <a:endParaRPr lang="en-US" dirty="0" smtClean="0"/>
          </a:p>
        </p:txBody>
      </p:sp>
      <p:sp>
        <p:nvSpPr>
          <p:cNvPr id="4" name="Slide Number Placeholder 3"/>
          <p:cNvSpPr>
            <a:spLocks noGrp="1"/>
          </p:cNvSpPr>
          <p:nvPr>
            <p:ph type="sldNum" sz="quarter" idx="10"/>
          </p:nvPr>
        </p:nvSpPr>
        <p:spPr/>
        <p:txBody>
          <a:bodyPr/>
          <a:lstStyle/>
          <a:p>
            <a:fld id="{0A7D4113-607C-4C8C-A317-57A1D107AA5D}" type="slidenum">
              <a:rPr lang="en-US" smtClean="0">
                <a:solidFill>
                  <a:prstClr val="black"/>
                </a:solidFill>
                <a:latin typeface="Calibri"/>
              </a:rPr>
              <a:pPr/>
              <a:t>18</a:t>
            </a:fld>
            <a:endParaRPr lang="en-US" dirty="0">
              <a:solidFill>
                <a:prstClr val="black"/>
              </a:solidFill>
              <a:latin typeface="Calibri"/>
            </a:endParaRPr>
          </a:p>
        </p:txBody>
      </p:sp>
    </p:spTree>
    <p:extLst>
      <p:ext uri="{BB962C8B-B14F-4D97-AF65-F5344CB8AC3E}">
        <p14:creationId xmlns:p14="http://schemas.microsoft.com/office/powerpoint/2010/main" val="29459926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19</a:t>
            </a:fld>
            <a:endParaRPr lang="en-US" dirty="0"/>
          </a:p>
        </p:txBody>
      </p:sp>
    </p:spTree>
    <p:extLst>
      <p:ext uri="{BB962C8B-B14F-4D97-AF65-F5344CB8AC3E}">
        <p14:creationId xmlns:p14="http://schemas.microsoft.com/office/powerpoint/2010/main" val="4948512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 to participants that if they want additional information</a:t>
            </a:r>
            <a:r>
              <a:rPr lang="en-US" baseline="0" dirty="0" smtClean="0"/>
              <a:t> about the strategies used in this lesson (e.g., TP-CASTT and mini-lesson), they can access strategy one-pagers at the link on the slide. The one-pagers provide information and links to videos and handouts for various strategies to help students read, understand, and express understanding of complex texts.</a:t>
            </a:r>
          </a:p>
          <a:p>
            <a:endParaRPr lang="en-US" baseline="0" dirty="0" smtClean="0"/>
          </a:p>
          <a:p>
            <a:r>
              <a:rPr lang="en-US" baseline="0" dirty="0" smtClean="0"/>
              <a:t>Additionally, Module 3 of the Virtual Book Clubs focuses on using instructional strategies to help students read, understand, and express understanding of complex texts.</a:t>
            </a:r>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20</a:t>
            </a:fld>
            <a:endParaRPr lang="en-US" dirty="0"/>
          </a:p>
        </p:txBody>
      </p:sp>
    </p:spTree>
    <p:extLst>
      <p:ext uri="{BB962C8B-B14F-4D97-AF65-F5344CB8AC3E}">
        <p14:creationId xmlns:p14="http://schemas.microsoft.com/office/powerpoint/2010/main" val="12030375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Ask participants:</a:t>
            </a:r>
          </a:p>
          <a:p>
            <a:pPr marL="171450" indent="-171450">
              <a:buFont typeface="Arial" panose="020B0604020202020204" pitchFamily="34" charset="0"/>
              <a:buChar char="•"/>
            </a:pPr>
            <a:r>
              <a:rPr lang="en-US" sz="1200" dirty="0" smtClean="0"/>
              <a:t>Consider the following statement:</a:t>
            </a:r>
          </a:p>
          <a:p>
            <a:pPr marL="688975" indent="0">
              <a:buNone/>
            </a:pPr>
            <a:r>
              <a:rPr lang="en-US" sz="1100" dirty="0" smtClean="0"/>
              <a:t>“Reading is the first step of the writing process.”</a:t>
            </a:r>
            <a:endParaRPr lang="en-US" sz="1100" baseline="0" dirty="0" smtClean="0"/>
          </a:p>
          <a:p>
            <a:pPr marL="171450">
              <a:buNone/>
            </a:pPr>
            <a:r>
              <a:rPr lang="en-US" sz="1200" dirty="0" smtClean="0"/>
              <a:t>How did we demonstrate this statement today?</a:t>
            </a:r>
          </a:p>
          <a:p>
            <a:pPr marL="171450" indent="-171450">
              <a:spcBef>
                <a:spcPts val="1800"/>
              </a:spcBef>
              <a:buFont typeface="Arial" panose="020B0604020202020204" pitchFamily="34" charset="0"/>
              <a:buChar char="•"/>
            </a:pPr>
            <a:r>
              <a:rPr lang="en-US" sz="1200" dirty="0" smtClean="0"/>
              <a:t>How does this process better support students in expressing understanding of complex texts than just giving students a rigorous writing prompt without aligned instruction?</a:t>
            </a:r>
          </a:p>
          <a:p>
            <a:pPr marL="171450" indent="-171450">
              <a:spcBef>
                <a:spcPts val="1800"/>
              </a:spcBef>
              <a:buFont typeface="Arial" panose="020B0604020202020204" pitchFamily="34" charset="0"/>
              <a:buChar char="•"/>
            </a:pPr>
            <a:r>
              <a:rPr lang="en-US" sz="1200" dirty="0" smtClean="0"/>
              <a:t>What are two things you plan to do differently in your classroom to ensure students build knowledge and skill?</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t>21</a:t>
            </a:fld>
            <a:endParaRPr lang="en-US" dirty="0"/>
          </a:p>
        </p:txBody>
      </p:sp>
    </p:spTree>
    <p:extLst>
      <p:ext uri="{BB962C8B-B14F-4D97-AF65-F5344CB8AC3E}">
        <p14:creationId xmlns:p14="http://schemas.microsoft.com/office/powerpoint/2010/main" val="29206126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solidFill>
                  <a:prstClr val="black"/>
                </a:solidFill>
                <a:latin typeface="Calibri"/>
              </a:rPr>
              <a:pPr/>
              <a:t>2</a:t>
            </a:fld>
            <a:endParaRPr lang="en-US" dirty="0">
              <a:solidFill>
                <a:prstClr val="black"/>
              </a:solidFill>
              <a:latin typeface="Calibri"/>
            </a:endParaRPr>
          </a:p>
        </p:txBody>
      </p:sp>
    </p:spTree>
    <p:extLst>
      <p:ext uri="{BB962C8B-B14F-4D97-AF65-F5344CB8AC3E}">
        <p14:creationId xmlns:p14="http://schemas.microsoft.com/office/powerpoint/2010/main" val="29459926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3</a:t>
            </a:fld>
            <a:endParaRPr lang="en-US" dirty="0"/>
          </a:p>
        </p:txBody>
      </p:sp>
    </p:spTree>
    <p:extLst>
      <p:ext uri="{BB962C8B-B14F-4D97-AF65-F5344CB8AC3E}">
        <p14:creationId xmlns:p14="http://schemas.microsoft.com/office/powerpoint/2010/main" val="4948512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Ask participants: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smtClean="0"/>
              <a:t>What knowledge and skill will students need to complete this task?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p:txBody>
      </p:sp>
      <p:sp>
        <p:nvSpPr>
          <p:cNvPr id="4" name="Slide Number Placeholder 3"/>
          <p:cNvSpPr>
            <a:spLocks noGrp="1"/>
          </p:cNvSpPr>
          <p:nvPr>
            <p:ph type="sldNum" sz="quarter" idx="10"/>
          </p:nvPr>
        </p:nvSpPr>
        <p:spPr/>
        <p:txBody>
          <a:bodyPr/>
          <a:lstStyle/>
          <a:p>
            <a:fld id="{EBD80347-C5C2-443D-8E28-046FF5B259EC}" type="slidenum">
              <a:rPr lang="en-US" smtClean="0"/>
              <a:t>4</a:t>
            </a:fld>
            <a:endParaRPr lang="en-US" dirty="0"/>
          </a:p>
        </p:txBody>
      </p:sp>
    </p:spTree>
    <p:extLst>
      <p:ext uri="{BB962C8B-B14F-4D97-AF65-F5344CB8AC3E}">
        <p14:creationId xmlns:p14="http://schemas.microsoft.com/office/powerpoint/2010/main" val="14288988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Ask participants: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smtClean="0"/>
              <a:t>How</a:t>
            </a:r>
            <a:r>
              <a:rPr lang="en-US" b="0" baseline="0" dirty="0" smtClean="0"/>
              <a:t> can teachers build that knowledge and skill daily so over time students can do these skills independently?</a:t>
            </a:r>
            <a:endParaRPr lang="en-US" b="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p:txBody>
      </p:sp>
      <p:sp>
        <p:nvSpPr>
          <p:cNvPr id="4" name="Slide Number Placeholder 3"/>
          <p:cNvSpPr>
            <a:spLocks noGrp="1"/>
          </p:cNvSpPr>
          <p:nvPr>
            <p:ph type="sldNum" sz="quarter" idx="10"/>
          </p:nvPr>
        </p:nvSpPr>
        <p:spPr/>
        <p:txBody>
          <a:bodyPr/>
          <a:lstStyle/>
          <a:p>
            <a:fld id="{EBD80347-C5C2-443D-8E28-046FF5B259EC}" type="slidenum">
              <a:rPr lang="en-US" smtClean="0"/>
              <a:t>5</a:t>
            </a:fld>
            <a:endParaRPr lang="en-US" dirty="0"/>
          </a:p>
        </p:txBody>
      </p:sp>
    </p:spTree>
    <p:extLst>
      <p:ext uri="{BB962C8B-B14F-4D97-AF65-F5344CB8AC3E}">
        <p14:creationId xmlns:p14="http://schemas.microsoft.com/office/powerpoint/2010/main" val="14288988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6</a:t>
            </a:fld>
            <a:endParaRPr lang="en-US" dirty="0"/>
          </a:p>
        </p:txBody>
      </p:sp>
    </p:spTree>
    <p:extLst>
      <p:ext uri="{BB962C8B-B14F-4D97-AF65-F5344CB8AC3E}">
        <p14:creationId xmlns:p14="http://schemas.microsoft.com/office/powerpoint/2010/main" val="4948512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t>7</a:t>
            </a:fld>
            <a:endParaRPr lang="en-US" dirty="0"/>
          </a:p>
        </p:txBody>
      </p:sp>
    </p:spTree>
    <p:extLst>
      <p:ext uri="{BB962C8B-B14F-4D97-AF65-F5344CB8AC3E}">
        <p14:creationId xmlns:p14="http://schemas.microsoft.com/office/powerpoint/2010/main" val="29206126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participants</a:t>
            </a:r>
            <a:r>
              <a:rPr lang="en-US" baseline="0" dirty="0" smtClean="0"/>
              <a:t> to summarize the main details and determine the main idea of the text.</a:t>
            </a:r>
            <a:endParaRPr lang="en-US" dirty="0"/>
          </a:p>
        </p:txBody>
      </p:sp>
      <p:sp>
        <p:nvSpPr>
          <p:cNvPr id="4" name="Slide Number Placeholder 3"/>
          <p:cNvSpPr>
            <a:spLocks noGrp="1"/>
          </p:cNvSpPr>
          <p:nvPr>
            <p:ph type="sldNum" sz="quarter" idx="10"/>
          </p:nvPr>
        </p:nvSpPr>
        <p:spPr/>
        <p:txBody>
          <a:bodyPr/>
          <a:lstStyle/>
          <a:p>
            <a:fld id="{37F55C81-CD44-4493-A673-B4210D8B8C03}" type="slidenum">
              <a:rPr lang="en-US" smtClean="0"/>
              <a:t>9</a:t>
            </a:fld>
            <a:endParaRPr lang="en-US"/>
          </a:p>
        </p:txBody>
      </p:sp>
    </p:spTree>
    <p:extLst>
      <p:ext uri="{BB962C8B-B14F-4D97-AF65-F5344CB8AC3E}">
        <p14:creationId xmlns:p14="http://schemas.microsoft.com/office/powerpoint/2010/main" val="19510834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Ask participants:</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What knowledge are students building in the first part of this lesson? </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How are students building these skills through the first section of this lesson?</a:t>
            </a:r>
          </a:p>
        </p:txBody>
      </p:sp>
      <p:sp>
        <p:nvSpPr>
          <p:cNvPr id="4" name="Slide Number Placeholder 3"/>
          <p:cNvSpPr>
            <a:spLocks noGrp="1"/>
          </p:cNvSpPr>
          <p:nvPr>
            <p:ph type="sldNum" sz="quarter" idx="10"/>
          </p:nvPr>
        </p:nvSpPr>
        <p:spPr/>
        <p:txBody>
          <a:bodyPr/>
          <a:lstStyle/>
          <a:p>
            <a:fld id="{0A7D4113-607C-4C8C-A317-57A1D107AA5D}" type="slidenum">
              <a:rPr lang="en-US" smtClean="0">
                <a:solidFill>
                  <a:prstClr val="black"/>
                </a:solidFill>
                <a:latin typeface="Calibri"/>
              </a:rPr>
              <a:pPr/>
              <a:t>14</a:t>
            </a:fld>
            <a:endParaRPr lang="en-US" dirty="0">
              <a:solidFill>
                <a:prstClr val="black"/>
              </a:solidFill>
              <a:latin typeface="Calibri"/>
            </a:endParaRPr>
          </a:p>
        </p:txBody>
      </p:sp>
    </p:spTree>
    <p:extLst>
      <p:ext uri="{BB962C8B-B14F-4D97-AF65-F5344CB8AC3E}">
        <p14:creationId xmlns:p14="http://schemas.microsoft.com/office/powerpoint/2010/main" val="29459926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mj-lt"/>
              </a:defRPr>
            </a:lvl1pPr>
            <a:lvl2pPr marL="803275" indent="-346075">
              <a:defRPr>
                <a:latin typeface="+mj-lt"/>
              </a:defRPr>
            </a:lvl2pPr>
            <a:lvl3pPr>
              <a:defRPr>
                <a:latin typeface="+mj-lt"/>
              </a:defRPr>
            </a:lvl3pPr>
            <a:lvl4pPr>
              <a:defRPr>
                <a:latin typeface="+mj-lt"/>
              </a:defRPr>
            </a:lvl4pPr>
            <a:lvl5pPr>
              <a:defRPr>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hasCustomPrompt="1"/>
          </p:nvPr>
        </p:nvSpPr>
        <p:spPr>
          <a:xfrm>
            <a:off x="0" y="0"/>
            <a:ext cx="9144000" cy="1295400"/>
          </a:xfrm>
          <a:prstGeom prst="rect">
            <a:avLst/>
          </a:prstGeom>
        </p:spPr>
        <p:txBody>
          <a:bodyPr anchor="ctr"/>
          <a:lstStyle>
            <a:lvl1pPr>
              <a:defRPr sz="4000" b="1">
                <a:solidFill>
                  <a:srgbClr val="6D6F77"/>
                </a:solidFill>
                <a:latin typeface="Arial" pitchFamily="34" charset="0"/>
                <a:cs typeface="Arial" pitchFamily="34"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chemeClr val="tx1">
                    <a:tint val="75000"/>
                  </a:schemeClr>
                </a:solidFill>
                <a:latin typeface="+mj-lt"/>
              </a:defRPr>
            </a:lvl1pPr>
          </a:lstStyle>
          <a:p>
            <a:fld id="{79BA4B8F-8B3F-4B52-9164-AF2CA95F68ED}" type="slidenum">
              <a:rPr lang="en-US" smtClean="0"/>
              <a:pPr/>
              <a:t>‹#›</a:t>
            </a:fld>
            <a:endParaRPr lang="en-US" dirty="0"/>
          </a:p>
        </p:txBody>
      </p:sp>
      <p:sp>
        <p:nvSpPr>
          <p:cNvPr id="11"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t>Louisiana Believes.</a:t>
            </a:r>
            <a:endParaRPr lang="en-US" dirty="0"/>
          </a:p>
        </p:txBody>
      </p:sp>
    </p:spTree>
    <p:extLst>
      <p:ext uri="{BB962C8B-B14F-4D97-AF65-F5344CB8AC3E}">
        <p14:creationId xmlns:p14="http://schemas.microsoft.com/office/powerpoint/2010/main" val="370918152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469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525963"/>
          </a:xfrm>
          <a:prstGeom prst="rect">
            <a:avLst/>
          </a:prstGeom>
        </p:spPr>
        <p:txBody>
          <a:bodyPr/>
          <a:lstStyle>
            <a:lvl1pPr>
              <a:defRPr>
                <a:latin typeface="+mj-lt"/>
              </a:defRPr>
            </a:lvl1pPr>
            <a:lvl2pPr marL="803275" indent="-346075">
              <a:defRPr>
                <a:latin typeface="+mj-lt"/>
              </a:defRPr>
            </a:lvl2pPr>
            <a:lvl3pPr>
              <a:defRPr>
                <a:latin typeface="+mj-lt"/>
              </a:defRPr>
            </a:lvl3pPr>
            <a:lvl4pPr>
              <a:defRPr>
                <a:latin typeface="+mj-lt"/>
              </a:defRPr>
            </a:lvl4pPr>
            <a:lvl5pPr>
              <a:defRPr>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hasCustomPrompt="1"/>
          </p:nvPr>
        </p:nvSpPr>
        <p:spPr>
          <a:xfrm>
            <a:off x="0" y="0"/>
            <a:ext cx="9144000" cy="1295400"/>
          </a:xfrm>
          <a:prstGeom prst="rect">
            <a:avLst/>
          </a:prstGeom>
        </p:spPr>
        <p:txBody>
          <a:bodyPr anchor="ctr"/>
          <a:lstStyle>
            <a:lvl1pPr>
              <a:defRPr sz="4000" b="1">
                <a:solidFill>
                  <a:srgbClr val="6D6F77"/>
                </a:solidFill>
                <a:latin typeface="Arial" pitchFamily="34" charset="0"/>
                <a:cs typeface="Arial" pitchFamily="34"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chemeClr val="tx1">
                    <a:tint val="75000"/>
                  </a:schemeClr>
                </a:solidFill>
                <a:latin typeface="+mj-lt"/>
              </a:defRPr>
            </a:lvl1pPr>
          </a:lstStyle>
          <a:p>
            <a:fld id="{79BA4B8F-8B3F-4B52-9164-AF2CA95F68ED}" type="slidenum">
              <a:rPr lang="en-US" smtClean="0"/>
              <a:pPr/>
              <a:t>‹#›</a:t>
            </a:fld>
            <a:endParaRPr lang="en-US" dirty="0"/>
          </a:p>
        </p:txBody>
      </p:sp>
      <p:sp>
        <p:nvSpPr>
          <p:cNvPr id="11"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t>Louisiana Believes.</a:t>
            </a:r>
            <a:endParaRPr lang="en-US" dirty="0"/>
          </a:p>
        </p:txBody>
      </p:sp>
    </p:spTree>
    <p:extLst>
      <p:ext uri="{BB962C8B-B14F-4D97-AF65-F5344CB8AC3E}">
        <p14:creationId xmlns:p14="http://schemas.microsoft.com/office/powerpoint/2010/main" val="368767177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mj-lt"/>
              </a:defRPr>
            </a:lvl1pPr>
            <a:lvl2pPr marL="803275" indent="-346075">
              <a:defRPr>
                <a:latin typeface="+mj-lt"/>
              </a:defRPr>
            </a:lvl2pPr>
            <a:lvl3pPr>
              <a:defRPr>
                <a:latin typeface="+mj-lt"/>
              </a:defRPr>
            </a:lvl3pPr>
            <a:lvl4pPr>
              <a:defRPr>
                <a:latin typeface="+mj-lt"/>
              </a:defRPr>
            </a:lvl4pPr>
            <a:lvl5pPr>
              <a:defRPr>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hasCustomPrompt="1"/>
          </p:nvPr>
        </p:nvSpPr>
        <p:spPr>
          <a:xfrm>
            <a:off x="0" y="0"/>
            <a:ext cx="9144000" cy="1295400"/>
          </a:xfrm>
          <a:prstGeom prst="rect">
            <a:avLst/>
          </a:prstGeom>
        </p:spPr>
        <p:txBody>
          <a:bodyPr anchor="ctr"/>
          <a:lstStyle>
            <a:lvl1pPr>
              <a:defRPr sz="4000" b="1">
                <a:solidFill>
                  <a:srgbClr val="6D6F77"/>
                </a:solidFill>
                <a:latin typeface="Arial" pitchFamily="34" charset="0"/>
                <a:cs typeface="Arial" pitchFamily="34"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chemeClr val="tx1">
                    <a:tint val="75000"/>
                  </a:schemeClr>
                </a:solidFill>
                <a:latin typeface="+mj-lt"/>
              </a:defRPr>
            </a:lvl1pPr>
          </a:lstStyle>
          <a:p>
            <a:fld id="{79BA4B8F-8B3F-4B52-9164-AF2CA95F68ED}"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
        <p:nvSpPr>
          <p:cNvPr id="11"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DBF5F9">
                    <a:lumMod val="50000"/>
                  </a:srgbClr>
                </a:solidFill>
              </a:rPr>
              <a:t>Louisiana Believes.</a:t>
            </a:r>
            <a:endParaRPr lang="en-US" dirty="0">
              <a:solidFill>
                <a:srgbClr val="DBF5F9">
                  <a:lumMod val="50000"/>
                </a:srgbClr>
              </a:solidFill>
            </a:endParaRPr>
          </a:p>
        </p:txBody>
      </p:sp>
    </p:spTree>
    <p:extLst>
      <p:ext uri="{BB962C8B-B14F-4D97-AF65-F5344CB8AC3E}">
        <p14:creationId xmlns:p14="http://schemas.microsoft.com/office/powerpoint/2010/main" val="281037094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mj-lt"/>
              </a:defRPr>
            </a:lvl1pPr>
            <a:lvl2pPr marL="803275" indent="-346075">
              <a:defRPr>
                <a:latin typeface="+mj-lt"/>
              </a:defRPr>
            </a:lvl2pPr>
            <a:lvl3pPr>
              <a:defRPr>
                <a:latin typeface="+mj-lt"/>
              </a:defRPr>
            </a:lvl3pPr>
            <a:lvl4pPr>
              <a:defRPr>
                <a:latin typeface="+mj-lt"/>
              </a:defRPr>
            </a:lvl4pPr>
            <a:lvl5pPr>
              <a:defRPr>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hasCustomPrompt="1"/>
          </p:nvPr>
        </p:nvSpPr>
        <p:spPr>
          <a:xfrm>
            <a:off x="0" y="0"/>
            <a:ext cx="9144000" cy="1295400"/>
          </a:xfrm>
          <a:prstGeom prst="rect">
            <a:avLst/>
          </a:prstGeom>
        </p:spPr>
        <p:txBody>
          <a:bodyPr anchor="ctr"/>
          <a:lstStyle>
            <a:lvl1pPr>
              <a:defRPr sz="4000" b="1">
                <a:solidFill>
                  <a:srgbClr val="6D6F77"/>
                </a:solidFill>
                <a:latin typeface="Arial" pitchFamily="34" charset="0"/>
                <a:cs typeface="Arial" pitchFamily="34"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chemeClr val="tx1">
                    <a:tint val="75000"/>
                  </a:schemeClr>
                </a:solidFill>
                <a:latin typeface="+mj-lt"/>
              </a:defRPr>
            </a:lvl1pPr>
          </a:lstStyle>
          <a:p>
            <a:fld id="{79BA4B8F-8B3F-4B52-9164-AF2CA95F68ED}"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
        <p:nvSpPr>
          <p:cNvPr id="11"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DBF5F9">
                    <a:lumMod val="50000"/>
                  </a:srgbClr>
                </a:solidFill>
              </a:rPr>
              <a:t>Louisiana Believes.</a:t>
            </a:r>
            <a:endParaRPr lang="en-US" dirty="0">
              <a:solidFill>
                <a:srgbClr val="DBF5F9">
                  <a:lumMod val="50000"/>
                </a:srgbClr>
              </a:solidFill>
            </a:endParaRPr>
          </a:p>
        </p:txBody>
      </p:sp>
    </p:spTree>
    <p:extLst>
      <p:ext uri="{BB962C8B-B14F-4D97-AF65-F5344CB8AC3E}">
        <p14:creationId xmlns:p14="http://schemas.microsoft.com/office/powerpoint/2010/main" val="50542057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mj-lt"/>
              </a:defRPr>
            </a:lvl1pPr>
            <a:lvl2pPr marL="803275" indent="-346075">
              <a:defRPr>
                <a:latin typeface="+mj-lt"/>
              </a:defRPr>
            </a:lvl2pPr>
            <a:lvl3pPr>
              <a:defRPr>
                <a:latin typeface="+mj-lt"/>
              </a:defRPr>
            </a:lvl3pPr>
            <a:lvl4pPr>
              <a:defRPr>
                <a:latin typeface="+mj-lt"/>
              </a:defRPr>
            </a:lvl4pPr>
            <a:lvl5pPr>
              <a:defRPr>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hasCustomPrompt="1"/>
          </p:nvPr>
        </p:nvSpPr>
        <p:spPr>
          <a:xfrm>
            <a:off x="0" y="0"/>
            <a:ext cx="9144000" cy="1295400"/>
          </a:xfrm>
          <a:prstGeom prst="rect">
            <a:avLst/>
          </a:prstGeom>
        </p:spPr>
        <p:txBody>
          <a:bodyPr anchor="ctr"/>
          <a:lstStyle>
            <a:lvl1pPr>
              <a:defRPr sz="4000" b="1">
                <a:solidFill>
                  <a:srgbClr val="6D6F77"/>
                </a:solidFill>
                <a:latin typeface="Arial" pitchFamily="34" charset="0"/>
                <a:cs typeface="Arial" pitchFamily="34"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chemeClr val="tx1">
                    <a:tint val="75000"/>
                  </a:schemeClr>
                </a:solidFill>
                <a:latin typeface="+mj-lt"/>
              </a:defRPr>
            </a:lvl1pPr>
          </a:lstStyle>
          <a:p>
            <a:fld id="{79BA4B8F-8B3F-4B52-9164-AF2CA95F68ED}"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
        <p:nvSpPr>
          <p:cNvPr id="11"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DBF5F9">
                    <a:lumMod val="50000"/>
                  </a:srgbClr>
                </a:solidFill>
              </a:rPr>
              <a:t>Louisiana Believes.</a:t>
            </a:r>
            <a:endParaRPr lang="en-US" dirty="0">
              <a:solidFill>
                <a:srgbClr val="DBF5F9">
                  <a:lumMod val="50000"/>
                </a:srgbClr>
              </a:solidFill>
            </a:endParaRPr>
          </a:p>
        </p:txBody>
      </p:sp>
    </p:spTree>
    <p:extLst>
      <p:ext uri="{BB962C8B-B14F-4D97-AF65-F5344CB8AC3E}">
        <p14:creationId xmlns:p14="http://schemas.microsoft.com/office/powerpoint/2010/main" val="270360342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mj-lt"/>
              </a:defRPr>
            </a:lvl1pPr>
            <a:lvl2pPr marL="803275" indent="-346075">
              <a:defRPr>
                <a:latin typeface="+mj-lt"/>
              </a:defRPr>
            </a:lvl2pPr>
            <a:lvl3pPr>
              <a:defRPr>
                <a:latin typeface="+mj-lt"/>
              </a:defRPr>
            </a:lvl3pPr>
            <a:lvl4pPr>
              <a:defRPr>
                <a:latin typeface="+mj-lt"/>
              </a:defRPr>
            </a:lvl4pPr>
            <a:lvl5pPr>
              <a:defRPr>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hasCustomPrompt="1"/>
          </p:nvPr>
        </p:nvSpPr>
        <p:spPr>
          <a:xfrm>
            <a:off x="0" y="0"/>
            <a:ext cx="9144000" cy="1295400"/>
          </a:xfrm>
          <a:prstGeom prst="rect">
            <a:avLst/>
          </a:prstGeom>
        </p:spPr>
        <p:txBody>
          <a:bodyPr anchor="ctr"/>
          <a:lstStyle>
            <a:lvl1pPr>
              <a:defRPr sz="4000" b="1">
                <a:solidFill>
                  <a:srgbClr val="6D6F77"/>
                </a:solidFill>
                <a:latin typeface="Arial" pitchFamily="34" charset="0"/>
                <a:cs typeface="Arial" pitchFamily="34"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chemeClr val="tx1">
                    <a:tint val="75000"/>
                  </a:schemeClr>
                </a:solidFill>
                <a:latin typeface="+mj-lt"/>
              </a:defRPr>
            </a:lvl1pPr>
          </a:lstStyle>
          <a:p>
            <a:fld id="{79BA4B8F-8B3F-4B52-9164-AF2CA95F68ED}"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
        <p:nvSpPr>
          <p:cNvPr id="11"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DBF5F9">
                    <a:lumMod val="50000"/>
                  </a:srgbClr>
                </a:solidFill>
              </a:rPr>
              <a:t>Louisiana Believes.</a:t>
            </a:r>
            <a:endParaRPr lang="en-US" dirty="0">
              <a:solidFill>
                <a:srgbClr val="DBF5F9">
                  <a:lumMod val="50000"/>
                </a:srgbClr>
              </a:solidFill>
            </a:endParaRPr>
          </a:p>
        </p:txBody>
      </p:sp>
    </p:spTree>
    <p:extLst>
      <p:ext uri="{BB962C8B-B14F-4D97-AF65-F5344CB8AC3E}">
        <p14:creationId xmlns:p14="http://schemas.microsoft.com/office/powerpoint/2010/main" val="348767049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rgbClr val="2ABDBA"/>
                </a:solidFill>
                <a:latin typeface="Chalkduster" pitchFamily="66" charset="0"/>
              </a:defRPr>
            </a:lvl1pPr>
          </a:lstStyle>
          <a:p>
            <a:r>
              <a:rPr lang="en-US" dirty="0" smtClean="0"/>
              <a:t>Louisiana Believes.</a:t>
            </a:r>
            <a:endParaRPr lang="en-US" dirty="0"/>
          </a:p>
        </p:txBody>
      </p:sp>
      <p:sp>
        <p:nvSpPr>
          <p:cNvPr id="6"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rgbClr val="6D6F77"/>
                </a:solidFill>
                <a:latin typeface="+mj-lt"/>
              </a:defRPr>
            </a:lvl1pPr>
          </a:lstStyle>
          <a:p>
            <a:fld id="{79BA4B8F-8B3F-4B52-9164-AF2CA95F68ED}" type="slidenum">
              <a:rPr lang="en-US" smtClean="0"/>
              <a:pPr/>
              <a:t>‹#›</a:t>
            </a:fld>
            <a:endParaRPr lang="en-US" dirty="0"/>
          </a:p>
        </p:txBody>
      </p:sp>
      <p:sp>
        <p:nvSpPr>
          <p:cNvPr id="2" name="Rectangle 1"/>
          <p:cNvSpPr/>
          <p:nvPr userDrawn="1"/>
        </p:nvSpPr>
        <p:spPr>
          <a:xfrm>
            <a:off x="0" y="0"/>
            <a:ext cx="9144000" cy="1295400"/>
          </a:xfrm>
          <a:prstGeom prst="rect">
            <a:avLst/>
          </a:prstGeom>
          <a:solidFill>
            <a:srgbClr val="DAE5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4261257264"/>
      </p:ext>
    </p:extLst>
  </p:cSld>
  <p:clrMap bg1="lt1" tx1="dk1" bg2="lt2" tx2="dk2" accent1="accent1" accent2="accent2" accent3="accent3" accent4="accent4" accent5="accent5" accent6="accent6" hlink="hlink" folHlink="folHlink"/>
  <p:sldLayoutIdLst>
    <p:sldLayoutId id="2147483650" r:id="rId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5045651"/>
      </p:ext>
    </p:extLst>
  </p:cSld>
  <p:clrMap bg1="lt1" tx1="dk1" bg2="lt2" tx2="dk2" accent1="accent1" accent2="accent2" accent3="accent3" accent4="accent4" accent5="accent5" accent6="accent6" hlink="hlink" folHlink="folHlink"/>
  <p:sldLayoutIdLst>
    <p:sldLayoutId id="2147483662" r:id="rId1"/>
    <p:sldLayoutId id="2147483673" r:id="rId2"/>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rgbClr val="2ABDBA"/>
                </a:solidFill>
                <a:latin typeface="Chalkduster" pitchFamily="66" charset="0"/>
              </a:defRPr>
            </a:lvl1pPr>
          </a:lstStyle>
          <a:p>
            <a:r>
              <a:rPr lang="en-US" dirty="0" smtClean="0"/>
              <a:t>Louisiana Believes.</a:t>
            </a:r>
            <a:endParaRPr lang="en-US" dirty="0"/>
          </a:p>
        </p:txBody>
      </p:sp>
      <p:sp>
        <p:nvSpPr>
          <p:cNvPr id="6"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rgbClr val="6D6F77"/>
                </a:solidFill>
                <a:latin typeface="+mj-lt"/>
              </a:defRPr>
            </a:lvl1pPr>
          </a:lstStyle>
          <a:p>
            <a:fld id="{79BA4B8F-8B3F-4B52-9164-AF2CA95F68ED}" type="slidenum">
              <a:rPr lang="en-US" smtClean="0">
                <a:latin typeface="Calibri"/>
              </a:rPr>
              <a:pPr/>
              <a:t>‹#›</a:t>
            </a:fld>
            <a:endParaRPr lang="en-US" dirty="0">
              <a:latin typeface="Calibri"/>
            </a:endParaRPr>
          </a:p>
        </p:txBody>
      </p:sp>
      <p:sp>
        <p:nvSpPr>
          <p:cNvPr id="2" name="Rectangle 1"/>
          <p:cNvSpPr/>
          <p:nvPr userDrawn="1"/>
        </p:nvSpPr>
        <p:spPr>
          <a:xfrm>
            <a:off x="0" y="0"/>
            <a:ext cx="9144000" cy="1295400"/>
          </a:xfrm>
          <a:prstGeom prst="rect">
            <a:avLst/>
          </a:prstGeom>
          <a:solidFill>
            <a:srgbClr val="DAE5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prstClr val="white"/>
              </a:solidFill>
              <a:latin typeface="Calibri" pitchFamily="34" charset="0"/>
              <a:cs typeface="Calibri" pitchFamily="34" charset="0"/>
            </a:endParaRPr>
          </a:p>
        </p:txBody>
      </p:sp>
    </p:spTree>
    <p:extLst>
      <p:ext uri="{BB962C8B-B14F-4D97-AF65-F5344CB8AC3E}">
        <p14:creationId xmlns:p14="http://schemas.microsoft.com/office/powerpoint/2010/main" val="521723605"/>
      </p:ext>
    </p:extLst>
  </p:cSld>
  <p:clrMap bg1="lt1" tx1="dk1" bg2="lt2" tx2="dk2" accent1="accent1" accent2="accent2" accent3="accent3" accent4="accent4" accent5="accent5" accent6="accent6" hlink="hlink" folHlink="folHlink"/>
  <p:sldLayoutIdLst>
    <p:sldLayoutId id="2147483664" r:id="rId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rgbClr val="2ABDBA"/>
                </a:solidFill>
                <a:latin typeface="Chalkduster" pitchFamily="66" charset="0"/>
              </a:defRPr>
            </a:lvl1pPr>
          </a:lstStyle>
          <a:p>
            <a:r>
              <a:rPr lang="en-US" dirty="0" smtClean="0"/>
              <a:t>Louisiana Believes.</a:t>
            </a:r>
            <a:endParaRPr lang="en-US" dirty="0"/>
          </a:p>
        </p:txBody>
      </p:sp>
      <p:sp>
        <p:nvSpPr>
          <p:cNvPr id="6"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rgbClr val="6D6F77"/>
                </a:solidFill>
                <a:latin typeface="+mj-lt"/>
              </a:defRPr>
            </a:lvl1pPr>
          </a:lstStyle>
          <a:p>
            <a:fld id="{79BA4B8F-8B3F-4B52-9164-AF2CA95F68ED}" type="slidenum">
              <a:rPr lang="en-US" smtClean="0">
                <a:latin typeface="Calibri"/>
              </a:rPr>
              <a:pPr/>
              <a:t>‹#›</a:t>
            </a:fld>
            <a:endParaRPr lang="en-US" dirty="0">
              <a:latin typeface="Calibri"/>
            </a:endParaRPr>
          </a:p>
        </p:txBody>
      </p:sp>
      <p:sp>
        <p:nvSpPr>
          <p:cNvPr id="2" name="Rectangle 1"/>
          <p:cNvSpPr/>
          <p:nvPr userDrawn="1"/>
        </p:nvSpPr>
        <p:spPr>
          <a:xfrm>
            <a:off x="0" y="0"/>
            <a:ext cx="9144000" cy="1295400"/>
          </a:xfrm>
          <a:prstGeom prst="rect">
            <a:avLst/>
          </a:prstGeom>
          <a:solidFill>
            <a:srgbClr val="DAE5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prstClr val="white"/>
              </a:solidFill>
              <a:latin typeface="Calibri" pitchFamily="34" charset="0"/>
              <a:cs typeface="Calibri" pitchFamily="34" charset="0"/>
            </a:endParaRPr>
          </a:p>
        </p:txBody>
      </p:sp>
    </p:spTree>
    <p:extLst>
      <p:ext uri="{BB962C8B-B14F-4D97-AF65-F5344CB8AC3E}">
        <p14:creationId xmlns:p14="http://schemas.microsoft.com/office/powerpoint/2010/main" val="2685751476"/>
      </p:ext>
    </p:extLst>
  </p:cSld>
  <p:clrMap bg1="lt1" tx1="dk1" bg2="lt2" tx2="dk2" accent1="accent1" accent2="accent2" accent3="accent3" accent4="accent4" accent5="accent5" accent6="accent6" hlink="hlink" folHlink="folHlink"/>
  <p:sldLayoutIdLst>
    <p:sldLayoutId id="2147483666" r:id="rId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rgbClr val="2ABDBA"/>
                </a:solidFill>
                <a:latin typeface="Chalkduster" pitchFamily="66" charset="0"/>
              </a:defRPr>
            </a:lvl1pPr>
          </a:lstStyle>
          <a:p>
            <a:r>
              <a:rPr lang="en-US" dirty="0" smtClean="0"/>
              <a:t>Louisiana Believes.</a:t>
            </a:r>
            <a:endParaRPr lang="en-US" dirty="0"/>
          </a:p>
        </p:txBody>
      </p:sp>
      <p:sp>
        <p:nvSpPr>
          <p:cNvPr id="6"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rgbClr val="6D6F77"/>
                </a:solidFill>
                <a:latin typeface="+mj-lt"/>
              </a:defRPr>
            </a:lvl1pPr>
          </a:lstStyle>
          <a:p>
            <a:fld id="{79BA4B8F-8B3F-4B52-9164-AF2CA95F68ED}" type="slidenum">
              <a:rPr lang="en-US" smtClean="0">
                <a:latin typeface="Calibri"/>
              </a:rPr>
              <a:pPr/>
              <a:t>‹#›</a:t>
            </a:fld>
            <a:endParaRPr lang="en-US" dirty="0">
              <a:latin typeface="Calibri"/>
            </a:endParaRPr>
          </a:p>
        </p:txBody>
      </p:sp>
      <p:sp>
        <p:nvSpPr>
          <p:cNvPr id="2" name="Rectangle 1"/>
          <p:cNvSpPr/>
          <p:nvPr userDrawn="1"/>
        </p:nvSpPr>
        <p:spPr>
          <a:xfrm>
            <a:off x="0" y="0"/>
            <a:ext cx="9144000" cy="1295400"/>
          </a:xfrm>
          <a:prstGeom prst="rect">
            <a:avLst/>
          </a:prstGeom>
          <a:solidFill>
            <a:srgbClr val="DAE5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prstClr val="white"/>
              </a:solidFill>
              <a:latin typeface="Calibri" pitchFamily="34" charset="0"/>
              <a:cs typeface="Calibri" pitchFamily="34" charset="0"/>
            </a:endParaRPr>
          </a:p>
        </p:txBody>
      </p:sp>
    </p:spTree>
    <p:extLst>
      <p:ext uri="{BB962C8B-B14F-4D97-AF65-F5344CB8AC3E}">
        <p14:creationId xmlns:p14="http://schemas.microsoft.com/office/powerpoint/2010/main" val="697771932"/>
      </p:ext>
    </p:extLst>
  </p:cSld>
  <p:clrMap bg1="lt1" tx1="dk1" bg2="lt2" tx2="dk2" accent1="accent1" accent2="accent2" accent3="accent3" accent4="accent4" accent5="accent5" accent6="accent6" hlink="hlink" folHlink="folHlink"/>
  <p:sldLayoutIdLst>
    <p:sldLayoutId id="2147483668" r:id="rId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rgbClr val="2ABDBA"/>
                </a:solidFill>
                <a:latin typeface="Chalkduster" pitchFamily="66" charset="0"/>
              </a:defRPr>
            </a:lvl1pPr>
          </a:lstStyle>
          <a:p>
            <a:r>
              <a:rPr lang="en-US" dirty="0" smtClean="0"/>
              <a:t>Louisiana Believes.</a:t>
            </a:r>
            <a:endParaRPr lang="en-US" dirty="0"/>
          </a:p>
        </p:txBody>
      </p:sp>
      <p:sp>
        <p:nvSpPr>
          <p:cNvPr id="6"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rgbClr val="6D6F77"/>
                </a:solidFill>
                <a:latin typeface="+mj-lt"/>
              </a:defRPr>
            </a:lvl1pPr>
          </a:lstStyle>
          <a:p>
            <a:fld id="{79BA4B8F-8B3F-4B52-9164-AF2CA95F68ED}" type="slidenum">
              <a:rPr lang="en-US" smtClean="0">
                <a:latin typeface="Calibri"/>
              </a:rPr>
              <a:pPr/>
              <a:t>‹#›</a:t>
            </a:fld>
            <a:endParaRPr lang="en-US" dirty="0">
              <a:latin typeface="Calibri"/>
            </a:endParaRPr>
          </a:p>
        </p:txBody>
      </p:sp>
      <p:sp>
        <p:nvSpPr>
          <p:cNvPr id="2" name="Rectangle 1"/>
          <p:cNvSpPr/>
          <p:nvPr userDrawn="1"/>
        </p:nvSpPr>
        <p:spPr>
          <a:xfrm>
            <a:off x="0" y="0"/>
            <a:ext cx="9144000" cy="1295400"/>
          </a:xfrm>
          <a:prstGeom prst="rect">
            <a:avLst/>
          </a:prstGeom>
          <a:solidFill>
            <a:srgbClr val="DAE5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prstClr val="white"/>
              </a:solidFill>
              <a:latin typeface="Calibri" pitchFamily="34" charset="0"/>
              <a:cs typeface="Calibri" pitchFamily="34" charset="0"/>
            </a:endParaRPr>
          </a:p>
        </p:txBody>
      </p:sp>
    </p:spTree>
    <p:extLst>
      <p:ext uri="{BB962C8B-B14F-4D97-AF65-F5344CB8AC3E}">
        <p14:creationId xmlns:p14="http://schemas.microsoft.com/office/powerpoint/2010/main" val="2313790893"/>
      </p:ext>
    </p:extLst>
  </p:cSld>
  <p:clrMap bg1="lt1" tx1="dk1" bg2="lt2" tx2="dk2" accent1="accent1" accent2="accent2" accent3="accent3" accent4="accent4" accent5="accent5" accent6="accent6" hlink="hlink" folHlink="folHlink"/>
  <p:sldLayoutIdLst>
    <p:sldLayoutId id="2147483670" r:id="rId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www.louisianabelieves.com/resources/classroom-support-toolbox/teacher-support-toolbox"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www.louisianabelieves.com/docs/default-source/teacher-toolbox-resources/unit-plan---ela---grade-5-sample---shutting-out-the-sky.pdf?sfvrsn=2"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hyperlink" Target="http://www.poets.org/viewmedia.php/prmMID/16111" TargetMode="External"/><Relationship Id="rId4" Type="http://schemas.openxmlformats.org/officeDocument/2006/relationships/hyperlink" Target="http://books.google.com/books?id=Oiz11M6rvUQC&amp;printsec=frontcover&amp;source=gbs_ge_summary_r&amp;cad=0"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76200"/>
            <a:ext cx="9144000" cy="6858000"/>
          </a:xfrm>
          <a:prstGeom prst="rect">
            <a:avLst/>
          </a:prstGeom>
        </p:spPr>
      </p:pic>
      <p:sp>
        <p:nvSpPr>
          <p:cNvPr id="4" name="TextBox 3"/>
          <p:cNvSpPr txBox="1"/>
          <p:nvPr/>
        </p:nvSpPr>
        <p:spPr>
          <a:xfrm>
            <a:off x="381000" y="2057400"/>
            <a:ext cx="8382000" cy="2308324"/>
          </a:xfrm>
          <a:prstGeom prst="rect">
            <a:avLst/>
          </a:prstGeom>
          <a:noFill/>
        </p:spPr>
        <p:txBody>
          <a:bodyPr wrap="square" rtlCol="0">
            <a:spAutoFit/>
          </a:bodyPr>
          <a:lstStyle/>
          <a:p>
            <a:pPr algn="ctr"/>
            <a:r>
              <a:rPr lang="en-US" sz="3600" b="1" dirty="0" smtClean="0"/>
              <a:t>Expressing Understanding of Complex Texts</a:t>
            </a:r>
          </a:p>
          <a:p>
            <a:pPr algn="ctr"/>
            <a:endParaRPr lang="en-US" sz="3600" b="1" dirty="0" smtClean="0"/>
          </a:p>
          <a:p>
            <a:pPr algn="ctr"/>
            <a:r>
              <a:rPr lang="en-US" sz="3600" b="1" dirty="0" smtClean="0"/>
              <a:t>Grades 3-5</a:t>
            </a:r>
            <a:endParaRPr lang="en-US" sz="3600" b="1" dirty="0"/>
          </a:p>
        </p:txBody>
      </p:sp>
    </p:spTree>
    <p:extLst>
      <p:ext uri="{BB962C8B-B14F-4D97-AF65-F5344CB8AC3E}">
        <p14:creationId xmlns:p14="http://schemas.microsoft.com/office/powerpoint/2010/main" val="29715787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New Colossus”</a:t>
            </a:r>
            <a:br>
              <a:rPr lang="en-US" dirty="0" smtClean="0"/>
            </a:br>
            <a:r>
              <a:rPr lang="en-US" dirty="0" smtClean="0"/>
              <a:t>T: Title</a:t>
            </a:r>
            <a:endParaRPr lang="en-US" dirty="0"/>
          </a:p>
        </p:txBody>
      </p:sp>
      <p:sp>
        <p:nvSpPr>
          <p:cNvPr id="3" name="Content Placeholder 2"/>
          <p:cNvSpPr>
            <a:spLocks noGrp="1"/>
          </p:cNvSpPr>
          <p:nvPr>
            <p:ph idx="1"/>
          </p:nvPr>
        </p:nvSpPr>
        <p:spPr>
          <a:xfrm>
            <a:off x="457200" y="1600200"/>
            <a:ext cx="8229600" cy="4800600"/>
          </a:xfrm>
        </p:spPr>
        <p:txBody>
          <a:bodyPr>
            <a:normAutofit fontScale="70000" lnSpcReduction="20000"/>
          </a:bodyPr>
          <a:lstStyle/>
          <a:p>
            <a:pPr marL="0" indent="0">
              <a:buNone/>
            </a:pPr>
            <a:r>
              <a:rPr lang="en-US" dirty="0"/>
              <a:t>Not like the brazen giant of Greek fame,</a:t>
            </a:r>
          </a:p>
          <a:p>
            <a:pPr marL="0" indent="0">
              <a:buNone/>
            </a:pPr>
            <a:r>
              <a:rPr lang="en-US" dirty="0"/>
              <a:t>With conquering limbs astride from land to land;</a:t>
            </a:r>
          </a:p>
          <a:p>
            <a:pPr marL="0" indent="0">
              <a:buNone/>
            </a:pPr>
            <a:r>
              <a:rPr lang="en-US" dirty="0"/>
              <a:t>Here at our sea-washed, sunset gates shall stand</a:t>
            </a:r>
          </a:p>
          <a:p>
            <a:pPr marL="0" indent="0">
              <a:buNone/>
            </a:pPr>
            <a:r>
              <a:rPr lang="en-US" dirty="0"/>
              <a:t>A mighty woman with a torch, whose flame</a:t>
            </a:r>
          </a:p>
          <a:p>
            <a:pPr marL="0" indent="0">
              <a:buNone/>
            </a:pPr>
            <a:r>
              <a:rPr lang="en-US" dirty="0"/>
              <a:t>Is the imprisoned lightning, and her name</a:t>
            </a:r>
          </a:p>
          <a:p>
            <a:pPr marL="0" indent="0">
              <a:buNone/>
            </a:pPr>
            <a:r>
              <a:rPr lang="en-US" dirty="0"/>
              <a:t>Mother of Exiles. From her beacon-hand</a:t>
            </a:r>
          </a:p>
          <a:p>
            <a:pPr marL="0" indent="0">
              <a:buNone/>
            </a:pPr>
            <a:r>
              <a:rPr lang="en-US" dirty="0"/>
              <a:t>Glows world-wide welcome; her mild eyes command</a:t>
            </a:r>
          </a:p>
          <a:p>
            <a:pPr marL="0" indent="0">
              <a:buNone/>
            </a:pPr>
            <a:r>
              <a:rPr lang="en-US" dirty="0"/>
              <a:t>The air-bridged harbor that twin cities frame.</a:t>
            </a:r>
          </a:p>
          <a:p>
            <a:pPr marL="0" indent="0">
              <a:buNone/>
            </a:pPr>
            <a:r>
              <a:rPr lang="en-US" dirty="0"/>
              <a:t>"Keep ancient lands, your storied pomp!" cries she</a:t>
            </a:r>
          </a:p>
          <a:p>
            <a:pPr marL="0" indent="0">
              <a:buNone/>
            </a:pPr>
            <a:r>
              <a:rPr lang="en-US" dirty="0"/>
              <a:t>With silent lips. "Give me your tired, your poor,</a:t>
            </a:r>
          </a:p>
          <a:p>
            <a:pPr marL="0" indent="0">
              <a:buNone/>
            </a:pPr>
            <a:r>
              <a:rPr lang="en-US" dirty="0"/>
              <a:t>Your huddled masses yearning to breathe free,</a:t>
            </a:r>
          </a:p>
          <a:p>
            <a:pPr marL="0" indent="0">
              <a:buNone/>
            </a:pPr>
            <a:r>
              <a:rPr lang="en-US" dirty="0"/>
              <a:t>The wretched refuse of your teeming shore.</a:t>
            </a:r>
          </a:p>
          <a:p>
            <a:pPr marL="0" indent="0">
              <a:buNone/>
            </a:pPr>
            <a:r>
              <a:rPr lang="en-US" dirty="0"/>
              <a:t>Send these, the homeless, tempest-</a:t>
            </a:r>
            <a:r>
              <a:rPr lang="en-US" dirty="0" err="1"/>
              <a:t>tost</a:t>
            </a:r>
            <a:r>
              <a:rPr lang="en-US" dirty="0"/>
              <a:t> to me,</a:t>
            </a:r>
          </a:p>
          <a:p>
            <a:pPr marL="0" indent="0">
              <a:buNone/>
            </a:pPr>
            <a:r>
              <a:rPr lang="en-US" dirty="0"/>
              <a:t>I lift my lamp beside the golden door!"</a:t>
            </a:r>
          </a:p>
          <a:p>
            <a:endParaRPr lang="en-US" dirty="0"/>
          </a:p>
        </p:txBody>
      </p:sp>
    </p:spTree>
    <p:extLst>
      <p:ext uri="{BB962C8B-B14F-4D97-AF65-F5344CB8AC3E}">
        <p14:creationId xmlns:p14="http://schemas.microsoft.com/office/powerpoint/2010/main" val="2803729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500"/>
                                        <p:tgtEl>
                                          <p:spTgt spid="3">
                                            <p:txEl>
                                              <p:pRg st="6" end="6"/>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fade">
                                      <p:cBhvr>
                                        <p:cTn id="28" dur="500"/>
                                        <p:tgtEl>
                                          <p:spTgt spid="3">
                                            <p:txEl>
                                              <p:pRg st="7" end="7"/>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fade">
                                      <p:cBhvr>
                                        <p:cTn id="31" dur="500"/>
                                        <p:tgtEl>
                                          <p:spTgt spid="3">
                                            <p:txEl>
                                              <p:pRg st="8" end="8"/>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fade">
                                      <p:cBhvr>
                                        <p:cTn id="34" dur="500"/>
                                        <p:tgtEl>
                                          <p:spTgt spid="3">
                                            <p:txEl>
                                              <p:pRg st="9" end="9"/>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fade">
                                      <p:cBhvr>
                                        <p:cTn id="37" dur="500"/>
                                        <p:tgtEl>
                                          <p:spTgt spid="3">
                                            <p:txEl>
                                              <p:pRg st="10" end="10"/>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fade">
                                      <p:cBhvr>
                                        <p:cTn id="40" dur="500"/>
                                        <p:tgtEl>
                                          <p:spTgt spid="3">
                                            <p:txEl>
                                              <p:pRg st="11" end="11"/>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animEffect transition="in" filter="fade">
                                      <p:cBhvr>
                                        <p:cTn id="43" dur="500"/>
                                        <p:tgtEl>
                                          <p:spTgt spid="3">
                                            <p:txEl>
                                              <p:pRg st="12" end="12"/>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
                                            <p:txEl>
                                              <p:pRg st="13" end="13"/>
                                            </p:txEl>
                                          </p:spTgt>
                                        </p:tgtEl>
                                        <p:attrNameLst>
                                          <p:attrName>style.visibility</p:attrName>
                                        </p:attrNameLst>
                                      </p:cBhvr>
                                      <p:to>
                                        <p:strVal val="visible"/>
                                      </p:to>
                                    </p:set>
                                    <p:animEffect transition="in" filter="fade">
                                      <p:cBhvr>
                                        <p:cTn id="46"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New Colossus”</a:t>
            </a:r>
            <a:br>
              <a:rPr lang="en-US" dirty="0" smtClean="0"/>
            </a:br>
            <a:r>
              <a:rPr lang="en-US" dirty="0" smtClean="0"/>
              <a:t>P: Paraphrase</a:t>
            </a:r>
            <a:endParaRPr lang="en-US" dirty="0"/>
          </a:p>
        </p:txBody>
      </p:sp>
      <p:sp>
        <p:nvSpPr>
          <p:cNvPr id="3" name="Content Placeholder 2"/>
          <p:cNvSpPr>
            <a:spLocks noGrp="1"/>
          </p:cNvSpPr>
          <p:nvPr>
            <p:ph idx="1"/>
          </p:nvPr>
        </p:nvSpPr>
        <p:spPr>
          <a:xfrm>
            <a:off x="457200" y="1600200"/>
            <a:ext cx="8229600" cy="4800600"/>
          </a:xfrm>
        </p:spPr>
        <p:txBody>
          <a:bodyPr>
            <a:normAutofit fontScale="70000" lnSpcReduction="20000"/>
          </a:bodyPr>
          <a:lstStyle/>
          <a:p>
            <a:pPr marL="0" indent="0">
              <a:buNone/>
            </a:pPr>
            <a:r>
              <a:rPr lang="en-US" dirty="0" smtClean="0"/>
              <a:t>The new colossus is not like the famous Greek statue</a:t>
            </a:r>
          </a:p>
          <a:p>
            <a:pPr marL="0" indent="0">
              <a:buNone/>
            </a:pPr>
            <a:r>
              <a:rPr lang="en-US" dirty="0" smtClean="0"/>
              <a:t>With long limbs that extend across different lands;</a:t>
            </a:r>
          </a:p>
          <a:p>
            <a:pPr marL="0" indent="0">
              <a:buNone/>
            </a:pPr>
            <a:r>
              <a:rPr lang="en-US" dirty="0" smtClean="0"/>
              <a:t>The new colossus stands on our land</a:t>
            </a:r>
          </a:p>
          <a:p>
            <a:pPr marL="0" indent="0">
              <a:buNone/>
            </a:pPr>
            <a:r>
              <a:rPr lang="en-US" dirty="0" smtClean="0"/>
              <a:t>It is a woman with a torch that </a:t>
            </a:r>
          </a:p>
          <a:p>
            <a:pPr marL="0" indent="0">
              <a:buNone/>
            </a:pPr>
            <a:r>
              <a:rPr lang="en-US" dirty="0" smtClean="0"/>
              <a:t>Always burns</a:t>
            </a:r>
          </a:p>
          <a:p>
            <a:pPr marL="0" indent="0">
              <a:buNone/>
            </a:pPr>
            <a:r>
              <a:rPr lang="en-US" dirty="0" smtClean="0"/>
              <a:t>She watches over those from other countries. The torch in her hand</a:t>
            </a:r>
          </a:p>
          <a:p>
            <a:pPr marL="0" indent="0">
              <a:buNone/>
            </a:pPr>
            <a:r>
              <a:rPr lang="en-US" dirty="0" smtClean="0"/>
              <a:t>Welcomes those from around the world; her eyes watch over the </a:t>
            </a:r>
          </a:p>
          <a:p>
            <a:pPr marL="0" indent="0">
              <a:buNone/>
            </a:pPr>
            <a:r>
              <a:rPr lang="en-US" dirty="0" smtClean="0"/>
              <a:t>Harbor.</a:t>
            </a:r>
          </a:p>
          <a:p>
            <a:pPr marL="0" indent="0">
              <a:buNone/>
            </a:pPr>
            <a:r>
              <a:rPr lang="en-US" dirty="0" smtClean="0"/>
              <a:t>She might say, "Keep </a:t>
            </a:r>
            <a:r>
              <a:rPr lang="en-US" dirty="0"/>
              <a:t>ancient lands, your storied pomp</a:t>
            </a:r>
            <a:r>
              <a:rPr lang="en-US" dirty="0" smtClean="0"/>
              <a:t>!"</a:t>
            </a:r>
            <a:endParaRPr lang="en-US" dirty="0"/>
          </a:p>
          <a:p>
            <a:pPr marL="0" indent="0">
              <a:buNone/>
            </a:pPr>
            <a:r>
              <a:rPr lang="en-US" dirty="0" smtClean="0"/>
              <a:t>"</a:t>
            </a:r>
            <a:r>
              <a:rPr lang="en-US" dirty="0"/>
              <a:t>Give me your tired, your poor,</a:t>
            </a:r>
          </a:p>
          <a:p>
            <a:pPr marL="0" indent="0">
              <a:buNone/>
            </a:pPr>
            <a:r>
              <a:rPr lang="en-US" dirty="0" smtClean="0"/>
              <a:t>A bunch of people who want freedom,</a:t>
            </a:r>
            <a:endParaRPr lang="en-US" dirty="0"/>
          </a:p>
          <a:p>
            <a:pPr marL="0" indent="0">
              <a:buNone/>
            </a:pPr>
            <a:r>
              <a:rPr lang="en-US" dirty="0"/>
              <a:t>The </a:t>
            </a:r>
            <a:r>
              <a:rPr lang="en-US" dirty="0" smtClean="0"/>
              <a:t>people that other countries don’t want.</a:t>
            </a:r>
            <a:endParaRPr lang="en-US" dirty="0"/>
          </a:p>
          <a:p>
            <a:pPr marL="0" indent="0">
              <a:buNone/>
            </a:pPr>
            <a:r>
              <a:rPr lang="en-US" dirty="0"/>
              <a:t>Send these, the homeless, </a:t>
            </a:r>
            <a:r>
              <a:rPr lang="en-US" dirty="0" smtClean="0"/>
              <a:t>those hurt or troubled </a:t>
            </a:r>
            <a:r>
              <a:rPr lang="en-US" dirty="0"/>
              <a:t>to me,</a:t>
            </a:r>
          </a:p>
          <a:p>
            <a:pPr marL="0" indent="0">
              <a:buNone/>
            </a:pPr>
            <a:r>
              <a:rPr lang="en-US" dirty="0"/>
              <a:t>I </a:t>
            </a:r>
            <a:r>
              <a:rPr lang="en-US" dirty="0" smtClean="0"/>
              <a:t>hold up my torch to light the entrance to the country!”</a:t>
            </a:r>
            <a:endParaRPr lang="en-US" dirty="0"/>
          </a:p>
          <a:p>
            <a:endParaRPr lang="en-US" dirty="0"/>
          </a:p>
        </p:txBody>
      </p:sp>
    </p:spTree>
    <p:extLst>
      <p:ext uri="{BB962C8B-B14F-4D97-AF65-F5344CB8AC3E}">
        <p14:creationId xmlns:p14="http://schemas.microsoft.com/office/powerpoint/2010/main" val="13137983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New Colossus”</a:t>
            </a:r>
            <a:br>
              <a:rPr lang="en-US" dirty="0" smtClean="0"/>
            </a:br>
            <a:r>
              <a:rPr lang="en-US" dirty="0" smtClean="0"/>
              <a:t>C: Connotation</a:t>
            </a:r>
            <a:endParaRPr lang="en-US" dirty="0"/>
          </a:p>
        </p:txBody>
      </p:sp>
      <p:sp>
        <p:nvSpPr>
          <p:cNvPr id="5" name="Content Placeholder 4"/>
          <p:cNvSpPr>
            <a:spLocks noGrp="1"/>
          </p:cNvSpPr>
          <p:nvPr>
            <p:ph sz="half" idx="1"/>
          </p:nvPr>
        </p:nvSpPr>
        <p:spPr>
          <a:xfrm>
            <a:off x="457200" y="1600200"/>
            <a:ext cx="4038600" cy="4953000"/>
          </a:xfrm>
        </p:spPr>
        <p:txBody>
          <a:bodyPr>
            <a:normAutofit fontScale="70000" lnSpcReduction="20000"/>
          </a:bodyPr>
          <a:lstStyle/>
          <a:p>
            <a:pPr marL="0" indent="0" algn="ctr">
              <a:lnSpc>
                <a:spcPct val="120000"/>
              </a:lnSpc>
              <a:buNone/>
            </a:pPr>
            <a:r>
              <a:rPr lang="en-US" sz="3700" b="1" dirty="0" smtClean="0"/>
              <a:t>Figurative Language</a:t>
            </a:r>
          </a:p>
          <a:p>
            <a:pPr>
              <a:lnSpc>
                <a:spcPct val="120000"/>
              </a:lnSpc>
            </a:pPr>
            <a:r>
              <a:rPr lang="en-US" sz="3700" dirty="0" smtClean="0"/>
              <a:t>A mighty woman with a torch, whose flame is imprisoned lightning</a:t>
            </a:r>
          </a:p>
          <a:p>
            <a:pPr>
              <a:lnSpc>
                <a:spcPct val="120000"/>
              </a:lnSpc>
            </a:pPr>
            <a:r>
              <a:rPr lang="en-US" sz="3700" dirty="0" smtClean="0"/>
              <a:t>Her name Mother of Exiles</a:t>
            </a:r>
          </a:p>
          <a:p>
            <a:pPr marL="0" indent="0">
              <a:lnSpc>
                <a:spcPct val="120000"/>
              </a:lnSpc>
              <a:buNone/>
            </a:pPr>
            <a:endParaRPr lang="en-US" sz="3100" dirty="0" smtClean="0"/>
          </a:p>
          <a:p>
            <a:pPr>
              <a:lnSpc>
                <a:spcPct val="120000"/>
              </a:lnSpc>
            </a:pPr>
            <a:r>
              <a:rPr lang="en-US" sz="3700" dirty="0" smtClean="0"/>
              <a:t>Your </a:t>
            </a:r>
            <a:r>
              <a:rPr lang="en-US" sz="3700" dirty="0"/>
              <a:t>huddled masses yearning to breathe free,</a:t>
            </a:r>
          </a:p>
          <a:p>
            <a:pPr>
              <a:lnSpc>
                <a:spcPct val="120000"/>
              </a:lnSpc>
            </a:pPr>
            <a:r>
              <a:rPr lang="en-US" sz="3700" dirty="0" smtClean="0"/>
              <a:t>I </a:t>
            </a:r>
            <a:r>
              <a:rPr lang="en-US" sz="3700" dirty="0"/>
              <a:t>lift my lamp beside the golden door</a:t>
            </a:r>
            <a:r>
              <a:rPr lang="en-US" sz="3700" dirty="0" smtClean="0"/>
              <a:t>!</a:t>
            </a:r>
            <a:endParaRPr lang="en-US" sz="3700" dirty="0"/>
          </a:p>
          <a:p>
            <a:pPr>
              <a:lnSpc>
                <a:spcPct val="120000"/>
              </a:lnSpc>
            </a:pPr>
            <a:endParaRPr lang="en-US" dirty="0"/>
          </a:p>
        </p:txBody>
      </p:sp>
      <p:sp>
        <p:nvSpPr>
          <p:cNvPr id="6" name="Content Placeholder 5"/>
          <p:cNvSpPr txBox="1">
            <a:spLocks/>
          </p:cNvSpPr>
          <p:nvPr/>
        </p:nvSpPr>
        <p:spPr>
          <a:xfrm>
            <a:off x="4648200" y="1600200"/>
            <a:ext cx="4038600" cy="4953000"/>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buFont typeface="Arial" pitchFamily="34" charset="0"/>
              <a:buNone/>
            </a:pPr>
            <a:r>
              <a:rPr lang="en-US" sz="2800" b="1" dirty="0" smtClean="0"/>
              <a:t>Thoughts/Notes</a:t>
            </a:r>
          </a:p>
          <a:p>
            <a:pPr>
              <a:lnSpc>
                <a:spcPct val="110000"/>
              </a:lnSpc>
            </a:pPr>
            <a:r>
              <a:rPr lang="en-US" sz="2800" dirty="0" smtClean="0"/>
              <a:t>The torch is bright and a signal to those coming to the land</a:t>
            </a:r>
          </a:p>
          <a:p>
            <a:pPr>
              <a:lnSpc>
                <a:spcPct val="110000"/>
              </a:lnSpc>
            </a:pPr>
            <a:r>
              <a:rPr lang="en-US" sz="2800" dirty="0" smtClean="0"/>
              <a:t>The statue watches over those not welcome elsewhere</a:t>
            </a:r>
          </a:p>
          <a:p>
            <a:pPr>
              <a:lnSpc>
                <a:spcPct val="110000"/>
              </a:lnSpc>
            </a:pPr>
            <a:r>
              <a:rPr lang="en-US" sz="2800" dirty="0" smtClean="0"/>
              <a:t>Lots of people are coming for freedom</a:t>
            </a:r>
          </a:p>
          <a:p>
            <a:pPr>
              <a:lnSpc>
                <a:spcPct val="110000"/>
              </a:lnSpc>
            </a:pPr>
            <a:r>
              <a:rPr lang="en-US" sz="2800" dirty="0" smtClean="0"/>
              <a:t>The statue lights the way to riches</a:t>
            </a:r>
          </a:p>
          <a:p>
            <a:pPr>
              <a:lnSpc>
                <a:spcPct val="110000"/>
              </a:lnSpc>
            </a:pPr>
            <a:endParaRPr lang="en-US" dirty="0"/>
          </a:p>
        </p:txBody>
      </p:sp>
    </p:spTree>
    <p:extLst>
      <p:ext uri="{BB962C8B-B14F-4D97-AF65-F5344CB8AC3E}">
        <p14:creationId xmlns:p14="http://schemas.microsoft.com/office/powerpoint/2010/main" val="37803403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New Colossus”</a:t>
            </a:r>
            <a:br>
              <a:rPr lang="en-US" dirty="0" smtClean="0"/>
            </a:br>
            <a:r>
              <a:rPr lang="en-US" dirty="0" smtClean="0"/>
              <a:t>A: Attitude</a:t>
            </a:r>
            <a:endParaRPr lang="en-US" dirty="0"/>
          </a:p>
        </p:txBody>
      </p:sp>
      <p:sp>
        <p:nvSpPr>
          <p:cNvPr id="7" name="Content Placeholder 5"/>
          <p:cNvSpPr>
            <a:spLocks noGrp="1"/>
          </p:cNvSpPr>
          <p:nvPr>
            <p:ph sz="half" idx="1"/>
          </p:nvPr>
        </p:nvSpPr>
        <p:spPr>
          <a:xfrm>
            <a:off x="457200" y="1600200"/>
            <a:ext cx="4038600" cy="4525963"/>
          </a:xfrm>
        </p:spPr>
        <p:txBody>
          <a:bodyPr>
            <a:normAutofit/>
          </a:bodyPr>
          <a:lstStyle/>
          <a:p>
            <a:pPr marL="0" indent="0" algn="ctr">
              <a:buNone/>
            </a:pPr>
            <a:r>
              <a:rPr lang="en-US" sz="2600" b="1" dirty="0" smtClean="0"/>
              <a:t>Poet’s Attitude</a:t>
            </a:r>
          </a:p>
          <a:p>
            <a:r>
              <a:rPr lang="en-US" sz="2600" dirty="0" smtClean="0"/>
              <a:t>The statue is a good thing—welcomes people to America</a:t>
            </a:r>
          </a:p>
          <a:p>
            <a:r>
              <a:rPr lang="en-US" sz="2600" dirty="0" smtClean="0"/>
              <a:t>It is known around the world</a:t>
            </a:r>
          </a:p>
          <a:p>
            <a:endParaRPr lang="en-US" sz="2300" dirty="0"/>
          </a:p>
          <a:p>
            <a:r>
              <a:rPr lang="en-US" sz="2600" dirty="0" smtClean="0"/>
              <a:t>It leads people to riches and good fortune</a:t>
            </a:r>
          </a:p>
        </p:txBody>
      </p:sp>
      <p:sp>
        <p:nvSpPr>
          <p:cNvPr id="8" name="Content Placeholder 6"/>
          <p:cNvSpPr txBox="1">
            <a:spLocks/>
          </p:cNvSpPr>
          <p:nvPr/>
        </p:nvSpPr>
        <p:spPr>
          <a:xfrm>
            <a:off x="4648200" y="1600200"/>
            <a:ext cx="4038600" cy="452596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600" b="1" dirty="0" smtClean="0"/>
              <a:t>Evidence</a:t>
            </a:r>
          </a:p>
          <a:p>
            <a:r>
              <a:rPr lang="en-US" sz="2600" dirty="0" smtClean="0"/>
              <a:t>“her name Mother of Exiles”</a:t>
            </a:r>
          </a:p>
          <a:p>
            <a:endParaRPr lang="en-US" sz="2300" dirty="0" smtClean="0"/>
          </a:p>
          <a:p>
            <a:r>
              <a:rPr lang="en-US" sz="2600" dirty="0" smtClean="0"/>
              <a:t>“From her beacon-hand Glows world-wide welcome”</a:t>
            </a:r>
          </a:p>
          <a:p>
            <a:r>
              <a:rPr lang="en-US" sz="2600" dirty="0" smtClean="0"/>
              <a:t>“I lift my lamp beside the golden door!”</a:t>
            </a:r>
            <a:endParaRPr lang="en-US" sz="2600" dirty="0"/>
          </a:p>
        </p:txBody>
      </p:sp>
    </p:spTree>
    <p:extLst>
      <p:ext uri="{BB962C8B-B14F-4D97-AF65-F5344CB8AC3E}">
        <p14:creationId xmlns:p14="http://schemas.microsoft.com/office/powerpoint/2010/main" val="6757716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14</a:t>
            </a:fld>
            <a:endParaRPr lang="en-US" dirty="0">
              <a:solidFill>
                <a:prstClr val="black">
                  <a:tint val="75000"/>
                </a:prstClr>
              </a:solidFill>
            </a:endParaRPr>
          </a:p>
        </p:txBody>
      </p:sp>
      <p:sp>
        <p:nvSpPr>
          <p:cNvPr id="5" name="Content Placeholder 4"/>
          <p:cNvSpPr>
            <a:spLocks noGrp="1"/>
          </p:cNvSpPr>
          <p:nvPr>
            <p:ph sz="quarter" idx="4294967295"/>
          </p:nvPr>
        </p:nvSpPr>
        <p:spPr>
          <a:xfrm>
            <a:off x="304800" y="1447800"/>
            <a:ext cx="8610600" cy="5257800"/>
          </a:xfrm>
          <a:prstGeom prst="rect">
            <a:avLst/>
          </a:prstGeom>
        </p:spPr>
        <p:txBody>
          <a:bodyPr>
            <a:noAutofit/>
          </a:bodyPr>
          <a:lstStyle/>
          <a:p>
            <a:pPr marL="0" indent="0">
              <a:buNone/>
            </a:pPr>
            <a:r>
              <a:rPr lang="en-US" sz="2400" dirty="0" smtClean="0"/>
              <a:t>Students must: </a:t>
            </a:r>
          </a:p>
          <a:p>
            <a:pPr marL="0" indent="0">
              <a:buNone/>
            </a:pPr>
            <a:endParaRPr lang="en-US" sz="2200" dirty="0"/>
          </a:p>
          <a:p>
            <a:pPr marL="0" indent="0">
              <a:spcBef>
                <a:spcPts val="0"/>
              </a:spcBef>
              <a:spcAft>
                <a:spcPts val="600"/>
              </a:spcAft>
              <a:buNone/>
            </a:pPr>
            <a:r>
              <a:rPr lang="en-US" sz="2200" b="1" dirty="0" smtClean="0"/>
              <a:t>1. Read and understand complex </a:t>
            </a:r>
            <a:r>
              <a:rPr lang="en-US" sz="2200" b="1" dirty="0"/>
              <a:t>texts: </a:t>
            </a:r>
          </a:p>
          <a:p>
            <a:pPr marL="687388" lvl="1" indent="-457200">
              <a:spcBef>
                <a:spcPts val="0"/>
              </a:spcBef>
              <a:spcAft>
                <a:spcPts val="600"/>
              </a:spcAft>
              <a:buFont typeface="+mj-lt"/>
              <a:buAutoNum type="alphaLcParenR"/>
            </a:pPr>
            <a:r>
              <a:rPr lang="en-US" sz="2200" b="1" dirty="0" smtClean="0">
                <a:solidFill>
                  <a:srgbClr val="92D050"/>
                </a:solidFill>
              </a:rPr>
              <a:t>Use language and vocabulary to comprehend what the text says </a:t>
            </a:r>
            <a:endParaRPr lang="en-US" sz="2200" b="1" dirty="0">
              <a:solidFill>
                <a:srgbClr val="92D050"/>
              </a:solidFill>
            </a:endParaRPr>
          </a:p>
          <a:p>
            <a:pPr marL="687388" lvl="1" indent="-457200">
              <a:spcBef>
                <a:spcPts val="0"/>
              </a:spcBef>
              <a:spcAft>
                <a:spcPts val="600"/>
              </a:spcAft>
              <a:buFont typeface="+mj-lt"/>
              <a:buAutoNum type="alphaLcParenR"/>
            </a:pPr>
            <a:r>
              <a:rPr lang="en-US" sz="2200" b="1" dirty="0" smtClean="0">
                <a:solidFill>
                  <a:srgbClr val="2ABDBA"/>
                </a:solidFill>
              </a:rPr>
              <a:t>Use topics</a:t>
            </a:r>
            <a:r>
              <a:rPr lang="en-US" sz="2200" b="1" dirty="0">
                <a:solidFill>
                  <a:srgbClr val="2ABDBA"/>
                </a:solidFill>
              </a:rPr>
              <a:t>, themes, and </a:t>
            </a:r>
            <a:r>
              <a:rPr lang="en-US" sz="2200" b="1" dirty="0" smtClean="0">
                <a:solidFill>
                  <a:srgbClr val="2ABDBA"/>
                </a:solidFill>
              </a:rPr>
              <a:t>main ideas to comprehend what the text means </a:t>
            </a:r>
            <a:endParaRPr lang="en-US" sz="2200" b="1" dirty="0">
              <a:solidFill>
                <a:srgbClr val="2ABDBA"/>
              </a:solidFill>
            </a:endParaRPr>
          </a:p>
          <a:p>
            <a:pPr marL="0" indent="0">
              <a:spcBef>
                <a:spcPts val="0"/>
              </a:spcBef>
              <a:spcAft>
                <a:spcPts val="600"/>
              </a:spcAft>
              <a:buNone/>
            </a:pPr>
            <a:r>
              <a:rPr lang="en-US" sz="2200" b="1" dirty="0" smtClean="0"/>
              <a:t>2. Express understanding of complex </a:t>
            </a:r>
            <a:r>
              <a:rPr lang="en-US" sz="2200" b="1" dirty="0"/>
              <a:t>texts:</a:t>
            </a:r>
          </a:p>
          <a:p>
            <a:pPr marL="687388" lvl="1" indent="-457200">
              <a:spcBef>
                <a:spcPts val="0"/>
              </a:spcBef>
              <a:spcAft>
                <a:spcPts val="600"/>
              </a:spcAft>
              <a:buFont typeface="+mj-lt"/>
              <a:buAutoNum type="alphaLcParenR" startAt="3"/>
            </a:pPr>
            <a:r>
              <a:rPr lang="en-US" sz="2200" b="1" dirty="0" smtClean="0">
                <a:solidFill>
                  <a:srgbClr val="C00000"/>
                </a:solidFill>
              </a:rPr>
              <a:t>Build opinions about the text using evidence (through discussion) </a:t>
            </a:r>
            <a:endParaRPr lang="en-US" sz="2200" b="1" dirty="0">
              <a:solidFill>
                <a:srgbClr val="C00000"/>
              </a:solidFill>
            </a:endParaRPr>
          </a:p>
          <a:p>
            <a:pPr marL="687388" lvl="1" indent="-457200">
              <a:spcBef>
                <a:spcPts val="0"/>
              </a:spcBef>
              <a:spcAft>
                <a:spcPts val="600"/>
              </a:spcAft>
              <a:buFont typeface="+mj-lt"/>
              <a:buAutoNum type="alphaLcParenR" startAt="3"/>
            </a:pPr>
            <a:r>
              <a:rPr lang="en-US" sz="2200" b="1" dirty="0" smtClean="0">
                <a:solidFill>
                  <a:srgbClr val="7030A0"/>
                </a:solidFill>
              </a:rPr>
              <a:t>Assert claims about the text using evidence (through writing) </a:t>
            </a:r>
            <a:endParaRPr lang="en-US" sz="2200" b="1" dirty="0">
              <a:solidFill>
                <a:srgbClr val="7030A0"/>
              </a:solidFill>
            </a:endParaRPr>
          </a:p>
          <a:p>
            <a:pPr marL="0" indent="0">
              <a:buNone/>
            </a:pPr>
            <a:endParaRPr lang="en-US" sz="2200" dirty="0"/>
          </a:p>
          <a:p>
            <a:pPr marL="0" indent="0">
              <a:buNone/>
            </a:pPr>
            <a:endParaRPr lang="en-US" sz="2200" dirty="0"/>
          </a:p>
          <a:p>
            <a:pPr marL="0" indent="0">
              <a:buNone/>
            </a:pPr>
            <a:endParaRPr lang="en-US" sz="2200" dirty="0"/>
          </a:p>
        </p:txBody>
      </p:sp>
      <p:sp>
        <p:nvSpPr>
          <p:cNvPr id="6" name="Title 1"/>
          <p:cNvSpPr>
            <a:spLocks noGrp="1"/>
          </p:cNvSpPr>
          <p:nvPr>
            <p:ph type="title"/>
          </p:nvPr>
        </p:nvSpPr>
        <p:spPr/>
        <p:txBody>
          <a:bodyPr>
            <a:noAutofit/>
          </a:bodyPr>
          <a:lstStyle/>
          <a:p>
            <a:r>
              <a:rPr lang="en-US" dirty="0" smtClean="0">
                <a:latin typeface="Calibri"/>
                <a:cs typeface="Calibri"/>
              </a:rPr>
              <a:t>English Language Arts</a:t>
            </a:r>
            <a:endParaRPr lang="en-US" dirty="0">
              <a:latin typeface="Calibri"/>
              <a:cs typeface="Calibri"/>
            </a:endParaRPr>
          </a:p>
        </p:txBody>
      </p:sp>
      <p:sp>
        <p:nvSpPr>
          <p:cNvPr id="7"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Tree>
    <p:extLst>
      <p:ext uri="{BB962C8B-B14F-4D97-AF65-F5344CB8AC3E}">
        <p14:creationId xmlns:p14="http://schemas.microsoft.com/office/powerpoint/2010/main" val="9114681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6779" t="28958" r="41669" b="8468"/>
          <a:stretch/>
        </p:blipFill>
        <p:spPr bwMode="auto">
          <a:xfrm>
            <a:off x="2667000" y="0"/>
            <a:ext cx="4191000" cy="68412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26420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Analyze the Illustration of </a:t>
            </a:r>
            <a:br>
              <a:rPr lang="en-US" dirty="0" smtClean="0"/>
            </a:br>
            <a:r>
              <a:rPr lang="en-US" dirty="0" smtClean="0"/>
              <a:t>“The Statue of Liberty”</a:t>
            </a:r>
            <a:endParaRPr lang="en-US" dirty="0"/>
          </a:p>
        </p:txBody>
      </p:sp>
      <p:sp>
        <p:nvSpPr>
          <p:cNvPr id="6" name="Content Placeholder 2"/>
          <p:cNvSpPr>
            <a:spLocks noGrp="1"/>
          </p:cNvSpPr>
          <p:nvPr>
            <p:ph sz="half" idx="1"/>
          </p:nvPr>
        </p:nvSpPr>
        <p:spPr>
          <a:xfrm>
            <a:off x="457200" y="1600200"/>
            <a:ext cx="4038600" cy="4525963"/>
          </a:xfrm>
        </p:spPr>
        <p:txBody>
          <a:bodyPr>
            <a:normAutofit fontScale="92500"/>
          </a:bodyPr>
          <a:lstStyle/>
          <a:p>
            <a:pPr marL="0" indent="0">
              <a:buNone/>
            </a:pPr>
            <a:r>
              <a:rPr lang="en-US" b="1" dirty="0" smtClean="0"/>
              <a:t>Consider:</a:t>
            </a:r>
          </a:p>
          <a:p>
            <a:r>
              <a:rPr lang="en-US" dirty="0" smtClean="0"/>
              <a:t>Distance between the statue and the boat</a:t>
            </a:r>
          </a:p>
          <a:p>
            <a:r>
              <a:rPr lang="en-US" dirty="0" smtClean="0"/>
              <a:t>The immigrants (placement, expressions, body language)</a:t>
            </a:r>
          </a:p>
          <a:p>
            <a:r>
              <a:rPr lang="en-US" dirty="0" smtClean="0"/>
              <a:t>How the picture and the poem overlap</a:t>
            </a:r>
            <a:endParaRPr lang="en-US" dirty="0"/>
          </a:p>
          <a:p>
            <a:endParaRPr lang="en-US" dirty="0"/>
          </a:p>
        </p:txBody>
      </p:sp>
      <p:sp>
        <p:nvSpPr>
          <p:cNvPr id="9" name="Content Placeholder 3"/>
          <p:cNvSpPr txBox="1">
            <a:spLocks/>
          </p:cNvSpPr>
          <p:nvPr/>
        </p:nvSpPr>
        <p:spPr>
          <a:xfrm>
            <a:off x="4648200" y="1600200"/>
            <a:ext cx="4038600" cy="4525963"/>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000" b="1" dirty="0" smtClean="0"/>
              <a:t>Thoughts</a:t>
            </a:r>
            <a:endParaRPr lang="en-US" sz="3000" b="1" dirty="0"/>
          </a:p>
        </p:txBody>
      </p:sp>
    </p:spTree>
    <p:extLst>
      <p:ext uri="{BB962C8B-B14F-4D97-AF65-F5344CB8AC3E}">
        <p14:creationId xmlns:p14="http://schemas.microsoft.com/office/powerpoint/2010/main" val="3926055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Possible Mini-Lessons on </a:t>
            </a:r>
            <a:br>
              <a:rPr lang="en-US" dirty="0" smtClean="0"/>
            </a:br>
            <a:r>
              <a:rPr lang="en-US" dirty="0" smtClean="0"/>
              <a:t>Narrative Writing</a:t>
            </a:r>
            <a:endParaRPr lang="en-US" dirty="0"/>
          </a:p>
        </p:txBody>
      </p:sp>
      <p:sp>
        <p:nvSpPr>
          <p:cNvPr id="6" name="Content Placeholder 5"/>
          <p:cNvSpPr>
            <a:spLocks noGrp="1"/>
          </p:cNvSpPr>
          <p:nvPr>
            <p:ph idx="1"/>
          </p:nvPr>
        </p:nvSpPr>
        <p:spPr/>
        <p:txBody>
          <a:bodyPr>
            <a:normAutofit/>
          </a:bodyPr>
          <a:lstStyle/>
          <a:p>
            <a:r>
              <a:rPr lang="en-US" dirty="0" smtClean="0"/>
              <a:t>How to develop setting</a:t>
            </a:r>
          </a:p>
          <a:p>
            <a:r>
              <a:rPr lang="en-US" dirty="0" smtClean="0"/>
              <a:t>The elements of plot and story organization</a:t>
            </a:r>
          </a:p>
          <a:p>
            <a:r>
              <a:rPr lang="en-US" dirty="0" smtClean="0"/>
              <a:t>Different points of view and how to develop characters (through description and dialogue)</a:t>
            </a:r>
          </a:p>
          <a:p>
            <a:r>
              <a:rPr lang="en-US" dirty="0" smtClean="0"/>
              <a:t>Using sensory language</a:t>
            </a:r>
          </a:p>
          <a:p>
            <a:r>
              <a:rPr lang="en-US" dirty="0" smtClean="0"/>
              <a:t>How to develop themes</a:t>
            </a:r>
          </a:p>
        </p:txBody>
      </p:sp>
    </p:spTree>
    <p:extLst>
      <p:ext uri="{BB962C8B-B14F-4D97-AF65-F5344CB8AC3E}">
        <p14:creationId xmlns:p14="http://schemas.microsoft.com/office/powerpoint/2010/main" val="14365374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18</a:t>
            </a:fld>
            <a:endParaRPr lang="en-US" dirty="0">
              <a:solidFill>
                <a:prstClr val="black">
                  <a:tint val="75000"/>
                </a:prstClr>
              </a:solidFill>
            </a:endParaRPr>
          </a:p>
        </p:txBody>
      </p:sp>
      <p:sp>
        <p:nvSpPr>
          <p:cNvPr id="5" name="Content Placeholder 4"/>
          <p:cNvSpPr>
            <a:spLocks noGrp="1"/>
          </p:cNvSpPr>
          <p:nvPr>
            <p:ph sz="quarter" idx="4294967295"/>
          </p:nvPr>
        </p:nvSpPr>
        <p:spPr>
          <a:xfrm>
            <a:off x="304800" y="1447800"/>
            <a:ext cx="8610600" cy="5257800"/>
          </a:xfrm>
          <a:prstGeom prst="rect">
            <a:avLst/>
          </a:prstGeom>
        </p:spPr>
        <p:txBody>
          <a:bodyPr>
            <a:noAutofit/>
          </a:bodyPr>
          <a:lstStyle/>
          <a:p>
            <a:pPr marL="0" indent="0">
              <a:buNone/>
            </a:pPr>
            <a:r>
              <a:rPr lang="en-US" sz="2400" dirty="0" smtClean="0"/>
              <a:t>Students must: </a:t>
            </a:r>
          </a:p>
          <a:p>
            <a:pPr marL="0" indent="0">
              <a:buNone/>
            </a:pPr>
            <a:endParaRPr lang="en-US" sz="2200" dirty="0"/>
          </a:p>
          <a:p>
            <a:pPr marL="0" indent="0">
              <a:spcBef>
                <a:spcPts val="0"/>
              </a:spcBef>
              <a:spcAft>
                <a:spcPts val="600"/>
              </a:spcAft>
              <a:buNone/>
            </a:pPr>
            <a:r>
              <a:rPr lang="en-US" sz="2200" b="1" dirty="0" smtClean="0"/>
              <a:t>1. Read and understand complex </a:t>
            </a:r>
            <a:r>
              <a:rPr lang="en-US" sz="2200" b="1" dirty="0"/>
              <a:t>texts: </a:t>
            </a:r>
          </a:p>
          <a:p>
            <a:pPr marL="687388" lvl="1" indent="-457200">
              <a:spcBef>
                <a:spcPts val="0"/>
              </a:spcBef>
              <a:spcAft>
                <a:spcPts val="600"/>
              </a:spcAft>
              <a:buFont typeface="+mj-lt"/>
              <a:buAutoNum type="alphaLcParenR"/>
            </a:pPr>
            <a:r>
              <a:rPr lang="en-US" sz="2200" b="1" dirty="0" smtClean="0">
                <a:solidFill>
                  <a:srgbClr val="92D050"/>
                </a:solidFill>
              </a:rPr>
              <a:t>Use language and vocabulary to comprehend what the text says </a:t>
            </a:r>
            <a:endParaRPr lang="en-US" sz="2200" b="1" dirty="0">
              <a:solidFill>
                <a:srgbClr val="92D050"/>
              </a:solidFill>
            </a:endParaRPr>
          </a:p>
          <a:p>
            <a:pPr marL="687388" lvl="1" indent="-457200">
              <a:spcBef>
                <a:spcPts val="0"/>
              </a:spcBef>
              <a:spcAft>
                <a:spcPts val="600"/>
              </a:spcAft>
              <a:buFont typeface="+mj-lt"/>
              <a:buAutoNum type="alphaLcParenR"/>
            </a:pPr>
            <a:r>
              <a:rPr lang="en-US" sz="2200" b="1" dirty="0" smtClean="0">
                <a:solidFill>
                  <a:srgbClr val="2ABDBA"/>
                </a:solidFill>
              </a:rPr>
              <a:t>Use topics</a:t>
            </a:r>
            <a:r>
              <a:rPr lang="en-US" sz="2200" b="1" dirty="0">
                <a:solidFill>
                  <a:srgbClr val="2ABDBA"/>
                </a:solidFill>
              </a:rPr>
              <a:t>, themes, and </a:t>
            </a:r>
            <a:r>
              <a:rPr lang="en-US" sz="2200" b="1" dirty="0" smtClean="0">
                <a:solidFill>
                  <a:srgbClr val="2ABDBA"/>
                </a:solidFill>
              </a:rPr>
              <a:t>main ideas to comprehend what the text means </a:t>
            </a:r>
            <a:endParaRPr lang="en-US" sz="2200" b="1" dirty="0">
              <a:solidFill>
                <a:srgbClr val="2ABDBA"/>
              </a:solidFill>
            </a:endParaRPr>
          </a:p>
          <a:p>
            <a:pPr marL="0" indent="0">
              <a:spcBef>
                <a:spcPts val="0"/>
              </a:spcBef>
              <a:spcAft>
                <a:spcPts val="600"/>
              </a:spcAft>
              <a:buNone/>
            </a:pPr>
            <a:r>
              <a:rPr lang="en-US" sz="2200" b="1" dirty="0" smtClean="0"/>
              <a:t>2. Express understanding of complex </a:t>
            </a:r>
            <a:r>
              <a:rPr lang="en-US" sz="2200" b="1" dirty="0"/>
              <a:t>texts:</a:t>
            </a:r>
          </a:p>
          <a:p>
            <a:pPr marL="687388" lvl="1" indent="-457200">
              <a:spcBef>
                <a:spcPts val="0"/>
              </a:spcBef>
              <a:spcAft>
                <a:spcPts val="600"/>
              </a:spcAft>
              <a:buFont typeface="+mj-lt"/>
              <a:buAutoNum type="alphaLcParenR" startAt="3"/>
            </a:pPr>
            <a:r>
              <a:rPr lang="en-US" sz="2200" b="1" dirty="0" smtClean="0">
                <a:solidFill>
                  <a:srgbClr val="C00000"/>
                </a:solidFill>
              </a:rPr>
              <a:t>Build opinions about the text using evidence (through discussion) </a:t>
            </a:r>
            <a:endParaRPr lang="en-US" sz="2200" b="1" dirty="0">
              <a:solidFill>
                <a:srgbClr val="C00000"/>
              </a:solidFill>
            </a:endParaRPr>
          </a:p>
          <a:p>
            <a:pPr marL="687388" lvl="1" indent="-457200">
              <a:spcBef>
                <a:spcPts val="0"/>
              </a:spcBef>
              <a:spcAft>
                <a:spcPts val="600"/>
              </a:spcAft>
              <a:buFont typeface="+mj-lt"/>
              <a:buAutoNum type="alphaLcParenR" startAt="3"/>
            </a:pPr>
            <a:r>
              <a:rPr lang="en-US" sz="2200" b="1" dirty="0" smtClean="0">
                <a:solidFill>
                  <a:srgbClr val="7030A0"/>
                </a:solidFill>
              </a:rPr>
              <a:t>Assert claims about the text using evidence (through writing) </a:t>
            </a:r>
            <a:endParaRPr lang="en-US" sz="2200" b="1" dirty="0">
              <a:solidFill>
                <a:srgbClr val="7030A0"/>
              </a:solidFill>
            </a:endParaRPr>
          </a:p>
          <a:p>
            <a:pPr marL="0" indent="0">
              <a:buNone/>
            </a:pPr>
            <a:endParaRPr lang="en-US" sz="2200" dirty="0"/>
          </a:p>
          <a:p>
            <a:pPr marL="0" indent="0">
              <a:buNone/>
            </a:pPr>
            <a:endParaRPr lang="en-US" sz="2200" dirty="0"/>
          </a:p>
          <a:p>
            <a:pPr marL="0" indent="0">
              <a:buNone/>
            </a:pPr>
            <a:endParaRPr lang="en-US" sz="2200" dirty="0"/>
          </a:p>
        </p:txBody>
      </p:sp>
      <p:sp>
        <p:nvSpPr>
          <p:cNvPr id="6" name="Title 1"/>
          <p:cNvSpPr>
            <a:spLocks noGrp="1"/>
          </p:cNvSpPr>
          <p:nvPr>
            <p:ph type="title"/>
          </p:nvPr>
        </p:nvSpPr>
        <p:spPr/>
        <p:txBody>
          <a:bodyPr>
            <a:noAutofit/>
          </a:bodyPr>
          <a:lstStyle/>
          <a:p>
            <a:r>
              <a:rPr lang="en-US" dirty="0" smtClean="0">
                <a:latin typeface="Calibri"/>
                <a:cs typeface="Calibri"/>
              </a:rPr>
              <a:t>English Language Arts</a:t>
            </a:r>
            <a:endParaRPr lang="en-US" dirty="0">
              <a:latin typeface="Calibri"/>
              <a:cs typeface="Calibri"/>
            </a:endParaRPr>
          </a:p>
        </p:txBody>
      </p:sp>
      <p:sp>
        <p:nvSpPr>
          <p:cNvPr id="7"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Tree>
    <p:extLst>
      <p:ext uri="{BB962C8B-B14F-4D97-AF65-F5344CB8AC3E}">
        <p14:creationId xmlns:p14="http://schemas.microsoft.com/office/powerpoint/2010/main" val="283938520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438400"/>
            <a:ext cx="9144000" cy="609600"/>
          </a:xfrm>
          <a:prstGeom prst="rect">
            <a:avLst/>
          </a:pr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
        <p:nvSpPr>
          <p:cNvPr id="2" name="Title 1"/>
          <p:cNvSpPr>
            <a:spLocks noGrp="1"/>
          </p:cNvSpPr>
          <p:nvPr>
            <p:ph type="title"/>
          </p:nvPr>
        </p:nvSpPr>
        <p:spPr/>
        <p:txBody>
          <a:bodyPr/>
          <a:lstStyle/>
          <a:p>
            <a:r>
              <a:rPr lang="en-US" dirty="0" smtClean="0">
                <a:latin typeface="Calibri"/>
                <a:cs typeface="Calibri"/>
              </a:rPr>
              <a:t>Agenda</a:t>
            </a:r>
            <a:endParaRPr lang="en-US" dirty="0">
              <a:latin typeface="Calibri"/>
              <a:cs typeface="Calibri"/>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19</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447800"/>
            <a:ext cx="8839200" cy="5105400"/>
          </a:xfrm>
          <a:prstGeom prst="rect">
            <a:avLst/>
          </a:prstGeom>
        </p:spPr>
        <p:txBody>
          <a:bodyPr>
            <a:normAutofit/>
          </a:bodyPr>
          <a:lstStyle/>
          <a:p>
            <a:r>
              <a:rPr lang="en-US" sz="2800" dirty="0" smtClean="0"/>
              <a:t>ELA Skills</a:t>
            </a:r>
          </a:p>
          <a:p>
            <a:r>
              <a:rPr lang="en-US" sz="2800" dirty="0" smtClean="0"/>
              <a:t>Model Lesson </a:t>
            </a:r>
          </a:p>
          <a:p>
            <a:r>
              <a:rPr lang="en-US" sz="2800" dirty="0" smtClean="0"/>
              <a:t>Closing Reflection</a:t>
            </a:r>
          </a:p>
        </p:txBody>
      </p:sp>
      <p:sp>
        <p:nvSpPr>
          <p:cNvPr id="6"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Tree>
    <p:extLst>
      <p:ext uri="{BB962C8B-B14F-4D97-AF65-F5344CB8AC3E}">
        <p14:creationId xmlns:p14="http://schemas.microsoft.com/office/powerpoint/2010/main" val="33393690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2</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447800"/>
            <a:ext cx="8839200" cy="5257800"/>
          </a:xfrm>
          <a:prstGeom prst="rect">
            <a:avLst/>
          </a:prstGeom>
        </p:spPr>
        <p:txBody>
          <a:bodyPr>
            <a:noAutofit/>
          </a:bodyPr>
          <a:lstStyle/>
          <a:p>
            <a:pPr marL="0" indent="0">
              <a:buNone/>
            </a:pPr>
            <a:r>
              <a:rPr lang="en-US" sz="2800" dirty="0" smtClean="0"/>
              <a:t>Today we will</a:t>
            </a:r>
            <a:r>
              <a:rPr lang="en-US" sz="2800" dirty="0"/>
              <a:t> </a:t>
            </a:r>
            <a:r>
              <a:rPr lang="en-US" sz="2800" dirty="0" smtClean="0"/>
              <a:t>answer two questions:</a:t>
            </a:r>
          </a:p>
          <a:p>
            <a:pPr marL="0" indent="0">
              <a:buNone/>
            </a:pPr>
            <a:endParaRPr lang="en-US" sz="2800" b="1" dirty="0"/>
          </a:p>
          <a:p>
            <a:pPr marL="687388" lvl="1" indent="-457200">
              <a:buFont typeface="+mj-lt"/>
              <a:buAutoNum type="arabicPeriod"/>
              <a:tabLst>
                <a:tab pos="1143000" algn="l"/>
              </a:tabLst>
            </a:pPr>
            <a:r>
              <a:rPr lang="en-US" sz="2400" dirty="0" smtClean="0"/>
              <a:t>How can teachers build the </a:t>
            </a:r>
            <a:r>
              <a:rPr lang="en-US" sz="2400" b="1" dirty="0" smtClean="0"/>
              <a:t>ELA skills </a:t>
            </a:r>
            <a:r>
              <a:rPr lang="en-US" sz="2400" dirty="0" smtClean="0"/>
              <a:t>we discussed last time in an ELA classroom no matter the curriculum being used?</a:t>
            </a:r>
          </a:p>
          <a:p>
            <a:pPr marL="687388" lvl="1" indent="-457200">
              <a:buFont typeface="+mj-lt"/>
              <a:buAutoNum type="arabicPeriod"/>
              <a:tabLst>
                <a:tab pos="1143000" algn="l"/>
              </a:tabLst>
            </a:pPr>
            <a:endParaRPr lang="en-US" sz="2400" dirty="0"/>
          </a:p>
          <a:p>
            <a:pPr marL="687388" lvl="1" indent="-457200">
              <a:buFont typeface="+mj-lt"/>
              <a:buAutoNum type="arabicPeriod"/>
              <a:tabLst>
                <a:tab pos="1143000" algn="l"/>
              </a:tabLst>
            </a:pPr>
            <a:r>
              <a:rPr lang="en-US" sz="2400" dirty="0"/>
              <a:t>What does the </a:t>
            </a:r>
            <a:r>
              <a:rPr lang="en-US" sz="2400" b="1" dirty="0"/>
              <a:t>writing process</a:t>
            </a:r>
            <a:r>
              <a:rPr lang="en-US" sz="2400" dirty="0"/>
              <a:t> look like in an ELA classroom aligned to the new standards?</a:t>
            </a:r>
          </a:p>
          <a:p>
            <a:pPr marL="687388" lvl="1" indent="-457200">
              <a:buFont typeface="+mj-lt"/>
              <a:buAutoNum type="arabicPeriod"/>
              <a:tabLst>
                <a:tab pos="1143000" algn="l"/>
              </a:tabLst>
            </a:pPr>
            <a:endParaRPr lang="en-US" sz="2400" dirty="0" smtClean="0"/>
          </a:p>
          <a:p>
            <a:pPr marL="230188" lvl="1" indent="0">
              <a:buNone/>
              <a:tabLst>
                <a:tab pos="1143000" algn="l"/>
              </a:tabLst>
            </a:pPr>
            <a:endParaRPr lang="en-US" sz="2400" dirty="0" smtClean="0"/>
          </a:p>
        </p:txBody>
      </p:sp>
      <p:sp>
        <p:nvSpPr>
          <p:cNvPr id="6" name="Title 1"/>
          <p:cNvSpPr>
            <a:spLocks noGrp="1"/>
          </p:cNvSpPr>
          <p:nvPr>
            <p:ph type="title"/>
          </p:nvPr>
        </p:nvSpPr>
        <p:spPr>
          <a:xfrm>
            <a:off x="-36286" y="152400"/>
            <a:ext cx="9144000" cy="1066800"/>
          </a:xfrm>
        </p:spPr>
        <p:txBody>
          <a:bodyPr>
            <a:noAutofit/>
          </a:bodyPr>
          <a:lstStyle/>
          <a:p>
            <a:r>
              <a:rPr lang="en-US" sz="4400" dirty="0" smtClean="0">
                <a:latin typeface="Calibri"/>
                <a:cs typeface="Calibri"/>
              </a:rPr>
              <a:t>Today’s Goals</a:t>
            </a:r>
            <a:endParaRPr lang="en-US" sz="4400" dirty="0">
              <a:latin typeface="Calibri"/>
              <a:cs typeface="Calibri"/>
            </a:endParaRPr>
          </a:p>
        </p:txBody>
      </p:sp>
      <p:sp>
        <p:nvSpPr>
          <p:cNvPr id="7"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Tree>
    <p:extLst>
      <p:ext uri="{BB962C8B-B14F-4D97-AF65-F5344CB8AC3E}">
        <p14:creationId xmlns:p14="http://schemas.microsoft.com/office/powerpoint/2010/main" val="2700401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To support students in reading, understanding, and expressing understanding of complex texts:</a:t>
            </a:r>
          </a:p>
          <a:p>
            <a:r>
              <a:rPr lang="en-US" dirty="0" smtClean="0">
                <a:hlinkClick r:id="rId3"/>
              </a:rPr>
              <a:t>http</a:t>
            </a:r>
            <a:r>
              <a:rPr lang="en-US" dirty="0">
                <a:hlinkClick r:id="rId3"/>
              </a:rPr>
              <a:t>://</a:t>
            </a:r>
            <a:r>
              <a:rPr lang="en-US" dirty="0" smtClean="0">
                <a:hlinkClick r:id="rId3"/>
              </a:rPr>
              <a:t>www.louisianabelieves.com/resources/classroom-support-toolbox/teacher-support-toolbox</a:t>
            </a:r>
            <a:endParaRPr lang="en-US" dirty="0" smtClean="0"/>
          </a:p>
          <a:p>
            <a:r>
              <a:rPr lang="en-US" dirty="0" smtClean="0"/>
              <a:t>Module 3 of Virtual Book Clubs</a:t>
            </a:r>
          </a:p>
          <a:p>
            <a:endParaRPr lang="en-US" dirty="0"/>
          </a:p>
        </p:txBody>
      </p:sp>
      <p:sp>
        <p:nvSpPr>
          <p:cNvPr id="3" name="Title 2"/>
          <p:cNvSpPr>
            <a:spLocks noGrp="1"/>
          </p:cNvSpPr>
          <p:nvPr>
            <p:ph type="title"/>
          </p:nvPr>
        </p:nvSpPr>
        <p:spPr/>
        <p:txBody>
          <a:bodyPr/>
          <a:lstStyle/>
          <a:p>
            <a:r>
              <a:rPr lang="en-US" dirty="0" smtClean="0"/>
              <a:t>ELA Framework and </a:t>
            </a:r>
            <a:br>
              <a:rPr lang="en-US" dirty="0" smtClean="0"/>
            </a:br>
            <a:r>
              <a:rPr lang="en-US" dirty="0" smtClean="0"/>
              <a:t>Strategy One-Pagers</a:t>
            </a:r>
            <a:endParaRPr lang="en-US" dirty="0"/>
          </a:p>
        </p:txBody>
      </p:sp>
      <p:sp>
        <p:nvSpPr>
          <p:cNvPr id="4" name="Slide Number Placeholder 3"/>
          <p:cNvSpPr>
            <a:spLocks noGrp="1"/>
          </p:cNvSpPr>
          <p:nvPr>
            <p:ph type="sldNum" sz="quarter" idx="4"/>
          </p:nvPr>
        </p:nvSpPr>
        <p:spPr/>
        <p:txBody>
          <a:bodyPr/>
          <a:lstStyle/>
          <a:p>
            <a:fld id="{79BA4B8F-8B3F-4B52-9164-AF2CA95F68ED}" type="slidenum">
              <a:rPr lang="en-US" smtClean="0"/>
              <a:pPr/>
              <a:t>20</a:t>
            </a:fld>
            <a:endParaRPr lang="en-US" dirty="0"/>
          </a:p>
        </p:txBody>
      </p:sp>
      <p:sp>
        <p:nvSpPr>
          <p:cNvPr id="5" name="Footer Placeholder 4"/>
          <p:cNvSpPr>
            <a:spLocks noGrp="1"/>
          </p:cNvSpPr>
          <p:nvPr>
            <p:ph type="ftr" sz="quarter" idx="3"/>
          </p:nvPr>
        </p:nvSpPr>
        <p:spPr/>
        <p:txBody>
          <a:bodyPr/>
          <a:lstStyle/>
          <a:p>
            <a:r>
              <a:rPr lang="en-US" smtClean="0"/>
              <a:t>Louisiana Believes.</a:t>
            </a:r>
            <a:endParaRPr lang="en-US" dirty="0"/>
          </a:p>
        </p:txBody>
      </p:sp>
    </p:spTree>
    <p:extLst>
      <p:ext uri="{BB962C8B-B14F-4D97-AF65-F5344CB8AC3E}">
        <p14:creationId xmlns:p14="http://schemas.microsoft.com/office/powerpoint/2010/main" val="6502696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a:cs typeface="Calibri"/>
              </a:rPr>
              <a:t>Closing Reflection</a:t>
            </a:r>
            <a:endParaRPr lang="en-US" dirty="0">
              <a:latin typeface="Calibri"/>
              <a:cs typeface="Calibri"/>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21</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447800"/>
            <a:ext cx="8839200" cy="5181600"/>
          </a:xfrm>
          <a:prstGeom prst="rect">
            <a:avLst/>
          </a:prstGeom>
        </p:spPr>
        <p:txBody>
          <a:bodyPr>
            <a:normAutofit/>
          </a:bodyPr>
          <a:lstStyle/>
          <a:p>
            <a:pPr marL="0" indent="0">
              <a:buNone/>
            </a:pPr>
            <a:r>
              <a:rPr lang="en-US" sz="2800" dirty="0"/>
              <a:t>Today we attempted to answer two questions:</a:t>
            </a:r>
          </a:p>
          <a:p>
            <a:pPr marL="0" indent="0">
              <a:buNone/>
            </a:pPr>
            <a:endParaRPr lang="en-US" sz="2800" b="1" dirty="0"/>
          </a:p>
          <a:p>
            <a:pPr marL="687388" lvl="1" indent="-457200">
              <a:buFont typeface="+mj-lt"/>
              <a:buAutoNum type="arabicPeriod"/>
              <a:tabLst>
                <a:tab pos="1143000" algn="l"/>
              </a:tabLst>
            </a:pPr>
            <a:r>
              <a:rPr lang="en-US" sz="2400" dirty="0"/>
              <a:t>How can teachers build the </a:t>
            </a:r>
            <a:r>
              <a:rPr lang="en-US" sz="2400" b="1" dirty="0"/>
              <a:t>ELA skills </a:t>
            </a:r>
            <a:r>
              <a:rPr lang="en-US" sz="2400" dirty="0"/>
              <a:t>we discussed last time in an ELA classroom no matter the curriculum being used?</a:t>
            </a:r>
          </a:p>
          <a:p>
            <a:pPr marL="687388" lvl="1" indent="-457200">
              <a:buFont typeface="+mj-lt"/>
              <a:buAutoNum type="arabicPeriod"/>
              <a:tabLst>
                <a:tab pos="1143000" algn="l"/>
              </a:tabLst>
            </a:pPr>
            <a:endParaRPr lang="en-US" sz="2400" dirty="0"/>
          </a:p>
          <a:p>
            <a:pPr marL="687388" lvl="1" indent="-457200">
              <a:buFont typeface="+mj-lt"/>
              <a:buAutoNum type="arabicPeriod"/>
              <a:tabLst>
                <a:tab pos="1143000" algn="l"/>
              </a:tabLst>
            </a:pPr>
            <a:r>
              <a:rPr lang="en-US" sz="2400" dirty="0"/>
              <a:t>What does the </a:t>
            </a:r>
            <a:r>
              <a:rPr lang="en-US" sz="2400" b="1" dirty="0"/>
              <a:t>writing process</a:t>
            </a:r>
            <a:r>
              <a:rPr lang="en-US" sz="2400" dirty="0"/>
              <a:t> look like in an ELA classroom aligned to the new </a:t>
            </a:r>
            <a:r>
              <a:rPr lang="en-US" sz="2400" dirty="0" smtClean="0"/>
              <a:t>standards?</a:t>
            </a:r>
            <a:endParaRPr lang="en-US" sz="2400" dirty="0"/>
          </a:p>
          <a:p>
            <a:pPr marL="0" indent="0">
              <a:buNone/>
            </a:pPr>
            <a:endParaRPr lang="en-US" sz="2800" dirty="0" smtClean="0"/>
          </a:p>
        </p:txBody>
      </p:sp>
      <p:sp>
        <p:nvSpPr>
          <p:cNvPr id="6"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Tree>
    <p:extLst>
      <p:ext uri="{BB962C8B-B14F-4D97-AF65-F5344CB8AC3E}">
        <p14:creationId xmlns:p14="http://schemas.microsoft.com/office/powerpoint/2010/main" val="18114126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447800"/>
            <a:ext cx="9144000" cy="609600"/>
          </a:xfrm>
          <a:prstGeom prst="rect">
            <a:avLst/>
          </a:pr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
        <p:nvSpPr>
          <p:cNvPr id="2" name="Title 1"/>
          <p:cNvSpPr>
            <a:spLocks noGrp="1"/>
          </p:cNvSpPr>
          <p:nvPr>
            <p:ph type="title"/>
          </p:nvPr>
        </p:nvSpPr>
        <p:spPr/>
        <p:txBody>
          <a:bodyPr/>
          <a:lstStyle/>
          <a:p>
            <a:r>
              <a:rPr lang="en-US" dirty="0" smtClean="0">
                <a:latin typeface="Calibri"/>
                <a:cs typeface="Calibri"/>
              </a:rPr>
              <a:t>Agenda</a:t>
            </a:r>
            <a:endParaRPr lang="en-US" dirty="0">
              <a:latin typeface="Calibri"/>
              <a:cs typeface="Calibri"/>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3</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447800"/>
            <a:ext cx="8839200" cy="5105400"/>
          </a:xfrm>
          <a:prstGeom prst="rect">
            <a:avLst/>
          </a:prstGeom>
        </p:spPr>
        <p:txBody>
          <a:bodyPr>
            <a:normAutofit/>
          </a:bodyPr>
          <a:lstStyle/>
          <a:p>
            <a:r>
              <a:rPr lang="en-US" sz="2800" dirty="0" smtClean="0"/>
              <a:t>ELA Skills</a:t>
            </a:r>
          </a:p>
          <a:p>
            <a:r>
              <a:rPr lang="en-US" sz="2800" dirty="0" smtClean="0"/>
              <a:t>Model Lesson </a:t>
            </a:r>
          </a:p>
          <a:p>
            <a:r>
              <a:rPr lang="en-US" sz="2800" dirty="0" smtClean="0"/>
              <a:t>Closing Reflection</a:t>
            </a:r>
          </a:p>
        </p:txBody>
      </p:sp>
      <p:sp>
        <p:nvSpPr>
          <p:cNvPr id="6"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Tree>
    <p:extLst>
      <p:ext uri="{BB962C8B-B14F-4D97-AF65-F5344CB8AC3E}">
        <p14:creationId xmlns:p14="http://schemas.microsoft.com/office/powerpoint/2010/main" val="38078147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latin typeface="Calibri"/>
                <a:cs typeface="Calibri"/>
              </a:rPr>
              <a:t>English Language Arts</a:t>
            </a:r>
            <a:endParaRPr lang="en-US" dirty="0">
              <a:latin typeface="Calibri"/>
              <a:cs typeface="Calibri"/>
            </a:endParaRPr>
          </a:p>
        </p:txBody>
      </p:sp>
      <p:sp>
        <p:nvSpPr>
          <p:cNvPr id="5"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
        <p:nvSpPr>
          <p:cNvPr id="7" name="Content Placeholder 4"/>
          <p:cNvSpPr txBox="1">
            <a:spLocks/>
          </p:cNvSpPr>
          <p:nvPr/>
        </p:nvSpPr>
        <p:spPr>
          <a:xfrm>
            <a:off x="152400" y="1371600"/>
            <a:ext cx="8839200" cy="5105400"/>
          </a:xfrm>
          <a:prstGeom prst="rect">
            <a:avLst/>
          </a:prstGeom>
        </p:spPr>
        <p:txBody>
          <a:bodyPr>
            <a:normAutofit/>
          </a:bodyPr>
          <a:lstStyle>
            <a:lvl1pPr marL="230188" indent="-230188"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461963" indent="-231775"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684213" indent="-22225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8890" indent="0" algn="ctr">
              <a:lnSpc>
                <a:spcPct val="115000"/>
              </a:lnSpc>
              <a:spcBef>
                <a:spcPts val="0"/>
              </a:spcBef>
              <a:spcAft>
                <a:spcPts val="600"/>
              </a:spcAft>
              <a:buNone/>
            </a:pPr>
            <a:r>
              <a:rPr lang="en-US" sz="2400" b="1" dirty="0">
                <a:ea typeface="Calibri"/>
                <a:cs typeface="Times New Roman"/>
              </a:rPr>
              <a:t>Grade 5 Culminating Writing Task</a:t>
            </a:r>
            <a:endParaRPr lang="en-US" sz="2400" dirty="0">
              <a:ea typeface="Calibri"/>
              <a:cs typeface="Times New Roman"/>
            </a:endParaRPr>
          </a:p>
          <a:p>
            <a:pPr marL="0" marR="0" indent="0">
              <a:lnSpc>
                <a:spcPct val="115000"/>
              </a:lnSpc>
              <a:spcBef>
                <a:spcPts val="0"/>
              </a:spcBef>
              <a:spcAft>
                <a:spcPts val="600"/>
              </a:spcAft>
              <a:buNone/>
            </a:pPr>
            <a:r>
              <a:rPr lang="en-US" sz="2400" dirty="0">
                <a:ea typeface="Calibri"/>
                <a:cs typeface="Times New Roman"/>
              </a:rPr>
              <a:t>Consider the title of the text </a:t>
            </a:r>
            <a:r>
              <a:rPr lang="en-US" sz="2400" i="1" dirty="0">
                <a:ea typeface="Calibri"/>
                <a:cs typeface="Times New Roman"/>
              </a:rPr>
              <a:t>Shutting Out the Sky. </a:t>
            </a:r>
            <a:r>
              <a:rPr lang="en-US" sz="2400" dirty="0">
                <a:ea typeface="Calibri"/>
                <a:cs typeface="Times New Roman"/>
              </a:rPr>
              <a:t>Identify possible meanings of this phrase. How does Hopkins explain and support this title throughout the text? How does the title help to determine the main idea of the text? Write a multi-paragraph essay explaining how the author introduces the main idea referenced in the title and how it is supported by key details in the text. Introduce and develop your ideas with concrete details and quotations from the text, linking ideas and providing a concluding statement.</a:t>
            </a:r>
          </a:p>
        </p:txBody>
      </p:sp>
    </p:spTree>
    <p:extLst>
      <p:ext uri="{BB962C8B-B14F-4D97-AF65-F5344CB8AC3E}">
        <p14:creationId xmlns:p14="http://schemas.microsoft.com/office/powerpoint/2010/main" val="28762275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latin typeface="Calibri"/>
                <a:cs typeface="Calibri"/>
              </a:rPr>
              <a:t>English Language Arts</a:t>
            </a:r>
            <a:endParaRPr lang="en-US" dirty="0">
              <a:latin typeface="Calibri"/>
              <a:cs typeface="Calibri"/>
            </a:endParaRPr>
          </a:p>
        </p:txBody>
      </p:sp>
      <p:sp>
        <p:nvSpPr>
          <p:cNvPr id="6" name="Content Placeholder 4"/>
          <p:cNvSpPr txBox="1">
            <a:spLocks/>
          </p:cNvSpPr>
          <p:nvPr/>
        </p:nvSpPr>
        <p:spPr>
          <a:xfrm>
            <a:off x="4724400" y="1371600"/>
            <a:ext cx="4267200" cy="5105400"/>
          </a:xfrm>
          <a:prstGeom prst="rect">
            <a:avLst/>
          </a:prstGeom>
        </p:spPr>
        <p:txBody>
          <a:bodyPr>
            <a:noAutofit/>
          </a:bodyPr>
          <a:lstStyle>
            <a:lvl1pPr marL="230188" indent="-230188"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461963" indent="-231775"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684213" indent="-22225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600"/>
              </a:spcAft>
              <a:buNone/>
            </a:pPr>
            <a:r>
              <a:rPr lang="en-US" sz="2000" b="1" dirty="0"/>
              <a:t>1. Read and </a:t>
            </a:r>
            <a:r>
              <a:rPr lang="en-US" sz="2000" b="1" dirty="0" smtClean="0"/>
              <a:t>understand complex </a:t>
            </a:r>
            <a:r>
              <a:rPr lang="en-US" sz="2000" b="1" dirty="0"/>
              <a:t>texts: </a:t>
            </a:r>
          </a:p>
          <a:p>
            <a:pPr marL="687388" lvl="1" indent="-457200">
              <a:spcBef>
                <a:spcPts val="0"/>
              </a:spcBef>
              <a:spcAft>
                <a:spcPts val="600"/>
              </a:spcAft>
              <a:buFont typeface="+mj-lt"/>
              <a:buAutoNum type="alphaLcParenR"/>
            </a:pPr>
            <a:r>
              <a:rPr lang="en-US" sz="2000" b="1" dirty="0">
                <a:solidFill>
                  <a:srgbClr val="92D050"/>
                </a:solidFill>
              </a:rPr>
              <a:t>Use language and vocabulary to comprehend what the text says </a:t>
            </a:r>
          </a:p>
          <a:p>
            <a:pPr marL="687388" lvl="1" indent="-457200">
              <a:spcBef>
                <a:spcPts val="0"/>
              </a:spcBef>
              <a:spcAft>
                <a:spcPts val="600"/>
              </a:spcAft>
              <a:buFont typeface="+mj-lt"/>
              <a:buAutoNum type="alphaLcParenR"/>
            </a:pPr>
            <a:r>
              <a:rPr lang="en-US" sz="2000" b="1" dirty="0">
                <a:solidFill>
                  <a:srgbClr val="2ABDBA"/>
                </a:solidFill>
              </a:rPr>
              <a:t>Use topics, themes, and main ideas to comprehend what the text means </a:t>
            </a:r>
          </a:p>
          <a:p>
            <a:pPr marL="0" indent="0">
              <a:spcBef>
                <a:spcPts val="0"/>
              </a:spcBef>
              <a:spcAft>
                <a:spcPts val="600"/>
              </a:spcAft>
              <a:buNone/>
            </a:pPr>
            <a:r>
              <a:rPr lang="en-US" sz="2000" b="1" dirty="0"/>
              <a:t>2. Express understanding </a:t>
            </a:r>
            <a:r>
              <a:rPr lang="en-US" sz="2000" b="1" dirty="0" smtClean="0"/>
              <a:t>of complex </a:t>
            </a:r>
            <a:r>
              <a:rPr lang="en-US" sz="2000" b="1" dirty="0"/>
              <a:t>texts:</a:t>
            </a:r>
          </a:p>
          <a:p>
            <a:pPr marL="687388" lvl="1" indent="-457200">
              <a:spcBef>
                <a:spcPts val="0"/>
              </a:spcBef>
              <a:spcAft>
                <a:spcPts val="600"/>
              </a:spcAft>
              <a:buFont typeface="+mj-lt"/>
              <a:buAutoNum type="alphaLcParenR" startAt="3"/>
            </a:pPr>
            <a:r>
              <a:rPr lang="en-US" sz="2000" b="1" dirty="0">
                <a:solidFill>
                  <a:srgbClr val="C00000"/>
                </a:solidFill>
              </a:rPr>
              <a:t>Build opinions about the text using evidence (through discussion) </a:t>
            </a:r>
          </a:p>
          <a:p>
            <a:pPr marL="687388" lvl="1" indent="-457200">
              <a:spcBef>
                <a:spcPts val="0"/>
              </a:spcBef>
              <a:spcAft>
                <a:spcPts val="600"/>
              </a:spcAft>
              <a:buFont typeface="+mj-lt"/>
              <a:buAutoNum type="alphaLcParenR" startAt="3"/>
            </a:pPr>
            <a:r>
              <a:rPr lang="en-US" sz="2000" b="1" dirty="0">
                <a:solidFill>
                  <a:srgbClr val="7030A0"/>
                </a:solidFill>
              </a:rPr>
              <a:t>Assert claims about the text using evidence (through writing) </a:t>
            </a:r>
          </a:p>
        </p:txBody>
      </p:sp>
      <p:sp>
        <p:nvSpPr>
          <p:cNvPr id="5"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
        <p:nvSpPr>
          <p:cNvPr id="7" name="Content Placeholder 4"/>
          <p:cNvSpPr txBox="1">
            <a:spLocks/>
          </p:cNvSpPr>
          <p:nvPr/>
        </p:nvSpPr>
        <p:spPr>
          <a:xfrm>
            <a:off x="152400" y="1371600"/>
            <a:ext cx="4419600" cy="5105400"/>
          </a:xfrm>
          <a:prstGeom prst="rect">
            <a:avLst/>
          </a:prstGeom>
        </p:spPr>
        <p:txBody>
          <a:bodyPr>
            <a:normAutofit fontScale="85000" lnSpcReduction="10000"/>
          </a:bodyPr>
          <a:lstStyle>
            <a:lvl1pPr marL="230188" indent="-230188"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461963" indent="-231775"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684213" indent="-22225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8890" indent="0" algn="ctr">
              <a:lnSpc>
                <a:spcPct val="115000"/>
              </a:lnSpc>
              <a:spcBef>
                <a:spcPts val="0"/>
              </a:spcBef>
              <a:spcAft>
                <a:spcPts val="600"/>
              </a:spcAft>
              <a:buNone/>
            </a:pPr>
            <a:r>
              <a:rPr lang="en-US" sz="2400" b="1" dirty="0">
                <a:ea typeface="Calibri"/>
                <a:cs typeface="Times New Roman"/>
              </a:rPr>
              <a:t>Grade 5 Culminating Writing Task</a:t>
            </a:r>
            <a:endParaRPr lang="en-US" sz="2400" dirty="0">
              <a:ea typeface="Calibri"/>
              <a:cs typeface="Times New Roman"/>
            </a:endParaRPr>
          </a:p>
          <a:p>
            <a:pPr marL="0" marR="0" indent="0">
              <a:lnSpc>
                <a:spcPct val="115000"/>
              </a:lnSpc>
              <a:spcBef>
                <a:spcPts val="0"/>
              </a:spcBef>
              <a:spcAft>
                <a:spcPts val="600"/>
              </a:spcAft>
              <a:buNone/>
            </a:pPr>
            <a:r>
              <a:rPr lang="en-US" sz="2400" b="1" dirty="0">
                <a:solidFill>
                  <a:srgbClr val="92D050"/>
                </a:solidFill>
                <a:ea typeface="Calibri"/>
                <a:cs typeface="Times New Roman"/>
              </a:rPr>
              <a:t>Consider the title of the text </a:t>
            </a:r>
            <a:r>
              <a:rPr lang="en-US" sz="2400" b="1" i="1" dirty="0">
                <a:solidFill>
                  <a:srgbClr val="92D050"/>
                </a:solidFill>
                <a:ea typeface="Calibri"/>
                <a:cs typeface="Times New Roman"/>
              </a:rPr>
              <a:t>Shutting Out the Sky. </a:t>
            </a:r>
            <a:r>
              <a:rPr lang="en-US" sz="2400" b="1" dirty="0">
                <a:solidFill>
                  <a:srgbClr val="92D050"/>
                </a:solidFill>
                <a:ea typeface="Calibri"/>
                <a:cs typeface="Times New Roman"/>
              </a:rPr>
              <a:t>Identify possible meanings of this phrase. </a:t>
            </a:r>
            <a:r>
              <a:rPr lang="en-US" sz="2400" b="1" dirty="0">
                <a:solidFill>
                  <a:srgbClr val="2ABDBA"/>
                </a:solidFill>
                <a:ea typeface="Calibri"/>
                <a:cs typeface="Times New Roman"/>
              </a:rPr>
              <a:t>How does Hopkins explain and support this title throughout the text? How does the title help to determine the main idea of the text? </a:t>
            </a:r>
            <a:r>
              <a:rPr lang="en-US" sz="2400" b="1" dirty="0">
                <a:solidFill>
                  <a:srgbClr val="7030A0"/>
                </a:solidFill>
                <a:ea typeface="Calibri"/>
                <a:cs typeface="Times New Roman"/>
              </a:rPr>
              <a:t>Write a multi-paragraph essay explaining how the author introduces the main idea referenced in the title and how it is supported by key details in the text. Introduce and develop your ideas with concrete details and quotations from the text</a:t>
            </a:r>
            <a:r>
              <a:rPr lang="en-US" sz="2400" dirty="0">
                <a:solidFill>
                  <a:srgbClr val="000000"/>
                </a:solidFill>
                <a:ea typeface="Calibri"/>
                <a:cs typeface="Times New Roman"/>
              </a:rPr>
              <a:t>, linking ideas and providing a concluding statement.</a:t>
            </a:r>
            <a:endParaRPr lang="en-US" sz="2400" dirty="0">
              <a:ea typeface="Calibri"/>
              <a:cs typeface="Times New Roman"/>
            </a:endParaRPr>
          </a:p>
        </p:txBody>
      </p:sp>
    </p:spTree>
    <p:extLst>
      <p:ext uri="{BB962C8B-B14F-4D97-AF65-F5344CB8AC3E}">
        <p14:creationId xmlns:p14="http://schemas.microsoft.com/office/powerpoint/2010/main" val="41474800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905000"/>
            <a:ext cx="9144000" cy="609600"/>
          </a:xfrm>
          <a:prstGeom prst="rect">
            <a:avLst/>
          </a:pr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
        <p:nvSpPr>
          <p:cNvPr id="2" name="Title 1"/>
          <p:cNvSpPr>
            <a:spLocks noGrp="1"/>
          </p:cNvSpPr>
          <p:nvPr>
            <p:ph type="title"/>
          </p:nvPr>
        </p:nvSpPr>
        <p:spPr/>
        <p:txBody>
          <a:bodyPr/>
          <a:lstStyle/>
          <a:p>
            <a:r>
              <a:rPr lang="en-US" dirty="0" smtClean="0">
                <a:latin typeface="Calibri"/>
                <a:cs typeface="Calibri"/>
              </a:rPr>
              <a:t>Agenda</a:t>
            </a:r>
            <a:endParaRPr lang="en-US" dirty="0">
              <a:latin typeface="Calibri"/>
              <a:cs typeface="Calibri"/>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6</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447800"/>
            <a:ext cx="8839200" cy="5105400"/>
          </a:xfrm>
          <a:prstGeom prst="rect">
            <a:avLst/>
          </a:prstGeom>
        </p:spPr>
        <p:txBody>
          <a:bodyPr>
            <a:normAutofit/>
          </a:bodyPr>
          <a:lstStyle/>
          <a:p>
            <a:r>
              <a:rPr lang="en-US" sz="2800" dirty="0" smtClean="0"/>
              <a:t>ELA Skills</a:t>
            </a:r>
          </a:p>
          <a:p>
            <a:r>
              <a:rPr lang="en-US" sz="2800" dirty="0" smtClean="0"/>
              <a:t>Model Lesson </a:t>
            </a:r>
          </a:p>
          <a:p>
            <a:r>
              <a:rPr lang="en-US" sz="2800" dirty="0" smtClean="0"/>
              <a:t>Closing Reflection</a:t>
            </a:r>
          </a:p>
        </p:txBody>
      </p:sp>
      <p:sp>
        <p:nvSpPr>
          <p:cNvPr id="6"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Tree>
    <p:extLst>
      <p:ext uri="{BB962C8B-B14F-4D97-AF65-F5344CB8AC3E}">
        <p14:creationId xmlns:p14="http://schemas.microsoft.com/office/powerpoint/2010/main" val="33393690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a:cs typeface="Calibri"/>
              </a:rPr>
              <a:t>Building ELA Skills</a:t>
            </a:r>
            <a:endParaRPr lang="en-US" dirty="0">
              <a:latin typeface="Calibri"/>
              <a:cs typeface="Calibri"/>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7</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447800"/>
            <a:ext cx="8839200" cy="4495800"/>
          </a:xfrm>
          <a:prstGeom prst="rect">
            <a:avLst/>
          </a:prstGeom>
        </p:spPr>
        <p:txBody>
          <a:bodyPr>
            <a:normAutofit/>
          </a:bodyPr>
          <a:lstStyle/>
          <a:p>
            <a:pPr lvl="0"/>
            <a:r>
              <a:rPr lang="en-US" dirty="0"/>
              <a:t>Review Lesson 3 from </a:t>
            </a:r>
            <a:r>
              <a:rPr lang="en-US" i="1" dirty="0"/>
              <a:t>Shutting Out the Sky</a:t>
            </a:r>
            <a:r>
              <a:rPr lang="en-US" dirty="0"/>
              <a:t> unit (grade 5</a:t>
            </a:r>
            <a:r>
              <a:rPr lang="en-US" dirty="0" smtClean="0"/>
              <a:t>)</a:t>
            </a:r>
          </a:p>
          <a:p>
            <a:pPr marL="0" lvl="0" indent="0">
              <a:buNone/>
            </a:pPr>
            <a:endParaRPr lang="en-US" dirty="0"/>
          </a:p>
          <a:p>
            <a:r>
              <a:rPr lang="en-US" dirty="0"/>
              <a:t>During this lesson, you may refer to the following:</a:t>
            </a:r>
          </a:p>
          <a:p>
            <a:pPr lvl="1"/>
            <a:r>
              <a:rPr lang="en-US" b="1" u="sng" dirty="0">
                <a:hlinkClick r:id="rId3"/>
              </a:rPr>
              <a:t>Unit plan</a:t>
            </a:r>
            <a:endParaRPr lang="en-US" dirty="0"/>
          </a:p>
          <a:p>
            <a:pPr lvl="1"/>
            <a:r>
              <a:rPr lang="en-US" dirty="0"/>
              <a:t>Lesson Text 1: “</a:t>
            </a:r>
            <a:r>
              <a:rPr lang="en-US" b="1" u="sng" dirty="0">
                <a:hlinkClick r:id="rId4"/>
              </a:rPr>
              <a:t>Statue of Liberty</a:t>
            </a:r>
            <a:r>
              <a:rPr lang="en-US" b="1" dirty="0"/>
              <a:t>” </a:t>
            </a:r>
            <a:r>
              <a:rPr lang="en-US" dirty="0"/>
              <a:t>from </a:t>
            </a:r>
            <a:r>
              <a:rPr lang="en-US" i="1" dirty="0"/>
              <a:t>Coming to America: A New Life in a New Land, </a:t>
            </a:r>
            <a:r>
              <a:rPr lang="en-US" dirty="0"/>
              <a:t>Katharine </a:t>
            </a:r>
            <a:r>
              <a:rPr lang="en-US" dirty="0" err="1"/>
              <a:t>Emsden</a:t>
            </a:r>
            <a:endParaRPr lang="en-US" dirty="0"/>
          </a:p>
          <a:p>
            <a:pPr lvl="1"/>
            <a:r>
              <a:rPr lang="en-US" dirty="0"/>
              <a:t>Lesson Text 2:</a:t>
            </a:r>
            <a:r>
              <a:rPr lang="en-US" b="1" dirty="0"/>
              <a:t> “</a:t>
            </a:r>
            <a:r>
              <a:rPr lang="en-US" b="1" u="sng" dirty="0">
                <a:hlinkClick r:id="rId5"/>
              </a:rPr>
              <a:t>The New Colossus</a:t>
            </a:r>
            <a:r>
              <a:rPr lang="en-US" dirty="0"/>
              <a:t>,” Emma Lazarus</a:t>
            </a:r>
          </a:p>
          <a:p>
            <a:endParaRPr lang="en-US" dirty="0" smtClean="0"/>
          </a:p>
        </p:txBody>
      </p:sp>
      <p:sp>
        <p:nvSpPr>
          <p:cNvPr id="6"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Tree>
    <p:extLst>
      <p:ext uri="{BB962C8B-B14F-4D97-AF65-F5344CB8AC3E}">
        <p14:creationId xmlns:p14="http://schemas.microsoft.com/office/powerpoint/2010/main" val="3449105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6779" t="28958" r="41669" b="8468"/>
          <a:stretch/>
        </p:blipFill>
        <p:spPr bwMode="auto">
          <a:xfrm>
            <a:off x="2667000" y="0"/>
            <a:ext cx="4191000" cy="68412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009916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Statue of Liberty”</a:t>
            </a:r>
            <a:endParaRPr lang="en-US" dirty="0"/>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364946842"/>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65000"/>
            <a:lumOff val="35000"/>
          </a:schemeClr>
        </a:solidFill>
        <a:ln>
          <a:noFill/>
        </a:ln>
        <a:effectLst/>
      </a:spPr>
      <a:bodyPr vert="horz" wrap="square" lIns="45714" tIns="49315" rIns="45714" bIns="49315" rtlCol="0" anchor="ctr" anchorCtr="0">
        <a:noAutofit/>
      </a:bodyPr>
      <a:lstStyle>
        <a:defPPr algn="ctr">
          <a:lnSpc>
            <a:spcPct val="90000"/>
          </a:lnSpc>
          <a:spcBef>
            <a:spcPct val="0"/>
          </a:spcBef>
          <a:defRPr b="1" dirty="0" smtClean="0">
            <a:solidFill>
              <a:schemeClr val="bg1"/>
            </a:solidFill>
            <a:latin typeface="Calibri" pitchFamily="34" charset="0"/>
            <a:cs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Default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65000"/>
            <a:lumOff val="35000"/>
          </a:schemeClr>
        </a:solidFill>
        <a:ln>
          <a:noFill/>
        </a:ln>
        <a:effectLst/>
      </a:spPr>
      <a:bodyPr vert="horz" wrap="square" lIns="45714" tIns="49315" rIns="45714" bIns="49315" rtlCol="0" anchor="ctr" anchorCtr="0">
        <a:noAutofit/>
      </a:bodyPr>
      <a:lstStyle>
        <a:defPPr algn="ctr">
          <a:lnSpc>
            <a:spcPct val="90000"/>
          </a:lnSpc>
          <a:spcBef>
            <a:spcPct val="0"/>
          </a:spcBef>
          <a:defRPr b="1" dirty="0" smtClean="0">
            <a:solidFill>
              <a:schemeClr val="bg1"/>
            </a:solidFill>
            <a:latin typeface="Calibri" pitchFamily="34" charset="0"/>
            <a:cs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4.xml><?xml version="1.0" encoding="utf-8"?>
<a:theme xmlns:a="http://schemas.openxmlformats.org/drawingml/2006/main" name="2_Default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65000"/>
            <a:lumOff val="35000"/>
          </a:schemeClr>
        </a:solidFill>
        <a:ln>
          <a:noFill/>
        </a:ln>
        <a:effectLst/>
      </a:spPr>
      <a:bodyPr vert="horz" wrap="square" lIns="45714" tIns="49315" rIns="45714" bIns="49315" rtlCol="0" anchor="ctr" anchorCtr="0">
        <a:noAutofit/>
      </a:bodyPr>
      <a:lstStyle>
        <a:defPPr algn="ctr">
          <a:lnSpc>
            <a:spcPct val="90000"/>
          </a:lnSpc>
          <a:spcBef>
            <a:spcPct val="0"/>
          </a:spcBef>
          <a:defRPr b="1" dirty="0" smtClean="0">
            <a:solidFill>
              <a:schemeClr val="bg1"/>
            </a:solidFill>
            <a:latin typeface="Calibri" pitchFamily="34" charset="0"/>
            <a:cs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5.xml><?xml version="1.0" encoding="utf-8"?>
<a:theme xmlns:a="http://schemas.openxmlformats.org/drawingml/2006/main" name="3_Default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65000"/>
            <a:lumOff val="35000"/>
          </a:schemeClr>
        </a:solidFill>
        <a:ln>
          <a:noFill/>
        </a:ln>
        <a:effectLst/>
      </a:spPr>
      <a:bodyPr vert="horz" wrap="square" lIns="45714" tIns="49315" rIns="45714" bIns="49315" rtlCol="0" anchor="ctr" anchorCtr="0">
        <a:noAutofit/>
      </a:bodyPr>
      <a:lstStyle>
        <a:defPPr algn="ctr">
          <a:lnSpc>
            <a:spcPct val="90000"/>
          </a:lnSpc>
          <a:spcBef>
            <a:spcPct val="0"/>
          </a:spcBef>
          <a:defRPr b="1" dirty="0" smtClean="0">
            <a:solidFill>
              <a:schemeClr val="bg1"/>
            </a:solidFill>
            <a:latin typeface="Calibri" pitchFamily="34" charset="0"/>
            <a:cs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6.xml><?xml version="1.0" encoding="utf-8"?>
<a:theme xmlns:a="http://schemas.openxmlformats.org/drawingml/2006/main" name="4_Default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65000"/>
            <a:lumOff val="35000"/>
          </a:schemeClr>
        </a:solidFill>
        <a:ln>
          <a:noFill/>
        </a:ln>
        <a:effectLst/>
      </a:spPr>
      <a:bodyPr vert="horz" wrap="square" lIns="45714" tIns="49315" rIns="45714" bIns="49315" rtlCol="0" anchor="ctr" anchorCtr="0">
        <a:noAutofit/>
      </a:bodyPr>
      <a:lstStyle>
        <a:defPPr algn="ctr">
          <a:lnSpc>
            <a:spcPct val="90000"/>
          </a:lnSpc>
          <a:spcBef>
            <a:spcPct val="0"/>
          </a:spcBef>
          <a:defRPr b="1" dirty="0" smtClean="0">
            <a:solidFill>
              <a:schemeClr val="bg1"/>
            </a:solidFill>
            <a:latin typeface="Calibri" pitchFamily="34" charset="0"/>
            <a:cs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8897</TotalTime>
  <Words>1424</Words>
  <Application>Microsoft Office PowerPoint</Application>
  <PresentationFormat>On-screen Show (4:3)</PresentationFormat>
  <Paragraphs>189</Paragraphs>
  <Slides>21</Slides>
  <Notes>13</Notes>
  <HiddenSlides>0</HiddenSlides>
  <MMClips>0</MMClips>
  <ScaleCrop>false</ScaleCrop>
  <HeadingPairs>
    <vt:vector size="6" baseType="variant">
      <vt:variant>
        <vt:lpstr>Fonts Used</vt:lpstr>
      </vt:variant>
      <vt:variant>
        <vt:i4>4</vt:i4>
      </vt:variant>
      <vt:variant>
        <vt:lpstr>Theme</vt:lpstr>
      </vt:variant>
      <vt:variant>
        <vt:i4>6</vt:i4>
      </vt:variant>
      <vt:variant>
        <vt:lpstr>Slide Titles</vt:lpstr>
      </vt:variant>
      <vt:variant>
        <vt:i4>21</vt:i4>
      </vt:variant>
    </vt:vector>
  </HeadingPairs>
  <TitlesOfParts>
    <vt:vector size="31" baseType="lpstr">
      <vt:lpstr>Arial</vt:lpstr>
      <vt:lpstr>Calibri</vt:lpstr>
      <vt:lpstr>Chalkduster</vt:lpstr>
      <vt:lpstr>Times New Roman</vt:lpstr>
      <vt:lpstr>Default Theme</vt:lpstr>
      <vt:lpstr>Blank</vt:lpstr>
      <vt:lpstr>1_Default Theme</vt:lpstr>
      <vt:lpstr>2_Default Theme</vt:lpstr>
      <vt:lpstr>3_Default Theme</vt:lpstr>
      <vt:lpstr>4_Default Theme</vt:lpstr>
      <vt:lpstr>PowerPoint Presentation</vt:lpstr>
      <vt:lpstr>Today’s Goals</vt:lpstr>
      <vt:lpstr>Agenda</vt:lpstr>
      <vt:lpstr>English Language Arts</vt:lpstr>
      <vt:lpstr>English Language Arts</vt:lpstr>
      <vt:lpstr>Agenda</vt:lpstr>
      <vt:lpstr>Building ELA Skills</vt:lpstr>
      <vt:lpstr>PowerPoint Presentation</vt:lpstr>
      <vt:lpstr>“The Statue of Liberty”</vt:lpstr>
      <vt:lpstr>“The New Colossus” T: Title</vt:lpstr>
      <vt:lpstr>“The New Colossus” P: Paraphrase</vt:lpstr>
      <vt:lpstr>“The New Colossus” C: Connotation</vt:lpstr>
      <vt:lpstr>“The New Colossus” A: Attitude</vt:lpstr>
      <vt:lpstr>English Language Arts</vt:lpstr>
      <vt:lpstr>PowerPoint Presentation</vt:lpstr>
      <vt:lpstr>Analyze the Illustration of  “The Statue of Liberty”</vt:lpstr>
      <vt:lpstr>Possible Mini-Lessons on  Narrative Writing</vt:lpstr>
      <vt:lpstr>English Language Arts</vt:lpstr>
      <vt:lpstr>Agenda</vt:lpstr>
      <vt:lpstr>ELA Framework and  Strategy One-Pagers</vt:lpstr>
      <vt:lpstr>Closing Reflection</vt:lpstr>
    </vt:vector>
  </TitlesOfParts>
  <Company>LDOE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Louisiana Department of Education</dc:creator>
  <cp:lastModifiedBy>Whitney Whealdon</cp:lastModifiedBy>
  <cp:revision>548</cp:revision>
  <cp:lastPrinted>2013-10-14T20:29:33Z</cp:lastPrinted>
  <dcterms:created xsi:type="dcterms:W3CDTF">2013-04-08T19:50:51Z</dcterms:created>
  <dcterms:modified xsi:type="dcterms:W3CDTF">2014-11-22T20:17:36Z</dcterms:modified>
</cp:coreProperties>
</file>