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 id="2147483661" r:id="rId2"/>
    <p:sldMasterId id="2147483663" r:id="rId3"/>
    <p:sldMasterId id="2147483665" r:id="rId4"/>
    <p:sldMasterId id="2147483667" r:id="rId5"/>
    <p:sldMasterId id="2147483669" r:id="rId6"/>
  </p:sldMasterIdLst>
  <p:notesMasterIdLst>
    <p:notesMasterId r:id="rId22"/>
  </p:notesMasterIdLst>
  <p:handoutMasterIdLst>
    <p:handoutMasterId r:id="rId23"/>
  </p:handoutMasterIdLst>
  <p:sldIdLst>
    <p:sldId id="257" r:id="rId7"/>
    <p:sldId id="428" r:id="rId8"/>
    <p:sldId id="548" r:id="rId9"/>
    <p:sldId id="522" r:id="rId10"/>
    <p:sldId id="592" r:id="rId11"/>
    <p:sldId id="593" r:id="rId12"/>
    <p:sldId id="589" r:id="rId13"/>
    <p:sldId id="594" r:id="rId14"/>
    <p:sldId id="595" r:id="rId15"/>
    <p:sldId id="596" r:id="rId16"/>
    <p:sldId id="590" r:id="rId17"/>
    <p:sldId id="597" r:id="rId18"/>
    <p:sldId id="598" r:id="rId19"/>
    <p:sldId id="591" r:id="rId20"/>
    <p:sldId id="599" r:id="rId21"/>
  </p:sldIdLst>
  <p:sldSz cx="9144000" cy="6858000" type="screen4x3"/>
  <p:notesSz cx="7019925" cy="9305925"/>
  <p:embeddedFontLst>
    <p:embeddedFont>
      <p:font typeface="Calibri" panose="020F0502020204030204" pitchFamily="34" charset="0"/>
      <p:regular r:id="rId24"/>
      <p:bold r:id="rId25"/>
      <p:italic r:id="rId26"/>
      <p:boldItalic r:id="rId27"/>
    </p:embeddedFont>
    <p:embeddedFont>
      <p:font typeface="Chalkduster" panose="020B0604020202020204"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initials="W" lastIdx="9" clrIdx="0"/>
  <p:cmAuthor id="1" name="Rebecca Kockler" initials="RK" lastIdx="9" clrIdx="1"/>
  <p:cmAuthor id="2" name="Whitney Whealdon" initials="WW" lastIdx="1" clrIdx="2"/>
  <p:cmAuthor id="3" name="Serena White" initials="SW" lastIdx="3" clrIdx="3"/>
  <p:cmAuthor id="4" name="Alicja Witkowski" initials="AW"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E5E3"/>
    <a:srgbClr val="E5ECA2"/>
    <a:srgbClr val="DAE57E"/>
    <a:srgbClr val="33CCCC"/>
    <a:srgbClr val="FFCC99"/>
    <a:srgbClr val="6D6F77"/>
    <a:srgbClr val="2ABDBA"/>
    <a:srgbClr val="006600"/>
    <a:srgbClr val="E7EBF5"/>
    <a:srgbClr val="CCD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74" autoAdjust="0"/>
    <p:restoredTop sz="92718" autoAdjust="0"/>
  </p:normalViewPr>
  <p:slideViewPr>
    <p:cSldViewPr>
      <p:cViewPr>
        <p:scale>
          <a:sx n="80" d="100"/>
          <a:sy n="80" d="100"/>
        </p:scale>
        <p:origin x="-918" y="4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70" d="100"/>
          <a:sy n="70" d="100"/>
        </p:scale>
        <p:origin x="-3936" y="-632"/>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2.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font" Target="fonts/font1.fntdata"/><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font" Target="fonts/font5.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presProps" Target="pres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2603" cy="465615"/>
          </a:xfrm>
          <a:prstGeom prst="rect">
            <a:avLst/>
          </a:prstGeom>
        </p:spPr>
        <p:txBody>
          <a:bodyPr vert="horz" lIns="91541" tIns="45770" rIns="91541" bIns="45770" rtlCol="0"/>
          <a:lstStyle>
            <a:lvl1pPr algn="l">
              <a:defRPr sz="1200"/>
            </a:lvl1pPr>
          </a:lstStyle>
          <a:p>
            <a:endParaRPr lang="en-US"/>
          </a:p>
        </p:txBody>
      </p:sp>
      <p:sp>
        <p:nvSpPr>
          <p:cNvPr id="3" name="Date Placeholder 2"/>
          <p:cNvSpPr>
            <a:spLocks noGrp="1"/>
          </p:cNvSpPr>
          <p:nvPr>
            <p:ph type="dt" sz="quarter" idx="1"/>
          </p:nvPr>
        </p:nvSpPr>
        <p:spPr>
          <a:xfrm>
            <a:off x="3975733" y="1"/>
            <a:ext cx="3042603" cy="465615"/>
          </a:xfrm>
          <a:prstGeom prst="rect">
            <a:avLst/>
          </a:prstGeom>
        </p:spPr>
        <p:txBody>
          <a:bodyPr vert="horz" lIns="91541" tIns="45770" rIns="91541" bIns="45770" rtlCol="0"/>
          <a:lstStyle>
            <a:lvl1pPr algn="r">
              <a:defRPr sz="1200"/>
            </a:lvl1pPr>
          </a:lstStyle>
          <a:p>
            <a:fld id="{7A073B02-43F1-4E1A-83EF-A8630B44EBE1}" type="datetimeFigureOut">
              <a:rPr lang="en-US" smtClean="0"/>
              <a:t>12/8/2014</a:t>
            </a:fld>
            <a:endParaRPr lang="en-US"/>
          </a:p>
        </p:txBody>
      </p:sp>
      <p:sp>
        <p:nvSpPr>
          <p:cNvPr id="4" name="Footer Placeholder 3"/>
          <p:cNvSpPr>
            <a:spLocks noGrp="1"/>
          </p:cNvSpPr>
          <p:nvPr>
            <p:ph type="ftr" sz="quarter" idx="2"/>
          </p:nvPr>
        </p:nvSpPr>
        <p:spPr>
          <a:xfrm>
            <a:off x="1" y="8838722"/>
            <a:ext cx="3042603" cy="465615"/>
          </a:xfrm>
          <a:prstGeom prst="rect">
            <a:avLst/>
          </a:prstGeom>
        </p:spPr>
        <p:txBody>
          <a:bodyPr vert="horz" lIns="91541" tIns="45770" rIns="91541" bIns="45770" rtlCol="0" anchor="b"/>
          <a:lstStyle>
            <a:lvl1pPr algn="l">
              <a:defRPr sz="1200"/>
            </a:lvl1pPr>
          </a:lstStyle>
          <a:p>
            <a:endParaRPr lang="en-US"/>
          </a:p>
        </p:txBody>
      </p:sp>
      <p:sp>
        <p:nvSpPr>
          <p:cNvPr id="5" name="Slide Number Placeholder 4"/>
          <p:cNvSpPr>
            <a:spLocks noGrp="1"/>
          </p:cNvSpPr>
          <p:nvPr>
            <p:ph type="sldNum" sz="quarter" idx="3"/>
          </p:nvPr>
        </p:nvSpPr>
        <p:spPr>
          <a:xfrm>
            <a:off x="3975733" y="8838722"/>
            <a:ext cx="3042603" cy="465615"/>
          </a:xfrm>
          <a:prstGeom prst="rect">
            <a:avLst/>
          </a:prstGeom>
        </p:spPr>
        <p:txBody>
          <a:bodyPr vert="horz" lIns="91541" tIns="45770" rIns="91541" bIns="45770" rtlCol="0" anchor="b"/>
          <a:lstStyle>
            <a:lvl1pPr algn="r">
              <a:defRPr sz="1200"/>
            </a:lvl1pPr>
          </a:lstStyle>
          <a:p>
            <a:fld id="{2D177E98-1522-45CC-978B-14A3528C7467}" type="slidenum">
              <a:rPr lang="en-US" smtClean="0"/>
              <a:t>‹#›</a:t>
            </a:fld>
            <a:endParaRPr lang="en-US"/>
          </a:p>
        </p:txBody>
      </p:sp>
    </p:spTree>
    <p:extLst>
      <p:ext uri="{BB962C8B-B14F-4D97-AF65-F5344CB8AC3E}">
        <p14:creationId xmlns:p14="http://schemas.microsoft.com/office/powerpoint/2010/main" val="1566484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9" tIns="46640" rIns="93279" bIns="46640"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79" tIns="46640" rIns="93279" bIns="46640" rtlCol="0"/>
          <a:lstStyle>
            <a:lvl1pPr algn="r">
              <a:defRPr sz="1200"/>
            </a:lvl1pPr>
          </a:lstStyle>
          <a:p>
            <a:fld id="{F95E1F44-B786-4FB2-9775-B1AB9A03AA22}" type="datetimeFigureOut">
              <a:rPr lang="en-US" smtClean="0"/>
              <a:t>12/8/2014</a:t>
            </a:fld>
            <a:endParaRPr lang="en-US" dirty="0"/>
          </a:p>
        </p:txBody>
      </p:sp>
      <p:sp>
        <p:nvSpPr>
          <p:cNvPr id="4" name="Slide Image Placeholder 3"/>
          <p:cNvSpPr>
            <a:spLocks noGrp="1" noRot="1" noChangeAspect="1"/>
          </p:cNvSpPr>
          <p:nvPr>
            <p:ph type="sldImg" idx="2"/>
          </p:nvPr>
        </p:nvSpPr>
        <p:spPr>
          <a:xfrm>
            <a:off x="1182688" y="696913"/>
            <a:ext cx="4654550" cy="3490912"/>
          </a:xfrm>
          <a:prstGeom prst="rect">
            <a:avLst/>
          </a:prstGeom>
          <a:noFill/>
          <a:ln w="12700">
            <a:solidFill>
              <a:prstClr val="black"/>
            </a:solidFill>
          </a:ln>
        </p:spPr>
        <p:txBody>
          <a:bodyPr vert="horz" lIns="93279" tIns="46640" rIns="93279" bIns="46640" rtlCol="0" anchor="ctr"/>
          <a:lstStyle/>
          <a:p>
            <a:endParaRPr lang="en-US" dirty="0"/>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79" tIns="46640" rIns="93279" bIns="466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79" tIns="46640" rIns="93279" bIns="466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79" tIns="46640" rIns="93279" bIns="46640" rtlCol="0" anchor="b"/>
          <a:lstStyle>
            <a:lvl1pPr algn="r">
              <a:defRPr sz="1200"/>
            </a:lvl1pPr>
          </a:lstStyle>
          <a:p>
            <a:fld id="{EBD80347-C5C2-443D-8E28-046FF5B259EC}" type="slidenum">
              <a:rPr lang="en-US" smtClean="0"/>
              <a:t>‹#›</a:t>
            </a:fld>
            <a:endParaRPr lang="en-US" dirty="0"/>
          </a:p>
        </p:txBody>
      </p:sp>
    </p:spTree>
    <p:extLst>
      <p:ext uri="{BB962C8B-B14F-4D97-AF65-F5344CB8AC3E}">
        <p14:creationId xmlns:p14="http://schemas.microsoft.com/office/powerpoint/2010/main" val="240055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71600" lvl="3" indent="0">
              <a:buFontTx/>
              <a:buNone/>
            </a:pPr>
            <a:endParaRPr lang="en-US" sz="1100" baseline="0" dirty="0" smtClean="0">
              <a:solidFill>
                <a:srgbClr val="000000"/>
              </a:solidFill>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1</a:t>
            </a:fld>
            <a:endParaRPr lang="en-US" dirty="0"/>
          </a:p>
        </p:txBody>
      </p:sp>
    </p:spTree>
    <p:extLst>
      <p:ext uri="{BB962C8B-B14F-4D97-AF65-F5344CB8AC3E}">
        <p14:creationId xmlns:p14="http://schemas.microsoft.com/office/powerpoint/2010/main" val="140785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Tell</a:t>
            </a:r>
            <a:r>
              <a:rPr lang="en-US" baseline="0" dirty="0" smtClean="0"/>
              <a:t> them they may want to score all of them using one Scoring Sheet and then finalize their scores after consensus is reached and write scores and notes on the Scoring Sheet to be turned in.</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13</a:t>
            </a:fld>
            <a:endParaRPr lang="en-US" dirty="0"/>
          </a:p>
        </p:txBody>
      </p:sp>
    </p:spTree>
    <p:extLst>
      <p:ext uri="{BB962C8B-B14F-4D97-AF65-F5344CB8AC3E}">
        <p14:creationId xmlns:p14="http://schemas.microsoft.com/office/powerpoint/2010/main" val="2498364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14</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questions at the beginning:</a:t>
            </a:r>
          </a:p>
          <a:p>
            <a:pPr marL="687388" lvl="1" indent="-457200">
              <a:buFont typeface="+mj-lt"/>
              <a:buAutoNum type="arabicPeriod"/>
              <a:tabLst>
                <a:tab pos="1143000" algn="l"/>
              </a:tabLst>
            </a:pPr>
            <a:r>
              <a:rPr lang="en-US" sz="2400" dirty="0" smtClean="0"/>
              <a:t>How can teachers use </a:t>
            </a:r>
            <a:r>
              <a:rPr lang="en-US" sz="2400" b="1" dirty="0" smtClean="0"/>
              <a:t>rubrics</a:t>
            </a:r>
            <a:r>
              <a:rPr lang="en-US" sz="2400" dirty="0" smtClean="0"/>
              <a:t> to establish expectations for student writing?</a:t>
            </a:r>
          </a:p>
          <a:p>
            <a:pPr marL="687388" lvl="1" indent="-457200">
              <a:buFont typeface="+mj-lt"/>
              <a:buAutoNum type="arabicPeriod"/>
              <a:tabLst>
                <a:tab pos="1143000" algn="l"/>
              </a:tabLst>
            </a:pPr>
            <a:r>
              <a:rPr lang="en-US" sz="2400" dirty="0" smtClean="0"/>
              <a:t>What </a:t>
            </a:r>
            <a:r>
              <a:rPr lang="en-US" sz="2400" b="0" dirty="0" smtClean="0"/>
              <a:t>can</a:t>
            </a:r>
            <a:r>
              <a:rPr lang="en-US" sz="2400" b="0" baseline="0" dirty="0" smtClean="0"/>
              <a:t> teachers use the </a:t>
            </a:r>
            <a:r>
              <a:rPr lang="en-US" sz="2400" b="1" baseline="0" dirty="0" smtClean="0"/>
              <a:t>process </a:t>
            </a:r>
            <a:r>
              <a:rPr lang="en-US" sz="2400" b="0" baseline="0" dirty="0" smtClean="0"/>
              <a:t>of scoring </a:t>
            </a:r>
            <a:r>
              <a:rPr lang="en-US" sz="2400" dirty="0" smtClean="0"/>
              <a:t>student work to improve their reading and writing instruction?</a:t>
            </a:r>
          </a:p>
        </p:txBody>
      </p:sp>
      <p:sp>
        <p:nvSpPr>
          <p:cNvPr id="4" name="Slide Number Placeholder 3"/>
          <p:cNvSpPr>
            <a:spLocks noGrp="1"/>
          </p:cNvSpPr>
          <p:nvPr>
            <p:ph type="sldNum" sz="quarter" idx="10"/>
          </p:nvPr>
        </p:nvSpPr>
        <p:spPr/>
        <p:txBody>
          <a:bodyPr/>
          <a:lstStyle/>
          <a:p>
            <a:fld id="{EBD80347-C5C2-443D-8E28-046FF5B259EC}" type="slidenum">
              <a:rPr lang="en-US" smtClean="0"/>
              <a:t>15</a:t>
            </a:fld>
            <a:endParaRPr lang="en-US" dirty="0"/>
          </a:p>
        </p:txBody>
      </p:sp>
    </p:spTree>
    <p:extLst>
      <p:ext uri="{BB962C8B-B14F-4D97-AF65-F5344CB8AC3E}">
        <p14:creationId xmlns:p14="http://schemas.microsoft.com/office/powerpoint/2010/main" val="1226503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teachers, our goal is to get students to do</a:t>
            </a:r>
            <a:r>
              <a:rPr lang="en-US" baseline="0" dirty="0" smtClean="0"/>
              <a:t> this independently.</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3</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4</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Rangefinding</a:t>
            </a:r>
            <a:r>
              <a:rPr lang="en-US" dirty="0" smtClean="0"/>
              <a:t> is the process of determining ranges of performance within a set of student writing samples.</a:t>
            </a:r>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5</a:t>
            </a:fld>
            <a:endParaRPr lang="en-US" dirty="0"/>
          </a:p>
        </p:txBody>
      </p:sp>
    </p:spTree>
    <p:extLst>
      <p:ext uri="{BB962C8B-B14F-4D97-AF65-F5344CB8AC3E}">
        <p14:creationId xmlns:p14="http://schemas.microsoft.com/office/powerpoint/2010/main" val="3885336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7</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Links to rubrics</a:t>
            </a:r>
          </a:p>
          <a:p>
            <a:r>
              <a:rPr lang="en-US" dirty="0" smtClean="0"/>
              <a:t>Grade 3: http://www.parcconline.org/sites/parcc/files/Grade%203%20July%2029%20Rubric%20Final.pdf</a:t>
            </a:r>
          </a:p>
          <a:p>
            <a:r>
              <a:rPr lang="en-US" dirty="0" smtClean="0"/>
              <a:t>Grades 4-5: http://www.parcconline.org/sites/parcc/files/Grade%204-5%20July%2029%20Rubric%20Final.pdf</a:t>
            </a:r>
          </a:p>
          <a:p>
            <a:r>
              <a:rPr lang="en-US" dirty="0" smtClean="0"/>
              <a:t>Grades 6-11</a:t>
            </a:r>
            <a:r>
              <a:rPr lang="en-US" baseline="0" dirty="0" smtClean="0"/>
              <a:t> (PARCC): http://www.parcconline.org/sites/parcc/files/Grade%206-11%20July%2029%20Rubric%20Final.pdf</a:t>
            </a:r>
          </a:p>
          <a:p>
            <a:r>
              <a:rPr lang="en-US" baseline="0" dirty="0" smtClean="0"/>
              <a:t>English II EOC: http://www.louisianabelieves.com/docs/default-source/assessment-2013-2014/writing-rubrics-2014-15-english-ii-english-language-arts.pdf?sfvrsn=4</a:t>
            </a:r>
          </a:p>
          <a:p>
            <a:r>
              <a:rPr lang="en-US" baseline="0" dirty="0" smtClean="0"/>
              <a:t>English III EOC: http://www.louisianabelieves.com/docs/default-source/assessment-2013-2014/writing-rubrics-2014-15-english-iii-english-language-arts.pdf?sfvrsn=4</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8</a:t>
            </a:fld>
            <a:endParaRPr lang="en-US" dirty="0"/>
          </a:p>
        </p:txBody>
      </p:sp>
    </p:spTree>
    <p:extLst>
      <p:ext uri="{BB962C8B-B14F-4D97-AF65-F5344CB8AC3E}">
        <p14:creationId xmlns:p14="http://schemas.microsoft.com/office/powerpoint/2010/main" val="2690833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11</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What is one thing you agree with in this anchor set?</a:t>
            </a:r>
          </a:p>
          <a:p>
            <a:r>
              <a:rPr lang="en-US" baseline="0" dirty="0" smtClean="0"/>
              <a:t>What is one thing you disagree with in this anchor set?</a:t>
            </a:r>
          </a:p>
          <a:p>
            <a:r>
              <a:rPr lang="en-US" baseline="0" dirty="0" smtClean="0"/>
              <a:t>What is one thing that changed the way you thought about either the task or the rubric?</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12</a:t>
            </a:fld>
            <a:endParaRPr lang="en-US" dirty="0"/>
          </a:p>
        </p:txBody>
      </p:sp>
    </p:spTree>
    <p:extLst>
      <p:ext uri="{BB962C8B-B14F-4D97-AF65-F5344CB8AC3E}">
        <p14:creationId xmlns:p14="http://schemas.microsoft.com/office/powerpoint/2010/main" val="249836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7091815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8103709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5054205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7036034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34876704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pPr/>
              <a:t>‹#›</a:t>
            </a:fld>
            <a:endParaRPr lang="en-US" dirty="0"/>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521723605"/>
      </p:ext>
    </p:extLst>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685751476"/>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697771932"/>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313790893"/>
      </p:ext>
    </p:extLst>
  </p:cSld>
  <p:clrMap bg1="lt1" tx1="dk1" bg2="lt2" tx2="dk2" accent1="accent1" accent2="accent2" accent3="accent3" accent4="accent4" accent5="accent5" accent6="accent6" hlink="hlink" folHlink="folHlink"/>
  <p:sldLayoutIdLst>
    <p:sldLayoutId id="2147483670" r:id="rId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louisianabelieves.com/docs/default-source/assessment-2013-2014/writing-rubrics-2014-15-english-iii-english-language-arts.pdf?sfvrsn=4" TargetMode="External"/><Relationship Id="rId3" Type="http://schemas.openxmlformats.org/officeDocument/2006/relationships/hyperlink" Target="http://www.parcconline.org/sites/parcc/files/Grade%203%20July%2029%20Rubric%20Final.pdf" TargetMode="External"/><Relationship Id="rId7" Type="http://schemas.openxmlformats.org/officeDocument/2006/relationships/hyperlink" Target="http://www.louisianabelieves.com/docs/default-source/assessment-2013-2014/writing-rubrics-2014-15-english-ii-english-language-arts.pdf?sfvrsn=4"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www.parcconline.org/samples/english-language-artsliteracy/grades-6-11-generic-rubrics" TargetMode="External"/><Relationship Id="rId5" Type="http://schemas.microsoft.com/office/2007/relationships/hdphoto" Target="../media/hdphoto1.wdp"/><Relationship Id="rId4" Type="http://schemas.openxmlformats.org/officeDocument/2006/relationships/image" Target="../media/image2.png"/><Relationship Id="rId9" Type="http://schemas.openxmlformats.org/officeDocument/2006/relationships/hyperlink" Target="http://www.parcconline.org/sites/parcc/files/Grade%204-5%20July%2029%20Rubric%20Final.pdf"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2" name="TextBox 1"/>
          <p:cNvSpPr txBox="1"/>
          <p:nvPr/>
        </p:nvSpPr>
        <p:spPr>
          <a:xfrm>
            <a:off x="381000" y="2057400"/>
            <a:ext cx="8382000" cy="1754326"/>
          </a:xfrm>
          <a:prstGeom prst="rect">
            <a:avLst/>
          </a:prstGeom>
          <a:noFill/>
        </p:spPr>
        <p:txBody>
          <a:bodyPr wrap="square" rtlCol="0">
            <a:spAutoFit/>
          </a:bodyPr>
          <a:lstStyle/>
          <a:p>
            <a:pPr algn="ctr"/>
            <a:r>
              <a:rPr lang="en-US" sz="3600" b="1" dirty="0" smtClean="0"/>
              <a:t>Scoring Student Writing Using Rubrics</a:t>
            </a:r>
          </a:p>
          <a:p>
            <a:pPr algn="ctr"/>
            <a:endParaRPr lang="en-US" sz="3600" b="1" dirty="0" smtClean="0"/>
          </a:p>
          <a:p>
            <a:pPr algn="ctr"/>
            <a:r>
              <a:rPr lang="en-US" sz="3600" b="1" dirty="0" smtClean="0"/>
              <a:t>Grades </a:t>
            </a:r>
            <a:r>
              <a:rPr lang="en-US" sz="3600" b="1" dirty="0" smtClean="0"/>
              <a:t>3-12</a:t>
            </a:r>
            <a:endParaRPr lang="en-US" sz="3600" b="1" dirty="0"/>
          </a:p>
        </p:txBody>
      </p:sp>
    </p:spTree>
    <p:extLst>
      <p:ext uri="{BB962C8B-B14F-4D97-AF65-F5344CB8AC3E}">
        <p14:creationId xmlns:p14="http://schemas.microsoft.com/office/powerpoint/2010/main" val="2971578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724400"/>
          </a:xfrm>
        </p:spPr>
        <p:txBody>
          <a:bodyPr>
            <a:normAutofit/>
          </a:bodyPr>
          <a:lstStyle/>
          <a:p>
            <a:r>
              <a:rPr lang="en-US" dirty="0" smtClean="0"/>
              <a:t>Review the rubric more in depth:</a:t>
            </a:r>
          </a:p>
          <a:p>
            <a:pPr lvl="1"/>
            <a:r>
              <a:rPr lang="en-US" dirty="0" smtClean="0"/>
              <a:t>Start with the first row of the rubric.</a:t>
            </a:r>
          </a:p>
          <a:p>
            <a:pPr lvl="1"/>
            <a:r>
              <a:rPr lang="en-US" dirty="0" smtClean="0"/>
              <a:t>Read across the scores.</a:t>
            </a:r>
          </a:p>
          <a:p>
            <a:pPr lvl="1"/>
            <a:r>
              <a:rPr lang="en-US" dirty="0" smtClean="0"/>
              <a:t>Highlight or circle the differences between each score/column.</a:t>
            </a:r>
          </a:p>
          <a:p>
            <a:pPr lvl="1"/>
            <a:r>
              <a:rPr lang="en-US" dirty="0" smtClean="0"/>
              <a:t>Repeat with the remaining rows.</a:t>
            </a:r>
          </a:p>
        </p:txBody>
      </p:sp>
      <p:sp>
        <p:nvSpPr>
          <p:cNvPr id="3" name="Title 2"/>
          <p:cNvSpPr>
            <a:spLocks noGrp="1"/>
          </p:cNvSpPr>
          <p:nvPr>
            <p:ph type="title"/>
          </p:nvPr>
        </p:nvSpPr>
        <p:spPr/>
        <p:txBody>
          <a:bodyPr/>
          <a:lstStyle/>
          <a:p>
            <a:r>
              <a:rPr lang="en-US" dirty="0" smtClean="0"/>
              <a:t>Overview of Writing Rubrics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10</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9000"/>
                    </a14:imgEffect>
                    <a14:imgEffect>
                      <a14:brightnessContrast bright="9000" contrast="22000"/>
                    </a14:imgEffect>
                  </a14:imgLayer>
                </a14:imgProps>
              </a:ext>
              <a:ext uri="{28A0092B-C50C-407E-A947-70E740481C1C}">
                <a14:useLocalDpi xmlns:a14="http://schemas.microsoft.com/office/drawing/2010/main" val="0"/>
              </a:ext>
            </a:extLst>
          </a:blip>
          <a:srcRect l="22726" t="32792" r="23698" b="46104"/>
          <a:stretch/>
        </p:blipFill>
        <p:spPr bwMode="auto">
          <a:xfrm>
            <a:off x="287978" y="4724400"/>
            <a:ext cx="8534400" cy="1890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438400" y="5410200"/>
            <a:ext cx="304800" cy="152400"/>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8" name="Rectangle 7"/>
          <p:cNvSpPr/>
          <p:nvPr/>
        </p:nvSpPr>
        <p:spPr>
          <a:xfrm>
            <a:off x="1828800" y="5562600"/>
            <a:ext cx="762000" cy="16128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9" name="Rectangle 8"/>
          <p:cNvSpPr/>
          <p:nvPr/>
        </p:nvSpPr>
        <p:spPr>
          <a:xfrm>
            <a:off x="1828800" y="5723885"/>
            <a:ext cx="457200" cy="10683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0" name="Rectangle 9"/>
          <p:cNvSpPr/>
          <p:nvPr/>
        </p:nvSpPr>
        <p:spPr>
          <a:xfrm>
            <a:off x="4114800" y="5562600"/>
            <a:ext cx="838200" cy="167179"/>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1" name="Rectangle 10"/>
          <p:cNvSpPr/>
          <p:nvPr/>
        </p:nvSpPr>
        <p:spPr>
          <a:xfrm>
            <a:off x="4191000" y="5389375"/>
            <a:ext cx="990600" cy="16128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2" name="Rectangle 11"/>
          <p:cNvSpPr/>
          <p:nvPr/>
        </p:nvSpPr>
        <p:spPr>
          <a:xfrm>
            <a:off x="5943600" y="5389373"/>
            <a:ext cx="457200" cy="161287"/>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3" name="Rectangle 12"/>
          <p:cNvSpPr/>
          <p:nvPr/>
        </p:nvSpPr>
        <p:spPr>
          <a:xfrm>
            <a:off x="5334000" y="5562536"/>
            <a:ext cx="762000" cy="161349"/>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4" name="Rectangle 13"/>
          <p:cNvSpPr/>
          <p:nvPr/>
        </p:nvSpPr>
        <p:spPr>
          <a:xfrm>
            <a:off x="8098478" y="5228088"/>
            <a:ext cx="435922" cy="182112"/>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5" name="Rectangle 14"/>
          <p:cNvSpPr/>
          <p:nvPr/>
        </p:nvSpPr>
        <p:spPr>
          <a:xfrm>
            <a:off x="7086600" y="5405757"/>
            <a:ext cx="1295400" cy="16128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7" name="Rectangle 16"/>
          <p:cNvSpPr/>
          <p:nvPr/>
        </p:nvSpPr>
        <p:spPr>
          <a:xfrm>
            <a:off x="6289469" y="5550660"/>
            <a:ext cx="263731" cy="17322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8" name="Rectangle 17"/>
          <p:cNvSpPr/>
          <p:nvPr/>
        </p:nvSpPr>
        <p:spPr>
          <a:xfrm>
            <a:off x="5334000" y="5729779"/>
            <a:ext cx="1447800" cy="16128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19" name="Rectangle 18"/>
          <p:cNvSpPr/>
          <p:nvPr/>
        </p:nvSpPr>
        <p:spPr>
          <a:xfrm>
            <a:off x="1828800" y="6087115"/>
            <a:ext cx="1447800" cy="161285"/>
          </a:xfrm>
          <a:prstGeom prst="rect">
            <a:avLst/>
          </a:prstGeom>
          <a:solidFill>
            <a:srgbClr val="FFFF00">
              <a:alpha val="4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650658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384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Overview of the Scoring Process</a:t>
            </a:r>
          </a:p>
          <a:p>
            <a:r>
              <a:rPr lang="en-US" sz="2800" dirty="0" smtClean="0"/>
              <a:t>Overview of Writing Rubrics</a:t>
            </a:r>
          </a:p>
          <a:p>
            <a:r>
              <a:rPr lang="en-US" sz="2800" dirty="0" smtClean="0"/>
              <a:t>Scoring Activity</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8779559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Anchor Set</a:t>
            </a:r>
          </a:p>
          <a:p>
            <a:pPr marL="971550" lvl="1" indent="-514350">
              <a:buFont typeface="+mj-lt"/>
              <a:buAutoNum type="arabicPeriod"/>
            </a:pPr>
            <a:r>
              <a:rPr lang="en-US" sz="2600" dirty="0" smtClean="0"/>
              <a:t>Locate Anchor </a:t>
            </a:r>
            <a:r>
              <a:rPr lang="en-US" sz="2600" dirty="0" err="1" smtClean="0"/>
              <a:t>Set_Giver_Grade</a:t>
            </a:r>
            <a:r>
              <a:rPr lang="en-US" sz="2600" dirty="0" smtClean="0"/>
              <a:t> 7 from the jump drive file.</a:t>
            </a:r>
          </a:p>
          <a:p>
            <a:pPr marL="971550" lvl="1" indent="-514350">
              <a:buFont typeface="+mj-lt"/>
              <a:buAutoNum type="arabicPeriod"/>
            </a:pPr>
            <a:r>
              <a:rPr lang="en-US" sz="2600" dirty="0" smtClean="0"/>
              <a:t>Read the writing task prompt and PARCC rubric.</a:t>
            </a:r>
          </a:p>
          <a:p>
            <a:pPr marL="971550" lvl="1" indent="-514350">
              <a:buFont typeface="+mj-lt"/>
              <a:buAutoNum type="arabicPeriod"/>
            </a:pPr>
            <a:r>
              <a:rPr lang="en-US" sz="2600" dirty="0" smtClean="0"/>
              <a:t>Listen to a read aloud of the first student sample.</a:t>
            </a:r>
          </a:p>
          <a:p>
            <a:pPr marL="971550" lvl="1" indent="-514350">
              <a:buFont typeface="+mj-lt"/>
              <a:buAutoNum type="arabicPeriod"/>
            </a:pPr>
            <a:r>
              <a:rPr lang="en-US" sz="2600" dirty="0" smtClean="0"/>
              <a:t>Discuss the annotations for the first sample. </a:t>
            </a:r>
          </a:p>
          <a:p>
            <a:pPr marL="971550" lvl="1" indent="-514350">
              <a:buFont typeface="+mj-lt"/>
              <a:buAutoNum type="arabicPeriod"/>
            </a:pPr>
            <a:r>
              <a:rPr lang="en-US" sz="2600" dirty="0" smtClean="0"/>
              <a:t>Review the remaining annotations at your table.</a:t>
            </a:r>
            <a:endParaRPr lang="en-US" sz="2600" dirty="0"/>
          </a:p>
        </p:txBody>
      </p:sp>
      <p:sp>
        <p:nvSpPr>
          <p:cNvPr id="3" name="Title 2"/>
          <p:cNvSpPr>
            <a:spLocks noGrp="1"/>
          </p:cNvSpPr>
          <p:nvPr>
            <p:ph type="title"/>
          </p:nvPr>
        </p:nvSpPr>
        <p:spPr/>
        <p:txBody>
          <a:bodyPr/>
          <a:lstStyle/>
          <a:p>
            <a:r>
              <a:rPr lang="en-US" dirty="0" smtClean="0"/>
              <a:t>Scoring Activity</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12</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38773517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5105400"/>
          </a:xfrm>
        </p:spPr>
        <p:txBody>
          <a:bodyPr>
            <a:normAutofit fontScale="85000" lnSpcReduction="20000"/>
          </a:bodyPr>
          <a:lstStyle/>
          <a:p>
            <a:pPr>
              <a:lnSpc>
                <a:spcPct val="120000"/>
              </a:lnSpc>
            </a:pPr>
            <a:r>
              <a:rPr lang="en-US" sz="3800" dirty="0" smtClean="0"/>
              <a:t>Scoring Set</a:t>
            </a:r>
          </a:p>
          <a:p>
            <a:pPr marL="971550" lvl="1" indent="-514350">
              <a:lnSpc>
                <a:spcPct val="120000"/>
              </a:lnSpc>
              <a:buFont typeface="+mj-lt"/>
              <a:buAutoNum type="arabicPeriod"/>
            </a:pPr>
            <a:r>
              <a:rPr lang="en-US" sz="2600" dirty="0" smtClean="0"/>
              <a:t>Select your grade band and locate your set.</a:t>
            </a:r>
          </a:p>
          <a:p>
            <a:pPr marL="971550" lvl="1" indent="-514350">
              <a:lnSpc>
                <a:spcPct val="120000"/>
              </a:lnSpc>
              <a:buFont typeface="+mj-lt"/>
              <a:buAutoNum type="arabicPeriod"/>
            </a:pPr>
            <a:r>
              <a:rPr lang="en-US" sz="2600" dirty="0" smtClean="0"/>
              <a:t>Review the texts, writing task, and rubric.</a:t>
            </a:r>
          </a:p>
          <a:p>
            <a:pPr marL="971550" lvl="1" indent="-514350">
              <a:lnSpc>
                <a:spcPct val="120000"/>
              </a:lnSpc>
              <a:buFont typeface="+mj-lt"/>
              <a:buAutoNum type="arabicPeriod"/>
            </a:pPr>
            <a:r>
              <a:rPr lang="en-US" sz="2600" dirty="0" smtClean="0"/>
              <a:t>Read each sample individually. Review the rubric to determine high, medium, or low score for each construct.</a:t>
            </a:r>
          </a:p>
          <a:p>
            <a:pPr marL="971550" lvl="1" indent="-514350">
              <a:lnSpc>
                <a:spcPct val="120000"/>
              </a:lnSpc>
              <a:buFont typeface="+mj-lt"/>
              <a:buAutoNum type="arabicPeriod"/>
            </a:pPr>
            <a:r>
              <a:rPr lang="en-US" sz="2600" dirty="0" smtClean="0"/>
              <a:t>Once all are done, come together as a group.</a:t>
            </a:r>
          </a:p>
          <a:p>
            <a:pPr marL="971550" lvl="1" indent="-514350">
              <a:lnSpc>
                <a:spcPct val="120000"/>
              </a:lnSpc>
              <a:buFont typeface="+mj-lt"/>
              <a:buAutoNum type="arabicPeriod"/>
            </a:pPr>
            <a:r>
              <a:rPr lang="en-US" sz="2600" dirty="0" smtClean="0"/>
              <a:t>Read the first sample aloud and discuss each individual evaluation. Try to reach consensus.</a:t>
            </a:r>
          </a:p>
          <a:p>
            <a:pPr marL="971550" lvl="1" indent="-514350">
              <a:lnSpc>
                <a:spcPct val="120000"/>
              </a:lnSpc>
              <a:buFont typeface="+mj-lt"/>
              <a:buAutoNum type="arabicPeriod"/>
            </a:pPr>
            <a:r>
              <a:rPr lang="en-US" sz="2600" dirty="0" smtClean="0"/>
              <a:t>Write the group score (high, medium, low) and rationale on your Scoring </a:t>
            </a:r>
            <a:r>
              <a:rPr lang="en-US" sz="2600" dirty="0"/>
              <a:t>S</a:t>
            </a:r>
            <a:r>
              <a:rPr lang="en-US" sz="2600" dirty="0" smtClean="0"/>
              <a:t>heet.</a:t>
            </a:r>
          </a:p>
          <a:p>
            <a:pPr marL="971550" lvl="1" indent="-514350">
              <a:lnSpc>
                <a:spcPct val="120000"/>
              </a:lnSpc>
              <a:buFont typeface="+mj-lt"/>
              <a:buAutoNum type="arabicPeriod"/>
            </a:pPr>
            <a:r>
              <a:rPr lang="en-US" sz="2600" dirty="0" smtClean="0"/>
              <a:t>Repeat steps 5 and 6 with the remaining samples.</a:t>
            </a:r>
          </a:p>
          <a:p>
            <a:pPr marL="971550" lvl="1" indent="-514350">
              <a:lnSpc>
                <a:spcPct val="120000"/>
              </a:lnSpc>
              <a:buFont typeface="+mj-lt"/>
              <a:buAutoNum type="arabicPeriod"/>
            </a:pPr>
            <a:r>
              <a:rPr lang="en-US" sz="2600" dirty="0" smtClean="0"/>
              <a:t>Turn in the completed group Scoring Sheet at the end.</a:t>
            </a:r>
          </a:p>
        </p:txBody>
      </p:sp>
      <p:sp>
        <p:nvSpPr>
          <p:cNvPr id="3" name="Title 2"/>
          <p:cNvSpPr>
            <a:spLocks noGrp="1"/>
          </p:cNvSpPr>
          <p:nvPr>
            <p:ph type="title"/>
          </p:nvPr>
        </p:nvSpPr>
        <p:spPr/>
        <p:txBody>
          <a:bodyPr/>
          <a:lstStyle/>
          <a:p>
            <a:r>
              <a:rPr lang="en-US" dirty="0" smtClean="0"/>
              <a:t>Scoring Activity</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13</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1203674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18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Overview of the Scoring Process</a:t>
            </a:r>
          </a:p>
          <a:p>
            <a:r>
              <a:rPr lang="en-US" sz="2800" dirty="0" smtClean="0"/>
              <a:t>Overview of Writing Rubrics</a:t>
            </a:r>
          </a:p>
          <a:p>
            <a:r>
              <a:rPr lang="en-US" sz="2800" dirty="0" smtClean="0"/>
              <a:t>Scoring Activity</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8779559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14350" indent="-514350">
              <a:buFont typeface="+mj-lt"/>
              <a:buAutoNum type="arabicPeriod"/>
            </a:pPr>
            <a:r>
              <a:rPr lang="en-US" dirty="0" smtClean="0"/>
              <a:t>What is one way you will use these rubrics in your school/district?</a:t>
            </a:r>
          </a:p>
          <a:p>
            <a:pPr marL="514350" indent="-514350">
              <a:buFont typeface="+mj-lt"/>
              <a:buAutoNum type="arabicPeriod"/>
            </a:pPr>
            <a:r>
              <a:rPr lang="en-US" dirty="0"/>
              <a:t>Why might you use this process in your school/district?</a:t>
            </a:r>
          </a:p>
          <a:p>
            <a:pPr marL="514350" indent="-514350">
              <a:buFont typeface="+mj-lt"/>
              <a:buAutoNum type="arabicPeriod"/>
            </a:pPr>
            <a:r>
              <a:rPr lang="en-US" dirty="0" smtClean="0"/>
              <a:t>What is one way you will use this process in your school/district?</a:t>
            </a:r>
          </a:p>
          <a:p>
            <a:pPr marL="514350" indent="-514350">
              <a:buFont typeface="+mj-lt"/>
              <a:buAutoNum type="arabicPeriod"/>
            </a:pPr>
            <a:r>
              <a:rPr lang="en-US" dirty="0" smtClean="0"/>
              <a:t>What additional resources are available for use with this process?</a:t>
            </a:r>
          </a:p>
        </p:txBody>
      </p:sp>
      <p:sp>
        <p:nvSpPr>
          <p:cNvPr id="3" name="Title 2"/>
          <p:cNvSpPr>
            <a:spLocks noGrp="1"/>
          </p:cNvSpPr>
          <p:nvPr>
            <p:ph type="title"/>
          </p:nvPr>
        </p:nvSpPr>
        <p:spPr/>
        <p:txBody>
          <a:bodyPr/>
          <a:lstStyle/>
          <a:p>
            <a:r>
              <a:rPr lang="en-US" dirty="0" smtClean="0"/>
              <a:t>Closing Reflection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15</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85649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257800"/>
          </a:xfrm>
          <a:prstGeom prst="rect">
            <a:avLst/>
          </a:prstGeom>
        </p:spPr>
        <p:txBody>
          <a:bodyPr>
            <a:noAutofit/>
          </a:bodyPr>
          <a:lstStyle/>
          <a:p>
            <a:pPr marL="0" indent="0">
              <a:buNone/>
            </a:pPr>
            <a:r>
              <a:rPr lang="en-US" sz="2800" dirty="0" smtClean="0"/>
              <a:t>Today we will</a:t>
            </a:r>
            <a:r>
              <a:rPr lang="en-US" sz="2800" dirty="0"/>
              <a:t> </a:t>
            </a:r>
            <a:r>
              <a:rPr lang="en-US" sz="2800" dirty="0" smtClean="0"/>
              <a:t>answer two questions:</a:t>
            </a:r>
          </a:p>
          <a:p>
            <a:pPr marL="0" indent="0">
              <a:buNone/>
            </a:pPr>
            <a:endParaRPr lang="en-US" sz="2800" b="1" dirty="0"/>
          </a:p>
          <a:p>
            <a:pPr marL="687388" lvl="1" indent="-457200">
              <a:buFont typeface="+mj-lt"/>
              <a:buAutoNum type="arabicPeriod"/>
              <a:tabLst>
                <a:tab pos="1143000" algn="l"/>
              </a:tabLst>
            </a:pPr>
            <a:r>
              <a:rPr lang="en-US" sz="2400" dirty="0" smtClean="0"/>
              <a:t>How can teachers use </a:t>
            </a:r>
            <a:r>
              <a:rPr lang="en-US" sz="2400" b="1" dirty="0" smtClean="0"/>
              <a:t>rubrics</a:t>
            </a:r>
            <a:r>
              <a:rPr lang="en-US" sz="2400" dirty="0" smtClean="0"/>
              <a:t> to establish expectations for student writing?</a:t>
            </a:r>
          </a:p>
          <a:p>
            <a:pPr marL="687388" lvl="1" indent="-457200">
              <a:buFont typeface="+mj-lt"/>
              <a:buAutoNum type="arabicPeriod"/>
              <a:tabLst>
                <a:tab pos="1143000" algn="l"/>
              </a:tabLst>
            </a:pPr>
            <a:endParaRPr lang="en-US" sz="2400" dirty="0"/>
          </a:p>
          <a:p>
            <a:pPr marL="687388" lvl="1" indent="-457200">
              <a:buFont typeface="+mj-lt"/>
              <a:buAutoNum type="arabicPeriod"/>
              <a:tabLst>
                <a:tab pos="1143000" algn="l"/>
              </a:tabLst>
            </a:pPr>
            <a:r>
              <a:rPr lang="en-US" sz="2400" dirty="0" smtClean="0"/>
              <a:t>How can teachers use the </a:t>
            </a:r>
            <a:r>
              <a:rPr lang="en-US" sz="2400" b="1" dirty="0" smtClean="0"/>
              <a:t>process</a:t>
            </a:r>
            <a:r>
              <a:rPr lang="en-US" sz="2400" dirty="0" smtClean="0"/>
              <a:t> of scoring student work to improve their reading and writing instruction?</a:t>
            </a:r>
            <a:endParaRPr lang="en-US" sz="2400" dirty="0"/>
          </a:p>
          <a:p>
            <a:pPr marL="687388" lvl="1" indent="-457200">
              <a:buFont typeface="+mj-lt"/>
              <a:buAutoNum type="arabicPeriod"/>
              <a:tabLst>
                <a:tab pos="1143000" algn="l"/>
              </a:tabLst>
            </a:pPr>
            <a:endParaRPr lang="en-US" sz="2400" dirty="0" smtClean="0"/>
          </a:p>
          <a:p>
            <a:pPr marL="230188" lvl="1" indent="0">
              <a:buNone/>
              <a:tabLst>
                <a:tab pos="1143000" algn="l"/>
              </a:tabLst>
            </a:pPr>
            <a:endParaRPr lang="en-US" sz="2400" dirty="0" smtClean="0"/>
          </a:p>
        </p:txBody>
      </p:sp>
      <p:sp>
        <p:nvSpPr>
          <p:cNvPr id="6" name="Title 1"/>
          <p:cNvSpPr>
            <a:spLocks noGrp="1"/>
          </p:cNvSpPr>
          <p:nvPr>
            <p:ph type="title"/>
          </p:nvPr>
        </p:nvSpPr>
        <p:spPr>
          <a:xfrm>
            <a:off x="-36286" y="152400"/>
            <a:ext cx="9144000" cy="1066800"/>
          </a:xfrm>
        </p:spPr>
        <p:txBody>
          <a:bodyPr>
            <a:noAutofit/>
          </a:bodyPr>
          <a:lstStyle/>
          <a:p>
            <a:r>
              <a:rPr lang="en-US" sz="4400" dirty="0" smtClean="0">
                <a:latin typeface="Calibri"/>
                <a:cs typeface="Calibri"/>
              </a:rPr>
              <a:t>Today’s Goals</a:t>
            </a:r>
            <a:endParaRPr lang="en-US" sz="4400"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70040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5" name="Content Placeholder 4"/>
          <p:cNvSpPr>
            <a:spLocks noGrp="1"/>
          </p:cNvSpPr>
          <p:nvPr>
            <p:ph sz="quarter" idx="4294967295"/>
          </p:nvPr>
        </p:nvSpPr>
        <p:spPr>
          <a:xfrm>
            <a:off x="304800" y="1447800"/>
            <a:ext cx="8610600" cy="5257800"/>
          </a:xfrm>
          <a:prstGeom prst="rect">
            <a:avLst/>
          </a:prstGeom>
        </p:spPr>
        <p:txBody>
          <a:bodyPr>
            <a:noAutofit/>
          </a:bodyPr>
          <a:lstStyle/>
          <a:p>
            <a:pPr marL="0" indent="0">
              <a:buNone/>
            </a:pPr>
            <a:r>
              <a:rPr lang="en-US" sz="2400" dirty="0" smtClean="0"/>
              <a:t>Students must: </a:t>
            </a:r>
          </a:p>
          <a:p>
            <a:pPr marL="0" indent="0">
              <a:buNone/>
            </a:pPr>
            <a:endParaRPr lang="en-US" sz="2200" dirty="0"/>
          </a:p>
          <a:p>
            <a:pPr marL="0" indent="0">
              <a:spcBef>
                <a:spcPts val="0"/>
              </a:spcBef>
              <a:spcAft>
                <a:spcPts val="600"/>
              </a:spcAft>
              <a:buNone/>
            </a:pPr>
            <a:r>
              <a:rPr lang="en-US" sz="2200" b="1" dirty="0" smtClean="0"/>
              <a:t>1. Read and understand complex </a:t>
            </a:r>
            <a:r>
              <a:rPr lang="en-US" sz="2200" b="1" dirty="0"/>
              <a:t>texts: </a:t>
            </a:r>
          </a:p>
          <a:p>
            <a:pPr marL="687388" lvl="1" indent="-457200">
              <a:spcBef>
                <a:spcPts val="0"/>
              </a:spcBef>
              <a:spcAft>
                <a:spcPts val="600"/>
              </a:spcAft>
              <a:buFont typeface="+mj-lt"/>
              <a:buAutoNum type="alphaLcParenR"/>
            </a:pPr>
            <a:r>
              <a:rPr lang="en-US" sz="2200" b="1" dirty="0" smtClean="0">
                <a:solidFill>
                  <a:srgbClr val="92D050"/>
                </a:solidFill>
              </a:rPr>
              <a:t>Use language and vocabulary to comprehend what the text says </a:t>
            </a:r>
            <a:endParaRPr lang="en-US" sz="2200" b="1" dirty="0">
              <a:solidFill>
                <a:srgbClr val="92D050"/>
              </a:solidFill>
            </a:endParaRPr>
          </a:p>
          <a:p>
            <a:pPr marL="687388" lvl="1" indent="-457200">
              <a:spcBef>
                <a:spcPts val="0"/>
              </a:spcBef>
              <a:spcAft>
                <a:spcPts val="600"/>
              </a:spcAft>
              <a:buFont typeface="+mj-lt"/>
              <a:buAutoNum type="alphaLcParenR"/>
            </a:pPr>
            <a:r>
              <a:rPr lang="en-US" sz="2200" b="1" dirty="0" smtClean="0">
                <a:solidFill>
                  <a:srgbClr val="2ABDBA"/>
                </a:solidFill>
              </a:rPr>
              <a:t>Use topics</a:t>
            </a:r>
            <a:r>
              <a:rPr lang="en-US" sz="2200" b="1" dirty="0">
                <a:solidFill>
                  <a:srgbClr val="2ABDBA"/>
                </a:solidFill>
              </a:rPr>
              <a:t>, themes, and </a:t>
            </a:r>
            <a:r>
              <a:rPr lang="en-US" sz="2200" b="1" dirty="0" smtClean="0">
                <a:solidFill>
                  <a:srgbClr val="2ABDBA"/>
                </a:solidFill>
              </a:rPr>
              <a:t>main ideas to comprehend what the text means </a:t>
            </a:r>
            <a:endParaRPr lang="en-US" sz="2200" b="1" dirty="0">
              <a:solidFill>
                <a:srgbClr val="2ABDBA"/>
              </a:solidFill>
            </a:endParaRPr>
          </a:p>
          <a:p>
            <a:pPr marL="0" indent="0">
              <a:spcBef>
                <a:spcPts val="0"/>
              </a:spcBef>
              <a:spcAft>
                <a:spcPts val="600"/>
              </a:spcAft>
              <a:buNone/>
            </a:pPr>
            <a:r>
              <a:rPr lang="en-US" sz="2200" b="1" dirty="0" smtClean="0"/>
              <a:t>2. Express understanding of complex </a:t>
            </a:r>
            <a:r>
              <a:rPr lang="en-US" sz="2200" b="1" dirty="0"/>
              <a:t>texts:</a:t>
            </a:r>
          </a:p>
          <a:p>
            <a:pPr marL="687388" lvl="1" indent="-457200">
              <a:spcBef>
                <a:spcPts val="0"/>
              </a:spcBef>
              <a:spcAft>
                <a:spcPts val="600"/>
              </a:spcAft>
              <a:buFont typeface="+mj-lt"/>
              <a:buAutoNum type="alphaLcParenR" startAt="3"/>
            </a:pPr>
            <a:r>
              <a:rPr lang="en-US" sz="2200" b="1" dirty="0" smtClean="0">
                <a:solidFill>
                  <a:srgbClr val="C00000"/>
                </a:solidFill>
              </a:rPr>
              <a:t>Build opinions about the text using evidence (through discussion) </a:t>
            </a:r>
            <a:endParaRPr lang="en-US" sz="2200" b="1" dirty="0">
              <a:solidFill>
                <a:srgbClr val="C00000"/>
              </a:solidFill>
            </a:endParaRPr>
          </a:p>
          <a:p>
            <a:pPr marL="687388" lvl="1" indent="-457200">
              <a:spcBef>
                <a:spcPts val="0"/>
              </a:spcBef>
              <a:spcAft>
                <a:spcPts val="600"/>
              </a:spcAft>
              <a:buFont typeface="+mj-lt"/>
              <a:buAutoNum type="alphaLcParenR" startAt="3"/>
            </a:pPr>
            <a:r>
              <a:rPr lang="en-US" sz="2200" b="1" dirty="0" smtClean="0">
                <a:solidFill>
                  <a:srgbClr val="7030A0"/>
                </a:solidFill>
              </a:rPr>
              <a:t>Assert claims about the text using evidence (through writing) </a:t>
            </a:r>
            <a:endParaRPr lang="en-US" sz="2200" b="1" dirty="0">
              <a:solidFill>
                <a:srgbClr val="7030A0"/>
              </a:solidFill>
            </a:endParaRPr>
          </a:p>
          <a:p>
            <a:pPr marL="0" indent="0">
              <a:buNone/>
            </a:pPr>
            <a:endParaRPr lang="en-US" sz="2200" dirty="0"/>
          </a:p>
          <a:p>
            <a:pPr marL="0" indent="0">
              <a:buNone/>
            </a:pPr>
            <a:endParaRPr lang="en-US" sz="2200" dirty="0"/>
          </a:p>
          <a:p>
            <a:pPr marL="0" indent="0">
              <a:buNone/>
            </a:pPr>
            <a:endParaRPr lang="en-US" sz="2200" dirty="0"/>
          </a:p>
        </p:txBody>
      </p:sp>
      <p:sp>
        <p:nvSpPr>
          <p:cNvPr id="6" name="Title 1"/>
          <p:cNvSpPr>
            <a:spLocks noGrp="1"/>
          </p:cNvSpPr>
          <p:nvPr>
            <p:ph type="title"/>
          </p:nvPr>
        </p:nvSpPr>
        <p:spPr/>
        <p:txBody>
          <a:bodyPr>
            <a:noAutofit/>
          </a:bodyPr>
          <a:lstStyle/>
          <a:p>
            <a:r>
              <a:rPr lang="en-US" dirty="0" smtClean="0">
                <a:latin typeface="Calibri"/>
                <a:cs typeface="Calibri"/>
              </a:rPr>
              <a:t>English Language Arts</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0955966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716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Overview of the Scoring Process</a:t>
            </a:r>
          </a:p>
          <a:p>
            <a:r>
              <a:rPr lang="en-US" sz="2800" dirty="0" smtClean="0"/>
              <a:t>Overview of Writing Rubrics</a:t>
            </a:r>
          </a:p>
          <a:p>
            <a:r>
              <a:rPr lang="en-US" sz="2800" dirty="0" smtClean="0"/>
              <a:t>Scoring Activity</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807814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Why engage in a scoring process</a:t>
            </a:r>
            <a:r>
              <a:rPr lang="en-US" dirty="0"/>
              <a:t> </a:t>
            </a:r>
            <a:r>
              <a:rPr lang="en-US" dirty="0" smtClean="0"/>
              <a:t>with colleagues?</a:t>
            </a:r>
          </a:p>
          <a:p>
            <a:pPr lvl="1"/>
            <a:r>
              <a:rPr lang="en-US" dirty="0"/>
              <a:t>Learn how to </a:t>
            </a:r>
            <a:r>
              <a:rPr lang="en-US" dirty="0" smtClean="0"/>
              <a:t>use the </a:t>
            </a:r>
            <a:r>
              <a:rPr lang="en-US" dirty="0"/>
              <a:t>writing rubrics</a:t>
            </a:r>
          </a:p>
          <a:p>
            <a:pPr lvl="1"/>
            <a:r>
              <a:rPr lang="en-US" dirty="0"/>
              <a:t>Identify </a:t>
            </a:r>
            <a:r>
              <a:rPr lang="en-US" dirty="0" smtClean="0"/>
              <a:t>qualities of writing that </a:t>
            </a:r>
            <a:r>
              <a:rPr lang="en-US" dirty="0"/>
              <a:t>meet standards</a:t>
            </a:r>
          </a:p>
          <a:p>
            <a:pPr lvl="1"/>
            <a:r>
              <a:rPr lang="en-US" dirty="0" smtClean="0"/>
              <a:t>Reveal grade-specific expectations in a school</a:t>
            </a:r>
          </a:p>
          <a:p>
            <a:pPr lvl="1"/>
            <a:r>
              <a:rPr lang="en-US" dirty="0" smtClean="0"/>
              <a:t>Learn about and discuss different approaches that can improve instruction</a:t>
            </a:r>
            <a:endParaRPr lang="en-US" dirty="0"/>
          </a:p>
          <a:p>
            <a:pPr lvl="1"/>
            <a:r>
              <a:rPr lang="en-US" dirty="0" smtClean="0"/>
              <a:t>Learn how to replicate the process with students</a:t>
            </a:r>
            <a:endParaRPr lang="en-US" dirty="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The Scoring Process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5</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3975451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See the scoring activity handout.</a:t>
            </a:r>
          </a:p>
        </p:txBody>
      </p:sp>
      <p:sp>
        <p:nvSpPr>
          <p:cNvPr id="3" name="Title 2"/>
          <p:cNvSpPr>
            <a:spLocks noGrp="1"/>
          </p:cNvSpPr>
          <p:nvPr>
            <p:ph type="title"/>
          </p:nvPr>
        </p:nvSpPr>
        <p:spPr/>
        <p:txBody>
          <a:bodyPr/>
          <a:lstStyle/>
          <a:p>
            <a:r>
              <a:rPr lang="en-US" dirty="0" smtClean="0"/>
              <a:t>The Scoring Process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6</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11279519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05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smtClean="0"/>
              <a:t>Overview of the Scoring Process</a:t>
            </a:r>
          </a:p>
          <a:p>
            <a:r>
              <a:rPr lang="en-US" sz="2800" dirty="0" smtClean="0"/>
              <a:t>Overview of Writing Rubrics</a:t>
            </a:r>
          </a:p>
          <a:p>
            <a:r>
              <a:rPr lang="en-US" sz="2800" dirty="0" smtClean="0"/>
              <a:t>Scoring Activity</a:t>
            </a:r>
          </a:p>
          <a:p>
            <a:r>
              <a:rPr lang="en-US" sz="2800" dirty="0" smtClean="0"/>
              <a:t>Closing Reflection</a:t>
            </a:r>
          </a:p>
        </p:txBody>
      </p:sp>
      <p:sp>
        <p:nvSpPr>
          <p:cNvPr id="6" name="Footer Placeholder 3"/>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877955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82309860"/>
              </p:ext>
            </p:extLst>
          </p:nvPr>
        </p:nvGraphicFramePr>
        <p:xfrm>
          <a:off x="152400" y="1579880"/>
          <a:ext cx="8839200" cy="4668520"/>
        </p:xfrm>
        <a:graphic>
          <a:graphicData uri="http://schemas.openxmlformats.org/drawingml/2006/table">
            <a:tbl>
              <a:tblPr firstRow="1" bandRow="1">
                <a:tableStyleId>{5C22544A-7EE6-4342-B048-85BDC9FD1C3A}</a:tableStyleId>
              </a:tblPr>
              <a:tblGrid>
                <a:gridCol w="1007978"/>
                <a:gridCol w="2868863"/>
                <a:gridCol w="2713790"/>
                <a:gridCol w="1318127"/>
                <a:gridCol w="930442"/>
              </a:tblGrid>
              <a:tr h="370840">
                <a:tc>
                  <a:txBody>
                    <a:bodyPr/>
                    <a:lstStyle/>
                    <a:p>
                      <a:pPr algn="ctr"/>
                      <a:r>
                        <a:rPr lang="en-US" dirty="0" smtClean="0"/>
                        <a:t>Grade(s)</a:t>
                      </a:r>
                      <a:endParaRPr lang="en-US"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chemeClr val="tx2">
                        <a:lumMod val="75000"/>
                      </a:schemeClr>
                    </a:solidFill>
                  </a:tcPr>
                </a:tc>
                <a:tc>
                  <a:txBody>
                    <a:bodyPr/>
                    <a:lstStyle/>
                    <a:p>
                      <a:r>
                        <a:rPr lang="en-US" dirty="0" smtClean="0"/>
                        <a:t>Task</a:t>
                      </a:r>
                      <a:endParaRPr lang="en-US"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chemeClr val="tx2">
                        <a:lumMod val="75000"/>
                      </a:schemeClr>
                    </a:solidFill>
                  </a:tcPr>
                </a:tc>
                <a:tc>
                  <a:txBody>
                    <a:bodyPr/>
                    <a:lstStyle/>
                    <a:p>
                      <a:r>
                        <a:rPr lang="en-US" dirty="0" smtClean="0"/>
                        <a:t>Assessment Rubric</a:t>
                      </a:r>
                      <a:endParaRPr lang="en-US"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chemeClr val="tx2">
                        <a:lumMod val="75000"/>
                      </a:schemeClr>
                    </a:solidFill>
                  </a:tcPr>
                </a:tc>
                <a:tc>
                  <a:txBody>
                    <a:bodyPr/>
                    <a:lstStyle/>
                    <a:p>
                      <a:pPr algn="ctr"/>
                      <a:r>
                        <a:rPr lang="en-US" dirty="0" smtClean="0"/>
                        <a:t>Total Points</a:t>
                      </a:r>
                      <a:endParaRPr lang="en-US" dirty="0"/>
                    </a:p>
                  </a:txBody>
                  <a:tcPr marL="86627" marR="86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chemeClr val="tx2">
                        <a:lumMod val="75000"/>
                      </a:schemeClr>
                    </a:solidFill>
                  </a:tcPr>
                </a:tc>
                <a:tc>
                  <a:txBody>
                    <a:bodyPr/>
                    <a:lstStyle/>
                    <a:p>
                      <a:pPr algn="ctr"/>
                      <a:r>
                        <a:rPr lang="en-US" dirty="0" smtClean="0"/>
                        <a:t>Access</a:t>
                      </a:r>
                      <a:endParaRPr lang="en-US" dirty="0"/>
                    </a:p>
                  </a:txBody>
                  <a:tcPr marL="86627" marR="86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chemeClr val="tx2">
                        <a:lumMod val="75000"/>
                      </a:schemeClr>
                    </a:solidFill>
                  </a:tcPr>
                </a:tc>
              </a:tr>
              <a:tr h="370840">
                <a:tc rowSpan="2">
                  <a:txBody>
                    <a:bodyPr/>
                    <a:lstStyle/>
                    <a:p>
                      <a:pPr algn="ctr"/>
                      <a:r>
                        <a:rPr lang="en-US" sz="1850" dirty="0" smtClean="0"/>
                        <a:t>3</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PARCC LAT</a:t>
                      </a:r>
                      <a:r>
                        <a:rPr lang="en-US" sz="1850" baseline="0" dirty="0" smtClean="0"/>
                        <a:t> and RST Rubric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pPr marL="0" marR="0" algn="ctr">
                        <a:lnSpc>
                          <a:spcPct val="115000"/>
                        </a:lnSpc>
                        <a:spcBef>
                          <a:spcPts val="0"/>
                        </a:spcBef>
                        <a:spcAft>
                          <a:spcPts val="0"/>
                        </a:spcAft>
                      </a:pPr>
                      <a:r>
                        <a:rPr lang="en-US" sz="1850" dirty="0">
                          <a:effectLst/>
                        </a:rPr>
                        <a:t>15</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rowSpan="2">
                  <a:txBody>
                    <a:bodyPr/>
                    <a:lstStyle/>
                    <a:p>
                      <a:pPr marL="0" marR="0" algn="ctr">
                        <a:lnSpc>
                          <a:spcPct val="115000"/>
                        </a:lnSpc>
                        <a:spcBef>
                          <a:spcPts val="0"/>
                        </a:spcBef>
                        <a:spcAft>
                          <a:spcPts val="0"/>
                        </a:spcAft>
                      </a:pP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r>
              <a:tr h="370840">
                <a:tc vMerge="1">
                  <a:txBody>
                    <a:bodyPr/>
                    <a:lstStyle/>
                    <a:p>
                      <a:pPr algn="ctr"/>
                      <a:endParaRPr lang="en-US" dirty="0"/>
                    </a:p>
                  </a:txBody>
                  <a:tcPr anchor="ctr">
                    <a:solidFill>
                      <a:srgbClr val="E5ECA2"/>
                    </a:solidFill>
                  </a:tcPr>
                </a:tc>
                <a:tc>
                  <a:txBody>
                    <a:bodyPr/>
                    <a:lstStyle/>
                    <a:p>
                      <a:r>
                        <a:rPr lang="en-US" sz="1850" dirty="0" smtClean="0"/>
                        <a:t>Narrative</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PARCC Narrative Ru</a:t>
                      </a:r>
                      <a:r>
                        <a:rPr lang="en-US" sz="1850" baseline="0" dirty="0" smtClean="0"/>
                        <a:t>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pPr marL="0" marR="0" algn="ctr">
                        <a:lnSpc>
                          <a:spcPct val="115000"/>
                        </a:lnSpc>
                        <a:spcBef>
                          <a:spcPts val="0"/>
                        </a:spcBef>
                        <a:spcAft>
                          <a:spcPts val="0"/>
                        </a:spcAft>
                      </a:pPr>
                      <a:r>
                        <a:rPr lang="en-US" sz="1850" dirty="0">
                          <a:effectLst/>
                        </a:rPr>
                        <a:t>12</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vMerge="1">
                  <a:txBody>
                    <a:bodyPr/>
                    <a:lstStyle/>
                    <a:p>
                      <a:pPr marL="0" marR="0" algn="ctr">
                        <a:lnSpc>
                          <a:spcPct val="115000"/>
                        </a:lnSpc>
                        <a:spcBef>
                          <a:spcPts val="0"/>
                        </a:spcBef>
                        <a:spcAft>
                          <a:spcPts val="0"/>
                        </a:spcAft>
                      </a:pPr>
                      <a:endParaRPr lang="en-US" sz="1800" dirty="0">
                        <a:effectLst/>
                        <a:latin typeface="Calibri"/>
                        <a:ea typeface="Calibri"/>
                        <a:cs typeface="Times New Roman"/>
                      </a:endParaRPr>
                    </a:p>
                  </a:txBody>
                  <a:tcPr marL="68580" marR="68580"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r>
              <a:tr h="370840">
                <a:tc rowSpan="2">
                  <a:txBody>
                    <a:bodyPr/>
                    <a:lstStyle/>
                    <a:p>
                      <a:pPr algn="ctr"/>
                      <a:r>
                        <a:rPr lang="en-US" sz="1850" dirty="0" smtClean="0"/>
                        <a:t>4-5</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r>
                        <a:rPr lang="en-US" sz="1850" dirty="0" smtClean="0"/>
                        <a:t>PARCC LAT</a:t>
                      </a:r>
                      <a:r>
                        <a:rPr lang="en-US" sz="1850" baseline="0" dirty="0" smtClean="0"/>
                        <a:t> and RST Rubric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pPr marL="0" marR="0" algn="ctr">
                        <a:lnSpc>
                          <a:spcPct val="115000"/>
                        </a:lnSpc>
                        <a:spcBef>
                          <a:spcPts val="0"/>
                        </a:spcBef>
                        <a:spcAft>
                          <a:spcPts val="0"/>
                        </a:spcAft>
                      </a:pPr>
                      <a:r>
                        <a:rPr lang="en-US" sz="1850" dirty="0">
                          <a:effectLst/>
                        </a:rPr>
                        <a:t>15</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rowSpan="2">
                  <a:txBody>
                    <a:bodyPr/>
                    <a:lstStyle/>
                    <a:p>
                      <a:pPr marL="0" marR="0" algn="ctr">
                        <a:lnSpc>
                          <a:spcPct val="115000"/>
                        </a:lnSpc>
                        <a:spcBef>
                          <a:spcPts val="0"/>
                        </a:spcBef>
                        <a:spcAft>
                          <a:spcPts val="0"/>
                        </a:spcAft>
                      </a:pP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r>
              <a:tr h="370840">
                <a:tc vMerge="1">
                  <a:txBody>
                    <a:bodyPr/>
                    <a:lstStyle/>
                    <a:p>
                      <a:pPr algn="ctr"/>
                      <a:endParaRPr lang="en-US" dirty="0"/>
                    </a:p>
                  </a:txBody>
                  <a:tcPr anchor="ctr">
                    <a:solidFill>
                      <a:schemeClr val="bg1">
                        <a:lumMod val="85000"/>
                      </a:schemeClr>
                    </a:solidFill>
                  </a:tcPr>
                </a:tc>
                <a:tc>
                  <a:txBody>
                    <a:bodyPr/>
                    <a:lstStyle/>
                    <a:p>
                      <a:r>
                        <a:rPr lang="en-US" sz="1850" dirty="0" smtClean="0"/>
                        <a:t>Narrative</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r>
                        <a:rPr lang="en-US" sz="1850" dirty="0" smtClean="0"/>
                        <a:t>PARCC Narrative Ru</a:t>
                      </a:r>
                      <a:r>
                        <a:rPr lang="en-US" sz="1850" baseline="0" dirty="0" smtClean="0"/>
                        <a:t>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pPr marL="0" marR="0" algn="ctr">
                        <a:lnSpc>
                          <a:spcPct val="115000"/>
                        </a:lnSpc>
                        <a:spcBef>
                          <a:spcPts val="0"/>
                        </a:spcBef>
                        <a:spcAft>
                          <a:spcPts val="0"/>
                        </a:spcAft>
                      </a:pPr>
                      <a:r>
                        <a:rPr lang="en-US" sz="1850" dirty="0">
                          <a:effectLst/>
                        </a:rPr>
                        <a:t>12</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vMerge="1">
                  <a:txBody>
                    <a:bodyPr/>
                    <a:lstStyle/>
                    <a:p>
                      <a:pPr marL="0" marR="0" algn="ctr">
                        <a:lnSpc>
                          <a:spcPct val="115000"/>
                        </a:lnSpc>
                        <a:spcBef>
                          <a:spcPts val="0"/>
                        </a:spcBef>
                        <a:spcAft>
                          <a:spcPts val="0"/>
                        </a:spcAft>
                      </a:pPr>
                      <a:endParaRPr lang="en-US" sz="1800" dirty="0">
                        <a:effectLst/>
                        <a:latin typeface="Calibri"/>
                        <a:ea typeface="Calibri"/>
                        <a:cs typeface="Times New Roman"/>
                      </a:endParaRPr>
                    </a:p>
                  </a:txBody>
                  <a:tcPr marL="68580" marR="68580"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70840">
                <a:tc rowSpan="2">
                  <a:txBody>
                    <a:bodyPr/>
                    <a:lstStyle/>
                    <a:p>
                      <a:pPr algn="ctr"/>
                      <a:r>
                        <a:rPr lang="en-US" sz="1850" dirty="0" smtClean="0"/>
                        <a:t>6-8</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850" dirty="0" smtClean="0"/>
                        <a:t>PARCC</a:t>
                      </a:r>
                      <a:r>
                        <a:rPr lang="en-US" sz="1850" baseline="0" dirty="0" smtClean="0"/>
                        <a:t> </a:t>
                      </a:r>
                      <a:r>
                        <a:rPr lang="en-US" sz="1850" dirty="0" smtClean="0"/>
                        <a:t>LAT</a:t>
                      </a:r>
                      <a:r>
                        <a:rPr lang="en-US" sz="1850" baseline="0" dirty="0" smtClean="0"/>
                        <a:t> and RST Rubric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15000"/>
                        </a:lnSpc>
                        <a:spcBef>
                          <a:spcPts val="0"/>
                        </a:spcBef>
                        <a:spcAft>
                          <a:spcPts val="0"/>
                        </a:spcAft>
                      </a:pPr>
                      <a:r>
                        <a:rPr lang="en-US" sz="1850" dirty="0">
                          <a:effectLst/>
                        </a:rPr>
                        <a:t>19</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marL="0" marR="0" algn="ctr">
                        <a:lnSpc>
                          <a:spcPct val="115000"/>
                        </a:lnSpc>
                        <a:spcBef>
                          <a:spcPts val="0"/>
                        </a:spcBef>
                        <a:spcAft>
                          <a:spcPts val="0"/>
                        </a:spcAft>
                      </a:pP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70840">
                <a:tc vMerge="1">
                  <a:txBody>
                    <a:bodyPr/>
                    <a:lstStyle/>
                    <a:p>
                      <a:pPr algn="ctr"/>
                      <a:endParaRPr lang="en-US" dirty="0"/>
                    </a:p>
                  </a:txBody>
                  <a:tcPr anchor="ctr">
                    <a:solidFill>
                      <a:srgbClr val="8DE5E3"/>
                    </a:solidFill>
                  </a:tcPr>
                </a:tc>
                <a:tc>
                  <a:txBody>
                    <a:bodyPr/>
                    <a:lstStyle/>
                    <a:p>
                      <a:r>
                        <a:rPr lang="en-US" sz="1850" dirty="0" smtClean="0"/>
                        <a:t>Narrative</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850" dirty="0" smtClean="0"/>
                        <a:t>PARCC Narrative Ru</a:t>
                      </a:r>
                      <a:r>
                        <a:rPr lang="en-US" sz="1850" baseline="0" dirty="0" smtClean="0"/>
                        <a:t>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115000"/>
                        </a:lnSpc>
                        <a:spcBef>
                          <a:spcPts val="0"/>
                        </a:spcBef>
                        <a:spcAft>
                          <a:spcPts val="0"/>
                        </a:spcAft>
                      </a:pPr>
                      <a:r>
                        <a:rPr lang="en-US" sz="1850" dirty="0">
                          <a:effectLst/>
                        </a:rPr>
                        <a:t>15</a:t>
                      </a:r>
                      <a:endParaRPr lang="en-US" sz="1850" dirty="0">
                        <a:effectLst/>
                        <a:latin typeface="Calibri"/>
                        <a:ea typeface="Calibri"/>
                        <a:cs typeface="Times New Roman"/>
                      </a:endParaRPr>
                    </a:p>
                  </a:txBody>
                  <a:tcPr marL="64971" marR="64971"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marL="0" marR="0" algn="ctr">
                        <a:lnSpc>
                          <a:spcPct val="115000"/>
                        </a:lnSpc>
                        <a:spcBef>
                          <a:spcPts val="0"/>
                        </a:spcBef>
                        <a:spcAft>
                          <a:spcPts val="0"/>
                        </a:spcAft>
                      </a:pPr>
                      <a:endParaRPr lang="en-US" sz="1800" dirty="0">
                        <a:effectLst/>
                        <a:latin typeface="Calibri"/>
                        <a:ea typeface="Calibri"/>
                        <a:cs typeface="Times New Roman"/>
                      </a:endParaRPr>
                    </a:p>
                  </a:txBody>
                  <a:tcPr marL="68580" marR="68580" marT="0" marB="0"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r>
              <a:tr h="370840">
                <a:tc>
                  <a:txBody>
                    <a:bodyPr/>
                    <a:lstStyle/>
                    <a:p>
                      <a:pPr algn="ctr"/>
                      <a:r>
                        <a:rPr lang="en-US" sz="1850" dirty="0" smtClean="0"/>
                        <a:t>9</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English</a:t>
                      </a:r>
                      <a:r>
                        <a:rPr lang="en-US" sz="1850" baseline="0" dirty="0" smtClean="0"/>
                        <a:t> II EOC or PARCC LAT and RST Rubric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pPr algn="ctr"/>
                      <a:r>
                        <a:rPr lang="en-US" sz="1850" dirty="0" smtClean="0"/>
                        <a:t>12 or 19</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r>
              <a:tr h="370840">
                <a:tc>
                  <a:txBody>
                    <a:bodyPr/>
                    <a:lstStyle/>
                    <a:p>
                      <a:pPr algn="ctr"/>
                      <a:r>
                        <a:rPr lang="en-US" sz="1850" dirty="0" smtClean="0"/>
                        <a:t>10</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r>
                        <a:rPr lang="en-US" sz="1850" dirty="0" smtClean="0"/>
                        <a:t>English II EOC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pPr algn="ctr"/>
                      <a:r>
                        <a:rPr lang="en-US" sz="1850" dirty="0" smtClean="0"/>
                        <a:t>12</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c>
                  <a:txBody>
                    <a:bodyPr/>
                    <a:lstStyle/>
                    <a:p>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5ECA2"/>
                    </a:solidFill>
                  </a:tcPr>
                </a:tc>
              </a:tr>
              <a:tr h="370840">
                <a:tc>
                  <a:txBody>
                    <a:bodyPr/>
                    <a:lstStyle/>
                    <a:p>
                      <a:pPr algn="ctr"/>
                      <a:r>
                        <a:rPr lang="en-US" sz="1850" dirty="0" smtClean="0"/>
                        <a:t>11</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850" dirty="0" smtClean="0"/>
                        <a:t>English</a:t>
                      </a:r>
                      <a:r>
                        <a:rPr lang="en-US" sz="1850" baseline="0" dirty="0" smtClean="0"/>
                        <a:t> III EOC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850" dirty="0" smtClean="0"/>
                        <a:t>12</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70840">
                <a:tc>
                  <a:txBody>
                    <a:bodyPr/>
                    <a:lstStyle/>
                    <a:p>
                      <a:pPr algn="ctr"/>
                      <a:r>
                        <a:rPr lang="en-US" sz="1850" dirty="0" smtClean="0"/>
                        <a:t>12</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Literary analysis or research</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r>
                        <a:rPr lang="en-US" sz="1850" dirty="0" smtClean="0"/>
                        <a:t>English</a:t>
                      </a:r>
                      <a:r>
                        <a:rPr lang="en-US" sz="1850" baseline="0" dirty="0" smtClean="0"/>
                        <a:t> III EOC or PARCC LAT and RST Rubric</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pPr algn="ctr"/>
                      <a:r>
                        <a:rPr lang="en-US" sz="1850" dirty="0" smtClean="0"/>
                        <a:t>12 or 19</a:t>
                      </a:r>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c>
                  <a:txBody>
                    <a:bodyPr/>
                    <a:lstStyle/>
                    <a:p>
                      <a:endParaRPr lang="en-US" sz="1850" dirty="0"/>
                    </a:p>
                  </a:txBody>
                  <a:tcPr marL="86627" marR="86627" anchor="ct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lnTlToBr w="12700" cmpd="sng">
                      <a:noFill/>
                      <a:prstDash val="solid"/>
                    </a:lnTlToBr>
                    <a:lnBlToTr w="12700" cmpd="sng">
                      <a:noFill/>
                      <a:prstDash val="solid"/>
                    </a:lnBlToTr>
                    <a:solidFill>
                      <a:srgbClr val="8DE5E3"/>
                    </a:solidFill>
                  </a:tcPr>
                </a:tc>
              </a:tr>
            </a:tbl>
          </a:graphicData>
        </a:graphic>
      </p:graphicFrame>
      <p:sp>
        <p:nvSpPr>
          <p:cNvPr id="28" name="Title 27"/>
          <p:cNvSpPr>
            <a:spLocks noGrp="1"/>
          </p:cNvSpPr>
          <p:nvPr>
            <p:ph type="title"/>
          </p:nvPr>
        </p:nvSpPr>
        <p:spPr/>
        <p:txBody>
          <a:bodyPr/>
          <a:lstStyle/>
          <a:p>
            <a:r>
              <a:rPr lang="en-US" dirty="0" smtClean="0"/>
              <a:t>Master List of Rubrics</a:t>
            </a:r>
            <a:endParaRPr lang="en-US" dirty="0"/>
          </a:p>
        </p:txBody>
      </p:sp>
      <p:pic>
        <p:nvPicPr>
          <p:cNvPr id="18" name="Picture 17">
            <a:hlinkClick r:id="rId3"/>
          </p:cNvPr>
          <p:cNvPicPr>
            <a:picLocks noChangeAspect="1"/>
          </p:cNvPicPr>
          <p:nvPr/>
        </p:nvPicPr>
        <p:blipFill>
          <a:blip r:embed="rId4" cstate="print">
            <a:duotone>
              <a:prstClr val="black"/>
              <a:schemeClr val="tx1">
                <a:tint val="45000"/>
                <a:satMod val="400000"/>
              </a:schemeClr>
            </a:duotone>
            <a:extLst>
              <a:ext uri="{BEBA8EAE-BF5A-486C-A8C5-ECC9F3942E4B}">
                <a14:imgProps xmlns:a14="http://schemas.microsoft.com/office/drawing/2010/main">
                  <a14:imgLayer r:embed="rId5">
                    <a14:imgEffect>
                      <a14:sharpenSoften amount="31000"/>
                    </a14:imgEffect>
                    <a14:imgEffect>
                      <a14:saturation sat="0"/>
                    </a14:imgEffect>
                    <a14:imgEffect>
                      <a14:brightnessContrast bright="-40000" contrast="27000"/>
                    </a14:imgEffect>
                  </a14:imgLayer>
                </a14:imgProps>
              </a:ext>
              <a:ext uri="{28A0092B-C50C-407E-A947-70E740481C1C}">
                <a14:useLocalDpi xmlns:a14="http://schemas.microsoft.com/office/drawing/2010/main" val="0"/>
              </a:ext>
            </a:extLst>
          </a:blip>
          <a:stretch>
            <a:fillRect/>
          </a:stretch>
        </p:blipFill>
        <p:spPr>
          <a:xfrm>
            <a:off x="8370514" y="2155781"/>
            <a:ext cx="349130" cy="349130"/>
          </a:xfrm>
          <a:prstGeom prst="rect">
            <a:avLst/>
          </a:prstGeom>
        </p:spPr>
      </p:pic>
      <p:pic>
        <p:nvPicPr>
          <p:cNvPr id="20" name="Picture 19">
            <a:hlinkClick r:id="rId6"/>
          </p:cNvPr>
          <p:cNvPicPr>
            <a:picLocks noChangeAspect="1"/>
          </p:cNvPicPr>
          <p:nvPr/>
        </p:nvPicPr>
        <p:blipFill>
          <a:blip r:embed="rId4" cstate="print">
            <a:duotone>
              <a:prstClr val="black"/>
              <a:schemeClr val="tx1">
                <a:tint val="45000"/>
                <a:satMod val="400000"/>
              </a:schemeClr>
            </a:duotone>
            <a:extLst>
              <a:ext uri="{BEBA8EAE-BF5A-486C-A8C5-ECC9F3942E4B}">
                <a14:imgProps xmlns:a14="http://schemas.microsoft.com/office/drawing/2010/main">
                  <a14:imgLayer r:embed="rId5">
                    <a14:imgEffect>
                      <a14:sharpenSoften amount="31000"/>
                    </a14:imgEffect>
                    <a14:imgEffect>
                      <a14:saturation sat="0"/>
                    </a14:imgEffect>
                    <a14:imgEffect>
                      <a14:brightnessContrast bright="-40000" contrast="27000"/>
                    </a14:imgEffect>
                  </a14:imgLayer>
                </a14:imgProps>
              </a:ext>
              <a:ext uri="{28A0092B-C50C-407E-A947-70E740481C1C}">
                <a14:useLocalDpi xmlns:a14="http://schemas.microsoft.com/office/drawing/2010/main" val="0"/>
              </a:ext>
            </a:extLst>
          </a:blip>
          <a:stretch>
            <a:fillRect/>
          </a:stretch>
        </p:blipFill>
        <p:spPr>
          <a:xfrm>
            <a:off x="8377174" y="3647911"/>
            <a:ext cx="349130" cy="349130"/>
          </a:xfrm>
          <a:prstGeom prst="rect">
            <a:avLst/>
          </a:prstGeom>
        </p:spPr>
      </p:pic>
      <p:pic>
        <p:nvPicPr>
          <p:cNvPr id="24" name="Picture 23">
            <a:hlinkClick r:id="rId7"/>
          </p:cNvPr>
          <p:cNvPicPr>
            <a:picLocks noChangeAspect="1"/>
          </p:cNvPicPr>
          <p:nvPr/>
        </p:nvPicPr>
        <p:blipFill>
          <a:blip r:embed="rId4" cstate="print">
            <a:duotone>
              <a:prstClr val="black"/>
              <a:schemeClr val="tx1">
                <a:tint val="45000"/>
                <a:satMod val="400000"/>
              </a:schemeClr>
            </a:duotone>
            <a:extLst>
              <a:ext uri="{BEBA8EAE-BF5A-486C-A8C5-ECC9F3942E4B}">
                <a14:imgProps xmlns:a14="http://schemas.microsoft.com/office/drawing/2010/main">
                  <a14:imgLayer r:embed="rId5">
                    <a14:imgEffect>
                      <a14:sharpenSoften amount="31000"/>
                    </a14:imgEffect>
                    <a14:imgEffect>
                      <a14:saturation sat="0"/>
                    </a14:imgEffect>
                    <a14:imgEffect>
                      <a14:brightnessContrast bright="-40000" contrast="27000"/>
                    </a14:imgEffect>
                  </a14:imgLayer>
                </a14:imgProps>
              </a:ext>
              <a:ext uri="{28A0092B-C50C-407E-A947-70E740481C1C}">
                <a14:useLocalDpi xmlns:a14="http://schemas.microsoft.com/office/drawing/2010/main" val="0"/>
              </a:ext>
            </a:extLst>
          </a:blip>
          <a:stretch>
            <a:fillRect/>
          </a:stretch>
        </p:blipFill>
        <p:spPr>
          <a:xfrm>
            <a:off x="8368725" y="4831080"/>
            <a:ext cx="349130" cy="349130"/>
          </a:xfrm>
          <a:prstGeom prst="rect">
            <a:avLst/>
          </a:prstGeom>
        </p:spPr>
      </p:pic>
      <p:pic>
        <p:nvPicPr>
          <p:cNvPr id="25" name="Picture 24">
            <a:hlinkClick r:id="rId8"/>
          </p:cNvPr>
          <p:cNvPicPr>
            <a:picLocks noChangeAspect="1"/>
          </p:cNvPicPr>
          <p:nvPr/>
        </p:nvPicPr>
        <p:blipFill>
          <a:blip r:embed="rId4" cstate="print">
            <a:duotone>
              <a:prstClr val="black"/>
              <a:schemeClr val="tx1">
                <a:tint val="45000"/>
                <a:satMod val="400000"/>
              </a:schemeClr>
            </a:duotone>
            <a:extLst>
              <a:ext uri="{BEBA8EAE-BF5A-486C-A8C5-ECC9F3942E4B}">
                <a14:imgProps xmlns:a14="http://schemas.microsoft.com/office/drawing/2010/main">
                  <a14:imgLayer r:embed="rId5">
                    <a14:imgEffect>
                      <a14:sharpenSoften amount="31000"/>
                    </a14:imgEffect>
                    <a14:imgEffect>
                      <a14:saturation sat="0"/>
                    </a14:imgEffect>
                    <a14:imgEffect>
                      <a14:brightnessContrast bright="-40000" contrast="27000"/>
                    </a14:imgEffect>
                  </a14:imgLayer>
                </a14:imgProps>
              </a:ext>
              <a:ext uri="{28A0092B-C50C-407E-A947-70E740481C1C}">
                <a14:useLocalDpi xmlns:a14="http://schemas.microsoft.com/office/drawing/2010/main" val="0"/>
              </a:ext>
            </a:extLst>
          </a:blip>
          <a:stretch>
            <a:fillRect/>
          </a:stretch>
        </p:blipFill>
        <p:spPr>
          <a:xfrm>
            <a:off x="8370514" y="5243950"/>
            <a:ext cx="349130" cy="349130"/>
          </a:xfrm>
          <a:prstGeom prst="rect">
            <a:avLst/>
          </a:prstGeom>
        </p:spPr>
      </p:pic>
      <p:pic>
        <p:nvPicPr>
          <p:cNvPr id="27" name="Picture 26">
            <a:hlinkClick r:id="rId9"/>
          </p:cNvPr>
          <p:cNvPicPr>
            <a:picLocks noChangeAspect="1"/>
          </p:cNvPicPr>
          <p:nvPr/>
        </p:nvPicPr>
        <p:blipFill>
          <a:blip r:embed="rId4" cstate="print">
            <a:duotone>
              <a:prstClr val="black"/>
              <a:schemeClr val="tx1">
                <a:tint val="45000"/>
                <a:satMod val="400000"/>
              </a:schemeClr>
            </a:duotone>
            <a:extLst>
              <a:ext uri="{BEBA8EAE-BF5A-486C-A8C5-ECC9F3942E4B}">
                <a14:imgProps xmlns:a14="http://schemas.microsoft.com/office/drawing/2010/main">
                  <a14:imgLayer r:embed="rId5">
                    <a14:imgEffect>
                      <a14:sharpenSoften amount="31000"/>
                    </a14:imgEffect>
                    <a14:imgEffect>
                      <a14:saturation sat="0"/>
                    </a14:imgEffect>
                    <a14:imgEffect>
                      <a14:brightnessContrast bright="-40000" contrast="27000"/>
                    </a14:imgEffect>
                  </a14:imgLayer>
                </a14:imgProps>
              </a:ext>
              <a:ext uri="{28A0092B-C50C-407E-A947-70E740481C1C}">
                <a14:useLocalDpi xmlns:a14="http://schemas.microsoft.com/office/drawing/2010/main" val="0"/>
              </a:ext>
            </a:extLst>
          </a:blip>
          <a:stretch>
            <a:fillRect/>
          </a:stretch>
        </p:blipFill>
        <p:spPr>
          <a:xfrm>
            <a:off x="8383237" y="2885911"/>
            <a:ext cx="349130" cy="349130"/>
          </a:xfrm>
          <a:prstGeom prst="rect">
            <a:avLst/>
          </a:prstGeom>
        </p:spPr>
      </p:pic>
    </p:spTree>
    <p:extLst>
      <p:ext uri="{BB962C8B-B14F-4D97-AF65-F5344CB8AC3E}">
        <p14:creationId xmlns:p14="http://schemas.microsoft.com/office/powerpoint/2010/main" val="24309818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876800"/>
          </a:xfrm>
        </p:spPr>
        <p:txBody>
          <a:bodyPr>
            <a:normAutofit lnSpcReduction="10000"/>
          </a:bodyPr>
          <a:lstStyle/>
          <a:p>
            <a:r>
              <a:rPr lang="en-US" dirty="0" smtClean="0"/>
              <a:t>Locate the rubric for your grade.</a:t>
            </a:r>
          </a:p>
          <a:p>
            <a:pPr lvl="1"/>
            <a:r>
              <a:rPr lang="en-US" dirty="0"/>
              <a:t>Grades 3-8: PARCC Literary Analysis Task (LAT) and Research Simulation Task (RST) Rubric</a:t>
            </a:r>
          </a:p>
          <a:p>
            <a:pPr lvl="1"/>
            <a:r>
              <a:rPr lang="en-US" dirty="0"/>
              <a:t>Grades </a:t>
            </a:r>
            <a:r>
              <a:rPr lang="en-US" dirty="0" smtClean="0"/>
              <a:t>10 and 11</a:t>
            </a:r>
            <a:r>
              <a:rPr lang="en-US" dirty="0"/>
              <a:t>: English II or III EOC Rubrics</a:t>
            </a:r>
          </a:p>
          <a:p>
            <a:pPr lvl="1"/>
            <a:r>
              <a:rPr lang="en-US" dirty="0"/>
              <a:t>Grades 9 and 12: Choose one (EOC or PARCC)</a:t>
            </a:r>
          </a:p>
          <a:p>
            <a:r>
              <a:rPr lang="en-US" dirty="0" smtClean="0"/>
              <a:t>Review the rubric to answer these questions at your table:</a:t>
            </a:r>
          </a:p>
          <a:p>
            <a:pPr marL="971550" lvl="1" indent="-514350">
              <a:buFont typeface="+mj-lt"/>
              <a:buAutoNum type="arabicPeriod"/>
            </a:pPr>
            <a:r>
              <a:rPr lang="en-US" dirty="0" smtClean="0"/>
              <a:t>What constructs and/or concepts are measured with this rubric?</a:t>
            </a:r>
          </a:p>
          <a:p>
            <a:pPr marL="971550" lvl="1" indent="-514350">
              <a:buFont typeface="+mj-lt"/>
              <a:buAutoNum type="arabicPeriod"/>
            </a:pPr>
            <a:r>
              <a:rPr lang="en-US" dirty="0" smtClean="0"/>
              <a:t>How many total points is each row worth?</a:t>
            </a:r>
            <a:endParaRPr lang="en-US" dirty="0"/>
          </a:p>
        </p:txBody>
      </p:sp>
      <p:sp>
        <p:nvSpPr>
          <p:cNvPr id="3" name="Title 2"/>
          <p:cNvSpPr>
            <a:spLocks noGrp="1"/>
          </p:cNvSpPr>
          <p:nvPr>
            <p:ph type="title"/>
          </p:nvPr>
        </p:nvSpPr>
        <p:spPr/>
        <p:txBody>
          <a:bodyPr/>
          <a:lstStyle/>
          <a:p>
            <a:r>
              <a:rPr lang="en-US" dirty="0" smtClean="0"/>
              <a:t>Overview of Writing Rubrics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9</a:t>
            </a:fld>
            <a:endParaRPr lang="en-US" dirty="0"/>
          </a:p>
        </p:txBody>
      </p:sp>
      <p:sp>
        <p:nvSpPr>
          <p:cNvPr id="5" name="Footer Placeholder 4"/>
          <p:cNvSpPr>
            <a:spLocks noGrp="1"/>
          </p:cNvSpPr>
          <p:nvPr>
            <p:ph type="ftr" sz="quarter" idx="3"/>
          </p:nvPr>
        </p:nvSpPr>
        <p:spPr/>
        <p:txBody>
          <a:bodyPr/>
          <a:lstStyle/>
          <a:p>
            <a:r>
              <a:rPr lang="en-US" smtClean="0"/>
              <a:t>Louisiana Believes.</a:t>
            </a:r>
            <a:endParaRPr lang="en-US" dirty="0"/>
          </a:p>
        </p:txBody>
      </p:sp>
    </p:spTree>
    <p:extLst>
      <p:ext uri="{BB962C8B-B14F-4D97-AF65-F5344CB8AC3E}">
        <p14:creationId xmlns:p14="http://schemas.microsoft.com/office/powerpoint/2010/main" val="344771541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3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4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9982</TotalTime>
  <Words>913</Words>
  <Application>Microsoft Office PowerPoint</Application>
  <PresentationFormat>On-screen Show (4:3)</PresentationFormat>
  <Paragraphs>180</Paragraphs>
  <Slides>15</Slides>
  <Notes>12</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15</vt:i4>
      </vt:variant>
    </vt:vector>
  </HeadingPairs>
  <TitlesOfParts>
    <vt:vector size="25" baseType="lpstr">
      <vt:lpstr>Arial</vt:lpstr>
      <vt:lpstr>Times New Roman</vt:lpstr>
      <vt:lpstr>Calibri</vt:lpstr>
      <vt:lpstr>Chalkduster</vt:lpstr>
      <vt:lpstr>Default Theme</vt:lpstr>
      <vt:lpstr>Blank</vt:lpstr>
      <vt:lpstr>1_Default Theme</vt:lpstr>
      <vt:lpstr>2_Default Theme</vt:lpstr>
      <vt:lpstr>3_Default Theme</vt:lpstr>
      <vt:lpstr>4_Default Theme</vt:lpstr>
      <vt:lpstr>PowerPoint Presentation</vt:lpstr>
      <vt:lpstr>Today’s Goals</vt:lpstr>
      <vt:lpstr>English Language Arts</vt:lpstr>
      <vt:lpstr>Agenda</vt:lpstr>
      <vt:lpstr>The Scoring Process</vt:lpstr>
      <vt:lpstr>The Scoring Process</vt:lpstr>
      <vt:lpstr>Agenda</vt:lpstr>
      <vt:lpstr>Master List of Rubrics</vt:lpstr>
      <vt:lpstr>Overview of Writing Rubrics</vt:lpstr>
      <vt:lpstr>Overview of Writing Rubrics</vt:lpstr>
      <vt:lpstr>Agenda</vt:lpstr>
      <vt:lpstr>Scoring Activity</vt:lpstr>
      <vt:lpstr>Scoring Activity</vt:lpstr>
      <vt:lpstr>Agenda</vt:lpstr>
      <vt:lpstr>Closing Reflection</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Louisiana Department of Education</dc:creator>
  <cp:lastModifiedBy>Whitney Whealdon</cp:lastModifiedBy>
  <cp:revision>568</cp:revision>
  <cp:lastPrinted>2013-10-14T20:29:33Z</cp:lastPrinted>
  <dcterms:created xsi:type="dcterms:W3CDTF">2013-04-08T19:50:51Z</dcterms:created>
  <dcterms:modified xsi:type="dcterms:W3CDTF">2014-12-08T07:00:08Z</dcterms:modified>
</cp:coreProperties>
</file>