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0" r:id="rId3"/>
    <p:sldId id="257" r:id="rId4"/>
    <p:sldId id="258" r:id="rId5"/>
    <p:sldId id="261" r:id="rId6"/>
    <p:sldId id="259" r:id="rId7"/>
    <p:sldId id="262" r:id="rId8"/>
    <p:sldId id="263" r:id="rId9"/>
    <p:sldId id="264" r:id="rId10"/>
    <p:sldId id="265" r:id="rId11"/>
    <p:sldId id="266" r:id="rId12"/>
    <p:sldId id="287" r:id="rId13"/>
    <p:sldId id="268" r:id="rId14"/>
    <p:sldId id="269" r:id="rId15"/>
    <p:sldId id="270" r:id="rId16"/>
    <p:sldId id="271" r:id="rId17"/>
    <p:sldId id="272" r:id="rId18"/>
    <p:sldId id="288" r:id="rId19"/>
    <p:sldId id="273" r:id="rId20"/>
    <p:sldId id="276" r:id="rId21"/>
    <p:sldId id="277" r:id="rId22"/>
    <p:sldId id="285" r:id="rId23"/>
    <p:sldId id="286" r:id="rId24"/>
    <p:sldId id="289" r:id="rId25"/>
    <p:sldId id="274" r:id="rId26"/>
    <p:sldId id="278" r:id="rId27"/>
    <p:sldId id="280" r:id="rId28"/>
    <p:sldId id="281" r:id="rId29"/>
    <p:sldId id="282" r:id="rId30"/>
    <p:sldId id="283" r:id="rId31"/>
    <p:sldId id="279" r:id="rId32"/>
    <p:sldId id="275" r:id="rId33"/>
    <p:sldId id="28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7" autoAdjust="0"/>
    <p:restoredTop sz="94660"/>
  </p:normalViewPr>
  <p:slideViewPr>
    <p:cSldViewPr>
      <p:cViewPr varScale="1">
        <p:scale>
          <a:sx n="69" d="100"/>
          <a:sy n="69" d="100"/>
        </p:scale>
        <p:origin x="1428"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8ACDB3CC-F982-40F9-8DD6-BCC9AFBF44BD}" type="datetime1">
              <a:rPr lang="en-US" smtClean="0"/>
              <a:pPr/>
              <a:t>5/11/2017</a:t>
            </a:fld>
            <a:endParaRPr lang="en-US" dirty="0"/>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AC5B1FEA-406A-7749-A5C3-DDCB5F67A4CE}" type="slidenum">
              <a:rPr lang="en-US" smtClean="0"/>
              <a:pPr/>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9E1393-21BC-4247-BFE4-962D547AE082}" type="slidenum">
              <a:rPr lang="en-US" smtClean="0"/>
              <a:t>‹#›</a:t>
            </a:fld>
            <a:endParaRPr lang="en-US" dirty="0"/>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Bar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19E1393-21BC-4247-BFE4-962D547AE082}" type="slidenum">
              <a:rPr lang="en-US" smtClean="0"/>
              <a:t>‹#›</a:t>
            </a:fld>
            <a:endParaRPr lang="en-US" dirty="0"/>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Bar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420828-A473-4D1E-8C51-82C6A1F242A7}" type="datetimeFigureOut">
              <a:rPr lang="en-US" smtClean="0"/>
              <a:t>5/11/2017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65420828-A473-4D1E-8C51-82C6A1F242A7}" type="datetimeFigureOut">
              <a:rPr lang="en-US" smtClean="0"/>
              <a:t>5/11/2017</a:t>
            </a:fld>
            <a:endParaRPr lang="en-US" dirty="0"/>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65420828-A473-4D1E-8C51-82C6A1F242A7}" type="datetimeFigureOut">
              <a:rPr lang="en-US" smtClean="0"/>
              <a:t>5/11/2017</a:t>
            </a:fld>
            <a:endParaRPr lang="en-US" dirty="0"/>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C19E1393-21BC-4247-BFE4-962D547AE082}" type="slidenum">
              <a:rPr lang="en-US" smtClean="0"/>
              <a:t>‹#›</a:t>
            </a:fld>
            <a:endParaRPr lang="en-US" dirty="0"/>
          </a:p>
        </p:txBody>
      </p:sp>
    </p:spTree>
  </p:cSld>
  <p:clrMapOvr>
    <a:masterClrMapping/>
  </p:clrMapOvr>
  <p:transition spd="slow">
    <p:randomBar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65420828-A473-4D1E-8C51-82C6A1F242A7}" type="datetimeFigureOut">
              <a:rPr lang="en-US" smtClean="0"/>
              <a:t>5/11/2017</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C19E1393-21BC-4247-BFE4-962D547AE082}"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randomBar dir="vert"/>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attribution_link?a=Ik3bXtsb47E&amp;u=/watch?v%3DxxHov_68KiE%26feature%3Dem-share_video_user" TargetMode="External"/><Relationship Id="rId2" Type="http://schemas.openxmlformats.org/officeDocument/2006/relationships/hyperlink" Target="http://www.youtube.com/attribution_link?a=nMG4z-Ows5A&amp;u=/watch?v%3Dk-1LDr3imWg%26feature%3Dem-share_video_user"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mailto:wbrown@caddoschools.org" TargetMode="External"/><Relationship Id="rId2" Type="http://schemas.openxmlformats.org/officeDocument/2006/relationships/hyperlink" Target="mailto:timahoney@caddoschools.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81000"/>
            <a:ext cx="7543800" cy="2590800"/>
          </a:xfrm>
        </p:spPr>
        <p:txBody>
          <a:bodyPr/>
          <a:lstStyle/>
          <a:p>
            <a:r>
              <a:rPr lang="en-US" dirty="0" smtClean="0"/>
              <a:t>Ready. Set. COACH!!</a:t>
            </a:r>
            <a:endParaRPr lang="en-US" dirty="0"/>
          </a:p>
        </p:txBody>
      </p:sp>
      <p:sp>
        <p:nvSpPr>
          <p:cNvPr id="3" name="Subtitle 2"/>
          <p:cNvSpPr>
            <a:spLocks noGrp="1"/>
          </p:cNvSpPr>
          <p:nvPr>
            <p:ph type="subTitle" idx="1"/>
          </p:nvPr>
        </p:nvSpPr>
        <p:spPr/>
        <p:txBody>
          <a:bodyPr>
            <a:normAutofit/>
          </a:bodyPr>
          <a:lstStyle/>
          <a:p>
            <a:r>
              <a:rPr lang="en-US" dirty="0" smtClean="0"/>
              <a:t>2017 Teacher Leader Summit</a:t>
            </a:r>
          </a:p>
          <a:p>
            <a:r>
              <a:rPr lang="en-US" dirty="0" smtClean="0"/>
              <a:t>New Orleans, Louisiana</a:t>
            </a:r>
          </a:p>
          <a:p>
            <a:r>
              <a:rPr lang="en-US" dirty="0" smtClean="0"/>
              <a:t>June 7-9, 2017</a:t>
            </a:r>
            <a:endParaRPr lang="en-US" dirty="0"/>
          </a:p>
        </p:txBody>
      </p:sp>
      <p:pic>
        <p:nvPicPr>
          <p:cNvPr id="1026" name="Picture 2" descr="C:\Users\timahoney.CADDOSCHOOLS\AppData\Local\Microsoft\Windows\Temporary Internet Files\Content.IE5\E2ZUR32P\Sports-rug[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4114800"/>
            <a:ext cx="1219200" cy="1237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714519"/>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Coaching….</a:t>
            </a:r>
            <a:endParaRPr lang="en-US" dirty="0"/>
          </a:p>
        </p:txBody>
      </p:sp>
      <p:sp>
        <p:nvSpPr>
          <p:cNvPr id="6" name="Content Placeholder 5"/>
          <p:cNvSpPr>
            <a:spLocks noGrp="1"/>
          </p:cNvSpPr>
          <p:nvPr>
            <p:ph idx="1"/>
          </p:nvPr>
        </p:nvSpPr>
        <p:spPr/>
        <p:txBody>
          <a:bodyPr>
            <a:normAutofit fontScale="92500"/>
          </a:bodyPr>
          <a:lstStyle/>
          <a:p>
            <a:r>
              <a:rPr lang="en-US" dirty="0" smtClean="0"/>
              <a:t>“We partner with schools, districts, states/provinces and nations to achieve…in three ways: (a) sharing high-impact teaching strategies, (b) proven instructional coaching practices to support implementation of those practices, and (C) system change strategies to ensure teacher understand, agree with, and are committed to implementing strategies.”</a:t>
            </a:r>
          </a:p>
          <a:p>
            <a:pPr lvl="1"/>
            <a:r>
              <a:rPr lang="en-US" b="1" dirty="0" smtClean="0"/>
              <a:t>Instructional Coaching Group</a:t>
            </a:r>
          </a:p>
          <a:p>
            <a:pPr lvl="2"/>
            <a:r>
              <a:rPr lang="en-US" b="1" i="1" u="sng" dirty="0" smtClean="0"/>
              <a:t>Instructionalcoaching.com </a:t>
            </a:r>
            <a:endParaRPr lang="en-US" b="1" i="1" u="sng" dirty="0"/>
          </a:p>
        </p:txBody>
      </p:sp>
    </p:spTree>
    <p:extLst>
      <p:ext uri="{BB962C8B-B14F-4D97-AF65-F5344CB8AC3E}">
        <p14:creationId xmlns:p14="http://schemas.microsoft.com/office/powerpoint/2010/main" val="1549535758"/>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Coaching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Encourages collaborative, reflective practice</a:t>
            </a:r>
          </a:p>
          <a:p>
            <a:r>
              <a:rPr lang="en-US" dirty="0" smtClean="0"/>
              <a:t>Promotes positive cultural change</a:t>
            </a:r>
          </a:p>
          <a:p>
            <a:r>
              <a:rPr lang="en-US" dirty="0" smtClean="0"/>
              <a:t>Encourages use of data to inform practice</a:t>
            </a:r>
          </a:p>
          <a:p>
            <a:r>
              <a:rPr lang="en-US" dirty="0" smtClean="0"/>
              <a:t>Promotes implementation of learning and reciprocal accountability</a:t>
            </a:r>
          </a:p>
          <a:p>
            <a:r>
              <a:rPr lang="en-US" dirty="0" smtClean="0"/>
              <a:t>Supports collective, interconnected leadership across district</a:t>
            </a:r>
          </a:p>
          <a:p>
            <a:pPr lvl="1"/>
            <a:r>
              <a:rPr lang="en-US" b="1" dirty="0" smtClean="0"/>
              <a:t>Instructional Coaching: Professional Development Strategies that Improve Instruction</a:t>
            </a:r>
          </a:p>
          <a:p>
            <a:pPr lvl="2"/>
            <a:r>
              <a:rPr lang="en-US" b="1" i="1" u="sng" dirty="0" smtClean="0"/>
              <a:t>Annenberginstitute.org </a:t>
            </a:r>
            <a:endParaRPr lang="en-US" b="1" i="1" u="sng" dirty="0"/>
          </a:p>
        </p:txBody>
      </p:sp>
    </p:spTree>
    <p:extLst>
      <p:ext uri="{BB962C8B-B14F-4D97-AF65-F5344CB8AC3E}">
        <p14:creationId xmlns:p14="http://schemas.microsoft.com/office/powerpoint/2010/main" val="3592450741"/>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Perspectives on Coaching</a:t>
            </a:r>
            <a:endParaRPr lang="en-US" dirty="0"/>
          </a:p>
        </p:txBody>
      </p:sp>
      <p:sp>
        <p:nvSpPr>
          <p:cNvPr id="5" name="Content Placeholder 4"/>
          <p:cNvSpPr>
            <a:spLocks noGrp="1"/>
          </p:cNvSpPr>
          <p:nvPr>
            <p:ph idx="1"/>
          </p:nvPr>
        </p:nvSpPr>
        <p:spPr/>
        <p:txBody>
          <a:bodyPr>
            <a:normAutofit/>
          </a:bodyPr>
          <a:lstStyle/>
          <a:p>
            <a:r>
              <a:rPr lang="en-US" dirty="0" smtClean="0"/>
              <a:t>“Instructional Coach Introduction” Video</a:t>
            </a:r>
          </a:p>
          <a:p>
            <a:pPr lvl="1"/>
            <a:r>
              <a:rPr lang="en-US" dirty="0" smtClean="0">
                <a:hlinkClick r:id="rId2"/>
              </a:rPr>
              <a:t>http</a:t>
            </a:r>
            <a:r>
              <a:rPr lang="en-US" dirty="0">
                <a:hlinkClick r:id="rId2"/>
              </a:rPr>
              <a:t>://www.youtube.com/attribution_link?a=nMG4z-Ows5A&amp;u=/</a:t>
            </a:r>
            <a:r>
              <a:rPr lang="en-US" dirty="0" smtClean="0">
                <a:hlinkClick r:id="rId2"/>
              </a:rPr>
              <a:t>watch%3Fv%3Dk-1LDr3imWg%26feature%3Dem-share_video_user</a:t>
            </a:r>
            <a:endParaRPr lang="en-US" dirty="0"/>
          </a:p>
          <a:p>
            <a:r>
              <a:rPr lang="en-US" dirty="0"/>
              <a:t>“A Coaching Cycle</a:t>
            </a:r>
            <a:r>
              <a:rPr lang="en-US" dirty="0" smtClean="0"/>
              <a:t>” Video</a:t>
            </a:r>
            <a:endParaRPr lang="en-US" dirty="0"/>
          </a:p>
          <a:p>
            <a:pPr lvl="1"/>
            <a:r>
              <a:rPr lang="en-US" dirty="0">
                <a:hlinkClick r:id="rId3"/>
              </a:rPr>
              <a:t>http://www.youtube.com/attribution_link?a=Ik3bXtsb47E&amp;u=/watch%3Fv%3DxxHov_68KiE%26feature%3Dem-share_video_user</a:t>
            </a:r>
            <a:endParaRPr lang="en-US" dirty="0"/>
          </a:p>
          <a:p>
            <a:pPr lvl="1"/>
            <a:endParaRPr lang="en-US" dirty="0" smtClean="0"/>
          </a:p>
          <a:p>
            <a:pPr marL="365760" lvl="1" indent="0">
              <a:buNone/>
            </a:pPr>
            <a:endParaRPr lang="en-US" dirty="0" smtClean="0"/>
          </a:p>
          <a:p>
            <a:pPr marL="365760" lvl="1" indent="0">
              <a:buNone/>
            </a:pPr>
            <a:endParaRPr lang="en-US" dirty="0"/>
          </a:p>
        </p:txBody>
      </p:sp>
    </p:spTree>
    <p:extLst>
      <p:ext uri="{BB962C8B-B14F-4D97-AF65-F5344CB8AC3E}">
        <p14:creationId xmlns:p14="http://schemas.microsoft.com/office/powerpoint/2010/main" val="1888613656"/>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Reflection Activity—Let’s Tweet!!</a:t>
            </a:r>
            <a:endParaRPr lang="en-US" dirty="0"/>
          </a:p>
        </p:txBody>
      </p:sp>
      <p:sp>
        <p:nvSpPr>
          <p:cNvPr id="3" name="Content Placeholder 2"/>
          <p:cNvSpPr>
            <a:spLocks noGrp="1"/>
          </p:cNvSpPr>
          <p:nvPr>
            <p:ph idx="1"/>
          </p:nvPr>
        </p:nvSpPr>
        <p:spPr/>
        <p:txBody>
          <a:bodyPr/>
          <a:lstStyle/>
          <a:p>
            <a:r>
              <a:rPr lang="en-US" dirty="0" smtClean="0"/>
              <a:t>On your sticky notes, write a “tweet” that expresses your view of coaching.</a:t>
            </a:r>
          </a:p>
          <a:p>
            <a:r>
              <a:rPr lang="en-US" dirty="0" smtClean="0"/>
              <a:t>Share your tweets with the person on your right.</a:t>
            </a:r>
          </a:p>
          <a:p>
            <a:r>
              <a:rPr lang="en-US" dirty="0" smtClean="0"/>
              <a:t>“Twitter Discussion”</a:t>
            </a:r>
          </a:p>
          <a:p>
            <a:r>
              <a:rPr lang="en-US" dirty="0" smtClean="0"/>
              <a:t>“Post” your tweet on the Twitter Board.</a:t>
            </a:r>
            <a:endParaRPr lang="en-US" dirty="0"/>
          </a:p>
        </p:txBody>
      </p:sp>
    </p:spTree>
    <p:extLst>
      <p:ext uri="{BB962C8B-B14F-4D97-AF65-F5344CB8AC3E}">
        <p14:creationId xmlns:p14="http://schemas.microsoft.com/office/powerpoint/2010/main" val="2456091428"/>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Model for Effective Coaching</a:t>
            </a:r>
            <a:endParaRPr lang="en-US" dirty="0"/>
          </a:p>
        </p:txBody>
      </p:sp>
      <p:sp>
        <p:nvSpPr>
          <p:cNvPr id="3" name="Content Placeholder 2"/>
          <p:cNvSpPr>
            <a:spLocks noGrp="1"/>
          </p:cNvSpPr>
          <p:nvPr>
            <p:ph idx="1"/>
          </p:nvPr>
        </p:nvSpPr>
        <p:spPr/>
        <p:txBody>
          <a:bodyPr>
            <a:normAutofit/>
          </a:bodyPr>
          <a:lstStyle/>
          <a:p>
            <a:r>
              <a:rPr lang="en-US" sz="4000" dirty="0" smtClean="0"/>
              <a:t>Qualities of an Effective Coach</a:t>
            </a:r>
          </a:p>
          <a:p>
            <a:r>
              <a:rPr lang="en-US" sz="4000" dirty="0" smtClean="0"/>
              <a:t>Role Playing</a:t>
            </a:r>
            <a:endParaRPr lang="en-US" sz="4000" dirty="0"/>
          </a:p>
        </p:txBody>
      </p:sp>
      <p:pic>
        <p:nvPicPr>
          <p:cNvPr id="5122" name="Picture 2" descr="C:\Users\timahoney.CADDOSCHOOLS\AppData\Local\Microsoft\Windows\Temporary Internet Files\Content.IE5\NENDI8BM\rubon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7967" y="3200400"/>
            <a:ext cx="3039208"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78598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Centerpiece Activity</a:t>
            </a:r>
            <a:endParaRPr lang="en-US" dirty="0"/>
          </a:p>
        </p:txBody>
      </p:sp>
      <p:sp>
        <p:nvSpPr>
          <p:cNvPr id="3" name="Content Placeholder 2"/>
          <p:cNvSpPr>
            <a:spLocks noGrp="1"/>
          </p:cNvSpPr>
          <p:nvPr>
            <p:ph idx="1"/>
          </p:nvPr>
        </p:nvSpPr>
        <p:spPr/>
        <p:txBody>
          <a:bodyPr>
            <a:normAutofit/>
          </a:bodyPr>
          <a:lstStyle/>
          <a:p>
            <a:r>
              <a:rPr lang="en-US" sz="4000" dirty="0" smtClean="0"/>
              <a:t>Assemble in groups of 4.</a:t>
            </a:r>
          </a:p>
          <a:p>
            <a:r>
              <a:rPr lang="en-US" sz="4000" dirty="0" smtClean="0"/>
              <a:t>Take 5-8 sticky notes.</a:t>
            </a:r>
          </a:p>
          <a:p>
            <a:r>
              <a:rPr lang="en-US" sz="4000" dirty="0" smtClean="0"/>
              <a:t>Listen carefully to instructions. ;-)</a:t>
            </a:r>
            <a:endParaRPr lang="en-US" sz="4000" dirty="0"/>
          </a:p>
        </p:txBody>
      </p:sp>
    </p:spTree>
    <p:extLst>
      <p:ext uri="{BB962C8B-B14F-4D97-AF65-F5344CB8AC3E}">
        <p14:creationId xmlns:p14="http://schemas.microsoft.com/office/powerpoint/2010/main" val="1385636593"/>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Playing</a:t>
            </a:r>
            <a:endParaRPr lang="en-US" dirty="0"/>
          </a:p>
        </p:txBody>
      </p:sp>
      <p:sp>
        <p:nvSpPr>
          <p:cNvPr id="3" name="Content Placeholder 2"/>
          <p:cNvSpPr>
            <a:spLocks noGrp="1"/>
          </p:cNvSpPr>
          <p:nvPr>
            <p:ph idx="1"/>
          </p:nvPr>
        </p:nvSpPr>
        <p:spPr/>
        <p:txBody>
          <a:bodyPr>
            <a:normAutofit/>
          </a:bodyPr>
          <a:lstStyle/>
          <a:p>
            <a:r>
              <a:rPr lang="en-US" sz="4000" dirty="0" smtClean="0"/>
              <a:t>The Ineffective Coaching Scenario</a:t>
            </a:r>
          </a:p>
          <a:p>
            <a:r>
              <a:rPr lang="en-US" sz="4000" dirty="0" smtClean="0"/>
              <a:t>The Effective Coaching Scenario</a:t>
            </a:r>
            <a:endParaRPr lang="en-US" sz="4000" dirty="0"/>
          </a:p>
        </p:txBody>
      </p:sp>
    </p:spTree>
    <p:extLst>
      <p:ext uri="{BB962C8B-B14F-4D97-AF65-F5344CB8AC3E}">
        <p14:creationId xmlns:p14="http://schemas.microsoft.com/office/powerpoint/2010/main" val="33135479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Reflection on Role Playing</a:t>
            </a:r>
            <a:endParaRPr lang="en-US" dirty="0"/>
          </a:p>
        </p:txBody>
      </p:sp>
      <p:sp>
        <p:nvSpPr>
          <p:cNvPr id="3" name="Content Placeholder 2"/>
          <p:cNvSpPr>
            <a:spLocks noGrp="1"/>
          </p:cNvSpPr>
          <p:nvPr>
            <p:ph idx="1"/>
          </p:nvPr>
        </p:nvSpPr>
        <p:spPr/>
        <p:txBody>
          <a:bodyPr>
            <a:noAutofit/>
          </a:bodyPr>
          <a:lstStyle/>
          <a:p>
            <a:r>
              <a:rPr lang="en-US" sz="3200" dirty="0" smtClean="0"/>
              <a:t>Turn and Talk</a:t>
            </a:r>
          </a:p>
          <a:p>
            <a:pPr lvl="1"/>
            <a:r>
              <a:rPr lang="en-US" sz="2800" dirty="0" smtClean="0"/>
              <a:t>What made the scenario effective/ineffective?</a:t>
            </a:r>
          </a:p>
          <a:p>
            <a:pPr lvl="1"/>
            <a:r>
              <a:rPr lang="en-US" sz="2800" dirty="0" smtClean="0"/>
              <a:t>Which coach best reflects you?</a:t>
            </a:r>
          </a:p>
          <a:p>
            <a:pPr lvl="1"/>
            <a:r>
              <a:rPr lang="en-US" sz="2800" dirty="0" smtClean="0"/>
              <a:t>Which teacher best reflects you?</a:t>
            </a:r>
          </a:p>
          <a:p>
            <a:pPr lvl="1"/>
            <a:r>
              <a:rPr lang="en-US" sz="2800" dirty="0" smtClean="0"/>
              <a:t>Have you encountered teachers like the two in the scenarios? How did you respond?</a:t>
            </a:r>
            <a:endParaRPr lang="en-US" sz="2800" dirty="0"/>
          </a:p>
        </p:txBody>
      </p:sp>
    </p:spTree>
    <p:extLst>
      <p:ext uri="{BB962C8B-B14F-4D97-AF65-F5344CB8AC3E}">
        <p14:creationId xmlns:p14="http://schemas.microsoft.com/office/powerpoint/2010/main" val="920348922"/>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But I Teach an ELECTIVE?!	</a:t>
            </a:r>
            <a:endParaRPr lang="en-US" dirty="0"/>
          </a:p>
        </p:txBody>
      </p:sp>
      <p:sp>
        <p:nvSpPr>
          <p:cNvPr id="3" name="Content Placeholder 2"/>
          <p:cNvSpPr>
            <a:spLocks noGrp="1"/>
          </p:cNvSpPr>
          <p:nvPr>
            <p:ph idx="1"/>
          </p:nvPr>
        </p:nvSpPr>
        <p:spPr/>
        <p:txBody>
          <a:bodyPr>
            <a:normAutofit/>
          </a:bodyPr>
          <a:lstStyle/>
          <a:p>
            <a:r>
              <a:rPr lang="en-US" sz="2800" b="1" dirty="0" smtClean="0"/>
              <a:t>Tips for Coaching Elective Teachers </a:t>
            </a:r>
          </a:p>
          <a:p>
            <a:pPr lvl="1"/>
            <a:r>
              <a:rPr lang="en-US" sz="2600" dirty="0" smtClean="0"/>
              <a:t>Reassure Importance</a:t>
            </a:r>
          </a:p>
          <a:p>
            <a:pPr lvl="1"/>
            <a:r>
              <a:rPr lang="en-US" sz="2600" dirty="0" smtClean="0"/>
              <a:t>Strategies vs Content-Specific</a:t>
            </a:r>
          </a:p>
          <a:p>
            <a:pPr lvl="1"/>
            <a:r>
              <a:rPr lang="en-US" sz="2600" dirty="0" smtClean="0"/>
              <a:t>Support, Support, Support</a:t>
            </a:r>
          </a:p>
          <a:p>
            <a:pPr lvl="1"/>
            <a:r>
              <a:rPr lang="en-US" sz="2600" dirty="0" smtClean="0"/>
              <a:t>Celebrate</a:t>
            </a:r>
            <a:r>
              <a:rPr lang="en-US" sz="2600" smtClean="0"/>
              <a:t>, Celebrate, CELEBRATE!!</a:t>
            </a:r>
            <a:endParaRPr lang="en-US" sz="2600" dirty="0"/>
          </a:p>
        </p:txBody>
      </p:sp>
    </p:spTree>
    <p:extLst>
      <p:ext uri="{BB962C8B-B14F-4D97-AF65-F5344CB8AC3E}">
        <p14:creationId xmlns:p14="http://schemas.microsoft.com/office/powerpoint/2010/main" val="2689927677"/>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Coaching “Look-Fors”</a:t>
            </a:r>
            <a:endParaRPr lang="en-US" dirty="0"/>
          </a:p>
        </p:txBody>
      </p:sp>
      <p:sp>
        <p:nvSpPr>
          <p:cNvPr id="3" name="Content Placeholder 2"/>
          <p:cNvSpPr>
            <a:spLocks noGrp="1"/>
          </p:cNvSpPr>
          <p:nvPr>
            <p:ph idx="1"/>
          </p:nvPr>
        </p:nvSpPr>
        <p:spPr>
          <a:xfrm>
            <a:off x="1524000" y="1828800"/>
            <a:ext cx="6196405" cy="3603812"/>
          </a:xfrm>
        </p:spPr>
        <p:txBody>
          <a:bodyPr>
            <a:noAutofit/>
          </a:bodyPr>
          <a:lstStyle/>
          <a:p>
            <a:r>
              <a:rPr lang="en-US" sz="2800" b="1" dirty="0" smtClean="0"/>
              <a:t>Evidence of planning</a:t>
            </a:r>
          </a:p>
          <a:p>
            <a:r>
              <a:rPr lang="en-US" sz="2800" b="1" dirty="0" smtClean="0"/>
              <a:t>Classroom management/routines/procedures</a:t>
            </a:r>
          </a:p>
          <a:p>
            <a:r>
              <a:rPr lang="en-US" sz="2800" b="1" dirty="0" smtClean="0"/>
              <a:t>Student engagement</a:t>
            </a:r>
          </a:p>
          <a:p>
            <a:r>
              <a:rPr lang="en-US" sz="2800" b="1" dirty="0" smtClean="0"/>
              <a:t>Quality of activities</a:t>
            </a:r>
          </a:p>
          <a:p>
            <a:r>
              <a:rPr lang="en-US" sz="2800" b="1" dirty="0" smtClean="0"/>
              <a:t>Modeling, collaboration, independent practice</a:t>
            </a:r>
          </a:p>
        </p:txBody>
      </p:sp>
    </p:spTree>
    <p:extLst>
      <p:ext uri="{BB962C8B-B14F-4D97-AF65-F5344CB8AC3E}">
        <p14:creationId xmlns:p14="http://schemas.microsoft.com/office/powerpoint/2010/main" val="984652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Ready. Set. Coach!</a:t>
            </a:r>
            <a:endParaRPr lang="en-US" dirty="0"/>
          </a:p>
        </p:txBody>
      </p:sp>
      <p:sp>
        <p:nvSpPr>
          <p:cNvPr id="5" name="Content Placeholder 4"/>
          <p:cNvSpPr>
            <a:spLocks noGrp="1"/>
          </p:cNvSpPr>
          <p:nvPr>
            <p:ph idx="1"/>
          </p:nvPr>
        </p:nvSpPr>
        <p:spPr/>
        <p:txBody>
          <a:bodyPr>
            <a:normAutofit fontScale="85000" lnSpcReduction="10000"/>
          </a:bodyPr>
          <a:lstStyle/>
          <a:p>
            <a:pPr marL="0" indent="0" algn="ctr">
              <a:buNone/>
            </a:pPr>
            <a:r>
              <a:rPr lang="en-US" sz="16600" dirty="0" smtClean="0"/>
              <a:t>Ready...</a:t>
            </a:r>
            <a:endParaRPr lang="en-US" dirty="0"/>
          </a:p>
        </p:txBody>
      </p:sp>
      <p:pic>
        <p:nvPicPr>
          <p:cNvPr id="2050" name="Picture 2" descr="C:\Users\timahoney.CADDOSCHOOLS\AppData\Local\Microsoft\Windows\Temporary Internet Files\Content.IE5\NENDI8BM\all_sports[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1746" y="4038600"/>
            <a:ext cx="1924050" cy="1552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659745"/>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Coaching “Look-Fors”</a:t>
            </a:r>
            <a:endParaRPr lang="en-US" dirty="0"/>
          </a:p>
        </p:txBody>
      </p:sp>
      <p:sp>
        <p:nvSpPr>
          <p:cNvPr id="3" name="Content Placeholder 2"/>
          <p:cNvSpPr>
            <a:spLocks noGrp="1"/>
          </p:cNvSpPr>
          <p:nvPr>
            <p:ph idx="1"/>
          </p:nvPr>
        </p:nvSpPr>
        <p:spPr>
          <a:xfrm>
            <a:off x="838200" y="2057400"/>
            <a:ext cx="7543800" cy="4038600"/>
          </a:xfrm>
        </p:spPr>
        <p:txBody>
          <a:bodyPr>
            <a:normAutofit fontScale="85000" lnSpcReduction="20000"/>
          </a:bodyPr>
          <a:lstStyle/>
          <a:p>
            <a:r>
              <a:rPr lang="en-US" sz="3600" dirty="0"/>
              <a:t>Academic feedback</a:t>
            </a:r>
          </a:p>
          <a:p>
            <a:r>
              <a:rPr lang="en-US" sz="3600" dirty="0"/>
              <a:t>Quality and quantity of student responses</a:t>
            </a:r>
          </a:p>
          <a:p>
            <a:r>
              <a:rPr lang="en-US" sz="3600" dirty="0" smtClean="0"/>
              <a:t>Quality questioning </a:t>
            </a:r>
          </a:p>
          <a:p>
            <a:r>
              <a:rPr lang="en-US" sz="3600" dirty="0" smtClean="0"/>
              <a:t>Evidence of student learning</a:t>
            </a:r>
          </a:p>
          <a:p>
            <a:r>
              <a:rPr lang="en-US" sz="3600" dirty="0" smtClean="0"/>
              <a:t>Procedures to address lack of learning</a:t>
            </a:r>
          </a:p>
          <a:p>
            <a:pPr marL="0" indent="0">
              <a:buNone/>
            </a:pPr>
            <a:endParaRPr lang="en-US" sz="6200" b="1" i="1" dirty="0" smtClean="0"/>
          </a:p>
          <a:p>
            <a:pPr marL="0" indent="0">
              <a:buNone/>
            </a:pPr>
            <a:r>
              <a:rPr lang="en-US" sz="2600" b="1" i="1" dirty="0" smtClean="0"/>
              <a:t>Adapted from Jill Jackson Consulting, “Twenty Classroom Look-Fors that Every Leader Should Have in His Hip Pocket”</a:t>
            </a:r>
            <a:endParaRPr lang="en-US" sz="2600" b="1" i="1" dirty="0"/>
          </a:p>
        </p:txBody>
      </p:sp>
    </p:spTree>
    <p:extLst>
      <p:ext uri="{BB962C8B-B14F-4D97-AF65-F5344CB8AC3E}">
        <p14:creationId xmlns:p14="http://schemas.microsoft.com/office/powerpoint/2010/main" val="19022961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ircle(in)">
                                      <p:cBhvr>
                                        <p:cTn id="3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Reflection Activity—Let’s Tweet!!</a:t>
            </a:r>
          </a:p>
        </p:txBody>
      </p:sp>
      <p:sp>
        <p:nvSpPr>
          <p:cNvPr id="3" name="Content Placeholder 2"/>
          <p:cNvSpPr>
            <a:spLocks noGrp="1"/>
          </p:cNvSpPr>
          <p:nvPr>
            <p:ph idx="1"/>
          </p:nvPr>
        </p:nvSpPr>
        <p:spPr/>
        <p:txBody>
          <a:bodyPr/>
          <a:lstStyle/>
          <a:p>
            <a:r>
              <a:rPr lang="en-US" dirty="0"/>
              <a:t>On your sticky notes, </a:t>
            </a:r>
            <a:r>
              <a:rPr lang="en-US" dirty="0" smtClean="0"/>
              <a:t>“tweet” the most important “look-for” and why you chose it.</a:t>
            </a:r>
            <a:endParaRPr lang="en-US" dirty="0"/>
          </a:p>
          <a:p>
            <a:r>
              <a:rPr lang="en-US" dirty="0"/>
              <a:t>Share your tweets with the person </a:t>
            </a:r>
            <a:r>
              <a:rPr lang="en-US" dirty="0" smtClean="0"/>
              <a:t>directly behind you.</a:t>
            </a:r>
            <a:endParaRPr lang="en-US" dirty="0"/>
          </a:p>
          <a:p>
            <a:r>
              <a:rPr lang="en-US" dirty="0"/>
              <a:t>“Twitter Discussion”</a:t>
            </a:r>
          </a:p>
          <a:p>
            <a:r>
              <a:rPr lang="en-US" dirty="0"/>
              <a:t>“Post” your tweet on the Twitter Board.</a:t>
            </a:r>
          </a:p>
          <a:p>
            <a:endParaRPr lang="en-US" dirty="0"/>
          </a:p>
        </p:txBody>
      </p:sp>
    </p:spTree>
    <p:extLst>
      <p:ext uri="{BB962C8B-B14F-4D97-AF65-F5344CB8AC3E}">
        <p14:creationId xmlns:p14="http://schemas.microsoft.com/office/powerpoint/2010/main" val="1525472934"/>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a:t>
            </a:r>
            <a:endParaRPr lang="en-US" dirty="0"/>
          </a:p>
        </p:txBody>
      </p:sp>
      <p:sp>
        <p:nvSpPr>
          <p:cNvPr id="3" name="Content Placeholder 2"/>
          <p:cNvSpPr>
            <a:spLocks noGrp="1"/>
          </p:cNvSpPr>
          <p:nvPr>
            <p:ph idx="1"/>
          </p:nvPr>
        </p:nvSpPr>
        <p:spPr/>
        <p:txBody>
          <a:bodyPr>
            <a:normAutofit fontScale="92500" lnSpcReduction="20000"/>
          </a:bodyPr>
          <a:lstStyle/>
          <a:p>
            <a:r>
              <a:rPr lang="en-US" u="sng" dirty="0" smtClean="0"/>
              <a:t>Leverage Leadership</a:t>
            </a:r>
            <a:r>
              <a:rPr lang="en-US" dirty="0" smtClean="0"/>
              <a:t>, Paul </a:t>
            </a:r>
            <a:r>
              <a:rPr lang="en-US" dirty="0" err="1" smtClean="0"/>
              <a:t>Bambrick-Santoyo</a:t>
            </a:r>
            <a:endParaRPr lang="en-US" dirty="0" smtClean="0"/>
          </a:p>
          <a:p>
            <a:pPr lvl="0"/>
            <a:r>
              <a:rPr lang="en-US" dirty="0" smtClean="0"/>
              <a:t>Weekly </a:t>
            </a:r>
            <a:r>
              <a:rPr lang="en-US" dirty="0"/>
              <a:t>observations and </a:t>
            </a:r>
            <a:r>
              <a:rPr lang="en-US" dirty="0" smtClean="0"/>
              <a:t>feedback develops teachers </a:t>
            </a:r>
            <a:r>
              <a:rPr lang="en-US" dirty="0"/>
              <a:t>as much in </a:t>
            </a:r>
            <a:r>
              <a:rPr lang="en-US" dirty="0" smtClean="0"/>
              <a:t>1 </a:t>
            </a:r>
            <a:r>
              <a:rPr lang="en-US" dirty="0"/>
              <a:t>year as most do in </a:t>
            </a:r>
            <a:r>
              <a:rPr lang="en-US" dirty="0" smtClean="0"/>
              <a:t>20. </a:t>
            </a:r>
            <a:r>
              <a:rPr lang="en-US" dirty="0"/>
              <a:t>(61)</a:t>
            </a:r>
          </a:p>
          <a:p>
            <a:pPr lvl="0"/>
            <a:r>
              <a:rPr lang="en-US" dirty="0"/>
              <a:t>Observations/feedback </a:t>
            </a:r>
            <a:r>
              <a:rPr lang="en-US" dirty="0" smtClean="0"/>
              <a:t>fully </a:t>
            </a:r>
            <a:r>
              <a:rPr lang="en-US" dirty="0"/>
              <a:t>effective when leaders </a:t>
            </a:r>
            <a:r>
              <a:rPr lang="en-US" dirty="0" smtClean="0"/>
              <a:t>track </a:t>
            </a:r>
            <a:r>
              <a:rPr lang="en-US" dirty="0"/>
              <a:t>who’s been observed, </a:t>
            </a:r>
            <a:r>
              <a:rPr lang="en-US" dirty="0" smtClean="0"/>
              <a:t>their feedback, </a:t>
            </a:r>
            <a:r>
              <a:rPr lang="en-US" dirty="0"/>
              <a:t>and if </a:t>
            </a:r>
            <a:r>
              <a:rPr lang="en-US" dirty="0" smtClean="0"/>
              <a:t>it </a:t>
            </a:r>
            <a:r>
              <a:rPr lang="en-US" dirty="0"/>
              <a:t>improved </a:t>
            </a:r>
            <a:r>
              <a:rPr lang="en-US" dirty="0" smtClean="0"/>
              <a:t>teaching </a:t>
            </a:r>
            <a:r>
              <a:rPr lang="en-US" dirty="0"/>
              <a:t>(62)</a:t>
            </a:r>
          </a:p>
          <a:p>
            <a:pPr lvl="0"/>
            <a:r>
              <a:rPr lang="en-US" dirty="0"/>
              <a:t>Primary purpose of observation—not to judge quality of teachers but determine </a:t>
            </a:r>
            <a:r>
              <a:rPr lang="en-US" dirty="0" smtClean="0"/>
              <a:t>best </a:t>
            </a:r>
            <a:r>
              <a:rPr lang="en-US" dirty="0"/>
              <a:t>ways to coach them to improve student achievement (63)</a:t>
            </a:r>
          </a:p>
          <a:p>
            <a:endParaRPr lang="en-US" u="sng" dirty="0"/>
          </a:p>
        </p:txBody>
      </p:sp>
    </p:spTree>
    <p:extLst>
      <p:ext uri="{BB962C8B-B14F-4D97-AF65-F5344CB8AC3E}">
        <p14:creationId xmlns:p14="http://schemas.microsoft.com/office/powerpoint/2010/main" val="2038297224"/>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Feedback Tips…</a:t>
            </a:r>
            <a:endParaRPr lang="en-US" dirty="0"/>
          </a:p>
        </p:txBody>
      </p:sp>
      <p:sp>
        <p:nvSpPr>
          <p:cNvPr id="3" name="Content Placeholder 2"/>
          <p:cNvSpPr>
            <a:spLocks noGrp="1"/>
          </p:cNvSpPr>
          <p:nvPr>
            <p:ph idx="1"/>
          </p:nvPr>
        </p:nvSpPr>
        <p:spPr/>
        <p:txBody>
          <a:bodyPr>
            <a:normAutofit/>
          </a:bodyPr>
          <a:lstStyle/>
          <a:p>
            <a:pPr lvl="0"/>
            <a:r>
              <a:rPr lang="en-US" dirty="0" smtClean="0"/>
              <a:t>Develop </a:t>
            </a:r>
            <a:r>
              <a:rPr lang="en-US" dirty="0"/>
              <a:t>quicker when they receive frequent feedback and </a:t>
            </a:r>
            <a:r>
              <a:rPr lang="en-US" dirty="0" smtClean="0"/>
              <a:t>chance </a:t>
            </a:r>
            <a:r>
              <a:rPr lang="en-US" dirty="0"/>
              <a:t>to practice (65)</a:t>
            </a:r>
          </a:p>
          <a:p>
            <a:pPr lvl="0"/>
            <a:r>
              <a:rPr lang="en-US" dirty="0"/>
              <a:t>Learn best when focusing on ONE piece of feedback. </a:t>
            </a:r>
            <a:r>
              <a:rPr lang="en-US" dirty="0" smtClean="0"/>
              <a:t>(</a:t>
            </a:r>
            <a:r>
              <a:rPr lang="en-US" dirty="0"/>
              <a:t>70)</a:t>
            </a:r>
          </a:p>
          <a:p>
            <a:pPr lvl="0"/>
            <a:r>
              <a:rPr lang="en-US" dirty="0"/>
              <a:t>Weekly observations + interim assessment cycle=coaching </a:t>
            </a:r>
            <a:r>
              <a:rPr lang="en-US" dirty="0" smtClean="0"/>
              <a:t>teacher AND </a:t>
            </a:r>
            <a:r>
              <a:rPr lang="en-US" dirty="0"/>
              <a:t>students’ learning needs (71)</a:t>
            </a:r>
          </a:p>
          <a:p>
            <a:pPr lvl="0"/>
            <a:r>
              <a:rPr lang="en-US" dirty="0" smtClean="0"/>
              <a:t>Make small </a:t>
            </a:r>
            <a:r>
              <a:rPr lang="en-US" dirty="0"/>
              <a:t>action </a:t>
            </a:r>
            <a:r>
              <a:rPr lang="en-US" dirty="0" smtClean="0"/>
              <a:t>steps </a:t>
            </a:r>
            <a:r>
              <a:rPr lang="en-US" smtClean="0"/>
              <a:t>that can be </a:t>
            </a:r>
            <a:r>
              <a:rPr lang="en-US" dirty="0"/>
              <a:t>carried out in a week. (75)</a:t>
            </a:r>
          </a:p>
          <a:p>
            <a:endParaRPr lang="en-US" dirty="0"/>
          </a:p>
        </p:txBody>
      </p:sp>
    </p:spTree>
    <p:extLst>
      <p:ext uri="{BB962C8B-B14F-4D97-AF65-F5344CB8AC3E}">
        <p14:creationId xmlns:p14="http://schemas.microsoft.com/office/powerpoint/2010/main" val="1593841737"/>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Coaching Goes TECH!!</a:t>
            </a:r>
            <a:endParaRPr lang="en-US" dirty="0"/>
          </a:p>
        </p:txBody>
      </p:sp>
      <p:sp>
        <p:nvSpPr>
          <p:cNvPr id="3" name="Content Placeholder 2"/>
          <p:cNvSpPr>
            <a:spLocks noGrp="1"/>
          </p:cNvSpPr>
          <p:nvPr>
            <p:ph idx="1"/>
          </p:nvPr>
        </p:nvSpPr>
        <p:spPr/>
        <p:txBody>
          <a:bodyPr>
            <a:normAutofit/>
          </a:bodyPr>
          <a:lstStyle/>
          <a:p>
            <a:pPr lvl="0" algn="ctr"/>
            <a:r>
              <a:rPr lang="en-US" sz="4000" dirty="0" smtClean="0"/>
              <a:t>Flipped Classroom </a:t>
            </a:r>
          </a:p>
          <a:p>
            <a:pPr lvl="0" algn="ctr"/>
            <a:r>
              <a:rPr lang="en-US" sz="4000" dirty="0" smtClean="0"/>
              <a:t>Google Classroom Model</a:t>
            </a:r>
          </a:p>
          <a:p>
            <a:pPr lvl="0" algn="ctr"/>
            <a:r>
              <a:rPr lang="en-US" sz="4000" dirty="0" smtClean="0"/>
              <a:t>Example of Google Classroom </a:t>
            </a:r>
            <a:r>
              <a:rPr lang="en-US" sz="4000" smtClean="0"/>
              <a:t>for Feedback/PLC’s</a:t>
            </a:r>
            <a:endParaRPr lang="en-US" sz="4000" dirty="0"/>
          </a:p>
          <a:p>
            <a:endParaRPr lang="en-US" dirty="0"/>
          </a:p>
        </p:txBody>
      </p:sp>
    </p:spTree>
    <p:extLst>
      <p:ext uri="{BB962C8B-B14F-4D97-AF65-F5344CB8AC3E}">
        <p14:creationId xmlns:p14="http://schemas.microsoft.com/office/powerpoint/2010/main" val="2803563610"/>
      </p:ext>
    </p:extLst>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Simple Observation Rubrics</a:t>
            </a:r>
            <a:endParaRPr lang="en-US" dirty="0"/>
          </a:p>
        </p:txBody>
      </p:sp>
      <p:sp>
        <p:nvSpPr>
          <p:cNvPr id="3" name="Content Placeholder 2"/>
          <p:cNvSpPr>
            <a:spLocks noGrp="1"/>
          </p:cNvSpPr>
          <p:nvPr>
            <p:ph idx="1"/>
          </p:nvPr>
        </p:nvSpPr>
        <p:spPr/>
        <p:txBody>
          <a:bodyPr>
            <a:normAutofit lnSpcReduction="10000"/>
          </a:bodyPr>
          <a:lstStyle/>
          <a:p>
            <a:r>
              <a:rPr lang="en-US" sz="3200" dirty="0" smtClean="0"/>
              <a:t>You’re now ready to go coach!! NOT QUITE… </a:t>
            </a:r>
          </a:p>
          <a:p>
            <a:r>
              <a:rPr lang="en-US" sz="3200" dirty="0" smtClean="0"/>
              <a:t>What area most concerns you???</a:t>
            </a:r>
          </a:p>
          <a:p>
            <a:r>
              <a:rPr lang="en-US" sz="3200" dirty="0" smtClean="0"/>
              <a:t>Determine the area you plan to address first.</a:t>
            </a:r>
          </a:p>
          <a:p>
            <a:r>
              <a:rPr lang="en-US" sz="3200" dirty="0" smtClean="0"/>
              <a:t>Focus the observation on that area.</a:t>
            </a:r>
            <a:endParaRPr lang="en-US" sz="3200" dirty="0"/>
          </a:p>
        </p:txBody>
      </p:sp>
    </p:spTree>
    <p:extLst>
      <p:ext uri="{BB962C8B-B14F-4D97-AF65-F5344CB8AC3E}">
        <p14:creationId xmlns:p14="http://schemas.microsoft.com/office/powerpoint/2010/main" val="17578770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Simple Observation Rubrics</a:t>
            </a:r>
          </a:p>
        </p:txBody>
      </p:sp>
      <p:sp>
        <p:nvSpPr>
          <p:cNvPr id="3" name="Content Placeholder 2"/>
          <p:cNvSpPr>
            <a:spLocks noGrp="1"/>
          </p:cNvSpPr>
          <p:nvPr>
            <p:ph idx="1"/>
          </p:nvPr>
        </p:nvSpPr>
        <p:spPr/>
        <p:txBody>
          <a:bodyPr>
            <a:normAutofit fontScale="92500" lnSpcReduction="10000"/>
          </a:bodyPr>
          <a:lstStyle/>
          <a:p>
            <a:r>
              <a:rPr lang="en-US" sz="3200" dirty="0" smtClean="0"/>
              <a:t>Create sample rubrics to measure these areas:</a:t>
            </a:r>
          </a:p>
          <a:p>
            <a:pPr lvl="1"/>
            <a:r>
              <a:rPr lang="en-US" sz="2800" dirty="0" smtClean="0"/>
              <a:t>Engagement</a:t>
            </a:r>
          </a:p>
          <a:p>
            <a:pPr lvl="1"/>
            <a:r>
              <a:rPr lang="en-US" sz="2800" dirty="0" smtClean="0"/>
              <a:t>Management: Transitions/Timing/Pacing</a:t>
            </a:r>
          </a:p>
          <a:p>
            <a:pPr lvl="1"/>
            <a:r>
              <a:rPr lang="en-US" sz="2800" dirty="0" smtClean="0"/>
              <a:t>Questioning/Responses</a:t>
            </a:r>
          </a:p>
          <a:p>
            <a:pPr lvl="1"/>
            <a:r>
              <a:rPr lang="en-US" sz="2800" dirty="0" smtClean="0"/>
              <a:t>Correlation between Standards/Objectives/Activities</a:t>
            </a:r>
          </a:p>
        </p:txBody>
      </p:sp>
    </p:spTree>
    <p:extLst>
      <p:ext uri="{BB962C8B-B14F-4D97-AF65-F5344CB8AC3E}">
        <p14:creationId xmlns:p14="http://schemas.microsoft.com/office/powerpoint/2010/main" val="2009726582"/>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Engagement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4801967"/>
              </p:ext>
            </p:extLst>
          </p:nvPr>
        </p:nvGraphicFramePr>
        <p:xfrm>
          <a:off x="914401" y="609600"/>
          <a:ext cx="7315199" cy="4419599"/>
        </p:xfrm>
        <a:graphic>
          <a:graphicData uri="http://schemas.openxmlformats.org/drawingml/2006/table">
            <a:tbl>
              <a:tblPr firstRow="1" firstCol="1" bandRow="1">
                <a:tableStyleId>{5C22544A-7EE6-4342-B048-85BDC9FD1C3A}</a:tableStyleId>
              </a:tblPr>
              <a:tblGrid>
                <a:gridCol w="3619500">
                  <a:extLst>
                    <a:ext uri="{9D8B030D-6E8A-4147-A177-3AD203B41FA5}">
                      <a16:colId xmlns:a16="http://schemas.microsoft.com/office/drawing/2014/main" val="20000"/>
                    </a:ext>
                  </a:extLst>
                </a:gridCol>
                <a:gridCol w="3695699">
                  <a:extLst>
                    <a:ext uri="{9D8B030D-6E8A-4147-A177-3AD203B41FA5}">
                      <a16:colId xmlns:a16="http://schemas.microsoft.com/office/drawing/2014/main" val="20001"/>
                    </a:ext>
                  </a:extLst>
                </a:gridCol>
              </a:tblGrid>
              <a:tr h="395785">
                <a:tc gridSpan="2">
                  <a:txBody>
                    <a:bodyPr/>
                    <a:lstStyle/>
                    <a:p>
                      <a:pPr marL="0" marR="0" algn="ctr">
                        <a:lnSpc>
                          <a:spcPct val="115000"/>
                        </a:lnSpc>
                        <a:spcBef>
                          <a:spcPts val="0"/>
                        </a:spcBef>
                        <a:spcAft>
                          <a:spcPts val="0"/>
                        </a:spcAft>
                      </a:pPr>
                      <a:r>
                        <a:rPr lang="en-US" sz="1800" dirty="0">
                          <a:effectLst/>
                        </a:rPr>
                        <a:t>Measuring Engagement</a:t>
                      </a:r>
                      <a:endParaRPr lang="en-US" sz="1100" dirty="0">
                        <a:effectLst/>
                        <a:latin typeface="Calibri"/>
                        <a:ea typeface="Calibri"/>
                        <a:cs typeface="Times New Roman"/>
                      </a:endParaRPr>
                    </a:p>
                  </a:txBody>
                  <a:tcPr marL="68580" marR="68580" marT="0" marB="0"/>
                </a:tc>
                <a:tc hMerge="1">
                  <a:txBody>
                    <a:bodyPr/>
                    <a:lstStyle/>
                    <a:p>
                      <a:endParaRPr lang="en-US"/>
                    </a:p>
                  </a:txBody>
                  <a:tcPr/>
                </a:tc>
                <a:extLst>
                  <a:ext uri="{0D108BD9-81ED-4DB2-BD59-A6C34878D82A}">
                    <a16:rowId xmlns:a16="http://schemas.microsoft.com/office/drawing/2014/main" val="10000"/>
                  </a:ext>
                </a:extLst>
              </a:tr>
              <a:tr h="395785">
                <a:tc>
                  <a:txBody>
                    <a:bodyPr/>
                    <a:lstStyle/>
                    <a:p>
                      <a:pPr marL="0" marR="0" algn="ctr">
                        <a:lnSpc>
                          <a:spcPct val="115000"/>
                        </a:lnSpc>
                        <a:spcBef>
                          <a:spcPts val="0"/>
                        </a:spcBef>
                        <a:spcAft>
                          <a:spcPts val="0"/>
                        </a:spcAft>
                      </a:pPr>
                      <a:r>
                        <a:rPr lang="en-US" sz="1800" dirty="0">
                          <a:effectLst/>
                        </a:rPr>
                        <a:t>Whole Group Activities</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800" dirty="0">
                          <a:effectLst/>
                        </a:rPr>
                        <a:t>Individual Student Responses</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628029">
                <a:tc>
                  <a:txBody>
                    <a:bodyPr/>
                    <a:lstStyle/>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
        <p:nvSpPr>
          <p:cNvPr id="5" name="Rectangle 1"/>
          <p:cNvSpPr>
            <a:spLocks noChangeArrowheads="1"/>
          </p:cNvSpPr>
          <p:nvPr/>
        </p:nvSpPr>
        <p:spPr bwMode="auto">
          <a:xfrm>
            <a:off x="1493838" y="8667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130274878"/>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52512305"/>
              </p:ext>
            </p:extLst>
          </p:nvPr>
        </p:nvGraphicFramePr>
        <p:xfrm>
          <a:off x="838200" y="639955"/>
          <a:ext cx="7543800" cy="3977890"/>
        </p:xfrm>
        <a:graphic>
          <a:graphicData uri="http://schemas.openxmlformats.org/drawingml/2006/table">
            <a:tbl>
              <a:tblPr firstRow="1" firstCol="1" bandRow="1">
                <a:tableStyleId>{5C22544A-7EE6-4342-B048-85BDC9FD1C3A}</a:tableStyleId>
              </a:tblPr>
              <a:tblGrid>
                <a:gridCol w="1524000">
                  <a:extLst>
                    <a:ext uri="{9D8B030D-6E8A-4147-A177-3AD203B41FA5}">
                      <a16:colId xmlns:a16="http://schemas.microsoft.com/office/drawing/2014/main" val="20000"/>
                    </a:ext>
                  </a:extLst>
                </a:gridCol>
                <a:gridCol w="3743787">
                  <a:extLst>
                    <a:ext uri="{9D8B030D-6E8A-4147-A177-3AD203B41FA5}">
                      <a16:colId xmlns:a16="http://schemas.microsoft.com/office/drawing/2014/main" val="20001"/>
                    </a:ext>
                  </a:extLst>
                </a:gridCol>
                <a:gridCol w="2276013">
                  <a:extLst>
                    <a:ext uri="{9D8B030D-6E8A-4147-A177-3AD203B41FA5}">
                      <a16:colId xmlns:a16="http://schemas.microsoft.com/office/drawing/2014/main" val="20002"/>
                    </a:ext>
                  </a:extLst>
                </a:gridCol>
              </a:tblGrid>
              <a:tr h="271525">
                <a:tc gridSpan="3">
                  <a:txBody>
                    <a:bodyPr/>
                    <a:lstStyle/>
                    <a:p>
                      <a:pPr marL="0" marR="0" algn="ctr">
                        <a:lnSpc>
                          <a:spcPct val="115000"/>
                        </a:lnSpc>
                        <a:spcBef>
                          <a:spcPts val="0"/>
                        </a:spcBef>
                        <a:spcAft>
                          <a:spcPts val="0"/>
                        </a:spcAft>
                      </a:pPr>
                      <a:r>
                        <a:rPr lang="en-US" sz="1500" dirty="0">
                          <a:effectLst/>
                        </a:rPr>
                        <a:t>Measuring Management</a:t>
                      </a:r>
                      <a:endParaRPr lang="en-US" sz="1100" dirty="0">
                        <a:effectLst/>
                        <a:latin typeface="Calibri"/>
                        <a:ea typeface="Calibri"/>
                        <a:cs typeface="Times New Roman"/>
                      </a:endParaRPr>
                    </a:p>
                  </a:txBody>
                  <a:tcPr marL="66406" marR="66406"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14575">
                <a:tc>
                  <a:txBody>
                    <a:bodyPr/>
                    <a:lstStyle/>
                    <a:p>
                      <a:pPr marL="0" marR="0" algn="ctr">
                        <a:lnSpc>
                          <a:spcPct val="115000"/>
                        </a:lnSpc>
                        <a:spcBef>
                          <a:spcPts val="0"/>
                        </a:spcBef>
                        <a:spcAft>
                          <a:spcPts val="0"/>
                        </a:spcAft>
                      </a:pPr>
                      <a:r>
                        <a:rPr lang="en-US" sz="1500" dirty="0">
                          <a:effectLst/>
                        </a:rPr>
                        <a:t>Time Spent</a:t>
                      </a:r>
                      <a:endParaRPr lang="en-US" sz="1100" dirty="0">
                        <a:effectLst/>
                        <a:latin typeface="Calibri"/>
                        <a:ea typeface="Calibri"/>
                        <a:cs typeface="Times New Roman"/>
                      </a:endParaRPr>
                    </a:p>
                  </a:txBody>
                  <a:tcPr marL="66406" marR="66406" marT="0" marB="0"/>
                </a:tc>
                <a:tc>
                  <a:txBody>
                    <a:bodyPr/>
                    <a:lstStyle/>
                    <a:p>
                      <a:pPr marL="0" marR="0" algn="ctr">
                        <a:lnSpc>
                          <a:spcPct val="115000"/>
                        </a:lnSpc>
                        <a:spcBef>
                          <a:spcPts val="0"/>
                        </a:spcBef>
                        <a:spcAft>
                          <a:spcPts val="0"/>
                        </a:spcAft>
                      </a:pPr>
                      <a:r>
                        <a:rPr lang="en-US" sz="1500" dirty="0">
                          <a:effectLst/>
                        </a:rPr>
                        <a:t>Activity/Action</a:t>
                      </a:r>
                      <a:endParaRPr lang="en-US" sz="1100" dirty="0">
                        <a:effectLst/>
                        <a:latin typeface="Calibri"/>
                        <a:ea typeface="Calibri"/>
                        <a:cs typeface="Times New Roman"/>
                      </a:endParaRPr>
                    </a:p>
                  </a:txBody>
                  <a:tcPr marL="66406" marR="66406" marT="0" marB="0"/>
                </a:tc>
                <a:tc>
                  <a:txBody>
                    <a:bodyPr/>
                    <a:lstStyle/>
                    <a:p>
                      <a:pPr marL="0" marR="0" algn="ctr">
                        <a:lnSpc>
                          <a:spcPct val="115000"/>
                        </a:lnSpc>
                        <a:spcBef>
                          <a:spcPts val="0"/>
                        </a:spcBef>
                        <a:spcAft>
                          <a:spcPts val="0"/>
                        </a:spcAft>
                      </a:pPr>
                      <a:r>
                        <a:rPr lang="en-US" sz="1500" dirty="0">
                          <a:effectLst/>
                        </a:rPr>
                        <a:t>Students’ Action/Teacher’s Action</a:t>
                      </a:r>
                      <a:endParaRPr lang="en-US" sz="1100" dirty="0">
                        <a:effectLst/>
                        <a:latin typeface="Calibri"/>
                        <a:ea typeface="Calibri"/>
                        <a:cs typeface="Times New Roman"/>
                      </a:endParaRPr>
                    </a:p>
                  </a:txBody>
                  <a:tcPr marL="66406" marR="66406" marT="0" marB="0"/>
                </a:tc>
                <a:extLst>
                  <a:ext uri="{0D108BD9-81ED-4DB2-BD59-A6C34878D82A}">
                    <a16:rowId xmlns:a16="http://schemas.microsoft.com/office/drawing/2014/main" val="10001"/>
                  </a:ext>
                </a:extLst>
              </a:tr>
              <a:tr h="2800100">
                <a:tc>
                  <a:txBody>
                    <a:bodyPr/>
                    <a:lstStyle/>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p>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6406" marR="66406" marT="0" marB="0"/>
                </a:tc>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6406" marR="66406" marT="0" marB="0"/>
                </a:tc>
                <a:tc>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Times New Roman"/>
                      </a:endParaRPr>
                    </a:p>
                  </a:txBody>
                  <a:tcPr marL="66406" marR="66406"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35199282"/>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Questioning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78861568"/>
              </p:ext>
            </p:extLst>
          </p:nvPr>
        </p:nvGraphicFramePr>
        <p:xfrm>
          <a:off x="914400" y="620086"/>
          <a:ext cx="7086601" cy="4017628"/>
        </p:xfrm>
        <a:graphic>
          <a:graphicData uri="http://schemas.openxmlformats.org/drawingml/2006/table">
            <a:tbl>
              <a:tblPr firstRow="1" firstCol="1" bandRow="1">
                <a:tableStyleId>{5C22544A-7EE6-4342-B048-85BDC9FD1C3A}</a:tableStyleId>
              </a:tblPr>
              <a:tblGrid>
                <a:gridCol w="2943870">
                  <a:extLst>
                    <a:ext uri="{9D8B030D-6E8A-4147-A177-3AD203B41FA5}">
                      <a16:colId xmlns:a16="http://schemas.microsoft.com/office/drawing/2014/main" val="20000"/>
                    </a:ext>
                  </a:extLst>
                </a:gridCol>
                <a:gridCol w="1038273">
                  <a:extLst>
                    <a:ext uri="{9D8B030D-6E8A-4147-A177-3AD203B41FA5}">
                      <a16:colId xmlns:a16="http://schemas.microsoft.com/office/drawing/2014/main" val="20001"/>
                    </a:ext>
                  </a:extLst>
                </a:gridCol>
                <a:gridCol w="1714667">
                  <a:extLst>
                    <a:ext uri="{9D8B030D-6E8A-4147-A177-3AD203B41FA5}">
                      <a16:colId xmlns:a16="http://schemas.microsoft.com/office/drawing/2014/main" val="20002"/>
                    </a:ext>
                  </a:extLst>
                </a:gridCol>
                <a:gridCol w="1389791">
                  <a:extLst>
                    <a:ext uri="{9D8B030D-6E8A-4147-A177-3AD203B41FA5}">
                      <a16:colId xmlns:a16="http://schemas.microsoft.com/office/drawing/2014/main" val="20003"/>
                    </a:ext>
                  </a:extLst>
                </a:gridCol>
              </a:tblGrid>
              <a:tr h="232012">
                <a:tc gridSpan="4">
                  <a:txBody>
                    <a:bodyPr/>
                    <a:lstStyle/>
                    <a:p>
                      <a:pPr marL="0" marR="0" algn="ctr">
                        <a:lnSpc>
                          <a:spcPct val="115000"/>
                        </a:lnSpc>
                        <a:spcBef>
                          <a:spcPts val="0"/>
                        </a:spcBef>
                        <a:spcAft>
                          <a:spcPts val="0"/>
                        </a:spcAft>
                      </a:pPr>
                      <a:r>
                        <a:rPr lang="en-US" sz="1300" dirty="0">
                          <a:effectLst/>
                        </a:rPr>
                        <a:t>Measuring Questioning/Student Responses</a:t>
                      </a:r>
                      <a:endParaRPr lang="en-US" sz="900" dirty="0">
                        <a:effectLst/>
                        <a:latin typeface="Calibri"/>
                        <a:ea typeface="Calibri"/>
                        <a:cs typeface="Times New Roman"/>
                      </a:endParaRPr>
                    </a:p>
                  </a:txBody>
                  <a:tcPr marL="56742" marR="56742"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09031">
                <a:tc>
                  <a:txBody>
                    <a:bodyPr/>
                    <a:lstStyle/>
                    <a:p>
                      <a:pPr marL="0" marR="0" algn="ctr">
                        <a:lnSpc>
                          <a:spcPct val="115000"/>
                        </a:lnSpc>
                        <a:spcBef>
                          <a:spcPts val="0"/>
                        </a:spcBef>
                        <a:spcAft>
                          <a:spcPts val="0"/>
                        </a:spcAft>
                      </a:pPr>
                      <a:r>
                        <a:rPr lang="en-US" sz="1200" dirty="0">
                          <a:effectLst/>
                        </a:rPr>
                        <a:t>Question</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Level of Question</a:t>
                      </a:r>
                      <a:endParaRPr lang="en-US" sz="900" dirty="0">
                        <a:effectLst/>
                      </a:endParaRPr>
                    </a:p>
                    <a:p>
                      <a:pPr marL="0" marR="0" algn="ctr">
                        <a:lnSpc>
                          <a:spcPct val="115000"/>
                        </a:lnSpc>
                        <a:spcBef>
                          <a:spcPts val="0"/>
                        </a:spcBef>
                        <a:spcAft>
                          <a:spcPts val="0"/>
                        </a:spcAft>
                      </a:pPr>
                      <a:r>
                        <a:rPr lang="en-US" sz="1200" dirty="0">
                          <a:effectLst/>
                        </a:rPr>
                        <a:t>(H/M/L)</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Student’s Response</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Teacher-Extended Response?</a:t>
                      </a:r>
                      <a:endParaRPr lang="en-US" sz="900" dirty="0">
                        <a:effectLst/>
                        <a:latin typeface="Calibri"/>
                        <a:ea typeface="Calibri"/>
                        <a:cs typeface="Times New Roman"/>
                      </a:endParaRPr>
                    </a:p>
                  </a:txBody>
                  <a:tcPr marL="56742" marR="56742" marT="0" marB="0"/>
                </a:tc>
                <a:extLst>
                  <a:ext uri="{0D108BD9-81ED-4DB2-BD59-A6C34878D82A}">
                    <a16:rowId xmlns:a16="http://schemas.microsoft.com/office/drawing/2014/main" val="10001"/>
                  </a:ext>
                </a:extLst>
              </a:tr>
              <a:tr h="3045157">
                <a:tc>
                  <a:txBody>
                    <a:bodyPr/>
                    <a:lstStyle/>
                    <a:p>
                      <a:pPr marL="0" marR="0" algn="ctr">
                        <a:lnSpc>
                          <a:spcPct val="115000"/>
                        </a:lnSpc>
                        <a:spcBef>
                          <a:spcPts val="0"/>
                        </a:spcBef>
                        <a:spcAft>
                          <a:spcPts val="0"/>
                        </a:spcAft>
                      </a:pPr>
                      <a:r>
                        <a:rPr lang="en-US" sz="1200" dirty="0">
                          <a:effectLst/>
                        </a:rPr>
                        <a:t> </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endParaRPr>
                    </a:p>
                    <a:p>
                      <a:pPr marL="0" marR="0" algn="ctr">
                        <a:lnSpc>
                          <a:spcPct val="115000"/>
                        </a:lnSpc>
                        <a:spcBef>
                          <a:spcPts val="0"/>
                        </a:spcBef>
                        <a:spcAft>
                          <a:spcPts val="0"/>
                        </a:spcAft>
                      </a:pPr>
                      <a:r>
                        <a:rPr lang="en-US" sz="1200" dirty="0">
                          <a:effectLst/>
                        </a:rPr>
                        <a:t> </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 </a:t>
                      </a:r>
                      <a:endParaRPr lang="en-US" sz="900" dirty="0">
                        <a:effectLst/>
                        <a:latin typeface="Calibri"/>
                        <a:ea typeface="Calibri"/>
                        <a:cs typeface="Times New Roman"/>
                      </a:endParaRPr>
                    </a:p>
                  </a:txBody>
                  <a:tcPr marL="56742" marR="56742" marT="0" marB="0"/>
                </a:tc>
                <a:tc>
                  <a:txBody>
                    <a:bodyPr/>
                    <a:lstStyle/>
                    <a:p>
                      <a:pPr marL="0" marR="0" algn="ctr">
                        <a:lnSpc>
                          <a:spcPct val="115000"/>
                        </a:lnSpc>
                        <a:spcBef>
                          <a:spcPts val="0"/>
                        </a:spcBef>
                        <a:spcAft>
                          <a:spcPts val="0"/>
                        </a:spcAft>
                      </a:pPr>
                      <a:r>
                        <a:rPr lang="en-US" sz="1200" dirty="0">
                          <a:effectLst/>
                        </a:rPr>
                        <a:t> </a:t>
                      </a:r>
                      <a:endParaRPr lang="en-US" sz="900" dirty="0">
                        <a:effectLst/>
                        <a:latin typeface="Calibri"/>
                        <a:ea typeface="Calibri"/>
                        <a:cs typeface="Times New Roman"/>
                      </a:endParaRPr>
                    </a:p>
                  </a:txBody>
                  <a:tcPr marL="56742" marR="56742" marT="0" marB="0"/>
                </a:tc>
                <a:extLst>
                  <a:ext uri="{0D108BD9-81ED-4DB2-BD59-A6C34878D82A}">
                    <a16:rowId xmlns:a16="http://schemas.microsoft.com/office/drawing/2014/main" val="10002"/>
                  </a:ext>
                </a:extLst>
              </a:tr>
            </a:tbl>
          </a:graphicData>
        </a:graphic>
      </p:graphicFrame>
      <p:sp>
        <p:nvSpPr>
          <p:cNvPr id="5" name="Rectangle 1"/>
          <p:cNvSpPr>
            <a:spLocks noChangeArrowheads="1"/>
          </p:cNvSpPr>
          <p:nvPr/>
        </p:nvSpPr>
        <p:spPr bwMode="auto">
          <a:xfrm>
            <a:off x="2017713" y="6207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952844837"/>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Presenters….</a:t>
            </a:r>
            <a:endParaRPr lang="en-US" dirty="0"/>
          </a:p>
        </p:txBody>
      </p:sp>
      <p:sp>
        <p:nvSpPr>
          <p:cNvPr id="3" name="Content Placeholder 2"/>
          <p:cNvSpPr>
            <a:spLocks noGrp="1"/>
          </p:cNvSpPr>
          <p:nvPr>
            <p:ph sz="quarter" idx="13"/>
          </p:nvPr>
        </p:nvSpPr>
        <p:spPr>
          <a:xfrm>
            <a:off x="838200" y="1752600"/>
            <a:ext cx="3657600" cy="3810000"/>
          </a:xfrm>
        </p:spPr>
        <p:txBody>
          <a:bodyPr>
            <a:normAutofit lnSpcReduction="10000"/>
          </a:bodyPr>
          <a:lstStyle/>
          <a:p>
            <a:r>
              <a:rPr lang="en-US" dirty="0" smtClean="0"/>
              <a:t>Coach Teniesha I. Mahoney</a:t>
            </a:r>
          </a:p>
          <a:p>
            <a:pPr lvl="1"/>
            <a:r>
              <a:rPr lang="en-US" dirty="0" smtClean="0"/>
              <a:t>High School English Teacher</a:t>
            </a:r>
          </a:p>
          <a:p>
            <a:pPr lvl="1"/>
            <a:r>
              <a:rPr lang="en-US" dirty="0" smtClean="0"/>
              <a:t>ELA Content Coach</a:t>
            </a:r>
          </a:p>
          <a:p>
            <a:pPr lvl="1"/>
            <a:r>
              <a:rPr lang="en-US" dirty="0" smtClean="0"/>
              <a:t>Louisiana Teacher Leader</a:t>
            </a:r>
          </a:p>
          <a:p>
            <a:pPr lvl="1"/>
            <a:r>
              <a:rPr lang="en-US" dirty="0" smtClean="0"/>
              <a:t>High School Administrative Assistant</a:t>
            </a:r>
          </a:p>
          <a:p>
            <a:pPr lvl="1"/>
            <a:r>
              <a:rPr lang="en-US" dirty="0" smtClean="0"/>
              <a:t>High School Assistant Principal</a:t>
            </a:r>
          </a:p>
          <a:p>
            <a:endParaRPr lang="en-US" dirty="0" smtClean="0"/>
          </a:p>
          <a:p>
            <a:endParaRPr lang="en-US" dirty="0" smtClean="0"/>
          </a:p>
          <a:p>
            <a:endParaRPr lang="en-US" dirty="0" smtClean="0"/>
          </a:p>
        </p:txBody>
      </p:sp>
      <p:sp>
        <p:nvSpPr>
          <p:cNvPr id="4" name="Content Placeholder 3"/>
          <p:cNvSpPr>
            <a:spLocks noGrp="1"/>
          </p:cNvSpPr>
          <p:nvPr>
            <p:ph sz="quarter" idx="14"/>
          </p:nvPr>
        </p:nvSpPr>
        <p:spPr>
          <a:xfrm>
            <a:off x="4495800" y="1752600"/>
            <a:ext cx="3657600" cy="4038600"/>
          </a:xfrm>
        </p:spPr>
        <p:txBody>
          <a:bodyPr>
            <a:normAutofit/>
          </a:bodyPr>
          <a:lstStyle/>
          <a:p>
            <a:r>
              <a:rPr lang="en-US" dirty="0"/>
              <a:t>Coach Walter E. Brown</a:t>
            </a:r>
          </a:p>
          <a:p>
            <a:pPr lvl="1"/>
            <a:r>
              <a:rPr lang="en-US" dirty="0"/>
              <a:t>High School English Teacher</a:t>
            </a:r>
          </a:p>
          <a:p>
            <a:pPr lvl="1"/>
            <a:r>
              <a:rPr lang="en-US" dirty="0"/>
              <a:t>ELA Content Coach</a:t>
            </a:r>
          </a:p>
          <a:p>
            <a:pPr lvl="1"/>
            <a:r>
              <a:rPr lang="en-US" dirty="0"/>
              <a:t>Assistant Principal</a:t>
            </a:r>
          </a:p>
          <a:p>
            <a:pPr lvl="1"/>
            <a:r>
              <a:rPr lang="en-US" dirty="0"/>
              <a:t>ELA Curriculum Specialist</a:t>
            </a:r>
          </a:p>
          <a:p>
            <a:endParaRPr lang="en-US" dirty="0"/>
          </a:p>
        </p:txBody>
      </p:sp>
    </p:spTree>
    <p:extLst>
      <p:ext uri="{BB962C8B-B14F-4D97-AF65-F5344CB8AC3E}">
        <p14:creationId xmlns:p14="http://schemas.microsoft.com/office/powerpoint/2010/main" val="398333002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ircle(in)">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circle(in)">
                                      <p:cBhvr>
                                        <p:cTn id="27" dur="2000"/>
                                        <p:tgtEl>
                                          <p:spTgt spid="4">
                                            <p:txEl>
                                              <p:pRg st="0" end="0"/>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circle(in)">
                                      <p:cBhvr>
                                        <p:cTn id="30" dur="2000"/>
                                        <p:tgtEl>
                                          <p:spTgt spid="4">
                                            <p:txEl>
                                              <p:pRg st="1" end="1"/>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circle(in)">
                                      <p:cBhvr>
                                        <p:cTn id="33" dur="2000"/>
                                        <p:tgtEl>
                                          <p:spTgt spid="4">
                                            <p:txEl>
                                              <p:pRg st="2" end="2"/>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circle(in)">
                                      <p:cBhvr>
                                        <p:cTn id="36" dur="2000"/>
                                        <p:tgtEl>
                                          <p:spTgt spid="4">
                                            <p:txEl>
                                              <p:pRg st="3" end="3"/>
                                            </p:txEl>
                                          </p:spTgt>
                                        </p:tgtEl>
                                      </p:cBhvr>
                                    </p:animEffect>
                                  </p:childTnLst>
                                </p:cTn>
                              </p:par>
                              <p:par>
                                <p:cTn id="37" presetID="6" presetClass="entr" presetSubtype="16" fill="hold"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circle(in)">
                                      <p:cBhvr>
                                        <p:cTn id="39"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Correlation of standards, objectives, and activities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16430768"/>
              </p:ext>
            </p:extLst>
          </p:nvPr>
        </p:nvGraphicFramePr>
        <p:xfrm>
          <a:off x="838200" y="609600"/>
          <a:ext cx="7543801" cy="3631692"/>
        </p:xfrm>
        <a:graphic>
          <a:graphicData uri="http://schemas.openxmlformats.org/drawingml/2006/table">
            <a:tbl>
              <a:tblPr firstRow="1" firstCol="1" bandRow="1">
                <a:tableStyleId>{5C22544A-7EE6-4342-B048-85BDC9FD1C3A}</a:tableStyleId>
              </a:tblPr>
              <a:tblGrid>
                <a:gridCol w="2609134">
                  <a:extLst>
                    <a:ext uri="{9D8B030D-6E8A-4147-A177-3AD203B41FA5}">
                      <a16:colId xmlns:a16="http://schemas.microsoft.com/office/drawing/2014/main" val="20000"/>
                    </a:ext>
                  </a:extLst>
                </a:gridCol>
                <a:gridCol w="2297172">
                  <a:extLst>
                    <a:ext uri="{9D8B030D-6E8A-4147-A177-3AD203B41FA5}">
                      <a16:colId xmlns:a16="http://schemas.microsoft.com/office/drawing/2014/main" val="20001"/>
                    </a:ext>
                  </a:extLst>
                </a:gridCol>
                <a:gridCol w="1772510">
                  <a:extLst>
                    <a:ext uri="{9D8B030D-6E8A-4147-A177-3AD203B41FA5}">
                      <a16:colId xmlns:a16="http://schemas.microsoft.com/office/drawing/2014/main" val="20002"/>
                    </a:ext>
                  </a:extLst>
                </a:gridCol>
                <a:gridCol w="864985">
                  <a:extLst>
                    <a:ext uri="{9D8B030D-6E8A-4147-A177-3AD203B41FA5}">
                      <a16:colId xmlns:a16="http://schemas.microsoft.com/office/drawing/2014/main" val="20003"/>
                    </a:ext>
                  </a:extLst>
                </a:gridCol>
              </a:tblGrid>
              <a:tr h="315799">
                <a:tc gridSpan="4">
                  <a:txBody>
                    <a:bodyPr/>
                    <a:lstStyle/>
                    <a:p>
                      <a:pPr marL="0" marR="0" algn="ctr">
                        <a:lnSpc>
                          <a:spcPct val="115000"/>
                        </a:lnSpc>
                        <a:spcBef>
                          <a:spcPts val="0"/>
                        </a:spcBef>
                        <a:spcAft>
                          <a:spcPts val="0"/>
                        </a:spcAft>
                      </a:pPr>
                      <a:r>
                        <a:rPr lang="en-US" sz="1600" dirty="0">
                          <a:effectLst/>
                        </a:rPr>
                        <a:t>Measuring Correlation Between Standard/Objective/Activity</a:t>
                      </a:r>
                      <a:endParaRPr lang="en-US" sz="1100" dirty="0">
                        <a:effectLst/>
                        <a:latin typeface="Calibri"/>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52649">
                <a:tc>
                  <a:txBody>
                    <a:bodyPr/>
                    <a:lstStyle/>
                    <a:p>
                      <a:pPr marL="0" marR="0" algn="ctr">
                        <a:lnSpc>
                          <a:spcPct val="115000"/>
                        </a:lnSpc>
                        <a:spcBef>
                          <a:spcPts val="0"/>
                        </a:spcBef>
                        <a:spcAft>
                          <a:spcPts val="0"/>
                        </a:spcAft>
                      </a:pPr>
                      <a:r>
                        <a:rPr lang="en-US" sz="1400" dirty="0">
                          <a:effectLst/>
                        </a:rPr>
                        <a:t>Standard</a:t>
                      </a:r>
                      <a:endParaRPr lang="en-US" sz="1100" dirty="0">
                        <a:effectLst/>
                      </a:endParaRPr>
                    </a:p>
                    <a:p>
                      <a:pPr marL="0" marR="0" algn="r">
                        <a:lnSpc>
                          <a:spcPct val="115000"/>
                        </a:lnSpc>
                        <a:spcBef>
                          <a:spcPts val="0"/>
                        </a:spcBef>
                        <a:spcAft>
                          <a:spcPts val="0"/>
                        </a:spcAft>
                      </a:pPr>
                      <a:r>
                        <a:rPr lang="en-US" sz="1400" dirty="0">
                          <a:effectLst/>
                        </a:rPr>
                        <a: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Objective</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Activity</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Match?</a:t>
                      </a:r>
                      <a:endParaRPr lang="en-US" sz="1100" dirty="0">
                        <a:effectLst/>
                      </a:endParaRPr>
                    </a:p>
                    <a:p>
                      <a:pPr marL="0" marR="0" algn="ctr">
                        <a:lnSpc>
                          <a:spcPct val="115000"/>
                        </a:lnSpc>
                        <a:spcBef>
                          <a:spcPts val="0"/>
                        </a:spcBef>
                        <a:spcAft>
                          <a:spcPts val="0"/>
                        </a:spcAft>
                      </a:pPr>
                      <a:r>
                        <a:rPr lang="en-US" sz="1400" dirty="0">
                          <a:effectLst/>
                        </a:rPr>
                        <a:t>(Y/N)</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2763244">
                <a:tc>
                  <a:txBody>
                    <a:bodyPr/>
                    <a:lstStyle/>
                    <a:p>
                      <a:pPr marL="0" marR="0" algn="ctr">
                        <a:lnSpc>
                          <a:spcPct val="115000"/>
                        </a:lnSpc>
                        <a:spcBef>
                          <a:spcPts val="0"/>
                        </a:spcBef>
                        <a:spcAft>
                          <a:spcPts val="0"/>
                        </a:spcAft>
                      </a:pPr>
                      <a:r>
                        <a:rPr lang="en-US" sz="1400" dirty="0">
                          <a:effectLst/>
                        </a:rPr>
                        <a: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dirty="0">
                          <a:effectLst/>
                        </a:rPr>
                        <a:t> </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
        <p:nvSpPr>
          <p:cNvPr id="5" name="Rectangle 1"/>
          <p:cNvSpPr>
            <a:spLocks noChangeArrowheads="1"/>
          </p:cNvSpPr>
          <p:nvPr/>
        </p:nvSpPr>
        <p:spPr bwMode="auto">
          <a:xfrm>
            <a:off x="1493838" y="1016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14018619"/>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Simple Observation Rubrics</a:t>
            </a:r>
          </a:p>
        </p:txBody>
      </p:sp>
      <p:sp>
        <p:nvSpPr>
          <p:cNvPr id="3" name="Content Placeholder 2"/>
          <p:cNvSpPr>
            <a:spLocks noGrp="1"/>
          </p:cNvSpPr>
          <p:nvPr>
            <p:ph idx="1"/>
          </p:nvPr>
        </p:nvSpPr>
        <p:spPr/>
        <p:txBody>
          <a:bodyPr>
            <a:normAutofit lnSpcReduction="10000"/>
          </a:bodyPr>
          <a:lstStyle/>
          <a:p>
            <a:r>
              <a:rPr lang="en-US" sz="3200" dirty="0" smtClean="0"/>
              <a:t>Turn and Talk</a:t>
            </a:r>
          </a:p>
          <a:p>
            <a:pPr lvl="1"/>
            <a:r>
              <a:rPr lang="en-US" sz="2800" dirty="0" smtClean="0"/>
              <a:t>Which area needs the most work in your school?</a:t>
            </a:r>
          </a:p>
          <a:p>
            <a:pPr lvl="1"/>
            <a:r>
              <a:rPr lang="en-US" sz="2800" dirty="0" smtClean="0"/>
              <a:t>Which rubric would best assess that area in a teacher observation?</a:t>
            </a:r>
          </a:p>
          <a:p>
            <a:pPr lvl="1"/>
            <a:r>
              <a:rPr lang="en-US" sz="2800" dirty="0" smtClean="0"/>
              <a:t>How would you use that data to help improve the teacher’s instructional practices?</a:t>
            </a:r>
            <a:endParaRPr lang="en-US" sz="2800" dirty="0"/>
          </a:p>
        </p:txBody>
      </p:sp>
    </p:spTree>
    <p:extLst>
      <p:ext uri="{BB962C8B-B14F-4D97-AF65-F5344CB8AC3E}">
        <p14:creationId xmlns:p14="http://schemas.microsoft.com/office/powerpoint/2010/main" val="3937327142"/>
      </p:ext>
    </p:extLst>
  </p:cSld>
  <p:clrMapOvr>
    <a:masterClrMapping/>
  </p:clrMapOvr>
  <p:transition spd="slow">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Mind Map!</a:t>
            </a:r>
            <a:endParaRPr lang="en-US" dirty="0"/>
          </a:p>
        </p:txBody>
      </p:sp>
      <p:sp>
        <p:nvSpPr>
          <p:cNvPr id="3" name="Content Placeholder 2"/>
          <p:cNvSpPr>
            <a:spLocks noGrp="1"/>
          </p:cNvSpPr>
          <p:nvPr>
            <p:ph idx="1"/>
          </p:nvPr>
        </p:nvSpPr>
        <p:spPr/>
        <p:txBody>
          <a:bodyPr>
            <a:normAutofit/>
          </a:bodyPr>
          <a:lstStyle/>
          <a:p>
            <a:r>
              <a:rPr lang="en-US" sz="4000" dirty="0" smtClean="0"/>
              <a:t>In groups of 4, create a Mind Map about what you learned from “Ready. Set. Coach!”</a:t>
            </a:r>
            <a:endParaRPr lang="en-US" sz="4000" dirty="0"/>
          </a:p>
        </p:txBody>
      </p:sp>
    </p:spTree>
    <p:extLst>
      <p:ext uri="{BB962C8B-B14F-4D97-AF65-F5344CB8AC3E}">
        <p14:creationId xmlns:p14="http://schemas.microsoft.com/office/powerpoint/2010/main" val="3573000346"/>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Further Coaching Tips…</a:t>
            </a:r>
            <a:endParaRPr lang="en-US" dirty="0"/>
          </a:p>
        </p:txBody>
      </p:sp>
      <p:sp>
        <p:nvSpPr>
          <p:cNvPr id="3" name="Content Placeholder 2"/>
          <p:cNvSpPr>
            <a:spLocks noGrp="1"/>
          </p:cNvSpPr>
          <p:nvPr>
            <p:ph idx="1"/>
          </p:nvPr>
        </p:nvSpPr>
        <p:spPr/>
        <p:txBody>
          <a:bodyPr/>
          <a:lstStyle/>
          <a:p>
            <a:r>
              <a:rPr lang="en-US" dirty="0" err="1" smtClean="0"/>
              <a:t>Teniesha</a:t>
            </a:r>
            <a:r>
              <a:rPr lang="en-US" dirty="0" smtClean="0"/>
              <a:t> I. Mahoney</a:t>
            </a:r>
          </a:p>
          <a:p>
            <a:pPr lvl="1"/>
            <a:r>
              <a:rPr lang="en-US" dirty="0" smtClean="0">
                <a:hlinkClick r:id="rId2"/>
              </a:rPr>
              <a:t>timahoney@caddoschools.org</a:t>
            </a:r>
            <a:endParaRPr lang="en-US" dirty="0" smtClean="0"/>
          </a:p>
          <a:p>
            <a:pPr lvl="1"/>
            <a:r>
              <a:rPr lang="en-US" dirty="0" smtClean="0"/>
              <a:t>(318) 364-5740</a:t>
            </a:r>
            <a:endParaRPr lang="en-US" dirty="0"/>
          </a:p>
          <a:p>
            <a:r>
              <a:rPr lang="en-US" dirty="0" smtClean="0"/>
              <a:t>Walter E. Brown</a:t>
            </a:r>
          </a:p>
          <a:p>
            <a:pPr lvl="1"/>
            <a:r>
              <a:rPr lang="en-US" dirty="0" smtClean="0">
                <a:hlinkClick r:id="rId3"/>
              </a:rPr>
              <a:t>wbrown@caddoschools.org</a:t>
            </a:r>
            <a:endParaRPr lang="en-US" dirty="0" smtClean="0"/>
          </a:p>
          <a:p>
            <a:pPr lvl="1"/>
            <a:r>
              <a:rPr lang="en-US" dirty="0" smtClean="0"/>
              <a:t>(318) 603-6361</a:t>
            </a:r>
          </a:p>
          <a:p>
            <a:pPr lvl="1"/>
            <a:endParaRPr lang="en-US" dirty="0"/>
          </a:p>
        </p:txBody>
      </p:sp>
    </p:spTree>
    <p:extLst>
      <p:ext uri="{BB962C8B-B14F-4D97-AF65-F5344CB8AC3E}">
        <p14:creationId xmlns:p14="http://schemas.microsoft.com/office/powerpoint/2010/main" val="3544163026"/>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a:t>
            </a:r>
            <a:endParaRPr lang="en-US" dirty="0"/>
          </a:p>
        </p:txBody>
      </p:sp>
      <p:sp>
        <p:nvSpPr>
          <p:cNvPr id="3" name="Content Placeholder 2"/>
          <p:cNvSpPr>
            <a:spLocks noGrp="1"/>
          </p:cNvSpPr>
          <p:nvPr>
            <p:ph idx="1"/>
          </p:nvPr>
        </p:nvSpPr>
        <p:spPr/>
        <p:txBody>
          <a:bodyPr/>
          <a:lstStyle/>
          <a:p>
            <a:r>
              <a:rPr lang="en-US" dirty="0" smtClean="0"/>
              <a:t>Learn models for effective coaching.</a:t>
            </a:r>
          </a:p>
          <a:p>
            <a:r>
              <a:rPr lang="en-US" dirty="0" smtClean="0"/>
              <a:t>Differentiate between what coaching IS and what coaching IS NOT.</a:t>
            </a:r>
          </a:p>
          <a:p>
            <a:r>
              <a:rPr lang="en-US" dirty="0" smtClean="0"/>
              <a:t>Construct a toolbox of “look-fors” when coaching.</a:t>
            </a:r>
          </a:p>
          <a:p>
            <a:r>
              <a:rPr lang="en-US" dirty="0" smtClean="0"/>
              <a:t>Analyze various rubrics for coaching evaluations.</a:t>
            </a:r>
            <a:endParaRPr lang="en-US" dirty="0"/>
          </a:p>
        </p:txBody>
      </p:sp>
    </p:spTree>
    <p:extLst>
      <p:ext uri="{BB962C8B-B14F-4D97-AF65-F5344CB8AC3E}">
        <p14:creationId xmlns:p14="http://schemas.microsoft.com/office/powerpoint/2010/main" val="28349146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heel(1)">
                                      <p:cBhvr>
                                        <p:cTn id="10" dur="2000"/>
                                        <p:tgtEl>
                                          <p:spTgt spid="3">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heel(1)">
                                      <p:cBhvr>
                                        <p:cTn id="13" dur="2000"/>
                                        <p:tgtEl>
                                          <p:spTgt spid="3">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heel(1)">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Ready. Set. Coach!</a:t>
            </a:r>
            <a:endParaRPr lang="en-US" dirty="0"/>
          </a:p>
        </p:txBody>
      </p:sp>
      <p:sp>
        <p:nvSpPr>
          <p:cNvPr id="3" name="Content Placeholder 2"/>
          <p:cNvSpPr>
            <a:spLocks noGrp="1"/>
          </p:cNvSpPr>
          <p:nvPr>
            <p:ph idx="1"/>
          </p:nvPr>
        </p:nvSpPr>
        <p:spPr/>
        <p:txBody>
          <a:bodyPr>
            <a:normAutofit fontScale="77500" lnSpcReduction="20000"/>
          </a:bodyPr>
          <a:lstStyle/>
          <a:p>
            <a:pPr marL="0" indent="0" algn="ctr">
              <a:buNone/>
            </a:pPr>
            <a:r>
              <a:rPr lang="en-US" sz="23900" dirty="0" smtClean="0"/>
              <a:t>Set….</a:t>
            </a:r>
            <a:endParaRPr lang="en-US" sz="23900" dirty="0"/>
          </a:p>
        </p:txBody>
      </p:sp>
      <p:pic>
        <p:nvPicPr>
          <p:cNvPr id="3074" name="Picture 2" descr="C:\Users\timahoney.CADDOSCHOOLS\AppData\Local\Microsoft\Windows\Temporary Internet Files\Content.IE5\LO12BZ4O\animated_sports[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038599"/>
            <a:ext cx="2733675" cy="1839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700051"/>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Norms…</a:t>
            </a:r>
            <a:endParaRPr lang="en-US" dirty="0"/>
          </a:p>
        </p:txBody>
      </p:sp>
      <p:sp>
        <p:nvSpPr>
          <p:cNvPr id="3" name="Content Placeholder 2"/>
          <p:cNvSpPr>
            <a:spLocks noGrp="1"/>
          </p:cNvSpPr>
          <p:nvPr>
            <p:ph idx="1"/>
          </p:nvPr>
        </p:nvSpPr>
        <p:spPr/>
        <p:txBody>
          <a:bodyPr>
            <a:normAutofit lnSpcReduction="10000"/>
          </a:bodyPr>
          <a:lstStyle/>
          <a:p>
            <a:r>
              <a:rPr lang="en-US" sz="4000" dirty="0" smtClean="0"/>
              <a:t>Silence cell phones.</a:t>
            </a:r>
          </a:p>
          <a:p>
            <a:r>
              <a:rPr lang="en-US" sz="4000" dirty="0" smtClean="0"/>
              <a:t>Ask questions.</a:t>
            </a:r>
          </a:p>
          <a:p>
            <a:r>
              <a:rPr lang="en-US" sz="4000" dirty="0" smtClean="0"/>
              <a:t>Share ideas.</a:t>
            </a:r>
          </a:p>
          <a:p>
            <a:r>
              <a:rPr lang="en-US" sz="4000" dirty="0" smtClean="0"/>
              <a:t>Take notes.</a:t>
            </a:r>
          </a:p>
          <a:p>
            <a:r>
              <a:rPr lang="en-US" sz="4000" dirty="0" smtClean="0"/>
              <a:t>Pictures are okay!</a:t>
            </a:r>
            <a:endParaRPr lang="en-US" sz="4000" dirty="0"/>
          </a:p>
        </p:txBody>
      </p:sp>
    </p:spTree>
    <p:extLst>
      <p:ext uri="{BB962C8B-B14F-4D97-AF65-F5344CB8AC3E}">
        <p14:creationId xmlns:p14="http://schemas.microsoft.com/office/powerpoint/2010/main" val="146784205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Ready. Set. Coach!</a:t>
            </a:r>
            <a:endParaRPr lang="en-US" dirty="0"/>
          </a:p>
        </p:txBody>
      </p:sp>
      <p:sp>
        <p:nvSpPr>
          <p:cNvPr id="3" name="Content Placeholder 2"/>
          <p:cNvSpPr>
            <a:spLocks noGrp="1"/>
          </p:cNvSpPr>
          <p:nvPr>
            <p:ph idx="1"/>
          </p:nvPr>
        </p:nvSpPr>
        <p:spPr>
          <a:xfrm>
            <a:off x="1559522" y="1828800"/>
            <a:ext cx="6196405" cy="3603812"/>
          </a:xfrm>
        </p:spPr>
        <p:txBody>
          <a:bodyPr>
            <a:noAutofit/>
          </a:bodyPr>
          <a:lstStyle/>
          <a:p>
            <a:pPr marL="0" indent="0" algn="ctr">
              <a:buNone/>
            </a:pPr>
            <a:r>
              <a:rPr lang="en-US" sz="14000" dirty="0" smtClean="0"/>
              <a:t>Coach!!</a:t>
            </a:r>
            <a:endParaRPr lang="en-US" sz="14000" dirty="0"/>
          </a:p>
        </p:txBody>
      </p:sp>
      <p:pic>
        <p:nvPicPr>
          <p:cNvPr id="4098" name="Picture 2" descr="C:\Users\timahoney.CADDOSCHOOLS\AppData\Local\Microsoft\Windows\Temporary Internet Files\Content.IE5\LO12BZ4O\college-sports-uni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733800"/>
            <a:ext cx="3067050"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909048"/>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Corners Activity</a:t>
            </a:r>
            <a:endParaRPr lang="en-US" dirty="0"/>
          </a:p>
        </p:txBody>
      </p:sp>
      <p:sp>
        <p:nvSpPr>
          <p:cNvPr id="3" name="Content Placeholder 2"/>
          <p:cNvSpPr>
            <a:spLocks noGrp="1"/>
          </p:cNvSpPr>
          <p:nvPr>
            <p:ph idx="1"/>
          </p:nvPr>
        </p:nvSpPr>
        <p:spPr/>
        <p:txBody>
          <a:bodyPr>
            <a:normAutofit lnSpcReduction="10000"/>
          </a:bodyPr>
          <a:lstStyle/>
          <a:p>
            <a:r>
              <a:rPr lang="en-US" dirty="0" smtClean="0"/>
              <a:t>There are four pictures posted in the four corners of the room.</a:t>
            </a:r>
          </a:p>
          <a:p>
            <a:r>
              <a:rPr lang="en-US" dirty="0" smtClean="0"/>
              <a:t>Review the pictures.</a:t>
            </a:r>
          </a:p>
          <a:p>
            <a:r>
              <a:rPr lang="en-US" dirty="0" smtClean="0"/>
              <a:t>Which picture best represents your view of Instructional Coaching?</a:t>
            </a:r>
          </a:p>
          <a:p>
            <a:r>
              <a:rPr lang="en-US" dirty="0" smtClean="0"/>
              <a:t>Move to the corner where that picture is posted.</a:t>
            </a:r>
          </a:p>
          <a:p>
            <a:r>
              <a:rPr lang="en-US" dirty="0" smtClean="0"/>
              <a:t>Share your views on the picture and coaching.</a:t>
            </a:r>
            <a:endParaRPr lang="en-US" dirty="0"/>
          </a:p>
        </p:txBody>
      </p:sp>
    </p:spTree>
    <p:extLst>
      <p:ext uri="{BB962C8B-B14F-4D97-AF65-F5344CB8AC3E}">
        <p14:creationId xmlns:p14="http://schemas.microsoft.com/office/powerpoint/2010/main" val="463307792"/>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Coaching Is and Is NOT….</a:t>
            </a:r>
            <a:endParaRPr lang="en-US" dirty="0"/>
          </a:p>
        </p:txBody>
      </p:sp>
      <p:sp>
        <p:nvSpPr>
          <p:cNvPr id="4" name="Content Placeholder 3"/>
          <p:cNvSpPr>
            <a:spLocks noGrp="1"/>
          </p:cNvSpPr>
          <p:nvPr>
            <p:ph sz="quarter" idx="13"/>
          </p:nvPr>
        </p:nvSpPr>
        <p:spPr/>
        <p:txBody>
          <a:bodyPr>
            <a:normAutofit fontScale="92500" lnSpcReduction="20000"/>
          </a:bodyPr>
          <a:lstStyle/>
          <a:p>
            <a:r>
              <a:rPr lang="en-US" sz="2600" dirty="0" smtClean="0"/>
              <a:t>Coaching Is…</a:t>
            </a:r>
          </a:p>
          <a:p>
            <a:pPr lvl="1"/>
            <a:r>
              <a:rPr lang="en-US" sz="2200" dirty="0" smtClean="0"/>
              <a:t>Site-based, job-embedded professional development</a:t>
            </a:r>
          </a:p>
          <a:p>
            <a:pPr lvl="1"/>
            <a:r>
              <a:rPr lang="en-US" sz="2200" dirty="0" smtClean="0"/>
              <a:t>Specific</a:t>
            </a:r>
          </a:p>
          <a:p>
            <a:pPr lvl="1"/>
            <a:r>
              <a:rPr lang="en-US" sz="2200" dirty="0" smtClean="0"/>
              <a:t>NOT ADMINISTRATION</a:t>
            </a:r>
          </a:p>
          <a:p>
            <a:pPr lvl="1"/>
            <a:r>
              <a:rPr lang="en-US" sz="2200" dirty="0" smtClean="0"/>
              <a:t>Modeling/TEACHING</a:t>
            </a:r>
          </a:p>
          <a:p>
            <a:pPr lvl="1"/>
            <a:r>
              <a:rPr lang="en-US" sz="2200" dirty="0" smtClean="0"/>
              <a:t>Peer-to-Peer</a:t>
            </a:r>
          </a:p>
          <a:p>
            <a:pPr lvl="1"/>
            <a:r>
              <a:rPr lang="en-US" sz="2200" dirty="0" smtClean="0"/>
              <a:t>Collaboration to maximize teacher effectiveness</a:t>
            </a:r>
          </a:p>
          <a:p>
            <a:pPr marL="457200" lvl="1" indent="0">
              <a:buNone/>
            </a:pPr>
            <a:endParaRPr lang="en-US" dirty="0"/>
          </a:p>
        </p:txBody>
      </p:sp>
      <p:sp>
        <p:nvSpPr>
          <p:cNvPr id="5" name="Content Placeholder 4"/>
          <p:cNvSpPr>
            <a:spLocks noGrp="1"/>
          </p:cNvSpPr>
          <p:nvPr>
            <p:ph sz="quarter" idx="14"/>
          </p:nvPr>
        </p:nvSpPr>
        <p:spPr>
          <a:xfrm>
            <a:off x="4572000" y="2057400"/>
            <a:ext cx="3657600" cy="3352799"/>
          </a:xfrm>
        </p:spPr>
        <p:txBody>
          <a:bodyPr>
            <a:normAutofit/>
          </a:bodyPr>
          <a:lstStyle/>
          <a:p>
            <a:r>
              <a:rPr lang="en-US" dirty="0" smtClean="0"/>
              <a:t>Coaching is NOT…</a:t>
            </a:r>
          </a:p>
          <a:p>
            <a:pPr lvl="1"/>
            <a:r>
              <a:rPr lang="en-US" dirty="0" smtClean="0"/>
              <a:t>Looking for fault</a:t>
            </a:r>
          </a:p>
          <a:p>
            <a:pPr lvl="1"/>
            <a:r>
              <a:rPr lang="en-US" dirty="0" smtClean="0"/>
              <a:t>Judgment</a:t>
            </a:r>
          </a:p>
          <a:p>
            <a:pPr lvl="1"/>
            <a:r>
              <a:rPr lang="en-US" dirty="0" smtClean="0"/>
              <a:t>“Eyes and Ears” to administrators</a:t>
            </a:r>
          </a:p>
          <a:p>
            <a:pPr lvl="1"/>
            <a:r>
              <a:rPr lang="en-US" dirty="0" smtClean="0"/>
              <a:t>An escape from the classroom</a:t>
            </a:r>
          </a:p>
          <a:p>
            <a:pPr lvl="1"/>
            <a:r>
              <a:rPr lang="en-US" dirty="0" smtClean="0"/>
              <a:t>A DESK JOB</a:t>
            </a:r>
            <a:endParaRPr lang="en-US" dirty="0"/>
          </a:p>
        </p:txBody>
      </p:sp>
    </p:spTree>
    <p:extLst>
      <p:ext uri="{BB962C8B-B14F-4D97-AF65-F5344CB8AC3E}">
        <p14:creationId xmlns:p14="http://schemas.microsoft.com/office/powerpoint/2010/main" val="201254492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anim calcmode="lin" valueType="num">
                                      <p:cBhvr>
                                        <p:cTn id="2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00"/>
                                        <p:tgtEl>
                                          <p:spTgt spid="4">
                                            <p:txEl>
                                              <p:pRg st="5" end="5"/>
                                            </p:txEl>
                                          </p:spTgt>
                                        </p:tgtEl>
                                      </p:cBhvr>
                                    </p:animEffect>
                                    <p:anim calcmode="lin" valueType="num">
                                      <p:cBhvr>
                                        <p:cTn id="3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1000"/>
                                        <p:tgtEl>
                                          <p:spTgt spid="4">
                                            <p:txEl>
                                              <p:pRg st="6" end="6"/>
                                            </p:txEl>
                                          </p:spTgt>
                                        </p:tgtEl>
                                      </p:cBhvr>
                                    </p:animEffect>
                                    <p:anim calcmode="lin" valueType="num">
                                      <p:cBhvr>
                                        <p:cTn id="3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5">
                                            <p:txEl>
                                              <p:pRg st="0" end="0"/>
                                            </p:txEl>
                                          </p:spTgt>
                                        </p:tgtEl>
                                        <p:attrNameLst>
                                          <p:attrName>style.visibility</p:attrName>
                                        </p:attrNameLst>
                                      </p:cBhvr>
                                      <p:to>
                                        <p:strVal val="visible"/>
                                      </p:to>
                                    </p:set>
                                    <p:animEffect transition="in" filter="fade">
                                      <p:cBhvr>
                                        <p:cTn id="44" dur="1000"/>
                                        <p:tgtEl>
                                          <p:spTgt spid="5">
                                            <p:txEl>
                                              <p:pRg st="0" end="0"/>
                                            </p:txEl>
                                          </p:spTgt>
                                        </p:tgtEl>
                                      </p:cBhvr>
                                    </p:animEffect>
                                    <p:anim calcmode="lin" valueType="num">
                                      <p:cBhvr>
                                        <p:cTn id="4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0" end="0"/>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5">
                                            <p:txEl>
                                              <p:pRg st="1" end="1"/>
                                            </p:txEl>
                                          </p:spTgt>
                                        </p:tgtEl>
                                        <p:attrNameLst>
                                          <p:attrName>style.visibility</p:attrName>
                                        </p:attrNameLst>
                                      </p:cBhvr>
                                      <p:to>
                                        <p:strVal val="visible"/>
                                      </p:to>
                                    </p:set>
                                    <p:animEffect transition="in" filter="fade">
                                      <p:cBhvr>
                                        <p:cTn id="49" dur="1000"/>
                                        <p:tgtEl>
                                          <p:spTgt spid="5">
                                            <p:txEl>
                                              <p:pRg st="1" end="1"/>
                                            </p:txEl>
                                          </p:spTgt>
                                        </p:tgtEl>
                                      </p:cBhvr>
                                    </p:animEffect>
                                    <p:anim calcmode="lin" valueType="num">
                                      <p:cBhvr>
                                        <p:cTn id="5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1" end="1"/>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
                                            <p:txEl>
                                              <p:pRg st="2" end="2"/>
                                            </p:txEl>
                                          </p:spTgt>
                                        </p:tgtEl>
                                        <p:attrNameLst>
                                          <p:attrName>style.visibility</p:attrName>
                                        </p:attrNameLst>
                                      </p:cBhvr>
                                      <p:to>
                                        <p:strVal val="visible"/>
                                      </p:to>
                                    </p:set>
                                    <p:animEffect transition="in" filter="fade">
                                      <p:cBhvr>
                                        <p:cTn id="54" dur="1000"/>
                                        <p:tgtEl>
                                          <p:spTgt spid="5">
                                            <p:txEl>
                                              <p:pRg st="2" end="2"/>
                                            </p:txEl>
                                          </p:spTgt>
                                        </p:tgtEl>
                                      </p:cBhvr>
                                    </p:animEffect>
                                    <p:anim calcmode="lin" valueType="num">
                                      <p:cBhvr>
                                        <p:cTn id="5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5">
                                            <p:txEl>
                                              <p:pRg st="2" end="2"/>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
                                            <p:txEl>
                                              <p:pRg st="3" end="3"/>
                                            </p:txEl>
                                          </p:spTgt>
                                        </p:tgtEl>
                                        <p:attrNameLst>
                                          <p:attrName>style.visibility</p:attrName>
                                        </p:attrNameLst>
                                      </p:cBhvr>
                                      <p:to>
                                        <p:strVal val="visible"/>
                                      </p:to>
                                    </p:set>
                                    <p:animEffect transition="in" filter="fade">
                                      <p:cBhvr>
                                        <p:cTn id="59" dur="1000"/>
                                        <p:tgtEl>
                                          <p:spTgt spid="5">
                                            <p:txEl>
                                              <p:pRg st="3" end="3"/>
                                            </p:txEl>
                                          </p:spTgt>
                                        </p:tgtEl>
                                      </p:cBhvr>
                                    </p:animEffect>
                                    <p:anim calcmode="lin" valueType="num">
                                      <p:cBhvr>
                                        <p:cTn id="60"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5">
                                            <p:txEl>
                                              <p:pRg st="3" end="3"/>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
                                            <p:txEl>
                                              <p:pRg st="4" end="4"/>
                                            </p:txEl>
                                          </p:spTgt>
                                        </p:tgtEl>
                                        <p:attrNameLst>
                                          <p:attrName>style.visibility</p:attrName>
                                        </p:attrNameLst>
                                      </p:cBhvr>
                                      <p:to>
                                        <p:strVal val="visible"/>
                                      </p:to>
                                    </p:set>
                                    <p:animEffect transition="in" filter="fade">
                                      <p:cBhvr>
                                        <p:cTn id="64" dur="1000"/>
                                        <p:tgtEl>
                                          <p:spTgt spid="5">
                                            <p:txEl>
                                              <p:pRg st="4" end="4"/>
                                            </p:txEl>
                                          </p:spTgt>
                                        </p:tgtEl>
                                      </p:cBhvr>
                                    </p:animEffect>
                                    <p:anim calcmode="lin" valueType="num">
                                      <p:cBhvr>
                                        <p:cTn id="6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66" dur="1000" fill="hold"/>
                                        <p:tgtEl>
                                          <p:spTgt spid="5">
                                            <p:txEl>
                                              <p:pRg st="4" end="4"/>
                                            </p:txEl>
                                          </p:spTgt>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5">
                                            <p:txEl>
                                              <p:pRg st="5" end="5"/>
                                            </p:txEl>
                                          </p:spTgt>
                                        </p:tgtEl>
                                        <p:attrNameLst>
                                          <p:attrName>style.visibility</p:attrName>
                                        </p:attrNameLst>
                                      </p:cBhvr>
                                      <p:to>
                                        <p:strVal val="visible"/>
                                      </p:to>
                                    </p:set>
                                    <p:animEffect transition="in" filter="fade">
                                      <p:cBhvr>
                                        <p:cTn id="69" dur="1000"/>
                                        <p:tgtEl>
                                          <p:spTgt spid="5">
                                            <p:txEl>
                                              <p:pRg st="5" end="5"/>
                                            </p:txEl>
                                          </p:spTgt>
                                        </p:tgtEl>
                                      </p:cBhvr>
                                    </p:animEffect>
                                    <p:anim calcmode="lin" valueType="num">
                                      <p:cBhvr>
                                        <p:cTn id="7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7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1603</TotalTime>
  <Words>983</Words>
  <Application>Microsoft Office PowerPoint</Application>
  <PresentationFormat>On-screen Show (4:3)</PresentationFormat>
  <Paragraphs>245</Paragraphs>
  <Slides>33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Brush Script MT</vt:lpstr>
      <vt:lpstr>Calibri</vt:lpstr>
      <vt:lpstr>Constantia</vt:lpstr>
      <vt:lpstr>Franklin Gothic Book</vt:lpstr>
      <vt:lpstr>Rage Italic</vt:lpstr>
      <vt:lpstr>Times New Roman</vt:lpstr>
      <vt:lpstr>Pushpin</vt:lpstr>
      <vt:lpstr>Ready. Set. COACH!!</vt:lpstr>
      <vt:lpstr>Ready. Set. Coach!</vt:lpstr>
      <vt:lpstr>About the Presenters….</vt:lpstr>
      <vt:lpstr>Session Objectives</vt:lpstr>
      <vt:lpstr>Ready. Set. Coach!</vt:lpstr>
      <vt:lpstr>Session Norms…</vt:lpstr>
      <vt:lpstr>Ready. Set. Coach!</vt:lpstr>
      <vt:lpstr>Four Corners Activity</vt:lpstr>
      <vt:lpstr>What Coaching Is and Is NOT….</vt:lpstr>
      <vt:lpstr>Coaching….</vt:lpstr>
      <vt:lpstr>Effective Coaching</vt:lpstr>
      <vt:lpstr>Perspectives on Coaching</vt:lpstr>
      <vt:lpstr>Reflection Activity—Let’s Tweet!!</vt:lpstr>
      <vt:lpstr>Model for Effective Coaching</vt:lpstr>
      <vt:lpstr>Centerpiece Activity</vt:lpstr>
      <vt:lpstr>Role Playing</vt:lpstr>
      <vt:lpstr>Reflection on Role Playing</vt:lpstr>
      <vt:lpstr>But I Teach an ELECTIVE?! </vt:lpstr>
      <vt:lpstr>Coaching “Look-Fors”</vt:lpstr>
      <vt:lpstr>Coaching “Look-Fors”</vt:lpstr>
      <vt:lpstr>Reflection Activity—Let’s Tweet!!</vt:lpstr>
      <vt:lpstr>Feedback!!</vt:lpstr>
      <vt:lpstr>More Feedback Tips…</vt:lpstr>
      <vt:lpstr>Coaching Goes TECH!!</vt:lpstr>
      <vt:lpstr>Simple Observation Rubrics</vt:lpstr>
      <vt:lpstr>Simple Observation Rubrics</vt:lpstr>
      <vt:lpstr>Engagement </vt:lpstr>
      <vt:lpstr>Management </vt:lpstr>
      <vt:lpstr>Questioning </vt:lpstr>
      <vt:lpstr>Correlation of standards, objectives, and activities</vt:lpstr>
      <vt:lpstr>Simple Observation Rubrics</vt:lpstr>
      <vt:lpstr>Mind Map!</vt:lpstr>
      <vt:lpstr>For Further Coaching Tips…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Ready. Set. COACH!!</dc:title>
  <dc:creator>MAHONEY, TENIESHA</dc:creator>
  <cp:lastModifiedBy>MAHONEY, TENIESHA</cp:lastModifiedBy>
  <cp:revision>40</cp:revision>
  <dcterms:created xsi:type="dcterms:W3CDTF">2015-04-09T15:29:09Z</dcterms:created>
  <dcterms:modified xsi:type="dcterms:W3CDTF">2017-05-12T00:14:35Z</dcterms:modified>
</cp:coreProperties>
</file>