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1.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 id="2147483656" r:id="rId2"/>
    <p:sldMasterId id="2147483657" r:id="rId3"/>
  </p:sldMasterIdLst>
  <p:notesMasterIdLst>
    <p:notesMasterId r:id="rId3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hitney Whealdo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0F78693-367B-4A2C-8CCF-0C7CA3A8BFA3}">
  <a:tblStyle styleId="{C0F78693-367B-4A2C-8CCF-0C7CA3A8BFA3}"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7" d="100"/>
          <a:sy n="67" d="100"/>
        </p:scale>
        <p:origin x="1392" y="60"/>
      </p:cViewPr>
      <p:guideLst/>
    </p:cSldViewPr>
  </p:slideViewPr>
  <p:notesTextViewPr>
    <p:cViewPr>
      <p:scale>
        <a:sx n="1" d="1"/>
        <a:sy n="1" d="1"/>
      </p:scale>
      <p:origin x="0" y="0"/>
    </p:cViewPr>
  </p:notesTextViewPr>
  <p:notesViewPr>
    <p:cSldViewPr snapToGrid="0">
      <p:cViewPr varScale="1">
        <p:scale>
          <a:sx n="87" d="100"/>
          <a:sy n="87" d="100"/>
        </p:scale>
        <p:origin x="19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7-05-04T18:27:27.326" idx="1">
    <p:pos x="6000" y="0"/>
    <p:text>Change wording</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952818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Aq_1l316ow8"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ushistory.org/us/2f.asp"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s://docs.google.com/document/d/1CXKH-1ENsGxrUxJdYldrLAXJeUk6cyhkuCBYY0dIW-s/edit#bookmark=kix.93pqjooyjmiz" TargetMode="External"/><Relationship Id="rId4" Type="http://schemas.openxmlformats.org/officeDocument/2006/relationships/hyperlink" Target="http://teachingamericanhistory.org/library/document/charter-of-delaware/"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louisianabelieves.com/resources/library/k-12-social-studies-resource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louisianabelieves.com/resources/library/k-12-social-studies-resource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aft.org/periodical/american-educator/winter-2002/ask-cognitive-scientist#sthash.qrn2sfJD.dpuf"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image" Target="../media/image7.png"/></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 name="Shape 4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8" name="Shape 4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lang="en-US"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77039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2" name="Shape 1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1" indent="0" algn="l" rtl="0">
              <a:spcBef>
                <a:spcPts val="0"/>
              </a:spcBef>
              <a:spcAft>
                <a:spcPts val="0"/>
              </a:spcAft>
              <a:buClr>
                <a:schemeClr val="dk1"/>
              </a:buClr>
              <a:buSzPct val="25000"/>
              <a:buFont typeface="Calibri"/>
              <a:buNone/>
            </a:pPr>
            <a:r>
              <a:rPr lang="en-US" sz="1100"/>
              <a:t>Ask participants to locate and complete the item set. Then prompt them to share with a partner how the item set reflects each shift: sources, connections, informed opinions.</a:t>
            </a:r>
          </a:p>
          <a:p>
            <a:pPr marL="0" marR="0" lvl="1" indent="0" algn="l" rtl="0">
              <a:spcBef>
                <a:spcPts val="0"/>
              </a:spcBef>
              <a:spcAft>
                <a:spcPts val="0"/>
              </a:spcAft>
              <a:buClr>
                <a:schemeClr val="dk1"/>
              </a:buClr>
              <a:buSzPct val="25000"/>
              <a:buFont typeface="Calibri"/>
              <a:buNone/>
            </a:pPr>
            <a:endParaRPr sz="1100"/>
          </a:p>
          <a:p>
            <a:pPr marL="0" lvl="1" indent="-69850" rtl="0">
              <a:spcBef>
                <a:spcPts val="0"/>
              </a:spcBef>
              <a:buClr>
                <a:schemeClr val="dk1"/>
              </a:buClr>
              <a:buSzPct val="100000"/>
              <a:buFont typeface="Arial"/>
              <a:buNone/>
            </a:pPr>
            <a:r>
              <a:rPr lang="en-US" sz="1100"/>
              <a:t>Conduct a whole-group discussion using the following questions:</a:t>
            </a:r>
          </a:p>
          <a:p>
            <a:pPr marL="457200" lvl="0" indent="-298450" rtl="0">
              <a:spcBef>
                <a:spcPts val="0"/>
              </a:spcBef>
              <a:buSzPct val="100000"/>
              <a:buAutoNum type="arabicPeriod"/>
            </a:pPr>
            <a:r>
              <a:rPr lang="en-US" sz="1100"/>
              <a:t>How are the shifts reflected in these items?</a:t>
            </a:r>
          </a:p>
          <a:p>
            <a:pPr marL="457200" lvl="0" indent="-298450" rtl="0">
              <a:spcBef>
                <a:spcPts val="0"/>
              </a:spcBef>
              <a:buSzPct val="100000"/>
              <a:buAutoNum type="arabicPeriod"/>
            </a:pPr>
            <a:r>
              <a:rPr lang="en-US" sz="1100"/>
              <a:t>What are the implications for the classroom?</a:t>
            </a:r>
          </a:p>
        </p:txBody>
      </p:sp>
      <p:sp>
        <p:nvSpPr>
          <p:cNvPr id="133" name="Shape 13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4025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0" name="Shape 14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r>
              <a:rPr lang="en-US" sz="1100" dirty="0"/>
              <a:t>One of the most common questions we get about social studies is “How do I prepare my students for the test? What do they need to know? Just tell me so I can teach that.”</a:t>
            </a:r>
          </a:p>
          <a:p>
            <a:pPr marL="0" marR="0" lvl="0" indent="0" algn="l" rtl="0">
              <a:spcBef>
                <a:spcPts val="0"/>
              </a:spcBef>
              <a:buClr>
                <a:schemeClr val="dk1"/>
              </a:buClr>
              <a:buSzPct val="25000"/>
              <a:buFont typeface="Calibri"/>
              <a:buNone/>
            </a:pPr>
            <a:endParaRPr sz="1100" dirty="0"/>
          </a:p>
          <a:p>
            <a:pPr marL="0" marR="0" lvl="0" indent="0" algn="l" rtl="0">
              <a:spcBef>
                <a:spcPts val="0"/>
              </a:spcBef>
              <a:buClr>
                <a:schemeClr val="dk1"/>
              </a:buClr>
              <a:buSzPct val="25000"/>
              <a:buFont typeface="Calibri"/>
              <a:buNone/>
            </a:pPr>
            <a:r>
              <a:rPr lang="en-US" sz="1100" dirty="0"/>
              <a:t>Say: “Unfortunately, that’s not how this works: </a:t>
            </a:r>
            <a:r>
              <a:rPr lang="en-US" sz="1100" u="sng" dirty="0">
                <a:solidFill>
                  <a:schemeClr val="hlink"/>
                </a:solidFill>
                <a:hlinkClick r:id="rId3"/>
              </a:rPr>
              <a:t>https://www.youtube.com/watch?v=Aq_1l316ow8</a:t>
            </a:r>
            <a:r>
              <a:rPr lang="en-US" sz="1100" dirty="0"/>
              <a:t>. (Show clip if there is time.) Let’s take a look at what we mean.” </a:t>
            </a:r>
          </a:p>
          <a:p>
            <a:pPr marL="0" marR="0" lvl="0" indent="0" algn="l" rtl="0">
              <a:spcBef>
                <a:spcPts val="0"/>
              </a:spcBef>
              <a:buClr>
                <a:schemeClr val="dk1"/>
              </a:buClr>
              <a:buSzPct val="25000"/>
              <a:buFont typeface="Calibri"/>
              <a:buNone/>
            </a:pPr>
            <a:endParaRPr sz="1100" dirty="0"/>
          </a:p>
          <a:p>
            <a:pPr marL="0" marR="0" lvl="0" indent="0" algn="l" rtl="0">
              <a:spcBef>
                <a:spcPts val="0"/>
              </a:spcBef>
              <a:buClr>
                <a:schemeClr val="dk1"/>
              </a:buClr>
              <a:buSzPct val="25000"/>
              <a:buFont typeface="Calibri"/>
              <a:buNone/>
            </a:pPr>
            <a:r>
              <a:rPr lang="en-US" sz="1100" dirty="0"/>
              <a:t>Read the content on the slide. Then say: “This is the content a teacher teaches in her classroom. If we gave teachers a list of content like this and they only teach that content as a facts to students, what questions could be answered on this item set based on these facts alone?”</a:t>
            </a:r>
          </a:p>
          <a:p>
            <a:pPr marL="0" marR="0" lvl="0" indent="0" algn="l" rtl="0">
              <a:spcBef>
                <a:spcPts val="0"/>
              </a:spcBef>
              <a:buClr>
                <a:schemeClr val="dk1"/>
              </a:buClr>
              <a:buSzPct val="25000"/>
              <a:buFont typeface="Calibri"/>
              <a:buNone/>
            </a:pPr>
            <a:endParaRPr sz="1100" dirty="0"/>
          </a:p>
          <a:p>
            <a:pPr marL="0" marR="0" lvl="0" indent="0" algn="l" rtl="0">
              <a:spcBef>
                <a:spcPts val="0"/>
              </a:spcBef>
              <a:buClr>
                <a:schemeClr val="dk1"/>
              </a:buClr>
              <a:buSzPct val="25000"/>
              <a:buFont typeface="Calibri"/>
              <a:buNone/>
            </a:pPr>
            <a:r>
              <a:rPr lang="en-US" sz="1100" dirty="0"/>
              <a:t>Give participants time to review the assessment. </a:t>
            </a:r>
          </a:p>
        </p:txBody>
      </p:sp>
      <p:sp>
        <p:nvSpPr>
          <p:cNvPr id="141" name="Shape 14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1948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9" name="Shape 149"/>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dirty="0"/>
              <a:t>Say: “Now, let’s suppose a teacher teaches the same content using sources and prompts students to make connections among the content by asking questions, such as:</a:t>
            </a:r>
          </a:p>
          <a:p>
            <a:pPr marL="457200" marR="0" lvl="0" indent="-298450" algn="l" rtl="0">
              <a:lnSpc>
                <a:spcPct val="100000"/>
              </a:lnSpc>
              <a:spcBef>
                <a:spcPts val="0"/>
              </a:spcBef>
              <a:spcAft>
                <a:spcPts val="0"/>
              </a:spcAft>
              <a:buSzPct val="100000"/>
              <a:buAutoNum type="arabicPeriod"/>
            </a:pPr>
            <a:r>
              <a:rPr lang="en-US" sz="1100" dirty="0"/>
              <a:t>How did geography influence the land use and economy in each region?</a:t>
            </a:r>
          </a:p>
          <a:p>
            <a:pPr marL="457200" marR="0" lvl="0" indent="-298450" algn="l" rtl="0">
              <a:lnSpc>
                <a:spcPct val="100000"/>
              </a:lnSpc>
              <a:spcBef>
                <a:spcPts val="0"/>
              </a:spcBef>
              <a:spcAft>
                <a:spcPts val="0"/>
              </a:spcAft>
              <a:buSzPct val="100000"/>
              <a:buAutoNum type="arabicPeriod"/>
            </a:pPr>
            <a:r>
              <a:rPr lang="en-US" sz="1100" dirty="0"/>
              <a:t>What was the role of trade in the economy of each region?</a:t>
            </a:r>
          </a:p>
          <a:p>
            <a:pPr marL="457200" marR="0" lvl="0" indent="-298450" algn="l" rtl="0">
              <a:lnSpc>
                <a:spcPct val="100000"/>
              </a:lnSpc>
              <a:spcBef>
                <a:spcPts val="0"/>
              </a:spcBef>
              <a:spcAft>
                <a:spcPts val="0"/>
              </a:spcAft>
              <a:buSzPct val="100000"/>
              <a:buAutoNum type="arabicPeriod"/>
            </a:pPr>
            <a:r>
              <a:rPr lang="en-US" sz="1100" dirty="0"/>
              <a:t>How were the regional economies similar to and different from one another?</a:t>
            </a:r>
          </a:p>
          <a:p>
            <a:pPr marL="457200" marR="0" lvl="0" indent="-298450" algn="l" rtl="0">
              <a:lnSpc>
                <a:spcPct val="100000"/>
              </a:lnSpc>
              <a:spcBef>
                <a:spcPts val="0"/>
              </a:spcBef>
              <a:spcAft>
                <a:spcPts val="0"/>
              </a:spcAft>
              <a:buSzPct val="100000"/>
              <a:buAutoNum type="arabicPeriod"/>
            </a:pPr>
            <a:r>
              <a:rPr lang="en-US" sz="1100" dirty="0"/>
              <a:t>How did economy and trade contribute to the development of the British colonies? </a:t>
            </a:r>
          </a:p>
          <a:p>
            <a:pPr marL="457200" marR="0" lvl="0" indent="-298450" algn="l" rtl="0">
              <a:lnSpc>
                <a:spcPct val="100000"/>
              </a:lnSpc>
              <a:spcBef>
                <a:spcPts val="0"/>
              </a:spcBef>
              <a:spcAft>
                <a:spcPts val="0"/>
              </a:spcAft>
              <a:buSzPct val="100000"/>
              <a:buAutoNum type="arabicPeriod"/>
            </a:pPr>
            <a:r>
              <a:rPr lang="en-US" sz="1100" dirty="0"/>
              <a:t>How did economy and trade develop a class system in the British colonies?</a:t>
            </a:r>
          </a:p>
          <a:p>
            <a:pPr marL="0" marR="0" lvl="0" indent="0" algn="l" rtl="0">
              <a:lnSpc>
                <a:spcPct val="100000"/>
              </a:lnSpc>
              <a:spcBef>
                <a:spcPts val="0"/>
              </a:spcBef>
              <a:spcAft>
                <a:spcPts val="0"/>
              </a:spcAft>
              <a:buClr>
                <a:schemeClr val="dk1"/>
              </a:buClr>
              <a:buSzPct val="25000"/>
              <a:buFont typeface="Calibri"/>
              <a:buNone/>
            </a:pPr>
            <a:endParaRPr sz="1100" dirty="0"/>
          </a:p>
          <a:p>
            <a:pPr marL="0" marR="0" lvl="0" indent="0" algn="l" rtl="0">
              <a:lnSpc>
                <a:spcPct val="100000"/>
              </a:lnSpc>
              <a:spcBef>
                <a:spcPts val="0"/>
              </a:spcBef>
              <a:spcAft>
                <a:spcPts val="0"/>
              </a:spcAft>
              <a:buClr>
                <a:schemeClr val="dk1"/>
              </a:buClr>
              <a:buSzPct val="25000"/>
              <a:buFont typeface="Calibri"/>
              <a:buNone/>
            </a:pPr>
            <a:r>
              <a:rPr lang="en-US" sz="1100" dirty="0"/>
              <a:t>“Look at the items again. What is the impact of students thinking about these claims during instruction?”</a:t>
            </a:r>
          </a:p>
          <a:p>
            <a:pPr marL="0" marR="0" lvl="0" indent="0" algn="l" rtl="0">
              <a:lnSpc>
                <a:spcPct val="100000"/>
              </a:lnSpc>
              <a:spcBef>
                <a:spcPts val="0"/>
              </a:spcBef>
              <a:spcAft>
                <a:spcPts val="0"/>
              </a:spcAft>
              <a:buClr>
                <a:schemeClr val="dk1"/>
              </a:buClr>
              <a:buSzPct val="25000"/>
              <a:buFont typeface="Calibri"/>
              <a:buNone/>
            </a:pPr>
            <a:endParaRPr sz="1100" dirty="0"/>
          </a:p>
          <a:p>
            <a:pPr marL="0" marR="0" lvl="0" indent="0" algn="l" rtl="0">
              <a:lnSpc>
                <a:spcPct val="100000"/>
              </a:lnSpc>
              <a:spcBef>
                <a:spcPts val="0"/>
              </a:spcBef>
              <a:spcAft>
                <a:spcPts val="0"/>
              </a:spcAft>
              <a:buClr>
                <a:schemeClr val="dk1"/>
              </a:buClr>
              <a:buSzPct val="25000"/>
              <a:buFont typeface="Calibri"/>
              <a:buNone/>
            </a:pPr>
            <a:r>
              <a:rPr lang="en-US" sz="1100" dirty="0"/>
              <a:t>Allow participants time to look at the items again.</a:t>
            </a:r>
          </a:p>
        </p:txBody>
      </p:sp>
      <p:sp>
        <p:nvSpPr>
          <p:cNvPr id="150" name="Shape 15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534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 name="Shape 15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Calibri"/>
              <a:buNone/>
            </a:pPr>
            <a:r>
              <a:rPr lang="en-US" sz="1100" dirty="0"/>
              <a:t>Then ask: “Why is doing ‘business as usual’ (e.g., get a list of topics, teach facts about those topics) not enough for students anymore? What must students be regularly engaged in to be ready for the assessment? Which focus has more ‘return on investment’ on the assessment--teaching isolated facts about a set list of content topics or teaching students to answer claims questions about and make connections among various content topics?”</a:t>
            </a:r>
          </a:p>
          <a:p>
            <a:pPr lvl="0" rtl="0">
              <a:spcBef>
                <a:spcPts val="0"/>
              </a:spcBef>
              <a:buClr>
                <a:schemeClr val="dk1"/>
              </a:buClr>
              <a:buSzPct val="25000"/>
              <a:buFont typeface="Calibri"/>
              <a:buNone/>
            </a:pPr>
            <a:endParaRPr sz="1100" dirty="0"/>
          </a:p>
          <a:p>
            <a:pPr lvl="0" rtl="0">
              <a:lnSpc>
                <a:spcPct val="110000"/>
              </a:lnSpc>
              <a:spcBef>
                <a:spcPts val="0"/>
              </a:spcBef>
              <a:buClr>
                <a:schemeClr val="dk1"/>
              </a:buClr>
              <a:buSzPct val="91666"/>
              <a:buFont typeface="Arial"/>
              <a:buNone/>
            </a:pPr>
            <a:r>
              <a:rPr lang="en-US" sz="1100" b="1" dirty="0"/>
              <a:t>BEFORE</a:t>
            </a:r>
          </a:p>
          <a:p>
            <a:pPr marL="609600" lvl="0" indent="-381000" rtl="0">
              <a:lnSpc>
                <a:spcPct val="110000"/>
              </a:lnSpc>
              <a:spcBef>
                <a:spcPts val="0"/>
              </a:spcBef>
              <a:buSzPct val="100000"/>
              <a:buFont typeface="Arial"/>
              <a:buChar char="•"/>
            </a:pPr>
            <a:r>
              <a:rPr lang="en-US" sz="1100" dirty="0"/>
              <a:t>List topics</a:t>
            </a:r>
          </a:p>
          <a:p>
            <a:pPr marL="609600" lvl="0" indent="-381000" rtl="0">
              <a:lnSpc>
                <a:spcPct val="110000"/>
              </a:lnSpc>
              <a:spcBef>
                <a:spcPts val="0"/>
              </a:spcBef>
              <a:buSzPct val="100000"/>
              <a:buFont typeface="Arial"/>
              <a:buChar char="•"/>
            </a:pPr>
            <a:r>
              <a:rPr lang="en-US" sz="1100" dirty="0"/>
              <a:t>Teach those topics</a:t>
            </a:r>
          </a:p>
          <a:p>
            <a:pPr marL="609600" lvl="0" indent="-381000" rtl="0">
              <a:lnSpc>
                <a:spcPct val="110000"/>
              </a:lnSpc>
              <a:spcBef>
                <a:spcPts val="0"/>
              </a:spcBef>
              <a:buSzPct val="100000"/>
              <a:buFont typeface="Arial"/>
              <a:buChar char="•"/>
            </a:pPr>
            <a:r>
              <a:rPr lang="en-US" sz="1100" dirty="0"/>
              <a:t>Ask questions about those topics</a:t>
            </a:r>
          </a:p>
          <a:p>
            <a:pPr marL="0" marR="0" lvl="0" indent="0" algn="l" rtl="0">
              <a:spcBef>
                <a:spcPts val="0"/>
              </a:spcBef>
              <a:buClr>
                <a:schemeClr val="dk1"/>
              </a:buClr>
              <a:buSzPct val="25000"/>
              <a:buFont typeface="Calibri"/>
              <a:buNone/>
            </a:pPr>
            <a:endParaRPr sz="1100" dirty="0"/>
          </a:p>
          <a:p>
            <a:pPr lvl="0" rtl="0">
              <a:lnSpc>
                <a:spcPct val="110000"/>
              </a:lnSpc>
              <a:spcBef>
                <a:spcPts val="0"/>
              </a:spcBef>
              <a:buClr>
                <a:schemeClr val="dk1"/>
              </a:buClr>
              <a:buSzPct val="91666"/>
              <a:buFont typeface="Arial"/>
              <a:buNone/>
            </a:pPr>
            <a:r>
              <a:rPr lang="en-US" sz="1100" b="1" dirty="0"/>
              <a:t>AFTER</a:t>
            </a:r>
          </a:p>
          <a:p>
            <a:pPr marL="609600" lvl="0" indent="-381000" rtl="0">
              <a:lnSpc>
                <a:spcPct val="110000"/>
              </a:lnSpc>
              <a:spcBef>
                <a:spcPts val="0"/>
              </a:spcBef>
              <a:buSzPct val="100000"/>
              <a:buFont typeface="Arial"/>
              <a:buChar char="•"/>
            </a:pPr>
            <a:r>
              <a:rPr lang="en-US" sz="1100" dirty="0"/>
              <a:t>Identify claims</a:t>
            </a:r>
          </a:p>
          <a:p>
            <a:pPr marL="609600" lvl="0" indent="-381000" rtl="0">
              <a:lnSpc>
                <a:spcPct val="110000"/>
              </a:lnSpc>
              <a:spcBef>
                <a:spcPts val="0"/>
              </a:spcBef>
              <a:buSzPct val="100000"/>
              <a:buFont typeface="Arial"/>
              <a:buChar char="•"/>
            </a:pPr>
            <a:r>
              <a:rPr lang="en-US" sz="1100" dirty="0"/>
              <a:t>Teach content based on GLEs with sources and support students in making connections</a:t>
            </a:r>
          </a:p>
          <a:p>
            <a:pPr marL="609600" lvl="0" indent="-381000" rtl="0">
              <a:lnSpc>
                <a:spcPct val="110000"/>
              </a:lnSpc>
              <a:spcBef>
                <a:spcPts val="0"/>
              </a:spcBef>
              <a:buSzPct val="100000"/>
              <a:buFont typeface="Arial"/>
              <a:buChar char="•"/>
            </a:pPr>
            <a:r>
              <a:rPr lang="en-US" sz="1100" dirty="0"/>
              <a:t>Prompt students to make claims about the content and express their informed claims in speaking and writing</a:t>
            </a:r>
          </a:p>
          <a:p>
            <a:pPr marL="0" marR="0" lvl="0" indent="0" algn="l" rtl="0">
              <a:spcBef>
                <a:spcPts val="0"/>
              </a:spcBef>
              <a:buClr>
                <a:schemeClr val="dk1"/>
              </a:buClr>
              <a:buSzPct val="25000"/>
              <a:buFont typeface="Calibri"/>
              <a:buNone/>
            </a:pPr>
            <a:endParaRPr sz="1100" dirty="0"/>
          </a:p>
          <a:p>
            <a:pPr marL="0" marR="0" lvl="0" indent="0" algn="l" rtl="0">
              <a:spcBef>
                <a:spcPts val="0"/>
              </a:spcBef>
              <a:buClr>
                <a:schemeClr val="dk1"/>
              </a:buClr>
              <a:buSzPct val="25000"/>
              <a:buFont typeface="Calibri"/>
              <a:buNone/>
            </a:pPr>
            <a:r>
              <a:rPr lang="en-US" sz="1100" dirty="0"/>
              <a:t>Ask: “What should teachers spend time doing with the content they are teaching?”</a:t>
            </a:r>
          </a:p>
        </p:txBody>
      </p:sp>
      <p:sp>
        <p:nvSpPr>
          <p:cNvPr id="159" name="Shape 15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3889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6" name="Shape 16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67" name="Shape 16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6354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5" name="Shape 17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100"/>
              <a:t>Say: “These are the shifts because we’ve identified that MOST teachers are NOT encouraging these actions in their classrooms on a regular basis. While there are pockets in some schools or moments in other classrooms where these shifts are happening, our job to support teachers is to help them make these shifts more consistently in their classrooms.</a:t>
            </a:r>
          </a:p>
          <a:p>
            <a:pPr marL="0" marR="0" lvl="0" indent="0" algn="l" rtl="0">
              <a:spcBef>
                <a:spcPts val="0"/>
              </a:spcBef>
              <a:spcAft>
                <a:spcPts val="0"/>
              </a:spcAft>
              <a:buClr>
                <a:schemeClr val="dk1"/>
              </a:buClr>
              <a:buSzPct val="25000"/>
              <a:buFont typeface="Calibri"/>
              <a:buNone/>
            </a:pPr>
            <a:endParaRPr sz="1100"/>
          </a:p>
          <a:p>
            <a:pPr marL="0" marR="0" lvl="0" indent="0" algn="l" rtl="0">
              <a:spcBef>
                <a:spcPts val="0"/>
              </a:spcBef>
              <a:spcAft>
                <a:spcPts val="0"/>
              </a:spcAft>
              <a:buClr>
                <a:schemeClr val="dk1"/>
              </a:buClr>
              <a:buSzPct val="25000"/>
              <a:buFont typeface="Calibri"/>
              <a:buNone/>
            </a:pPr>
            <a:r>
              <a:rPr lang="en-US" sz="1100"/>
              <a:t>“Our theory of action is that one of the quickest ways, at scale, to get teachers to make these shifts is through high-quality curriculum. What we’ve found so far are supplemental materials. What makes them supplemental is that they may not cover the full breadth of the GLEs. But, like is the case with DBQ, they should be able to fill a large portion of the year with high-quality content. </a:t>
            </a:r>
          </a:p>
          <a:p>
            <a:pPr marL="0" marR="0" lvl="0" indent="0" algn="l" rtl="0">
              <a:spcBef>
                <a:spcPts val="0"/>
              </a:spcBef>
              <a:spcAft>
                <a:spcPts val="0"/>
              </a:spcAft>
              <a:buClr>
                <a:schemeClr val="dk1"/>
              </a:buClr>
              <a:buSzPct val="25000"/>
              <a:buFont typeface="Calibri"/>
              <a:buNone/>
            </a:pPr>
            <a:endParaRPr sz="1100"/>
          </a:p>
          <a:p>
            <a:pPr marL="0" marR="0" lvl="0" indent="0" algn="l" rtl="0">
              <a:spcBef>
                <a:spcPts val="0"/>
              </a:spcBef>
              <a:spcAft>
                <a:spcPts val="0"/>
              </a:spcAft>
              <a:buClr>
                <a:schemeClr val="dk1"/>
              </a:buClr>
              <a:buSzPct val="25000"/>
              <a:buFont typeface="Calibri"/>
              <a:buNone/>
            </a:pPr>
            <a:r>
              <a:rPr lang="en-US" sz="1100"/>
              <a:t>“While we will continue to review social studies curricula in hopes of finding more Tier 1 materials, there are three main things you need to think about providing related to these shifts.”</a:t>
            </a:r>
            <a:r>
              <a:rPr lang="en-US"/>
              <a:t> </a:t>
            </a:r>
          </a:p>
        </p:txBody>
      </p:sp>
      <p:sp>
        <p:nvSpPr>
          <p:cNvPr id="176" name="Shape 17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pic>
        <p:nvPicPr>
          <p:cNvPr id="2" name="Picture 1"/>
          <p:cNvPicPr>
            <a:picLocks noChangeAspect="1"/>
          </p:cNvPicPr>
          <p:nvPr/>
        </p:nvPicPr>
        <p:blipFill rotWithShape="1">
          <a:blip r:embed="rId3"/>
          <a:srcRect l="19224" t="17361" r="60591" b="44213"/>
          <a:stretch/>
        </p:blipFill>
        <p:spPr>
          <a:xfrm>
            <a:off x="968022" y="368475"/>
            <a:ext cx="4921956" cy="3747912"/>
          </a:xfrm>
          <a:prstGeom prst="rect">
            <a:avLst/>
          </a:prstGeom>
        </p:spPr>
      </p:pic>
    </p:spTree>
    <p:extLst>
      <p:ext uri="{BB962C8B-B14F-4D97-AF65-F5344CB8AC3E}">
        <p14:creationId xmlns:p14="http://schemas.microsoft.com/office/powerpoint/2010/main" val="584893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a:t>Say: “We are going to talk about each one of these. Let’s start with tasks.”</a:t>
            </a:r>
          </a:p>
        </p:txBody>
      </p:sp>
      <p:sp>
        <p:nvSpPr>
          <p:cNvPr id="190" name="Shape 19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9493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a:t>Say: “Tasks can help teachers make the shifts. There are a ton of tasks available--these are just some examples. We have gathered a list of tasks we are using in the updated scope and sequence documents.”</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Help them locate the list of tasks.</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Say: “Not all of these will be used in the scope and sequence document, nor should teachers try to teach all of these. There are often multiple tasks for the same content. Teachers should select tasks that best suit their students’ content and skill needs and overall engagement. For example, a teacher might consider: ‘Does this task help students gain knowledge of content important in this grade? Does this skill build students’ historical thinking skills and/or their ability to express informed opinions through speaking and writing?’”</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spcBef>
                <a:spcPts val="0"/>
              </a:spcBef>
              <a:buClr>
                <a:schemeClr val="dk1"/>
              </a:buClr>
              <a:buSzPct val="25000"/>
              <a:buFont typeface="Calibri"/>
              <a:buNone/>
            </a:pPr>
            <a:endParaRPr sz="1100" b="0" i="0" u="none" strike="noStrike" cap="none">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5130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6" name="Shape 20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spcAft>
                <a:spcPts val="1000"/>
              </a:spcAft>
              <a:buNone/>
            </a:pPr>
            <a:r>
              <a:rPr lang="en-US" sz="1100"/>
              <a:t>Say: “Most high quality tasks follow this instructional flow. Of course, there are always exceptions to the rule, but for the most part, they follow these steps. The first step is ‘Set the Context.’ This looks like the teacher introducing key terms, prompting students to review previous learning, and/or providing the necessary context for the lesson. The second step is ‘Explore Sources.’ This looks like students reading and examining sources independently or in various groups to build their content knowledge and skills, such as historical thinking skills. The third step is ‘Develop Claims.’ This looks like students working collaboratively to clarify their understanding of a source or content, make connections across time and place to more deeply understand the reasons why an event happened or people acted a certain way, and/or locating evidence to support an opinion about the content. The last step is ‘Express Claims.’ This looks like students expressing their informed opinions through speaking and writing using evidence from the sources and/or their outside knowledge of other time periods or places. On the next slide, we will model a task for you to experience each of these steps. As you experience that task, consider what is being done for each of these steps.”</a:t>
            </a:r>
            <a:r>
              <a:rPr lang="en-US"/>
              <a:t> </a:t>
            </a:r>
          </a:p>
        </p:txBody>
      </p:sp>
      <p:sp>
        <p:nvSpPr>
          <p:cNvPr id="207" name="Shape 207"/>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1996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4" name="Shape 21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a:t>Say: “We are going to participate in a brief task model. This task is from the grade 5 scope and sequence document. The purpose of the task is to help students make a claim about how civilizations advance based on what the British colonies did to advance.”</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Ask participants to locate the sample task (electronic) to follow along with during the model.</a:t>
            </a:r>
          </a:p>
        </p:txBody>
      </p:sp>
      <p:sp>
        <p:nvSpPr>
          <p:cNvPr id="215" name="Shape 21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4881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5" name="Shape 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56" name="Shape 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4860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3" name="Shape 22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buClr>
                <a:schemeClr val="dk1"/>
              </a:buClr>
              <a:buSzPct val="100000"/>
              <a:buFont typeface="Arial"/>
              <a:buNone/>
            </a:pPr>
            <a:r>
              <a:rPr lang="en-US" sz="1100"/>
              <a:t>Say: “In the first lesson, students are introduced to the British colonies. They color code them on their map as being Southern, Middle, or New England colonies.”</a:t>
            </a:r>
          </a:p>
        </p:txBody>
      </p:sp>
      <p:sp>
        <p:nvSpPr>
          <p:cNvPr id="224" name="Shape 22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3563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0" name="Shape 23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buClr>
                <a:schemeClr val="dk1"/>
              </a:buClr>
              <a:buSzPct val="100000"/>
              <a:buFont typeface="Arial"/>
              <a:buNone/>
            </a:pPr>
            <a:r>
              <a:rPr lang="en-US" sz="1100"/>
              <a:t>Say: “Students then expand their understanding of place by locating where the British colonies are in relation to the civilizations they been studying in North, Central, and South America. They review the other civilizations that existed prior to the British colonies, such as the Native American civilizations. They also discuss why the British settled where they did based on geography. The teacher then establishes the purpose of the task is to understand why the British colonies were effective when other European colonies were not.”</a:t>
            </a:r>
          </a:p>
        </p:txBody>
      </p:sp>
      <p:sp>
        <p:nvSpPr>
          <p:cNvPr id="231" name="Shape 23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47288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7" name="Shape 237"/>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buClr>
                <a:schemeClr val="dk1"/>
              </a:buClr>
              <a:buSzPct val="100000"/>
              <a:buFont typeface="Arial"/>
              <a:buNone/>
            </a:pPr>
            <a:r>
              <a:rPr lang="en-US" sz="1100"/>
              <a:t>Say: “In the classroom, I would give students a copy of the text, but to save trees, you can access the text digitally or just listen.”</a:t>
            </a:r>
          </a:p>
          <a:p>
            <a:pPr lvl="0" rtl="0">
              <a:lnSpc>
                <a:spcPct val="100000"/>
              </a:lnSpc>
              <a:spcBef>
                <a:spcPts val="0"/>
              </a:spcBef>
              <a:buClr>
                <a:schemeClr val="dk1"/>
              </a:buClr>
              <a:buSzPct val="100000"/>
              <a:buFont typeface="Arial"/>
              <a:buNone/>
            </a:pPr>
            <a:endParaRPr sz="1100"/>
          </a:p>
          <a:p>
            <a:pPr lvl="0" rtl="0">
              <a:lnSpc>
                <a:spcPct val="100000"/>
              </a:lnSpc>
              <a:spcBef>
                <a:spcPts val="0"/>
              </a:spcBef>
              <a:buClr>
                <a:schemeClr val="dk1"/>
              </a:buClr>
              <a:buSzPct val="100000"/>
              <a:buFont typeface="Arial"/>
              <a:buNone/>
            </a:pPr>
            <a:r>
              <a:rPr lang="en-US" sz="1100"/>
              <a:t>Read aloud “The Colonial Experience.” Then check for understanding by asking the following questions:</a:t>
            </a:r>
          </a:p>
          <a:p>
            <a:pPr marL="457200" lvl="0" indent="-298450" rtl="0">
              <a:lnSpc>
                <a:spcPct val="100000"/>
              </a:lnSpc>
              <a:spcBef>
                <a:spcPts val="0"/>
              </a:spcBef>
              <a:buSzPct val="100000"/>
              <a:buAutoNum type="arabicPeriod"/>
            </a:pPr>
            <a:r>
              <a:rPr lang="en-US" sz="1100"/>
              <a:t>What documents established the government of each British colony?</a:t>
            </a:r>
          </a:p>
          <a:p>
            <a:pPr marL="457200" lvl="0" indent="-298450" rtl="0">
              <a:lnSpc>
                <a:spcPct val="100000"/>
              </a:lnSpc>
              <a:spcBef>
                <a:spcPts val="0"/>
              </a:spcBef>
              <a:buSzPct val="100000"/>
              <a:buAutoNum type="arabicPeriod"/>
            </a:pPr>
            <a:r>
              <a:rPr lang="en-US" sz="1100"/>
              <a:t>In which colonial settlement did the Virginia House of Burgesses begin?</a:t>
            </a:r>
          </a:p>
          <a:p>
            <a:pPr marL="457200" lvl="0" indent="-298450" rtl="0">
              <a:lnSpc>
                <a:spcPct val="100000"/>
              </a:lnSpc>
              <a:spcBef>
                <a:spcPts val="0"/>
              </a:spcBef>
              <a:buSzPct val="100000"/>
              <a:buAutoNum type="arabicPeriod"/>
            </a:pPr>
            <a:r>
              <a:rPr lang="en-US" sz="1100"/>
              <a:t>We learned about the Pilgrims in unit three. According to this article, what was unique about the first government of the Pilgrims? In what ways does this foreshadow what we know eventually happens to the colonies?</a:t>
            </a:r>
          </a:p>
          <a:p>
            <a:pPr marL="457200" lvl="0" indent="-298450" rtl="0">
              <a:lnSpc>
                <a:spcPct val="100000"/>
              </a:lnSpc>
              <a:spcBef>
                <a:spcPts val="0"/>
              </a:spcBef>
              <a:buSzPct val="100000"/>
              <a:buAutoNum type="arabicPeriod"/>
            </a:pPr>
            <a:r>
              <a:rPr lang="en-US" sz="1100"/>
              <a:t>Considering travel and communication in the 1600s and 1700s, how did the location of the British colonies in relation to Great Britain impact how they were actually governed?</a:t>
            </a:r>
          </a:p>
          <a:p>
            <a:pPr lvl="0" rtl="0">
              <a:lnSpc>
                <a:spcPct val="100000"/>
              </a:lnSpc>
              <a:spcBef>
                <a:spcPts val="0"/>
              </a:spcBef>
              <a:buNone/>
            </a:pPr>
            <a:endParaRPr sz="1100"/>
          </a:p>
          <a:p>
            <a:pPr lvl="0" rtl="0">
              <a:lnSpc>
                <a:spcPct val="100000"/>
              </a:lnSpc>
              <a:spcBef>
                <a:spcPts val="0"/>
              </a:spcBef>
              <a:buNone/>
            </a:pPr>
            <a:r>
              <a:rPr lang="en-US" sz="1100"/>
              <a:t>Reread aloud the second paragraph of the text.</a:t>
            </a:r>
          </a:p>
          <a:p>
            <a:pPr lvl="0" rtl="0">
              <a:lnSpc>
                <a:spcPct val="100000"/>
              </a:lnSpc>
              <a:spcBef>
                <a:spcPts val="0"/>
              </a:spcBef>
              <a:buNone/>
            </a:pPr>
            <a:endParaRPr sz="1100"/>
          </a:p>
          <a:p>
            <a:pPr lvl="0" rtl="0">
              <a:lnSpc>
                <a:spcPct val="100000"/>
              </a:lnSpc>
              <a:spcBef>
                <a:spcPts val="0"/>
              </a:spcBef>
              <a:buNone/>
            </a:pPr>
            <a:r>
              <a:rPr lang="en-US" sz="1100"/>
              <a:t>Say: “In this part of the lesson, students would identify the parts of a typical British colonial government (i.e., charter, king of England, British Parliament, governor, colonial legislature, council, assembly), and draw a diagram of the structure of a typical British colonial government. A teacher can adapt this to support students by giving them a blank frame to fill out.”</a:t>
            </a:r>
          </a:p>
        </p:txBody>
      </p:sp>
      <p:sp>
        <p:nvSpPr>
          <p:cNvPr id="238" name="Shape 23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1929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6" name="Shape 24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buNone/>
            </a:pPr>
            <a:r>
              <a:rPr lang="en-US" sz="1100"/>
              <a:t>Say: “In the lesson, students would then explore two additional texts, another textbook excerpt on the House of Burgesses (“</a:t>
            </a:r>
            <a:r>
              <a:rPr lang="en-US" sz="1100" u="sng">
                <a:solidFill>
                  <a:srgbClr val="1155CC"/>
                </a:solidFill>
                <a:hlinkClick r:id="rId3"/>
              </a:rPr>
              <a:t>2f. The House of Burgesses</a:t>
            </a:r>
            <a:r>
              <a:rPr lang="en-US" sz="1100"/>
              <a:t>” from USHistory.org) and a primary source (the </a:t>
            </a:r>
            <a:r>
              <a:rPr lang="en-US" sz="1100" i="1" u="sng">
                <a:solidFill>
                  <a:srgbClr val="0563C1"/>
                </a:solidFill>
                <a:hlinkClick r:id="rId4"/>
              </a:rPr>
              <a:t>Charter of Delaware</a:t>
            </a:r>
            <a:r>
              <a:rPr lang="en-US" sz="1100"/>
              <a:t>). These documents further build the following content knowledge:</a:t>
            </a:r>
          </a:p>
          <a:p>
            <a:pPr marL="457200" lvl="0" indent="-298450" rtl="0">
              <a:lnSpc>
                <a:spcPct val="100000"/>
              </a:lnSpc>
              <a:spcBef>
                <a:spcPts val="0"/>
              </a:spcBef>
              <a:buSzPct val="100000"/>
              <a:buChar char="●"/>
            </a:pPr>
            <a:r>
              <a:rPr lang="en-US" sz="1100"/>
              <a:t>The composition of the Assembly</a:t>
            </a:r>
          </a:p>
          <a:p>
            <a:pPr marL="457200" lvl="0" indent="-298450" rtl="0">
              <a:lnSpc>
                <a:spcPct val="100000"/>
              </a:lnSpc>
              <a:spcBef>
                <a:spcPts val="0"/>
              </a:spcBef>
              <a:buSzPct val="100000"/>
              <a:buChar char="●"/>
            </a:pPr>
            <a:r>
              <a:rPr lang="en-US" sz="1100"/>
              <a:t>The job of the Assembly</a:t>
            </a:r>
          </a:p>
          <a:p>
            <a:pPr marL="457200" lvl="0" indent="-298450" rtl="0">
              <a:lnSpc>
                <a:spcPct val="100000"/>
              </a:lnSpc>
              <a:spcBef>
                <a:spcPts val="0"/>
              </a:spcBef>
              <a:buSzPct val="100000"/>
              <a:buChar char="●"/>
            </a:pPr>
            <a:r>
              <a:rPr lang="en-US" sz="1100"/>
              <a:t>Who is in charge of the Assembly</a:t>
            </a:r>
          </a:p>
          <a:p>
            <a:pPr marL="457200" lvl="0" indent="-298450" rtl="0">
              <a:lnSpc>
                <a:spcPct val="100000"/>
              </a:lnSpc>
              <a:spcBef>
                <a:spcPts val="0"/>
              </a:spcBef>
              <a:buSzPct val="100000"/>
              <a:buChar char="●"/>
            </a:pPr>
            <a:r>
              <a:rPr lang="en-US" sz="1100"/>
              <a:t>Who grants the Assembly their power and privileges”</a:t>
            </a:r>
          </a:p>
          <a:p>
            <a:pPr lvl="0" rtl="0">
              <a:lnSpc>
                <a:spcPct val="100000"/>
              </a:lnSpc>
              <a:spcBef>
                <a:spcPts val="0"/>
              </a:spcBef>
              <a:buNone/>
            </a:pPr>
            <a:endParaRPr sz="1100"/>
          </a:p>
          <a:p>
            <a:pPr lvl="0" rtl="0">
              <a:lnSpc>
                <a:spcPct val="100000"/>
              </a:lnSpc>
              <a:spcBef>
                <a:spcPts val="0"/>
              </a:spcBef>
              <a:buNone/>
            </a:pPr>
            <a:r>
              <a:rPr lang="en-US" sz="1100"/>
              <a:t>Pass out a partially completed </a:t>
            </a:r>
            <a:r>
              <a:rPr lang="en-US" sz="1100" u="sng">
                <a:solidFill>
                  <a:srgbClr val="1155CC"/>
                </a:solidFill>
                <a:hlinkClick r:id="rId5"/>
              </a:rPr>
              <a:t>comparing governments handout</a:t>
            </a:r>
            <a:r>
              <a:rPr lang="en-US" sz="1100"/>
              <a:t>. Ask participants to fill in the modern-day side of the handout.</a:t>
            </a:r>
          </a:p>
          <a:p>
            <a:pPr lvl="0" rtl="0">
              <a:lnSpc>
                <a:spcPct val="100000"/>
              </a:lnSpc>
              <a:spcBef>
                <a:spcPts val="0"/>
              </a:spcBef>
              <a:buNone/>
            </a:pPr>
            <a:endParaRPr sz="1100"/>
          </a:p>
          <a:p>
            <a:pPr lvl="0" rtl="0">
              <a:lnSpc>
                <a:spcPct val="100000"/>
              </a:lnSpc>
              <a:spcBef>
                <a:spcPts val="0"/>
              </a:spcBef>
              <a:buNone/>
            </a:pPr>
            <a:r>
              <a:rPr lang="en-US" sz="1100"/>
              <a:t>Provide the answer (as needed) by clicking to show the screenshot.</a:t>
            </a:r>
          </a:p>
          <a:p>
            <a:pPr lvl="0" rtl="0">
              <a:lnSpc>
                <a:spcPct val="100000"/>
              </a:lnSpc>
              <a:spcBef>
                <a:spcPts val="0"/>
              </a:spcBef>
              <a:buNone/>
            </a:pPr>
            <a:endParaRPr sz="1100"/>
          </a:p>
          <a:p>
            <a:pPr lvl="0" rtl="0">
              <a:lnSpc>
                <a:spcPct val="100000"/>
              </a:lnSpc>
              <a:spcBef>
                <a:spcPts val="0"/>
              </a:spcBef>
              <a:buNone/>
            </a:pPr>
            <a:r>
              <a:rPr lang="en-US" sz="1100"/>
              <a:t>Then conduct a whole-group discussion comparing the colonial government with our modern-day government. Use the following questions:</a:t>
            </a:r>
          </a:p>
          <a:p>
            <a:pPr marL="457200" lvl="0" indent="-298450" rtl="0">
              <a:lnSpc>
                <a:spcPct val="100000"/>
              </a:lnSpc>
              <a:spcBef>
                <a:spcPts val="0"/>
              </a:spcBef>
              <a:buSzPct val="100000"/>
              <a:buAutoNum type="arabicPeriod"/>
            </a:pPr>
            <a:r>
              <a:rPr lang="en-US" sz="1100"/>
              <a:t>How is each government similar and different?</a:t>
            </a:r>
          </a:p>
          <a:p>
            <a:pPr marL="457200" lvl="0" indent="-298450" rtl="0">
              <a:lnSpc>
                <a:spcPct val="100000"/>
              </a:lnSpc>
              <a:spcBef>
                <a:spcPts val="0"/>
              </a:spcBef>
              <a:buSzPct val="100000"/>
              <a:buAutoNum type="arabicPeriod"/>
            </a:pPr>
            <a:r>
              <a:rPr lang="en-US" sz="1100"/>
              <a:t>In what ways might the colonial government have influenced our modern-day government?</a:t>
            </a:r>
          </a:p>
          <a:p>
            <a:pPr marL="457200" lvl="0" indent="-298450" rtl="0">
              <a:lnSpc>
                <a:spcPct val="100000"/>
              </a:lnSpc>
              <a:spcBef>
                <a:spcPts val="0"/>
              </a:spcBef>
              <a:buSzPct val="100000"/>
              <a:buAutoNum type="arabicPeriod"/>
            </a:pPr>
            <a:r>
              <a:rPr lang="en-US" sz="1100"/>
              <a:t>How does having a structured government support the success of the British colonies?</a:t>
            </a:r>
          </a:p>
        </p:txBody>
      </p:sp>
      <p:sp>
        <p:nvSpPr>
          <p:cNvPr id="247" name="Shape 2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6812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6" name="Shape 25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Calibri"/>
              <a:buNone/>
            </a:pPr>
            <a:r>
              <a:rPr lang="en-US"/>
              <a:t>Ask participants:</a:t>
            </a:r>
          </a:p>
          <a:p>
            <a:pPr marL="457200" lvl="0" indent="-298450" rtl="0">
              <a:spcBef>
                <a:spcPts val="0"/>
              </a:spcBef>
              <a:buSzPct val="91666"/>
              <a:buAutoNum type="arabicPeriod"/>
            </a:pPr>
            <a:r>
              <a:rPr lang="en-US"/>
              <a:t>How did the structure of the task you just experienced reflect the steps we discussed prior to the task?</a:t>
            </a:r>
          </a:p>
          <a:p>
            <a:pPr marL="457200" lvl="0" indent="-298450" rtl="0">
              <a:spcBef>
                <a:spcPts val="0"/>
              </a:spcBef>
              <a:buSzPct val="91666"/>
              <a:buAutoNum type="arabicPeriod"/>
            </a:pPr>
            <a:r>
              <a:rPr lang="en-US"/>
              <a:t>How is the type of instruction similar to and/or different from instruction you are seeing in your social studies classrooms?</a:t>
            </a:r>
          </a:p>
        </p:txBody>
      </p:sp>
      <p:sp>
        <p:nvSpPr>
          <p:cNvPr id="257" name="Shape 25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4102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Shape 2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4" name="Shape 26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a:t>Say: “Remember, teachers have access to a ton of tasks which follow the steps we’ve laid out. Teachers should be using these tasks in their classroom for students to learn content, build skills, and develop and express claims. You might be asking yourself right, though, what about a textbook? What is the role of the textbook in tasks? At the beginning of this session, we gave you three different textbook examples. Using a single textbook in a social studies classroom can be problematic. But using multiple textbooks along with other primary and secondary sources in tasks based on a particular content topic can are useful in social studies. Students should learn to corroborate the information in textbooks to better understand the possible biases or silences that exist. Also, textbooks can sometimes be very boring. Incorporating different sources, such as maps, videos, pictures, music, art, etc. can make a boring textbook narrative come to life.</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“‘Opening Up the Textbook’ or OUT is a type of task that does just that for students. In this type of task, the textbook becomes a starting place, not the only place students gain content knowledge. Students compare the textbook excerpt to other textbook excerpts or sources that might offer a new idea, challenge an idea in the original excerpt or enhance the text by bringing the content to life for students. In the process of engaging with these multiple sources, students build their skills in contextualizing, sourcing, and corroborating. Students also gain a more complete understanding of the content than a single textbook can present. The links on the screen provide further information about OUTs as well as example OUTs which teachers can use as tasks in their classroom.”</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Note: The Department is not producing OUTs given that districts all adopt different textbooks. This is work that could be done at the district level and shared with other districts who have adopted the same textbooks. The instructional process with OUTs should follow the same steps provided in this presentation.</a:t>
            </a:r>
          </a:p>
        </p:txBody>
      </p:sp>
      <p:sp>
        <p:nvSpPr>
          <p:cNvPr id="265" name="Shape 26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03450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Shape 271"/>
          <p:cNvSpPr>
            <a:spLocks noGrp="1" noRot="1" noChangeAspect="1"/>
          </p:cNvSpPr>
          <p:nvPr>
            <p:ph type="sldImg" idx="2"/>
          </p:nvPr>
        </p:nvSpPr>
        <p:spPr>
          <a:xfrm>
            <a:off x="1396388" y="256142"/>
            <a:ext cx="4065224" cy="304891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2" name="Shape 272"/>
          <p:cNvSpPr txBox="1">
            <a:spLocks noGrp="1"/>
          </p:cNvSpPr>
          <p:nvPr>
            <p:ph type="body" idx="1"/>
          </p:nvPr>
        </p:nvSpPr>
        <p:spPr>
          <a:xfrm>
            <a:off x="418641" y="3426246"/>
            <a:ext cx="6081311" cy="5031954"/>
          </a:xfrm>
          <a:prstGeom prst="rect">
            <a:avLst/>
          </a:prstGeom>
          <a:noFill/>
          <a:ln>
            <a:noFill/>
          </a:ln>
        </p:spPr>
        <p:txBody>
          <a:bodyPr lIns="91425" tIns="45700" rIns="91425" bIns="45700" anchor="t" anchorCtr="0">
            <a:noAutofit/>
          </a:bodyPr>
          <a:lstStyle/>
          <a:p>
            <a:pPr lvl="0" rtl="0">
              <a:lnSpc>
                <a:spcPct val="100000"/>
              </a:lnSpc>
              <a:spcBef>
                <a:spcPts val="0"/>
              </a:spcBef>
              <a:buNone/>
            </a:pPr>
            <a:r>
              <a:rPr lang="en-US" sz="1100" dirty="0"/>
              <a:t>Read the slide.</a:t>
            </a:r>
          </a:p>
          <a:p>
            <a:pPr lvl="0" rtl="0">
              <a:lnSpc>
                <a:spcPct val="100000"/>
              </a:lnSpc>
              <a:spcBef>
                <a:spcPts val="0"/>
              </a:spcBef>
              <a:buNone/>
            </a:pPr>
            <a:endParaRPr sz="1100" dirty="0"/>
          </a:p>
          <a:p>
            <a:pPr lvl="0" rtl="0">
              <a:lnSpc>
                <a:spcPct val="100000"/>
              </a:lnSpc>
              <a:spcBef>
                <a:spcPts val="0"/>
              </a:spcBef>
              <a:buNone/>
            </a:pPr>
            <a:r>
              <a:rPr lang="en-US" sz="1100" dirty="0"/>
              <a:t>For the third bullet, say: “The originally posted scope and sequence documents define the content parameters. Assessment staff built the assessment sets based on the scope of content included in these scope and sequence documents. So, when teachers ask what they need to teach, the scope of content is defined by the GLEs and those posted documents. That said, remember, that to be successful on the assessment, students must know more than just the facts.”</a:t>
            </a:r>
          </a:p>
          <a:p>
            <a:pPr lvl="0" rtl="0">
              <a:lnSpc>
                <a:spcPct val="100000"/>
              </a:lnSpc>
              <a:spcBef>
                <a:spcPts val="0"/>
              </a:spcBef>
              <a:buNone/>
            </a:pPr>
            <a:endParaRPr sz="1100" dirty="0"/>
          </a:p>
          <a:p>
            <a:pPr lvl="0" rtl="0">
              <a:lnSpc>
                <a:spcPct val="100000"/>
              </a:lnSpc>
              <a:spcBef>
                <a:spcPts val="0"/>
              </a:spcBef>
              <a:buNone/>
            </a:pPr>
            <a:r>
              <a:rPr lang="en-US" sz="1100" dirty="0"/>
              <a:t>For the fourth bullet, say: “As you know, we are working on updating the scope and sequence documents. They are following the same content parameters, to be sure there is alignment with the content of the EOY assessment, but we are also revising the scope and sequence documents. Our revisions are focusing on the shifts: curating tasks and providing access to strong sources teachers can use, updating the sequence of the content to emphasize connections within and across units, provide assessments which ask students to make claims about the content.</a:t>
            </a:r>
          </a:p>
          <a:p>
            <a:pPr lvl="0" rtl="0">
              <a:lnSpc>
                <a:spcPct val="100000"/>
              </a:lnSpc>
              <a:spcBef>
                <a:spcPts val="0"/>
              </a:spcBef>
              <a:buNone/>
            </a:pPr>
            <a:endParaRPr sz="1100" dirty="0"/>
          </a:p>
          <a:p>
            <a:pPr lvl="0" rtl="0">
              <a:lnSpc>
                <a:spcPct val="100000"/>
              </a:lnSpc>
              <a:spcBef>
                <a:spcPts val="0"/>
              </a:spcBef>
              <a:buNone/>
            </a:pPr>
            <a:r>
              <a:rPr lang="en-US" sz="1100" dirty="0"/>
              <a:t>“We’ve already talked about the tasks. One thing to note is that we are trying to curate tasks as much as possible, rather than creating new ones. What that means is that we are pulling together tasks that already exist--we gave you access to all of those already--and organizing them in thoughtful way. The work we are doing isn’t so much about creating NEW material as it is about making already existing, high-quality materials easier to access for teachers. We want to be clear that you already have access to most of what will be in the scope and sequence documents when they are released. What you are waiting on from us the final organization of that content, and for that, we are using the </a:t>
            </a:r>
            <a:r>
              <a:rPr lang="en-US" sz="1100" u="sng" dirty="0">
                <a:solidFill>
                  <a:schemeClr val="hlink"/>
                </a:solidFill>
                <a:hlinkClick r:id="rId3"/>
              </a:rPr>
              <a:t>key themes documents</a:t>
            </a:r>
            <a:r>
              <a:rPr lang="en-US" sz="1100" dirty="0"/>
              <a:t> to identify the best connections among the content topics. So, you also have that information</a:t>
            </a:r>
            <a:r>
              <a:rPr lang="en-US" sz="1100" dirty="0" smtClean="0"/>
              <a:t>!</a:t>
            </a:r>
          </a:p>
          <a:p>
            <a:pPr lvl="0" rtl="0">
              <a:lnSpc>
                <a:spcPct val="100000"/>
              </a:lnSpc>
              <a:spcBef>
                <a:spcPts val="0"/>
              </a:spcBef>
              <a:buNone/>
            </a:pPr>
            <a:endParaRPr sz="1100" dirty="0"/>
          </a:p>
          <a:p>
            <a:pPr lvl="0" rtl="0">
              <a:lnSpc>
                <a:spcPct val="100000"/>
              </a:lnSpc>
              <a:spcBef>
                <a:spcPts val="0"/>
              </a:spcBef>
              <a:buNone/>
            </a:pPr>
            <a:r>
              <a:rPr lang="en-US" sz="1100" dirty="0"/>
              <a:t>“Let’s look at the other two changes and what those mean.”</a:t>
            </a:r>
          </a:p>
        </p:txBody>
      </p:sp>
      <p:sp>
        <p:nvSpPr>
          <p:cNvPr id="273" name="Shape 27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2466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0" name="Shape 28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00000"/>
              </a:lnSpc>
              <a:spcBef>
                <a:spcPts val="0"/>
              </a:spcBef>
              <a:buNone/>
            </a:pPr>
            <a:r>
              <a:rPr lang="en-US" sz="1100"/>
              <a:t>Say: “While the content remains the same, the sequence has been revised to better emphasize the role that trade plays in development of civilizations. Before trade was isolated into its own unit (‘The Americas in the Atlantic World’) but it is now woven throughout the units and included in units 2 and 4 to better show the connections. Again, the connections we’ve identified are described in the </a:t>
            </a:r>
            <a:r>
              <a:rPr lang="en-US" sz="1100" u="sng">
                <a:solidFill>
                  <a:schemeClr val="hlink"/>
                </a:solidFill>
                <a:hlinkClick r:id="rId3"/>
              </a:rPr>
              <a:t>key themes documents</a:t>
            </a:r>
            <a:r>
              <a:rPr lang="en-US" sz="1100"/>
              <a:t>.”</a:t>
            </a:r>
          </a:p>
          <a:p>
            <a:pPr lvl="0" rtl="0">
              <a:lnSpc>
                <a:spcPct val="100000"/>
              </a:lnSpc>
              <a:spcBef>
                <a:spcPts val="0"/>
              </a:spcBef>
              <a:buNone/>
            </a:pPr>
            <a:endParaRPr sz="1100"/>
          </a:p>
          <a:p>
            <a:pPr lvl="0" rtl="0">
              <a:lnSpc>
                <a:spcPct val="100000"/>
              </a:lnSpc>
              <a:spcBef>
                <a:spcPts val="0"/>
              </a:spcBef>
              <a:buNone/>
            </a:pPr>
            <a:r>
              <a:rPr lang="en-US" sz="1100"/>
              <a:t>Commit to releasing at least unit 1 for grades 3-8 by the beginning of school.</a:t>
            </a:r>
          </a:p>
          <a:p>
            <a:pPr lvl="0" rtl="0">
              <a:lnSpc>
                <a:spcPct val="100000"/>
              </a:lnSpc>
              <a:spcBef>
                <a:spcPts val="0"/>
              </a:spcBef>
              <a:buNone/>
            </a:pPr>
            <a:endParaRPr sz="1100"/>
          </a:p>
          <a:p>
            <a:pPr lvl="0" rtl="0">
              <a:lnSpc>
                <a:spcPct val="100000"/>
              </a:lnSpc>
              <a:spcBef>
                <a:spcPts val="0"/>
              </a:spcBef>
              <a:buNone/>
            </a:pPr>
            <a:r>
              <a:rPr lang="en-US" sz="1100"/>
              <a:t>Say: “We are also developing assessments for each unit, which are being loaded in EAGLE. More on that topic next.”</a:t>
            </a:r>
          </a:p>
        </p:txBody>
      </p:sp>
      <p:sp>
        <p:nvSpPr>
          <p:cNvPr id="281" name="Shape 28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2937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Shape 2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8" name="Shape 28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lnSpc>
                <a:spcPct val="110000"/>
              </a:lnSpc>
              <a:spcBef>
                <a:spcPts val="0"/>
              </a:spcBef>
              <a:buNone/>
            </a:pPr>
            <a:r>
              <a:rPr lang="en-US" sz="1100"/>
              <a:t>Read the slide.</a:t>
            </a:r>
          </a:p>
        </p:txBody>
      </p:sp>
      <p:sp>
        <p:nvSpPr>
          <p:cNvPr id="289" name="Shape 28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85072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6" name="Shape 29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97" name="Shape 29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232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3" name="Shape 6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64" name="Shape 6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071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5" name="Shape 30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06" name="Shape 30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61451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Shape 3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3" name="Shape 31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lvl="0" rtl="0">
              <a:lnSpc>
                <a:spcPct val="100000"/>
              </a:lnSpc>
              <a:spcBef>
                <a:spcPts val="0"/>
              </a:spcBef>
              <a:buNone/>
            </a:pPr>
            <a:r>
              <a:rPr lang="en-US" sz="1100"/>
              <a:t>For the PD portion, say: “Where do your teachers need the most help: sources, connections, or informed opinions? Which PD provider is going to help with some or all of those shifts?”</a:t>
            </a:r>
          </a:p>
          <a:p>
            <a:pPr lvl="0" rtl="0">
              <a:lnSpc>
                <a:spcPct val="100000"/>
              </a:lnSpc>
              <a:spcBef>
                <a:spcPts val="0"/>
              </a:spcBef>
              <a:buNone/>
            </a:pPr>
            <a:endParaRPr sz="1100"/>
          </a:p>
          <a:p>
            <a:pPr lvl="0" rtl="0">
              <a:lnSpc>
                <a:spcPct val="100000"/>
              </a:lnSpc>
              <a:spcBef>
                <a:spcPts val="0"/>
              </a:spcBef>
              <a:buNone/>
            </a:pPr>
            <a:r>
              <a:rPr lang="en-US" sz="1100"/>
              <a:t>Allow participants time to develop their next steps plans.</a:t>
            </a:r>
          </a:p>
          <a:p>
            <a:pPr lvl="0" rtl="0">
              <a:lnSpc>
                <a:spcPct val="100000"/>
              </a:lnSpc>
              <a:spcBef>
                <a:spcPts val="0"/>
              </a:spcBef>
              <a:buNone/>
            </a:pPr>
            <a:endParaRPr sz="1100"/>
          </a:p>
          <a:p>
            <a:pPr lvl="0" rtl="0">
              <a:lnSpc>
                <a:spcPct val="100000"/>
              </a:lnSpc>
              <a:spcBef>
                <a:spcPts val="0"/>
              </a:spcBef>
              <a:buClr>
                <a:schemeClr val="dk1"/>
              </a:buClr>
              <a:buSzPct val="25000"/>
              <a:buFont typeface="Calibri"/>
              <a:buNone/>
            </a:pPr>
            <a:r>
              <a:rPr lang="en-US" sz="1100"/>
              <a:t>Say: If you want teachers to implement the shifts in their classrooms, what is your goal for supporting your social studies teachers this next year? What is your first next step to accomplish that goal?</a:t>
            </a:r>
          </a:p>
          <a:p>
            <a:pPr lvl="0" rtl="0">
              <a:lnSpc>
                <a:spcPct val="100000"/>
              </a:lnSpc>
              <a:spcBef>
                <a:spcPts val="0"/>
              </a:spcBef>
              <a:buClr>
                <a:schemeClr val="dk1"/>
              </a:buClr>
              <a:buSzPct val="25000"/>
              <a:buFont typeface="Calibri"/>
              <a:buNone/>
            </a:pPr>
            <a:endParaRPr sz="1100"/>
          </a:p>
          <a:p>
            <a:pPr lvl="0" rtl="0">
              <a:lnSpc>
                <a:spcPct val="100000"/>
              </a:lnSpc>
              <a:spcBef>
                <a:spcPts val="0"/>
              </a:spcBef>
              <a:buClr>
                <a:schemeClr val="dk1"/>
              </a:buClr>
              <a:buSzPct val="25000"/>
              <a:buFont typeface="Calibri"/>
              <a:buNone/>
            </a:pPr>
            <a:r>
              <a:rPr lang="en-US" sz="1100"/>
              <a:t>Allow a few participants to share out their ideas.</a:t>
            </a:r>
          </a:p>
        </p:txBody>
      </p:sp>
      <p:sp>
        <p:nvSpPr>
          <p:cNvPr id="314" name="Shape 31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8671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b="1" i="0" u="none" strike="noStrike" cap="none">
                <a:solidFill>
                  <a:srgbClr val="000000"/>
                </a:solidFill>
                <a:latin typeface="Calibri"/>
                <a:ea typeface="Calibri"/>
                <a:cs typeface="Calibri"/>
                <a:sym typeface="Calibri"/>
              </a:rPr>
              <a:t>Key talking point: </a:t>
            </a:r>
            <a:r>
              <a:rPr lang="en-US" sz="1100" b="0" i="0" u="none" strike="noStrike" cap="none">
                <a:solidFill>
                  <a:srgbClr val="000000"/>
                </a:solidFill>
                <a:latin typeface="Calibri"/>
                <a:ea typeface="Calibri"/>
                <a:cs typeface="Calibri"/>
                <a:sym typeface="Calibri"/>
              </a:rPr>
              <a:t>To effectively implement the shifts, students mus</a:t>
            </a:r>
            <a:r>
              <a:rPr lang="en-US" sz="1100" i="0" u="none" strike="noStrike" cap="none">
                <a:solidFill>
                  <a:srgbClr val="000000"/>
                </a:solidFill>
              </a:rPr>
              <a:t>t move from only recalling facts to understanding the importance of those facts and being able to write about social studies content, supporting their understanding with information from sources and knowledge they gained from class. </a:t>
            </a:r>
            <a:r>
              <a:rPr lang="en-US" sz="1100">
                <a:solidFill>
                  <a:srgbClr val="000000"/>
                </a:solidFill>
              </a:rPr>
              <a:t>In social studies, this means students should build an understanding of their content and then develop and express claims to demonstrate their understanding.</a:t>
            </a:r>
          </a:p>
          <a:p>
            <a:pPr marL="0" marR="0" lvl="0" indent="0" algn="l" rtl="0">
              <a:spcBef>
                <a:spcPts val="0"/>
              </a:spcBef>
              <a:buClr>
                <a:schemeClr val="dk1"/>
              </a:buClr>
              <a:buSzPct val="25000"/>
              <a:buFont typeface="Calibri"/>
              <a:buNone/>
            </a:pPr>
            <a:endParaRPr sz="1100" b="0" i="0" u="none" strike="noStrike" cap="none">
              <a:solidFill>
                <a:srgbClr val="000000"/>
              </a:solidFill>
              <a:latin typeface="Calibri"/>
              <a:ea typeface="Calibri"/>
              <a:cs typeface="Calibri"/>
              <a:sym typeface="Calibri"/>
            </a:endParaRPr>
          </a:p>
        </p:txBody>
      </p:sp>
      <p:sp>
        <p:nvSpPr>
          <p:cNvPr id="73" name="Shape 7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7851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352320" y="410378"/>
            <a:ext cx="4109292" cy="308196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0" name="Shape 80"/>
          <p:cNvSpPr txBox="1">
            <a:spLocks noGrp="1"/>
          </p:cNvSpPr>
          <p:nvPr>
            <p:ph type="body" idx="1"/>
          </p:nvPr>
        </p:nvSpPr>
        <p:spPr>
          <a:xfrm>
            <a:off x="685800" y="3679634"/>
            <a:ext cx="5486400" cy="4778566"/>
          </a:xfrm>
          <a:prstGeom prst="rect">
            <a:avLst/>
          </a:prstGeom>
          <a:noFill/>
          <a:ln>
            <a:noFill/>
          </a:ln>
        </p:spPr>
        <p:txBody>
          <a:bodyPr lIns="91425" tIns="45700" rIns="91425" bIns="45700" anchor="t" anchorCtr="0">
            <a:noAutofit/>
          </a:bodyPr>
          <a:lstStyle/>
          <a:p>
            <a:pPr lvl="0" rtl="0">
              <a:lnSpc>
                <a:spcPct val="100000"/>
              </a:lnSpc>
              <a:spcBef>
                <a:spcPts val="0"/>
              </a:spcBef>
              <a:buClr>
                <a:schemeClr val="dk1"/>
              </a:buClr>
              <a:buSzPct val="100000"/>
              <a:buFont typeface="Arial"/>
              <a:buNone/>
            </a:pPr>
            <a:r>
              <a:rPr lang="en-US" sz="1100" dirty="0"/>
              <a:t>Instruct participants to read the first excerpt on the slide. Then ask:</a:t>
            </a:r>
          </a:p>
          <a:p>
            <a:pPr marL="457200" lvl="0" indent="-298450" rtl="0">
              <a:lnSpc>
                <a:spcPct val="100000"/>
              </a:lnSpc>
              <a:spcBef>
                <a:spcPts val="0"/>
              </a:spcBef>
              <a:buSzPct val="100000"/>
              <a:buAutoNum type="arabicPeriod"/>
            </a:pPr>
            <a:r>
              <a:rPr lang="en-US" sz="1100" dirty="0"/>
              <a:t>What do students learn about President Andrew Jackson in this textbook excerpt?</a:t>
            </a:r>
          </a:p>
          <a:p>
            <a:pPr marL="457200" lvl="0" indent="-298450" rtl="0">
              <a:lnSpc>
                <a:spcPct val="100000"/>
              </a:lnSpc>
              <a:spcBef>
                <a:spcPts val="0"/>
              </a:spcBef>
              <a:buSzPct val="100000"/>
              <a:buAutoNum type="arabicPeriod"/>
            </a:pPr>
            <a:r>
              <a:rPr lang="en-US" sz="1100" dirty="0"/>
              <a:t>According to this text, what were impacts of Jackson’s policies on the Native Americans?</a:t>
            </a:r>
          </a:p>
          <a:p>
            <a:pPr lvl="0" rtl="0">
              <a:lnSpc>
                <a:spcPct val="100000"/>
              </a:lnSpc>
              <a:spcBef>
                <a:spcPts val="0"/>
              </a:spcBef>
              <a:buClr>
                <a:schemeClr val="dk1"/>
              </a:buClr>
              <a:buSzPct val="100000"/>
              <a:buFont typeface="Arial"/>
              <a:buNone/>
            </a:pPr>
            <a:endParaRPr sz="1100" dirty="0"/>
          </a:p>
          <a:p>
            <a:pPr lvl="0" rtl="0">
              <a:lnSpc>
                <a:spcPct val="100000"/>
              </a:lnSpc>
              <a:spcBef>
                <a:spcPts val="0"/>
              </a:spcBef>
              <a:buClr>
                <a:schemeClr val="dk1"/>
              </a:buClr>
              <a:buSzPct val="100000"/>
              <a:buFont typeface="Arial"/>
              <a:buNone/>
            </a:pPr>
            <a:r>
              <a:rPr lang="en-US" sz="1100" dirty="0"/>
              <a:t>Click to bring up the second excerpt. Instruct participants to read the second excerpt. Then ask:</a:t>
            </a:r>
          </a:p>
          <a:p>
            <a:pPr marL="457200" lvl="0" indent="-298450" rtl="0">
              <a:lnSpc>
                <a:spcPct val="100000"/>
              </a:lnSpc>
              <a:spcBef>
                <a:spcPts val="0"/>
              </a:spcBef>
              <a:buSzPct val="100000"/>
              <a:buAutoNum type="arabicPeriod"/>
            </a:pPr>
            <a:r>
              <a:rPr lang="en-US" sz="1100" dirty="0"/>
              <a:t>1.How is Jackson and/or his policies portrayed differently in this second excerpt?</a:t>
            </a:r>
          </a:p>
          <a:p>
            <a:pPr marL="457200" lvl="0" indent="-298450" rtl="0">
              <a:lnSpc>
                <a:spcPct val="100000"/>
              </a:lnSpc>
              <a:spcBef>
                <a:spcPts val="0"/>
              </a:spcBef>
              <a:buSzPct val="100000"/>
              <a:buAutoNum type="arabicPeriod"/>
            </a:pPr>
            <a:r>
              <a:rPr lang="en-US" sz="1100" dirty="0"/>
              <a:t>2.What makes the difference?</a:t>
            </a:r>
          </a:p>
          <a:p>
            <a:pPr lvl="0" rtl="0">
              <a:lnSpc>
                <a:spcPct val="100000"/>
              </a:lnSpc>
              <a:spcBef>
                <a:spcPts val="0"/>
              </a:spcBef>
              <a:buClr>
                <a:schemeClr val="dk1"/>
              </a:buClr>
              <a:buSzPct val="100000"/>
              <a:buFont typeface="Arial"/>
              <a:buNone/>
            </a:pPr>
            <a:endParaRPr sz="1100" dirty="0"/>
          </a:p>
          <a:p>
            <a:pPr lvl="0" rtl="0">
              <a:lnSpc>
                <a:spcPct val="100000"/>
              </a:lnSpc>
              <a:spcBef>
                <a:spcPts val="0"/>
              </a:spcBef>
              <a:buClr>
                <a:schemeClr val="dk1"/>
              </a:buClr>
              <a:buSzPct val="100000"/>
              <a:buFont typeface="Arial"/>
              <a:buNone/>
            </a:pPr>
            <a:r>
              <a:rPr lang="en-US" sz="1100" dirty="0"/>
              <a:t>Click to bring up the third excerpt. Instruct participants to read the third excerpt and compare to the previous two excerpts with a shoulder partner.</a:t>
            </a:r>
          </a:p>
          <a:p>
            <a:pPr lvl="0" rtl="0">
              <a:lnSpc>
                <a:spcPct val="100000"/>
              </a:lnSpc>
              <a:spcBef>
                <a:spcPts val="0"/>
              </a:spcBef>
              <a:buClr>
                <a:schemeClr val="dk1"/>
              </a:buClr>
              <a:buSzPct val="100000"/>
              <a:buFont typeface="Arial"/>
              <a:buNone/>
            </a:pPr>
            <a:endParaRPr sz="1100" dirty="0"/>
          </a:p>
          <a:p>
            <a:pPr lvl="0" rtl="0">
              <a:lnSpc>
                <a:spcPct val="100000"/>
              </a:lnSpc>
              <a:spcBef>
                <a:spcPts val="0"/>
              </a:spcBef>
              <a:buClr>
                <a:schemeClr val="dk1"/>
              </a:buClr>
              <a:buSzPct val="100000"/>
              <a:buFont typeface="Arial"/>
              <a:buNone/>
            </a:pPr>
            <a:r>
              <a:rPr lang="en-US" sz="1100" dirty="0"/>
              <a:t>Say: “This slide contains excerpts from three different US History textbooks.”</a:t>
            </a:r>
          </a:p>
          <a:p>
            <a:pPr lvl="0" rtl="0">
              <a:lnSpc>
                <a:spcPct val="100000"/>
              </a:lnSpc>
              <a:spcBef>
                <a:spcPts val="0"/>
              </a:spcBef>
              <a:buClr>
                <a:schemeClr val="dk1"/>
              </a:buClr>
              <a:buSzPct val="100000"/>
              <a:buFont typeface="Arial"/>
              <a:buNone/>
            </a:pPr>
            <a:endParaRPr sz="1100" dirty="0"/>
          </a:p>
          <a:p>
            <a:pPr lvl="0" rtl="0">
              <a:lnSpc>
                <a:spcPct val="100000"/>
              </a:lnSpc>
              <a:spcBef>
                <a:spcPts val="0"/>
              </a:spcBef>
              <a:buClr>
                <a:schemeClr val="dk1"/>
              </a:buClr>
              <a:buSzPct val="100000"/>
              <a:buFont typeface="Arial"/>
              <a:buNone/>
            </a:pPr>
            <a:r>
              <a:rPr lang="en-US" sz="1100" dirty="0"/>
              <a:t>Conduct a whole-group discussion using the following questions:</a:t>
            </a:r>
          </a:p>
          <a:p>
            <a:pPr marL="457200" lvl="0" indent="-298450" rtl="0">
              <a:lnSpc>
                <a:spcPct val="100000"/>
              </a:lnSpc>
              <a:spcBef>
                <a:spcPts val="0"/>
              </a:spcBef>
              <a:buSzPct val="100000"/>
              <a:buAutoNum type="arabicPeriod"/>
            </a:pPr>
            <a:r>
              <a:rPr lang="en-US" sz="1100" dirty="0"/>
              <a:t>In addition to learning content about Jackson and his policies for Native Americans, what else are they learning about? How are they learning that?</a:t>
            </a:r>
          </a:p>
          <a:p>
            <a:pPr marL="457200" lvl="0" indent="-298450" rtl="0">
              <a:lnSpc>
                <a:spcPct val="100000"/>
              </a:lnSpc>
              <a:spcBef>
                <a:spcPts val="0"/>
              </a:spcBef>
              <a:buSzPct val="100000"/>
              <a:buAutoNum type="arabicPeriod"/>
            </a:pPr>
            <a:r>
              <a:rPr lang="en-US" sz="1100" dirty="0"/>
              <a:t>It’s easy to think to yourself that one of these must be “right” and we should seek a single textbook that is right all the time. Why is trying to determine which is “right” and which is “wrong” not the best approach in social studies? </a:t>
            </a:r>
          </a:p>
          <a:p>
            <a:pPr marL="457200" lvl="0" indent="-298450" rtl="0">
              <a:lnSpc>
                <a:spcPct val="100000"/>
              </a:lnSpc>
              <a:spcBef>
                <a:spcPts val="0"/>
              </a:spcBef>
              <a:buSzPct val="100000"/>
              <a:buAutoNum type="arabicPeriod"/>
            </a:pPr>
            <a:r>
              <a:rPr lang="en-US" sz="1100" dirty="0"/>
              <a:t>Why is having just a textbook not enough for social studies? What should the role of the textbook be in a social studies classroom? (Note: How cool would it be to present these three views of Jackson and his Native American policies and then have students research other sources to corroborate or challenge these views? How should we view Jackson’s policies--were they fair or harmful? Why?)</a:t>
            </a:r>
          </a:p>
          <a:p>
            <a:pPr lvl="0" rtl="0">
              <a:lnSpc>
                <a:spcPct val="100000"/>
              </a:lnSpc>
              <a:spcBef>
                <a:spcPts val="0"/>
              </a:spcBef>
              <a:buClr>
                <a:schemeClr val="dk1"/>
              </a:buClr>
              <a:buSzPct val="100000"/>
              <a:buFont typeface="Arial"/>
              <a:buNone/>
            </a:pPr>
            <a:endParaRPr sz="1100" b="1" dirty="0"/>
          </a:p>
        </p:txBody>
      </p:sp>
      <p:sp>
        <p:nvSpPr>
          <p:cNvPr id="81" name="Shape 8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7991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90" name="Shape 90"/>
          <p:cNvSpPr txBox="1">
            <a:spLocks noGrp="1"/>
          </p:cNvSpPr>
          <p:nvPr>
            <p:ph type="body" idx="1"/>
          </p:nvPr>
        </p:nvSpPr>
        <p:spPr>
          <a:xfrm>
            <a:off x="685800" y="3470313"/>
            <a:ext cx="5486400" cy="4987887"/>
          </a:xfrm>
          <a:prstGeom prst="rect">
            <a:avLst/>
          </a:prstGeom>
          <a:noFill/>
          <a:ln>
            <a:noFill/>
          </a:ln>
        </p:spPr>
        <p:txBody>
          <a:bodyPr lIns="91425" tIns="45700" rIns="91425" bIns="45700" anchor="t" anchorCtr="0">
            <a:noAutofit/>
          </a:bodyPr>
          <a:lstStyle/>
          <a:p>
            <a:pPr lvl="0" rtl="0">
              <a:lnSpc>
                <a:spcPct val="100000"/>
              </a:lnSpc>
              <a:spcBef>
                <a:spcPts val="800"/>
              </a:spcBef>
              <a:spcAft>
                <a:spcPts val="800"/>
              </a:spcAft>
              <a:buClr>
                <a:schemeClr val="dk1"/>
              </a:buClr>
              <a:buSzPct val="100000"/>
              <a:buFont typeface="Arial"/>
              <a:buNone/>
            </a:pPr>
            <a:r>
              <a:rPr lang="en-US" sz="1100" dirty="0">
                <a:solidFill>
                  <a:srgbClr val="000000"/>
                </a:solidFill>
              </a:rPr>
              <a:t>Say: “Two researchers conducted an experiment about how we learn. They had two main findings:</a:t>
            </a:r>
          </a:p>
          <a:p>
            <a:pPr marL="457200" lvl="0" indent="-298450" rtl="0">
              <a:lnSpc>
                <a:spcPct val="100000"/>
              </a:lnSpc>
              <a:spcBef>
                <a:spcPts val="800"/>
              </a:spcBef>
              <a:spcAft>
                <a:spcPts val="800"/>
              </a:spcAft>
              <a:buClr>
                <a:srgbClr val="000000"/>
              </a:buClr>
              <a:buSzPct val="100000"/>
              <a:buAutoNum type="arabicPeriod"/>
            </a:pPr>
            <a:r>
              <a:rPr lang="en-US" sz="1100" dirty="0">
                <a:solidFill>
                  <a:srgbClr val="000000"/>
                </a:solidFill>
              </a:rPr>
              <a:t>Connections help us remember information and transfer what we learn to new situations. </a:t>
            </a:r>
          </a:p>
          <a:p>
            <a:pPr marL="457200" lvl="0" indent="-298450" rtl="0">
              <a:lnSpc>
                <a:spcPct val="100000"/>
              </a:lnSpc>
              <a:spcBef>
                <a:spcPts val="800"/>
              </a:spcBef>
              <a:spcAft>
                <a:spcPts val="800"/>
              </a:spcAft>
              <a:buClr>
                <a:srgbClr val="000000"/>
              </a:buClr>
              <a:buSzPct val="100000"/>
              <a:buAutoNum type="arabicPeriod"/>
            </a:pPr>
            <a:r>
              <a:rPr lang="en-US" sz="1100" dirty="0">
                <a:solidFill>
                  <a:srgbClr val="000000"/>
                </a:solidFill>
              </a:rPr>
              <a:t>When we pay attention to surface level details or facts, we miss the connections that exist among various ideas and events.</a:t>
            </a:r>
          </a:p>
          <a:p>
            <a:pPr lvl="0" rtl="0">
              <a:lnSpc>
                <a:spcPct val="100000"/>
              </a:lnSpc>
              <a:spcBef>
                <a:spcPts val="800"/>
              </a:spcBef>
              <a:spcAft>
                <a:spcPts val="800"/>
              </a:spcAft>
              <a:buNone/>
            </a:pPr>
            <a:r>
              <a:rPr lang="en-US" sz="1100" dirty="0">
                <a:solidFill>
                  <a:srgbClr val="000000"/>
                </a:solidFill>
              </a:rPr>
              <a:t>“Here’s what they did...</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“Participants were given a problem: A patient has a tumor surrounded by soft tissue. There is a high intensity ray that can destroy the tumor, but it also destroys the tissue around the tumor. At a lower intensity, the ray does not destroy the soft tissue, but it also doesn’t destroy the tumor. How can doctors destroy the tumor but save the soft tissue?</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“Don’t worry--only 10% of participants could solve this problem.”</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Click twice to show the next visual.</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Say: “The answer is that several lower intensity rays could be placed on the tumor at the same time to equal the same intensity of the single ray. This destroyed the tumor, but the individual rays were small enough that they don’t destroy the soft tissue.</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“Participants were then given a second problem: A dictator rules a small country from a fortress. The fortress is situated in the middle of the country and many roads radiated outward from it, like spokes on a wheel.”</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Click twice to show the next visual.</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Say: “A great general vows to capture the fortress and free the country of the dictator. The general knows that if his entire army attacks the fortress at once, they can topple the dictator. But a spy reports that the dictator has planted mines on each of the roads. The mines are set so that small numbers of men can pass over them safely, as the dictator needs to safely move his people; however, any large numbers of men will detonate the mines. How can the general attack the fortress?</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“In experiment, only about 30% of the people could solve this second problem. When participants were told that the first problem could help them with the second, 90% solved the fortress problem. Why?</a:t>
            </a:r>
          </a:p>
          <a:p>
            <a:pPr lvl="0" rtl="0">
              <a:lnSpc>
                <a:spcPct val="100000"/>
              </a:lnSpc>
              <a:spcBef>
                <a:spcPts val="800"/>
              </a:spcBef>
              <a:spcAft>
                <a:spcPts val="800"/>
              </a:spcAft>
              <a:buClr>
                <a:schemeClr val="dk1"/>
              </a:buClr>
              <a:buSzPct val="100000"/>
              <a:buFont typeface="Arial"/>
              <a:buNone/>
            </a:pPr>
            <a:r>
              <a:rPr lang="en-US" sz="1100" dirty="0">
                <a:solidFill>
                  <a:srgbClr val="000000"/>
                </a:solidFill>
              </a:rPr>
              <a:t>“Participants initially got stuck on the surface-level details--the information, the facts of the problems. Understanding a tumor is very different from understanding dictators and fortresses, right? Participants didn’t think about the connections between these two problems. When you look past the facts, the problems share a big idea or theme: Dividing </a:t>
            </a:r>
            <a:r>
              <a:rPr lang="en-US" sz="1100" dirty="0"/>
              <a:t>a large quantity into a equally sized smaller quantities and converging on a single point has the same effect as the large quantity undivided</a:t>
            </a:r>
            <a:r>
              <a:rPr lang="en-US" sz="1100" dirty="0">
                <a:solidFill>
                  <a:srgbClr val="000000"/>
                </a:solidFill>
              </a:rPr>
              <a:t>. Once participants connected the two problems, they demonstrated learning! They could apply their thinking to a new situation.</a:t>
            </a:r>
          </a:p>
          <a:p>
            <a:pPr lvl="0" rtl="0">
              <a:lnSpc>
                <a:spcPct val="100000"/>
              </a:lnSpc>
              <a:spcBef>
                <a:spcPts val="0"/>
              </a:spcBef>
              <a:buClr>
                <a:schemeClr val="dk1"/>
              </a:buClr>
              <a:buSzPct val="25000"/>
              <a:buFont typeface="Arial"/>
              <a:buNone/>
            </a:pPr>
            <a:r>
              <a:rPr lang="en-US" sz="1100" dirty="0"/>
              <a:t>“The same is true in social studies: If we focus students only on the facts, they lose the connections that help them apply their knowledge to new situations. This is why we say ‘history repeats itself, or history rhymes.’ While the details of various events are often different, what’s under the surface is often very similar. If we can get students to learn what’s under the surface, they will better understand the content.”</a:t>
            </a:r>
          </a:p>
          <a:p>
            <a:pPr lvl="0" rtl="0">
              <a:lnSpc>
                <a:spcPct val="100000"/>
              </a:lnSpc>
              <a:spcBef>
                <a:spcPts val="0"/>
              </a:spcBef>
              <a:buClr>
                <a:schemeClr val="dk1"/>
              </a:buClr>
              <a:buSzPct val="25000"/>
              <a:buFont typeface="Arial"/>
              <a:buNone/>
            </a:pPr>
            <a:endParaRPr sz="1100" dirty="0"/>
          </a:p>
          <a:p>
            <a:pPr lvl="0" rtl="0">
              <a:lnSpc>
                <a:spcPct val="100000"/>
              </a:lnSpc>
              <a:spcBef>
                <a:spcPts val="0"/>
              </a:spcBef>
              <a:buNone/>
            </a:pPr>
            <a:r>
              <a:rPr lang="en-US" sz="1100" dirty="0"/>
              <a:t>Research is from an experiment by Mary </a:t>
            </a:r>
            <a:r>
              <a:rPr lang="en-US" sz="1100" dirty="0" err="1"/>
              <a:t>Gick</a:t>
            </a:r>
            <a:r>
              <a:rPr lang="en-US" sz="1100" dirty="0"/>
              <a:t> and Keith Holyoke (1983). See more at: </a:t>
            </a:r>
            <a:r>
              <a:rPr lang="en-US" sz="1100" u="sng" dirty="0">
                <a:solidFill>
                  <a:schemeClr val="hlink"/>
                </a:solidFill>
                <a:hlinkClick r:id="rId3"/>
              </a:rPr>
              <a:t>http://www.aft.org/periodical/american-educator/winter-2002/ask-cognitive-scientist#sthash.qrn2sfJD.dpuf</a:t>
            </a:r>
            <a:r>
              <a:rPr lang="en-US" sz="1100" dirty="0"/>
              <a:t> </a:t>
            </a:r>
          </a:p>
        </p:txBody>
      </p:sp>
      <p:sp>
        <p:nvSpPr>
          <p:cNvPr id="91" name="Shape 9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pic>
        <p:nvPicPr>
          <p:cNvPr id="2" name="Picture 1"/>
          <p:cNvPicPr>
            <a:picLocks noChangeAspect="1"/>
          </p:cNvPicPr>
          <p:nvPr/>
        </p:nvPicPr>
        <p:blipFill rotWithShape="1">
          <a:blip r:embed="rId4"/>
          <a:srcRect l="13345" t="16319" r="50636" b="45833"/>
          <a:stretch/>
        </p:blipFill>
        <p:spPr>
          <a:xfrm>
            <a:off x="140604" y="573830"/>
            <a:ext cx="6576791" cy="2764282"/>
          </a:xfrm>
          <a:prstGeom prst="rect">
            <a:avLst/>
          </a:prstGeom>
        </p:spPr>
      </p:pic>
    </p:spTree>
    <p:extLst>
      <p:ext uri="{BB962C8B-B14F-4D97-AF65-F5344CB8AC3E}">
        <p14:creationId xmlns:p14="http://schemas.microsoft.com/office/powerpoint/2010/main" val="956293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1" indent="0" algn="l" rtl="0">
              <a:lnSpc>
                <a:spcPct val="100000"/>
              </a:lnSpc>
              <a:spcBef>
                <a:spcPts val="0"/>
              </a:spcBef>
              <a:spcAft>
                <a:spcPts val="0"/>
              </a:spcAft>
              <a:buClr>
                <a:schemeClr val="dk1"/>
              </a:buClr>
              <a:buSzPct val="25000"/>
              <a:buFont typeface="Calibri"/>
              <a:buNone/>
            </a:pPr>
            <a:r>
              <a:rPr lang="en-US" sz="1100"/>
              <a:t>Say: “The key themes represent the big, transferable ideas that span across the grade levels K-12, similar to the big idea in the problem experiment. They relate to human behaviors and interactions over time, such as conflict and compromise and economics and trade. While different wars have different details on the surface, underneath those details are a lot of common ideas or themes about the way that two different cultures collide and how people react to unchallenged power. These ideas span across time and place.</a:t>
            </a:r>
          </a:p>
          <a:p>
            <a:pPr lvl="0" rtl="0">
              <a:lnSpc>
                <a:spcPct val="100000"/>
              </a:lnSpc>
              <a:spcBef>
                <a:spcPts val="0"/>
              </a:spcBef>
              <a:buClr>
                <a:schemeClr val="dk1"/>
              </a:buClr>
              <a:buSzPct val="25000"/>
              <a:buFont typeface="Arial"/>
              <a:buNone/>
            </a:pPr>
            <a:endParaRPr sz="1100"/>
          </a:p>
          <a:p>
            <a:pPr marL="0" marR="0" lvl="1" indent="0" algn="l" rtl="0">
              <a:lnSpc>
                <a:spcPct val="100000"/>
              </a:lnSpc>
              <a:spcBef>
                <a:spcPts val="0"/>
              </a:spcBef>
              <a:spcAft>
                <a:spcPts val="0"/>
              </a:spcAft>
              <a:buClr>
                <a:schemeClr val="dk1"/>
              </a:buClr>
              <a:buSzPct val="25000"/>
              <a:buFont typeface="Calibri"/>
              <a:buNone/>
            </a:pPr>
            <a:r>
              <a:rPr lang="en-US" sz="1100"/>
              <a:t>“When students answer the unit claim questions, they make claims about how the grade-level content connects to the key themes. For example, a unit claim might be: ‘How do civilizations advance?’ In answering that question using grade-level content, students in grade 5 might explain the impacts of triangular trade on the colonists, while students in grade 6 might argue that the greatest impact of the Silk Road was cultural diffusion. These are the content ideas and the opinions students will form about the content being studied, which they will transfer from one unit to the next.</a:t>
            </a:r>
          </a:p>
          <a:p>
            <a:pPr marL="0" marR="0" lvl="1" indent="0" algn="l" rtl="0">
              <a:lnSpc>
                <a:spcPct val="100000"/>
              </a:lnSpc>
              <a:spcBef>
                <a:spcPts val="0"/>
              </a:spcBef>
              <a:spcAft>
                <a:spcPts val="0"/>
              </a:spcAft>
              <a:buClr>
                <a:schemeClr val="dk1"/>
              </a:buClr>
              <a:buSzPct val="25000"/>
              <a:buFont typeface="Calibri"/>
              <a:buNone/>
            </a:pPr>
            <a:endParaRPr sz="1100"/>
          </a:p>
          <a:p>
            <a:pPr marL="0" marR="0" lvl="1" indent="0" algn="l" rtl="0">
              <a:lnSpc>
                <a:spcPct val="100000"/>
              </a:lnSpc>
              <a:spcBef>
                <a:spcPts val="0"/>
              </a:spcBef>
              <a:spcAft>
                <a:spcPts val="0"/>
              </a:spcAft>
              <a:buClr>
                <a:schemeClr val="dk1"/>
              </a:buClr>
              <a:buSzPct val="25000"/>
              <a:buFont typeface="Calibri"/>
              <a:buNone/>
            </a:pPr>
            <a:r>
              <a:rPr lang="en-US" sz="1100"/>
              <a:t>“The content is grade-level specific. The content provides the context for which students will make their claims.  </a:t>
            </a:r>
          </a:p>
          <a:p>
            <a:pPr marL="0" marR="0" lvl="1" indent="0" algn="l" rtl="0">
              <a:lnSpc>
                <a:spcPct val="100000"/>
              </a:lnSpc>
              <a:spcBef>
                <a:spcPts val="0"/>
              </a:spcBef>
              <a:spcAft>
                <a:spcPts val="0"/>
              </a:spcAft>
              <a:buClr>
                <a:schemeClr val="dk1"/>
              </a:buClr>
              <a:buSzPct val="25000"/>
              <a:buFont typeface="Calibri"/>
              <a:buNone/>
            </a:pPr>
            <a:endParaRPr sz="1100"/>
          </a:p>
          <a:p>
            <a:pPr marL="0" marR="0" lvl="1" indent="0" algn="l" rtl="0">
              <a:lnSpc>
                <a:spcPct val="100000"/>
              </a:lnSpc>
              <a:spcBef>
                <a:spcPts val="0"/>
              </a:spcBef>
              <a:spcAft>
                <a:spcPts val="0"/>
              </a:spcAft>
              <a:buClr>
                <a:schemeClr val="dk1"/>
              </a:buClr>
              <a:buSzPct val="25000"/>
              <a:buFont typeface="Calibri"/>
              <a:buNone/>
            </a:pPr>
            <a:r>
              <a:rPr lang="en-US" sz="1100"/>
              <a:t>“For example…”</a:t>
            </a:r>
          </a:p>
        </p:txBody>
      </p:sp>
      <p:sp>
        <p:nvSpPr>
          <p:cNvPr id="101" name="Shape 10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7393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 name="Shape 11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r>
              <a:rPr lang="en-US" sz="1100"/>
              <a:t>Read the slide. </a:t>
            </a:r>
          </a:p>
          <a:p>
            <a:pPr marL="0" marR="0" lvl="0" indent="0" algn="l" rtl="0">
              <a:spcBef>
                <a:spcPts val="0"/>
              </a:spcBef>
              <a:buClr>
                <a:schemeClr val="dk1"/>
              </a:buClr>
              <a:buSzPct val="25000"/>
              <a:buFont typeface="Calibri"/>
              <a:buNone/>
            </a:pPr>
            <a:endParaRPr sz="1100"/>
          </a:p>
          <a:p>
            <a:pPr marL="0" marR="0" lvl="0" indent="0" algn="l" rtl="0">
              <a:spcBef>
                <a:spcPts val="0"/>
              </a:spcBef>
              <a:buClr>
                <a:schemeClr val="dk1"/>
              </a:buClr>
              <a:buSzPct val="25000"/>
              <a:buFont typeface="Calibri"/>
              <a:buNone/>
            </a:pPr>
            <a:r>
              <a:rPr lang="en-US" sz="1100"/>
              <a:t>Then say: “Students in grade 5 learn about European exploration and colonization to answer the unit claims questions. They learn about the European explorers and what they did and they also discuss how the European explorers interacted with the Native Americans and what happened when those two cultures collided in the New World. Students need to be able to speak and/or write about how the European and Native American cultures collided and what happened as a result of that collision. As students continue through social studies, they should be able to draw on their understanding of cultural collision to more deeply understand the motivations and actions of people in other contexts. For example, in grade 6, how did the Silk Road impact the development of civilizations? </a:t>
            </a:r>
          </a:p>
          <a:p>
            <a:pPr marL="0" marR="0" lvl="0" indent="0" algn="l" rtl="0">
              <a:spcBef>
                <a:spcPts val="0"/>
              </a:spcBef>
              <a:buClr>
                <a:schemeClr val="dk1"/>
              </a:buClr>
              <a:buSzPct val="25000"/>
              <a:buFont typeface="Calibri"/>
              <a:buNone/>
            </a:pPr>
            <a:endParaRPr sz="1100"/>
          </a:p>
          <a:p>
            <a:pPr marL="0" marR="0" lvl="0" indent="0" algn="l" rtl="0">
              <a:spcBef>
                <a:spcPts val="0"/>
              </a:spcBef>
              <a:buClr>
                <a:schemeClr val="dk1"/>
              </a:buClr>
              <a:buSzPct val="25000"/>
              <a:buFont typeface="Calibri"/>
              <a:buNone/>
            </a:pPr>
            <a:r>
              <a:rPr lang="en-US" sz="1100"/>
              <a:t>“Just learning facts and content is not enough. For example, consider World War II. Which is more important:</a:t>
            </a:r>
          </a:p>
          <a:p>
            <a:pPr marL="457200" marR="0" lvl="0" indent="-298450" algn="l" rtl="0">
              <a:spcBef>
                <a:spcPts val="0"/>
              </a:spcBef>
              <a:buSzPct val="100000"/>
              <a:buChar char="●"/>
            </a:pPr>
            <a:r>
              <a:rPr lang="en-US" sz="1100"/>
              <a:t>Knowing the names, dates, and winning countries of the main battles of the war?</a:t>
            </a:r>
          </a:p>
          <a:p>
            <a:pPr marL="457200" marR="0" lvl="0" indent="-298450" algn="l" rtl="0">
              <a:spcBef>
                <a:spcPts val="0"/>
              </a:spcBef>
              <a:buSzPct val="100000"/>
              <a:buChar char="●"/>
            </a:pPr>
            <a:r>
              <a:rPr lang="en-US" sz="1100"/>
              <a:t>Being able to explain the reasons why 2 of the main battles were fought and how they impacted the outcome of the war?”</a:t>
            </a:r>
          </a:p>
          <a:p>
            <a:pPr marR="0" lvl="0" algn="l" rtl="0">
              <a:spcBef>
                <a:spcPts val="0"/>
              </a:spcBef>
              <a:buNone/>
            </a:pPr>
            <a:endParaRPr sz="1100"/>
          </a:p>
          <a:p>
            <a:pPr marR="0" lvl="0" algn="l" rtl="0">
              <a:spcBef>
                <a:spcPts val="0"/>
              </a:spcBef>
              <a:buNone/>
            </a:pPr>
            <a:r>
              <a:rPr lang="en-US" sz="1100"/>
              <a:t>Then ask: “Why? How will the second bullet help students outside the context of World War II? What is the danger of trying to teach every fact from a time period?”</a:t>
            </a:r>
          </a:p>
          <a:p>
            <a:pPr marR="0" lvl="0" algn="l" rtl="0">
              <a:spcBef>
                <a:spcPts val="0"/>
              </a:spcBef>
              <a:buNone/>
            </a:pPr>
            <a:endParaRPr sz="1100"/>
          </a:p>
          <a:p>
            <a:pPr marR="0" lvl="0" algn="l" rtl="0">
              <a:spcBef>
                <a:spcPts val="0"/>
              </a:spcBef>
              <a:buNone/>
            </a:pPr>
            <a:r>
              <a:rPr lang="en-US" sz="1100"/>
              <a:t>Say: “Teachers must push kids to think about how they can make claims about the content. Students develop skills for and regularly practice making connections among different sets of content so they can make a claim about one or more of the key themes.”</a:t>
            </a:r>
          </a:p>
        </p:txBody>
      </p:sp>
      <p:sp>
        <p:nvSpPr>
          <p:cNvPr id="113" name="Shape 11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9267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 name="Shape 12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100"/>
              <a:t>Read the slide.</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Ask: “Does this post provide strong evidence about the conditions near the Fukushima Daiichi Power Plant? Why or why not?”</a:t>
            </a:r>
          </a:p>
          <a:p>
            <a:pPr marL="0" marR="0" lvl="0" indent="0" algn="l" rtl="0">
              <a:lnSpc>
                <a:spcPct val="100000"/>
              </a:lnSpc>
              <a:spcBef>
                <a:spcPts val="0"/>
              </a:spcBef>
              <a:spcAft>
                <a:spcPts val="0"/>
              </a:spcAft>
              <a:buClr>
                <a:schemeClr val="dk1"/>
              </a:buClr>
              <a:buSzPct val="25000"/>
              <a:buFont typeface="Calibri"/>
              <a:buNone/>
            </a:pPr>
            <a:endParaRPr sz="1100"/>
          </a:p>
          <a:p>
            <a:pPr marL="0" marR="0" lvl="0" indent="0" algn="l" rtl="0">
              <a:lnSpc>
                <a:spcPct val="100000"/>
              </a:lnSpc>
              <a:spcBef>
                <a:spcPts val="0"/>
              </a:spcBef>
              <a:spcAft>
                <a:spcPts val="0"/>
              </a:spcAft>
              <a:buClr>
                <a:schemeClr val="dk1"/>
              </a:buClr>
              <a:buSzPct val="25000"/>
              <a:buFont typeface="Calibri"/>
              <a:buNone/>
            </a:pPr>
            <a:r>
              <a:rPr lang="en-US" sz="1100"/>
              <a:t>Conduct a whole-group discussion using the following questions:</a:t>
            </a:r>
          </a:p>
          <a:p>
            <a:pPr marL="457200" marR="0" lvl="0" indent="-298450" algn="l" rtl="0">
              <a:lnSpc>
                <a:spcPct val="100000"/>
              </a:lnSpc>
              <a:spcBef>
                <a:spcPts val="0"/>
              </a:spcBef>
              <a:spcAft>
                <a:spcPts val="0"/>
              </a:spcAft>
              <a:buSzPct val="100000"/>
              <a:buAutoNum type="arabicPeriod"/>
            </a:pPr>
            <a:r>
              <a:rPr lang="en-US" sz="1100"/>
              <a:t>Why do students need to express informed opinions?</a:t>
            </a:r>
          </a:p>
          <a:p>
            <a:pPr marL="457200" marR="0" lvl="0" indent="-298450" algn="l" rtl="0">
              <a:lnSpc>
                <a:spcPct val="100000"/>
              </a:lnSpc>
              <a:spcBef>
                <a:spcPts val="0"/>
              </a:spcBef>
              <a:spcAft>
                <a:spcPts val="0"/>
              </a:spcAft>
              <a:buSzPct val="100000"/>
              <a:buAutoNum type="arabicPeriod"/>
            </a:pPr>
            <a:r>
              <a:rPr lang="en-US" sz="1100"/>
              <a:t>Not sourcing (determining the author and his biases) or corroborating (verifying information in more than one credible source) is dangerous in our society today, but it is also dangerous with historical documents. What are the consequences of using a single source or taking what someone says or writes at face value without questioning the source or verifying the information?</a:t>
            </a:r>
          </a:p>
          <a:p>
            <a:pPr marL="0" marR="0" lvl="0" indent="0" algn="l" rtl="0">
              <a:spcBef>
                <a:spcPts val="0"/>
              </a:spcBef>
              <a:buClr>
                <a:schemeClr val="dk1"/>
              </a:buClr>
              <a:buSzPct val="25000"/>
              <a:buFont typeface="Calibri"/>
              <a:buNone/>
            </a:pPr>
            <a:endParaRPr sz="1100" b="0" i="0" u="none" strike="noStrike" cap="none">
              <a:solidFill>
                <a:schemeClr val="dk1"/>
              </a:solidFill>
              <a:latin typeface="Calibri"/>
              <a:ea typeface="Calibri"/>
              <a:cs typeface="Calibri"/>
              <a:sym typeface="Calibri"/>
            </a:endParaRPr>
          </a:p>
        </p:txBody>
      </p:sp>
      <p:sp>
        <p:nvSpPr>
          <p:cNvPr id="125" name="Shape 12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7697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ustom Layout">
    <p:spTree>
      <p:nvGrpSpPr>
        <p:cNvPr id="1" name="Shape 1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0" y="0"/>
            <a:ext cx="9144000" cy="1295700"/>
          </a:xfrm>
          <a:prstGeom prst="rect">
            <a:avLst/>
          </a:prstGeom>
          <a:noFill/>
          <a:ln>
            <a:noFill/>
          </a:ln>
        </p:spPr>
        <p:txBody>
          <a:bodyPr lIns="91425" tIns="91425" rIns="91425" bIns="91425" anchor="ctr" anchorCtr="0"/>
          <a:lstStyle>
            <a:lvl1pPr marL="0" marR="0" lvl="0" indent="0" algn="ctr" rtl="0">
              <a:spcBef>
                <a:spcPts val="0"/>
              </a:spcBef>
              <a:buClr>
                <a:srgbClr val="333333"/>
              </a:buClr>
              <a:buFont typeface="Calibri"/>
              <a:buNone/>
              <a:defRPr sz="4400" b="0" i="0" u="none" strike="noStrike" cap="none">
                <a:solidFill>
                  <a:srgbClr val="333333"/>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18" name="Shape 18"/>
          <p:cNvSpPr txBox="1">
            <a:spLocks noGrp="1"/>
          </p:cNvSpPr>
          <p:nvPr>
            <p:ph type="sldNum" idx="12"/>
          </p:nvPr>
        </p:nvSpPr>
        <p:spPr>
          <a:xfrm>
            <a:off x="7010400" y="6553200"/>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US" sz="1200" b="0" i="0" u="none" strike="noStrike" cap="none">
                <a:solidFill>
                  <a:srgbClr val="888888"/>
                </a:solidFill>
                <a:latin typeface="Arial"/>
                <a:ea typeface="Arial"/>
                <a:cs typeface="Arial"/>
                <a:sym typeface="Arial"/>
              </a:rPr>
              <a:t>‹#›</a:t>
            </a:fld>
            <a:endParaRPr lang="en-US" sz="1200" b="0" i="0" u="none" strike="noStrike" cap="none">
              <a:solidFill>
                <a:srgbClr val="888888"/>
              </a:solidFill>
              <a:latin typeface="Arial"/>
              <a:ea typeface="Arial"/>
              <a:cs typeface="Arial"/>
              <a:sym typeface="Arial"/>
            </a:endParaRPr>
          </a:p>
        </p:txBody>
      </p:sp>
      <p:sp>
        <p:nvSpPr>
          <p:cNvPr id="19" name="Shape 19"/>
          <p:cNvSpPr txBox="1">
            <a:spLocks noGrp="1"/>
          </p:cNvSpPr>
          <p:nvPr>
            <p:ph type="body" idx="1"/>
          </p:nvPr>
        </p:nvSpPr>
        <p:spPr>
          <a:xfrm>
            <a:off x="152400" y="1295400"/>
            <a:ext cx="8839200" cy="5105100"/>
          </a:xfrm>
          <a:prstGeom prst="rect">
            <a:avLst/>
          </a:prstGeom>
          <a:noFill/>
          <a:ln>
            <a:noFill/>
          </a:ln>
        </p:spPr>
        <p:txBody>
          <a:bodyPr lIns="91425" tIns="91425" rIns="91425" bIns="91425" anchor="t" anchorCtr="0"/>
          <a:lstStyle>
            <a:lvl1pPr marL="230187" marR="0" lvl="0" indent="-26987"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461962" marR="0" lvl="1" indent="-55562"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684212" marR="0" lvl="2" indent="-74612"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Custom Layout">
    <p:spTree>
      <p:nvGrpSpPr>
        <p:cNvPr id="1" name="Shape 20"/>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300"/>
          </a:xfrm>
          <a:prstGeom prst="rect">
            <a:avLst/>
          </a:prstGeom>
          <a:noFill/>
          <a:ln>
            <a:noFill/>
          </a:ln>
        </p:spPr>
        <p:txBody>
          <a:bodyPr lIns="91425" tIns="91425" rIns="91425" bIns="91425" anchor="t"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None/>
              <a:defRPr sz="1800"/>
            </a:lvl2pPr>
            <a:lvl3pPr lvl="2" indent="0" rtl="0">
              <a:spcBef>
                <a:spcPts val="0"/>
              </a:spcBef>
              <a:buNone/>
              <a:defRPr sz="1800"/>
            </a:lvl3pPr>
            <a:lvl4pPr lvl="3" indent="0" rtl="0">
              <a:spcBef>
                <a:spcPts val="0"/>
              </a:spcBef>
              <a:buNone/>
              <a:defRPr sz="1800"/>
            </a:lvl4pPr>
            <a:lvl5pPr lvl="4" indent="0" rtl="0">
              <a:spcBef>
                <a:spcPts val="0"/>
              </a:spcBef>
              <a:buNone/>
              <a:defRPr sz="1800"/>
            </a:lvl5pPr>
            <a:lvl6pPr lvl="5" indent="0" rtl="0">
              <a:spcBef>
                <a:spcPts val="0"/>
              </a:spcBef>
              <a:buNone/>
              <a:defRPr sz="1800"/>
            </a:lvl6pPr>
            <a:lvl7pPr lvl="6" indent="0" rtl="0">
              <a:spcBef>
                <a:spcPts val="0"/>
              </a:spcBef>
              <a:buNone/>
              <a:defRPr sz="1800"/>
            </a:lvl7pPr>
            <a:lvl8pPr lvl="7" indent="0" rtl="0">
              <a:spcBef>
                <a:spcPts val="0"/>
              </a:spcBef>
              <a:buNone/>
              <a:defRPr sz="1800"/>
            </a:lvl8pPr>
            <a:lvl9pPr lvl="8" indent="0" rtl="0">
              <a:spcBef>
                <a:spcPts val="0"/>
              </a:spcBef>
              <a:buNone/>
              <a:defRPr sz="1800"/>
            </a:lvl9pPr>
          </a:lstStyle>
          <a:p>
            <a:endParaRPr/>
          </a:p>
        </p:txBody>
      </p:sp>
      <p:sp>
        <p:nvSpPr>
          <p:cNvPr id="23" name="Shape 23"/>
          <p:cNvSpPr txBox="1">
            <a:spLocks noGrp="1"/>
          </p:cNvSpPr>
          <p:nvPr>
            <p:ph type="body" idx="1"/>
          </p:nvPr>
        </p:nvSpPr>
        <p:spPr>
          <a:xfrm>
            <a:off x="457200" y="1600200"/>
            <a:ext cx="4038600" cy="4526100"/>
          </a:xfrm>
          <a:prstGeom prst="rect">
            <a:avLst/>
          </a:prstGeom>
          <a:noFill/>
          <a:ln>
            <a:noFill/>
          </a:ln>
        </p:spPr>
        <p:txBody>
          <a:bodyPr lIns="91425" tIns="91425" rIns="91425" bIns="91425" anchor="t" anchorCtr="0"/>
          <a:lstStyle>
            <a:lvl1pPr marL="230187" marR="0" lvl="0" indent="-52387"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461962" marR="0" lvl="1" indent="-80962"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684212" marR="0" lvl="2" indent="-100012"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body" idx="2"/>
          </p:nvPr>
        </p:nvSpPr>
        <p:spPr>
          <a:xfrm>
            <a:off x="4648200" y="1600200"/>
            <a:ext cx="4038600" cy="4526100"/>
          </a:xfrm>
          <a:prstGeom prst="rect">
            <a:avLst/>
          </a:prstGeom>
          <a:noFill/>
          <a:ln>
            <a:noFill/>
          </a:ln>
        </p:spPr>
        <p:txBody>
          <a:bodyPr lIns="91425" tIns="91425" rIns="91425" bIns="91425" anchor="t" anchorCtr="0"/>
          <a:lstStyle>
            <a:lvl1pPr marL="230187" marR="0" lvl="0" indent="-52387"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461962" marR="0" lvl="1" indent="-80962"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684212" marR="0" lvl="2" indent="-100012"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dt" idx="10"/>
          </p:nvPr>
        </p:nvSpPr>
        <p:spPr>
          <a:xfrm>
            <a:off x="457200" y="6356350"/>
            <a:ext cx="2133600" cy="3651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ftr" idx="11"/>
          </p:nvPr>
        </p:nvSpPr>
        <p:spPr>
          <a:xfrm>
            <a:off x="152400" y="6553201"/>
            <a:ext cx="2895600" cy="3047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7010400" y="6515101"/>
            <a:ext cx="2133600"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0" y="0"/>
            <a:ext cx="9144000" cy="12954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333333"/>
              </a:buClr>
              <a:buFont typeface="Calibri"/>
              <a:buNone/>
              <a:defRPr sz="4400" b="0" i="0" u="none" strike="noStrike" cap="none">
                <a:solidFill>
                  <a:srgbClr val="333333"/>
                </a:solidFill>
                <a:latin typeface="Calibri"/>
                <a:ea typeface="Calibri"/>
                <a:cs typeface="Calibri"/>
                <a:sym typeface="Calibri"/>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35" name="Shape 35"/>
          <p:cNvSpPr txBox="1">
            <a:spLocks noGrp="1"/>
          </p:cNvSpPr>
          <p:nvPr>
            <p:ph type="sldNum" idx="12"/>
          </p:nvPr>
        </p:nvSpPr>
        <p:spPr>
          <a:xfrm>
            <a:off x="7010400" y="6553200"/>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Arial"/>
              <a:buNone/>
            </a:pPr>
            <a:fld id="{00000000-1234-1234-1234-123412341234}" type="slidenum">
              <a:rPr lang="en-US" sz="1200" b="0" i="0" u="none" strike="noStrike" cap="none">
                <a:solidFill>
                  <a:srgbClr val="888888"/>
                </a:solidFill>
                <a:latin typeface="Arial"/>
                <a:ea typeface="Arial"/>
                <a:cs typeface="Arial"/>
                <a:sym typeface="Arial"/>
              </a:rPr>
              <a:t>‹#›</a:t>
            </a:fld>
            <a:endParaRPr lang="en-US" sz="1200" b="0" i="0" u="none" strike="noStrike" cap="none">
              <a:solidFill>
                <a:srgbClr val="888888"/>
              </a:solidFill>
              <a:latin typeface="Arial"/>
              <a:ea typeface="Arial"/>
              <a:cs typeface="Arial"/>
              <a:sym typeface="Arial"/>
            </a:endParaRPr>
          </a:p>
        </p:txBody>
      </p:sp>
      <p:sp>
        <p:nvSpPr>
          <p:cNvPr id="36" name="Shape 36"/>
          <p:cNvSpPr txBox="1">
            <a:spLocks noGrp="1"/>
          </p:cNvSpPr>
          <p:nvPr>
            <p:ph type="body" idx="1"/>
          </p:nvPr>
        </p:nvSpPr>
        <p:spPr>
          <a:xfrm>
            <a:off x="152400" y="1295400"/>
            <a:ext cx="8839200" cy="5105400"/>
          </a:xfrm>
          <a:prstGeom prst="rect">
            <a:avLst/>
          </a:prstGeom>
          <a:noFill/>
          <a:ln>
            <a:noFill/>
          </a:ln>
        </p:spPr>
        <p:txBody>
          <a:bodyPr lIns="91425" tIns="91425" rIns="91425" bIns="91425" anchor="t" anchorCtr="0"/>
          <a:lstStyle>
            <a:lvl1pPr marL="230187" marR="0" lvl="0" indent="176212"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461962" marR="0" lvl="1" indent="12223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684212" marR="0" lvl="2" indent="777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Custom Layout">
    <p:spTree>
      <p:nvGrpSpPr>
        <p:cNvPr id="1" name="Shape 37"/>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rtl="0">
              <a:spcBef>
                <a:spcPts val="0"/>
              </a:spcBef>
              <a:buFont typeface="Arial"/>
              <a:buNone/>
              <a:defRPr sz="1800"/>
            </a:lvl2pPr>
            <a:lvl3pPr lvl="2" indent="0" rtl="0">
              <a:spcBef>
                <a:spcPts val="0"/>
              </a:spcBef>
              <a:buFont typeface="Arial"/>
              <a:buNone/>
              <a:defRPr sz="1800"/>
            </a:lvl3pPr>
            <a:lvl4pPr lvl="3" indent="0" rtl="0">
              <a:spcBef>
                <a:spcPts val="0"/>
              </a:spcBef>
              <a:buFont typeface="Arial"/>
              <a:buNone/>
              <a:defRPr sz="1800"/>
            </a:lvl4pPr>
            <a:lvl5pPr lvl="4" indent="0" rtl="0">
              <a:spcBef>
                <a:spcPts val="0"/>
              </a:spcBef>
              <a:buFont typeface="Arial"/>
              <a:buNone/>
              <a:defRPr sz="1800"/>
            </a:lvl5pPr>
            <a:lvl6pPr lvl="5" indent="0" rtl="0">
              <a:spcBef>
                <a:spcPts val="0"/>
              </a:spcBef>
              <a:buFont typeface="Arial"/>
              <a:buNone/>
              <a:defRPr sz="1800"/>
            </a:lvl6pPr>
            <a:lvl7pPr lvl="6" indent="0" rtl="0">
              <a:spcBef>
                <a:spcPts val="0"/>
              </a:spcBef>
              <a:buFont typeface="Arial"/>
              <a:buNone/>
              <a:defRPr sz="1800"/>
            </a:lvl7pPr>
            <a:lvl8pPr lvl="7" indent="0" rtl="0">
              <a:spcBef>
                <a:spcPts val="0"/>
              </a:spcBef>
              <a:buFont typeface="Arial"/>
              <a:buNone/>
              <a:defRPr sz="1800"/>
            </a:lvl8pPr>
            <a:lvl9pPr lvl="8" indent="0" rtl="0">
              <a:spcBef>
                <a:spcPts val="0"/>
              </a:spcBef>
              <a:buFont typeface="Arial"/>
              <a:buNone/>
              <a:defRPr sz="1800"/>
            </a:lvl9pPr>
          </a:lstStyle>
          <a:p>
            <a:endParaRPr/>
          </a:p>
        </p:txBody>
      </p:sp>
      <p:sp>
        <p:nvSpPr>
          <p:cNvPr id="40" name="Shape 40"/>
          <p:cNvSpPr txBox="1">
            <a:spLocks noGrp="1"/>
          </p:cNvSpPr>
          <p:nvPr>
            <p:ph type="body" idx="1"/>
          </p:nvPr>
        </p:nvSpPr>
        <p:spPr>
          <a:xfrm>
            <a:off x="457200" y="1600200"/>
            <a:ext cx="4038600" cy="4526100"/>
          </a:xfrm>
          <a:prstGeom prst="rect">
            <a:avLst/>
          </a:prstGeom>
          <a:noFill/>
          <a:ln>
            <a:noFill/>
          </a:ln>
        </p:spPr>
        <p:txBody>
          <a:bodyPr lIns="91425" tIns="91425" rIns="91425" bIns="91425" anchor="t" anchorCtr="0"/>
          <a:lstStyle>
            <a:lvl1pPr marL="230187" marR="0" lvl="0" indent="125412"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461962" marR="0" lvl="1" indent="7143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684212" marR="0" lvl="2" indent="269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2"/>
          </p:nvPr>
        </p:nvSpPr>
        <p:spPr>
          <a:xfrm>
            <a:off x="4648200" y="1600200"/>
            <a:ext cx="4038600" cy="4526100"/>
          </a:xfrm>
          <a:prstGeom prst="rect">
            <a:avLst/>
          </a:prstGeom>
          <a:noFill/>
          <a:ln>
            <a:noFill/>
          </a:ln>
        </p:spPr>
        <p:txBody>
          <a:bodyPr lIns="91425" tIns="91425" rIns="91425" bIns="91425" anchor="t" anchorCtr="0"/>
          <a:lstStyle>
            <a:lvl1pPr marL="230187" marR="0" lvl="0" indent="125412"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461962" marR="0" lvl="1" indent="7143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684212" marR="0" lvl="2" indent="269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56350"/>
            <a:ext cx="2133600" cy="3651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152400" y="6553201"/>
            <a:ext cx="2895600" cy="3047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7010400" y="6515101"/>
            <a:ext cx="2133600"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
        <p:cNvGrpSpPr/>
        <p:nvPr/>
      </p:nvGrpSpPr>
      <p:grpSpPr>
        <a:xfrm>
          <a:off x="0" y="0"/>
          <a:ext cx="0" cy="0"/>
          <a:chOff x="0" y="0"/>
          <a:chExt cx="0" cy="0"/>
        </a:xfrm>
      </p:grpSpPr>
      <p:pic>
        <p:nvPicPr>
          <p:cNvPr id="12" name="Shape 12" descr="Louisiana Believes (PPT Footer)_Footer.png"/>
          <p:cNvPicPr preferRelativeResize="0"/>
          <p:nvPr/>
        </p:nvPicPr>
        <p:blipFill rotWithShape="1">
          <a:blip r:embed="rId5">
            <a:alphaModFix/>
          </a:blip>
          <a:srcRect/>
          <a:stretch/>
        </p:blipFill>
        <p:spPr>
          <a:xfrm>
            <a:off x="0" y="6320998"/>
            <a:ext cx="9144000" cy="557699"/>
          </a:xfrm>
          <a:prstGeom prst="rect">
            <a:avLst/>
          </a:prstGeom>
          <a:noFill/>
          <a:ln>
            <a:noFill/>
          </a:ln>
        </p:spPr>
      </p:pic>
      <p:pic>
        <p:nvPicPr>
          <p:cNvPr id="13" name="Shape 13"/>
          <p:cNvPicPr preferRelativeResize="0"/>
          <p:nvPr/>
        </p:nvPicPr>
        <p:blipFill rotWithShape="1">
          <a:blip r:embed="rId6">
            <a:alphaModFix/>
          </a:blip>
          <a:srcRect/>
          <a:stretch/>
        </p:blipFill>
        <p:spPr>
          <a:xfrm>
            <a:off x="0" y="0"/>
            <a:ext cx="9144000" cy="1371600"/>
          </a:xfrm>
          <a:prstGeom prst="rect">
            <a:avLst/>
          </a:prstGeom>
          <a:noFill/>
          <a:ln>
            <a:noFill/>
          </a:ln>
        </p:spPr>
      </p:pic>
      <p:sp>
        <p:nvSpPr>
          <p:cNvPr id="14" name="Shape 14"/>
          <p:cNvSpPr txBox="1">
            <a:spLocks noGrp="1"/>
          </p:cNvSpPr>
          <p:nvPr>
            <p:ph type="body" idx="1"/>
          </p:nvPr>
        </p:nvSpPr>
        <p:spPr>
          <a:xfrm>
            <a:off x="152400" y="1447800"/>
            <a:ext cx="8839200" cy="4953300"/>
          </a:xfrm>
          <a:prstGeom prst="rect">
            <a:avLst/>
          </a:prstGeom>
          <a:noFill/>
          <a:ln>
            <a:noFill/>
          </a:ln>
        </p:spPr>
        <p:txBody>
          <a:bodyPr lIns="91425" tIns="91425" rIns="91425" bIns="91425" anchor="t" anchorCtr="0"/>
          <a:lstStyle>
            <a:lvl1pPr marL="230187" marR="0" lvl="0" indent="-26987"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461962" marR="0" lvl="1" indent="-55562"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684212" marR="0" lvl="2" indent="-74612"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sldNum" idx="12"/>
          </p:nvPr>
        </p:nvSpPr>
        <p:spPr>
          <a:xfrm>
            <a:off x="7010400" y="6515101"/>
            <a:ext cx="2133600"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
        <p:cNvGrpSpPr/>
        <p:nvPr/>
      </p:nvGrpSpPr>
      <p:grpSpPr>
        <a:xfrm>
          <a:off x="0" y="0"/>
          <a:ext cx="0" cy="0"/>
          <a:chOff x="0" y="0"/>
          <a:chExt cx="0" cy="0"/>
        </a:xfrm>
      </p:grpSpPr>
      <p:pic>
        <p:nvPicPr>
          <p:cNvPr id="29" name="Shape 29" descr="Louisiana Believes (PPT Footer)_Footer.png"/>
          <p:cNvPicPr preferRelativeResize="0"/>
          <p:nvPr/>
        </p:nvPicPr>
        <p:blipFill rotWithShape="1">
          <a:blip r:embed="rId5">
            <a:alphaModFix/>
          </a:blip>
          <a:srcRect/>
          <a:stretch/>
        </p:blipFill>
        <p:spPr>
          <a:xfrm>
            <a:off x="0" y="6320998"/>
            <a:ext cx="9144000" cy="557699"/>
          </a:xfrm>
          <a:prstGeom prst="rect">
            <a:avLst/>
          </a:prstGeom>
          <a:noFill/>
          <a:ln>
            <a:noFill/>
          </a:ln>
        </p:spPr>
      </p:pic>
      <p:pic>
        <p:nvPicPr>
          <p:cNvPr id="30" name="Shape 30"/>
          <p:cNvPicPr preferRelativeResize="0"/>
          <p:nvPr/>
        </p:nvPicPr>
        <p:blipFill rotWithShape="1">
          <a:blip r:embed="rId6">
            <a:alphaModFix/>
          </a:blip>
          <a:srcRect/>
          <a:stretch/>
        </p:blipFill>
        <p:spPr>
          <a:xfrm>
            <a:off x="0" y="0"/>
            <a:ext cx="9144000" cy="1371600"/>
          </a:xfrm>
          <a:prstGeom prst="rect">
            <a:avLst/>
          </a:prstGeom>
          <a:noFill/>
          <a:ln>
            <a:noFill/>
          </a:ln>
        </p:spPr>
      </p:pic>
      <p:sp>
        <p:nvSpPr>
          <p:cNvPr id="31" name="Shape 31"/>
          <p:cNvSpPr txBox="1">
            <a:spLocks noGrp="1"/>
          </p:cNvSpPr>
          <p:nvPr>
            <p:ph type="body" idx="1"/>
          </p:nvPr>
        </p:nvSpPr>
        <p:spPr>
          <a:xfrm>
            <a:off x="152400" y="1447800"/>
            <a:ext cx="8839200" cy="4953000"/>
          </a:xfrm>
          <a:prstGeom prst="rect">
            <a:avLst/>
          </a:prstGeom>
          <a:noFill/>
          <a:ln>
            <a:noFill/>
          </a:ln>
        </p:spPr>
        <p:txBody>
          <a:bodyPr lIns="91425" tIns="91425" rIns="91425" bIns="91425" anchor="t" anchorCtr="0"/>
          <a:lstStyle>
            <a:lvl1pPr marL="230187" marR="0" lvl="0" indent="176212"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461962" marR="0" lvl="1" indent="12223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684212" marR="0" lvl="2" indent="777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7010400" y="6515101"/>
            <a:ext cx="2133600"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hyperlink" Target="http://www.loc.gov/teachers/" TargetMode="External"/><Relationship Id="rId3" Type="http://schemas.openxmlformats.org/officeDocument/2006/relationships/hyperlink" Target="http://www.louisianabelieves.com/academics/ONLINE-INSTRUCTIONAL-MATERIALS-REVIEWS/curricular-resources-annotated-reviews" TargetMode="External"/><Relationship Id="rId7" Type="http://schemas.openxmlformats.org/officeDocument/2006/relationships/hyperlink" Target="https://www.engageny.org/resource/new-york-state-k-12-social-studies-resource-toolkit-grades-9-12"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www.engageny.org/resource/new-york-state-k-12-social-studies-resource-toolkit-grades-5-8" TargetMode="External"/><Relationship Id="rId5" Type="http://schemas.openxmlformats.org/officeDocument/2006/relationships/hyperlink" Target="https://www.engageny.org/resource/new-york-state-k-12-social-studies-resource-toolkit-kindergarten-grade-4" TargetMode="External"/><Relationship Id="rId10" Type="http://schemas.openxmlformats.org/officeDocument/2006/relationships/hyperlink" Target="https://www.gilderlehrman.org/programs-exhibitions/improve-your-teaching-with-primary-documents-and-historical-texts" TargetMode="External"/><Relationship Id="rId4" Type="http://schemas.openxmlformats.org/officeDocument/2006/relationships/hyperlink" Target="https://sheg.stanford.edu/rlh" TargetMode="External"/><Relationship Id="rId9" Type="http://schemas.openxmlformats.org/officeDocument/2006/relationships/hyperlink" Target="https://www.docsteach.or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www.edweek.org/ew/articles/2007/06/06/39wineburg.h26.html" TargetMode="External"/><Relationship Id="rId7" Type="http://schemas.openxmlformats.org/officeDocument/2006/relationships/hyperlink" Target="http://projecttahoe.org/?page_id=816" TargetMode="Externa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hyperlink" Target="http://faculty.utep.edu/Portals/1649/LearningGuides/LG4.2.pdf" TargetMode="External"/><Relationship Id="rId5" Type="http://schemas.openxmlformats.org/officeDocument/2006/relationships/hyperlink" Target="http://teachinghistory.org/best-practices/teaching-with-textbooks/19438" TargetMode="External"/><Relationship Id="rId4" Type="http://schemas.openxmlformats.org/officeDocument/2006/relationships/hyperlink" Target="http://viewpure.com/6v1N7N1jKlk?start=0&amp;end=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louisianabelieves.com/docs/default-source/academic-curriculum/standards---k-12-social-studies.pdf?sfvrsn=19"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hyperlink" Target="http://www.louisianabelieves.com/resources/library/k-12-social-studies-resources"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www.louisianabelieves.com/assessment/eagle"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hyperlink" Target="http://www.louisianabelieves.com/resources/library/released-and-sample-test-items" TargetMode="External"/><Relationship Id="rId4" Type="http://schemas.openxmlformats.org/officeDocument/2006/relationships/hyperlink" Target="http://www.louisianabelieves.com/resources/library/practice-tests"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www.louisianabelieves.com/docs/default-source/teacher-toolbox-resources/2016-vendor-pd---course-catalog.pdf?sfvrsn=4"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pic>
        <p:nvPicPr>
          <p:cNvPr id="50" name="Shape 50"/>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51" name="Shape 51"/>
          <p:cNvSpPr/>
          <p:nvPr/>
        </p:nvSpPr>
        <p:spPr>
          <a:xfrm>
            <a:off x="0" y="3809998"/>
            <a:ext cx="9144000" cy="630942"/>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Font typeface="Calibri"/>
              <a:buNone/>
            </a:pPr>
            <a:endParaRPr sz="4400" b="0" i="0" u="none" strike="noStrike" cap="none">
              <a:solidFill>
                <a:srgbClr val="333333"/>
              </a:solidFill>
              <a:latin typeface="Calibri"/>
              <a:ea typeface="Calibri"/>
              <a:cs typeface="Calibri"/>
              <a:sym typeface="Calibri"/>
            </a:endParaRPr>
          </a:p>
        </p:txBody>
      </p:sp>
      <p:sp>
        <p:nvSpPr>
          <p:cNvPr id="52" name="Shape 52"/>
          <p:cNvSpPr txBox="1"/>
          <p:nvPr/>
        </p:nvSpPr>
        <p:spPr>
          <a:xfrm>
            <a:off x="1295400" y="3657600"/>
            <a:ext cx="6400799" cy="156966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3200" b="0" i="0" u="none" strike="noStrike" cap="none">
                <a:solidFill>
                  <a:srgbClr val="000000"/>
                </a:solidFill>
                <a:latin typeface="Calibri"/>
                <a:ea typeface="Calibri"/>
                <a:cs typeface="Calibri"/>
                <a:sym typeface="Calibri"/>
              </a:rPr>
              <a:t>Supporting Social Studies in Schools</a:t>
            </a:r>
          </a:p>
          <a:p>
            <a:pPr marL="0" marR="0" lvl="0" indent="0" algn="ctr" rtl="0">
              <a:lnSpc>
                <a:spcPct val="100000"/>
              </a:lnSpc>
              <a:spcBef>
                <a:spcPts val="0"/>
              </a:spcBef>
              <a:spcAft>
                <a:spcPts val="0"/>
              </a:spcAft>
              <a:buClr>
                <a:srgbClr val="000000"/>
              </a:buClr>
              <a:buSzPct val="25000"/>
              <a:buFont typeface="Calibri"/>
              <a:buNone/>
            </a:pPr>
            <a:r>
              <a:rPr lang="en-US" sz="3200" b="0" i="0" u="none" strike="noStrike" cap="none">
                <a:solidFill>
                  <a:srgbClr val="000000"/>
                </a:solidFill>
                <a:latin typeface="Calibri"/>
                <a:ea typeface="Calibri"/>
                <a:cs typeface="Calibri"/>
                <a:sym typeface="Calibri"/>
              </a:rPr>
              <a:t>Teacher Leader Summit</a:t>
            </a:r>
          </a:p>
          <a:p>
            <a:pPr marL="0" marR="0" lvl="0" indent="0" algn="ctr" rtl="0">
              <a:lnSpc>
                <a:spcPct val="100000"/>
              </a:lnSpc>
              <a:spcBef>
                <a:spcPts val="0"/>
              </a:spcBef>
              <a:spcAft>
                <a:spcPts val="0"/>
              </a:spcAft>
              <a:buClr>
                <a:srgbClr val="000000"/>
              </a:buClr>
              <a:buSzPct val="25000"/>
              <a:buFont typeface="Calibri"/>
              <a:buNone/>
            </a:pPr>
            <a:r>
              <a:rPr lang="en-US" sz="3200" b="0" i="0" u="none" strike="noStrike" cap="none">
                <a:solidFill>
                  <a:srgbClr val="000000"/>
                </a:solidFill>
                <a:latin typeface="Calibri"/>
                <a:ea typeface="Calibri"/>
                <a:cs typeface="Calibri"/>
                <a:sym typeface="Calibri"/>
              </a:rPr>
              <a:t>June 2017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10</a:t>
            </a:fld>
            <a:endParaRPr lang="en-US" sz="1200" b="0" i="0" u="none" strike="noStrike" cap="none">
              <a:solidFill>
                <a:srgbClr val="888888"/>
              </a:solidFill>
              <a:latin typeface="Calibri"/>
              <a:ea typeface="Calibri"/>
              <a:cs typeface="Calibri"/>
              <a:sym typeface="Calibri"/>
            </a:endParaRPr>
          </a:p>
        </p:txBody>
      </p:sp>
      <p:sp>
        <p:nvSpPr>
          <p:cNvPr id="136" name="Shape 136"/>
          <p:cNvSpPr txBox="1">
            <a:spLocks noGrp="1"/>
          </p:cNvSpPr>
          <p:nvPr>
            <p:ph type="body" idx="1"/>
          </p:nvPr>
        </p:nvSpPr>
        <p:spPr>
          <a:xfrm>
            <a:off x="152400" y="1524000"/>
            <a:ext cx="8839200" cy="4876800"/>
          </a:xfrm>
          <a:prstGeom prst="rect">
            <a:avLst/>
          </a:prstGeom>
          <a:noFill/>
          <a:ln>
            <a:noFill/>
          </a:ln>
        </p:spPr>
        <p:txBody>
          <a:bodyPr lIns="91425" tIns="45700" rIns="91425" bIns="45700" anchor="t" anchorCtr="0">
            <a:noAutofit/>
          </a:bodyPr>
          <a:lstStyle/>
          <a:p>
            <a:pPr marL="609600" lvl="0" indent="-457200" rtl="0">
              <a:lnSpc>
                <a:spcPct val="110000"/>
              </a:lnSpc>
              <a:spcBef>
                <a:spcPts val="0"/>
              </a:spcBef>
              <a:buSzPct val="100000"/>
            </a:pPr>
            <a:r>
              <a:rPr lang="en-US" sz="2400"/>
              <a:t>Complete the grade 5 item set.</a:t>
            </a:r>
          </a:p>
          <a:p>
            <a:pPr marL="609600" lvl="0" indent="-457200" rtl="0">
              <a:lnSpc>
                <a:spcPct val="110000"/>
              </a:lnSpc>
              <a:spcBef>
                <a:spcPts val="0"/>
              </a:spcBef>
              <a:buSzPct val="100000"/>
            </a:pPr>
            <a:r>
              <a:rPr lang="en-US" sz="2400"/>
              <a:t>Be prepared to share how it reflects the shifts: sources, connections, informed opinions.</a:t>
            </a:r>
          </a:p>
          <a:p>
            <a:pPr marL="0" marR="0" lvl="0" indent="0" algn="l" rtl="0">
              <a:lnSpc>
                <a:spcPct val="110000"/>
              </a:lnSpc>
              <a:spcBef>
                <a:spcPts val="0"/>
              </a:spcBef>
              <a:spcAft>
                <a:spcPts val="0"/>
              </a:spcAft>
              <a:buClr>
                <a:schemeClr val="dk1"/>
              </a:buClr>
              <a:buSzPct val="25000"/>
              <a:buFont typeface="Arial"/>
              <a:buNone/>
            </a:pPr>
            <a:endParaRPr sz="2400"/>
          </a:p>
          <a:p>
            <a:pPr marL="0" marR="0" lvl="0" indent="0" algn="l" rtl="0">
              <a:lnSpc>
                <a:spcPct val="110000"/>
              </a:lnSpc>
              <a:spcBef>
                <a:spcPts val="0"/>
              </a:spcBef>
              <a:spcAft>
                <a:spcPts val="0"/>
              </a:spcAft>
              <a:buClr>
                <a:schemeClr val="dk1"/>
              </a:buClr>
              <a:buSzPct val="25000"/>
              <a:buFont typeface="Arial"/>
              <a:buNone/>
            </a:pPr>
            <a:endParaRPr sz="2400"/>
          </a:p>
        </p:txBody>
      </p:sp>
      <p:sp>
        <p:nvSpPr>
          <p:cNvPr id="137" name="Shape 137"/>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Social Studies </a:t>
            </a:r>
            <a:r>
              <a:rPr lang="en-US"/>
              <a:t>Vision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11</a:t>
            </a:fld>
            <a:endParaRPr lang="en-US" sz="1200" b="0" i="0" u="none" strike="noStrike" cap="none">
              <a:solidFill>
                <a:srgbClr val="888888"/>
              </a:solidFill>
              <a:latin typeface="Calibri"/>
              <a:ea typeface="Calibri"/>
              <a:cs typeface="Calibri"/>
              <a:sym typeface="Calibri"/>
            </a:endParaRPr>
          </a:p>
        </p:txBody>
      </p:sp>
      <p:sp>
        <p:nvSpPr>
          <p:cNvPr id="144" name="Shape 144"/>
          <p:cNvSpPr txBox="1">
            <a:spLocks noGrp="1"/>
          </p:cNvSpPr>
          <p:nvPr>
            <p:ph type="body" idx="1"/>
          </p:nvPr>
        </p:nvSpPr>
        <p:spPr>
          <a:xfrm>
            <a:off x="76200" y="1432250"/>
            <a:ext cx="4448700" cy="48921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None/>
            </a:pPr>
            <a:r>
              <a:rPr lang="en-US" sz="2400" b="1"/>
              <a:t>Content: Middle Colonies</a:t>
            </a:r>
          </a:p>
          <a:p>
            <a:pPr marL="457200" marR="0" lvl="0" indent="-381000" algn="l" rtl="0">
              <a:lnSpc>
                <a:spcPct val="110000"/>
              </a:lnSpc>
              <a:spcBef>
                <a:spcPts val="0"/>
              </a:spcBef>
              <a:spcAft>
                <a:spcPts val="0"/>
              </a:spcAft>
              <a:buSzPct val="100000"/>
            </a:pPr>
            <a:r>
              <a:rPr lang="en-US" sz="2400"/>
              <a:t>Included Delaware, Pennsylvania, New Jersey, New York (located on a map)</a:t>
            </a:r>
          </a:p>
          <a:p>
            <a:pPr marL="457200" marR="0" lvl="0" indent="-381000" algn="l" rtl="0">
              <a:lnSpc>
                <a:spcPct val="110000"/>
              </a:lnSpc>
              <a:spcBef>
                <a:spcPts val="0"/>
              </a:spcBef>
              <a:spcAft>
                <a:spcPts val="0"/>
              </a:spcAft>
              <a:buSzPct val="100000"/>
            </a:pPr>
            <a:r>
              <a:rPr lang="en-US" sz="2400"/>
              <a:t>Had a mild climate and lands for agriculture (grains) and mining (iron ore); they engaged in trade (furs, grains)</a:t>
            </a:r>
          </a:p>
          <a:p>
            <a:pPr marL="457200" marR="0" lvl="0" indent="-381000" algn="l" rtl="0">
              <a:lnSpc>
                <a:spcPct val="110000"/>
              </a:lnSpc>
              <a:spcBef>
                <a:spcPts val="0"/>
              </a:spcBef>
              <a:spcAft>
                <a:spcPts val="0"/>
              </a:spcAft>
              <a:buSzPct val="100000"/>
            </a:pPr>
            <a:r>
              <a:rPr lang="en-US" sz="2400"/>
              <a:t>Allowed religious freedom</a:t>
            </a:r>
          </a:p>
          <a:p>
            <a:pPr marL="457200" marR="0" lvl="0" indent="-381000" algn="l" rtl="0">
              <a:lnSpc>
                <a:spcPct val="110000"/>
              </a:lnSpc>
              <a:spcBef>
                <a:spcPts val="0"/>
              </a:spcBef>
              <a:spcAft>
                <a:spcPts val="0"/>
              </a:spcAft>
              <a:buSzPct val="100000"/>
            </a:pPr>
            <a:r>
              <a:rPr lang="en-US" sz="2400"/>
              <a:t>Had a more diverse population (Dutch, Germans, English)</a:t>
            </a:r>
          </a:p>
        </p:txBody>
      </p:sp>
      <p:sp>
        <p:nvSpPr>
          <p:cNvPr id="145" name="Shape 145"/>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a:t>
            </a:r>
          </a:p>
        </p:txBody>
      </p:sp>
      <p:sp>
        <p:nvSpPr>
          <p:cNvPr id="146" name="Shape 146"/>
          <p:cNvSpPr txBox="1">
            <a:spLocks noGrp="1"/>
          </p:cNvSpPr>
          <p:nvPr>
            <p:ph type="body" idx="1"/>
          </p:nvPr>
        </p:nvSpPr>
        <p:spPr>
          <a:xfrm>
            <a:off x="4929700" y="1928725"/>
            <a:ext cx="3592200" cy="3483300"/>
          </a:xfrm>
          <a:prstGeom prst="rect">
            <a:avLst/>
          </a:prstGeom>
          <a:noFill/>
          <a:ln>
            <a:noFill/>
          </a:ln>
        </p:spPr>
        <p:txBody>
          <a:bodyPr lIns="91425" tIns="45700" rIns="91425" bIns="45700" anchor="ctr" anchorCtr="0">
            <a:noAutofit/>
          </a:bodyPr>
          <a:lstStyle/>
          <a:p>
            <a:pPr marL="0" marR="0" lvl="0" indent="0" algn="ctr" rtl="0">
              <a:lnSpc>
                <a:spcPct val="110000"/>
              </a:lnSpc>
              <a:spcBef>
                <a:spcPts val="0"/>
              </a:spcBef>
              <a:spcAft>
                <a:spcPts val="0"/>
              </a:spcAft>
              <a:buNone/>
            </a:pPr>
            <a:r>
              <a:rPr lang="en-US" sz="3600" b="1"/>
              <a:t>What questions can be answered with students only knowing these facts?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12</a:t>
            </a:fld>
            <a:endParaRPr lang="en-US" sz="1200" b="0" i="0" u="none" strike="noStrike" cap="none">
              <a:solidFill>
                <a:srgbClr val="888888"/>
              </a:solidFill>
              <a:latin typeface="Calibri"/>
              <a:ea typeface="Calibri"/>
              <a:cs typeface="Calibri"/>
              <a:sym typeface="Calibri"/>
            </a:endParaRPr>
          </a:p>
        </p:txBody>
      </p:sp>
      <p:sp>
        <p:nvSpPr>
          <p:cNvPr id="153" name="Shape 153"/>
          <p:cNvSpPr txBox="1">
            <a:spLocks noGrp="1"/>
          </p:cNvSpPr>
          <p:nvPr>
            <p:ph type="body" idx="1"/>
          </p:nvPr>
        </p:nvSpPr>
        <p:spPr>
          <a:xfrm>
            <a:off x="76200" y="1432250"/>
            <a:ext cx="4448700" cy="48921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None/>
            </a:pPr>
            <a:r>
              <a:rPr lang="en-US" sz="2400" b="1"/>
              <a:t>Content: Middle Colonies</a:t>
            </a:r>
          </a:p>
          <a:p>
            <a:pPr marL="457200" marR="0" lvl="0" indent="-381000" algn="l" rtl="0">
              <a:lnSpc>
                <a:spcPct val="110000"/>
              </a:lnSpc>
              <a:spcBef>
                <a:spcPts val="0"/>
              </a:spcBef>
              <a:spcAft>
                <a:spcPts val="0"/>
              </a:spcAft>
              <a:buSzPct val="100000"/>
            </a:pPr>
            <a:r>
              <a:rPr lang="en-US" sz="2400"/>
              <a:t>Included Delaware, Pennsylvania, New Jersey, New York (located on a map)</a:t>
            </a:r>
          </a:p>
          <a:p>
            <a:pPr marL="457200" marR="0" lvl="0" indent="-381000" algn="l" rtl="0">
              <a:lnSpc>
                <a:spcPct val="110000"/>
              </a:lnSpc>
              <a:spcBef>
                <a:spcPts val="0"/>
              </a:spcBef>
              <a:spcAft>
                <a:spcPts val="0"/>
              </a:spcAft>
              <a:buSzPct val="100000"/>
            </a:pPr>
            <a:r>
              <a:rPr lang="en-US" sz="2400"/>
              <a:t>Had a mild climate and lands for agriculture (grains) and mining (iron ore); they engaged in trade (furs, grains)</a:t>
            </a:r>
          </a:p>
          <a:p>
            <a:pPr marL="457200" marR="0" lvl="0" indent="-381000" algn="l" rtl="0">
              <a:lnSpc>
                <a:spcPct val="110000"/>
              </a:lnSpc>
              <a:spcBef>
                <a:spcPts val="0"/>
              </a:spcBef>
              <a:spcAft>
                <a:spcPts val="0"/>
              </a:spcAft>
              <a:buSzPct val="100000"/>
            </a:pPr>
            <a:r>
              <a:rPr lang="en-US" sz="2400"/>
              <a:t>Allowed religious freedom</a:t>
            </a:r>
          </a:p>
          <a:p>
            <a:pPr marL="457200" marR="0" lvl="0" indent="-381000" algn="l" rtl="0">
              <a:lnSpc>
                <a:spcPct val="110000"/>
              </a:lnSpc>
              <a:spcBef>
                <a:spcPts val="0"/>
              </a:spcBef>
              <a:spcAft>
                <a:spcPts val="0"/>
              </a:spcAft>
              <a:buSzPct val="100000"/>
            </a:pPr>
            <a:r>
              <a:rPr lang="en-US" sz="2400"/>
              <a:t>Had a more diverse population (Dutch, Germans, English)</a:t>
            </a:r>
          </a:p>
        </p:txBody>
      </p:sp>
      <p:sp>
        <p:nvSpPr>
          <p:cNvPr id="154" name="Shape 154"/>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a:t>
            </a:r>
          </a:p>
        </p:txBody>
      </p:sp>
      <p:sp>
        <p:nvSpPr>
          <p:cNvPr id="155" name="Shape 155"/>
          <p:cNvSpPr txBox="1">
            <a:spLocks noGrp="1"/>
          </p:cNvSpPr>
          <p:nvPr>
            <p:ph type="body" idx="1"/>
          </p:nvPr>
        </p:nvSpPr>
        <p:spPr>
          <a:xfrm>
            <a:off x="4309200" y="1432250"/>
            <a:ext cx="4898700" cy="48921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None/>
            </a:pPr>
            <a:r>
              <a:rPr lang="en-US" sz="2400" b="1"/>
              <a:t>Claim: How do civilizations advance? </a:t>
            </a:r>
          </a:p>
          <a:p>
            <a:pPr marL="457200" marR="0" lvl="0" indent="-381000" algn="l" rtl="0">
              <a:lnSpc>
                <a:spcPct val="110000"/>
              </a:lnSpc>
              <a:spcBef>
                <a:spcPts val="0"/>
              </a:spcBef>
              <a:spcAft>
                <a:spcPts val="0"/>
              </a:spcAft>
              <a:buSzPct val="100000"/>
            </a:pPr>
            <a:r>
              <a:rPr lang="en-US" sz="2400"/>
              <a:t>The geography and natural resources of an area contribute to development of economy/trade and job specialization</a:t>
            </a:r>
          </a:p>
          <a:p>
            <a:pPr marL="457200" lvl="0" indent="-381000" rtl="0">
              <a:lnSpc>
                <a:spcPct val="110000"/>
              </a:lnSpc>
              <a:spcBef>
                <a:spcPts val="0"/>
              </a:spcBef>
              <a:buSzPct val="100000"/>
            </a:pPr>
            <a:r>
              <a:rPr lang="en-US" sz="2400"/>
              <a:t>Having food surplus leads to trade</a:t>
            </a:r>
          </a:p>
          <a:p>
            <a:pPr marL="457200" marR="0" lvl="0" indent="-381000" algn="l" rtl="0">
              <a:lnSpc>
                <a:spcPct val="110000"/>
              </a:lnSpc>
              <a:spcBef>
                <a:spcPts val="0"/>
              </a:spcBef>
              <a:spcAft>
                <a:spcPts val="0"/>
              </a:spcAft>
              <a:buSzPct val="100000"/>
            </a:pPr>
            <a:r>
              <a:rPr lang="en-US" sz="2400"/>
              <a:t>Civilizations often rely on the resources of other civilizations through trade, leading to interdependence</a:t>
            </a:r>
          </a:p>
          <a:p>
            <a:pPr marL="457200" marR="0" lvl="0" indent="-381000" algn="l" rtl="0">
              <a:lnSpc>
                <a:spcPct val="110000"/>
              </a:lnSpc>
              <a:spcBef>
                <a:spcPts val="0"/>
              </a:spcBef>
              <a:spcAft>
                <a:spcPts val="0"/>
              </a:spcAft>
              <a:buSzPct val="100000"/>
            </a:pPr>
            <a:r>
              <a:rPr lang="en-US" sz="2400"/>
              <a:t>Open policies can lead to a more diverse population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13</a:t>
            </a:fld>
            <a:endParaRPr lang="en-US" sz="1200" b="0" i="0" u="none" strike="noStrike" cap="none">
              <a:solidFill>
                <a:srgbClr val="888888"/>
              </a:solidFill>
              <a:latin typeface="Calibri"/>
              <a:ea typeface="Calibri"/>
              <a:cs typeface="Calibri"/>
              <a:sym typeface="Calibri"/>
            </a:endParaRPr>
          </a:p>
        </p:txBody>
      </p:sp>
      <p:sp>
        <p:nvSpPr>
          <p:cNvPr id="162" name="Shape 162"/>
          <p:cNvSpPr txBox="1">
            <a:spLocks noGrp="1"/>
          </p:cNvSpPr>
          <p:nvPr>
            <p:ph type="body" idx="1"/>
          </p:nvPr>
        </p:nvSpPr>
        <p:spPr>
          <a:xfrm>
            <a:off x="152400" y="1524000"/>
            <a:ext cx="8839200" cy="4876800"/>
          </a:xfrm>
          <a:prstGeom prst="rect">
            <a:avLst/>
          </a:prstGeom>
          <a:noFill/>
          <a:ln>
            <a:noFill/>
          </a:ln>
        </p:spPr>
        <p:txBody>
          <a:bodyPr lIns="91425" tIns="45700" rIns="91425" bIns="45700" anchor="t" anchorCtr="0">
            <a:noAutofit/>
          </a:bodyPr>
          <a:lstStyle/>
          <a:p>
            <a:pPr marL="609600" marR="0" lvl="0" indent="-457200" algn="l" rtl="0">
              <a:lnSpc>
                <a:spcPct val="115000"/>
              </a:lnSpc>
              <a:spcBef>
                <a:spcPts val="0"/>
              </a:spcBef>
              <a:spcAft>
                <a:spcPts val="0"/>
              </a:spcAft>
              <a:buClr>
                <a:schemeClr val="dk1"/>
              </a:buClr>
              <a:buSzPct val="100000"/>
              <a:buFont typeface="Arial"/>
            </a:pPr>
            <a:r>
              <a:rPr lang="en-US" sz="2400"/>
              <a:t>What was the process for preparing for the assessment before?</a:t>
            </a:r>
          </a:p>
          <a:p>
            <a:pPr marL="609600" marR="0" lvl="0" indent="-457200" algn="l" rtl="0">
              <a:lnSpc>
                <a:spcPct val="115000"/>
              </a:lnSpc>
              <a:spcBef>
                <a:spcPts val="0"/>
              </a:spcBef>
              <a:spcAft>
                <a:spcPts val="0"/>
              </a:spcAft>
              <a:buClr>
                <a:schemeClr val="dk1"/>
              </a:buClr>
              <a:buSzPct val="100000"/>
              <a:buFont typeface="Arial"/>
            </a:pPr>
            <a:r>
              <a:rPr lang="en-US" sz="2400"/>
              <a:t>What are the expectations now?</a:t>
            </a:r>
          </a:p>
        </p:txBody>
      </p:sp>
      <p:sp>
        <p:nvSpPr>
          <p:cNvPr id="163" name="Shape 163"/>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14</a:t>
            </a:fld>
            <a:endParaRPr lang="en-US" sz="1200" b="0" i="0" u="none" strike="noStrike" cap="none">
              <a:solidFill>
                <a:srgbClr val="888888"/>
              </a:solidFill>
              <a:latin typeface="Calibri"/>
              <a:ea typeface="Calibri"/>
              <a:cs typeface="Calibri"/>
              <a:sym typeface="Calibri"/>
            </a:endParaRPr>
          </a:p>
        </p:txBody>
      </p:sp>
      <p:sp>
        <p:nvSpPr>
          <p:cNvPr id="170" name="Shape 170"/>
          <p:cNvSpPr txBox="1">
            <a:spLocks noGrp="1"/>
          </p:cNvSpPr>
          <p:nvPr>
            <p:ph type="body" idx="1"/>
          </p:nvPr>
        </p:nvSpPr>
        <p:spPr>
          <a:xfrm>
            <a:off x="152400" y="1524000"/>
            <a:ext cx="8839200" cy="4876800"/>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1000"/>
              </a:spcBef>
              <a:spcAft>
                <a:spcPts val="0"/>
              </a:spcAft>
              <a:buClr>
                <a:schemeClr val="dk1"/>
              </a:buClr>
              <a:buSzPct val="100000"/>
              <a:buFont typeface="Arial"/>
            </a:pPr>
            <a:r>
              <a:rPr lang="en-US" sz="2400"/>
              <a:t>Why are the social studies shifts important for student learning?</a:t>
            </a:r>
          </a:p>
          <a:p>
            <a:pPr marL="609600" marR="0" lvl="0" indent="-457200" algn="l" rtl="0">
              <a:lnSpc>
                <a:spcPct val="110000"/>
              </a:lnSpc>
              <a:spcBef>
                <a:spcPts val="1000"/>
              </a:spcBef>
              <a:spcAft>
                <a:spcPts val="0"/>
              </a:spcAft>
              <a:buClr>
                <a:schemeClr val="dk1"/>
              </a:buClr>
              <a:buSzPct val="100000"/>
              <a:buFont typeface="Arial"/>
            </a:pPr>
            <a:r>
              <a:rPr lang="en-US" sz="2400"/>
              <a:t>What are the implications for social studies instruction?</a:t>
            </a:r>
          </a:p>
          <a:p>
            <a:pPr marL="609600" lvl="0" indent="-457200" rtl="0">
              <a:lnSpc>
                <a:spcPct val="110000"/>
              </a:lnSpc>
              <a:spcBef>
                <a:spcPts val="1000"/>
              </a:spcBef>
              <a:buClr>
                <a:schemeClr val="dk1"/>
              </a:buClr>
              <a:buSzPct val="100000"/>
              <a:buFont typeface="Arial"/>
            </a:pPr>
            <a:r>
              <a:rPr lang="en-US" sz="2400"/>
              <a:t>How can you support your teachers for next year?</a:t>
            </a:r>
          </a:p>
        </p:txBody>
      </p:sp>
      <p:sp>
        <p:nvSpPr>
          <p:cNvPr id="171" name="Shape 171"/>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Agenda</a:t>
            </a:r>
          </a:p>
        </p:txBody>
      </p:sp>
      <p:sp>
        <p:nvSpPr>
          <p:cNvPr id="172" name="Shape 172"/>
          <p:cNvSpPr/>
          <p:nvPr/>
        </p:nvSpPr>
        <p:spPr>
          <a:xfrm>
            <a:off x="17500" y="2209800"/>
            <a:ext cx="9144000" cy="442200"/>
          </a:xfrm>
          <a:prstGeom prst="rect">
            <a:avLst/>
          </a:prstGeom>
          <a:solidFill>
            <a:srgbClr val="5B9EC2">
              <a:alpha val="40000"/>
            </a:srgbClr>
          </a:solidFill>
          <a:ln>
            <a:noFill/>
          </a:ln>
        </p:spPr>
        <p:txBody>
          <a:bodyPr lIns="91425" tIns="91425" rIns="91425" bIns="91425" anchor="ctr" anchorCtr="0">
            <a:noAutofit/>
          </a:bodyPr>
          <a:lstStyle/>
          <a:p>
            <a:pPr lvl="0" rtl="0">
              <a:spcBef>
                <a:spcPts val="0"/>
              </a:spcBef>
              <a:buNone/>
            </a:pPr>
            <a:endParaRPr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15</a:t>
            </a:fld>
            <a:endParaRPr lang="en-US" sz="1200" b="0" i="0" u="none" strike="noStrike" cap="none">
              <a:solidFill>
                <a:srgbClr val="888888"/>
              </a:solidFill>
              <a:latin typeface="Calibri"/>
              <a:ea typeface="Calibri"/>
              <a:cs typeface="Calibri"/>
              <a:sym typeface="Calibri"/>
            </a:endParaRPr>
          </a:p>
        </p:txBody>
      </p:sp>
      <p:sp>
        <p:nvSpPr>
          <p:cNvPr id="179" name="Shape 179"/>
          <p:cNvSpPr txBox="1">
            <a:spLocks noGrp="1"/>
          </p:cNvSpPr>
          <p:nvPr>
            <p:ph type="body" idx="1"/>
          </p:nvPr>
        </p:nvSpPr>
        <p:spPr>
          <a:xfrm>
            <a:off x="152400" y="1524000"/>
            <a:ext cx="8839200" cy="9207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400" b="0" i="0" u="none" strike="noStrike" cap="none">
                <a:solidFill>
                  <a:schemeClr val="dk1"/>
                </a:solidFill>
                <a:latin typeface="Calibri"/>
                <a:ea typeface="Calibri"/>
                <a:cs typeface="Calibri"/>
                <a:sym typeface="Calibri"/>
              </a:rPr>
              <a:t>To be productive members of society, students must be critical consumers of information. They:</a:t>
            </a:r>
          </a:p>
        </p:txBody>
      </p:sp>
      <p:sp>
        <p:nvSpPr>
          <p:cNvPr id="180" name="Shape 180"/>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Social Studies </a:t>
            </a:r>
            <a:r>
              <a:rPr lang="en-US"/>
              <a:t>Instruction</a:t>
            </a:r>
          </a:p>
        </p:txBody>
      </p:sp>
      <p:sp>
        <p:nvSpPr>
          <p:cNvPr id="181" name="Shape 181"/>
          <p:cNvSpPr txBox="1">
            <a:spLocks noGrp="1"/>
          </p:cNvSpPr>
          <p:nvPr>
            <p:ph type="body" idx="1"/>
          </p:nvPr>
        </p:nvSpPr>
        <p:spPr>
          <a:xfrm>
            <a:off x="156650" y="3069175"/>
            <a:ext cx="8839200" cy="1075200"/>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60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Make connections among people, events, and ideas across time and place.</a:t>
            </a:r>
          </a:p>
          <a:p>
            <a:pPr marL="0" marR="0" lvl="0" indent="0" algn="l" rtl="0">
              <a:lnSpc>
                <a:spcPct val="100000"/>
              </a:lnSpc>
              <a:spcBef>
                <a:spcPts val="640"/>
              </a:spcBef>
              <a:spcAft>
                <a:spcPts val="0"/>
              </a:spcAft>
              <a:buClr>
                <a:schemeClr val="dk1"/>
              </a:buClr>
              <a:buSzPct val="25000"/>
              <a:buFont typeface="Arial"/>
              <a:buNone/>
            </a:pPr>
            <a:endParaRPr sz="2400" b="0" i="0" u="none" strike="noStrike" cap="none">
              <a:solidFill>
                <a:srgbClr val="366092"/>
              </a:solidFill>
              <a:latin typeface="Calibri"/>
              <a:ea typeface="Calibri"/>
              <a:cs typeface="Calibri"/>
              <a:sym typeface="Calibri"/>
            </a:endParaRPr>
          </a:p>
        </p:txBody>
      </p:sp>
      <p:sp>
        <p:nvSpPr>
          <p:cNvPr id="182" name="Shape 182"/>
          <p:cNvSpPr txBox="1">
            <a:spLocks noGrp="1"/>
          </p:cNvSpPr>
          <p:nvPr>
            <p:ph type="body" idx="1"/>
          </p:nvPr>
        </p:nvSpPr>
        <p:spPr>
          <a:xfrm>
            <a:off x="156650" y="4180400"/>
            <a:ext cx="8839200" cy="1170600"/>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60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Express informed opinions supported by evidence from sources and outside knowledge.</a:t>
            </a:r>
          </a:p>
        </p:txBody>
      </p:sp>
      <p:sp>
        <p:nvSpPr>
          <p:cNvPr id="183" name="Shape 183"/>
          <p:cNvSpPr txBox="1">
            <a:spLocks noGrp="1"/>
          </p:cNvSpPr>
          <p:nvPr>
            <p:ph type="body" idx="1"/>
          </p:nvPr>
        </p:nvSpPr>
        <p:spPr>
          <a:xfrm>
            <a:off x="152400" y="2444700"/>
            <a:ext cx="8839200" cy="808500"/>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60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Use sources regularly to learn content.</a:t>
            </a:r>
          </a:p>
          <a:p>
            <a:pPr marL="203200" marR="0" lvl="0" indent="0" algn="l" rtl="0">
              <a:lnSpc>
                <a:spcPct val="100000"/>
              </a:lnSpc>
              <a:spcBef>
                <a:spcPts val="640"/>
              </a:spcBef>
              <a:spcAft>
                <a:spcPts val="0"/>
              </a:spcAft>
              <a:buClr>
                <a:schemeClr val="dk1"/>
              </a:buClr>
              <a:buSzPct val="25000"/>
              <a:buFont typeface="Arial"/>
              <a:buNone/>
            </a:pPr>
            <a:endParaRPr sz="2400" b="0" i="0" u="none" strike="noStrike" cap="none">
              <a:solidFill>
                <a:srgbClr val="366092"/>
              </a:solidFill>
              <a:latin typeface="Calibri"/>
              <a:ea typeface="Calibri"/>
              <a:cs typeface="Calibri"/>
              <a:sym typeface="Calibri"/>
            </a:endParaRPr>
          </a:p>
        </p:txBody>
      </p:sp>
      <p:sp>
        <p:nvSpPr>
          <p:cNvPr id="184" name="Shape 184"/>
          <p:cNvSpPr txBox="1">
            <a:spLocks noGrp="1"/>
          </p:cNvSpPr>
          <p:nvPr>
            <p:ph type="body" idx="1"/>
          </p:nvPr>
        </p:nvSpPr>
        <p:spPr>
          <a:xfrm>
            <a:off x="304800" y="1966200"/>
            <a:ext cx="8839200" cy="1134600"/>
          </a:xfrm>
          <a:prstGeom prst="rect">
            <a:avLst/>
          </a:prstGeom>
          <a:noFill/>
          <a:ln>
            <a:noFill/>
          </a:ln>
        </p:spPr>
        <p:txBody>
          <a:bodyPr lIns="91425" tIns="45700" rIns="91425" bIns="45700" anchor="t" anchorCtr="0">
            <a:noAutofit/>
          </a:bodyPr>
          <a:lstStyle/>
          <a:p>
            <a:pPr marL="0" lvl="0" indent="0" rtl="0">
              <a:lnSpc>
                <a:spcPct val="115000"/>
              </a:lnSpc>
              <a:spcBef>
                <a:spcPts val="0"/>
              </a:spcBef>
              <a:spcAft>
                <a:spcPts val="1000"/>
              </a:spcAft>
              <a:buNone/>
            </a:pPr>
            <a:r>
              <a:rPr lang="en-US" sz="2400"/>
              <a:t>1.   Instructional tasks which build content knowledge and skill with </a:t>
            </a:r>
          </a:p>
          <a:p>
            <a:pPr marL="0" lvl="0" indent="0" rtl="0">
              <a:lnSpc>
                <a:spcPct val="115000"/>
              </a:lnSpc>
              <a:spcBef>
                <a:spcPts val="0"/>
              </a:spcBef>
              <a:spcAft>
                <a:spcPts val="0"/>
              </a:spcAft>
              <a:buNone/>
            </a:pPr>
            <a:r>
              <a:rPr lang="en-US" sz="2400" b="1"/>
              <a:t>      sources</a:t>
            </a:r>
          </a:p>
        </p:txBody>
      </p:sp>
      <p:sp>
        <p:nvSpPr>
          <p:cNvPr id="185" name="Shape 185"/>
          <p:cNvSpPr txBox="1">
            <a:spLocks noGrp="1"/>
          </p:cNvSpPr>
          <p:nvPr>
            <p:ph type="body" idx="1"/>
          </p:nvPr>
        </p:nvSpPr>
        <p:spPr>
          <a:xfrm>
            <a:off x="304800" y="3021962"/>
            <a:ext cx="8839200" cy="1276200"/>
          </a:xfrm>
          <a:prstGeom prst="rect">
            <a:avLst/>
          </a:prstGeom>
          <a:noFill/>
          <a:ln>
            <a:noFill/>
          </a:ln>
        </p:spPr>
        <p:txBody>
          <a:bodyPr lIns="91425" tIns="45700" rIns="91425" bIns="45700" anchor="t" anchorCtr="0">
            <a:noAutofit/>
          </a:bodyPr>
          <a:lstStyle/>
          <a:p>
            <a:pPr marL="0" lvl="0" indent="0" rtl="0">
              <a:lnSpc>
                <a:spcPct val="115000"/>
              </a:lnSpc>
              <a:spcBef>
                <a:spcPts val="1000"/>
              </a:spcBef>
              <a:spcAft>
                <a:spcPts val="0"/>
              </a:spcAft>
              <a:buNone/>
            </a:pPr>
            <a:r>
              <a:rPr lang="en-US" sz="2400"/>
              <a:t>2.   Coherent year-long frame which </a:t>
            </a:r>
            <a:r>
              <a:rPr lang="en-US" sz="2400" b="1"/>
              <a:t>makes connections</a:t>
            </a:r>
            <a:r>
              <a:rPr lang="en-US" sz="2400"/>
              <a:t> among </a:t>
            </a:r>
          </a:p>
          <a:p>
            <a:pPr marL="0" lvl="0" indent="0" rtl="0">
              <a:lnSpc>
                <a:spcPct val="115000"/>
              </a:lnSpc>
              <a:spcBef>
                <a:spcPts val="0"/>
              </a:spcBef>
              <a:spcAft>
                <a:spcPts val="0"/>
              </a:spcAft>
              <a:buNone/>
            </a:pPr>
            <a:r>
              <a:rPr lang="en-US" sz="2400"/>
              <a:t>       content ideas </a:t>
            </a:r>
          </a:p>
        </p:txBody>
      </p:sp>
      <p:sp>
        <p:nvSpPr>
          <p:cNvPr id="186" name="Shape 186"/>
          <p:cNvSpPr txBox="1">
            <a:spLocks noGrp="1"/>
          </p:cNvSpPr>
          <p:nvPr>
            <p:ph type="body" idx="1"/>
          </p:nvPr>
        </p:nvSpPr>
        <p:spPr>
          <a:xfrm>
            <a:off x="304800" y="4152600"/>
            <a:ext cx="8839200" cy="1134600"/>
          </a:xfrm>
          <a:prstGeom prst="rect">
            <a:avLst/>
          </a:prstGeom>
          <a:noFill/>
          <a:ln>
            <a:noFill/>
          </a:ln>
        </p:spPr>
        <p:txBody>
          <a:bodyPr lIns="91425" tIns="45700" rIns="91425" bIns="45700" anchor="t" anchorCtr="0">
            <a:noAutofit/>
          </a:bodyPr>
          <a:lstStyle/>
          <a:p>
            <a:pPr marL="0" lvl="0" indent="0" rtl="0">
              <a:lnSpc>
                <a:spcPct val="115000"/>
              </a:lnSpc>
              <a:spcBef>
                <a:spcPts val="1000"/>
              </a:spcBef>
              <a:spcAft>
                <a:spcPts val="0"/>
              </a:spcAft>
              <a:buNone/>
            </a:pPr>
            <a:r>
              <a:rPr lang="en-US" sz="2400"/>
              <a:t>3.   Assessments which measure how well students </a:t>
            </a:r>
            <a:r>
              <a:rPr lang="en-US" sz="2400" b="1"/>
              <a:t>express informed </a:t>
            </a:r>
          </a:p>
          <a:p>
            <a:pPr marL="0" lvl="0" indent="0" rtl="0">
              <a:lnSpc>
                <a:spcPct val="115000"/>
              </a:lnSpc>
              <a:spcBef>
                <a:spcPts val="0"/>
              </a:spcBef>
              <a:spcAft>
                <a:spcPts val="0"/>
              </a:spcAft>
              <a:buNone/>
            </a:pPr>
            <a:r>
              <a:rPr lang="en-US" sz="2400" b="1"/>
              <a:t>      opinions</a:t>
            </a:r>
            <a:r>
              <a:rPr lang="en-US" sz="2400"/>
              <a:t> with evidence and outside knowledge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16</a:t>
            </a:fld>
            <a:endParaRPr lang="en-US" sz="1200" b="0" i="0" u="none" strike="noStrike" cap="none">
              <a:solidFill>
                <a:srgbClr val="888888"/>
              </a:solidFill>
              <a:latin typeface="Calibri"/>
              <a:ea typeface="Calibri"/>
              <a:cs typeface="Calibri"/>
              <a:sym typeface="Calibri"/>
            </a:endParaRPr>
          </a:p>
        </p:txBody>
      </p:sp>
      <p:sp>
        <p:nvSpPr>
          <p:cNvPr id="193" name="Shape 193"/>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a:t>
            </a:r>
          </a:p>
        </p:txBody>
      </p:sp>
      <p:graphicFrame>
        <p:nvGraphicFramePr>
          <p:cNvPr id="194" name="Shape 194"/>
          <p:cNvGraphicFramePr/>
          <p:nvPr/>
        </p:nvGraphicFramePr>
        <p:xfrm>
          <a:off x="155500" y="1520125"/>
          <a:ext cx="8833025" cy="4674200"/>
        </p:xfrm>
        <a:graphic>
          <a:graphicData uri="http://schemas.openxmlformats.org/drawingml/2006/table">
            <a:tbl>
              <a:tblPr>
                <a:noFill/>
                <a:tableStyleId>{C0F78693-367B-4A2C-8CCF-0C7CA3A8BFA3}</a:tableStyleId>
              </a:tblPr>
              <a:tblGrid>
                <a:gridCol w="1529175"/>
                <a:gridCol w="3651925"/>
                <a:gridCol w="3651925"/>
              </a:tblGrid>
              <a:tr h="492150">
                <a:tc>
                  <a:txBody>
                    <a:bodyPr/>
                    <a:lstStyle/>
                    <a:p>
                      <a:pPr lvl="0" rtl="0">
                        <a:spcBef>
                          <a:spcPts val="0"/>
                        </a:spcBef>
                        <a:buNone/>
                      </a:pPr>
                      <a:endParaRPr sz="1800" b="1">
                        <a:solidFill>
                          <a:srgbClr val="FFFFFF"/>
                        </a:solidFill>
                        <a:latin typeface="Calibri"/>
                        <a:ea typeface="Calibri"/>
                        <a:cs typeface="Calibri"/>
                        <a:sym typeface="Calibri"/>
                      </a:endParaRPr>
                    </a:p>
                  </a:txBody>
                  <a:tcPr marL="91425" marR="91425" marT="91425" marB="91425">
                    <a:solidFill>
                      <a:srgbClr val="366092"/>
                    </a:solidFill>
                  </a:tcPr>
                </a:tc>
                <a:tc>
                  <a:txBody>
                    <a:bodyPr/>
                    <a:lstStyle/>
                    <a:p>
                      <a:pPr lvl="0" rtl="0">
                        <a:spcBef>
                          <a:spcPts val="0"/>
                        </a:spcBef>
                        <a:buNone/>
                      </a:pPr>
                      <a:r>
                        <a:rPr lang="en-US" sz="1800" b="1">
                          <a:solidFill>
                            <a:srgbClr val="FFFFFF"/>
                          </a:solidFill>
                          <a:latin typeface="Calibri"/>
                          <a:ea typeface="Calibri"/>
                          <a:cs typeface="Calibri"/>
                          <a:sym typeface="Calibri"/>
                        </a:rPr>
                        <a:t>Purpose</a:t>
                      </a:r>
                    </a:p>
                  </a:txBody>
                  <a:tcPr marL="91425" marR="91425" marT="91425" marB="91425">
                    <a:solidFill>
                      <a:srgbClr val="366092"/>
                    </a:solidFill>
                  </a:tcPr>
                </a:tc>
                <a:tc>
                  <a:txBody>
                    <a:bodyPr/>
                    <a:lstStyle/>
                    <a:p>
                      <a:pPr lvl="0" rtl="0">
                        <a:spcBef>
                          <a:spcPts val="0"/>
                        </a:spcBef>
                        <a:buNone/>
                      </a:pPr>
                      <a:r>
                        <a:rPr lang="en-US" sz="1800" b="1">
                          <a:solidFill>
                            <a:srgbClr val="FFFFFF"/>
                          </a:solidFill>
                          <a:latin typeface="Calibri"/>
                          <a:ea typeface="Calibri"/>
                          <a:cs typeface="Calibri"/>
                          <a:sym typeface="Calibri"/>
                        </a:rPr>
                        <a:t>Available Resources</a:t>
                      </a:r>
                    </a:p>
                  </a:txBody>
                  <a:tcPr marL="91425" marR="91425" marT="91425" marB="91425">
                    <a:solidFill>
                      <a:srgbClr val="366092"/>
                    </a:solidFill>
                  </a:tcPr>
                </a:tc>
              </a:tr>
              <a:tr h="1723925">
                <a:tc>
                  <a:txBody>
                    <a:bodyPr/>
                    <a:lstStyle/>
                    <a:p>
                      <a:pPr lvl="0" rtl="0">
                        <a:spcBef>
                          <a:spcPts val="0"/>
                        </a:spcBef>
                        <a:buNone/>
                      </a:pPr>
                      <a:r>
                        <a:rPr lang="en-US" sz="1800" b="1">
                          <a:latin typeface="Calibri"/>
                          <a:ea typeface="Calibri"/>
                          <a:cs typeface="Calibri"/>
                          <a:sym typeface="Calibri"/>
                        </a:rPr>
                        <a:t>Tasks</a:t>
                      </a:r>
                    </a:p>
                  </a:txBody>
                  <a:tcPr marL="91425" marR="91425" marT="91425" marB="91425">
                    <a:lnB w="9525" cap="flat" cmpd="sng">
                      <a:solidFill>
                        <a:srgbClr val="9E9E9E"/>
                      </a:solidFill>
                      <a:prstDash val="solid"/>
                      <a:round/>
                      <a:headEnd type="none" w="med" len="med"/>
                      <a:tailEnd type="none" w="med" len="med"/>
                    </a:lnB>
                  </a:tcPr>
                </a:tc>
                <a:tc>
                  <a:txBody>
                    <a:bodyPr/>
                    <a:lstStyle/>
                    <a:p>
                      <a:pPr marL="457200" lvl="0" indent="-342900" rtl="0">
                        <a:spcBef>
                          <a:spcPts val="0"/>
                        </a:spcBef>
                        <a:buSzPct val="100000"/>
                        <a:buFont typeface="Calibri"/>
                        <a:buChar char="●"/>
                      </a:pPr>
                      <a:r>
                        <a:rPr lang="en-US" sz="1800">
                          <a:latin typeface="Calibri"/>
                          <a:ea typeface="Calibri"/>
                          <a:cs typeface="Calibri"/>
                          <a:sym typeface="Calibri"/>
                        </a:rPr>
                        <a:t>Break down how students should engage with sources</a:t>
                      </a:r>
                    </a:p>
                    <a:p>
                      <a:pPr marL="457200" lvl="0" indent="-342900" rtl="0">
                        <a:spcBef>
                          <a:spcPts val="0"/>
                        </a:spcBef>
                        <a:buSzPct val="100000"/>
                        <a:buFont typeface="Calibri"/>
                        <a:buChar char="●"/>
                      </a:pPr>
                      <a:r>
                        <a:rPr lang="en-US" sz="1800">
                          <a:latin typeface="Calibri"/>
                          <a:ea typeface="Calibri"/>
                          <a:cs typeface="Calibri"/>
                          <a:sym typeface="Calibri"/>
                        </a:rPr>
                        <a:t>Focus on building students’ historical thinking skills (e.g., contextualizing, sourcing, corroborating) </a:t>
                      </a:r>
                    </a:p>
                  </a:txBody>
                  <a:tcPr marL="91425" marR="91425" marT="91425" marB="91425">
                    <a:lnB w="9525" cap="flat" cmpd="sng">
                      <a:solidFill>
                        <a:srgbClr val="9E9E9E"/>
                      </a:solidFill>
                      <a:prstDash val="solid"/>
                      <a:round/>
                      <a:headEnd type="none" w="med" len="med"/>
                      <a:tailEnd type="none" w="med" len="med"/>
                    </a:lnB>
                  </a:tcPr>
                </a:tc>
                <a:tc>
                  <a:txBody>
                    <a:bodyPr/>
                    <a:lstStyle/>
                    <a:p>
                      <a:pPr marL="457200" lvl="0" indent="-342900" rtl="0">
                        <a:spcBef>
                          <a:spcPts val="0"/>
                        </a:spcBef>
                        <a:buClr>
                          <a:schemeClr val="dk1"/>
                        </a:buClr>
                        <a:buSzPct val="100000"/>
                        <a:buFont typeface="Calibri"/>
                        <a:buChar char="●"/>
                      </a:pPr>
                      <a:r>
                        <a:rPr lang="en-US" sz="1800">
                          <a:solidFill>
                            <a:schemeClr val="dk1"/>
                          </a:solidFill>
                          <a:latin typeface="Calibri"/>
                          <a:ea typeface="Calibri"/>
                          <a:cs typeface="Calibri"/>
                          <a:sym typeface="Calibri"/>
                        </a:rPr>
                        <a:t>Tier 1 materials</a:t>
                      </a:r>
                    </a:p>
                    <a:p>
                      <a:pPr marL="457200" lvl="0" indent="-342900" rtl="0">
                        <a:spcBef>
                          <a:spcPts val="0"/>
                        </a:spcBef>
                        <a:buClr>
                          <a:schemeClr val="dk1"/>
                        </a:buClr>
                        <a:buSzPct val="100000"/>
                        <a:buFont typeface="Calibri"/>
                        <a:buChar char="●"/>
                      </a:pPr>
                      <a:r>
                        <a:rPr lang="en-US" sz="1800">
                          <a:solidFill>
                            <a:schemeClr val="dk1"/>
                          </a:solidFill>
                          <a:latin typeface="Calibri"/>
                          <a:ea typeface="Calibri"/>
                          <a:cs typeface="Calibri"/>
                          <a:sym typeface="Calibri"/>
                        </a:rPr>
                        <a:t>Reading Like a Historian</a:t>
                      </a:r>
                    </a:p>
                    <a:p>
                      <a:pPr marL="457200" lvl="0" indent="-342900" rtl="0">
                        <a:spcBef>
                          <a:spcPts val="0"/>
                        </a:spcBef>
                        <a:buSzPct val="100000"/>
                        <a:buFont typeface="Calibri"/>
                        <a:buChar char="●"/>
                      </a:pPr>
                      <a:r>
                        <a:rPr lang="en-US" sz="1800">
                          <a:latin typeface="Calibri"/>
                          <a:ea typeface="Calibri"/>
                          <a:cs typeface="Calibri"/>
                          <a:sym typeface="Calibri"/>
                        </a:rPr>
                        <a:t>Opening Up the Textbook (OUT)</a:t>
                      </a:r>
                    </a:p>
                    <a:p>
                      <a:pPr marL="457200" lvl="0" indent="-342900" rtl="0">
                        <a:spcBef>
                          <a:spcPts val="0"/>
                        </a:spcBef>
                        <a:buSzPct val="100000"/>
                        <a:buFont typeface="Calibri"/>
                        <a:buChar char="●"/>
                      </a:pPr>
                      <a:r>
                        <a:rPr lang="en-US" sz="1800">
                          <a:latin typeface="Calibri"/>
                          <a:ea typeface="Calibri"/>
                          <a:cs typeface="Calibri"/>
                          <a:sym typeface="Calibri"/>
                        </a:rPr>
                        <a:t>Tasks for scope and sequence documents</a:t>
                      </a:r>
                    </a:p>
                  </a:txBody>
                  <a:tcPr marL="91425" marR="91425" marT="91425" marB="91425">
                    <a:lnB w="9525" cap="flat" cmpd="sng">
                      <a:solidFill>
                        <a:srgbClr val="9E9E9E"/>
                      </a:solidFill>
                      <a:prstDash val="solid"/>
                      <a:round/>
                      <a:headEnd type="none" w="med" len="med"/>
                      <a:tailEnd type="none" w="med" len="med"/>
                    </a:lnB>
                  </a:tcPr>
                </a:tc>
              </a:tr>
              <a:tr h="1131250">
                <a:tc>
                  <a:txBody>
                    <a:bodyPr/>
                    <a:lstStyle/>
                    <a:p>
                      <a:pPr lvl="0" rtl="0">
                        <a:spcBef>
                          <a:spcPts val="0"/>
                        </a:spcBef>
                        <a:buNone/>
                      </a:pPr>
                      <a:r>
                        <a:rPr lang="en-US" sz="1800" b="1">
                          <a:latin typeface="Calibri"/>
                          <a:ea typeface="Calibri"/>
                          <a:cs typeface="Calibri"/>
                          <a:sym typeface="Calibri"/>
                        </a:rPr>
                        <a:t>Frame</a:t>
                      </a:r>
                    </a:p>
                  </a:txBody>
                  <a:tcPr marL="91425" marR="91425" marT="91425" marB="91425">
                    <a:lnL w="9525" cap="flat" cmpd="sng">
                      <a:solidFill>
                        <a:srgbClr val="9E9E9E"/>
                      </a:solidFill>
                      <a:prstDash val="solid"/>
                      <a:round/>
                      <a:headEnd type="none" w="med" len="med"/>
                      <a:tailEnd type="none" w="med" len="med"/>
                    </a:lnL>
                    <a:lnR w="9525" cap="flat" cmpd="sng">
                      <a:solidFill>
                        <a:srgbClr val="9E9E9E"/>
                      </a:solidFill>
                      <a:prstDash val="solid"/>
                      <a:round/>
                      <a:headEnd type="none" w="med" len="med"/>
                      <a:tailEnd type="none" w="med" len="med"/>
                    </a:lnR>
                    <a:lnT w="9525" cap="flat" cmpd="sng">
                      <a:solidFill>
                        <a:srgbClr val="9E9E9E"/>
                      </a:solidFill>
                      <a:prstDash val="solid"/>
                      <a:round/>
                      <a:headEnd type="none" w="med" len="med"/>
                      <a:tailEnd type="none" w="med" len="med"/>
                    </a:lnT>
                    <a:lnB w="9525" cap="flat" cmpd="sng">
                      <a:solidFill>
                        <a:srgbClr val="9E9E9E"/>
                      </a:solidFill>
                      <a:prstDash val="solid"/>
                      <a:round/>
                      <a:headEnd type="none" w="med" len="med"/>
                      <a:tailEnd type="none" w="med" len="med"/>
                    </a:lnB>
                  </a:tcPr>
                </a:tc>
                <a:tc>
                  <a:txBody>
                    <a:bodyPr/>
                    <a:lstStyle/>
                    <a:p>
                      <a:pPr marL="457200" lvl="0" indent="-342900" rtl="0">
                        <a:spcBef>
                          <a:spcPts val="0"/>
                        </a:spcBef>
                        <a:buSzPct val="100000"/>
                        <a:buFont typeface="Calibri"/>
                        <a:buChar char="●"/>
                      </a:pPr>
                      <a:r>
                        <a:rPr lang="en-US" sz="1800">
                          <a:latin typeface="Calibri"/>
                          <a:ea typeface="Calibri"/>
                          <a:cs typeface="Calibri"/>
                          <a:sym typeface="Calibri"/>
                        </a:rPr>
                        <a:t>Defines content to be covered and maps out GLEs</a:t>
                      </a:r>
                    </a:p>
                    <a:p>
                      <a:pPr marL="457200" lvl="0" indent="-342900" rtl="0">
                        <a:spcBef>
                          <a:spcPts val="0"/>
                        </a:spcBef>
                        <a:buSzPct val="100000"/>
                        <a:buFont typeface="Calibri"/>
                        <a:buChar char="●"/>
                      </a:pPr>
                      <a:r>
                        <a:rPr lang="en-US" sz="1800">
                          <a:latin typeface="Calibri"/>
                          <a:ea typeface="Calibri"/>
                          <a:cs typeface="Calibri"/>
                          <a:sym typeface="Calibri"/>
                        </a:rPr>
                        <a:t>Makes connections among the content</a:t>
                      </a:r>
                    </a:p>
                  </a:txBody>
                  <a:tcPr marL="91425" marR="91425" marT="91425" marB="91425">
                    <a:lnL w="9525" cap="flat" cmpd="sng">
                      <a:solidFill>
                        <a:srgbClr val="9E9E9E"/>
                      </a:solidFill>
                      <a:prstDash val="solid"/>
                      <a:round/>
                      <a:headEnd type="none" w="med" len="med"/>
                      <a:tailEnd type="none" w="med" len="med"/>
                    </a:lnL>
                    <a:lnR w="9525" cap="flat" cmpd="sng">
                      <a:solidFill>
                        <a:srgbClr val="9E9E9E"/>
                      </a:solidFill>
                      <a:prstDash val="solid"/>
                      <a:round/>
                      <a:headEnd type="none" w="med" len="med"/>
                      <a:tailEnd type="none" w="med" len="med"/>
                    </a:lnR>
                    <a:lnT w="9525" cap="flat" cmpd="sng">
                      <a:solidFill>
                        <a:srgbClr val="9E9E9E"/>
                      </a:solidFill>
                      <a:prstDash val="solid"/>
                      <a:round/>
                      <a:headEnd type="none" w="med" len="med"/>
                      <a:tailEnd type="none" w="med" len="med"/>
                    </a:lnT>
                    <a:lnB w="9525" cap="flat" cmpd="sng">
                      <a:solidFill>
                        <a:srgbClr val="9E9E9E"/>
                      </a:solidFill>
                      <a:prstDash val="solid"/>
                      <a:round/>
                      <a:headEnd type="none" w="med" len="med"/>
                      <a:tailEnd type="none" w="med" len="med"/>
                    </a:lnB>
                  </a:tcPr>
                </a:tc>
                <a:tc>
                  <a:txBody>
                    <a:bodyPr/>
                    <a:lstStyle/>
                    <a:p>
                      <a:pPr marL="457200" lvl="0" indent="-342900" rtl="0">
                        <a:spcBef>
                          <a:spcPts val="0"/>
                        </a:spcBef>
                        <a:buSzPct val="100000"/>
                        <a:buFont typeface="Calibri"/>
                        <a:buChar char="●"/>
                      </a:pPr>
                      <a:r>
                        <a:rPr lang="en-US" sz="1800">
                          <a:latin typeface="Calibri"/>
                          <a:ea typeface="Calibri"/>
                          <a:cs typeface="Calibri"/>
                          <a:sym typeface="Calibri"/>
                        </a:rPr>
                        <a:t>Scope and sequence documents**</a:t>
                      </a:r>
                    </a:p>
                  </a:txBody>
                  <a:tcPr marL="91425" marR="91425" marT="91425" marB="91425">
                    <a:lnL w="9525" cap="flat" cmpd="sng">
                      <a:solidFill>
                        <a:srgbClr val="9E9E9E"/>
                      </a:solidFill>
                      <a:prstDash val="solid"/>
                      <a:round/>
                      <a:headEnd type="none" w="med" len="med"/>
                      <a:tailEnd type="none" w="med" len="med"/>
                    </a:lnL>
                    <a:lnR w="9525" cap="flat" cmpd="sng">
                      <a:solidFill>
                        <a:srgbClr val="9E9E9E"/>
                      </a:solidFill>
                      <a:prstDash val="solid"/>
                      <a:round/>
                      <a:headEnd type="none" w="med" len="med"/>
                      <a:tailEnd type="none" w="med" len="med"/>
                    </a:lnR>
                    <a:lnT w="9525" cap="flat" cmpd="sng">
                      <a:solidFill>
                        <a:srgbClr val="9E9E9E"/>
                      </a:solidFill>
                      <a:prstDash val="solid"/>
                      <a:round/>
                      <a:headEnd type="none" w="med" len="med"/>
                      <a:tailEnd type="none" w="med" len="med"/>
                    </a:lnT>
                    <a:lnB w="9525" cap="flat" cmpd="sng">
                      <a:solidFill>
                        <a:srgbClr val="9E9E9E"/>
                      </a:solidFill>
                      <a:prstDash val="solid"/>
                      <a:round/>
                      <a:headEnd type="none" w="med" len="med"/>
                      <a:tailEnd type="none" w="med" len="med"/>
                    </a:lnB>
                  </a:tcPr>
                </a:tc>
              </a:tr>
              <a:tr h="1073150">
                <a:tc>
                  <a:txBody>
                    <a:bodyPr/>
                    <a:lstStyle/>
                    <a:p>
                      <a:pPr lvl="0" rtl="0">
                        <a:spcBef>
                          <a:spcPts val="0"/>
                        </a:spcBef>
                        <a:buNone/>
                      </a:pPr>
                      <a:r>
                        <a:rPr lang="en-US" sz="1800" b="1">
                          <a:latin typeface="Calibri"/>
                          <a:ea typeface="Calibri"/>
                          <a:cs typeface="Calibri"/>
                          <a:sym typeface="Calibri"/>
                        </a:rPr>
                        <a:t>Assessments</a:t>
                      </a:r>
                    </a:p>
                  </a:txBody>
                  <a:tcPr marL="91425" marR="91425" marT="91425" marB="91425">
                    <a:lnT w="9525" cap="flat" cmpd="sng">
                      <a:solidFill>
                        <a:srgbClr val="9E9E9E"/>
                      </a:solidFill>
                      <a:prstDash val="solid"/>
                      <a:round/>
                      <a:headEnd type="none" w="med" len="med"/>
                      <a:tailEnd type="none" w="med" len="med"/>
                    </a:lnT>
                  </a:tcPr>
                </a:tc>
                <a:tc>
                  <a:txBody>
                    <a:bodyPr/>
                    <a:lstStyle/>
                    <a:p>
                      <a:pPr marL="457200" lvl="0" indent="-342900" rtl="0">
                        <a:spcBef>
                          <a:spcPts val="0"/>
                        </a:spcBef>
                        <a:buSzPct val="100000"/>
                        <a:buFont typeface="Calibri"/>
                        <a:buChar char="●"/>
                      </a:pPr>
                      <a:r>
                        <a:rPr lang="en-US" sz="1800">
                          <a:latin typeface="Calibri"/>
                          <a:ea typeface="Calibri"/>
                          <a:cs typeface="Calibri"/>
                          <a:sym typeface="Calibri"/>
                        </a:rPr>
                        <a:t>Assess how well students can apply their learning and make claims about content</a:t>
                      </a:r>
                    </a:p>
                  </a:txBody>
                  <a:tcPr marL="91425" marR="91425" marT="91425" marB="91425">
                    <a:lnT w="9525" cap="flat" cmpd="sng">
                      <a:solidFill>
                        <a:srgbClr val="9E9E9E"/>
                      </a:solidFill>
                      <a:prstDash val="solid"/>
                      <a:round/>
                      <a:headEnd type="none" w="med" len="med"/>
                      <a:tailEnd type="none" w="med" len="med"/>
                    </a:lnT>
                  </a:tcPr>
                </a:tc>
                <a:tc>
                  <a:txBody>
                    <a:bodyPr/>
                    <a:lstStyle/>
                    <a:p>
                      <a:pPr marL="457200" lvl="0" indent="-342900" rtl="0">
                        <a:spcBef>
                          <a:spcPts val="0"/>
                        </a:spcBef>
                        <a:buSzPct val="100000"/>
                        <a:buFont typeface="Calibri"/>
                        <a:buChar char="●"/>
                      </a:pPr>
                      <a:r>
                        <a:rPr lang="en-US" sz="1800">
                          <a:latin typeface="Calibri"/>
                          <a:ea typeface="Calibri"/>
                          <a:cs typeface="Calibri"/>
                          <a:sym typeface="Calibri"/>
                        </a:rPr>
                        <a:t>Practice tests</a:t>
                      </a:r>
                    </a:p>
                    <a:p>
                      <a:pPr marL="457200" lvl="0" indent="-342900" rtl="0">
                        <a:spcBef>
                          <a:spcPts val="0"/>
                        </a:spcBef>
                        <a:buSzPct val="100000"/>
                        <a:buFont typeface="Calibri"/>
                        <a:buChar char="●"/>
                      </a:pPr>
                      <a:r>
                        <a:rPr lang="en-US" sz="1800">
                          <a:latin typeface="Calibri"/>
                          <a:ea typeface="Calibri"/>
                          <a:cs typeface="Calibri"/>
                          <a:sym typeface="Calibri"/>
                        </a:rPr>
                        <a:t>Sample item and task sets</a:t>
                      </a:r>
                    </a:p>
                    <a:p>
                      <a:pPr marL="457200" lvl="0" indent="-342900" rtl="0">
                        <a:spcBef>
                          <a:spcPts val="0"/>
                        </a:spcBef>
                        <a:buSzPct val="100000"/>
                        <a:buFont typeface="Calibri"/>
                        <a:buChar char="●"/>
                      </a:pPr>
                      <a:r>
                        <a:rPr lang="en-US" sz="1800">
                          <a:latin typeface="Calibri"/>
                          <a:ea typeface="Calibri"/>
                          <a:cs typeface="Calibri"/>
                          <a:sym typeface="Calibri"/>
                        </a:rPr>
                        <a:t>EAGLE sets</a:t>
                      </a:r>
                    </a:p>
                  </a:txBody>
                  <a:tcPr marL="91425" marR="91425" marT="91425" marB="91425">
                    <a:lnT w="9525" cap="flat" cmpd="sng">
                      <a:solidFill>
                        <a:srgbClr val="9E9E9E"/>
                      </a:solidFill>
                      <a:prstDash val="solid"/>
                      <a:round/>
                      <a:headEnd type="none" w="med" len="med"/>
                      <a:tailEnd type="none" w="med" len="med"/>
                    </a:lnT>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17</a:t>
            </a:fld>
            <a:endParaRPr lang="en-US" sz="1200" b="0" i="0" u="none" strike="noStrike" cap="none">
              <a:solidFill>
                <a:srgbClr val="888888"/>
              </a:solidFill>
              <a:latin typeface="Calibri"/>
              <a:ea typeface="Calibri"/>
              <a:cs typeface="Calibri"/>
              <a:sym typeface="Calibri"/>
            </a:endParaRPr>
          </a:p>
        </p:txBody>
      </p:sp>
      <p:sp>
        <p:nvSpPr>
          <p:cNvPr id="201" name="Shape 201"/>
          <p:cNvSpPr txBox="1">
            <a:spLocks noGrp="1"/>
          </p:cNvSpPr>
          <p:nvPr>
            <p:ph type="body" idx="1"/>
          </p:nvPr>
        </p:nvSpPr>
        <p:spPr>
          <a:xfrm>
            <a:off x="152400" y="1524000"/>
            <a:ext cx="8839200" cy="2173500"/>
          </a:xfrm>
          <a:prstGeom prst="rect">
            <a:avLst/>
          </a:prstGeom>
          <a:noFill/>
          <a:ln>
            <a:noFill/>
          </a:ln>
        </p:spPr>
        <p:txBody>
          <a:bodyPr lIns="91425" tIns="45700" rIns="91425" bIns="45700" anchor="t" anchorCtr="0">
            <a:noAutofit/>
          </a:bodyPr>
          <a:lstStyle/>
          <a:p>
            <a:pPr marL="457200" marR="0" lvl="0" indent="-381000" algn="l" rtl="0">
              <a:lnSpc>
                <a:spcPct val="110000"/>
              </a:lnSpc>
              <a:spcBef>
                <a:spcPts val="0"/>
              </a:spcBef>
              <a:spcAft>
                <a:spcPts val="0"/>
              </a:spcAft>
              <a:buSzPct val="100000"/>
            </a:pPr>
            <a:r>
              <a:rPr lang="en-US" sz="2400"/>
              <a:t>Students use sources to learn content and build their skills: </a:t>
            </a:r>
          </a:p>
          <a:p>
            <a:pPr marL="914400" marR="0" lvl="1" indent="-381000" algn="l" rtl="0">
              <a:lnSpc>
                <a:spcPct val="110000"/>
              </a:lnSpc>
              <a:spcBef>
                <a:spcPts val="0"/>
              </a:spcBef>
              <a:spcAft>
                <a:spcPts val="0"/>
              </a:spcAft>
              <a:buSzPct val="100000"/>
            </a:pPr>
            <a:r>
              <a:rPr lang="en-US" sz="2400"/>
              <a:t>Historical thinking skills (e.g., contextualizing, sourcing, and corroborating) </a:t>
            </a:r>
          </a:p>
          <a:p>
            <a:pPr marL="914400" marR="0" lvl="1" indent="-381000" algn="l" rtl="0">
              <a:lnSpc>
                <a:spcPct val="110000"/>
              </a:lnSpc>
              <a:spcBef>
                <a:spcPts val="0"/>
              </a:spcBef>
              <a:spcAft>
                <a:spcPts val="1000"/>
              </a:spcAft>
              <a:buSzPct val="100000"/>
            </a:pPr>
            <a:r>
              <a:rPr lang="en-US" sz="2400"/>
              <a:t>Express informed opinions through speaking and writing</a:t>
            </a:r>
          </a:p>
          <a:p>
            <a:pPr marL="457200" marR="0" lvl="0" indent="-381000" algn="l" rtl="0">
              <a:lnSpc>
                <a:spcPct val="110000"/>
              </a:lnSpc>
              <a:spcBef>
                <a:spcPts val="0"/>
              </a:spcBef>
              <a:spcAft>
                <a:spcPts val="0"/>
              </a:spcAft>
              <a:buSzPct val="100000"/>
            </a:pPr>
            <a:r>
              <a:rPr lang="en-US" sz="2400"/>
              <a:t>Teachers have many task options. Examples:</a:t>
            </a:r>
          </a:p>
        </p:txBody>
      </p:sp>
      <p:sp>
        <p:nvSpPr>
          <p:cNvPr id="202" name="Shape 202"/>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graphicFrame>
        <p:nvGraphicFramePr>
          <p:cNvPr id="203" name="Shape 203"/>
          <p:cNvGraphicFramePr/>
          <p:nvPr/>
        </p:nvGraphicFramePr>
        <p:xfrm>
          <a:off x="287000" y="3849900"/>
          <a:ext cx="8570000" cy="2206632"/>
        </p:xfrm>
        <a:graphic>
          <a:graphicData uri="http://schemas.openxmlformats.org/drawingml/2006/table">
            <a:tbl>
              <a:tblPr>
                <a:noFill/>
                <a:tableStyleId>{C0F78693-367B-4A2C-8CCF-0C7CA3A8BFA3}</a:tableStyleId>
              </a:tblPr>
              <a:tblGrid>
                <a:gridCol w="4285000"/>
                <a:gridCol w="4285000"/>
              </a:tblGrid>
              <a:tr h="401400">
                <a:tc>
                  <a:txBody>
                    <a:bodyPr/>
                    <a:lstStyle/>
                    <a:p>
                      <a:pPr marL="0" lvl="0" indent="0" rtl="0">
                        <a:lnSpc>
                          <a:spcPct val="110000"/>
                        </a:lnSpc>
                        <a:spcBef>
                          <a:spcPts val="0"/>
                        </a:spcBef>
                        <a:buNone/>
                      </a:pPr>
                      <a:r>
                        <a:rPr lang="en-US" sz="2200" u="sng">
                          <a:solidFill>
                            <a:schemeClr val="hlink"/>
                          </a:solidFill>
                          <a:latin typeface="Calibri"/>
                          <a:ea typeface="Calibri"/>
                          <a:cs typeface="Calibri"/>
                          <a:sym typeface="Calibri"/>
                          <a:hlinkClick r:id="rId3"/>
                        </a:rPr>
                        <a:t>Tier 1 supplemental materials</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marL="0" lvl="0" indent="0" rtl="0">
                        <a:lnSpc>
                          <a:spcPct val="110000"/>
                        </a:lnSpc>
                        <a:spcBef>
                          <a:spcPts val="0"/>
                        </a:spcBef>
                        <a:buNone/>
                      </a:pPr>
                      <a:r>
                        <a:rPr lang="en-US" sz="2200" u="sng">
                          <a:solidFill>
                            <a:schemeClr val="hlink"/>
                          </a:solidFill>
                          <a:latin typeface="Calibri"/>
                          <a:ea typeface="Calibri"/>
                          <a:cs typeface="Calibri"/>
                          <a:sym typeface="Calibri"/>
                          <a:hlinkClick r:id="rId4"/>
                        </a:rPr>
                        <a:t>Reading Like a Historian</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541025">
                <a:tc>
                  <a:txBody>
                    <a:bodyPr/>
                    <a:lstStyle/>
                    <a:p>
                      <a:pPr marL="0" lvl="0" indent="0" rtl="0">
                        <a:lnSpc>
                          <a:spcPct val="110000"/>
                        </a:lnSpc>
                        <a:spcBef>
                          <a:spcPts val="0"/>
                        </a:spcBef>
                        <a:buNone/>
                      </a:pPr>
                      <a:r>
                        <a:rPr lang="en-US" sz="2200">
                          <a:solidFill>
                            <a:schemeClr val="dk1"/>
                          </a:solidFill>
                          <a:latin typeface="Calibri"/>
                          <a:ea typeface="Calibri"/>
                          <a:cs typeface="Calibri"/>
                          <a:sym typeface="Calibri"/>
                        </a:rPr>
                        <a:t>New York State Tasks: </a:t>
                      </a:r>
                      <a:r>
                        <a:rPr lang="en-US" sz="2200" u="sng">
                          <a:solidFill>
                            <a:schemeClr val="hlink"/>
                          </a:solidFill>
                          <a:latin typeface="Calibri"/>
                          <a:ea typeface="Calibri"/>
                          <a:cs typeface="Calibri"/>
                          <a:sym typeface="Calibri"/>
                          <a:hlinkClick r:id="rId5"/>
                        </a:rPr>
                        <a:t>K-4</a:t>
                      </a:r>
                      <a:r>
                        <a:rPr lang="en-US" sz="2200">
                          <a:solidFill>
                            <a:schemeClr val="dk1"/>
                          </a:solidFill>
                          <a:latin typeface="Calibri"/>
                          <a:ea typeface="Calibri"/>
                          <a:cs typeface="Calibri"/>
                          <a:sym typeface="Calibri"/>
                        </a:rPr>
                        <a:t>, </a:t>
                      </a:r>
                      <a:r>
                        <a:rPr lang="en-US" sz="2200" u="sng">
                          <a:solidFill>
                            <a:schemeClr val="hlink"/>
                          </a:solidFill>
                          <a:latin typeface="Calibri"/>
                          <a:ea typeface="Calibri"/>
                          <a:cs typeface="Calibri"/>
                          <a:sym typeface="Calibri"/>
                          <a:hlinkClick r:id="rId6"/>
                        </a:rPr>
                        <a:t>5-8</a:t>
                      </a:r>
                      <a:r>
                        <a:rPr lang="en-US" sz="2200">
                          <a:solidFill>
                            <a:schemeClr val="dk1"/>
                          </a:solidFill>
                          <a:latin typeface="Calibri"/>
                          <a:ea typeface="Calibri"/>
                          <a:cs typeface="Calibri"/>
                          <a:sym typeface="Calibri"/>
                        </a:rPr>
                        <a:t>, </a:t>
                      </a:r>
                      <a:r>
                        <a:rPr lang="en-US" sz="2200" u="sng">
                          <a:solidFill>
                            <a:schemeClr val="hlink"/>
                          </a:solidFill>
                          <a:latin typeface="Calibri"/>
                          <a:ea typeface="Calibri"/>
                          <a:cs typeface="Calibri"/>
                          <a:sym typeface="Calibri"/>
                          <a:hlinkClick r:id="rId7"/>
                        </a:rPr>
                        <a:t>9-12</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marL="0" lvl="0" indent="0" rtl="0">
                        <a:lnSpc>
                          <a:spcPct val="110000"/>
                        </a:lnSpc>
                        <a:spcBef>
                          <a:spcPts val="0"/>
                        </a:spcBef>
                        <a:buNone/>
                      </a:pPr>
                      <a:r>
                        <a:rPr lang="en-US" sz="2200" u="sng">
                          <a:solidFill>
                            <a:schemeClr val="hlink"/>
                          </a:solidFill>
                          <a:latin typeface="Calibri"/>
                          <a:ea typeface="Calibri"/>
                          <a:cs typeface="Calibri"/>
                          <a:sym typeface="Calibri"/>
                          <a:hlinkClick r:id="rId8"/>
                        </a:rPr>
                        <a:t>Library of Congress Source Sets</a:t>
                      </a:r>
                      <a:r>
                        <a:rPr lang="en-US" sz="2200">
                          <a:solidFill>
                            <a:schemeClr val="dk1"/>
                          </a:solidFill>
                          <a:latin typeface="Calibri"/>
                          <a:ea typeface="Calibri"/>
                          <a:cs typeface="Calibri"/>
                          <a:sym typeface="Calibri"/>
                        </a:rPr>
                        <a:t> </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401400">
                <a:tc>
                  <a:txBody>
                    <a:bodyPr/>
                    <a:lstStyle/>
                    <a:p>
                      <a:pPr marL="0" lvl="0" indent="0" rtl="0">
                        <a:lnSpc>
                          <a:spcPct val="110000"/>
                        </a:lnSpc>
                        <a:spcBef>
                          <a:spcPts val="0"/>
                        </a:spcBef>
                        <a:buNone/>
                      </a:pPr>
                      <a:r>
                        <a:rPr lang="en-US" sz="2200">
                          <a:solidFill>
                            <a:schemeClr val="dk1"/>
                          </a:solidFill>
                          <a:latin typeface="Calibri"/>
                          <a:ea typeface="Calibri"/>
                          <a:cs typeface="Calibri"/>
                          <a:sym typeface="Calibri"/>
                        </a:rPr>
                        <a:t>DCPS Cornerstones **Coming Soon</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marL="0" lvl="0" indent="0" rtl="0">
                        <a:lnSpc>
                          <a:spcPct val="110000"/>
                        </a:lnSpc>
                        <a:spcBef>
                          <a:spcPts val="0"/>
                        </a:spcBef>
                        <a:buNone/>
                      </a:pPr>
                      <a:r>
                        <a:rPr lang="en-US" sz="2200" u="sng">
                          <a:solidFill>
                            <a:schemeClr val="hlink"/>
                          </a:solidFill>
                          <a:latin typeface="Calibri"/>
                          <a:ea typeface="Calibri"/>
                          <a:cs typeface="Calibri"/>
                          <a:sym typeface="Calibri"/>
                          <a:hlinkClick r:id="rId9"/>
                        </a:rPr>
                        <a:t>National Archives DocsTeach</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374600">
                <a:tc>
                  <a:txBody>
                    <a:bodyPr/>
                    <a:lstStyle/>
                    <a:p>
                      <a:pPr lvl="0" rtl="0">
                        <a:lnSpc>
                          <a:spcPct val="110000"/>
                        </a:lnSpc>
                        <a:spcBef>
                          <a:spcPts val="0"/>
                        </a:spcBef>
                        <a:buNone/>
                      </a:pPr>
                      <a:r>
                        <a:rPr lang="en-US" sz="2200">
                          <a:solidFill>
                            <a:schemeClr val="dk1"/>
                          </a:solidFill>
                          <a:latin typeface="Calibri"/>
                          <a:ea typeface="Calibri"/>
                          <a:cs typeface="Calibri"/>
                          <a:sym typeface="Calibri"/>
                        </a:rPr>
                        <a:t>Opening Up the Textbook</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marL="0" lvl="0" indent="0" rtl="0">
                        <a:lnSpc>
                          <a:spcPct val="110000"/>
                        </a:lnSpc>
                        <a:spcBef>
                          <a:spcPts val="0"/>
                        </a:spcBef>
                        <a:buNone/>
                      </a:pPr>
                      <a:r>
                        <a:rPr lang="en-US" sz="2200" u="sng">
                          <a:solidFill>
                            <a:schemeClr val="hlink"/>
                          </a:solidFill>
                          <a:latin typeface="Calibri"/>
                          <a:ea typeface="Calibri"/>
                          <a:cs typeface="Calibri"/>
                          <a:sym typeface="Calibri"/>
                          <a:hlinkClick r:id="rId10"/>
                        </a:rPr>
                        <a:t>Teaching Literacy through History</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sldNum" idx="12"/>
          </p:nvPr>
        </p:nvSpPr>
        <p:spPr>
          <a:xfrm>
            <a:off x="6934200" y="6522719"/>
            <a:ext cx="2133600"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18</a:t>
            </a:fld>
            <a:endParaRPr lang="en-US" sz="1200" b="0" i="0" u="none" strike="noStrike" cap="none">
              <a:solidFill>
                <a:srgbClr val="888888"/>
              </a:solidFill>
              <a:latin typeface="Calibri"/>
              <a:ea typeface="Calibri"/>
              <a:cs typeface="Calibri"/>
              <a:sym typeface="Calibri"/>
            </a:endParaRPr>
          </a:p>
        </p:txBody>
      </p:sp>
      <p:sp>
        <p:nvSpPr>
          <p:cNvPr id="210" name="Shape 210"/>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lvl="0" rtl="0">
              <a:spcBef>
                <a:spcPts val="0"/>
              </a:spcBef>
              <a:buClr>
                <a:srgbClr val="333333"/>
              </a:buClr>
              <a:buSzPct val="25000"/>
              <a:buFont typeface="Calibri"/>
              <a:buNone/>
            </a:pPr>
            <a:r>
              <a:rPr lang="en-US"/>
              <a:t>Social Studies Instruction: Tasks</a:t>
            </a:r>
          </a:p>
        </p:txBody>
      </p:sp>
      <p:pic>
        <p:nvPicPr>
          <p:cNvPr id="211" name="Shape 211" descr="Social Studies Arc.png"/>
          <p:cNvPicPr preferRelativeResize="0"/>
          <p:nvPr/>
        </p:nvPicPr>
        <p:blipFill rotWithShape="1">
          <a:blip r:embed="rId3">
            <a:alphaModFix/>
          </a:blip>
          <a:srcRect l="2894" t="26005" r="2211" b="25358"/>
          <a:stretch/>
        </p:blipFill>
        <p:spPr>
          <a:xfrm>
            <a:off x="92537" y="2461982"/>
            <a:ext cx="8958924" cy="258264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19</a:t>
            </a:fld>
            <a:endParaRPr lang="en-US" sz="1200" b="0" i="0" u="none" strike="noStrike" cap="none">
              <a:solidFill>
                <a:srgbClr val="888888"/>
              </a:solidFill>
              <a:latin typeface="Calibri"/>
              <a:ea typeface="Calibri"/>
              <a:cs typeface="Calibri"/>
              <a:sym typeface="Calibri"/>
            </a:endParaRPr>
          </a:p>
        </p:txBody>
      </p:sp>
      <p:sp>
        <p:nvSpPr>
          <p:cNvPr id="218" name="Shape 218"/>
          <p:cNvSpPr txBox="1">
            <a:spLocks noGrp="1"/>
          </p:cNvSpPr>
          <p:nvPr>
            <p:ph type="body" idx="1"/>
          </p:nvPr>
        </p:nvSpPr>
        <p:spPr>
          <a:xfrm>
            <a:off x="231300" y="3280500"/>
            <a:ext cx="8681400" cy="1417800"/>
          </a:xfrm>
          <a:prstGeom prst="rect">
            <a:avLst/>
          </a:prstGeom>
          <a:noFill/>
          <a:ln>
            <a:noFill/>
          </a:ln>
        </p:spPr>
        <p:txBody>
          <a:bodyPr lIns="91425" tIns="45700" rIns="91425" bIns="45700" anchor="t" anchorCtr="0">
            <a:noAutofit/>
          </a:bodyPr>
          <a:lstStyle/>
          <a:p>
            <a:pPr marL="457200" marR="0" lvl="0" indent="-381000" algn="l" rtl="0">
              <a:lnSpc>
                <a:spcPct val="110000"/>
              </a:lnSpc>
              <a:spcBef>
                <a:spcPts val="0"/>
              </a:spcBef>
              <a:spcAft>
                <a:spcPts val="0"/>
              </a:spcAft>
              <a:buSzPct val="100000"/>
            </a:pPr>
            <a:r>
              <a:rPr lang="en-US" sz="2400"/>
              <a:t>Unit Four from the grade 5 updated scope and sequence</a:t>
            </a:r>
          </a:p>
          <a:p>
            <a:pPr marL="457200" marR="0" lvl="0" indent="-381000" algn="l" rtl="0">
              <a:lnSpc>
                <a:spcPct val="110000"/>
              </a:lnSpc>
              <a:spcBef>
                <a:spcPts val="0"/>
              </a:spcBef>
              <a:spcAft>
                <a:spcPts val="0"/>
              </a:spcAft>
              <a:buSzPct val="100000"/>
            </a:pPr>
            <a:r>
              <a:rPr lang="en-US" sz="2400"/>
              <a:t>Task Title: The Thirteen Colonies</a:t>
            </a:r>
          </a:p>
          <a:p>
            <a:pPr marL="609600" marR="0" lvl="0" indent="-457200" algn="l" rtl="0">
              <a:lnSpc>
                <a:spcPct val="110000"/>
              </a:lnSpc>
              <a:spcBef>
                <a:spcPts val="600"/>
              </a:spcBef>
              <a:spcAft>
                <a:spcPts val="0"/>
              </a:spcAft>
              <a:buClr>
                <a:schemeClr val="dk1"/>
              </a:buClr>
              <a:buSzPct val="25000"/>
              <a:buFont typeface="Arial"/>
              <a:buNone/>
            </a:pPr>
            <a:endParaRPr sz="2400" b="0" i="0" u="none" strike="noStrike" cap="none">
              <a:solidFill>
                <a:schemeClr val="dk1"/>
              </a:solidFill>
              <a:latin typeface="Calibri"/>
              <a:ea typeface="Calibri"/>
              <a:cs typeface="Calibri"/>
              <a:sym typeface="Calibri"/>
            </a:endParaRPr>
          </a:p>
          <a:p>
            <a:pPr marL="152400" marR="0" lvl="0" indent="0" algn="l" rtl="0">
              <a:lnSpc>
                <a:spcPct val="110000"/>
              </a:lnSpc>
              <a:spcBef>
                <a:spcPts val="600"/>
              </a:spcBef>
              <a:spcAft>
                <a:spcPts val="0"/>
              </a:spcAft>
              <a:buClr>
                <a:schemeClr val="dk1"/>
              </a:buClr>
              <a:buSzPct val="25000"/>
              <a:buFont typeface="Arial"/>
              <a:buNone/>
            </a:pPr>
            <a:endParaRPr sz="24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graphicFrame>
        <p:nvGraphicFramePr>
          <p:cNvPr id="220" name="Shape 220"/>
          <p:cNvGraphicFramePr/>
          <p:nvPr/>
        </p:nvGraphicFramePr>
        <p:xfrm>
          <a:off x="343400" y="1762125"/>
          <a:ext cx="8457200" cy="1296460"/>
        </p:xfrm>
        <a:graphic>
          <a:graphicData uri="http://schemas.openxmlformats.org/drawingml/2006/table">
            <a:tbl>
              <a:tblPr>
                <a:noFill/>
                <a:tableStyleId>{C0F78693-367B-4A2C-8CCF-0C7CA3A8BFA3}</a:tableStyleId>
              </a:tblPr>
              <a:tblGrid>
                <a:gridCol w="4228600"/>
                <a:gridCol w="4228600"/>
              </a:tblGrid>
              <a:tr h="381000">
                <a:tc>
                  <a:txBody>
                    <a:bodyPr/>
                    <a:lstStyle/>
                    <a:p>
                      <a:pPr lvl="0">
                        <a:spcBef>
                          <a:spcPts val="0"/>
                        </a:spcBef>
                        <a:buNone/>
                      </a:pPr>
                      <a:r>
                        <a:rPr lang="en-US" sz="2400" b="1">
                          <a:solidFill>
                            <a:srgbClr val="FFFFFF"/>
                          </a:solidFill>
                          <a:latin typeface="Calibri"/>
                          <a:ea typeface="Calibri"/>
                          <a:cs typeface="Calibri"/>
                          <a:sym typeface="Calibri"/>
                        </a:rPr>
                        <a:t>Unit Content</a:t>
                      </a:r>
                    </a:p>
                  </a:txBody>
                  <a:tcPr marL="91425" marR="91425" marT="91425" marB="91425">
                    <a:solidFill>
                      <a:srgbClr val="366092"/>
                    </a:solidFill>
                  </a:tcPr>
                </a:tc>
                <a:tc>
                  <a:txBody>
                    <a:bodyPr/>
                    <a:lstStyle/>
                    <a:p>
                      <a:pPr lvl="0">
                        <a:spcBef>
                          <a:spcPts val="0"/>
                        </a:spcBef>
                        <a:buNone/>
                      </a:pPr>
                      <a:r>
                        <a:rPr lang="en-US" sz="2400" b="1">
                          <a:solidFill>
                            <a:srgbClr val="FFFFFF"/>
                          </a:solidFill>
                          <a:latin typeface="Calibri"/>
                          <a:ea typeface="Calibri"/>
                          <a:cs typeface="Calibri"/>
                          <a:sym typeface="Calibri"/>
                        </a:rPr>
                        <a:t>Unit Claims</a:t>
                      </a:r>
                    </a:p>
                  </a:txBody>
                  <a:tcPr marL="91425" marR="91425" marT="91425" marB="91425">
                    <a:solidFill>
                      <a:srgbClr val="366092"/>
                    </a:solidFill>
                  </a:tcPr>
                </a:tc>
              </a:tr>
              <a:tr h="747850">
                <a:tc>
                  <a:txBody>
                    <a:bodyPr/>
                    <a:lstStyle/>
                    <a:p>
                      <a:pPr lvl="0" rtl="0">
                        <a:spcBef>
                          <a:spcPts val="0"/>
                        </a:spcBef>
                        <a:buNone/>
                      </a:pPr>
                      <a:r>
                        <a:rPr lang="en-US" sz="2400">
                          <a:latin typeface="Calibri"/>
                          <a:ea typeface="Calibri"/>
                          <a:cs typeface="Calibri"/>
                          <a:sym typeface="Calibri"/>
                        </a:rPr>
                        <a:t>Colonial Advancements</a:t>
                      </a:r>
                    </a:p>
                  </a:txBody>
                  <a:tcPr marL="91425" marR="91425" marT="91425" marB="91425" anchor="ctr"/>
                </a:tc>
                <a:tc>
                  <a:txBody>
                    <a:bodyPr/>
                    <a:lstStyle/>
                    <a:p>
                      <a:pPr lvl="0" rtl="0">
                        <a:spcBef>
                          <a:spcPts val="0"/>
                        </a:spcBef>
                        <a:buNone/>
                      </a:pPr>
                      <a:r>
                        <a:rPr lang="en-US" sz="2400">
                          <a:latin typeface="Calibri"/>
                          <a:ea typeface="Calibri"/>
                          <a:cs typeface="Calibri"/>
                          <a:sym typeface="Calibri"/>
                        </a:rPr>
                        <a:t>How do civilizations advance?</a:t>
                      </a:r>
                    </a:p>
                  </a:txBody>
                  <a:tcPr marL="91425" marR="91425" marT="91425" marB="91425" anchor="ct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Shape 58"/>
          <p:cNvSpPr txBox="1">
            <a:spLocks noGrp="1"/>
          </p:cNvSpPr>
          <p:nvPr>
            <p:ph type="sldNum" idx="12"/>
          </p:nvPr>
        </p:nvSpPr>
        <p:spPr>
          <a:xfrm>
            <a:off x="6934200" y="6522719"/>
            <a:ext cx="2133599"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a:t>
            </a:fld>
            <a:endParaRPr lang="en-US" sz="1200" b="0" i="0" u="none" strike="noStrike" cap="none">
              <a:solidFill>
                <a:srgbClr val="888888"/>
              </a:solidFill>
              <a:latin typeface="Calibri"/>
              <a:ea typeface="Calibri"/>
              <a:cs typeface="Calibri"/>
              <a:sym typeface="Calibri"/>
            </a:endParaRPr>
          </a:p>
        </p:txBody>
      </p:sp>
      <p:sp>
        <p:nvSpPr>
          <p:cNvPr id="59" name="Shape 59"/>
          <p:cNvSpPr txBox="1">
            <a:spLocks noGrp="1"/>
          </p:cNvSpPr>
          <p:nvPr>
            <p:ph type="body" idx="1"/>
          </p:nvPr>
        </p:nvSpPr>
        <p:spPr>
          <a:xfrm>
            <a:off x="152400" y="1524000"/>
            <a:ext cx="8839199" cy="4876799"/>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1000"/>
              </a:spcBef>
              <a:spcAft>
                <a:spcPts val="0"/>
              </a:spcAft>
              <a:buClr>
                <a:schemeClr val="dk1"/>
              </a:buClr>
              <a:buSzPct val="25000"/>
              <a:buFont typeface="Arial"/>
              <a:buNone/>
            </a:pPr>
            <a:r>
              <a:rPr lang="en-US" sz="2400" b="0" i="0" u="none" strike="noStrike" cap="none">
                <a:solidFill>
                  <a:schemeClr val="dk1"/>
                </a:solidFill>
                <a:latin typeface="Calibri"/>
                <a:ea typeface="Calibri"/>
                <a:cs typeface="Calibri"/>
                <a:sym typeface="Calibri"/>
              </a:rPr>
              <a:t>By the end of this session you should be able to:</a:t>
            </a:r>
          </a:p>
          <a:p>
            <a:pPr marL="609600" marR="0" lvl="0" indent="-457200" algn="l" rtl="0">
              <a:lnSpc>
                <a:spcPct val="110000"/>
              </a:lnSpc>
              <a:spcBef>
                <a:spcPts val="1000"/>
              </a:spcBef>
              <a:spcAft>
                <a:spcPts val="0"/>
              </a:spcAft>
              <a:buClr>
                <a:schemeClr val="dk1"/>
              </a:buClr>
              <a:buSzPct val="100000"/>
              <a:buFont typeface="Arial"/>
            </a:pPr>
            <a:r>
              <a:rPr lang="en-US" sz="2400"/>
              <a:t>Explain the importance of the social studies shifts for student learning and success on the assessment.</a:t>
            </a:r>
          </a:p>
          <a:p>
            <a:pPr marL="609600" marR="0" lvl="0" indent="-457200" algn="l" rtl="0">
              <a:lnSpc>
                <a:spcPct val="110000"/>
              </a:lnSpc>
              <a:spcBef>
                <a:spcPts val="1000"/>
              </a:spcBef>
              <a:spcAft>
                <a:spcPts val="0"/>
              </a:spcAft>
              <a:buClr>
                <a:schemeClr val="dk1"/>
              </a:buClr>
              <a:buSzPct val="100000"/>
              <a:buFont typeface="Arial"/>
            </a:pPr>
            <a:r>
              <a:rPr lang="en-US" sz="2400"/>
              <a:t>Identify resources teachers can use to make the necessary shifts in their classrooms.</a:t>
            </a:r>
          </a:p>
          <a:p>
            <a:pPr marL="609600" marR="0" lvl="0" indent="-457200" algn="l" rtl="0">
              <a:lnSpc>
                <a:spcPct val="110000"/>
              </a:lnSpc>
              <a:spcBef>
                <a:spcPts val="1000"/>
              </a:spcBef>
              <a:spcAft>
                <a:spcPts val="0"/>
              </a:spcAft>
              <a:buClr>
                <a:schemeClr val="dk1"/>
              </a:buClr>
              <a:buSzPct val="100000"/>
              <a:buFont typeface="Arial"/>
            </a:pPr>
            <a:r>
              <a:rPr lang="en-US" sz="2400" b="0" i="0" u="none" strike="noStrike" cap="none">
                <a:solidFill>
                  <a:schemeClr val="dk1"/>
                </a:solidFill>
                <a:latin typeface="Calibri"/>
                <a:ea typeface="Calibri"/>
                <a:cs typeface="Calibri"/>
                <a:sym typeface="Calibri"/>
              </a:rPr>
              <a:t>Develop next steps </a:t>
            </a:r>
            <a:r>
              <a:rPr lang="en-US" sz="2400"/>
              <a:t>for next year to </a:t>
            </a:r>
            <a:r>
              <a:rPr lang="en-US" sz="2400" b="0" i="0" u="none" strike="noStrike" cap="none">
                <a:solidFill>
                  <a:schemeClr val="dk1"/>
                </a:solidFill>
                <a:latin typeface="Calibri"/>
                <a:ea typeface="Calibri"/>
                <a:cs typeface="Calibri"/>
                <a:sym typeface="Calibri"/>
              </a:rPr>
              <a:t>support teachers in implementing the instructional shifts for social studies.</a:t>
            </a:r>
          </a:p>
        </p:txBody>
      </p:sp>
      <p:sp>
        <p:nvSpPr>
          <p:cNvPr id="60" name="Shape 60"/>
          <p:cNvSpPr txBox="1">
            <a:spLocks noGrp="1"/>
          </p:cNvSpPr>
          <p:nvPr>
            <p:ph type="title"/>
          </p:nvPr>
        </p:nvSpPr>
        <p:spPr>
          <a:xfrm>
            <a:off x="0" y="3047"/>
            <a:ext cx="9144000" cy="1368551"/>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Outcomes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20</a:t>
            </a:fld>
            <a:endParaRPr lang="en-US" sz="1200" b="0" i="0" u="none" strike="noStrike" cap="none">
              <a:solidFill>
                <a:srgbClr val="888888"/>
              </a:solidFill>
              <a:latin typeface="Calibri"/>
              <a:ea typeface="Calibri"/>
              <a:cs typeface="Calibri"/>
              <a:sym typeface="Calibri"/>
            </a:endParaRPr>
          </a:p>
        </p:txBody>
      </p:sp>
      <p:pic>
        <p:nvPicPr>
          <p:cNvPr id="227" name="Shape 227" descr="colonial_1689-1783.jpg"/>
          <p:cNvPicPr preferRelativeResize="0"/>
          <p:nvPr/>
        </p:nvPicPr>
        <p:blipFill rotWithShape="1">
          <a:blip r:embed="rId3">
            <a:alphaModFix/>
          </a:blip>
          <a:srcRect t="2956" b="1977"/>
          <a:stretch/>
        </p:blipFill>
        <p:spPr>
          <a:xfrm>
            <a:off x="0" y="0"/>
            <a:ext cx="9143999"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21</a:t>
            </a:fld>
            <a:endParaRPr lang="en-US" sz="1200" b="0" i="0" u="none" strike="noStrike" cap="none">
              <a:solidFill>
                <a:srgbClr val="888888"/>
              </a:solidFill>
              <a:latin typeface="Calibri"/>
              <a:ea typeface="Calibri"/>
              <a:cs typeface="Calibri"/>
              <a:sym typeface="Calibri"/>
            </a:endParaRPr>
          </a:p>
        </p:txBody>
      </p:sp>
      <p:pic>
        <p:nvPicPr>
          <p:cNvPr id="234" name="Shape 234"/>
          <p:cNvPicPr preferRelativeResize="0"/>
          <p:nvPr/>
        </p:nvPicPr>
        <p:blipFill rotWithShape="1">
          <a:blip r:embed="rId3">
            <a:alphaModFix/>
          </a:blip>
          <a:srcRect l="25072" t="10096" r="26693" b="25553"/>
          <a:stretch/>
        </p:blipFill>
        <p:spPr>
          <a:xfrm>
            <a:off x="0" y="0"/>
            <a:ext cx="91440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22</a:t>
            </a:fld>
            <a:endParaRPr lang="en-US" sz="1200" b="0" i="0" u="none" strike="noStrike" cap="none">
              <a:solidFill>
                <a:srgbClr val="888888"/>
              </a:solidFill>
              <a:latin typeface="Calibri"/>
              <a:ea typeface="Calibri"/>
              <a:cs typeface="Calibri"/>
              <a:sym typeface="Calibri"/>
            </a:endParaRPr>
          </a:p>
        </p:txBody>
      </p:sp>
      <p:sp>
        <p:nvSpPr>
          <p:cNvPr id="241" name="Shape 241"/>
          <p:cNvSpPr txBox="1">
            <a:spLocks noGrp="1"/>
          </p:cNvSpPr>
          <p:nvPr>
            <p:ph type="body" idx="1"/>
          </p:nvPr>
        </p:nvSpPr>
        <p:spPr>
          <a:xfrm>
            <a:off x="3722275" y="1556575"/>
            <a:ext cx="5190300" cy="4714200"/>
          </a:xfrm>
          <a:prstGeom prst="rect">
            <a:avLst/>
          </a:prstGeom>
          <a:noFill/>
          <a:ln>
            <a:noFill/>
          </a:ln>
        </p:spPr>
        <p:txBody>
          <a:bodyPr lIns="91425" tIns="45700" rIns="91425" bIns="45700" anchor="ctr" anchorCtr="0">
            <a:noAutofit/>
          </a:bodyPr>
          <a:lstStyle/>
          <a:p>
            <a:pPr marL="457200" marR="0" lvl="0" indent="-381000" algn="l" rtl="0">
              <a:lnSpc>
                <a:spcPct val="110000"/>
              </a:lnSpc>
              <a:spcBef>
                <a:spcPts val="0"/>
              </a:spcBef>
              <a:spcAft>
                <a:spcPts val="1000"/>
              </a:spcAft>
              <a:buSzPct val="100000"/>
            </a:pPr>
            <a:r>
              <a:rPr lang="en-US" sz="2400"/>
              <a:t>Listen as I read aloud “The Colonial Experience.”</a:t>
            </a:r>
          </a:p>
          <a:p>
            <a:pPr marL="457200" marR="0" lvl="0" indent="-381000" algn="l" rtl="0">
              <a:lnSpc>
                <a:spcPct val="110000"/>
              </a:lnSpc>
              <a:spcBef>
                <a:spcPts val="0"/>
              </a:spcBef>
              <a:spcAft>
                <a:spcPts val="1000"/>
              </a:spcAft>
              <a:buSzPct val="100000"/>
            </a:pPr>
            <a:r>
              <a:rPr lang="en-US" sz="2400"/>
              <a:t>Answer the questions as a class to check for understanding.</a:t>
            </a:r>
          </a:p>
          <a:p>
            <a:pPr marL="457200" marR="0" lvl="0" indent="-381000" algn="l" rtl="0">
              <a:lnSpc>
                <a:spcPct val="110000"/>
              </a:lnSpc>
              <a:spcBef>
                <a:spcPts val="0"/>
              </a:spcBef>
              <a:spcAft>
                <a:spcPts val="1000"/>
              </a:spcAft>
              <a:buSzPct val="100000"/>
            </a:pPr>
            <a:r>
              <a:rPr lang="en-US" sz="2400"/>
              <a:t>Then work with a partner to draw an initial diagram of the structure of a typical British colonial government.</a:t>
            </a:r>
          </a:p>
        </p:txBody>
      </p:sp>
      <p:sp>
        <p:nvSpPr>
          <p:cNvPr id="242" name="Shape 242"/>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pic>
        <p:nvPicPr>
          <p:cNvPr id="243" name="Shape 243"/>
          <p:cNvPicPr preferRelativeResize="0"/>
          <p:nvPr/>
        </p:nvPicPr>
        <p:blipFill rotWithShape="1">
          <a:blip r:embed="rId3">
            <a:alphaModFix/>
          </a:blip>
          <a:srcRect/>
          <a:stretch/>
        </p:blipFill>
        <p:spPr>
          <a:xfrm>
            <a:off x="1009675" y="1605275"/>
            <a:ext cx="1990725" cy="4616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23</a:t>
            </a:fld>
            <a:endParaRPr lang="en-US" sz="1200" b="0" i="0" u="none" strike="noStrike" cap="none">
              <a:solidFill>
                <a:srgbClr val="888888"/>
              </a:solidFill>
              <a:latin typeface="Calibri"/>
              <a:ea typeface="Calibri"/>
              <a:cs typeface="Calibri"/>
              <a:sym typeface="Calibri"/>
            </a:endParaRPr>
          </a:p>
        </p:txBody>
      </p:sp>
      <p:sp>
        <p:nvSpPr>
          <p:cNvPr id="250" name="Shape 250"/>
          <p:cNvSpPr txBox="1">
            <a:spLocks noGrp="1"/>
          </p:cNvSpPr>
          <p:nvPr>
            <p:ph type="body" idx="1"/>
          </p:nvPr>
        </p:nvSpPr>
        <p:spPr>
          <a:xfrm>
            <a:off x="3902750" y="1556575"/>
            <a:ext cx="5009700" cy="4714200"/>
          </a:xfrm>
          <a:prstGeom prst="rect">
            <a:avLst/>
          </a:prstGeom>
          <a:noFill/>
          <a:ln>
            <a:noFill/>
          </a:ln>
        </p:spPr>
        <p:txBody>
          <a:bodyPr lIns="91425" tIns="45700" rIns="91425" bIns="45700" anchor="ctr" anchorCtr="0">
            <a:noAutofit/>
          </a:bodyPr>
          <a:lstStyle/>
          <a:p>
            <a:pPr marL="457200" marR="0" lvl="0" indent="-381000" algn="l" rtl="0">
              <a:lnSpc>
                <a:spcPct val="110000"/>
              </a:lnSpc>
              <a:spcBef>
                <a:spcPts val="0"/>
              </a:spcBef>
              <a:spcAft>
                <a:spcPts val="1000"/>
              </a:spcAft>
              <a:buSzPct val="100000"/>
            </a:pPr>
            <a:r>
              <a:rPr lang="en-US" sz="2400"/>
              <a:t>Read 2 more documents to further clarify understanding of the structure typical British colonial governments.</a:t>
            </a:r>
          </a:p>
          <a:p>
            <a:pPr marL="457200" marR="0" lvl="0" indent="-381000" algn="l" rtl="0">
              <a:lnSpc>
                <a:spcPct val="110000"/>
              </a:lnSpc>
              <a:spcBef>
                <a:spcPts val="0"/>
              </a:spcBef>
              <a:spcAft>
                <a:spcPts val="1000"/>
              </a:spcAft>
              <a:buSzPct val="100000"/>
            </a:pPr>
            <a:r>
              <a:rPr lang="en-US" sz="2400"/>
              <a:t>Complete the comparing governments handout.</a:t>
            </a:r>
          </a:p>
          <a:p>
            <a:pPr marL="457200" marR="0" lvl="0" indent="-381000" algn="l" rtl="0">
              <a:lnSpc>
                <a:spcPct val="110000"/>
              </a:lnSpc>
              <a:spcBef>
                <a:spcPts val="0"/>
              </a:spcBef>
              <a:spcAft>
                <a:spcPts val="1000"/>
              </a:spcAft>
              <a:buSzPct val="100000"/>
            </a:pPr>
            <a:r>
              <a:rPr lang="en-US" sz="2400"/>
              <a:t>Discuss the handout, making note of connections between colonial governments and our modern-day government.</a:t>
            </a:r>
          </a:p>
        </p:txBody>
      </p:sp>
      <p:sp>
        <p:nvSpPr>
          <p:cNvPr id="251" name="Shape 251"/>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pic>
        <p:nvPicPr>
          <p:cNvPr id="252" name="Shape 252"/>
          <p:cNvPicPr preferRelativeResize="0"/>
          <p:nvPr/>
        </p:nvPicPr>
        <p:blipFill rotWithShape="1">
          <a:blip r:embed="rId3">
            <a:alphaModFix/>
          </a:blip>
          <a:srcRect l="21692" t="18349" r="51266" b="16188"/>
          <a:stretch/>
        </p:blipFill>
        <p:spPr>
          <a:xfrm>
            <a:off x="157925" y="1488050"/>
            <a:ext cx="3564351" cy="4851275"/>
          </a:xfrm>
          <a:prstGeom prst="rect">
            <a:avLst/>
          </a:prstGeom>
          <a:noFill/>
          <a:ln>
            <a:noFill/>
          </a:ln>
        </p:spPr>
      </p:pic>
      <p:pic>
        <p:nvPicPr>
          <p:cNvPr id="253" name="Shape 253"/>
          <p:cNvPicPr preferRelativeResize="0"/>
          <p:nvPr/>
        </p:nvPicPr>
        <p:blipFill rotWithShape="1">
          <a:blip r:embed="rId4">
            <a:alphaModFix/>
          </a:blip>
          <a:srcRect l="48441" t="21567" r="24167" b="12776"/>
          <a:stretch/>
        </p:blipFill>
        <p:spPr>
          <a:xfrm>
            <a:off x="5322474" y="1439625"/>
            <a:ext cx="3671848" cy="494809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24</a:t>
            </a:fld>
            <a:endParaRPr lang="en-US" sz="1200" b="0" i="0" u="none" strike="noStrike" cap="none">
              <a:solidFill>
                <a:srgbClr val="888888"/>
              </a:solidFill>
              <a:latin typeface="Calibri"/>
              <a:ea typeface="Calibri"/>
              <a:cs typeface="Calibri"/>
              <a:sym typeface="Calibri"/>
            </a:endParaRPr>
          </a:p>
        </p:txBody>
      </p:sp>
      <p:sp>
        <p:nvSpPr>
          <p:cNvPr id="260" name="Shape 260"/>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pic>
        <p:nvPicPr>
          <p:cNvPr id="261" name="Shape 261" descr="Social Studies Arc.png"/>
          <p:cNvPicPr preferRelativeResize="0"/>
          <p:nvPr/>
        </p:nvPicPr>
        <p:blipFill rotWithShape="1">
          <a:blip r:embed="rId3">
            <a:alphaModFix/>
          </a:blip>
          <a:srcRect l="2743" t="27483" r="2325" b="26348"/>
          <a:stretch/>
        </p:blipFill>
        <p:spPr>
          <a:xfrm>
            <a:off x="0" y="2455911"/>
            <a:ext cx="9144000" cy="250148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25</a:t>
            </a:fld>
            <a:endParaRPr lang="en-US" sz="1200" b="0" i="0" u="none" strike="noStrike" cap="none">
              <a:solidFill>
                <a:srgbClr val="888888"/>
              </a:solidFill>
              <a:latin typeface="Calibri"/>
              <a:ea typeface="Calibri"/>
              <a:cs typeface="Calibri"/>
              <a:sym typeface="Calibri"/>
            </a:endParaRPr>
          </a:p>
        </p:txBody>
      </p:sp>
      <p:sp>
        <p:nvSpPr>
          <p:cNvPr id="268" name="Shape 268"/>
          <p:cNvSpPr txBox="1">
            <a:spLocks noGrp="1"/>
          </p:cNvSpPr>
          <p:nvPr>
            <p:ph type="body" idx="1"/>
          </p:nvPr>
        </p:nvSpPr>
        <p:spPr>
          <a:xfrm>
            <a:off x="152400" y="1524000"/>
            <a:ext cx="8839200" cy="4876800"/>
          </a:xfrm>
          <a:prstGeom prst="rect">
            <a:avLst/>
          </a:prstGeom>
          <a:noFill/>
          <a:ln>
            <a:noFill/>
          </a:ln>
        </p:spPr>
        <p:txBody>
          <a:bodyPr lIns="91425" tIns="45700" rIns="91425" bIns="45700" anchor="t" anchorCtr="0">
            <a:noAutofit/>
          </a:bodyPr>
          <a:lstStyle/>
          <a:p>
            <a:pPr marL="457200" lvl="0" indent="-381000" rtl="0">
              <a:lnSpc>
                <a:spcPct val="110000"/>
              </a:lnSpc>
              <a:spcBef>
                <a:spcPts val="0"/>
              </a:spcBef>
              <a:spcAft>
                <a:spcPts val="1000"/>
              </a:spcAft>
              <a:buSzPct val="100000"/>
            </a:pPr>
            <a:r>
              <a:rPr lang="en-US" sz="2400" b="1"/>
              <a:t>Opening Up the Textbook (OUT): </a:t>
            </a:r>
            <a:r>
              <a:rPr lang="en-US" sz="2400"/>
              <a:t>Task which engages students in historical and critical thinking by comparing a textbook excerpt to other sources which offer different or silenced perspectives or deepen understanding of the content.</a:t>
            </a:r>
          </a:p>
          <a:p>
            <a:pPr marL="457200" marR="0" lvl="0" indent="-381000" algn="l" rtl="0">
              <a:lnSpc>
                <a:spcPct val="110000"/>
              </a:lnSpc>
              <a:spcBef>
                <a:spcPts val="0"/>
              </a:spcBef>
              <a:spcAft>
                <a:spcPts val="0"/>
              </a:spcAft>
              <a:buSzPct val="100000"/>
            </a:pPr>
            <a:r>
              <a:rPr lang="en-US" sz="2400"/>
              <a:t>Resources</a:t>
            </a:r>
          </a:p>
          <a:p>
            <a:pPr marL="914400" lvl="1" indent="-381000" rtl="0">
              <a:lnSpc>
                <a:spcPct val="110000"/>
              </a:lnSpc>
              <a:spcBef>
                <a:spcPts val="0"/>
              </a:spcBef>
              <a:buSzPct val="100000"/>
            </a:pPr>
            <a:r>
              <a:rPr lang="en-US" sz="2400"/>
              <a:t>“</a:t>
            </a:r>
            <a:r>
              <a:rPr lang="en-US" sz="2400" u="sng">
                <a:solidFill>
                  <a:schemeClr val="hlink"/>
                </a:solidFill>
                <a:hlinkClick r:id="rId3"/>
              </a:rPr>
              <a:t>Opening Up the Textbook: And Offering Students a ‘Second Voice’</a:t>
            </a:r>
            <a:r>
              <a:rPr lang="en-US" sz="2400"/>
              <a:t>” by Sam Wineburg</a:t>
            </a:r>
          </a:p>
          <a:p>
            <a:pPr marL="914400" marR="0" lvl="1" indent="-381000" algn="l" rtl="0">
              <a:lnSpc>
                <a:spcPct val="110000"/>
              </a:lnSpc>
              <a:spcBef>
                <a:spcPts val="0"/>
              </a:spcBef>
              <a:spcAft>
                <a:spcPts val="0"/>
              </a:spcAft>
              <a:buSzPct val="100000"/>
            </a:pPr>
            <a:r>
              <a:rPr lang="en-US" sz="2400" u="sng">
                <a:solidFill>
                  <a:schemeClr val="hlink"/>
                </a:solidFill>
                <a:hlinkClick r:id="rId4"/>
              </a:rPr>
              <a:t>Video explanation</a:t>
            </a:r>
            <a:r>
              <a:rPr lang="en-US" sz="2400"/>
              <a:t> from the Stanford History Education Group</a:t>
            </a:r>
          </a:p>
          <a:p>
            <a:pPr marL="914400" marR="0" lvl="1" indent="-381000" algn="l" rtl="0">
              <a:lnSpc>
                <a:spcPct val="110000"/>
              </a:lnSpc>
              <a:spcBef>
                <a:spcPts val="0"/>
              </a:spcBef>
              <a:spcAft>
                <a:spcPts val="0"/>
              </a:spcAft>
              <a:buSzPct val="100000"/>
            </a:pPr>
            <a:r>
              <a:rPr lang="en-US" sz="2400" u="sng">
                <a:solidFill>
                  <a:schemeClr val="hlink"/>
                </a:solidFill>
                <a:hlinkClick r:id="rId5"/>
              </a:rPr>
              <a:t>How to build OUTs</a:t>
            </a:r>
            <a:r>
              <a:rPr lang="en-US" sz="2400"/>
              <a:t> from TeachingHistory.org</a:t>
            </a:r>
          </a:p>
          <a:p>
            <a:pPr marL="914400" marR="0" lvl="1" indent="-381000" algn="l" rtl="0">
              <a:lnSpc>
                <a:spcPct val="110000"/>
              </a:lnSpc>
              <a:spcBef>
                <a:spcPts val="0"/>
              </a:spcBef>
              <a:spcAft>
                <a:spcPts val="0"/>
              </a:spcAft>
              <a:buSzPct val="100000"/>
            </a:pPr>
            <a:r>
              <a:rPr lang="en-US" sz="2400" u="sng">
                <a:solidFill>
                  <a:schemeClr val="hlink"/>
                </a:solidFill>
                <a:hlinkClick r:id="rId6"/>
              </a:rPr>
              <a:t>How to build OUTs</a:t>
            </a:r>
            <a:r>
              <a:rPr lang="en-US" sz="2400"/>
              <a:t> from UTEP</a:t>
            </a:r>
          </a:p>
          <a:p>
            <a:pPr marL="914400" marR="0" lvl="1" indent="-381000" algn="l" rtl="0">
              <a:lnSpc>
                <a:spcPct val="110000"/>
              </a:lnSpc>
              <a:spcBef>
                <a:spcPts val="0"/>
              </a:spcBef>
              <a:spcAft>
                <a:spcPts val="0"/>
              </a:spcAft>
              <a:buSzPct val="100000"/>
            </a:pPr>
            <a:r>
              <a:rPr lang="en-US" sz="2400" u="sng">
                <a:solidFill>
                  <a:schemeClr val="hlink"/>
                </a:solidFill>
                <a:hlinkClick r:id="rId7"/>
              </a:rPr>
              <a:t>Ready-made OUTs by grade level</a:t>
            </a:r>
            <a:r>
              <a:rPr lang="en-US" sz="2400"/>
              <a:t> from ProjectTahoe</a:t>
            </a:r>
          </a:p>
        </p:txBody>
      </p:sp>
      <p:sp>
        <p:nvSpPr>
          <p:cNvPr id="269" name="Shape 269"/>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Tasks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26</a:t>
            </a:fld>
            <a:endParaRPr lang="en-US" sz="1200" b="0" i="0" u="none" strike="noStrike" cap="none">
              <a:solidFill>
                <a:srgbClr val="888888"/>
              </a:solidFill>
              <a:latin typeface="Calibri"/>
              <a:ea typeface="Calibri"/>
              <a:cs typeface="Calibri"/>
              <a:sym typeface="Calibri"/>
            </a:endParaRPr>
          </a:p>
        </p:txBody>
      </p:sp>
      <p:sp>
        <p:nvSpPr>
          <p:cNvPr id="276" name="Shape 276"/>
          <p:cNvSpPr txBox="1">
            <a:spLocks noGrp="1"/>
          </p:cNvSpPr>
          <p:nvPr>
            <p:ph type="body" idx="1"/>
          </p:nvPr>
        </p:nvSpPr>
        <p:spPr>
          <a:xfrm>
            <a:off x="152400" y="1524000"/>
            <a:ext cx="8839200" cy="4785600"/>
          </a:xfrm>
          <a:prstGeom prst="rect">
            <a:avLst/>
          </a:prstGeom>
          <a:noFill/>
          <a:ln>
            <a:noFill/>
          </a:ln>
        </p:spPr>
        <p:txBody>
          <a:bodyPr lIns="91425" tIns="45700" rIns="91425" bIns="45700" anchor="t" anchorCtr="0">
            <a:noAutofit/>
          </a:bodyPr>
          <a:lstStyle/>
          <a:p>
            <a:pPr marL="457200" marR="0" lvl="0" indent="-381000" algn="l" rtl="0">
              <a:lnSpc>
                <a:spcPct val="110000"/>
              </a:lnSpc>
              <a:spcBef>
                <a:spcPts val="0"/>
              </a:spcBef>
              <a:spcAft>
                <a:spcPts val="1000"/>
              </a:spcAft>
              <a:buSzPct val="100000"/>
            </a:pPr>
            <a:r>
              <a:rPr lang="en-US" sz="2400"/>
              <a:t>Each course has a defined scope of content and the sequence for the course prompts students to make connections among the people, events, and ideas across time and place</a:t>
            </a:r>
          </a:p>
          <a:p>
            <a:pPr marL="457200" marR="0" lvl="0" indent="-381000" algn="l" rtl="0">
              <a:lnSpc>
                <a:spcPct val="110000"/>
              </a:lnSpc>
              <a:spcBef>
                <a:spcPts val="0"/>
              </a:spcBef>
              <a:spcAft>
                <a:spcPts val="1000"/>
              </a:spcAft>
              <a:buSzPct val="100000"/>
            </a:pPr>
            <a:r>
              <a:rPr lang="en-US" sz="2400"/>
              <a:t>Scope of content is defined by the </a:t>
            </a:r>
            <a:r>
              <a:rPr lang="en-US" sz="2400" u="sng">
                <a:solidFill>
                  <a:schemeClr val="hlink"/>
                </a:solidFill>
                <a:hlinkClick r:id="rId3"/>
              </a:rPr>
              <a:t>GLEs</a:t>
            </a:r>
          </a:p>
          <a:p>
            <a:pPr marL="457200" marR="0" lvl="0" indent="-381000" algn="l" rtl="0">
              <a:lnSpc>
                <a:spcPct val="110000"/>
              </a:lnSpc>
              <a:spcBef>
                <a:spcPts val="0"/>
              </a:spcBef>
              <a:spcAft>
                <a:spcPts val="1000"/>
              </a:spcAft>
              <a:buSzPct val="100000"/>
            </a:pPr>
            <a:r>
              <a:rPr lang="en-US" sz="2400"/>
              <a:t>Originally posted </a:t>
            </a:r>
            <a:r>
              <a:rPr lang="en-US" sz="2400" u="sng">
                <a:solidFill>
                  <a:schemeClr val="hlink"/>
                </a:solidFill>
                <a:hlinkClick r:id="rId4"/>
              </a:rPr>
              <a:t>scope and sequence documents</a:t>
            </a:r>
            <a:r>
              <a:rPr lang="en-US" sz="2400"/>
              <a:t> define content parameters</a:t>
            </a:r>
          </a:p>
          <a:p>
            <a:pPr marL="457200" marR="0" lvl="0" indent="-381000" algn="l" rtl="0">
              <a:lnSpc>
                <a:spcPct val="110000"/>
              </a:lnSpc>
              <a:spcBef>
                <a:spcPts val="0"/>
              </a:spcBef>
              <a:spcAft>
                <a:spcPts val="0"/>
              </a:spcAft>
              <a:buSzPct val="100000"/>
            </a:pPr>
            <a:r>
              <a:rPr lang="en-US" sz="2400"/>
              <a:t>Updated scope and sequence documents follow the same content parameters. Biggest changes:</a:t>
            </a:r>
          </a:p>
          <a:p>
            <a:pPr marL="914400" marR="0" lvl="1" indent="-381000" algn="l" rtl="0">
              <a:lnSpc>
                <a:spcPct val="110000"/>
              </a:lnSpc>
              <a:spcBef>
                <a:spcPts val="0"/>
              </a:spcBef>
              <a:spcAft>
                <a:spcPts val="0"/>
              </a:spcAft>
              <a:buSzPct val="100000"/>
            </a:pPr>
            <a:r>
              <a:rPr lang="en-US" sz="2400"/>
              <a:t>Added tasks which use sources to build knowledge and skills</a:t>
            </a:r>
          </a:p>
          <a:p>
            <a:pPr marL="914400" marR="0" lvl="1" indent="-381000" algn="l" rtl="0">
              <a:lnSpc>
                <a:spcPct val="110000"/>
              </a:lnSpc>
              <a:spcBef>
                <a:spcPts val="0"/>
              </a:spcBef>
              <a:spcAft>
                <a:spcPts val="0"/>
              </a:spcAft>
              <a:buSzPct val="100000"/>
            </a:pPr>
            <a:r>
              <a:rPr lang="en-US" sz="2400"/>
              <a:t>Updated sequence to emphasize connections</a:t>
            </a:r>
          </a:p>
          <a:p>
            <a:pPr marL="914400" marR="0" lvl="1" indent="-381000" algn="l" rtl="0">
              <a:lnSpc>
                <a:spcPct val="110000"/>
              </a:lnSpc>
              <a:spcBef>
                <a:spcPts val="0"/>
              </a:spcBef>
              <a:spcAft>
                <a:spcPts val="0"/>
              </a:spcAft>
              <a:buSzPct val="100000"/>
            </a:pPr>
            <a:r>
              <a:rPr lang="en-US" sz="2400"/>
              <a:t>Focus on students expressing informed opinions/claims</a:t>
            </a:r>
          </a:p>
        </p:txBody>
      </p:sp>
      <p:sp>
        <p:nvSpPr>
          <p:cNvPr id="277" name="Shape 277"/>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Frame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27</a:t>
            </a:fld>
            <a:endParaRPr lang="en-US" sz="1200" b="0" i="0" u="none" strike="noStrike" cap="none">
              <a:solidFill>
                <a:srgbClr val="888888"/>
              </a:solidFill>
              <a:latin typeface="Calibri"/>
              <a:ea typeface="Calibri"/>
              <a:cs typeface="Calibri"/>
              <a:sym typeface="Calibri"/>
            </a:endParaRPr>
          </a:p>
        </p:txBody>
      </p:sp>
      <p:sp>
        <p:nvSpPr>
          <p:cNvPr id="284" name="Shape 284"/>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Frame</a:t>
            </a:r>
          </a:p>
        </p:txBody>
      </p:sp>
      <p:graphicFrame>
        <p:nvGraphicFramePr>
          <p:cNvPr id="285" name="Shape 285"/>
          <p:cNvGraphicFramePr/>
          <p:nvPr/>
        </p:nvGraphicFramePr>
        <p:xfrm>
          <a:off x="157275" y="1464100"/>
          <a:ext cx="8829450" cy="4968030"/>
        </p:xfrm>
        <a:graphic>
          <a:graphicData uri="http://schemas.openxmlformats.org/drawingml/2006/table">
            <a:tbl>
              <a:tblPr>
                <a:noFill/>
                <a:tableStyleId>{C0F78693-367B-4A2C-8CCF-0C7CA3A8BFA3}</a:tableStyleId>
              </a:tblPr>
              <a:tblGrid>
                <a:gridCol w="4414725"/>
                <a:gridCol w="4414725"/>
              </a:tblGrid>
              <a:tr h="381000">
                <a:tc>
                  <a:txBody>
                    <a:bodyPr/>
                    <a:lstStyle/>
                    <a:p>
                      <a:pPr lvl="0" algn="ctr">
                        <a:spcBef>
                          <a:spcPts val="0"/>
                        </a:spcBef>
                        <a:buNone/>
                      </a:pPr>
                      <a:r>
                        <a:rPr lang="en-US" sz="2200" b="1">
                          <a:solidFill>
                            <a:srgbClr val="FFFFFF"/>
                          </a:solidFill>
                          <a:latin typeface="Calibri"/>
                          <a:ea typeface="Calibri"/>
                          <a:cs typeface="Calibri"/>
                          <a:sym typeface="Calibri"/>
                        </a:rPr>
                        <a:t>Original Scope and Sequence</a:t>
                      </a:r>
                    </a:p>
                  </a:txBody>
                  <a:tcPr marL="91425" marR="91425" marT="91425" marB="91425">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solidFill>
                      <a:srgbClr val="366092"/>
                    </a:solidFill>
                  </a:tcPr>
                </a:tc>
                <a:tc>
                  <a:txBody>
                    <a:bodyPr/>
                    <a:lstStyle/>
                    <a:p>
                      <a:pPr lvl="0" algn="ctr">
                        <a:spcBef>
                          <a:spcPts val="0"/>
                        </a:spcBef>
                        <a:buNone/>
                      </a:pPr>
                      <a:r>
                        <a:rPr lang="en-US" sz="2200" b="1">
                          <a:solidFill>
                            <a:srgbClr val="FFFFFF"/>
                          </a:solidFill>
                          <a:latin typeface="Calibri"/>
                          <a:ea typeface="Calibri"/>
                          <a:cs typeface="Calibri"/>
                          <a:sym typeface="Calibri"/>
                        </a:rPr>
                        <a:t>Updated Scope and Sequence</a:t>
                      </a:r>
                    </a:p>
                  </a:txBody>
                  <a:tcPr marL="91425" marR="91425" marT="91425" marB="91425">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solidFill>
                      <a:srgbClr val="366092"/>
                    </a:solidFill>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Indigenous Peoples of the Americas </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lvl="0" rtl="0">
                        <a:lnSpc>
                          <a:spcPct val="100000"/>
                        </a:lnSpc>
                        <a:spcBef>
                          <a:spcPts val="0"/>
                        </a:spcBef>
                        <a:spcAft>
                          <a:spcPts val="0"/>
                        </a:spcAft>
                        <a:buNone/>
                      </a:pPr>
                      <a:r>
                        <a:rPr lang="en-US" sz="2000">
                          <a:latin typeface="Calibri"/>
                          <a:ea typeface="Calibri"/>
                          <a:cs typeface="Calibri"/>
                          <a:sym typeface="Calibri"/>
                        </a:rPr>
                        <a:t>Indigenous Cultures of the Americas</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European Exploration and Conquest (15th and 16th Centuries)</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rowSpan="2">
                  <a:txBody>
                    <a:bodyPr/>
                    <a:lstStyle/>
                    <a:p>
                      <a:pPr lvl="0" rtl="0">
                        <a:spcBef>
                          <a:spcPts val="0"/>
                        </a:spcBef>
                        <a:buNone/>
                      </a:pPr>
                      <a:r>
                        <a:rPr lang="en-US" sz="2000">
                          <a:latin typeface="Calibri"/>
                          <a:ea typeface="Calibri"/>
                          <a:cs typeface="Calibri"/>
                          <a:sym typeface="Calibri"/>
                        </a:rPr>
                        <a:t>European Exploration </a:t>
                      </a:r>
                    </a:p>
                    <a:p>
                      <a:pPr lvl="0" rtl="0">
                        <a:spcBef>
                          <a:spcPts val="0"/>
                        </a:spcBef>
                        <a:buNone/>
                      </a:pPr>
                      <a:r>
                        <a:rPr lang="en-US" sz="2000">
                          <a:latin typeface="Calibri"/>
                          <a:ea typeface="Calibri"/>
                          <a:cs typeface="Calibri"/>
                          <a:sym typeface="Calibri"/>
                        </a:rPr>
                        <a:t>(includes how the Columbian exchange impacted colonization and Europe)</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The Americas in the Atlantic World</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vMerge="1">
                  <a:txBody>
                    <a:bodyPr/>
                    <a:lstStyle/>
                    <a:p>
                      <a:endParaRPr lang="en-US"/>
                    </a:p>
                  </a:txBody>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Settlement of the Present-Day United States (17th Century)</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lvl="0" rtl="0">
                        <a:lnSpc>
                          <a:spcPct val="100000"/>
                        </a:lnSpc>
                        <a:spcBef>
                          <a:spcPts val="0"/>
                        </a:spcBef>
                        <a:spcAft>
                          <a:spcPts val="0"/>
                        </a:spcAft>
                        <a:buNone/>
                      </a:pPr>
                      <a:r>
                        <a:rPr lang="en-US" sz="2000">
                          <a:latin typeface="Calibri"/>
                          <a:ea typeface="Calibri"/>
                          <a:cs typeface="Calibri"/>
                          <a:sym typeface="Calibri"/>
                        </a:rPr>
                        <a:t>Settlement of the Present-Day United States</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Development of the Thirteen Colonies (18th Century)</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lvl="0" rtl="0">
                        <a:lnSpc>
                          <a:spcPct val="100000"/>
                        </a:lnSpc>
                        <a:spcBef>
                          <a:spcPts val="0"/>
                        </a:spcBef>
                        <a:spcAft>
                          <a:spcPts val="0"/>
                        </a:spcAft>
                        <a:buNone/>
                      </a:pPr>
                      <a:r>
                        <a:rPr lang="en-US" sz="2000">
                          <a:latin typeface="Calibri"/>
                          <a:ea typeface="Calibri"/>
                          <a:cs typeface="Calibri"/>
                          <a:sym typeface="Calibri"/>
                        </a:rPr>
                        <a:t>Colonial Advancements </a:t>
                      </a:r>
                    </a:p>
                    <a:p>
                      <a:pPr lvl="0" rtl="0">
                        <a:lnSpc>
                          <a:spcPct val="100000"/>
                        </a:lnSpc>
                        <a:spcBef>
                          <a:spcPts val="0"/>
                        </a:spcBef>
                        <a:spcAft>
                          <a:spcPts val="0"/>
                        </a:spcAft>
                        <a:buNone/>
                      </a:pPr>
                      <a:r>
                        <a:rPr lang="en-US" sz="2000">
                          <a:latin typeface="Calibri"/>
                          <a:ea typeface="Calibri"/>
                          <a:cs typeface="Calibri"/>
                          <a:sym typeface="Calibri"/>
                        </a:rPr>
                        <a:t>(includes the role of triangular trade and slavery in colonization)</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r h="381000">
                <a:tc>
                  <a:txBody>
                    <a:bodyPr/>
                    <a:lstStyle/>
                    <a:p>
                      <a:pPr lvl="0" rtl="0">
                        <a:lnSpc>
                          <a:spcPct val="100000"/>
                        </a:lnSpc>
                        <a:spcBef>
                          <a:spcPts val="0"/>
                        </a:spcBef>
                        <a:spcAft>
                          <a:spcPts val="0"/>
                        </a:spcAft>
                        <a:buClr>
                          <a:schemeClr val="dk1"/>
                        </a:buClr>
                        <a:buSzPct val="55000"/>
                        <a:buFont typeface="Arial"/>
                        <a:buNone/>
                      </a:pPr>
                      <a:r>
                        <a:rPr lang="en-US" sz="2000">
                          <a:solidFill>
                            <a:schemeClr val="dk1"/>
                          </a:solidFill>
                          <a:latin typeface="Calibri"/>
                          <a:ea typeface="Calibri"/>
                          <a:cs typeface="Calibri"/>
                          <a:sym typeface="Calibri"/>
                        </a:rPr>
                        <a:t>Causes and Effects of the French and Indian War</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c>
                  <a:txBody>
                    <a:bodyPr/>
                    <a:lstStyle/>
                    <a:p>
                      <a:pPr lvl="0" rtl="0">
                        <a:lnSpc>
                          <a:spcPct val="100000"/>
                        </a:lnSpc>
                        <a:spcBef>
                          <a:spcPts val="0"/>
                        </a:spcBef>
                        <a:spcAft>
                          <a:spcPts val="0"/>
                        </a:spcAft>
                        <a:buNone/>
                      </a:pPr>
                      <a:r>
                        <a:rPr lang="en-US" sz="2000">
                          <a:latin typeface="Calibri"/>
                          <a:ea typeface="Calibri"/>
                          <a:cs typeface="Calibri"/>
                          <a:sym typeface="Calibri"/>
                        </a:rPr>
                        <a:t>The French and Indian War</a:t>
                      </a:r>
                    </a:p>
                  </a:txBody>
                  <a:tcPr marL="91425" marR="91425" marT="91425" marB="91425" anchor="ctr">
                    <a:lnL w="9525" cap="flat" cmpd="sng">
                      <a:solidFill>
                        <a:srgbClr val="000000"/>
                      </a:solidFill>
                      <a:prstDash val="solid"/>
                      <a:round/>
                      <a:headEnd type="none" w="med" len="med"/>
                      <a:tailEnd type="none" w="med" len="med"/>
                    </a:lnL>
                    <a:lnR w="9525" cap="flat" cmpd="sng">
                      <a:solidFill>
                        <a:srgbClr val="000000"/>
                      </a:solidFill>
                      <a:prstDash val="solid"/>
                      <a:round/>
                      <a:headEnd type="none" w="med" len="med"/>
                      <a:tailEnd type="none" w="med" len="med"/>
                    </a:lnR>
                    <a:lnT w="9525" cap="flat" cmpd="sng">
                      <a:solidFill>
                        <a:srgbClr val="000000"/>
                      </a:solidFill>
                      <a:prstDash val="solid"/>
                      <a:round/>
                      <a:headEnd type="none" w="med" len="med"/>
                      <a:tailEnd type="none" w="med" len="med"/>
                    </a:lnT>
                    <a:lnB w="9525" cap="flat" cmpd="sng">
                      <a:solidFill>
                        <a:srgbClr val="000000"/>
                      </a:solidFill>
                      <a:prstDash val="solid"/>
                      <a:round/>
                      <a:headEnd type="none" w="med" len="med"/>
                      <a:tailEnd type="none" w="med" len="me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28</a:t>
            </a:fld>
            <a:endParaRPr lang="en-US" sz="1200" b="0" i="0" u="none" strike="noStrike" cap="none">
              <a:solidFill>
                <a:srgbClr val="888888"/>
              </a:solidFill>
              <a:latin typeface="Calibri"/>
              <a:ea typeface="Calibri"/>
              <a:cs typeface="Calibri"/>
              <a:sym typeface="Calibri"/>
            </a:endParaRPr>
          </a:p>
        </p:txBody>
      </p:sp>
      <p:sp>
        <p:nvSpPr>
          <p:cNvPr id="292" name="Shape 292"/>
          <p:cNvSpPr txBox="1">
            <a:spLocks noGrp="1"/>
          </p:cNvSpPr>
          <p:nvPr>
            <p:ph type="body" idx="1"/>
          </p:nvPr>
        </p:nvSpPr>
        <p:spPr>
          <a:xfrm>
            <a:off x="152400" y="1524000"/>
            <a:ext cx="8839200" cy="4785600"/>
          </a:xfrm>
          <a:prstGeom prst="rect">
            <a:avLst/>
          </a:prstGeom>
          <a:noFill/>
          <a:ln>
            <a:noFill/>
          </a:ln>
        </p:spPr>
        <p:txBody>
          <a:bodyPr lIns="91425" tIns="45700" rIns="91425" bIns="45700" anchor="t" anchorCtr="0">
            <a:noAutofit/>
          </a:bodyPr>
          <a:lstStyle/>
          <a:p>
            <a:pPr marL="457200" marR="0" lvl="0" indent="-381000" algn="l" rtl="0">
              <a:lnSpc>
                <a:spcPct val="110000"/>
              </a:lnSpc>
              <a:spcBef>
                <a:spcPts val="0"/>
              </a:spcBef>
              <a:spcAft>
                <a:spcPts val="0"/>
              </a:spcAft>
              <a:buSzPct val="100000"/>
            </a:pPr>
            <a:r>
              <a:rPr lang="en-US" sz="2400"/>
              <a:t>Assessments measure how well students can:</a:t>
            </a:r>
          </a:p>
          <a:p>
            <a:pPr marL="914400" marR="0" lvl="1" indent="-381000" algn="l" rtl="0">
              <a:lnSpc>
                <a:spcPct val="110000"/>
              </a:lnSpc>
              <a:spcBef>
                <a:spcPts val="0"/>
              </a:spcBef>
              <a:spcAft>
                <a:spcPts val="0"/>
              </a:spcAft>
              <a:buSzPct val="100000"/>
            </a:pPr>
            <a:r>
              <a:rPr lang="en-US" sz="2400"/>
              <a:t>Apply the knowledge and skills they’ve gained through classroom instruction to examine a new set of sources</a:t>
            </a:r>
          </a:p>
          <a:p>
            <a:pPr marL="914400" marR="0" lvl="1" indent="-381000" algn="l" rtl="0">
              <a:lnSpc>
                <a:spcPct val="110000"/>
              </a:lnSpc>
              <a:spcBef>
                <a:spcPts val="0"/>
              </a:spcBef>
              <a:spcAft>
                <a:spcPts val="1000"/>
              </a:spcAft>
              <a:buSzPct val="100000"/>
            </a:pPr>
            <a:r>
              <a:rPr lang="en-US" sz="2400"/>
              <a:t>Express informed opinions about the content using evidence from the sources or connections they made to knowledge outside of the sources</a:t>
            </a:r>
          </a:p>
          <a:p>
            <a:pPr marL="457200" marR="0" lvl="0" indent="-381000" algn="l" rtl="0">
              <a:lnSpc>
                <a:spcPct val="110000"/>
              </a:lnSpc>
              <a:spcBef>
                <a:spcPts val="0"/>
              </a:spcBef>
              <a:spcAft>
                <a:spcPts val="0"/>
              </a:spcAft>
              <a:buSzPct val="100000"/>
            </a:pPr>
            <a:r>
              <a:rPr lang="en-US" sz="2400"/>
              <a:t>Resources</a:t>
            </a:r>
          </a:p>
          <a:p>
            <a:pPr marL="914400" marR="0" lvl="1" indent="-381000" algn="l" rtl="0">
              <a:lnSpc>
                <a:spcPct val="110000"/>
              </a:lnSpc>
              <a:spcBef>
                <a:spcPts val="0"/>
              </a:spcBef>
              <a:spcAft>
                <a:spcPts val="0"/>
              </a:spcAft>
              <a:buSzPct val="100000"/>
            </a:pPr>
            <a:r>
              <a:rPr lang="en-US" sz="2400"/>
              <a:t>Updated scope and sequence documents include formative and unit assessments</a:t>
            </a:r>
          </a:p>
          <a:p>
            <a:pPr marL="914400" marR="0" lvl="1" indent="-381000" algn="l" rtl="0">
              <a:lnSpc>
                <a:spcPct val="110000"/>
              </a:lnSpc>
              <a:spcBef>
                <a:spcPts val="0"/>
              </a:spcBef>
              <a:spcAft>
                <a:spcPts val="0"/>
              </a:spcAft>
              <a:buSzPct val="100000"/>
            </a:pPr>
            <a:r>
              <a:rPr lang="en-US" sz="2400" u="sng">
                <a:solidFill>
                  <a:schemeClr val="hlink"/>
                </a:solidFill>
                <a:hlinkClick r:id="rId3"/>
              </a:rPr>
              <a:t>EAGLE</a:t>
            </a:r>
            <a:r>
              <a:rPr lang="en-US" sz="2400"/>
              <a:t> will have at least one assessment per unit</a:t>
            </a:r>
          </a:p>
          <a:p>
            <a:pPr marL="914400" marR="0" lvl="1" indent="-381000" algn="l" rtl="0">
              <a:lnSpc>
                <a:spcPct val="110000"/>
              </a:lnSpc>
              <a:spcBef>
                <a:spcPts val="0"/>
              </a:spcBef>
              <a:spcAft>
                <a:spcPts val="1000"/>
              </a:spcAft>
              <a:buSzPct val="100000"/>
            </a:pPr>
            <a:r>
              <a:rPr lang="en-US" sz="2400" u="sng">
                <a:solidFill>
                  <a:schemeClr val="hlink"/>
                </a:solidFill>
                <a:hlinkClick r:id="rId4"/>
              </a:rPr>
              <a:t>Practice tests</a:t>
            </a:r>
            <a:r>
              <a:rPr lang="en-US" sz="2400"/>
              <a:t> and </a:t>
            </a:r>
            <a:r>
              <a:rPr lang="en-US" sz="2400" u="sng">
                <a:solidFill>
                  <a:schemeClr val="hlink"/>
                </a:solidFill>
                <a:hlinkClick r:id="rId5"/>
              </a:rPr>
              <a:t>released item sets and task sets</a:t>
            </a:r>
          </a:p>
        </p:txBody>
      </p:sp>
      <p:sp>
        <p:nvSpPr>
          <p:cNvPr id="293" name="Shape 293"/>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Instruction: Assessments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29</a:t>
            </a:fld>
            <a:endParaRPr lang="en-US" sz="1200" b="0" i="0" u="none" strike="noStrike" cap="none">
              <a:solidFill>
                <a:srgbClr val="888888"/>
              </a:solidFill>
              <a:latin typeface="Calibri"/>
              <a:ea typeface="Calibri"/>
              <a:cs typeface="Calibri"/>
              <a:sym typeface="Calibri"/>
            </a:endParaRPr>
          </a:p>
        </p:txBody>
      </p:sp>
      <p:sp>
        <p:nvSpPr>
          <p:cNvPr id="300" name="Shape 300"/>
          <p:cNvSpPr txBox="1">
            <a:spLocks noGrp="1"/>
          </p:cNvSpPr>
          <p:nvPr>
            <p:ph type="body" idx="1"/>
          </p:nvPr>
        </p:nvSpPr>
        <p:spPr>
          <a:xfrm>
            <a:off x="152400" y="1524000"/>
            <a:ext cx="8839200" cy="4876800"/>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1000"/>
              </a:spcBef>
              <a:spcAft>
                <a:spcPts val="0"/>
              </a:spcAft>
              <a:buClr>
                <a:schemeClr val="dk1"/>
              </a:buClr>
              <a:buSzPct val="100000"/>
              <a:buFont typeface="Arial"/>
            </a:pPr>
            <a:r>
              <a:rPr lang="en-US" sz="2400"/>
              <a:t>Why are the social studies shifts important for student learning?</a:t>
            </a:r>
          </a:p>
          <a:p>
            <a:pPr marL="609600" lvl="0" indent="-457200" rtl="0">
              <a:lnSpc>
                <a:spcPct val="110000"/>
              </a:lnSpc>
              <a:spcBef>
                <a:spcPts val="1000"/>
              </a:spcBef>
              <a:buClr>
                <a:schemeClr val="dk1"/>
              </a:buClr>
              <a:buSzPct val="100000"/>
              <a:buFont typeface="Arial"/>
            </a:pPr>
            <a:r>
              <a:rPr lang="en-US" sz="2400"/>
              <a:t>What are the implications for social studies instruction?</a:t>
            </a:r>
          </a:p>
          <a:p>
            <a:pPr marL="609600" lvl="0" indent="-457200" rtl="0">
              <a:lnSpc>
                <a:spcPct val="110000"/>
              </a:lnSpc>
              <a:spcBef>
                <a:spcPts val="1000"/>
              </a:spcBef>
              <a:buClr>
                <a:schemeClr val="dk1"/>
              </a:buClr>
              <a:buSzPct val="100000"/>
              <a:buFont typeface="Arial"/>
            </a:pPr>
            <a:r>
              <a:rPr lang="en-US" sz="2400"/>
              <a:t>How can you support your teachers for next year?</a:t>
            </a:r>
          </a:p>
        </p:txBody>
      </p:sp>
      <p:sp>
        <p:nvSpPr>
          <p:cNvPr id="301" name="Shape 301"/>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Agenda</a:t>
            </a:r>
          </a:p>
        </p:txBody>
      </p:sp>
      <p:sp>
        <p:nvSpPr>
          <p:cNvPr id="302" name="Shape 302"/>
          <p:cNvSpPr/>
          <p:nvPr/>
        </p:nvSpPr>
        <p:spPr>
          <a:xfrm>
            <a:off x="17500" y="2743200"/>
            <a:ext cx="9144000" cy="442200"/>
          </a:xfrm>
          <a:prstGeom prst="rect">
            <a:avLst/>
          </a:prstGeom>
          <a:solidFill>
            <a:srgbClr val="5B9EC2">
              <a:alpha val="40000"/>
            </a:srgbClr>
          </a:solidFill>
          <a:ln>
            <a:noFill/>
          </a:ln>
        </p:spPr>
        <p:txBody>
          <a:bodyPr lIns="91425" tIns="91425" rIns="91425" bIns="91425" anchor="ctr" anchorCtr="0">
            <a:noAutofit/>
          </a:bodyPr>
          <a:lstStyle/>
          <a:p>
            <a:pPr lvl="0" rtl="0">
              <a:spcBef>
                <a:spcPts val="0"/>
              </a:spcBef>
              <a:buNone/>
            </a:pPr>
            <a:endParaRPr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sldNum" idx="12"/>
          </p:nvPr>
        </p:nvSpPr>
        <p:spPr>
          <a:xfrm>
            <a:off x="6934200" y="6522719"/>
            <a:ext cx="2133599"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3</a:t>
            </a:fld>
            <a:endParaRPr lang="en-US" sz="1200" b="0" i="0" u="none" strike="noStrike" cap="none">
              <a:solidFill>
                <a:srgbClr val="888888"/>
              </a:solidFill>
              <a:latin typeface="Calibri"/>
              <a:ea typeface="Calibri"/>
              <a:cs typeface="Calibri"/>
              <a:sym typeface="Calibri"/>
            </a:endParaRPr>
          </a:p>
        </p:txBody>
      </p:sp>
      <p:sp>
        <p:nvSpPr>
          <p:cNvPr id="67" name="Shape 67"/>
          <p:cNvSpPr txBox="1">
            <a:spLocks noGrp="1"/>
          </p:cNvSpPr>
          <p:nvPr>
            <p:ph type="body" idx="1"/>
          </p:nvPr>
        </p:nvSpPr>
        <p:spPr>
          <a:xfrm>
            <a:off x="152400" y="1524000"/>
            <a:ext cx="8839199" cy="4876799"/>
          </a:xfrm>
          <a:prstGeom prst="rect">
            <a:avLst/>
          </a:prstGeom>
          <a:noFill/>
          <a:ln>
            <a:noFill/>
          </a:ln>
        </p:spPr>
        <p:txBody>
          <a:bodyPr lIns="91425" tIns="45700" rIns="91425" bIns="45700" anchor="t" anchorCtr="0">
            <a:noAutofit/>
          </a:bodyPr>
          <a:lstStyle/>
          <a:p>
            <a:pPr marL="609600" marR="0" lvl="0" indent="-457200" algn="l" rtl="0">
              <a:lnSpc>
                <a:spcPct val="110000"/>
              </a:lnSpc>
              <a:spcBef>
                <a:spcPts val="1000"/>
              </a:spcBef>
              <a:spcAft>
                <a:spcPts val="0"/>
              </a:spcAft>
              <a:buClr>
                <a:schemeClr val="dk1"/>
              </a:buClr>
              <a:buSzPct val="100000"/>
              <a:buFont typeface="Arial"/>
            </a:pPr>
            <a:r>
              <a:rPr lang="en-US" sz="2400"/>
              <a:t>Why are the social studies shifts important for student learning?</a:t>
            </a:r>
          </a:p>
          <a:p>
            <a:pPr marL="609600" lvl="0" indent="-457200" rtl="0">
              <a:lnSpc>
                <a:spcPct val="110000"/>
              </a:lnSpc>
              <a:spcBef>
                <a:spcPts val="1000"/>
              </a:spcBef>
              <a:buClr>
                <a:schemeClr val="dk1"/>
              </a:buClr>
              <a:buSzPct val="100000"/>
              <a:buFont typeface="Arial"/>
            </a:pPr>
            <a:r>
              <a:rPr lang="en-US" sz="2400"/>
              <a:t>What are the implications for social studies instruction?</a:t>
            </a:r>
          </a:p>
          <a:p>
            <a:pPr marL="609600" lvl="0" indent="-457200" rtl="0">
              <a:lnSpc>
                <a:spcPct val="110000"/>
              </a:lnSpc>
              <a:spcBef>
                <a:spcPts val="1000"/>
              </a:spcBef>
              <a:buClr>
                <a:schemeClr val="dk1"/>
              </a:buClr>
              <a:buSzPct val="100000"/>
              <a:buFont typeface="Arial"/>
            </a:pPr>
            <a:r>
              <a:rPr lang="en-US" sz="2400"/>
              <a:t>How can you support your teachers for next year?</a:t>
            </a:r>
          </a:p>
        </p:txBody>
      </p:sp>
      <p:sp>
        <p:nvSpPr>
          <p:cNvPr id="68" name="Shape 68"/>
          <p:cNvSpPr txBox="1">
            <a:spLocks noGrp="1"/>
          </p:cNvSpPr>
          <p:nvPr>
            <p:ph type="title"/>
          </p:nvPr>
        </p:nvSpPr>
        <p:spPr>
          <a:xfrm>
            <a:off x="0" y="0"/>
            <a:ext cx="9144000" cy="13715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Agenda</a:t>
            </a:r>
          </a:p>
        </p:txBody>
      </p:sp>
      <p:sp>
        <p:nvSpPr>
          <p:cNvPr id="69" name="Shape 69"/>
          <p:cNvSpPr/>
          <p:nvPr/>
        </p:nvSpPr>
        <p:spPr>
          <a:xfrm>
            <a:off x="17500" y="1676400"/>
            <a:ext cx="9144000" cy="442200"/>
          </a:xfrm>
          <a:prstGeom prst="rect">
            <a:avLst/>
          </a:prstGeom>
          <a:solidFill>
            <a:srgbClr val="5B9EC2">
              <a:alpha val="40000"/>
            </a:srgbClr>
          </a:solidFill>
          <a:ln>
            <a:noFill/>
          </a:ln>
        </p:spPr>
        <p:txBody>
          <a:bodyPr lIns="91425" tIns="91425" rIns="91425" bIns="91425" anchor="ctr" anchorCtr="0">
            <a:noAutofit/>
          </a:bodyPr>
          <a:lstStyle/>
          <a:p>
            <a:pPr lvl="0" rtl="0">
              <a:spcBef>
                <a:spcPts val="0"/>
              </a:spcBef>
              <a:buNone/>
            </a:pPr>
            <a:endParaRPr b="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30</a:t>
            </a:fld>
            <a:endParaRPr lang="en-US" sz="1200" b="0" i="0" u="none" strike="noStrike" cap="none">
              <a:solidFill>
                <a:srgbClr val="888888"/>
              </a:solidFill>
              <a:latin typeface="Calibri"/>
              <a:ea typeface="Calibri"/>
              <a:cs typeface="Calibri"/>
              <a:sym typeface="Calibri"/>
            </a:endParaRPr>
          </a:p>
        </p:txBody>
      </p:sp>
      <p:sp>
        <p:nvSpPr>
          <p:cNvPr id="309" name="Shape 309"/>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Next Steps for Next Year</a:t>
            </a:r>
          </a:p>
        </p:txBody>
      </p:sp>
      <p:pic>
        <p:nvPicPr>
          <p:cNvPr id="310" name="Shape 310"/>
          <p:cNvPicPr preferRelativeResize="0"/>
          <p:nvPr/>
        </p:nvPicPr>
        <p:blipFill>
          <a:blip r:embed="rId3">
            <a:alphaModFix/>
          </a:blip>
          <a:stretch>
            <a:fillRect/>
          </a:stretch>
        </p:blipFill>
        <p:spPr>
          <a:xfrm>
            <a:off x="2486025" y="1679875"/>
            <a:ext cx="4171950" cy="44577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Shape 316"/>
          <p:cNvSpPr txBox="1">
            <a:spLocks noGrp="1"/>
          </p:cNvSpPr>
          <p:nvPr>
            <p:ph type="sldNum" idx="12"/>
          </p:nvPr>
        </p:nvSpPr>
        <p:spPr>
          <a:xfrm>
            <a:off x="6934200" y="6522719"/>
            <a:ext cx="2133599"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31</a:t>
            </a:fld>
            <a:endParaRPr lang="en-US" sz="1200" b="0" i="0" u="none" strike="noStrike" cap="none">
              <a:solidFill>
                <a:srgbClr val="888888"/>
              </a:solidFill>
              <a:latin typeface="Calibri"/>
              <a:ea typeface="Calibri"/>
              <a:cs typeface="Calibri"/>
              <a:sym typeface="Calibri"/>
            </a:endParaRPr>
          </a:p>
        </p:txBody>
      </p:sp>
      <p:sp>
        <p:nvSpPr>
          <p:cNvPr id="317" name="Shape 317"/>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Next Steps for Next Year</a:t>
            </a:r>
          </a:p>
        </p:txBody>
      </p:sp>
      <p:sp>
        <p:nvSpPr>
          <p:cNvPr id="318" name="Shape 318"/>
          <p:cNvSpPr txBox="1">
            <a:spLocks noGrp="1"/>
          </p:cNvSpPr>
          <p:nvPr>
            <p:ph type="body" idx="1"/>
          </p:nvPr>
        </p:nvSpPr>
        <p:spPr>
          <a:xfrm>
            <a:off x="152400" y="1524000"/>
            <a:ext cx="8839200" cy="4785600"/>
          </a:xfrm>
          <a:prstGeom prst="rect">
            <a:avLst/>
          </a:prstGeom>
          <a:noFill/>
          <a:ln>
            <a:noFill/>
          </a:ln>
        </p:spPr>
        <p:txBody>
          <a:bodyPr lIns="91425" tIns="45700" rIns="91425" bIns="45700" anchor="t" anchorCtr="0">
            <a:noAutofit/>
          </a:bodyPr>
          <a:lstStyle/>
          <a:p>
            <a:pPr marL="457200" marR="0" lvl="0" indent="-381000" algn="l" rtl="0">
              <a:lnSpc>
                <a:spcPct val="110000"/>
              </a:lnSpc>
              <a:spcBef>
                <a:spcPts val="0"/>
              </a:spcBef>
              <a:spcAft>
                <a:spcPts val="0"/>
              </a:spcAft>
              <a:buSzPct val="100000"/>
            </a:pPr>
            <a:r>
              <a:rPr lang="en-US" sz="2400"/>
              <a:t>Curriculum and </a:t>
            </a:r>
            <a:r>
              <a:rPr lang="en-US" sz="2400" smtClean="0"/>
              <a:t>Assessments</a:t>
            </a:r>
            <a:endParaRPr lang="en-US" sz="2400"/>
          </a:p>
          <a:p>
            <a:pPr marL="914400" marR="0" lvl="1" indent="-381000" algn="l" rtl="0">
              <a:lnSpc>
                <a:spcPct val="110000"/>
              </a:lnSpc>
              <a:spcBef>
                <a:spcPts val="0"/>
              </a:spcBef>
              <a:spcAft>
                <a:spcPts val="0"/>
              </a:spcAft>
              <a:buClr>
                <a:schemeClr val="dk1"/>
              </a:buClr>
              <a:buSzPct val="100000"/>
              <a:buFont typeface="Arial"/>
            </a:pPr>
            <a:r>
              <a:rPr lang="en-US" sz="2400" dirty="0"/>
              <a:t>How are you going to support your teachers with using tasks?</a:t>
            </a:r>
          </a:p>
          <a:p>
            <a:pPr marL="914400" marR="0" lvl="1" indent="-381000" algn="l" rtl="0">
              <a:lnSpc>
                <a:spcPct val="110000"/>
              </a:lnSpc>
              <a:spcBef>
                <a:spcPts val="0"/>
              </a:spcBef>
              <a:spcAft>
                <a:spcPts val="1000"/>
              </a:spcAft>
              <a:buClr>
                <a:schemeClr val="dk1"/>
              </a:buClr>
              <a:buSzPct val="100000"/>
              <a:buFont typeface="Arial"/>
            </a:pPr>
            <a:r>
              <a:rPr lang="en-US" sz="2400" dirty="0"/>
              <a:t>How are you going to support your teachers in using EAGLE?</a:t>
            </a:r>
          </a:p>
          <a:p>
            <a:pPr marL="457200" marR="0" lvl="0" indent="-381000" algn="l" rtl="0">
              <a:lnSpc>
                <a:spcPct val="110000"/>
              </a:lnSpc>
              <a:spcBef>
                <a:spcPts val="0"/>
              </a:spcBef>
              <a:spcAft>
                <a:spcPts val="0"/>
              </a:spcAft>
              <a:buSzPct val="100000"/>
            </a:pPr>
            <a:r>
              <a:rPr lang="en-US" sz="2400" dirty="0"/>
              <a:t>Professional Development</a:t>
            </a:r>
          </a:p>
          <a:p>
            <a:pPr marL="914400" marR="0" lvl="1" indent="-381000" algn="l" rtl="0">
              <a:lnSpc>
                <a:spcPct val="110000"/>
              </a:lnSpc>
              <a:spcBef>
                <a:spcPts val="0"/>
              </a:spcBef>
              <a:spcAft>
                <a:spcPts val="0"/>
              </a:spcAft>
              <a:buSzPct val="100000"/>
            </a:pPr>
            <a:r>
              <a:rPr lang="en-US" sz="2400" u="sng" dirty="0">
                <a:solidFill>
                  <a:schemeClr val="hlink"/>
                </a:solidFill>
                <a:hlinkClick r:id="rId3"/>
              </a:rPr>
              <a:t>Vendor PD Course Catalog</a:t>
            </a:r>
          </a:p>
          <a:p>
            <a:pPr marL="914400" marR="0" lvl="1" indent="-381000" algn="l" rtl="0">
              <a:lnSpc>
                <a:spcPct val="110000"/>
              </a:lnSpc>
              <a:spcBef>
                <a:spcPts val="0"/>
              </a:spcBef>
              <a:spcAft>
                <a:spcPts val="0"/>
              </a:spcAft>
              <a:buSzPct val="100000"/>
            </a:pPr>
            <a:r>
              <a:rPr lang="en-US" sz="2400" dirty="0"/>
              <a:t>When selecting PD, do a needs assessment for each shift.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sldNum" idx="12"/>
          </p:nvPr>
        </p:nvSpPr>
        <p:spPr>
          <a:xfrm>
            <a:off x="6934200" y="6522719"/>
            <a:ext cx="2133599" cy="342899"/>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4</a:t>
            </a:fld>
            <a:endParaRPr lang="en-US" sz="1200" b="0" i="0" u="none" strike="noStrike" cap="none">
              <a:solidFill>
                <a:srgbClr val="888888"/>
              </a:solidFill>
              <a:latin typeface="Calibri"/>
              <a:ea typeface="Calibri"/>
              <a:cs typeface="Calibri"/>
              <a:sym typeface="Calibri"/>
            </a:endParaRPr>
          </a:p>
        </p:txBody>
      </p:sp>
      <p:sp>
        <p:nvSpPr>
          <p:cNvPr id="76" name="Shape 76"/>
          <p:cNvSpPr txBox="1">
            <a:spLocks noGrp="1"/>
          </p:cNvSpPr>
          <p:nvPr>
            <p:ph type="body" idx="1"/>
          </p:nvPr>
        </p:nvSpPr>
        <p:spPr>
          <a:xfrm>
            <a:off x="152400" y="1524000"/>
            <a:ext cx="8839199" cy="4876799"/>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400" b="0" i="0" u="none" strike="noStrike" cap="none">
                <a:solidFill>
                  <a:schemeClr val="dk1"/>
                </a:solidFill>
                <a:latin typeface="Calibri"/>
                <a:ea typeface="Calibri"/>
                <a:cs typeface="Calibri"/>
                <a:sym typeface="Calibri"/>
              </a:rPr>
              <a:t>To be productive members of society, students must be critical consumers of information. They:</a:t>
            </a:r>
          </a:p>
          <a:p>
            <a:pPr marL="609600" marR="0" lvl="0" indent="-457200" algn="l" rtl="0">
              <a:lnSpc>
                <a:spcPct val="110000"/>
              </a:lnSpc>
              <a:spcBef>
                <a:spcPts val="600"/>
              </a:spcBef>
              <a:spcAft>
                <a:spcPts val="0"/>
              </a:spcAft>
              <a:buClr>
                <a:schemeClr val="dk1"/>
              </a:buClr>
              <a:buSzPct val="100000"/>
              <a:buFont typeface="Arial"/>
            </a:pPr>
            <a:r>
              <a:rPr lang="en-US" sz="2400" b="0" i="0" u="none" strike="noStrike" cap="none">
                <a:solidFill>
                  <a:schemeClr val="dk1"/>
                </a:solidFill>
                <a:latin typeface="Calibri"/>
                <a:ea typeface="Calibri"/>
                <a:cs typeface="Calibri"/>
                <a:sym typeface="Calibri"/>
              </a:rPr>
              <a:t>Use </a:t>
            </a:r>
            <a:r>
              <a:rPr lang="en-US" sz="2400" b="1" i="0" u="none" strike="noStrike" cap="none">
                <a:solidFill>
                  <a:schemeClr val="dk1"/>
                </a:solidFill>
              </a:rPr>
              <a:t>sources</a:t>
            </a:r>
            <a:r>
              <a:rPr lang="en-US" sz="2400" b="0" i="0" u="none" strike="noStrike" cap="none">
                <a:solidFill>
                  <a:schemeClr val="dk1"/>
                </a:solidFill>
                <a:latin typeface="Calibri"/>
                <a:ea typeface="Calibri"/>
                <a:cs typeface="Calibri"/>
                <a:sym typeface="Calibri"/>
              </a:rPr>
              <a:t> regularly to learn content.</a:t>
            </a:r>
          </a:p>
          <a:p>
            <a:pPr marL="609600" marR="0" lvl="0" indent="-457200" algn="l" rtl="0">
              <a:lnSpc>
                <a:spcPct val="110000"/>
              </a:lnSpc>
              <a:spcBef>
                <a:spcPts val="600"/>
              </a:spcBef>
              <a:spcAft>
                <a:spcPts val="0"/>
              </a:spcAft>
              <a:buClr>
                <a:schemeClr val="dk1"/>
              </a:buClr>
              <a:buSzPct val="100000"/>
              <a:buFont typeface="Arial"/>
            </a:pPr>
            <a:r>
              <a:rPr lang="en-US" sz="2400" b="0" i="0" u="none" strike="noStrike" cap="none">
                <a:solidFill>
                  <a:schemeClr val="dk1"/>
                </a:solidFill>
                <a:latin typeface="Calibri"/>
                <a:ea typeface="Calibri"/>
                <a:cs typeface="Calibri"/>
                <a:sym typeface="Calibri"/>
              </a:rPr>
              <a:t>Make </a:t>
            </a:r>
            <a:r>
              <a:rPr lang="en-US" sz="2400" b="1" i="0" u="none" strike="noStrike" cap="none">
                <a:solidFill>
                  <a:schemeClr val="dk1"/>
                </a:solidFill>
              </a:rPr>
              <a:t>connections</a:t>
            </a:r>
            <a:r>
              <a:rPr lang="en-US" sz="2400" b="0" i="0" u="none" strike="noStrike" cap="none">
                <a:solidFill>
                  <a:schemeClr val="dk1"/>
                </a:solidFill>
                <a:latin typeface="Calibri"/>
                <a:ea typeface="Calibri"/>
                <a:cs typeface="Calibri"/>
                <a:sym typeface="Calibri"/>
              </a:rPr>
              <a:t> among people, events, and ideas across time and place.</a:t>
            </a:r>
          </a:p>
          <a:p>
            <a:pPr marL="609600" marR="0" lvl="0" indent="-457200" algn="l" rtl="0">
              <a:lnSpc>
                <a:spcPct val="110000"/>
              </a:lnSpc>
              <a:spcBef>
                <a:spcPts val="600"/>
              </a:spcBef>
              <a:spcAft>
                <a:spcPts val="0"/>
              </a:spcAft>
              <a:buClr>
                <a:schemeClr val="dk1"/>
              </a:buClr>
              <a:buSzPct val="100000"/>
              <a:buFont typeface="Arial"/>
            </a:pPr>
            <a:r>
              <a:rPr lang="en-US" sz="2400" b="0" i="0" u="none" strike="noStrike" cap="none">
                <a:solidFill>
                  <a:schemeClr val="dk1"/>
                </a:solidFill>
                <a:latin typeface="Calibri"/>
                <a:ea typeface="Calibri"/>
                <a:cs typeface="Calibri"/>
                <a:sym typeface="Calibri"/>
              </a:rPr>
              <a:t>Express </a:t>
            </a:r>
            <a:r>
              <a:rPr lang="en-US" sz="2400" b="1" i="0" u="none" strike="noStrike" cap="none">
                <a:solidFill>
                  <a:schemeClr val="dk1"/>
                </a:solidFill>
              </a:rPr>
              <a:t>informed opinions</a:t>
            </a:r>
            <a:r>
              <a:rPr lang="en-US" sz="2400" b="0" i="0" u="none" strike="noStrike" cap="none">
                <a:solidFill>
                  <a:schemeClr val="dk1"/>
                </a:solidFill>
                <a:latin typeface="Calibri"/>
                <a:ea typeface="Calibri"/>
                <a:cs typeface="Calibri"/>
                <a:sym typeface="Calibri"/>
              </a:rPr>
              <a:t> supported by evidence from sources and outside knowledge.</a:t>
            </a:r>
          </a:p>
          <a:p>
            <a:pPr marL="609600" marR="0" lvl="0" indent="-457200" algn="l" rtl="0">
              <a:lnSpc>
                <a:spcPct val="110000"/>
              </a:lnSpc>
              <a:spcBef>
                <a:spcPts val="600"/>
              </a:spcBef>
              <a:spcAft>
                <a:spcPts val="0"/>
              </a:spcAft>
              <a:buClr>
                <a:schemeClr val="dk1"/>
              </a:buClr>
              <a:buSzPct val="100000"/>
              <a:buFont typeface="Arial"/>
              <a:buNone/>
            </a:pPr>
            <a:endParaRPr sz="2400" b="0" i="0" u="none" strike="noStrike" cap="none">
              <a:solidFill>
                <a:schemeClr val="dk1"/>
              </a:solidFill>
              <a:latin typeface="Calibri"/>
              <a:ea typeface="Calibri"/>
              <a:cs typeface="Calibri"/>
              <a:sym typeface="Calibri"/>
            </a:endParaRPr>
          </a:p>
          <a:p>
            <a:pPr marL="203200" marR="0" lvl="0" indent="0" algn="l" rtl="0">
              <a:lnSpc>
                <a:spcPct val="100000"/>
              </a:lnSpc>
              <a:spcBef>
                <a:spcPts val="640"/>
              </a:spcBef>
              <a:spcAft>
                <a:spcPts val="0"/>
              </a:spcAft>
              <a:buClr>
                <a:schemeClr val="dk1"/>
              </a:buClr>
              <a:buSzPct val="25000"/>
              <a:buFont typeface="Arial"/>
              <a:buNone/>
            </a:pPr>
            <a:endParaRPr sz="2400" b="0" i="0" u="none" strike="noStrike" cap="none">
              <a:solidFill>
                <a:srgbClr val="366092"/>
              </a:solidFill>
              <a:latin typeface="Calibri"/>
              <a:ea typeface="Calibri"/>
              <a:cs typeface="Calibri"/>
              <a:sym typeface="Calibri"/>
            </a:endParaRPr>
          </a:p>
        </p:txBody>
      </p:sp>
      <p:sp>
        <p:nvSpPr>
          <p:cNvPr id="77" name="Shape 77"/>
          <p:cNvSpPr txBox="1">
            <a:spLocks noGrp="1"/>
          </p:cNvSpPr>
          <p:nvPr>
            <p:ph type="title"/>
          </p:nvPr>
        </p:nvSpPr>
        <p:spPr>
          <a:xfrm>
            <a:off x="0" y="0"/>
            <a:ext cx="9144000" cy="1371599"/>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sz="4400" b="0" i="0" u="none" strike="noStrike" cap="none">
                <a:solidFill>
                  <a:srgbClr val="333333"/>
                </a:solidFill>
                <a:latin typeface="Calibri"/>
                <a:ea typeface="Calibri"/>
                <a:cs typeface="Calibri"/>
                <a:sym typeface="Calibri"/>
              </a:rPr>
              <a:t>Social Studies </a:t>
            </a:r>
            <a:r>
              <a:rPr lang="en-US"/>
              <a:t>Vision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5</a:t>
            </a:fld>
            <a:endParaRPr lang="en-US" sz="1200" b="0" i="0" u="none" strike="noStrike" cap="none">
              <a:solidFill>
                <a:srgbClr val="888888"/>
              </a:solidFill>
              <a:latin typeface="Calibri"/>
              <a:ea typeface="Calibri"/>
              <a:cs typeface="Calibri"/>
              <a:sym typeface="Calibri"/>
            </a:endParaRPr>
          </a:p>
        </p:txBody>
      </p:sp>
      <p:sp>
        <p:nvSpPr>
          <p:cNvPr id="84" name="Shape 84"/>
          <p:cNvSpPr txBox="1">
            <a:spLocks noGrp="1"/>
          </p:cNvSpPr>
          <p:nvPr>
            <p:ph type="body" idx="1"/>
          </p:nvPr>
        </p:nvSpPr>
        <p:spPr>
          <a:xfrm>
            <a:off x="6000050" y="1371600"/>
            <a:ext cx="3144000" cy="50292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000" b="1"/>
              <a:t>Textbook 3</a:t>
            </a:r>
          </a:p>
          <a:p>
            <a:pPr marL="0" marR="0" lvl="0" indent="0" algn="l" rtl="0">
              <a:lnSpc>
                <a:spcPct val="110000"/>
              </a:lnSpc>
              <a:spcBef>
                <a:spcPts val="0"/>
              </a:spcBef>
              <a:spcAft>
                <a:spcPts val="0"/>
              </a:spcAft>
              <a:buClr>
                <a:schemeClr val="dk1"/>
              </a:buClr>
              <a:buSzPct val="25000"/>
              <a:buFont typeface="Arial"/>
              <a:buNone/>
            </a:pPr>
            <a:r>
              <a:rPr lang="en-US" sz="2000"/>
              <a:t>“President Jackson’s toughness also led to harsh and unfair treatment of the Indians. In 1830, Congress passed the Indian Removal Act. Many tribes fought against the removal. Among them were the Seminoles of Florida, who were helped by runaway slaves. But, like other tribes, most of the Seminoles were killed or forced to leave their homes.”</a:t>
            </a:r>
          </a:p>
        </p:txBody>
      </p:sp>
      <p:sp>
        <p:nvSpPr>
          <p:cNvPr id="85" name="Shape 85"/>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 Sources</a:t>
            </a:r>
          </a:p>
        </p:txBody>
      </p:sp>
      <p:sp>
        <p:nvSpPr>
          <p:cNvPr id="86" name="Shape 86"/>
          <p:cNvSpPr txBox="1">
            <a:spLocks noGrp="1"/>
          </p:cNvSpPr>
          <p:nvPr>
            <p:ph type="body" idx="1"/>
          </p:nvPr>
        </p:nvSpPr>
        <p:spPr>
          <a:xfrm>
            <a:off x="80650" y="1371600"/>
            <a:ext cx="2893200" cy="50292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000" b="1"/>
              <a:t>Textbook 1</a:t>
            </a:r>
          </a:p>
          <a:p>
            <a:pPr marL="0" marR="0" lvl="0" indent="0" algn="l" rtl="0">
              <a:lnSpc>
                <a:spcPct val="110000"/>
              </a:lnSpc>
              <a:spcBef>
                <a:spcPts val="0"/>
              </a:spcBef>
              <a:spcAft>
                <a:spcPts val="0"/>
              </a:spcAft>
              <a:buClr>
                <a:schemeClr val="dk1"/>
              </a:buClr>
              <a:buSzPct val="25000"/>
              <a:buFont typeface="Arial"/>
              <a:buNone/>
            </a:pPr>
            <a:r>
              <a:rPr lang="en-US" sz="2000"/>
              <a:t>“Congress responded by passing the Indian Removal Act in 1830. The act allowed the federal government to pay Native Americans to move west. Jackson then sent federal officials to negotiate treaties with Indians. Most accepted payment for their lands and agreed to move.”</a:t>
            </a:r>
          </a:p>
          <a:p>
            <a:pPr marL="0" marR="0" lvl="0" indent="0" algn="l" rtl="0">
              <a:lnSpc>
                <a:spcPct val="110000"/>
              </a:lnSpc>
              <a:spcBef>
                <a:spcPts val="600"/>
              </a:spcBef>
              <a:spcAft>
                <a:spcPts val="0"/>
              </a:spcAft>
              <a:buNone/>
            </a:pPr>
            <a:endParaRPr/>
          </a:p>
        </p:txBody>
      </p:sp>
      <p:sp>
        <p:nvSpPr>
          <p:cNvPr id="87" name="Shape 87"/>
          <p:cNvSpPr txBox="1">
            <a:spLocks noGrp="1"/>
          </p:cNvSpPr>
          <p:nvPr>
            <p:ph type="body" idx="1"/>
          </p:nvPr>
        </p:nvSpPr>
        <p:spPr>
          <a:xfrm>
            <a:off x="3025200" y="1371600"/>
            <a:ext cx="2941200" cy="5029200"/>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000" b="1"/>
              <a:t>Textbook 2</a:t>
            </a:r>
          </a:p>
          <a:p>
            <a:pPr marL="0" marR="0" lvl="0" indent="0" algn="l" rtl="0">
              <a:lnSpc>
                <a:spcPct val="110000"/>
              </a:lnSpc>
              <a:spcBef>
                <a:spcPts val="0"/>
              </a:spcBef>
              <a:spcAft>
                <a:spcPts val="0"/>
              </a:spcAft>
              <a:buClr>
                <a:schemeClr val="dk1"/>
              </a:buClr>
              <a:buSzPct val="25000"/>
              <a:buFont typeface="Arial"/>
              <a:buNone/>
            </a:pPr>
            <a:r>
              <a:rPr lang="en-US" sz="2000"/>
              <a:t>“Jackson cloaked his calls for removal in humanitarian terms, claiming that Indians would be moved west for their own protection. In 1830 Congress passed the Indian Removal Act, providing for the relocation--by force, if need be--of tribes living east of the Mississippi to Indian Territory in present-day Oklahoma.”</a:t>
            </a:r>
          </a:p>
          <a:p>
            <a:pPr marL="0" marR="0" lvl="0" indent="0" algn="l" rtl="0">
              <a:lnSpc>
                <a:spcPct val="110000"/>
              </a:lnSpc>
              <a:spcBef>
                <a:spcPts val="60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6</a:t>
            </a:fld>
            <a:endParaRPr lang="en-US" sz="1200" b="0" i="0" u="none" strike="noStrike" cap="none">
              <a:solidFill>
                <a:srgbClr val="888888"/>
              </a:solidFill>
              <a:latin typeface="Calibri"/>
              <a:ea typeface="Calibri"/>
              <a:cs typeface="Calibri"/>
              <a:sym typeface="Calibri"/>
            </a:endParaRPr>
          </a:p>
        </p:txBody>
      </p:sp>
      <p:sp>
        <p:nvSpPr>
          <p:cNvPr id="94" name="Shape 94"/>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 Connections</a:t>
            </a:r>
          </a:p>
        </p:txBody>
      </p:sp>
      <p:pic>
        <p:nvPicPr>
          <p:cNvPr id="95" name="Shape 95" descr="blacklungicon.png"/>
          <p:cNvPicPr preferRelativeResize="0"/>
          <p:nvPr/>
        </p:nvPicPr>
        <p:blipFill>
          <a:blip r:embed="rId3">
            <a:alphaModFix/>
          </a:blip>
          <a:stretch>
            <a:fillRect/>
          </a:stretch>
        </p:blipFill>
        <p:spPr>
          <a:xfrm>
            <a:off x="2284475" y="1618400"/>
            <a:ext cx="4575050" cy="4575050"/>
          </a:xfrm>
          <a:prstGeom prst="rect">
            <a:avLst/>
          </a:prstGeom>
          <a:noFill/>
          <a:ln>
            <a:noFill/>
          </a:ln>
        </p:spPr>
      </p:pic>
      <p:pic>
        <p:nvPicPr>
          <p:cNvPr id="96" name="Shape 96" descr="castle3.png"/>
          <p:cNvPicPr preferRelativeResize="0"/>
          <p:nvPr/>
        </p:nvPicPr>
        <p:blipFill>
          <a:blip r:embed="rId4">
            <a:alphaModFix/>
          </a:blip>
          <a:stretch>
            <a:fillRect/>
          </a:stretch>
        </p:blipFill>
        <p:spPr>
          <a:xfrm>
            <a:off x="1667477" y="1834825"/>
            <a:ext cx="5809050" cy="4142200"/>
          </a:xfrm>
          <a:prstGeom prst="rect">
            <a:avLst/>
          </a:prstGeom>
          <a:noFill/>
          <a:ln>
            <a:noFill/>
          </a:ln>
        </p:spPr>
      </p:pic>
      <p:pic>
        <p:nvPicPr>
          <p:cNvPr id="97" name="Shape 97" descr="blacklungicon (1).png"/>
          <p:cNvPicPr preferRelativeResize="0"/>
          <p:nvPr/>
        </p:nvPicPr>
        <p:blipFill>
          <a:blip r:embed="rId5">
            <a:alphaModFix/>
          </a:blip>
          <a:stretch>
            <a:fillRect/>
          </a:stretch>
        </p:blipFill>
        <p:spPr>
          <a:xfrm>
            <a:off x="2284475" y="1618399"/>
            <a:ext cx="4575049" cy="45750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7</a:t>
            </a:fld>
            <a:endParaRPr lang="en-US" sz="1200" b="0" i="0" u="none" strike="noStrike" cap="none">
              <a:solidFill>
                <a:srgbClr val="888888"/>
              </a:solidFill>
              <a:latin typeface="Calibri"/>
              <a:ea typeface="Calibri"/>
              <a:cs typeface="Calibri"/>
              <a:sym typeface="Calibri"/>
            </a:endParaRPr>
          </a:p>
        </p:txBody>
      </p:sp>
      <p:sp>
        <p:nvSpPr>
          <p:cNvPr id="104" name="Shape 104"/>
          <p:cNvSpPr txBox="1">
            <a:spLocks noGrp="1"/>
          </p:cNvSpPr>
          <p:nvPr>
            <p:ph type="body" idx="1"/>
          </p:nvPr>
        </p:nvSpPr>
        <p:spPr>
          <a:xfrm>
            <a:off x="381000" y="2362200"/>
            <a:ext cx="8763000" cy="707700"/>
          </a:xfrm>
          <a:prstGeom prst="rect">
            <a:avLst/>
          </a:prstGeom>
          <a:solidFill>
            <a:srgbClr val="366092"/>
          </a:solidFill>
          <a:ln>
            <a:noFill/>
          </a:ln>
        </p:spPr>
        <p:txBody>
          <a:bodyPr lIns="91425" tIns="45700" rIns="91425" bIns="45700" anchor="ctr"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400" b="1">
                <a:solidFill>
                  <a:srgbClr val="FFFFFF"/>
                </a:solidFill>
              </a:rPr>
              <a:t>Key Themes</a:t>
            </a:r>
          </a:p>
        </p:txBody>
      </p:sp>
      <p:sp>
        <p:nvSpPr>
          <p:cNvPr id="105" name="Shape 105"/>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 Connections</a:t>
            </a:r>
          </a:p>
        </p:txBody>
      </p:sp>
      <p:sp>
        <p:nvSpPr>
          <p:cNvPr id="106" name="Shape 106"/>
          <p:cNvSpPr txBox="1">
            <a:spLocks noGrp="1"/>
          </p:cNvSpPr>
          <p:nvPr>
            <p:ph type="body" idx="1"/>
          </p:nvPr>
        </p:nvSpPr>
        <p:spPr>
          <a:xfrm>
            <a:off x="2332700" y="4336050"/>
            <a:ext cx="6811200" cy="707700"/>
          </a:xfrm>
          <a:prstGeom prst="rect">
            <a:avLst/>
          </a:prstGeom>
          <a:solidFill>
            <a:schemeClr val="lt2"/>
          </a:solidFill>
          <a:ln>
            <a:noFill/>
          </a:ln>
        </p:spPr>
        <p:txBody>
          <a:bodyPr lIns="91425" tIns="45700" rIns="91425" bIns="45700" anchor="ctr"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400" b="1"/>
              <a:t>Content</a:t>
            </a:r>
          </a:p>
        </p:txBody>
      </p:sp>
      <p:sp>
        <p:nvSpPr>
          <p:cNvPr id="107" name="Shape 107"/>
          <p:cNvSpPr txBox="1">
            <a:spLocks noGrp="1"/>
          </p:cNvSpPr>
          <p:nvPr>
            <p:ph type="body" idx="1"/>
          </p:nvPr>
        </p:nvSpPr>
        <p:spPr>
          <a:xfrm>
            <a:off x="1366100" y="3349125"/>
            <a:ext cx="7777800" cy="707700"/>
          </a:xfrm>
          <a:prstGeom prst="rect">
            <a:avLst/>
          </a:prstGeom>
          <a:solidFill>
            <a:srgbClr val="5B9EC2">
              <a:alpha val="40000"/>
            </a:srgbClr>
          </a:solidFill>
          <a:ln>
            <a:noFill/>
          </a:ln>
        </p:spPr>
        <p:txBody>
          <a:bodyPr lIns="91425" tIns="45700" rIns="91425" bIns="45700" anchor="ctr"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400" b="1"/>
              <a:t>Unit Claims</a:t>
            </a:r>
          </a:p>
        </p:txBody>
      </p:sp>
      <p:cxnSp>
        <p:nvCxnSpPr>
          <p:cNvPr id="108" name="Shape 108"/>
          <p:cNvCxnSpPr>
            <a:endCxn id="107" idx="1"/>
          </p:cNvCxnSpPr>
          <p:nvPr/>
        </p:nvCxnSpPr>
        <p:spPr>
          <a:xfrm rot="-5400000" flipH="1">
            <a:off x="815900" y="3152775"/>
            <a:ext cx="613500" cy="486900"/>
          </a:xfrm>
          <a:prstGeom prst="bentConnector2">
            <a:avLst/>
          </a:prstGeom>
          <a:noFill/>
          <a:ln w="38100" cap="flat" cmpd="sng">
            <a:solidFill>
              <a:schemeClr val="dk2"/>
            </a:solidFill>
            <a:prstDash val="solid"/>
            <a:round/>
            <a:headEnd type="triangle" w="lg" len="lg"/>
            <a:tailEnd type="triangle" w="lg" len="lg"/>
          </a:ln>
        </p:spPr>
      </p:cxnSp>
      <p:cxnSp>
        <p:nvCxnSpPr>
          <p:cNvPr id="109" name="Shape 109"/>
          <p:cNvCxnSpPr/>
          <p:nvPr/>
        </p:nvCxnSpPr>
        <p:spPr>
          <a:xfrm rot="-5400000" flipH="1">
            <a:off x="1782500" y="4099950"/>
            <a:ext cx="613500" cy="486900"/>
          </a:xfrm>
          <a:prstGeom prst="bentConnector2">
            <a:avLst/>
          </a:prstGeom>
          <a:noFill/>
          <a:ln w="38100" cap="flat" cmpd="sng">
            <a:solidFill>
              <a:schemeClr val="dk2"/>
            </a:solidFill>
            <a:prstDash val="solid"/>
            <a:round/>
            <a:headEnd type="triangle" w="lg" len="lg"/>
            <a:tailEnd type="triangle" w="lg" len="lg"/>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8</a:t>
            </a:fld>
            <a:endParaRPr lang="en-US" sz="1200" b="0" i="0" u="none" strike="noStrike" cap="none">
              <a:solidFill>
                <a:srgbClr val="888888"/>
              </a:solidFill>
              <a:latin typeface="Calibri"/>
              <a:ea typeface="Calibri"/>
              <a:cs typeface="Calibri"/>
              <a:sym typeface="Calibri"/>
            </a:endParaRPr>
          </a:p>
        </p:txBody>
      </p:sp>
      <p:sp>
        <p:nvSpPr>
          <p:cNvPr id="116" name="Shape 116"/>
          <p:cNvSpPr txBox="1">
            <a:spLocks noGrp="1"/>
          </p:cNvSpPr>
          <p:nvPr>
            <p:ph type="body" idx="1"/>
          </p:nvPr>
        </p:nvSpPr>
        <p:spPr>
          <a:xfrm>
            <a:off x="152400" y="1634825"/>
            <a:ext cx="8991600" cy="585900"/>
          </a:xfrm>
          <a:prstGeom prst="rect">
            <a:avLst/>
          </a:prstGeom>
          <a:solidFill>
            <a:srgbClr val="366092"/>
          </a:solidFill>
          <a:ln>
            <a:noFill/>
          </a:ln>
        </p:spPr>
        <p:txBody>
          <a:bodyPr lIns="91425" tIns="45700" rIns="91425" bIns="45700" anchor="ctr"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200">
                <a:solidFill>
                  <a:srgbClr val="FFFFFF"/>
                </a:solidFill>
              </a:rPr>
              <a:t>Conflict and Compromise</a:t>
            </a:r>
          </a:p>
        </p:txBody>
      </p:sp>
      <p:sp>
        <p:nvSpPr>
          <p:cNvPr id="117" name="Shape 117"/>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 Connections</a:t>
            </a:r>
          </a:p>
        </p:txBody>
      </p:sp>
      <p:sp>
        <p:nvSpPr>
          <p:cNvPr id="118" name="Shape 118"/>
          <p:cNvSpPr txBox="1">
            <a:spLocks noGrp="1"/>
          </p:cNvSpPr>
          <p:nvPr>
            <p:ph type="body" idx="1"/>
          </p:nvPr>
        </p:nvSpPr>
        <p:spPr>
          <a:xfrm>
            <a:off x="2021925" y="3663900"/>
            <a:ext cx="7122000" cy="2520600"/>
          </a:xfrm>
          <a:prstGeom prst="rect">
            <a:avLst/>
          </a:prstGeom>
          <a:solidFill>
            <a:schemeClr val="lt2"/>
          </a:solidFill>
          <a:ln>
            <a:noFill/>
          </a:ln>
        </p:spPr>
        <p:txBody>
          <a:bodyPr lIns="91425" tIns="45700" rIns="91425" bIns="45700" anchor="ctr" anchorCtr="0">
            <a:noAutofit/>
          </a:bodyPr>
          <a:lstStyle/>
          <a:p>
            <a:pPr marL="457200" marR="0" lvl="0" indent="-368300" algn="l" rtl="0">
              <a:lnSpc>
                <a:spcPct val="110000"/>
              </a:lnSpc>
              <a:spcBef>
                <a:spcPts val="0"/>
              </a:spcBef>
              <a:spcAft>
                <a:spcPts val="0"/>
              </a:spcAft>
              <a:buSzPct val="100000"/>
            </a:pPr>
            <a:r>
              <a:rPr lang="en-US" sz="2200"/>
              <a:t>European exploration and colonization</a:t>
            </a:r>
          </a:p>
          <a:p>
            <a:pPr marL="457200" marR="0" lvl="0" indent="-368300" algn="l" rtl="0">
              <a:lnSpc>
                <a:spcPct val="110000"/>
              </a:lnSpc>
              <a:spcBef>
                <a:spcPts val="0"/>
              </a:spcBef>
              <a:spcAft>
                <a:spcPts val="0"/>
              </a:spcAft>
              <a:buSzPct val="100000"/>
            </a:pPr>
            <a:r>
              <a:rPr lang="en-US" sz="2200"/>
              <a:t>Columbian Exchange</a:t>
            </a:r>
          </a:p>
          <a:p>
            <a:pPr marL="457200" marR="0" lvl="0" indent="-368300" algn="l" rtl="0">
              <a:lnSpc>
                <a:spcPct val="110000"/>
              </a:lnSpc>
              <a:spcBef>
                <a:spcPts val="0"/>
              </a:spcBef>
              <a:spcAft>
                <a:spcPts val="0"/>
              </a:spcAft>
              <a:buSzPct val="100000"/>
            </a:pPr>
            <a:r>
              <a:rPr lang="en-US" sz="2200"/>
              <a:t>Interactions with Native Americans and enslaved Africans</a:t>
            </a:r>
          </a:p>
          <a:p>
            <a:pPr marL="457200" marR="0" lvl="0" indent="-368300" algn="l" rtl="0">
              <a:lnSpc>
                <a:spcPct val="110000"/>
              </a:lnSpc>
              <a:spcBef>
                <a:spcPts val="0"/>
              </a:spcBef>
              <a:spcAft>
                <a:spcPts val="0"/>
              </a:spcAft>
              <a:buSzPct val="100000"/>
            </a:pPr>
            <a:r>
              <a:rPr lang="en-US" sz="2200"/>
              <a:t>Triangular trade and British policies on trade</a:t>
            </a:r>
          </a:p>
          <a:p>
            <a:pPr marL="457200" marR="0" lvl="0" indent="-368300" algn="l" rtl="0">
              <a:lnSpc>
                <a:spcPct val="110000"/>
              </a:lnSpc>
              <a:spcBef>
                <a:spcPts val="0"/>
              </a:spcBef>
              <a:spcAft>
                <a:spcPts val="0"/>
              </a:spcAft>
              <a:buSzPct val="100000"/>
            </a:pPr>
            <a:r>
              <a:rPr lang="en-US" sz="2200"/>
              <a:t>Causes of the French and Indian War</a:t>
            </a:r>
          </a:p>
        </p:txBody>
      </p:sp>
      <p:sp>
        <p:nvSpPr>
          <p:cNvPr id="119" name="Shape 119"/>
          <p:cNvSpPr txBox="1">
            <a:spLocks noGrp="1"/>
          </p:cNvSpPr>
          <p:nvPr>
            <p:ph type="body" idx="1"/>
          </p:nvPr>
        </p:nvSpPr>
        <p:spPr>
          <a:xfrm>
            <a:off x="1054217" y="2220600"/>
            <a:ext cx="8089800" cy="1443300"/>
          </a:xfrm>
          <a:prstGeom prst="rect">
            <a:avLst/>
          </a:prstGeom>
          <a:solidFill>
            <a:srgbClr val="5B9EC2">
              <a:alpha val="40000"/>
            </a:srgbClr>
          </a:solidFill>
          <a:ln>
            <a:noFill/>
          </a:ln>
        </p:spPr>
        <p:txBody>
          <a:bodyPr lIns="91425" tIns="45700" rIns="91425" bIns="45700" anchor="ctr" anchorCtr="0">
            <a:noAutofit/>
          </a:bodyPr>
          <a:lstStyle/>
          <a:p>
            <a:pPr marL="0" marR="0" lvl="0" indent="0" algn="l" rtl="0">
              <a:lnSpc>
                <a:spcPct val="110000"/>
              </a:lnSpc>
              <a:spcBef>
                <a:spcPts val="0"/>
              </a:spcBef>
              <a:spcAft>
                <a:spcPts val="0"/>
              </a:spcAft>
              <a:buClr>
                <a:schemeClr val="dk1"/>
              </a:buClr>
              <a:buSzPct val="25000"/>
              <a:buFont typeface="Arial"/>
              <a:buNone/>
            </a:pPr>
            <a:r>
              <a:rPr lang="en-US" sz="2200"/>
              <a:t>What happens when cultures collide? How are civilizations established? How do civilizations advance? How does war shape the development of civilizations?</a:t>
            </a:r>
          </a:p>
        </p:txBody>
      </p:sp>
      <p:cxnSp>
        <p:nvCxnSpPr>
          <p:cNvPr id="120" name="Shape 120"/>
          <p:cNvCxnSpPr>
            <a:endCxn id="119" idx="1"/>
          </p:cNvCxnSpPr>
          <p:nvPr/>
        </p:nvCxnSpPr>
        <p:spPr>
          <a:xfrm rot="-5400000" flipH="1">
            <a:off x="441467" y="2329500"/>
            <a:ext cx="707700" cy="517799"/>
          </a:xfrm>
          <a:prstGeom prst="bentConnector2">
            <a:avLst/>
          </a:prstGeom>
          <a:noFill/>
          <a:ln w="38100" cap="flat" cmpd="sng">
            <a:solidFill>
              <a:schemeClr val="dk2"/>
            </a:solidFill>
            <a:prstDash val="solid"/>
            <a:round/>
            <a:headEnd type="triangle" w="lg" len="lg"/>
            <a:tailEnd type="triangle" w="lg" len="lg"/>
          </a:ln>
        </p:spPr>
      </p:cxnSp>
      <p:cxnSp>
        <p:nvCxnSpPr>
          <p:cNvPr id="121" name="Shape 121"/>
          <p:cNvCxnSpPr>
            <a:endCxn id="118" idx="1"/>
          </p:cNvCxnSpPr>
          <p:nvPr/>
        </p:nvCxnSpPr>
        <p:spPr>
          <a:xfrm rot="-5400000" flipH="1">
            <a:off x="1143675" y="4045950"/>
            <a:ext cx="1227600" cy="528900"/>
          </a:xfrm>
          <a:prstGeom prst="bentConnector2">
            <a:avLst/>
          </a:prstGeom>
          <a:noFill/>
          <a:ln w="38100" cap="flat" cmpd="sng">
            <a:solidFill>
              <a:schemeClr val="dk2"/>
            </a:solidFill>
            <a:prstDash val="solid"/>
            <a:round/>
            <a:headEnd type="triangle" w="lg" len="lg"/>
            <a:tailEnd type="triangle" w="lg" len="lg"/>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sldNum" idx="12"/>
          </p:nvPr>
        </p:nvSpPr>
        <p:spPr>
          <a:xfrm>
            <a:off x="6934200" y="6522719"/>
            <a:ext cx="2133600" cy="342900"/>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9</a:t>
            </a:fld>
            <a:endParaRPr lang="en-US" sz="1200" b="0" i="0" u="none" strike="noStrike" cap="none">
              <a:solidFill>
                <a:srgbClr val="888888"/>
              </a:solidFill>
              <a:latin typeface="Calibri"/>
              <a:ea typeface="Calibri"/>
              <a:cs typeface="Calibri"/>
              <a:sym typeface="Calibri"/>
            </a:endParaRPr>
          </a:p>
        </p:txBody>
      </p:sp>
      <p:sp>
        <p:nvSpPr>
          <p:cNvPr id="128" name="Shape 128"/>
          <p:cNvSpPr txBox="1">
            <a:spLocks noGrp="1"/>
          </p:cNvSpPr>
          <p:nvPr>
            <p:ph type="title"/>
          </p:nvPr>
        </p:nvSpPr>
        <p:spPr>
          <a:xfrm>
            <a:off x="0" y="0"/>
            <a:ext cx="9144000" cy="13716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333333"/>
              </a:buClr>
              <a:buSzPct val="25000"/>
              <a:buFont typeface="Calibri"/>
              <a:buNone/>
            </a:pPr>
            <a:r>
              <a:rPr lang="en-US"/>
              <a:t>Social Studies Vision: Informed Opinions</a:t>
            </a:r>
          </a:p>
        </p:txBody>
      </p:sp>
      <p:pic>
        <p:nvPicPr>
          <p:cNvPr id="129" name="Shape 129"/>
          <p:cNvPicPr preferRelativeResize="0"/>
          <p:nvPr/>
        </p:nvPicPr>
        <p:blipFill rotWithShape="1">
          <a:blip r:embed="rId3">
            <a:alphaModFix/>
          </a:blip>
          <a:srcRect l="8023" r="7787" b="12549"/>
          <a:stretch/>
        </p:blipFill>
        <p:spPr>
          <a:xfrm>
            <a:off x="1384050" y="1371600"/>
            <a:ext cx="6375900" cy="4967250"/>
          </a:xfrm>
          <a:prstGeom prst="rect">
            <a:avLst/>
          </a:prstGeom>
          <a:noFill/>
          <a:ln>
            <a:noFill/>
          </a:ln>
        </p:spPr>
      </p:pic>
    </p:spTree>
  </p:cSld>
  <p:clrMapOvr>
    <a:masterClrMapping/>
  </p:clrMapOvr>
</p:sld>
</file>

<file path=ppt/theme/theme1.xml><?xml version="1.0" encoding="utf-8"?>
<a:theme xmlns:a="http://schemas.openxmlformats.org/drawingml/2006/main"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ouisiana Believes">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ouisiana Believes">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5848</Words>
  <Application>Microsoft Office PowerPoint</Application>
  <PresentationFormat>On-screen Show (4:3)</PresentationFormat>
  <Paragraphs>404</Paragraphs>
  <Slides>31</Slides>
  <Notes>31</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31</vt:i4>
      </vt:variant>
    </vt:vector>
  </HeadingPairs>
  <TitlesOfParts>
    <vt:vector size="36" baseType="lpstr">
      <vt:lpstr>Arial</vt:lpstr>
      <vt:lpstr>Calibri</vt:lpstr>
      <vt:lpstr>Blank</vt:lpstr>
      <vt:lpstr>Louisiana Believes</vt:lpstr>
      <vt:lpstr>Louisiana Believes</vt:lpstr>
      <vt:lpstr>PowerPoint Presentation</vt:lpstr>
      <vt:lpstr>Outcomes</vt:lpstr>
      <vt:lpstr>Agenda</vt:lpstr>
      <vt:lpstr>Social Studies Vision</vt:lpstr>
      <vt:lpstr>Social Studies Vision: Sources</vt:lpstr>
      <vt:lpstr>Social Studies Vision: Connections</vt:lpstr>
      <vt:lpstr>Social Studies Vision: Connections</vt:lpstr>
      <vt:lpstr>Social Studies Vision: Connections</vt:lpstr>
      <vt:lpstr>Social Studies Vision: Informed Opinions</vt:lpstr>
      <vt:lpstr>Social Studies Vision</vt:lpstr>
      <vt:lpstr>Social Studies Vision</vt:lpstr>
      <vt:lpstr>Social Studies Vision</vt:lpstr>
      <vt:lpstr>Social Studies Vision</vt:lpstr>
      <vt:lpstr>Agenda</vt:lpstr>
      <vt:lpstr>Social Studies Instruction</vt:lpstr>
      <vt:lpstr>Social Studies Instruction</vt:lpstr>
      <vt:lpstr>Social Studies Instruction: Tasks</vt:lpstr>
      <vt:lpstr>Social Studies Instruction: Tasks</vt:lpstr>
      <vt:lpstr>Social Studies Instruction: Tasks</vt:lpstr>
      <vt:lpstr>PowerPoint Presentation</vt:lpstr>
      <vt:lpstr>PowerPoint Presentation</vt:lpstr>
      <vt:lpstr>Social Studies Instruction: Tasks</vt:lpstr>
      <vt:lpstr>Social Studies Instruction: Tasks</vt:lpstr>
      <vt:lpstr>Social Studies Instruction: Tasks</vt:lpstr>
      <vt:lpstr>Social Studies Instruction: Tasks</vt:lpstr>
      <vt:lpstr>Social Studies Instruction: Frame</vt:lpstr>
      <vt:lpstr>Social Studies Instruction: Frame</vt:lpstr>
      <vt:lpstr>Social Studies Instruction: Assessments</vt:lpstr>
      <vt:lpstr>Agenda</vt:lpstr>
      <vt:lpstr>Next Steps for Next Year</vt:lpstr>
      <vt:lpstr>Next Steps for Next Year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Whitney Whealdon</dc:creator>
  <cp:lastModifiedBy>Whitney Whealdon</cp:lastModifiedBy>
  <cp:revision>1</cp:revision>
  <dcterms:modified xsi:type="dcterms:W3CDTF">2017-06-02T16:28:34Z</dcterms:modified>
</cp:coreProperties>
</file>