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3" r:id="rId2"/>
    <p:sldId id="275" r:id="rId3"/>
    <p:sldId id="269" r:id="rId4"/>
    <p:sldId id="264" r:id="rId5"/>
    <p:sldId id="273" r:id="rId6"/>
    <p:sldId id="265" r:id="rId7"/>
    <p:sldId id="266" r:id="rId8"/>
    <p:sldId id="267" r:id="rId9"/>
    <p:sldId id="268" r:id="rId10"/>
    <p:sldId id="256" r:id="rId11"/>
    <p:sldId id="257" r:id="rId12"/>
    <p:sldId id="259" r:id="rId13"/>
    <p:sldId id="260" r:id="rId14"/>
    <p:sldId id="261" r:id="rId15"/>
    <p:sldId id="258" r:id="rId16"/>
    <p:sldId id="262" r:id="rId17"/>
    <p:sldId id="270" r:id="rId18"/>
    <p:sldId id="271" r:id="rId19"/>
    <p:sldId id="272" r:id="rId20"/>
    <p:sldId id="274"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5" autoAdjust="0"/>
    <p:restoredTop sz="94660"/>
  </p:normalViewPr>
  <p:slideViewPr>
    <p:cSldViewPr snapToGrid="0">
      <p:cViewPr varScale="1">
        <p:scale>
          <a:sx n="116" d="100"/>
          <a:sy n="116" d="100"/>
        </p:scale>
        <p:origin x="222"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5F4AFE3-06E4-42AF-992B-68C25922E460}" type="datetimeFigureOut">
              <a:rPr lang="en-US" smtClean="0"/>
              <a:t>5/12/2017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AD473D8-BFE3-4111-A75C-799E1034D1D6}" type="slidenum">
              <a:rPr lang="en-US" smtClean="0"/>
              <a:t>‹#›</a:t>
            </a:fld>
            <a:endParaRPr lang="en-US" dirty="0"/>
          </a:p>
        </p:txBody>
      </p:sp>
    </p:spTree>
    <p:extLst>
      <p:ext uri="{BB962C8B-B14F-4D97-AF65-F5344CB8AC3E}">
        <p14:creationId xmlns:p14="http://schemas.microsoft.com/office/powerpoint/2010/main" val="28974050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5F4AFE3-06E4-42AF-992B-68C25922E460}" type="datetimeFigureOut">
              <a:rPr lang="en-US" smtClean="0"/>
              <a:t>5/12/2017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AD473D8-BFE3-4111-A75C-799E1034D1D6}" type="slidenum">
              <a:rPr lang="en-US" smtClean="0"/>
              <a:t>‹#›</a:t>
            </a:fld>
            <a:endParaRPr lang="en-US" dirty="0"/>
          </a:p>
        </p:txBody>
      </p:sp>
    </p:spTree>
    <p:extLst>
      <p:ext uri="{BB962C8B-B14F-4D97-AF65-F5344CB8AC3E}">
        <p14:creationId xmlns:p14="http://schemas.microsoft.com/office/powerpoint/2010/main" val="16585634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5F4AFE3-06E4-42AF-992B-68C25922E460}" type="datetimeFigureOut">
              <a:rPr lang="en-US" smtClean="0"/>
              <a:t>5/12/2017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AD473D8-BFE3-4111-A75C-799E1034D1D6}" type="slidenum">
              <a:rPr lang="en-US" smtClean="0"/>
              <a:t>‹#›</a:t>
            </a:fld>
            <a:endParaRPr lang="en-US" dirty="0"/>
          </a:p>
        </p:txBody>
      </p:sp>
    </p:spTree>
    <p:extLst>
      <p:ext uri="{BB962C8B-B14F-4D97-AF65-F5344CB8AC3E}">
        <p14:creationId xmlns:p14="http://schemas.microsoft.com/office/powerpoint/2010/main" val="24028143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5F4AFE3-06E4-42AF-992B-68C25922E460}" type="datetimeFigureOut">
              <a:rPr lang="en-US" smtClean="0"/>
              <a:t>5/12/2017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AD473D8-BFE3-4111-A75C-799E1034D1D6}" type="slidenum">
              <a:rPr lang="en-US" smtClean="0"/>
              <a:t>‹#›</a:t>
            </a:fld>
            <a:endParaRPr lang="en-US" dirty="0"/>
          </a:p>
        </p:txBody>
      </p:sp>
    </p:spTree>
    <p:extLst>
      <p:ext uri="{BB962C8B-B14F-4D97-AF65-F5344CB8AC3E}">
        <p14:creationId xmlns:p14="http://schemas.microsoft.com/office/powerpoint/2010/main" val="21841617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5F4AFE3-06E4-42AF-992B-68C25922E460}" type="datetimeFigureOut">
              <a:rPr lang="en-US" smtClean="0"/>
              <a:t>5/12/2017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0AD473D8-BFE3-4111-A75C-799E1034D1D6}" type="slidenum">
              <a:rPr lang="en-US" smtClean="0"/>
              <a:t>‹#›</a:t>
            </a:fld>
            <a:endParaRPr lang="en-US" dirty="0"/>
          </a:p>
        </p:txBody>
      </p:sp>
    </p:spTree>
    <p:extLst>
      <p:ext uri="{BB962C8B-B14F-4D97-AF65-F5344CB8AC3E}">
        <p14:creationId xmlns:p14="http://schemas.microsoft.com/office/powerpoint/2010/main" val="3868774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5F4AFE3-06E4-42AF-992B-68C25922E460}" type="datetimeFigureOut">
              <a:rPr lang="en-US" smtClean="0"/>
              <a:t>5/12/2017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AD473D8-BFE3-4111-A75C-799E1034D1D6}" type="slidenum">
              <a:rPr lang="en-US" smtClean="0"/>
              <a:t>‹#›</a:t>
            </a:fld>
            <a:endParaRPr lang="en-US" dirty="0"/>
          </a:p>
        </p:txBody>
      </p:sp>
    </p:spTree>
    <p:extLst>
      <p:ext uri="{BB962C8B-B14F-4D97-AF65-F5344CB8AC3E}">
        <p14:creationId xmlns:p14="http://schemas.microsoft.com/office/powerpoint/2010/main" val="280404732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5F4AFE3-06E4-42AF-992B-68C25922E460}" type="datetimeFigureOut">
              <a:rPr lang="en-US" smtClean="0"/>
              <a:t>5/12/2017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0AD473D8-BFE3-4111-A75C-799E1034D1D6}" type="slidenum">
              <a:rPr lang="en-US" smtClean="0"/>
              <a:t>‹#›</a:t>
            </a:fld>
            <a:endParaRPr lang="en-US" dirty="0"/>
          </a:p>
        </p:txBody>
      </p:sp>
    </p:spTree>
    <p:extLst>
      <p:ext uri="{BB962C8B-B14F-4D97-AF65-F5344CB8AC3E}">
        <p14:creationId xmlns:p14="http://schemas.microsoft.com/office/powerpoint/2010/main" val="2656867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5F4AFE3-06E4-42AF-992B-68C25922E460}" type="datetimeFigureOut">
              <a:rPr lang="en-US" smtClean="0"/>
              <a:t>5/12/2017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0AD473D8-BFE3-4111-A75C-799E1034D1D6}" type="slidenum">
              <a:rPr lang="en-US" smtClean="0"/>
              <a:t>‹#›</a:t>
            </a:fld>
            <a:endParaRPr lang="en-US" dirty="0"/>
          </a:p>
        </p:txBody>
      </p:sp>
    </p:spTree>
    <p:extLst>
      <p:ext uri="{BB962C8B-B14F-4D97-AF65-F5344CB8AC3E}">
        <p14:creationId xmlns:p14="http://schemas.microsoft.com/office/powerpoint/2010/main" val="26941729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5F4AFE3-06E4-42AF-992B-68C25922E460}" type="datetimeFigureOut">
              <a:rPr lang="en-US" smtClean="0"/>
              <a:t>5/12/2017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0AD473D8-BFE3-4111-A75C-799E1034D1D6}" type="slidenum">
              <a:rPr lang="en-US" smtClean="0"/>
              <a:t>‹#›</a:t>
            </a:fld>
            <a:endParaRPr lang="en-US" dirty="0"/>
          </a:p>
        </p:txBody>
      </p:sp>
    </p:spTree>
    <p:extLst>
      <p:ext uri="{BB962C8B-B14F-4D97-AF65-F5344CB8AC3E}">
        <p14:creationId xmlns:p14="http://schemas.microsoft.com/office/powerpoint/2010/main" val="40708772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5F4AFE3-06E4-42AF-992B-68C25922E460}" type="datetimeFigureOut">
              <a:rPr lang="en-US" smtClean="0"/>
              <a:t>5/12/2017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AD473D8-BFE3-4111-A75C-799E1034D1D6}" type="slidenum">
              <a:rPr lang="en-US" smtClean="0"/>
              <a:t>‹#›</a:t>
            </a:fld>
            <a:endParaRPr lang="en-US" dirty="0"/>
          </a:p>
        </p:txBody>
      </p:sp>
    </p:spTree>
    <p:extLst>
      <p:ext uri="{BB962C8B-B14F-4D97-AF65-F5344CB8AC3E}">
        <p14:creationId xmlns:p14="http://schemas.microsoft.com/office/powerpoint/2010/main" val="28236949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5F4AFE3-06E4-42AF-992B-68C25922E460}" type="datetimeFigureOut">
              <a:rPr lang="en-US" smtClean="0"/>
              <a:t>5/12/2017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0AD473D8-BFE3-4111-A75C-799E1034D1D6}" type="slidenum">
              <a:rPr lang="en-US" smtClean="0"/>
              <a:t>‹#›</a:t>
            </a:fld>
            <a:endParaRPr lang="en-US" dirty="0"/>
          </a:p>
        </p:txBody>
      </p:sp>
    </p:spTree>
    <p:extLst>
      <p:ext uri="{BB962C8B-B14F-4D97-AF65-F5344CB8AC3E}">
        <p14:creationId xmlns:p14="http://schemas.microsoft.com/office/powerpoint/2010/main" val="7900109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F4AFE3-06E4-42AF-992B-68C25922E460}" type="datetimeFigureOut">
              <a:rPr lang="en-US" smtClean="0"/>
              <a:t>5/12/2017</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AD473D8-BFE3-4111-A75C-799E1034D1D6}" type="slidenum">
              <a:rPr lang="en-US" smtClean="0"/>
              <a:t>‹#›</a:t>
            </a:fld>
            <a:endParaRPr lang="en-US" dirty="0"/>
          </a:p>
        </p:txBody>
      </p:sp>
    </p:spTree>
    <p:extLst>
      <p:ext uri="{BB962C8B-B14F-4D97-AF65-F5344CB8AC3E}">
        <p14:creationId xmlns:p14="http://schemas.microsoft.com/office/powerpoint/2010/main" val="3907392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s://www.surveymonkey.com/r/SierraCultureSurvey"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0" y="1"/>
            <a:ext cx="12192000" cy="6858000"/>
          </a:xfrm>
          <a:prstGeom prst="rect">
            <a:avLst/>
          </a:prstGeom>
        </p:spPr>
      </p:pic>
    </p:spTree>
    <p:extLst>
      <p:ext uri="{BB962C8B-B14F-4D97-AF65-F5344CB8AC3E}">
        <p14:creationId xmlns:p14="http://schemas.microsoft.com/office/powerpoint/2010/main" val="376261965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54563" y="1850151"/>
            <a:ext cx="11457992" cy="2387600"/>
          </a:xfrm>
        </p:spPr>
        <p:txBody>
          <a:bodyPr>
            <a:noAutofit/>
          </a:bodyPr>
          <a:lstStyle/>
          <a:p>
            <a:r>
              <a:rPr lang="en-US" sz="10000" b="1" dirty="0" smtClean="0">
                <a:effectLst>
                  <a:outerShdw blurRad="38100" dist="38100" dir="2700000" algn="tl">
                    <a:srgbClr val="000000">
                      <a:alpha val="43137"/>
                    </a:srgbClr>
                  </a:outerShdw>
                </a:effectLst>
              </a:rPr>
              <a:t/>
            </a:r>
            <a:br>
              <a:rPr lang="en-US" sz="10000" b="1" dirty="0" smtClean="0">
                <a:effectLst>
                  <a:outerShdw blurRad="38100" dist="38100" dir="2700000" algn="tl">
                    <a:srgbClr val="000000">
                      <a:alpha val="43137"/>
                    </a:srgbClr>
                  </a:outerShdw>
                </a:effectLst>
              </a:rPr>
            </a:br>
            <a:r>
              <a:rPr lang="en-US" sz="10000" b="1" dirty="0" smtClean="0">
                <a:effectLst>
                  <a:outerShdw blurRad="38100" dist="38100" dir="2700000" algn="tl">
                    <a:srgbClr val="000000">
                      <a:alpha val="43137"/>
                    </a:srgbClr>
                  </a:outerShdw>
                </a:effectLst>
              </a:rPr>
              <a:t>Students </a:t>
            </a:r>
            <a:r>
              <a:rPr lang="en-US" sz="10000" b="1" dirty="0">
                <a:effectLst>
                  <a:outerShdw blurRad="38100" dist="38100" dir="2700000" algn="tl">
                    <a:srgbClr val="000000">
                      <a:alpha val="43137"/>
                    </a:srgbClr>
                  </a:outerShdw>
                </a:effectLst>
              </a:rPr>
              <a:t>Are Stakeholders, Too!</a:t>
            </a:r>
          </a:p>
        </p:txBody>
      </p:sp>
      <p:sp>
        <p:nvSpPr>
          <p:cNvPr id="3" name="Subtitle 2"/>
          <p:cNvSpPr>
            <a:spLocks noGrp="1"/>
          </p:cNvSpPr>
          <p:nvPr>
            <p:ph type="subTitle" idx="1"/>
          </p:nvPr>
        </p:nvSpPr>
        <p:spPr>
          <a:xfrm>
            <a:off x="354563" y="3602038"/>
            <a:ext cx="11392678" cy="1655762"/>
          </a:xfrm>
        </p:spPr>
        <p:txBody>
          <a:bodyPr>
            <a:normAutofit/>
          </a:bodyPr>
          <a:lstStyle/>
          <a:p>
            <a:endParaRPr lang="en-US" dirty="0" smtClean="0"/>
          </a:p>
          <a:p>
            <a:endParaRPr lang="en-US" dirty="0" smtClean="0"/>
          </a:p>
        </p:txBody>
      </p:sp>
    </p:spTree>
    <p:extLst>
      <p:ext uri="{BB962C8B-B14F-4D97-AF65-F5344CB8AC3E}">
        <p14:creationId xmlns:p14="http://schemas.microsoft.com/office/powerpoint/2010/main" val="33941996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18727" y="1262743"/>
            <a:ext cx="9144000" cy="1228529"/>
          </a:xfrm>
        </p:spPr>
        <p:txBody>
          <a:bodyPr>
            <a:normAutofit fontScale="90000"/>
          </a:bodyPr>
          <a:lstStyle/>
          <a:p>
            <a:r>
              <a:rPr lang="en-US" b="1" dirty="0" smtClean="0">
                <a:solidFill>
                  <a:srgbClr val="FF0000"/>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rPr>
              <a:t>FOUR</a:t>
            </a:r>
            <a:r>
              <a:rPr lang="en-US" b="1" dirty="0" smtClean="0">
                <a:effectLst>
                  <a:outerShdw blurRad="38100" dist="38100" dir="2700000" algn="tl">
                    <a:srgbClr val="000000">
                      <a:alpha val="43137"/>
                    </a:srgbClr>
                  </a:outerShdw>
                </a:effectLst>
              </a:rPr>
              <a:t> </a:t>
            </a:r>
            <a:r>
              <a:rPr lang="en-US" b="1" i="1" dirty="0" smtClean="0">
                <a:effectLst>
                  <a:outerShdw blurRad="38100" dist="38100" dir="2700000" algn="tl">
                    <a:srgbClr val="000000">
                      <a:alpha val="43137"/>
                    </a:srgbClr>
                  </a:outerShdw>
                </a:effectLst>
              </a:rPr>
              <a:t>Leadership Actions that</a:t>
            </a:r>
            <a:br>
              <a:rPr lang="en-US" b="1" i="1" dirty="0" smtClean="0">
                <a:effectLst>
                  <a:outerShdw blurRad="38100" dist="38100" dir="2700000" algn="tl">
                    <a:srgbClr val="000000">
                      <a:alpha val="43137"/>
                    </a:srgbClr>
                  </a:outerShdw>
                </a:effectLst>
              </a:rPr>
            </a:br>
            <a:r>
              <a:rPr lang="en-US" b="1" i="1" dirty="0" smtClean="0">
                <a:effectLst>
                  <a:outerShdw blurRad="38100" dist="38100" dir="2700000" algn="tl">
                    <a:srgbClr val="000000">
                      <a:alpha val="43137"/>
                    </a:srgbClr>
                  </a:outerShdw>
                </a:effectLst>
              </a:rPr>
              <a:t>transformed our relationships with our students</a:t>
            </a:r>
            <a:endParaRPr lang="en-US" b="1" i="1" dirty="0">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250372" y="2640985"/>
            <a:ext cx="11280710" cy="3815799"/>
          </a:xfrm>
        </p:spPr>
        <p:txBody>
          <a:bodyPr>
            <a:normAutofit fontScale="92500" lnSpcReduction="10000"/>
          </a:bodyPr>
          <a:lstStyle/>
          <a:p>
            <a:pPr algn="l"/>
            <a:endParaRPr lang="en-US" dirty="0" smtClean="0"/>
          </a:p>
          <a:p>
            <a:pPr marL="457200" indent="-457200" algn="l">
              <a:buFont typeface="+mj-lt"/>
              <a:buAutoNum type="arabicPeriod"/>
            </a:pPr>
            <a:r>
              <a:rPr lang="en-US" b="1" dirty="0" smtClean="0">
                <a:effectLst>
                  <a:outerShdw blurRad="38100" dist="38100" dir="2700000" algn="tl">
                    <a:srgbClr val="000000">
                      <a:alpha val="43137"/>
                    </a:srgbClr>
                  </a:outerShdw>
                </a:effectLst>
              </a:rPr>
              <a:t>Join Them! </a:t>
            </a:r>
            <a:r>
              <a:rPr lang="en-US" dirty="0" smtClean="0"/>
              <a:t>Class visits have to be more than for observation and evaluation</a:t>
            </a:r>
          </a:p>
          <a:p>
            <a:pPr algn="l"/>
            <a:endParaRPr lang="en-US" dirty="0" smtClean="0"/>
          </a:p>
          <a:p>
            <a:pPr algn="l"/>
            <a:r>
              <a:rPr lang="en-US" b="1" dirty="0" smtClean="0">
                <a:effectLst>
                  <a:outerShdw blurRad="38100" dist="38100" dir="2700000" algn="tl">
                    <a:srgbClr val="000000">
                      <a:alpha val="43137"/>
                    </a:srgbClr>
                  </a:outerShdw>
                </a:effectLst>
              </a:rPr>
              <a:t>2.    The Translation Conversation! </a:t>
            </a:r>
            <a:r>
              <a:rPr lang="en-US" dirty="0" smtClean="0"/>
              <a:t>Students need to understand just what the DATA means for them</a:t>
            </a:r>
          </a:p>
          <a:p>
            <a:pPr marL="457200" indent="-457200" algn="l">
              <a:buFont typeface="+mj-lt"/>
              <a:buAutoNum type="arabicPeriod"/>
            </a:pPr>
            <a:endParaRPr lang="en-US" dirty="0" smtClean="0"/>
          </a:p>
          <a:p>
            <a:pPr algn="l"/>
            <a:r>
              <a:rPr lang="en-US" b="1" dirty="0" smtClean="0">
                <a:effectLst>
                  <a:outerShdw blurRad="38100" dist="38100" dir="2700000" algn="tl">
                    <a:srgbClr val="000000">
                      <a:alpha val="43137"/>
                    </a:srgbClr>
                  </a:outerShdw>
                </a:effectLst>
              </a:rPr>
              <a:t>3.    Action Planning! </a:t>
            </a:r>
            <a:r>
              <a:rPr lang="en-US" dirty="0" smtClean="0"/>
              <a:t>Helping students to self-reflect and create goals  increase the personal responsibility they take for their learning</a:t>
            </a:r>
          </a:p>
          <a:p>
            <a:pPr algn="l"/>
            <a:endParaRPr lang="en-US" dirty="0" smtClean="0"/>
          </a:p>
          <a:p>
            <a:pPr algn="l"/>
            <a:r>
              <a:rPr lang="en-US" b="1" dirty="0" smtClean="0">
                <a:effectLst>
                  <a:outerShdw blurRad="38100" dist="38100" dir="2700000" algn="tl">
                    <a:srgbClr val="000000">
                      <a:alpha val="43137"/>
                    </a:srgbClr>
                  </a:outerShdw>
                </a:effectLst>
              </a:rPr>
              <a:t>4.   The Check-In! </a:t>
            </a:r>
            <a:r>
              <a:rPr lang="en-US" dirty="0" smtClean="0"/>
              <a:t>Inspecting what you expect</a:t>
            </a:r>
          </a:p>
          <a:p>
            <a:pPr algn="l"/>
            <a:endParaRPr lang="en-US" dirty="0" smtClean="0"/>
          </a:p>
          <a:p>
            <a:endParaRPr lang="en-US" dirty="0" smtClean="0"/>
          </a:p>
          <a:p>
            <a:endParaRPr lang="en-US" dirty="0"/>
          </a:p>
        </p:txBody>
      </p:sp>
    </p:spTree>
    <p:extLst>
      <p:ext uri="{BB962C8B-B14F-4D97-AF65-F5344CB8AC3E}">
        <p14:creationId xmlns:p14="http://schemas.microsoft.com/office/powerpoint/2010/main" val="375554052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54563" y="226624"/>
            <a:ext cx="10108164" cy="1033008"/>
          </a:xfrm>
        </p:spPr>
        <p:txBody>
          <a:bodyPr>
            <a:normAutofit/>
          </a:bodyPr>
          <a:lstStyle/>
          <a:p>
            <a:pPr algn="l"/>
            <a:r>
              <a:rPr lang="en-US" b="1" dirty="0" smtClean="0">
                <a:solidFill>
                  <a:srgbClr val="FF0000"/>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rPr>
              <a:t>Join Them</a:t>
            </a:r>
          </a:p>
        </p:txBody>
      </p:sp>
      <p:sp>
        <p:nvSpPr>
          <p:cNvPr id="3" name="Subtitle 2"/>
          <p:cNvSpPr>
            <a:spLocks noGrp="1"/>
          </p:cNvSpPr>
          <p:nvPr>
            <p:ph type="subTitle" idx="1"/>
          </p:nvPr>
        </p:nvSpPr>
        <p:spPr>
          <a:xfrm>
            <a:off x="270588" y="1651939"/>
            <a:ext cx="10192139" cy="4702208"/>
          </a:xfrm>
        </p:spPr>
        <p:txBody>
          <a:bodyPr>
            <a:normAutofit/>
          </a:bodyPr>
          <a:lstStyle/>
          <a:p>
            <a:r>
              <a:rPr lang="en-US" u="sng" dirty="0" smtClean="0"/>
              <a:t>Stepping into their shoes</a:t>
            </a:r>
          </a:p>
          <a:p>
            <a:pPr algn="l"/>
            <a:endParaRPr lang="en-US" dirty="0" smtClean="0"/>
          </a:p>
          <a:p>
            <a:pPr marL="457200" indent="-457200" algn="l">
              <a:buFont typeface="Wingdings" panose="05000000000000000000" pitchFamily="2" charset="2"/>
              <a:buChar char="q"/>
            </a:pPr>
            <a:r>
              <a:rPr lang="en-US" sz="3500" b="1" dirty="0" smtClean="0">
                <a:effectLst>
                  <a:outerShdw blurRad="38100" dist="38100" dir="2700000" algn="tl">
                    <a:srgbClr val="000000">
                      <a:alpha val="43137"/>
                    </a:srgbClr>
                  </a:outerShdw>
                </a:effectLst>
              </a:rPr>
              <a:t>Plan</a:t>
            </a:r>
            <a:r>
              <a:rPr lang="en-US" dirty="0" smtClean="0"/>
              <a:t> to spend time in the classroom alongside students as a student for the period</a:t>
            </a:r>
          </a:p>
          <a:p>
            <a:pPr algn="l"/>
            <a:endParaRPr lang="en-US" dirty="0" smtClean="0"/>
          </a:p>
          <a:p>
            <a:pPr marL="457200" indent="-457200" algn="l">
              <a:buFont typeface="Wingdings" panose="05000000000000000000" pitchFamily="2" charset="2"/>
              <a:buChar char="q"/>
            </a:pPr>
            <a:r>
              <a:rPr lang="en-US" sz="3500" b="1" dirty="0" smtClean="0">
                <a:effectLst>
                  <a:outerShdw blurRad="38100" dist="38100" dir="2700000" algn="tl">
                    <a:srgbClr val="000000">
                      <a:alpha val="43137"/>
                    </a:srgbClr>
                  </a:outerShdw>
                </a:effectLst>
              </a:rPr>
              <a:t>Participate</a:t>
            </a:r>
            <a:r>
              <a:rPr lang="en-US" dirty="0" smtClean="0"/>
              <a:t> actively in the learning being sure to engage with students as a fellow classmate </a:t>
            </a:r>
          </a:p>
          <a:p>
            <a:pPr marL="342900" indent="-342900" algn="l">
              <a:buFont typeface="Wingdings" panose="05000000000000000000" pitchFamily="2" charset="2"/>
              <a:buChar char="q"/>
            </a:pPr>
            <a:endParaRPr lang="en-US" dirty="0"/>
          </a:p>
          <a:p>
            <a:pPr marL="457200" indent="-457200" algn="l">
              <a:buFont typeface="Wingdings" panose="05000000000000000000" pitchFamily="2" charset="2"/>
              <a:buChar char="q"/>
            </a:pPr>
            <a:r>
              <a:rPr lang="en-US" sz="3500" b="1" dirty="0" smtClean="0">
                <a:effectLst>
                  <a:outerShdw blurRad="38100" dist="38100" dir="2700000" algn="tl">
                    <a:srgbClr val="000000">
                      <a:alpha val="43137"/>
                    </a:srgbClr>
                  </a:outerShdw>
                </a:effectLst>
              </a:rPr>
              <a:t>Reflect</a:t>
            </a:r>
            <a:r>
              <a:rPr lang="en-US" dirty="0" smtClean="0"/>
              <a:t> on the experience in order to enhance meaningful conversations with students</a:t>
            </a:r>
          </a:p>
          <a:p>
            <a:pPr algn="l"/>
            <a:endParaRPr lang="en-US" dirty="0"/>
          </a:p>
          <a:p>
            <a:pPr algn="l"/>
            <a:endParaRPr lang="en-US" dirty="0" smtClean="0"/>
          </a:p>
          <a:p>
            <a:pPr algn="l"/>
            <a:endParaRPr lang="en-US" dirty="0" smtClean="0"/>
          </a:p>
          <a:p>
            <a:endParaRPr lang="en-US" dirty="0"/>
          </a:p>
        </p:txBody>
      </p:sp>
    </p:spTree>
    <p:extLst>
      <p:ext uri="{BB962C8B-B14F-4D97-AF65-F5344CB8AC3E}">
        <p14:creationId xmlns:p14="http://schemas.microsoft.com/office/powerpoint/2010/main" val="227466878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54563" y="226624"/>
            <a:ext cx="10108164" cy="1033008"/>
          </a:xfrm>
        </p:spPr>
        <p:txBody>
          <a:bodyPr>
            <a:normAutofit fontScale="90000"/>
          </a:bodyPr>
          <a:lstStyle/>
          <a:p>
            <a:pPr algn="l"/>
            <a:r>
              <a:rPr lang="en-US" b="1" dirty="0" smtClean="0">
                <a:solidFill>
                  <a:srgbClr val="FF0000"/>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rPr>
              <a:t>The Translation Conversation!</a:t>
            </a:r>
          </a:p>
        </p:txBody>
      </p:sp>
      <p:sp>
        <p:nvSpPr>
          <p:cNvPr id="3" name="Subtitle 2"/>
          <p:cNvSpPr>
            <a:spLocks noGrp="1"/>
          </p:cNvSpPr>
          <p:nvPr>
            <p:ph type="subTitle" idx="1"/>
          </p:nvPr>
        </p:nvSpPr>
        <p:spPr>
          <a:xfrm>
            <a:off x="270588" y="1651939"/>
            <a:ext cx="10192139" cy="3815799"/>
          </a:xfrm>
        </p:spPr>
        <p:txBody>
          <a:bodyPr>
            <a:normAutofit fontScale="92500" lnSpcReduction="20000"/>
          </a:bodyPr>
          <a:lstStyle/>
          <a:p>
            <a:r>
              <a:rPr lang="en-US" sz="2800" u="sng" dirty="0" smtClean="0"/>
              <a:t>Do students REALLY know what the data means?</a:t>
            </a:r>
          </a:p>
          <a:p>
            <a:pPr algn="l"/>
            <a:endParaRPr lang="en-US" dirty="0" smtClean="0"/>
          </a:p>
          <a:p>
            <a:pPr marL="457200" indent="-457200" algn="l">
              <a:buFont typeface="Wingdings" panose="05000000000000000000" pitchFamily="2" charset="2"/>
              <a:buChar char="q"/>
            </a:pPr>
            <a:r>
              <a:rPr lang="en-US" sz="3500" b="1" dirty="0" smtClean="0">
                <a:effectLst>
                  <a:outerShdw blurRad="38100" dist="38100" dir="2700000" algn="tl">
                    <a:srgbClr val="000000">
                      <a:alpha val="43137"/>
                    </a:srgbClr>
                  </a:outerShdw>
                </a:effectLst>
              </a:rPr>
              <a:t>Identify</a:t>
            </a:r>
            <a:r>
              <a:rPr lang="en-US" dirty="0" smtClean="0"/>
              <a:t> </a:t>
            </a:r>
            <a:r>
              <a:rPr lang="en-US" sz="3100" dirty="0" smtClean="0"/>
              <a:t>students who are struggling or may be having difficulty in a specific class/discipline</a:t>
            </a:r>
          </a:p>
          <a:p>
            <a:pPr algn="l"/>
            <a:endParaRPr lang="en-US" dirty="0" smtClean="0"/>
          </a:p>
          <a:p>
            <a:pPr marL="457200" indent="-457200" algn="l">
              <a:buFont typeface="Wingdings" panose="05000000000000000000" pitchFamily="2" charset="2"/>
              <a:buChar char="q"/>
            </a:pPr>
            <a:r>
              <a:rPr lang="en-US" sz="3500" b="1" dirty="0" smtClean="0">
                <a:effectLst>
                  <a:outerShdw blurRad="38100" dist="38100" dir="2700000" algn="tl">
                    <a:srgbClr val="000000">
                      <a:alpha val="43137"/>
                    </a:srgbClr>
                  </a:outerShdw>
                </a:effectLst>
              </a:rPr>
              <a:t>Analyze</a:t>
            </a:r>
            <a:r>
              <a:rPr lang="en-US" dirty="0" smtClean="0">
                <a:effectLst>
                  <a:outerShdw blurRad="38100" dist="38100" dir="2700000" algn="tl">
                    <a:srgbClr val="000000">
                      <a:alpha val="43137"/>
                    </a:srgbClr>
                  </a:outerShdw>
                </a:effectLst>
              </a:rPr>
              <a:t> </a:t>
            </a:r>
            <a:r>
              <a:rPr lang="en-US" sz="3100" dirty="0" smtClean="0"/>
              <a:t>student data to identify trends in student performance</a:t>
            </a:r>
          </a:p>
          <a:p>
            <a:pPr algn="l"/>
            <a:endParaRPr lang="en-US" dirty="0" smtClean="0"/>
          </a:p>
          <a:p>
            <a:pPr marL="457200" indent="-457200" algn="l">
              <a:buFont typeface="Wingdings" panose="05000000000000000000" pitchFamily="2" charset="2"/>
              <a:buChar char="q"/>
            </a:pPr>
            <a:r>
              <a:rPr lang="en-US" sz="3500" b="1" dirty="0" smtClean="0">
                <a:effectLst>
                  <a:outerShdw blurRad="38100" dist="38100" dir="2700000" algn="tl">
                    <a:srgbClr val="000000">
                      <a:alpha val="43137"/>
                    </a:srgbClr>
                  </a:outerShdw>
                </a:effectLst>
              </a:rPr>
              <a:t>Connect</a:t>
            </a:r>
            <a:r>
              <a:rPr lang="en-US" dirty="0" smtClean="0">
                <a:effectLst>
                  <a:outerShdw blurRad="38100" dist="38100" dir="2700000" algn="tl">
                    <a:srgbClr val="000000">
                      <a:alpha val="43137"/>
                    </a:srgbClr>
                  </a:outerShdw>
                </a:effectLst>
              </a:rPr>
              <a:t> </a:t>
            </a:r>
            <a:r>
              <a:rPr lang="en-US" sz="3100" dirty="0" smtClean="0"/>
              <a:t>performance to student’s future ambitions during meaningful conversation (make it plain and simple)</a:t>
            </a:r>
          </a:p>
          <a:p>
            <a:pPr algn="l"/>
            <a:endParaRPr lang="en-US" dirty="0" smtClean="0"/>
          </a:p>
          <a:p>
            <a:endParaRPr lang="en-US" dirty="0"/>
          </a:p>
        </p:txBody>
      </p:sp>
    </p:spTree>
    <p:extLst>
      <p:ext uri="{BB962C8B-B14F-4D97-AF65-F5344CB8AC3E}">
        <p14:creationId xmlns:p14="http://schemas.microsoft.com/office/powerpoint/2010/main" val="101043690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54563" y="226624"/>
            <a:ext cx="10108164" cy="1033008"/>
          </a:xfrm>
        </p:spPr>
        <p:txBody>
          <a:bodyPr/>
          <a:lstStyle/>
          <a:p>
            <a:pPr algn="l"/>
            <a:r>
              <a:rPr lang="en-US" b="1" dirty="0" smtClean="0">
                <a:solidFill>
                  <a:srgbClr val="FF0000"/>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rPr>
              <a:t>Action Planning!</a:t>
            </a:r>
          </a:p>
        </p:txBody>
      </p:sp>
      <p:sp>
        <p:nvSpPr>
          <p:cNvPr id="3" name="Subtitle 2"/>
          <p:cNvSpPr>
            <a:spLocks noGrp="1"/>
          </p:cNvSpPr>
          <p:nvPr>
            <p:ph type="subTitle" idx="1"/>
          </p:nvPr>
        </p:nvSpPr>
        <p:spPr>
          <a:xfrm>
            <a:off x="270588" y="1651939"/>
            <a:ext cx="10192139" cy="3815799"/>
          </a:xfrm>
        </p:spPr>
        <p:txBody>
          <a:bodyPr>
            <a:normAutofit/>
          </a:bodyPr>
          <a:lstStyle/>
          <a:p>
            <a:pPr algn="l"/>
            <a:endParaRPr lang="en-US" dirty="0" smtClean="0"/>
          </a:p>
          <a:p>
            <a:pPr marL="457200" indent="-457200" algn="l">
              <a:buFont typeface="Wingdings" panose="05000000000000000000" pitchFamily="2" charset="2"/>
              <a:buChar char="q"/>
            </a:pPr>
            <a:r>
              <a:rPr lang="en-US" sz="3200" b="1" dirty="0" smtClean="0">
                <a:effectLst>
                  <a:outerShdw blurRad="38100" dist="38100" dir="2700000" algn="tl">
                    <a:srgbClr val="000000">
                      <a:alpha val="43137"/>
                    </a:srgbClr>
                  </a:outerShdw>
                </a:effectLst>
              </a:rPr>
              <a:t>Coach</a:t>
            </a:r>
            <a:r>
              <a:rPr lang="en-US" dirty="0" smtClean="0">
                <a:effectLst>
                  <a:outerShdw blurRad="38100" dist="38100" dir="2700000" algn="tl">
                    <a:srgbClr val="000000">
                      <a:alpha val="43137"/>
                    </a:srgbClr>
                  </a:outerShdw>
                </a:effectLst>
              </a:rPr>
              <a:t> </a:t>
            </a:r>
            <a:r>
              <a:rPr lang="en-US" dirty="0" smtClean="0"/>
              <a:t>students in the process of self-reflection and goal setting</a:t>
            </a:r>
          </a:p>
          <a:p>
            <a:pPr algn="l"/>
            <a:endParaRPr lang="en-US" dirty="0" smtClean="0"/>
          </a:p>
          <a:p>
            <a:pPr marL="457200" indent="-457200" algn="l">
              <a:buFont typeface="Wingdings" panose="05000000000000000000" pitchFamily="2" charset="2"/>
              <a:buChar char="q"/>
            </a:pPr>
            <a:r>
              <a:rPr lang="en-US" sz="3200" b="1" dirty="0" smtClean="0">
                <a:effectLst>
                  <a:outerShdw blurRad="38100" dist="38100" dir="2700000" algn="tl">
                    <a:srgbClr val="000000">
                      <a:alpha val="43137"/>
                    </a:srgbClr>
                  </a:outerShdw>
                </a:effectLst>
              </a:rPr>
              <a:t>Engage</a:t>
            </a:r>
            <a:r>
              <a:rPr lang="en-US" dirty="0" smtClean="0">
                <a:effectLst>
                  <a:outerShdw blurRad="38100" dist="38100" dir="2700000" algn="tl">
                    <a:srgbClr val="000000">
                      <a:alpha val="43137"/>
                    </a:srgbClr>
                  </a:outerShdw>
                </a:effectLst>
              </a:rPr>
              <a:t> </a:t>
            </a:r>
            <a:r>
              <a:rPr lang="en-US" dirty="0" smtClean="0"/>
              <a:t>students in the process of identifying solutions to issues and problems</a:t>
            </a:r>
          </a:p>
          <a:p>
            <a:pPr algn="l"/>
            <a:endParaRPr lang="en-US" dirty="0" smtClean="0"/>
          </a:p>
          <a:p>
            <a:pPr marL="457200" indent="-457200" algn="l">
              <a:buFont typeface="Wingdings" panose="05000000000000000000" pitchFamily="2" charset="2"/>
              <a:buChar char="q"/>
            </a:pPr>
            <a:r>
              <a:rPr lang="en-US" sz="3200" b="1" dirty="0" smtClean="0">
                <a:effectLst>
                  <a:outerShdw blurRad="38100" dist="38100" dir="2700000" algn="tl">
                    <a:srgbClr val="000000">
                      <a:alpha val="43137"/>
                    </a:srgbClr>
                  </a:outerShdw>
                </a:effectLst>
              </a:rPr>
              <a:t>Collaborate</a:t>
            </a:r>
            <a:r>
              <a:rPr lang="en-US" dirty="0" smtClean="0">
                <a:effectLst>
                  <a:outerShdw blurRad="38100" dist="38100" dir="2700000" algn="tl">
                    <a:srgbClr val="000000">
                      <a:alpha val="43137"/>
                    </a:srgbClr>
                  </a:outerShdw>
                </a:effectLst>
              </a:rPr>
              <a:t> </a:t>
            </a:r>
            <a:r>
              <a:rPr lang="en-US" dirty="0" smtClean="0"/>
              <a:t>with students to create realistic steps of action and strategies to measure progress</a:t>
            </a:r>
          </a:p>
          <a:p>
            <a:pPr algn="l"/>
            <a:endParaRPr lang="en-US" dirty="0"/>
          </a:p>
          <a:p>
            <a:pPr algn="l"/>
            <a:endParaRPr lang="en-US" dirty="0"/>
          </a:p>
        </p:txBody>
      </p:sp>
    </p:spTree>
    <p:extLst>
      <p:ext uri="{BB962C8B-B14F-4D97-AF65-F5344CB8AC3E}">
        <p14:creationId xmlns:p14="http://schemas.microsoft.com/office/powerpoint/2010/main" val="409983154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8620" y="226624"/>
            <a:ext cx="10304107" cy="1033008"/>
          </a:xfrm>
        </p:spPr>
        <p:txBody>
          <a:bodyPr/>
          <a:lstStyle/>
          <a:p>
            <a:pPr algn="l"/>
            <a:r>
              <a:rPr lang="en-US" b="1" dirty="0" smtClean="0">
                <a:solidFill>
                  <a:srgbClr val="FF0000"/>
                </a:solidFill>
                <a:effectLst>
                  <a:outerShdw blurRad="38100" dist="38100" dir="2700000" algn="tl">
                    <a:srgbClr val="000000">
                      <a:alpha val="43137"/>
                    </a:srgbClr>
                  </a:outerShdw>
                </a:effectLst>
                <a:latin typeface="Aharoni" panose="02010803020104030203" pitchFamily="2" charset="-79"/>
                <a:cs typeface="Aharoni" panose="02010803020104030203" pitchFamily="2" charset="-79"/>
              </a:rPr>
              <a:t>The Check-In! </a:t>
            </a:r>
          </a:p>
        </p:txBody>
      </p:sp>
      <p:sp>
        <p:nvSpPr>
          <p:cNvPr id="3" name="Subtitle 2"/>
          <p:cNvSpPr>
            <a:spLocks noGrp="1"/>
          </p:cNvSpPr>
          <p:nvPr>
            <p:ph type="subTitle" idx="1"/>
          </p:nvPr>
        </p:nvSpPr>
        <p:spPr>
          <a:xfrm>
            <a:off x="270588" y="1651939"/>
            <a:ext cx="11420669" cy="4338314"/>
          </a:xfrm>
        </p:spPr>
        <p:txBody>
          <a:bodyPr>
            <a:normAutofit lnSpcReduction="10000"/>
          </a:bodyPr>
          <a:lstStyle/>
          <a:p>
            <a:r>
              <a:rPr lang="en-US" u="sng" dirty="0" smtClean="0"/>
              <a:t>Your actions have to be THE constant! </a:t>
            </a:r>
          </a:p>
          <a:p>
            <a:pPr algn="l"/>
            <a:endParaRPr lang="en-US" dirty="0" smtClean="0"/>
          </a:p>
          <a:p>
            <a:pPr marL="457200" indent="-457200" algn="l">
              <a:buFont typeface="Wingdings" panose="05000000000000000000" pitchFamily="2" charset="2"/>
              <a:buChar char="q"/>
            </a:pPr>
            <a:r>
              <a:rPr lang="en-US" sz="3200" b="1" dirty="0" smtClean="0">
                <a:effectLst>
                  <a:outerShdw blurRad="38100" dist="38100" dir="2700000" algn="tl">
                    <a:srgbClr val="000000">
                      <a:alpha val="43137"/>
                    </a:srgbClr>
                  </a:outerShdw>
                </a:effectLst>
              </a:rPr>
              <a:t>Be genuine </a:t>
            </a:r>
            <a:r>
              <a:rPr lang="en-US" sz="2900" dirty="0" smtClean="0"/>
              <a:t>and intentional in your follow-up actions</a:t>
            </a:r>
          </a:p>
          <a:p>
            <a:pPr algn="l"/>
            <a:endParaRPr lang="en-US" sz="2900" dirty="0" smtClean="0"/>
          </a:p>
          <a:p>
            <a:pPr marL="457200" indent="-457200" algn="l">
              <a:buFont typeface="Wingdings" panose="05000000000000000000" pitchFamily="2" charset="2"/>
              <a:buChar char="q"/>
            </a:pPr>
            <a:r>
              <a:rPr lang="en-US" sz="3200" b="1" dirty="0" smtClean="0">
                <a:effectLst>
                  <a:outerShdw blurRad="38100" dist="38100" dir="2700000" algn="tl">
                    <a:srgbClr val="000000">
                      <a:alpha val="43137"/>
                    </a:srgbClr>
                  </a:outerShdw>
                </a:effectLst>
              </a:rPr>
              <a:t>Hold</a:t>
            </a:r>
            <a:r>
              <a:rPr lang="en-US" sz="3200" dirty="0" smtClean="0"/>
              <a:t> </a:t>
            </a:r>
            <a:r>
              <a:rPr lang="en-US" sz="2900" dirty="0" smtClean="0"/>
              <a:t>students accountable for holding themselves to a higher standard</a:t>
            </a:r>
          </a:p>
          <a:p>
            <a:pPr algn="l"/>
            <a:endParaRPr lang="en-US" sz="2900" dirty="0" smtClean="0"/>
          </a:p>
          <a:p>
            <a:pPr marL="457200" indent="-457200" algn="l">
              <a:buFont typeface="Wingdings" panose="05000000000000000000" pitchFamily="2" charset="2"/>
              <a:buChar char="q"/>
            </a:pPr>
            <a:r>
              <a:rPr lang="en-US" sz="3200" b="1" dirty="0" smtClean="0">
                <a:effectLst>
                  <a:outerShdw blurRad="38100" dist="38100" dir="2700000" algn="tl">
                    <a:srgbClr val="000000">
                      <a:alpha val="43137"/>
                    </a:srgbClr>
                  </a:outerShdw>
                </a:effectLst>
              </a:rPr>
              <a:t>Observe</a:t>
            </a:r>
            <a:r>
              <a:rPr lang="en-US" sz="2900" dirty="0" smtClean="0"/>
              <a:t> students to secure evidence for follow-up conversations</a:t>
            </a:r>
          </a:p>
          <a:p>
            <a:pPr algn="l"/>
            <a:endParaRPr lang="en-US" sz="2900" dirty="0" smtClean="0"/>
          </a:p>
          <a:p>
            <a:pPr marL="457200" indent="-457200" algn="l">
              <a:buFont typeface="Wingdings" panose="05000000000000000000" pitchFamily="2" charset="2"/>
              <a:buChar char="q"/>
            </a:pPr>
            <a:r>
              <a:rPr lang="en-US" sz="3200" b="1" dirty="0" smtClean="0">
                <a:effectLst>
                  <a:outerShdw blurRad="38100" dist="38100" dir="2700000" algn="tl">
                    <a:srgbClr val="000000">
                      <a:alpha val="43137"/>
                    </a:srgbClr>
                  </a:outerShdw>
                </a:effectLst>
              </a:rPr>
              <a:t>Celebrate</a:t>
            </a:r>
            <a:r>
              <a:rPr lang="en-US" sz="2900" dirty="0" smtClean="0"/>
              <a:t> ALL progress</a:t>
            </a:r>
          </a:p>
          <a:p>
            <a:endParaRPr lang="en-US" dirty="0"/>
          </a:p>
        </p:txBody>
      </p:sp>
    </p:spTree>
    <p:extLst>
      <p:ext uri="{BB962C8B-B14F-4D97-AF65-F5344CB8AC3E}">
        <p14:creationId xmlns:p14="http://schemas.microsoft.com/office/powerpoint/2010/main" val="381833150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8539" y="365125"/>
            <a:ext cx="11084767" cy="1325563"/>
          </a:xfrm>
        </p:spPr>
        <p:txBody>
          <a:bodyPr/>
          <a:lstStyle/>
          <a:p>
            <a:pPr algn="ctr"/>
            <a:r>
              <a:rPr lang="en-US" b="1" dirty="0" smtClean="0">
                <a:effectLst>
                  <a:outerShdw blurRad="38100" dist="38100" dir="2700000" algn="tl">
                    <a:srgbClr val="000000">
                      <a:alpha val="43137"/>
                    </a:srgbClr>
                  </a:outerShdw>
                </a:effectLst>
              </a:rPr>
              <a:t>STAND UP---HAND UP----PAIR UP</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460375" y="2320097"/>
            <a:ext cx="10999237" cy="4351338"/>
          </a:xfrm>
        </p:spPr>
        <p:txBody>
          <a:bodyPr>
            <a:normAutofit/>
          </a:bodyPr>
          <a:lstStyle/>
          <a:p>
            <a:pPr marL="0" indent="0" algn="ctr">
              <a:buNone/>
            </a:pPr>
            <a:r>
              <a:rPr lang="en-US" sz="4000" dirty="0" smtClean="0">
                <a:solidFill>
                  <a:srgbClr val="FF0000"/>
                </a:solidFill>
              </a:rPr>
              <a:t>Participants will discuss strategies for improving student involvement as stakeholders on campus</a:t>
            </a:r>
          </a:p>
          <a:p>
            <a:pPr marL="0" indent="0">
              <a:buNone/>
            </a:pPr>
            <a:endParaRPr lang="en-US" dirty="0"/>
          </a:p>
          <a:p>
            <a:pPr marL="0" indent="0" algn="ctr">
              <a:buNone/>
            </a:pPr>
            <a:r>
              <a:rPr lang="en-US" sz="5000" b="1" dirty="0" smtClean="0">
                <a:effectLst>
                  <a:outerShdw blurRad="38100" dist="38100" dir="2700000" algn="tl">
                    <a:srgbClr val="000000">
                      <a:alpha val="43137"/>
                    </a:srgbClr>
                  </a:outerShdw>
                </a:effectLst>
              </a:rPr>
              <a:t>GUIDING QUESTION</a:t>
            </a:r>
            <a:r>
              <a:rPr lang="en-US" sz="5000" dirty="0" smtClean="0"/>
              <a:t>: How can school leaders empower students as stakeholders on campus?</a:t>
            </a:r>
          </a:p>
          <a:p>
            <a:pPr marL="0" indent="0">
              <a:buNone/>
            </a:pPr>
            <a:endParaRPr lang="en-US" dirty="0"/>
          </a:p>
          <a:p>
            <a:pPr marL="0" indent="0">
              <a:buNone/>
            </a:pPr>
            <a:endParaRPr lang="en-US" dirty="0" smtClean="0"/>
          </a:p>
          <a:p>
            <a:pPr marL="0" indent="0">
              <a:buNone/>
            </a:pPr>
            <a:endParaRPr lang="en-US" dirty="0"/>
          </a:p>
        </p:txBody>
      </p:sp>
      <p:sp>
        <p:nvSpPr>
          <p:cNvPr id="4" name="AutoShape 2" descr="Image result for time to mov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sp>
        <p:nvSpPr>
          <p:cNvPr id="5" name="AutoShape 4" descr="Image result for time to mov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776778">
            <a:off x="247335" y="355673"/>
            <a:ext cx="1871949" cy="1714500"/>
          </a:xfrm>
          <a:prstGeom prst="rect">
            <a:avLst/>
          </a:prstGeom>
        </p:spPr>
      </p:pic>
    </p:spTree>
    <p:extLst>
      <p:ext uri="{BB962C8B-B14F-4D97-AF65-F5344CB8AC3E}">
        <p14:creationId xmlns:p14="http://schemas.microsoft.com/office/powerpoint/2010/main" val="284780421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Importance of Data</a:t>
            </a:r>
            <a:endParaRPr lang="en-US" dirty="0"/>
          </a:p>
        </p:txBody>
      </p:sp>
      <p:sp>
        <p:nvSpPr>
          <p:cNvPr id="3" name="Content Placeholder 2"/>
          <p:cNvSpPr>
            <a:spLocks noGrp="1"/>
          </p:cNvSpPr>
          <p:nvPr>
            <p:ph idx="1"/>
          </p:nvPr>
        </p:nvSpPr>
        <p:spPr/>
        <p:txBody>
          <a:bodyPr/>
          <a:lstStyle/>
          <a:p>
            <a:r>
              <a:rPr lang="en-US" dirty="0" smtClean="0"/>
              <a:t>School wide goals need to be established</a:t>
            </a:r>
          </a:p>
          <a:p>
            <a:r>
              <a:rPr lang="en-US" dirty="0" smtClean="0"/>
              <a:t>Once the goal is established some sort of data tool should be implemented.</a:t>
            </a:r>
          </a:p>
          <a:p>
            <a:r>
              <a:rPr lang="en-US" dirty="0" smtClean="0"/>
              <a:t>This tool will be used to spark factual conversations about where students are and where they need to be.</a:t>
            </a:r>
          </a:p>
          <a:p>
            <a:r>
              <a:rPr lang="en-US" dirty="0" smtClean="0"/>
              <a:t>Administration and instructors need to have data driven conversations with students daily.(This information will be based on classroom assessments and quarterly benchmark results.)</a:t>
            </a:r>
          </a:p>
          <a:p>
            <a:r>
              <a:rPr lang="en-US" dirty="0" smtClean="0"/>
              <a:t>Enjoy the growth!</a:t>
            </a:r>
            <a:endParaRPr lang="en-US" dirty="0"/>
          </a:p>
        </p:txBody>
      </p:sp>
    </p:spTree>
    <p:extLst>
      <p:ext uri="{BB962C8B-B14F-4D97-AF65-F5344CB8AC3E}">
        <p14:creationId xmlns:p14="http://schemas.microsoft.com/office/powerpoint/2010/main" val="42647576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Emotional Data Walls</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38200" y="1899766"/>
            <a:ext cx="4326924" cy="4351338"/>
          </a:xfr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46573" y="1899767"/>
            <a:ext cx="4135395" cy="4351338"/>
          </a:xfrm>
          <a:prstGeom prst="rect">
            <a:avLst/>
          </a:prstGeom>
        </p:spPr>
      </p:pic>
    </p:spTree>
    <p:extLst>
      <p:ext uri="{BB962C8B-B14F-4D97-AF65-F5344CB8AC3E}">
        <p14:creationId xmlns:p14="http://schemas.microsoft.com/office/powerpoint/2010/main" val="395960370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5417837"/>
          </a:xfrm>
        </p:spPr>
        <p:txBody>
          <a:bodyPr/>
          <a:lstStyle/>
          <a:p>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8200" y="365125"/>
            <a:ext cx="10175789" cy="5417837"/>
          </a:xfrm>
          <a:prstGeom prst="rect">
            <a:avLst/>
          </a:prstGeom>
        </p:spPr>
      </p:pic>
    </p:spTree>
    <p:extLst>
      <p:ext uri="{BB962C8B-B14F-4D97-AF65-F5344CB8AC3E}">
        <p14:creationId xmlns:p14="http://schemas.microsoft.com/office/powerpoint/2010/main" val="190330202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33168" y="238897"/>
            <a:ext cx="10766853" cy="593806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304912826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Reflection</a:t>
            </a:r>
            <a:endParaRPr lang="en-US" dirty="0"/>
          </a:p>
        </p:txBody>
      </p:sp>
      <p:sp>
        <p:nvSpPr>
          <p:cNvPr id="3" name="Content Placeholder 2"/>
          <p:cNvSpPr>
            <a:spLocks noGrp="1"/>
          </p:cNvSpPr>
          <p:nvPr>
            <p:ph idx="1"/>
          </p:nvPr>
        </p:nvSpPr>
        <p:spPr>
          <a:xfrm>
            <a:off x="656967" y="1875052"/>
            <a:ext cx="10515600" cy="4351338"/>
          </a:xfrm>
        </p:spPr>
        <p:txBody>
          <a:bodyPr/>
          <a:lstStyle/>
          <a:p>
            <a:r>
              <a:rPr lang="en-US" dirty="0">
                <a:hlinkClick r:id="rId2"/>
              </a:rPr>
              <a:t>https://</a:t>
            </a:r>
            <a:r>
              <a:rPr lang="en-US" dirty="0" smtClean="0">
                <a:hlinkClick r:id="rId2"/>
              </a:rPr>
              <a:t>www.surveymonkey.com/r/SierraCultureSurvey</a:t>
            </a:r>
            <a:endParaRPr lang="en-US" dirty="0" smtClean="0"/>
          </a:p>
          <a:p>
            <a:endParaRPr lang="en-US" dirty="0"/>
          </a:p>
          <a:p>
            <a:r>
              <a:rPr lang="en-US" dirty="0" smtClean="0"/>
              <a:t>Refer back to the objectives and perform a roundtable discussion</a:t>
            </a:r>
          </a:p>
          <a:p>
            <a:endParaRPr lang="en-US" dirty="0"/>
          </a:p>
          <a:p>
            <a:endParaRPr lang="en-US" dirty="0"/>
          </a:p>
        </p:txBody>
      </p:sp>
    </p:spTree>
    <p:extLst>
      <p:ext uri="{BB962C8B-B14F-4D97-AF65-F5344CB8AC3E}">
        <p14:creationId xmlns:p14="http://schemas.microsoft.com/office/powerpoint/2010/main" val="669372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0000"/>
                </a:solidFill>
              </a:rPr>
              <a:t>Objectives</a:t>
            </a:r>
            <a:endParaRPr lang="en-US" b="1" dirty="0">
              <a:solidFill>
                <a:srgbClr val="FF0000"/>
              </a:solidFill>
            </a:endParaRPr>
          </a:p>
        </p:txBody>
      </p:sp>
      <p:sp>
        <p:nvSpPr>
          <p:cNvPr id="3" name="Content Placeholder 2"/>
          <p:cNvSpPr>
            <a:spLocks noGrp="1"/>
          </p:cNvSpPr>
          <p:nvPr>
            <p:ph idx="1"/>
          </p:nvPr>
        </p:nvSpPr>
        <p:spPr/>
        <p:txBody>
          <a:bodyPr/>
          <a:lstStyle/>
          <a:p>
            <a:r>
              <a:rPr lang="en-US" dirty="0" smtClean="0"/>
              <a:t>By the end of this session, school leaders will engage stakeholders by sharing pertinent data connected to school performance goals</a:t>
            </a:r>
          </a:p>
          <a:p>
            <a:endParaRPr lang="en-US" dirty="0"/>
          </a:p>
          <a:p>
            <a:r>
              <a:rPr lang="en-US" dirty="0" smtClean="0"/>
              <a:t>By the end of this session, school leaders will engage in ongoing collaboration with stakeholders to increase awareness of their roles in the partnership for acquiring  student achievement</a:t>
            </a:r>
            <a:endParaRPr lang="en-US" dirty="0"/>
          </a:p>
        </p:txBody>
      </p:sp>
    </p:spTree>
    <p:extLst>
      <p:ext uri="{BB962C8B-B14F-4D97-AF65-F5344CB8AC3E}">
        <p14:creationId xmlns:p14="http://schemas.microsoft.com/office/powerpoint/2010/main" val="23045614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42407969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354563" y="1850151"/>
            <a:ext cx="11457992" cy="2387600"/>
          </a:xfrm>
        </p:spPr>
        <p:txBody>
          <a:bodyPr>
            <a:noAutofit/>
          </a:bodyPr>
          <a:lstStyle/>
          <a:p>
            <a:r>
              <a:rPr lang="en-US" sz="10000" b="1" dirty="0" smtClean="0">
                <a:effectLst>
                  <a:outerShdw blurRad="38100" dist="38100" dir="2700000" algn="tl">
                    <a:srgbClr val="000000">
                      <a:alpha val="43137"/>
                    </a:srgbClr>
                  </a:outerShdw>
                </a:effectLst>
              </a:rPr>
              <a:t/>
            </a:r>
            <a:br>
              <a:rPr lang="en-US" sz="10000" b="1" dirty="0" smtClean="0">
                <a:effectLst>
                  <a:outerShdw blurRad="38100" dist="38100" dir="2700000" algn="tl">
                    <a:srgbClr val="000000">
                      <a:alpha val="43137"/>
                    </a:srgbClr>
                  </a:outerShdw>
                </a:effectLst>
              </a:rPr>
            </a:br>
            <a:r>
              <a:rPr lang="en-US" sz="10000" b="1" dirty="0" smtClean="0">
                <a:effectLst>
                  <a:outerShdw blurRad="38100" dist="38100" dir="2700000" algn="tl">
                    <a:srgbClr val="000000">
                      <a:alpha val="43137"/>
                    </a:srgbClr>
                  </a:outerShdw>
                </a:effectLst>
              </a:rPr>
              <a:t>Teachers </a:t>
            </a:r>
            <a:r>
              <a:rPr lang="en-US" sz="10000" b="1" dirty="0">
                <a:effectLst>
                  <a:outerShdw blurRad="38100" dist="38100" dir="2700000" algn="tl">
                    <a:srgbClr val="000000">
                      <a:alpha val="43137"/>
                    </a:srgbClr>
                  </a:outerShdw>
                </a:effectLst>
              </a:rPr>
              <a:t>Are Stakeholders, Too!</a:t>
            </a:r>
          </a:p>
        </p:txBody>
      </p:sp>
      <p:sp>
        <p:nvSpPr>
          <p:cNvPr id="3" name="Subtitle 2"/>
          <p:cNvSpPr>
            <a:spLocks noGrp="1"/>
          </p:cNvSpPr>
          <p:nvPr>
            <p:ph type="subTitle" idx="1"/>
          </p:nvPr>
        </p:nvSpPr>
        <p:spPr>
          <a:xfrm>
            <a:off x="354563" y="3602038"/>
            <a:ext cx="11392678" cy="1655762"/>
          </a:xfrm>
        </p:spPr>
        <p:txBody>
          <a:bodyPr>
            <a:normAutofit/>
          </a:bodyPr>
          <a:lstStyle/>
          <a:p>
            <a:endParaRPr lang="en-US" dirty="0" smtClean="0"/>
          </a:p>
          <a:p>
            <a:endParaRPr lang="en-US" dirty="0" smtClean="0"/>
          </a:p>
        </p:txBody>
      </p:sp>
    </p:spTree>
    <p:extLst>
      <p:ext uri="{BB962C8B-B14F-4D97-AF65-F5344CB8AC3E}">
        <p14:creationId xmlns:p14="http://schemas.microsoft.com/office/powerpoint/2010/main" val="14510573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0000"/>
                </a:solidFill>
              </a:rPr>
              <a:t>What Teachers Are Saying! </a:t>
            </a:r>
            <a:endParaRPr lang="en-US" dirty="0">
              <a:solidFill>
                <a:srgbClr val="FF0000"/>
              </a:solidFill>
            </a:endParaRPr>
          </a:p>
        </p:txBody>
      </p:sp>
      <p:sp>
        <p:nvSpPr>
          <p:cNvPr id="3" name="Content Placeholder 2"/>
          <p:cNvSpPr>
            <a:spLocks noGrp="1"/>
          </p:cNvSpPr>
          <p:nvPr>
            <p:ph idx="1"/>
          </p:nvPr>
        </p:nvSpPr>
        <p:spPr/>
        <p:txBody>
          <a:bodyPr/>
          <a:lstStyle/>
          <a:p>
            <a:pPr marL="0" indent="0">
              <a:buNone/>
            </a:pPr>
            <a:r>
              <a:rPr lang="en-US" dirty="0"/>
              <a:t>“Teachers at my school share a common vision of what effective teaching looks like.” </a:t>
            </a:r>
            <a:endParaRPr lang="en-US" dirty="0" smtClean="0"/>
          </a:p>
          <a:p>
            <a:pPr marL="0" indent="0">
              <a:buNone/>
            </a:pPr>
            <a:endParaRPr lang="en-US" dirty="0" smtClean="0"/>
          </a:p>
          <a:p>
            <a:pPr marL="0" indent="0">
              <a:buNone/>
            </a:pPr>
            <a:r>
              <a:rPr lang="en-US" dirty="0" smtClean="0"/>
              <a:t>“</a:t>
            </a:r>
            <a:r>
              <a:rPr lang="en-US" dirty="0"/>
              <a:t>The expectations for effective teaching are clearly defined at my school.” </a:t>
            </a:r>
            <a:endParaRPr lang="en-US" dirty="0" smtClean="0"/>
          </a:p>
          <a:p>
            <a:pPr marL="0" indent="0">
              <a:buNone/>
            </a:pPr>
            <a:endParaRPr lang="en-US" dirty="0" smtClean="0"/>
          </a:p>
          <a:p>
            <a:pPr marL="0" indent="0">
              <a:buNone/>
            </a:pPr>
            <a:r>
              <a:rPr lang="en-US" dirty="0" smtClean="0"/>
              <a:t>“</a:t>
            </a:r>
            <a:r>
              <a:rPr lang="en-US" dirty="0"/>
              <a:t>My school is committed to improving my instructional practice.”</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29601" y="104515"/>
            <a:ext cx="3732750" cy="1721110"/>
          </a:xfrm>
          <a:prstGeom prst="rect">
            <a:avLst/>
          </a:prstGeom>
        </p:spPr>
      </p:pic>
    </p:spTree>
    <p:extLst>
      <p:ext uri="{BB962C8B-B14F-4D97-AF65-F5344CB8AC3E}">
        <p14:creationId xmlns:p14="http://schemas.microsoft.com/office/powerpoint/2010/main" val="75012644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5400" b="1" i="1" dirty="0" smtClean="0">
                <a:solidFill>
                  <a:srgbClr val="FF0000"/>
                </a:solidFill>
                <a:effectLst>
                  <a:outerShdw blurRad="38100" dist="38100" dir="2700000" algn="tl">
                    <a:srgbClr val="000000">
                      <a:alpha val="43137"/>
                    </a:srgbClr>
                  </a:outerShdw>
                </a:effectLst>
              </a:rPr>
              <a:t>Six </a:t>
            </a:r>
            <a:r>
              <a:rPr lang="en-US" sz="5400" b="1" i="1" dirty="0" smtClean="0">
                <a:solidFill>
                  <a:prstClr val="black"/>
                </a:solidFill>
                <a:effectLst>
                  <a:outerShdw blurRad="38100" dist="38100" dir="2700000" algn="tl">
                    <a:srgbClr val="000000">
                      <a:alpha val="43137"/>
                    </a:srgbClr>
                  </a:outerShdw>
                </a:effectLst>
              </a:rPr>
              <a:t>Ways Leadership </a:t>
            </a:r>
            <a:r>
              <a:rPr lang="en-US" sz="5400" b="1" i="1" dirty="0">
                <a:solidFill>
                  <a:prstClr val="black"/>
                </a:solidFill>
                <a:effectLst>
                  <a:outerShdw blurRad="38100" dist="38100" dir="2700000" algn="tl">
                    <a:srgbClr val="000000">
                      <a:alpha val="43137"/>
                    </a:srgbClr>
                  </a:outerShdw>
                </a:effectLst>
              </a:rPr>
              <a:t>Actions </a:t>
            </a:r>
            <a:r>
              <a:rPr lang="en-US" sz="5400" b="1" i="1" dirty="0" smtClean="0">
                <a:solidFill>
                  <a:prstClr val="black"/>
                </a:solidFill>
                <a:effectLst>
                  <a:outerShdw blurRad="38100" dist="38100" dir="2700000" algn="tl">
                    <a:srgbClr val="000000">
                      <a:alpha val="43137"/>
                    </a:srgbClr>
                  </a:outerShdw>
                </a:effectLst>
              </a:rPr>
              <a:t>can</a:t>
            </a:r>
            <a:r>
              <a:rPr lang="en-US" sz="5400" b="1" i="1" dirty="0">
                <a:solidFill>
                  <a:prstClr val="black"/>
                </a:solidFill>
                <a:effectLst>
                  <a:outerShdw blurRad="38100" dist="38100" dir="2700000" algn="tl">
                    <a:srgbClr val="000000">
                      <a:alpha val="43137"/>
                    </a:srgbClr>
                  </a:outerShdw>
                </a:effectLst>
              </a:rPr>
              <a:t/>
            </a:r>
            <a:br>
              <a:rPr lang="en-US" sz="5400" b="1" i="1" dirty="0">
                <a:solidFill>
                  <a:prstClr val="black"/>
                </a:solidFill>
                <a:effectLst>
                  <a:outerShdw blurRad="38100" dist="38100" dir="2700000" algn="tl">
                    <a:srgbClr val="000000">
                      <a:alpha val="43137"/>
                    </a:srgbClr>
                  </a:outerShdw>
                </a:effectLst>
              </a:rPr>
            </a:br>
            <a:r>
              <a:rPr lang="en-US" sz="5400" b="1" i="1" dirty="0" smtClean="0">
                <a:solidFill>
                  <a:prstClr val="black"/>
                </a:solidFill>
                <a:effectLst>
                  <a:outerShdw blurRad="38100" dist="38100" dir="2700000" algn="tl">
                    <a:srgbClr val="000000">
                      <a:alpha val="43137"/>
                    </a:srgbClr>
                  </a:outerShdw>
                </a:effectLst>
              </a:rPr>
              <a:t>transform relationships with Teachers</a:t>
            </a:r>
            <a:br>
              <a:rPr lang="en-US" sz="5400" b="1" i="1" dirty="0" smtClean="0">
                <a:solidFill>
                  <a:prstClr val="black"/>
                </a:solidFill>
                <a:effectLst>
                  <a:outerShdw blurRad="38100" dist="38100" dir="2700000" algn="tl">
                    <a:srgbClr val="000000">
                      <a:alpha val="43137"/>
                    </a:srgbClr>
                  </a:outerShdw>
                </a:effectLst>
              </a:rPr>
            </a:br>
            <a:endParaRPr lang="en-US" dirty="0">
              <a:solidFill>
                <a:srgbClr val="FF0000"/>
              </a:solidFill>
            </a:endParaRPr>
          </a:p>
        </p:txBody>
      </p:sp>
      <p:sp>
        <p:nvSpPr>
          <p:cNvPr id="3" name="Content Placeholder 2"/>
          <p:cNvSpPr>
            <a:spLocks noGrp="1"/>
          </p:cNvSpPr>
          <p:nvPr>
            <p:ph idx="1"/>
          </p:nvPr>
        </p:nvSpPr>
        <p:spPr>
          <a:xfrm>
            <a:off x="928817" y="1842100"/>
            <a:ext cx="10515600" cy="4351338"/>
          </a:xfrm>
        </p:spPr>
        <p:txBody>
          <a:bodyPr/>
          <a:lstStyle/>
          <a:p>
            <a:r>
              <a:rPr lang="en-US" b="1" dirty="0">
                <a:solidFill>
                  <a:srgbClr val="222222"/>
                </a:solidFill>
                <a:latin typeface="Roboto"/>
              </a:rPr>
              <a:t>Give them space </a:t>
            </a:r>
          </a:p>
          <a:p>
            <a:r>
              <a:rPr lang="en-US" b="1" dirty="0">
                <a:solidFill>
                  <a:srgbClr val="222222"/>
                </a:solidFill>
                <a:latin typeface="Roboto"/>
              </a:rPr>
              <a:t>Nurture </a:t>
            </a:r>
            <a:r>
              <a:rPr lang="en-US" b="1" dirty="0" smtClean="0">
                <a:solidFill>
                  <a:srgbClr val="222222"/>
                </a:solidFill>
                <a:latin typeface="Roboto"/>
              </a:rPr>
              <a:t>greatness </a:t>
            </a:r>
          </a:p>
          <a:p>
            <a:r>
              <a:rPr lang="en-US" b="1" dirty="0" smtClean="0">
                <a:solidFill>
                  <a:srgbClr val="222222"/>
                </a:solidFill>
                <a:latin typeface="Roboto"/>
              </a:rPr>
              <a:t>Respect them</a:t>
            </a:r>
            <a:endParaRPr lang="en-US" b="1" dirty="0">
              <a:solidFill>
                <a:srgbClr val="222222"/>
              </a:solidFill>
              <a:latin typeface="Roboto"/>
            </a:endParaRPr>
          </a:p>
          <a:p>
            <a:r>
              <a:rPr lang="en-US" b="1" dirty="0">
                <a:solidFill>
                  <a:srgbClr val="222222"/>
                </a:solidFill>
                <a:latin typeface="Roboto"/>
              </a:rPr>
              <a:t>Challenge </a:t>
            </a:r>
            <a:r>
              <a:rPr lang="en-US" b="1" dirty="0" smtClean="0">
                <a:solidFill>
                  <a:srgbClr val="222222"/>
                </a:solidFill>
                <a:latin typeface="Roboto"/>
              </a:rPr>
              <a:t>them</a:t>
            </a:r>
            <a:endParaRPr lang="en-US" b="1" dirty="0">
              <a:solidFill>
                <a:srgbClr val="222222"/>
              </a:solidFill>
              <a:latin typeface="Roboto"/>
            </a:endParaRPr>
          </a:p>
          <a:p>
            <a:r>
              <a:rPr lang="en-US" b="1" dirty="0">
                <a:solidFill>
                  <a:srgbClr val="222222"/>
                </a:solidFill>
                <a:latin typeface="Roboto"/>
              </a:rPr>
              <a:t>Give them the tools to </a:t>
            </a:r>
            <a:r>
              <a:rPr lang="en-US" b="1" dirty="0" smtClean="0">
                <a:solidFill>
                  <a:srgbClr val="222222"/>
                </a:solidFill>
                <a:latin typeface="Roboto"/>
              </a:rPr>
              <a:t>succeed</a:t>
            </a:r>
            <a:endParaRPr lang="en-US" b="1" dirty="0">
              <a:solidFill>
                <a:srgbClr val="222222"/>
              </a:solidFill>
              <a:latin typeface="Roboto"/>
            </a:endParaRPr>
          </a:p>
          <a:p>
            <a:r>
              <a:rPr lang="en-US" b="1" dirty="0">
                <a:solidFill>
                  <a:srgbClr val="222222"/>
                </a:solidFill>
                <a:latin typeface="Roboto"/>
              </a:rPr>
              <a:t>Pay them what they </a:t>
            </a:r>
            <a:r>
              <a:rPr lang="en-US" b="1" dirty="0" smtClean="0">
                <a:solidFill>
                  <a:srgbClr val="222222"/>
                </a:solidFill>
                <a:latin typeface="Roboto"/>
              </a:rPr>
              <a:t>deserve</a:t>
            </a:r>
          </a:p>
          <a:p>
            <a:pPr marL="0" indent="0">
              <a:buNone/>
            </a:pPr>
            <a:endParaRPr lang="en-US" dirty="0"/>
          </a:p>
        </p:txBody>
      </p:sp>
    </p:spTree>
    <p:extLst>
      <p:ext uri="{BB962C8B-B14F-4D97-AF65-F5344CB8AC3E}">
        <p14:creationId xmlns:p14="http://schemas.microsoft.com/office/powerpoint/2010/main" val="22845708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2571022"/>
          </a:xfrm>
        </p:spPr>
        <p:txBody>
          <a:bodyPr>
            <a:normAutofit fontScale="90000"/>
          </a:bodyPr>
          <a:lstStyle/>
          <a:p>
            <a:pPr marL="571500" indent="-571500">
              <a:buFont typeface="Arial" panose="020B0604020202020204" pitchFamily="34" charset="0"/>
              <a:buChar char="•"/>
            </a:pPr>
            <a:r>
              <a:rPr lang="en-US" sz="3600" dirty="0" smtClean="0">
                <a:solidFill>
                  <a:srgbClr val="FF0000"/>
                </a:solidFill>
                <a:latin typeface="Open Sans"/>
              </a:rPr>
              <a:t/>
            </a:r>
            <a:br>
              <a:rPr lang="en-US" sz="3600" dirty="0" smtClean="0">
                <a:solidFill>
                  <a:srgbClr val="FF0000"/>
                </a:solidFill>
                <a:latin typeface="Open Sans"/>
              </a:rPr>
            </a:br>
            <a:r>
              <a:rPr lang="en-US" sz="3600" dirty="0" smtClean="0">
                <a:solidFill>
                  <a:srgbClr val="FF0000"/>
                </a:solidFill>
                <a:latin typeface="Open Sans"/>
              </a:rPr>
              <a:t/>
            </a:r>
            <a:br>
              <a:rPr lang="en-US" sz="3600" dirty="0" smtClean="0">
                <a:solidFill>
                  <a:srgbClr val="FF0000"/>
                </a:solidFill>
                <a:latin typeface="Open Sans"/>
              </a:rPr>
            </a:br>
            <a:r>
              <a:rPr lang="en-US" sz="3600" dirty="0">
                <a:solidFill>
                  <a:srgbClr val="FF0000"/>
                </a:solidFill>
                <a:latin typeface="Open Sans"/>
              </a:rPr>
              <a:t/>
            </a:r>
            <a:br>
              <a:rPr lang="en-US" sz="3600" dirty="0">
                <a:solidFill>
                  <a:srgbClr val="FF0000"/>
                </a:solidFill>
                <a:latin typeface="Open Sans"/>
              </a:rPr>
            </a:br>
            <a:r>
              <a:rPr lang="en-US" sz="3600" dirty="0" smtClean="0">
                <a:solidFill>
                  <a:srgbClr val="FF0000"/>
                </a:solidFill>
                <a:latin typeface="Open Sans"/>
              </a:rPr>
              <a:t/>
            </a:r>
            <a:br>
              <a:rPr lang="en-US" sz="3600" dirty="0" smtClean="0">
                <a:solidFill>
                  <a:srgbClr val="FF0000"/>
                </a:solidFill>
                <a:latin typeface="Open Sans"/>
              </a:rPr>
            </a:br>
            <a:r>
              <a:rPr lang="en-US" sz="3600" dirty="0" smtClean="0">
                <a:solidFill>
                  <a:srgbClr val="FF0000"/>
                </a:solidFill>
                <a:latin typeface="Open Sans"/>
              </a:rPr>
              <a:t>What Teachers Look Like on Payday</a:t>
            </a:r>
            <a:r>
              <a:rPr lang="en-US" sz="3600" dirty="0" smtClean="0">
                <a:solidFill>
                  <a:srgbClr val="00B0F0"/>
                </a:solidFill>
                <a:latin typeface="Open Sans"/>
              </a:rPr>
              <a:t/>
            </a:r>
            <a:br>
              <a:rPr lang="en-US" sz="3600" dirty="0" smtClean="0">
                <a:solidFill>
                  <a:srgbClr val="00B0F0"/>
                </a:solidFill>
                <a:latin typeface="Open Sans"/>
              </a:rPr>
            </a:br>
            <a:r>
              <a:rPr lang="en-US" sz="3600" dirty="0">
                <a:solidFill>
                  <a:srgbClr val="00B0F0"/>
                </a:solidFill>
                <a:latin typeface="Open Sans"/>
              </a:rPr>
              <a:t/>
            </a:r>
            <a:br>
              <a:rPr lang="en-US" sz="3600" dirty="0">
                <a:solidFill>
                  <a:srgbClr val="00B0F0"/>
                </a:solidFill>
                <a:latin typeface="Open Sans"/>
              </a:rPr>
            </a:br>
            <a:r>
              <a:rPr lang="en-US" sz="3600" dirty="0" smtClean="0">
                <a:solidFill>
                  <a:srgbClr val="00B0F0"/>
                </a:solidFill>
                <a:latin typeface="Open Sans"/>
              </a:rPr>
              <a:t>If </a:t>
            </a:r>
            <a:r>
              <a:rPr lang="en-US" sz="3600" dirty="0">
                <a:solidFill>
                  <a:srgbClr val="00B0F0"/>
                </a:solidFill>
                <a:latin typeface="Open Sans"/>
              </a:rPr>
              <a:t>you want good teachers to continue giving their all, make sure they can afford to do so</a:t>
            </a:r>
            <a:r>
              <a:rPr lang="en-US" sz="3600" dirty="0" smtClean="0">
                <a:solidFill>
                  <a:srgbClr val="00B0F0"/>
                </a:solidFill>
                <a:latin typeface="Open Sans"/>
              </a:rPr>
              <a:t>.</a:t>
            </a:r>
            <a:br>
              <a:rPr lang="en-US" sz="3600" dirty="0" smtClean="0">
                <a:solidFill>
                  <a:srgbClr val="00B0F0"/>
                </a:solidFill>
                <a:latin typeface="Open Sans"/>
              </a:rPr>
            </a:br>
            <a:r>
              <a:rPr lang="en-US" sz="3600" dirty="0" smtClean="0">
                <a:solidFill>
                  <a:srgbClr val="00B0F0"/>
                </a:solidFill>
                <a:latin typeface="Open Sans"/>
              </a:rPr>
              <a:t/>
            </a:r>
            <a:br>
              <a:rPr lang="en-US" sz="3600" dirty="0" smtClean="0">
                <a:solidFill>
                  <a:srgbClr val="00B0F0"/>
                </a:solidFill>
                <a:latin typeface="Open Sans"/>
              </a:rPr>
            </a:br>
            <a:r>
              <a:rPr lang="en-US" sz="3600" b="1" u="sng" dirty="0" smtClean="0">
                <a:solidFill>
                  <a:srgbClr val="00B0F0"/>
                </a:solidFill>
                <a:latin typeface="Open Sans"/>
              </a:rPr>
              <a:t>Teacher incentives</a:t>
            </a:r>
            <a:r>
              <a:rPr lang="en-US" sz="3600" dirty="0">
                <a:solidFill>
                  <a:srgbClr val="00B0F0"/>
                </a:solidFill>
                <a:latin typeface="Open Sans"/>
              </a:rPr>
              <a:t/>
            </a:r>
            <a:br>
              <a:rPr lang="en-US" sz="3600" dirty="0">
                <a:solidFill>
                  <a:srgbClr val="00B0F0"/>
                </a:solidFill>
                <a:latin typeface="Open Sans"/>
              </a:rPr>
            </a:br>
            <a:r>
              <a:rPr lang="en-US" sz="3600" dirty="0" smtClean="0">
                <a:solidFill>
                  <a:srgbClr val="00B0F0"/>
                </a:solidFill>
                <a:latin typeface="Open Sans"/>
              </a:rPr>
              <a:t/>
            </a:r>
            <a:br>
              <a:rPr lang="en-US" sz="3600" dirty="0" smtClean="0">
                <a:solidFill>
                  <a:srgbClr val="00B0F0"/>
                </a:solidFill>
                <a:latin typeface="Open Sans"/>
              </a:rPr>
            </a:br>
            <a:r>
              <a:rPr lang="en-US" sz="3600" dirty="0">
                <a:solidFill>
                  <a:srgbClr val="00B0F0"/>
                </a:solidFill>
                <a:latin typeface="Open Sans"/>
              </a:rPr>
              <a:t/>
            </a:r>
            <a:br>
              <a:rPr lang="en-US" sz="3600" dirty="0">
                <a:solidFill>
                  <a:srgbClr val="00B0F0"/>
                </a:solidFill>
                <a:latin typeface="Open Sans"/>
              </a:rPr>
            </a:br>
            <a:r>
              <a:rPr lang="en-US" dirty="0" smtClean="0">
                <a:solidFill>
                  <a:srgbClr val="00B0F0"/>
                </a:solidFill>
                <a:latin typeface="Open Sans"/>
              </a:rPr>
              <a:t/>
            </a:r>
            <a:br>
              <a:rPr lang="en-US" dirty="0" smtClean="0">
                <a:solidFill>
                  <a:srgbClr val="00B0F0"/>
                </a:solidFill>
                <a:latin typeface="Open Sans"/>
              </a:rPr>
            </a:br>
            <a:endParaRPr lang="en-US" dirty="0">
              <a:solidFill>
                <a:srgbClr val="00B0F0"/>
              </a:solidFill>
            </a:endParaRPr>
          </a:p>
        </p:txBody>
      </p:sp>
      <p:pic>
        <p:nvPicPr>
          <p:cNvPr id="6"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176007" y="3456264"/>
            <a:ext cx="6177793" cy="3187815"/>
          </a:xfrm>
        </p:spPr>
      </p:pic>
    </p:spTree>
    <p:extLst>
      <p:ext uri="{BB962C8B-B14F-4D97-AF65-F5344CB8AC3E}">
        <p14:creationId xmlns:p14="http://schemas.microsoft.com/office/powerpoint/2010/main" val="30645372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1309816"/>
            <a:ext cx="4581525" cy="4786184"/>
          </a:xfrm>
          <a:prstGeom prst="rect">
            <a:avLst/>
          </a:prstGeom>
        </p:spPr>
      </p:pic>
      <p:sp>
        <p:nvSpPr>
          <p:cNvPr id="2" name="Title 1"/>
          <p:cNvSpPr>
            <a:spLocks noGrp="1"/>
          </p:cNvSpPr>
          <p:nvPr>
            <p:ph type="title"/>
          </p:nvPr>
        </p:nvSpPr>
        <p:spPr/>
        <p:txBody>
          <a:bodyPr>
            <a:normAutofit/>
          </a:bodyPr>
          <a:lstStyle/>
          <a:p>
            <a:r>
              <a:rPr lang="en-US" sz="6000" b="1" dirty="0" smtClean="0">
                <a:solidFill>
                  <a:srgbClr val="FF0000"/>
                </a:solidFill>
              </a:rPr>
              <a:t>Join Them!!</a:t>
            </a:r>
            <a:endParaRPr lang="en-US" sz="6000" b="1" dirty="0">
              <a:solidFill>
                <a:srgbClr val="FF0000"/>
              </a:solidFill>
            </a:endParaRPr>
          </a:p>
        </p:txBody>
      </p:sp>
      <p:sp>
        <p:nvSpPr>
          <p:cNvPr id="3" name="Content Placeholder 2"/>
          <p:cNvSpPr>
            <a:spLocks noGrp="1"/>
          </p:cNvSpPr>
          <p:nvPr>
            <p:ph idx="1"/>
          </p:nvPr>
        </p:nvSpPr>
        <p:spPr>
          <a:xfrm>
            <a:off x="4714613" y="481099"/>
            <a:ext cx="6639187" cy="5614901"/>
          </a:xfrm>
        </p:spPr>
        <p:txBody>
          <a:bodyPr/>
          <a:lstStyle/>
          <a:p>
            <a:pPr marL="0" indent="0">
              <a:buNone/>
            </a:pPr>
            <a:r>
              <a:rPr lang="en-US" dirty="0" smtClean="0"/>
              <a:t>As the instructional leader of your school goals must be set and all stakeholders must be challenged to reach the goal. Teachers need to know that you would not tell them to do something that you wouldn’t do. The best way to show teachers this is by getting back in the classroom and modeling what you expect.</a:t>
            </a:r>
          </a:p>
          <a:p>
            <a:pPr marL="0" indent="0">
              <a:buNone/>
            </a:pPr>
            <a:endParaRPr lang="en-US" dirty="0"/>
          </a:p>
          <a:p>
            <a:pPr marL="0" indent="0">
              <a:buNone/>
            </a:pPr>
            <a:r>
              <a:rPr lang="en-US" u="sng" dirty="0" smtClean="0">
                <a:solidFill>
                  <a:srgbClr val="FF0000"/>
                </a:solidFill>
              </a:rPr>
              <a:t>You’re the instructional leader for a reason</a:t>
            </a:r>
            <a:endParaRPr lang="en-US" u="sng" dirty="0">
              <a:solidFill>
                <a:srgbClr val="FF0000"/>
              </a:solidFill>
            </a:endParaRPr>
          </a:p>
        </p:txBody>
      </p:sp>
    </p:spTree>
    <p:extLst>
      <p:ext uri="{BB962C8B-B14F-4D97-AF65-F5344CB8AC3E}">
        <p14:creationId xmlns:p14="http://schemas.microsoft.com/office/powerpoint/2010/main" val="284078559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1630</TotalTime>
  <Words>561</Words>
  <Application>Microsoft Office PowerPoint</Application>
  <PresentationFormat>Widescreen</PresentationFormat>
  <Paragraphs>85</Paragraphs>
  <Slides>20</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20</vt:i4>
      </vt:variant>
    </vt:vector>
  </HeadingPairs>
  <TitlesOfParts>
    <vt:vector size="28" baseType="lpstr">
      <vt:lpstr>Aharoni</vt:lpstr>
      <vt:lpstr>Arial</vt:lpstr>
      <vt:lpstr>Calibri</vt:lpstr>
      <vt:lpstr>Calibri Light</vt:lpstr>
      <vt:lpstr>Open Sans</vt:lpstr>
      <vt:lpstr>Roboto</vt:lpstr>
      <vt:lpstr>Wingdings</vt:lpstr>
      <vt:lpstr>Office Theme</vt:lpstr>
      <vt:lpstr>PowerPoint Presentation</vt:lpstr>
      <vt:lpstr>PowerPoint Presentation</vt:lpstr>
      <vt:lpstr>Objectives</vt:lpstr>
      <vt:lpstr>PowerPoint Presentation</vt:lpstr>
      <vt:lpstr> Teachers Are Stakeholders, Too!</vt:lpstr>
      <vt:lpstr>What Teachers Are Saying! </vt:lpstr>
      <vt:lpstr>Six Ways Leadership Actions can transform relationships with Teachers </vt:lpstr>
      <vt:lpstr>    What Teachers Look Like on Payday  If you want good teachers to continue giving their all, make sure they can afford to do so.  Teacher incentives    </vt:lpstr>
      <vt:lpstr>Join Them!!</vt:lpstr>
      <vt:lpstr> Students Are Stakeholders, Too!</vt:lpstr>
      <vt:lpstr>FOUR Leadership Actions that transformed our relationships with our students</vt:lpstr>
      <vt:lpstr>Join Them</vt:lpstr>
      <vt:lpstr>The Translation Conversation!</vt:lpstr>
      <vt:lpstr>Action Planning!</vt:lpstr>
      <vt:lpstr>The Check-In! </vt:lpstr>
      <vt:lpstr>STAND UP---HAND UP----PAIR UP</vt:lpstr>
      <vt:lpstr>The Importance of Data</vt:lpstr>
      <vt:lpstr>Emotional Data Walls</vt:lpstr>
      <vt:lpstr>PowerPoint Presentation</vt:lpstr>
      <vt:lpstr>Reflection</vt:lpstr>
    </vt:vector>
  </TitlesOfParts>
  <Company>St. John the Baptist Parish Schools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Students as Stakeholders</dc:title>
  <dc:creator>sbradford</dc:creator>
  <cp:lastModifiedBy>Stacy Bradford</cp:lastModifiedBy>
  <cp:revision>36</cp:revision>
  <dcterms:created xsi:type="dcterms:W3CDTF">2017-04-27T14:33:48Z</dcterms:created>
  <dcterms:modified xsi:type="dcterms:W3CDTF">2017-05-12T19:27:10Z</dcterms:modified>
</cp:coreProperties>
</file>