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mp4" ContentType="video/mp4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3"/>
  </p:notesMasterIdLst>
  <p:sldIdLst>
    <p:sldId id="257" r:id="rId2"/>
    <p:sldId id="412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0" r:id="rId11"/>
    <p:sldId id="346" r:id="rId12"/>
    <p:sldId id="267" r:id="rId13"/>
    <p:sldId id="261" r:id="rId14"/>
    <p:sldId id="263" r:id="rId15"/>
    <p:sldId id="262" r:id="rId16"/>
    <p:sldId id="384" r:id="rId17"/>
    <p:sldId id="266" r:id="rId18"/>
    <p:sldId id="268" r:id="rId19"/>
    <p:sldId id="299" r:id="rId20"/>
    <p:sldId id="300" r:id="rId21"/>
    <p:sldId id="421" r:id="rId22"/>
    <p:sldId id="422" r:id="rId23"/>
    <p:sldId id="423" r:id="rId24"/>
    <p:sldId id="431" r:id="rId25"/>
    <p:sldId id="424" r:id="rId26"/>
    <p:sldId id="425" r:id="rId27"/>
    <p:sldId id="426" r:id="rId28"/>
    <p:sldId id="427" r:id="rId29"/>
    <p:sldId id="428" r:id="rId30"/>
    <p:sldId id="429" r:id="rId31"/>
    <p:sldId id="275" r:id="rId32"/>
    <p:sldId id="389" r:id="rId33"/>
    <p:sldId id="385" r:id="rId34"/>
    <p:sldId id="386" r:id="rId35"/>
    <p:sldId id="387" r:id="rId36"/>
    <p:sldId id="388" r:id="rId37"/>
    <p:sldId id="357" r:id="rId38"/>
    <p:sldId id="391" r:id="rId39"/>
    <p:sldId id="291" r:id="rId40"/>
    <p:sldId id="393" r:id="rId41"/>
    <p:sldId id="381" r:id="rId42"/>
    <p:sldId id="392" r:id="rId43"/>
    <p:sldId id="394" r:id="rId44"/>
    <p:sldId id="395" r:id="rId45"/>
    <p:sldId id="287" r:id="rId46"/>
    <p:sldId id="358" r:id="rId47"/>
    <p:sldId id="359" r:id="rId48"/>
    <p:sldId id="360" r:id="rId49"/>
    <p:sldId id="290" r:id="rId50"/>
    <p:sldId id="361" r:id="rId51"/>
    <p:sldId id="294" r:id="rId52"/>
    <p:sldId id="296" r:id="rId53"/>
    <p:sldId id="396" r:id="rId54"/>
    <p:sldId id="433" r:id="rId55"/>
    <p:sldId id="432" r:id="rId56"/>
    <p:sldId id="398" r:id="rId57"/>
    <p:sldId id="397" r:id="rId58"/>
    <p:sldId id="404" r:id="rId59"/>
    <p:sldId id="402" r:id="rId60"/>
    <p:sldId id="403" r:id="rId61"/>
    <p:sldId id="405" r:id="rId62"/>
    <p:sldId id="313" r:id="rId63"/>
    <p:sldId id="319" r:id="rId64"/>
    <p:sldId id="327" r:id="rId65"/>
    <p:sldId id="326" r:id="rId66"/>
    <p:sldId id="324" r:id="rId67"/>
    <p:sldId id="325" r:id="rId68"/>
    <p:sldId id="328" r:id="rId69"/>
    <p:sldId id="329" r:id="rId70"/>
    <p:sldId id="330" r:id="rId71"/>
    <p:sldId id="352" r:id="rId72"/>
    <p:sldId id="351" r:id="rId73"/>
    <p:sldId id="350" r:id="rId74"/>
    <p:sldId id="368" r:id="rId75"/>
    <p:sldId id="406" r:id="rId76"/>
    <p:sldId id="407" r:id="rId77"/>
    <p:sldId id="408" r:id="rId78"/>
    <p:sldId id="409" r:id="rId79"/>
    <p:sldId id="410" r:id="rId80"/>
    <p:sldId id="411" r:id="rId81"/>
    <p:sldId id="306" r:id="rId8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71"/>
    <a:srgbClr val="FFD03B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6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4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notesMaster" Target="notesMasters/notesMaster1.xml"/><Relationship Id="rId84" Type="http://schemas.openxmlformats.org/officeDocument/2006/relationships/presProps" Target="presProps.xml"/><Relationship Id="rId85" Type="http://schemas.openxmlformats.org/officeDocument/2006/relationships/viewProps" Target="viewProps.xml"/><Relationship Id="rId86" Type="http://schemas.openxmlformats.org/officeDocument/2006/relationships/theme" Target="theme/theme1.xml"/><Relationship Id="rId8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1D85A-4435-46EE-9938-03E4D499E138}" type="datetimeFigureOut">
              <a:rPr lang="en-US" smtClean="0"/>
              <a:t>1/25/17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A9CBA-F78B-4E86-8C8A-87BED4DCA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83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000" smtClean="0">
              <a:ea typeface="ＭＳ Ｐゴシック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194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9CBA-F78B-4E86-8C8A-87BED4DCAFD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53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9CBA-F78B-4E86-8C8A-87BED4DCAFD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7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62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 question</a:t>
            </a:r>
            <a:r>
              <a:rPr lang="en-US" baseline="0" dirty="0"/>
              <a:t>:  Why Do We DBQ?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35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000">
                <a:ea typeface="ＭＳ Ｐゴシック" pitchFamily="34" charset="-128"/>
              </a:rPr>
              <a:t>Water up their noses, start the thinking here, only enough time to make them curious or get them engaged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227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 question</a:t>
            </a:r>
            <a:r>
              <a:rPr lang="en-US" baseline="0" dirty="0"/>
              <a:t>:  Why Do We DBQ?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879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you go through Paragraphs</a:t>
            </a:r>
            <a:r>
              <a:rPr lang="en-US" baseline="0" dirty="0"/>
              <a:t> #2, 3, 4 (Body Paragraphs) have teachers: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the “Baby Thesis” – Color 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“Evidence” – Color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“Argument” – Color 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Once they have finished highlighting the items above, review together and have dialogue if there is a disagreement.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81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28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teachers</a:t>
            </a:r>
            <a:r>
              <a:rPr lang="en-US" baseline="0" dirty="0"/>
              <a:t> rainbow highlight anchor essay as we go through the elements of a proficient essay.  Discuss any questions that arise.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9688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7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089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060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68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53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3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412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790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507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My Story -</a:t>
            </a:r>
            <a:r>
              <a:rPr lang="en-US" baseline="0" dirty="0"/>
              <a:t> </a:t>
            </a:r>
            <a:r>
              <a:rPr lang="en-US" dirty="0"/>
              <a:t>I made</a:t>
            </a:r>
            <a:r>
              <a:rPr lang="en-US" baseline="0" dirty="0"/>
              <a:t> the mistake of grading my students on their actual score the first time I did DBQ’s.  The majority of my students did not receive a passing grade.  In return they had a negative view of DBQ’s.  They thought they were too hard or they were not smart enough to do them.  I decided that I had build up my students DBQ endurance and graded to the scale above.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3218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Allow for</a:t>
            </a:r>
            <a:r>
              <a:rPr lang="en-US" baseline="0" dirty="0"/>
              <a:t> enough think time and discussion time.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7864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758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6896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8263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000">
              <a:ea typeface="ＭＳ Ｐゴシック" pitchFamily="34" charset="-128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3355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Model numbering the paragraphs</a:t>
            </a:r>
          </a:p>
          <a:p>
            <a:r>
              <a:rPr lang="en-US">
                <a:ea typeface="ＭＳ Ｐゴシック" pitchFamily="34" charset="-128"/>
              </a:rPr>
              <a:t>Assign table groups a specific paragraph</a:t>
            </a:r>
          </a:p>
          <a:p>
            <a:r>
              <a:rPr lang="en-US">
                <a:ea typeface="ＭＳ Ｐゴシック" pitchFamily="34" charset="-128"/>
              </a:rPr>
              <a:t>Give participants 5 minutes to discuss what literacy strategies they would use to teach this paragraph (refer to literacy organizer for ideas)</a:t>
            </a:r>
          </a:p>
          <a:p>
            <a:r>
              <a:rPr lang="en-US">
                <a:ea typeface="ＭＳ Ｐゴシック" pitchFamily="34" charset="-128"/>
              </a:rPr>
              <a:t>Let them know that one of the teachers will come up and teach the group the assigned paragraph, just as they would teach it to their students.  Give them a time limit for the presentation (1-2 min.)</a:t>
            </a:r>
          </a:p>
          <a:p>
            <a:r>
              <a:rPr lang="en-US">
                <a:ea typeface="ＭＳ Ｐゴシック" pitchFamily="34" charset="-128"/>
              </a:rPr>
              <a:t>Offer them chart paper markers, etc. to work with</a:t>
            </a:r>
          </a:p>
          <a:p>
            <a:r>
              <a:rPr lang="en-US">
                <a:ea typeface="ＭＳ Ｐゴシック" pitchFamily="34" charset="-128"/>
              </a:rPr>
              <a:t>As groups present keep track of all of the literacy strategies that are presented, add strategies ideas as appropriate</a:t>
            </a:r>
          </a:p>
          <a:p>
            <a:r>
              <a:rPr lang="en-US">
                <a:ea typeface="ＭＳ Ｐゴシック" pitchFamily="34" charset="-128"/>
              </a:rPr>
              <a:t>At the end let them know in _____ minutes we covered _______# of literacy strategies</a:t>
            </a:r>
          </a:p>
          <a:p>
            <a:r>
              <a:rPr lang="en-US">
                <a:ea typeface="ＭＳ Ｐゴシック" pitchFamily="34" charset="-128"/>
              </a:rPr>
              <a:t>Affirm that the best ideas come from other teachers &amp; that was the purpose of the group presentations</a:t>
            </a:r>
          </a:p>
        </p:txBody>
      </p:sp>
      <p:sp>
        <p:nvSpPr>
          <p:cNvPr id="179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2EB740-0440-4078-A0AD-B5B756295C0D}" type="slidenum">
              <a:rPr lang="en-US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322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446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677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Point out how the above</a:t>
            </a:r>
            <a:r>
              <a:rPr lang="en-US" b="0" baseline="0" dirty="0"/>
              <a:t> resources can help to construct body paragraphs. 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661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you go through Paragraphs</a:t>
            </a:r>
            <a:r>
              <a:rPr lang="en-US" baseline="0" dirty="0"/>
              <a:t> #2, 3, 4 (Body Paragraphs) have teachers: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the “Baby Thesis” – Color 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“Evidence” – Color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Highlight “Argument” – Color 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aseline="0" dirty="0"/>
              <a:t>Once they have finished highlighting the items above, review together and have dialogue if there is a disagreement.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132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470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536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16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000"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9254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889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79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 question</a:t>
            </a:r>
            <a:r>
              <a:rPr lang="en-US" baseline="0" dirty="0"/>
              <a:t>:  Why Do We DBQ?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71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27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 dirty="0">
              <a:ea typeface="ＭＳ Ｐゴシック" pitchFamily="34" charset="-128"/>
            </a:endParaRPr>
          </a:p>
          <a:p>
            <a:r>
              <a:rPr lang="en-US" dirty="0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 dirty="0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 dirty="0">
              <a:ea typeface="ＭＳ Ｐゴシック" pitchFamily="34" charset="-128"/>
            </a:endParaRPr>
          </a:p>
          <a:p>
            <a:r>
              <a:rPr lang="en-US" dirty="0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 dirty="0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 dirty="0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 dirty="0">
                <a:ea typeface="ＭＳ Ｐゴシック" pitchFamily="34" charset="-128"/>
              </a:rPr>
              <a:t>What does the question infer about how many colonists </a:t>
            </a:r>
            <a:r>
              <a:rPr lang="en-US" dirty="0" err="1">
                <a:ea typeface="ＭＳ Ｐゴシック" pitchFamily="34" charset="-128"/>
              </a:rPr>
              <a:t>dide</a:t>
            </a:r>
            <a:r>
              <a:rPr lang="en-US" dirty="0">
                <a:ea typeface="ＭＳ Ｐゴシック" pitchFamily="34" charset="-128"/>
              </a:rPr>
              <a:t>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75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868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>
                <a:ea typeface="ＭＳ Ｐゴシック" pitchFamily="34" charset="-128"/>
              </a:rPr>
              <a:t>What does the question infer about how many colonists dide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76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0407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>
                <a:ea typeface="ＭＳ Ｐゴシック" pitchFamily="34" charset="-128"/>
              </a:rPr>
              <a:t>What does the question infer about how many colonists dide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77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8337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>
                <a:ea typeface="ＭＳ Ｐゴシック" pitchFamily="34" charset="-128"/>
              </a:rPr>
              <a:t>What does the question infer about how many colonists dide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78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310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>
                <a:ea typeface="ＭＳ Ｐゴシック" pitchFamily="34" charset="-128"/>
              </a:rPr>
              <a:t>What does the question infer about how many colonists dide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79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006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>
                <a:ea typeface="ＭＳ Ｐゴシック" pitchFamily="34" charset="-128"/>
              </a:rPr>
              <a:t>It is absolutely essential to breakdown the question into the simplest terms, if they do not understand what is being asked how can they be expected to answer the question.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Consider the question:  What DROVE the sugar trade?  </a:t>
            </a:r>
          </a:p>
          <a:p>
            <a:r>
              <a:rPr lang="en-US">
                <a:ea typeface="ＭＳ Ｐゴシック" pitchFamily="34" charset="-128"/>
              </a:rPr>
              <a:t>What common word might students become hung up on (drove)</a:t>
            </a:r>
          </a:p>
          <a:p>
            <a:endParaRPr lang="en-US">
              <a:ea typeface="ＭＳ Ｐゴシック" pitchFamily="34" charset="-128"/>
            </a:endParaRPr>
          </a:p>
          <a:p>
            <a:r>
              <a:rPr lang="en-US">
                <a:ea typeface="ＭＳ Ｐゴシック" pitchFamily="34" charset="-128"/>
              </a:rPr>
              <a:t> Most students think this is around the same time as the revolution</a:t>
            </a:r>
          </a:p>
          <a:p>
            <a:r>
              <a:rPr lang="en-US">
                <a:ea typeface="ＭＳ Ｐゴシック" pitchFamily="34" charset="-128"/>
              </a:rPr>
              <a:t>Early (does early mean early in the morning?  Actually refers to the early colonization of Jamestown (1607 – 1611)</a:t>
            </a:r>
          </a:p>
          <a:p>
            <a:r>
              <a:rPr lang="en-US">
                <a:ea typeface="ＭＳ Ｐゴシック" pitchFamily="34" charset="-128"/>
              </a:rPr>
              <a:t>The question does not ask why did colonists die, specifically why did SO MANY colonists die</a:t>
            </a:r>
          </a:p>
          <a:p>
            <a:r>
              <a:rPr lang="en-US">
                <a:ea typeface="ＭＳ Ｐゴシック" pitchFamily="34" charset="-128"/>
              </a:rPr>
              <a:t>What does the question infer about how many colonists dide in early Jamestown</a:t>
            </a:r>
          </a:p>
        </p:txBody>
      </p:sp>
      <p:sp>
        <p:nvSpPr>
          <p:cNvPr id="303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09" indent="-2857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293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112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288" indent="-228588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46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638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8813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5989" indent="-228588" defTabSz="4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CA90869-AF6F-4CF6-8ECE-E2492FBD09D0}" type="slidenum">
              <a:rPr lang="en-US">
                <a:solidFill>
                  <a:srgbClr val="000000"/>
                </a:solidFill>
              </a:rPr>
              <a:pPr eaLnBrk="1" hangingPunct="1"/>
              <a:t>80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5990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399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518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984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490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Important to point out that this pacing is flexible</a:t>
            </a:r>
            <a:r>
              <a:rPr lang="en-US" baseline="0" dirty="0"/>
              <a:t>.  This would be the goal for 45-50 minute period class.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0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 question</a:t>
            </a:r>
            <a:r>
              <a:rPr lang="en-US" baseline="0" dirty="0"/>
              <a:t>:  Why Do We DBQ?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06638-0D1B-43FD-AEC2-2E195919D54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35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3383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4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4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40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722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41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48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6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990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2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C0BD53-F943-48ED-9BE7-196A8EE66FFC}" type="datetimeFigureOut">
              <a:rPr lang="en-US">
                <a:solidFill>
                  <a:prstClr val="black"/>
                </a:solidFill>
              </a:rPr>
              <a:pPr/>
              <a:t>1/25/17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9D2269-B921-4D54-A147-D7C20EE9735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07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AppData\Local\Microsoft\Windows\Temporary Internet Files\Content.IE5\18X3X63O\MP900439472[1]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67"/>
          <a:stretch/>
        </p:blipFill>
        <p:spPr bwMode="auto">
          <a:xfrm>
            <a:off x="-1044" y="-1"/>
            <a:ext cx="9145044" cy="69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401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bg1"/>
          </a:solidFill>
          <a:latin typeface="Segoe Pri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>
          <a:solidFill>
            <a:schemeClr val="bg1"/>
          </a:solidFill>
          <a:latin typeface="Segoe Prin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Relationship Id="rId3" Type="http://schemas.openxmlformats.org/officeDocument/2006/relationships/image" Target="../media/image37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3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8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emf"/><Relationship Id="rId3" Type="http://schemas.openxmlformats.org/officeDocument/2006/relationships/image" Target="../media/image4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emf"/><Relationship Id="rId3" Type="http://schemas.openxmlformats.org/officeDocument/2006/relationships/image" Target="../media/image47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4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5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tif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8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0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7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4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4" Type="http://schemas.openxmlformats.org/officeDocument/2006/relationships/image" Target="../media/image7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4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75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4" Type="http://schemas.openxmlformats.org/officeDocument/2006/relationships/image" Target="../media/image7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4" Type="http://schemas.openxmlformats.org/officeDocument/2006/relationships/image" Target="../media/image7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4" descr="image-stri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104775"/>
            <a:ext cx="86582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7" name="Picture 5" descr="index_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1343025"/>
            <a:ext cx="86868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8" name="Rectangle 6"/>
          <p:cNvSpPr>
            <a:spLocks noChangeArrowheads="1"/>
          </p:cNvSpPr>
          <p:nvPr/>
        </p:nvSpPr>
        <p:spPr bwMode="auto">
          <a:xfrm>
            <a:off x="0" y="3762911"/>
            <a:ext cx="9144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prstClr val="white"/>
                </a:solidFill>
                <a:latin typeface="Georgia" panose="02040502050405020303" pitchFamily="18" charset="0"/>
              </a:rPr>
              <a:t>Democratizing the DBQ</a:t>
            </a:r>
            <a:r>
              <a:rPr lang="en-US" altLang="en-US" b="1" dirty="0">
                <a:solidFill>
                  <a:prstClr val="white"/>
                </a:solidFill>
                <a:latin typeface="Georgia" panose="02040502050405020303" pitchFamily="18" charset="0"/>
              </a:rPr>
              <a:t/>
            </a:r>
            <a:br>
              <a:rPr lang="en-US" altLang="en-US" b="1" dirty="0">
                <a:solidFill>
                  <a:prstClr val="white"/>
                </a:solidFill>
                <a:latin typeface="Georgia" panose="02040502050405020303" pitchFamily="18" charset="0"/>
              </a:rPr>
            </a:br>
            <a:endParaRPr lang="en-US" altLang="en-US" sz="1600" b="1" dirty="0">
              <a:solidFill>
                <a:prstClr val="white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i="1" dirty="0">
                <a:solidFill>
                  <a:prstClr val="white"/>
                </a:solidFill>
                <a:latin typeface="Georgia" panose="02040502050405020303" pitchFamily="18" charset="0"/>
              </a:rPr>
              <a:t>Reading and Writing About History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b="1" i="1" dirty="0">
                <a:solidFill>
                  <a:prstClr val="white"/>
                </a:solidFill>
                <a:latin typeface="Georgia" panose="02040502050405020303" pitchFamily="18" charset="0"/>
              </a:rPr>
              <a:t>Follow-Up Training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3600" b="1" i="1" dirty="0">
              <a:solidFill>
                <a:srgbClr val="336600"/>
              </a:solidFill>
              <a:latin typeface="Georgia" panose="02040502050405020303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i="1" dirty="0">
                <a:solidFill>
                  <a:srgbClr val="FFDD71"/>
                </a:solidFill>
                <a:latin typeface="Georgia" panose="02040502050405020303" pitchFamily="18" charset="0"/>
              </a:rPr>
              <a:t>Keith Hyndshaw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i="1" dirty="0">
                <a:solidFill>
                  <a:srgbClr val="FFDD71"/>
                </a:solidFill>
                <a:latin typeface="Georgia" panose="02040502050405020303" pitchFamily="18" charset="0"/>
              </a:rPr>
              <a:t>Keith@dbqproject.com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rgbClr val="FFDD71"/>
                </a:solidFill>
                <a:latin typeface="Georgia" panose="02040502050405020303" pitchFamily="18" charset="0"/>
              </a:rPr>
              <a:t>www.dbqproject.com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dirty="0">
              <a:solidFill>
                <a:srgbClr val="40404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918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17" y="345838"/>
            <a:ext cx="4141652" cy="19594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17" y="2305318"/>
            <a:ext cx="4141652" cy="36833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497" y="345838"/>
            <a:ext cx="4141652" cy="564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125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rgbClr val="FFDD71"/>
                </a:solidFill>
                <a:latin typeface="Comic Sans MS" panose="030F0702030302020204" pitchFamily="66" charset="0"/>
              </a:rPr>
              <a:t>Chalk Talk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My greatest success with teaching DBQs was</a:t>
            </a:r>
            <a:r>
              <a:rPr lang="is-IS" dirty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is-IS" dirty="0"/>
              <a:t>My greatest challenge in teaching a DBQ was...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biggest barrier to my students’ success with DBQs was</a:t>
            </a:r>
            <a:r>
              <a:rPr lang="is-IS" dirty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is-IS" dirty="0"/>
              <a:t>Ideas to overcome those barriers...</a:t>
            </a:r>
          </a:p>
          <a:p>
            <a:pPr marL="514350" indent="-514350">
              <a:buFont typeface="+mj-lt"/>
              <a:buAutoNum type="arabicPeriod"/>
            </a:pPr>
            <a:r>
              <a:rPr lang="is-IS" dirty="0"/>
              <a:t>What I want most out of today’s training...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50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79844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800" b="1" dirty="0">
                <a:solidFill>
                  <a:srgbClr val="FFCC66"/>
                </a:solidFill>
                <a:latin typeface="Comic Sans MS" panose="030F0702030302020204" pitchFamily="66" charset="0"/>
              </a:rPr>
              <a:t>Fears/Complaints/Obstacles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2160104"/>
            <a:ext cx="868017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 don’t have enough time to have students write in class. I have too much material to cover.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 don’t want to grade ALL those essays.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My students can’t write an essay- they don’t even know how to write a complete sentence.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Students just plagiarize these days.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</a:rPr>
              <a:t>I’m not an English teacher- I don’t know what to grade.</a:t>
            </a:r>
          </a:p>
        </p:txBody>
      </p:sp>
    </p:spTree>
    <p:extLst>
      <p:ext uri="{BB962C8B-B14F-4D97-AF65-F5344CB8AC3E}">
        <p14:creationId xmlns:p14="http://schemas.microsoft.com/office/powerpoint/2010/main" val="378843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475" y="182563"/>
            <a:ext cx="8229600" cy="1143000"/>
          </a:xfrm>
        </p:spPr>
        <p:txBody>
          <a:bodyPr/>
          <a:lstStyle/>
          <a:p>
            <a:r>
              <a:rPr lang="en-US" b="1" dirty="0">
                <a:solidFill>
                  <a:srgbClr val="FFDD71"/>
                </a:solidFill>
              </a:rPr>
              <a:t>Why do we DBQ?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387" y="1325563"/>
            <a:ext cx="4876800" cy="45259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+mj-lt"/>
              </a:rPr>
              <a:t>Covers most state standards</a:t>
            </a:r>
          </a:p>
          <a:p>
            <a:r>
              <a:rPr lang="en-US" sz="3600" dirty="0">
                <a:latin typeface="+mj-lt"/>
              </a:rPr>
              <a:t>Meets elements of teacher evaluation</a:t>
            </a:r>
          </a:p>
          <a:p>
            <a:r>
              <a:rPr lang="en-US" sz="3600" dirty="0">
                <a:latin typeface="+mj-lt"/>
              </a:rPr>
              <a:t>Engages students – </a:t>
            </a:r>
            <a:r>
              <a:rPr lang="en-US" sz="3600" dirty="0">
                <a:solidFill>
                  <a:srgbClr val="FFDD71"/>
                </a:solidFill>
                <a:latin typeface="+mj-lt"/>
              </a:rPr>
              <a:t>“Doing” </a:t>
            </a:r>
            <a:r>
              <a:rPr lang="en-US" sz="3600" dirty="0">
                <a:latin typeface="+mj-lt"/>
              </a:rPr>
              <a:t>history</a:t>
            </a:r>
          </a:p>
          <a:p>
            <a:r>
              <a:rPr lang="en-US" sz="3600" dirty="0">
                <a:latin typeface="+mj-lt"/>
              </a:rPr>
              <a:t>Promotes critical thinking skills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417638"/>
            <a:ext cx="4146642" cy="2238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840163"/>
            <a:ext cx="4146642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3" y="318581"/>
            <a:ext cx="8410015" cy="58870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22359" y="409848"/>
            <a:ext cx="2938689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chemeClr val="bg1"/>
                </a:solidFill>
                <a:latin typeface="Bradley Hand ITC" panose="03070402050302030203" pitchFamily="66" charset="0"/>
              </a:rPr>
              <a:t>“Thinking is hard work; that’s why so few do it.”</a:t>
            </a:r>
          </a:p>
          <a:p>
            <a:pPr algn="r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Bradley Hand ITC" panose="03070402050302030203" pitchFamily="66" charset="0"/>
              </a:rPr>
              <a:t>-Albert Einstein</a:t>
            </a:r>
          </a:p>
        </p:txBody>
      </p:sp>
    </p:spTree>
    <p:extLst>
      <p:ext uri="{BB962C8B-B14F-4D97-AF65-F5344CB8AC3E}">
        <p14:creationId xmlns:p14="http://schemas.microsoft.com/office/powerpoint/2010/main" val="3191599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76172"/>
            <a:ext cx="8229600" cy="9096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>
                <a:solidFill>
                  <a:srgbClr val="FFDD71"/>
                </a:solidFill>
                <a:ea typeface="ＭＳ Ｐゴシック" pitchFamily="34" charset="-128"/>
              </a:rPr>
              <a:t>The DBQ Project’s Core Beliefs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86493"/>
            <a:ext cx="8229600" cy="5067728"/>
          </a:xfrm>
        </p:spPr>
        <p:txBody>
          <a:bodyPr>
            <a:normAutofit/>
          </a:bodyPr>
          <a:lstStyle/>
          <a:p>
            <a:pPr marL="457200" lvl="0" indent="-4572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ＭＳ Ｐゴシック" charset="0"/>
              </a:rPr>
              <a:t>All students need to learn how to think.</a:t>
            </a:r>
          </a:p>
          <a:p>
            <a:pPr marL="457200" lvl="0" indent="-4572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ＭＳ Ｐゴシック" charset="0"/>
              </a:rPr>
              <a:t>Learning to think requires practice.</a:t>
            </a:r>
          </a:p>
          <a:p>
            <a:pPr marL="457200" lvl="0" indent="-4572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ＭＳ Ｐゴシック" charset="0"/>
              </a:rPr>
              <a:t>Clear thinking is hard work.</a:t>
            </a:r>
          </a:p>
          <a:p>
            <a:pPr marL="457200" lvl="0" indent="-4572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ＭＳ Ｐゴシック" charset="0"/>
              </a:rPr>
              <a:t>Thinking is clarified by writing.</a:t>
            </a:r>
          </a:p>
          <a:p>
            <a:pPr marL="457200" lvl="0" indent="-457200" defTabSz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FFFF66"/>
                </a:solidFill>
                <a:latin typeface="+mj-lt"/>
                <a:ea typeface="ＭＳ Ｐゴシック" pitchFamily="34" charset="-128"/>
                <a:cs typeface="ＭＳ Ｐゴシック" charset="0"/>
              </a:rPr>
              <a:t>Thinking is for everyone.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477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26" y="972406"/>
            <a:ext cx="87630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42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05408" y="1260446"/>
            <a:ext cx="8733183" cy="49222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u="sng" dirty="0">
                <a:solidFill>
                  <a:srgbClr val="FFCC66"/>
                </a:solidFill>
                <a:latin typeface="Comic Sans MS" panose="030F0702030302020204" pitchFamily="66" charset="0"/>
              </a:rPr>
              <a:t>Session Overview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b="1" dirty="0">
              <a:solidFill>
                <a:srgbClr val="FFCC66"/>
              </a:solidFill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Review The DBQ Project 6-Step Method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Review &amp; Reinforce Elements of Proficient Essay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Define Rubric Criteria and Using Rubrics to Improve Student Writing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Score Student Essays in a Quick &amp; Efficient Way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Strategies for Improving Engagement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+mn-lt"/>
              </a:rPr>
              <a:t>Closing Thoughts, Next Steps and Questions</a:t>
            </a:r>
          </a:p>
        </p:txBody>
      </p:sp>
    </p:spTree>
    <p:extLst>
      <p:ext uri="{BB962C8B-B14F-4D97-AF65-F5344CB8AC3E}">
        <p14:creationId xmlns:p14="http://schemas.microsoft.com/office/powerpoint/2010/main" val="1551080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748688"/>
            <a:ext cx="8534400" cy="383838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800" dirty="0">
                <a:solidFill>
                  <a:srgbClr val="FFCC66"/>
                </a:solidFill>
                <a:latin typeface="Comic Sans MS" panose="030F0702030302020204" pitchFamily="66" charset="0"/>
              </a:rPr>
              <a:t>The DBQ Project 6-Step Method</a:t>
            </a:r>
          </a:p>
        </p:txBody>
      </p:sp>
    </p:spTree>
    <p:extLst>
      <p:ext uri="{BB962C8B-B14F-4D97-AF65-F5344CB8AC3E}">
        <p14:creationId xmlns:p14="http://schemas.microsoft.com/office/powerpoint/2010/main" val="795445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700" y="316216"/>
            <a:ext cx="784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dirty="0">
                <a:solidFill>
                  <a:srgbClr val="FFDD71"/>
                </a:solidFill>
                <a:latin typeface="Comic Sans MS" panose="030F0702030302020204" pitchFamily="66" charset="0"/>
                <a:ea typeface="ＭＳ Ｐゴシック" panose="020B0600070205080204" pitchFamily="34" charset="-128"/>
              </a:rPr>
              <a:t>The DBQ Project Method</a:t>
            </a:r>
            <a:endParaRPr lang="en-US" sz="4400" dirty="0">
              <a:solidFill>
                <a:srgbClr val="FFDD7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274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2900" y="1329907"/>
            <a:ext cx="84582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1: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The Hook </a:t>
            </a:r>
            <a:r>
              <a:rPr lang="en-US" sz="2300" dirty="0">
                <a:solidFill>
                  <a:schemeClr val="bg1"/>
                </a:solidFill>
              </a:rPr>
              <a:t>(Engaging the Students)</a:t>
            </a:r>
          </a:p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2: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The Background Essay </a:t>
            </a:r>
            <a:r>
              <a:rPr lang="en-US" sz="2300" dirty="0">
                <a:solidFill>
                  <a:schemeClr val="bg1"/>
                </a:solidFill>
              </a:rPr>
              <a:t>(Building Context)</a:t>
            </a:r>
          </a:p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3: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Clarifying the Question </a:t>
            </a:r>
            <a:r>
              <a:rPr lang="en-US" sz="2300" dirty="0">
                <a:solidFill>
                  <a:schemeClr val="bg1"/>
                </a:solidFill>
              </a:rPr>
              <a:t>(Defining Key Terms &amp; Pre-Bucketing)</a:t>
            </a:r>
          </a:p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4: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Close Analysis </a:t>
            </a:r>
            <a:r>
              <a:rPr lang="en-US" sz="2300" dirty="0">
                <a:solidFill>
                  <a:schemeClr val="bg1"/>
                </a:solidFill>
              </a:rPr>
              <a:t>(Understanding the Document)</a:t>
            </a:r>
          </a:p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5:</a:t>
            </a:r>
            <a:r>
              <a:rPr lang="en-US" sz="2300" dirty="0">
                <a:solidFill>
                  <a:schemeClr val="bg1"/>
                </a:solidFill>
              </a:rPr>
              <a:t>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Grouping the Documents </a:t>
            </a:r>
            <a:r>
              <a:rPr lang="en-US" sz="2300" dirty="0">
                <a:solidFill>
                  <a:schemeClr val="bg1"/>
                </a:solidFill>
              </a:rPr>
              <a:t>(Post-Bucketing/Developing Thesis)</a:t>
            </a:r>
          </a:p>
          <a:p>
            <a:pPr>
              <a:lnSpc>
                <a:spcPct val="200000"/>
              </a:lnSpc>
            </a:pPr>
            <a:r>
              <a:rPr lang="en-US" sz="2300" b="1" dirty="0">
                <a:solidFill>
                  <a:schemeClr val="bg1"/>
                </a:solidFill>
              </a:rPr>
              <a:t>Step 6:  </a:t>
            </a:r>
            <a:r>
              <a:rPr lang="en-US" sz="23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Writing</a:t>
            </a:r>
            <a:r>
              <a:rPr lang="en-US" sz="2300" dirty="0">
                <a:solidFill>
                  <a:schemeClr val="bg1"/>
                </a:solidFill>
              </a:rPr>
              <a:t> (From Thrash-Out to Essay)</a:t>
            </a:r>
            <a:endParaRPr lang="en-US" sz="2300" b="1" dirty="0">
              <a:solidFill>
                <a:schemeClr val="bg1"/>
              </a:solidFill>
            </a:endParaRPr>
          </a:p>
          <a:p>
            <a:endParaRPr lang="en-US" sz="2300" b="1" dirty="0"/>
          </a:p>
          <a:p>
            <a:endParaRPr lang="en-US" sz="2300" b="1" dirty="0"/>
          </a:p>
        </p:txBody>
      </p:sp>
    </p:spTree>
    <p:extLst>
      <p:ext uri="{BB962C8B-B14F-4D97-AF65-F5344CB8AC3E}">
        <p14:creationId xmlns:p14="http://schemas.microsoft.com/office/powerpoint/2010/main" val="3967540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.telegraph.co.uk/multimedia/archive/01979/cheque_1979821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93" y="3730222"/>
            <a:ext cx="8331189" cy="267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2393" y="129235"/>
            <a:ext cx="81987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D0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Ordeal by </a:t>
            </a:r>
            <a:r>
              <a:rPr lang="en-US" sz="3600" b="1" u="sng" dirty="0" err="1" smtClean="0">
                <a:solidFill>
                  <a:srgbClr val="FFD0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Cheque</a:t>
            </a:r>
            <a:r>
              <a:rPr lang="en-US" sz="3600" b="1" u="sng" dirty="0" smtClean="0">
                <a:solidFill>
                  <a:srgbClr val="FFD0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Activity</a:t>
            </a:r>
          </a:p>
          <a:p>
            <a:endParaRPr lang="en-US" sz="2400" b="1" dirty="0">
              <a:solidFill>
                <a:prstClr val="whit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white"/>
                </a:solidFill>
              </a:rPr>
              <a:t>Analyze the 45 checks written over the course of 34 years.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prstClr val="whit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white"/>
                </a:solidFill>
              </a:rPr>
              <a:t>Using the information from the checks and your own background knowledge, describe what was happening during the person’s life.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 smtClean="0">
              <a:solidFill>
                <a:prstClr val="whit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prstClr val="white"/>
                </a:solidFill>
              </a:rPr>
              <a:t>Identify 10 major events in this person’s life.</a:t>
            </a:r>
            <a:endParaRPr lang="en-US" sz="2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469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4936" y="170866"/>
            <a:ext cx="87946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DD71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The DBQ Project Method Pacing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605" y="1643926"/>
            <a:ext cx="479674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1: 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The Hook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2: 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The Background Essay</a:t>
            </a:r>
          </a:p>
          <a:p>
            <a:endParaRPr lang="en-US" sz="2400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3: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 Clarifying the Question</a:t>
            </a: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4: 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Close Analysis</a:t>
            </a:r>
          </a:p>
          <a:p>
            <a:endParaRPr lang="en-US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5: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 Bucketing &amp; Thesis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5: 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Thrash Out</a:t>
            </a:r>
          </a:p>
          <a:p>
            <a:endParaRPr lang="en-US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6: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 Writer’s Workshop</a:t>
            </a:r>
            <a:endParaRPr lang="en-US" sz="2400" b="1" dirty="0">
              <a:solidFill>
                <a:schemeClr val="bg1"/>
              </a:solidFill>
              <a:latin typeface="+mj-lt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Step 6:  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Timed Writing of Essay</a:t>
            </a: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22" name="Right Brace 21"/>
          <p:cNvSpPr/>
          <p:nvPr/>
        </p:nvSpPr>
        <p:spPr>
          <a:xfrm>
            <a:off x="5392352" y="1660122"/>
            <a:ext cx="325967" cy="706311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C00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38902" y="1782444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DD71"/>
                </a:solidFill>
                <a:latin typeface="+mj-lt"/>
              </a:rPr>
              <a:t>Day One 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578086" y="2891269"/>
            <a:ext cx="30167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DD71"/>
                </a:solidFill>
                <a:latin typeface="+mj-lt"/>
              </a:rPr>
              <a:t>Day Two &amp; Three</a:t>
            </a:r>
          </a:p>
        </p:txBody>
      </p:sp>
      <p:sp>
        <p:nvSpPr>
          <p:cNvPr id="28" name="Right Brace 27"/>
          <p:cNvSpPr/>
          <p:nvPr/>
        </p:nvSpPr>
        <p:spPr>
          <a:xfrm>
            <a:off x="5412119" y="3860651"/>
            <a:ext cx="325967" cy="706311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838902" y="3982973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DD71"/>
                </a:solidFill>
                <a:latin typeface="+mj-lt"/>
              </a:rPr>
              <a:t>Day Four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838902" y="5122553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FFDD71"/>
                </a:solidFill>
                <a:latin typeface="+mj-lt"/>
              </a:rPr>
              <a:t>Day Five</a:t>
            </a:r>
          </a:p>
        </p:txBody>
      </p:sp>
      <p:sp>
        <p:nvSpPr>
          <p:cNvPr id="14" name="Right Brace 13"/>
          <p:cNvSpPr/>
          <p:nvPr/>
        </p:nvSpPr>
        <p:spPr>
          <a:xfrm>
            <a:off x="5415103" y="2772749"/>
            <a:ext cx="325967" cy="706311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C000"/>
              </a:solidFill>
            </a:endParaRPr>
          </a:p>
        </p:txBody>
      </p:sp>
      <p:sp>
        <p:nvSpPr>
          <p:cNvPr id="15" name="Right Brace 14"/>
          <p:cNvSpPr/>
          <p:nvPr/>
        </p:nvSpPr>
        <p:spPr>
          <a:xfrm>
            <a:off x="5408354" y="5000231"/>
            <a:ext cx="325967" cy="706311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0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86166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DD71"/>
                </a:solidFill>
              </a:rPr>
              <a:t>Step 4:</a:t>
            </a:r>
          </a:p>
          <a:p>
            <a:pPr marL="0" indent="0" algn="ctr">
              <a:buNone/>
            </a:pPr>
            <a:r>
              <a:rPr lang="en-US" sz="9600" b="1" dirty="0">
                <a:solidFill>
                  <a:srgbClr val="FFDD71"/>
                </a:solidFill>
              </a:rPr>
              <a:t>Document Analysis</a:t>
            </a:r>
            <a:endParaRPr lang="en-US" b="1" dirty="0">
              <a:solidFill>
                <a:srgbClr val="FFDD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420688" y="381000"/>
            <a:ext cx="8229600" cy="962025"/>
          </a:xfrm>
        </p:spPr>
        <p:txBody>
          <a:bodyPr/>
          <a:lstStyle/>
          <a:p>
            <a:r>
              <a:rPr lang="en-US" sz="4800" b="1" dirty="0">
                <a:solidFill>
                  <a:srgbClr val="FFDD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Document Analysis Habits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420688" y="1676400"/>
            <a:ext cx="8229600" cy="4343400"/>
          </a:xfrm>
        </p:spPr>
        <p:txBody>
          <a:bodyPr/>
          <a:lstStyle/>
          <a:p>
            <a:pPr marL="457200" indent="-457200">
              <a:buFont typeface="Calibri" pitchFamily="34" charset="0"/>
              <a:buAutoNum type="arabicPeriod"/>
            </a:pPr>
            <a:r>
              <a:rPr lang="en-US" sz="4800" b="1" dirty="0">
                <a:solidFill>
                  <a:schemeClr val="bg1"/>
                </a:solidFill>
                <a:ea typeface="ＭＳ Ｐゴシック" pitchFamily="34" charset="-128"/>
              </a:rPr>
              <a:t>What is the source?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en-US" sz="4800" b="1" dirty="0">
                <a:solidFill>
                  <a:schemeClr val="bg1"/>
                </a:solidFill>
                <a:ea typeface="ＭＳ Ｐゴシック" pitchFamily="34" charset="-128"/>
              </a:rPr>
              <a:t>What do you see?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en-US" sz="4800" b="1" dirty="0">
                <a:solidFill>
                  <a:schemeClr val="bg1"/>
                </a:solidFill>
                <a:ea typeface="ＭＳ Ｐゴシック" pitchFamily="34" charset="-128"/>
              </a:rPr>
              <a:t>What does it mean?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en-US" sz="4800" b="1" dirty="0">
                <a:solidFill>
                  <a:schemeClr val="bg1"/>
                </a:solidFill>
                <a:ea typeface="ＭＳ Ｐゴシック" pitchFamily="34" charset="-128"/>
              </a:rPr>
              <a:t>How does this help answer the question?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077200" y="6356350"/>
            <a:ext cx="609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C65F445D-AD3D-42BC-9C23-F08D669F99C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362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12979" y="0"/>
            <a:ext cx="3831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0070C0"/>
                </a:solidFill>
              </a:rPr>
              <a:t>Valley Forge: Would You Have Quit?</a:t>
            </a:r>
            <a:endParaRPr 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12069" y="0"/>
            <a:ext cx="32319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0070C0"/>
                </a:solidFill>
              </a:rPr>
              <a:t>Valley Forge: Would You Have Quit?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86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283" y="2145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DD71"/>
                </a:solidFill>
              </a:rPr>
              <a:t>Step 4: Document Analysis</a:t>
            </a:r>
            <a:br>
              <a:rPr lang="en-US" b="1" dirty="0">
                <a:solidFill>
                  <a:srgbClr val="FFDD71"/>
                </a:solidFill>
              </a:rPr>
            </a:br>
            <a:r>
              <a:rPr lang="en-US" b="1" dirty="0">
                <a:solidFill>
                  <a:srgbClr val="FFDD71"/>
                </a:solidFill>
              </a:rPr>
              <a:t>Best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8083" y="1624402"/>
            <a:ext cx="4724399" cy="4525963"/>
          </a:xfrm>
        </p:spPr>
        <p:txBody>
          <a:bodyPr>
            <a:noAutofit/>
          </a:bodyPr>
          <a:lstStyle/>
          <a:p>
            <a:r>
              <a:rPr lang="en-US" dirty="0">
                <a:latin typeface="+mn-lt"/>
              </a:rPr>
              <a:t>Develop forming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habits</a:t>
            </a:r>
            <a:r>
              <a:rPr lang="en-US" dirty="0">
                <a:latin typeface="+mn-lt"/>
              </a:rPr>
              <a:t> &amp; display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anchor charts</a:t>
            </a:r>
          </a:p>
          <a:p>
            <a:r>
              <a:rPr lang="en-US" dirty="0">
                <a:latin typeface="+mn-lt"/>
              </a:rPr>
              <a:t>Utilize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collaborative group </a:t>
            </a:r>
            <a:r>
              <a:rPr lang="en-US" dirty="0">
                <a:latin typeface="+mn-lt"/>
              </a:rPr>
              <a:t>strategies</a:t>
            </a:r>
          </a:p>
          <a:p>
            <a:r>
              <a:rPr lang="en-US" dirty="0">
                <a:latin typeface="+mn-lt"/>
              </a:rPr>
              <a:t>Incorporate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fostering discovery </a:t>
            </a:r>
            <a:r>
              <a:rPr lang="en-US" dirty="0">
                <a:latin typeface="+mn-lt"/>
              </a:rPr>
              <a:t>directions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r>
              <a:rPr lang="en-US" dirty="0">
                <a:latin typeface="+mn-lt"/>
              </a:rPr>
              <a:t>Review document analysis sheets daily as a </a:t>
            </a: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formative check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83" y="1715683"/>
            <a:ext cx="3632699" cy="2171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83" y="4035467"/>
            <a:ext cx="3632699" cy="242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86166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D03B"/>
                </a:solidFill>
              </a:rPr>
              <a:t>Step 5:</a:t>
            </a:r>
          </a:p>
          <a:p>
            <a:pPr marL="0" indent="0" algn="ctr">
              <a:buNone/>
            </a:pPr>
            <a:r>
              <a:rPr lang="en-US" sz="9600" b="1" dirty="0">
                <a:solidFill>
                  <a:srgbClr val="FFD03B"/>
                </a:solidFill>
              </a:rPr>
              <a:t>Getting Ready to Write</a:t>
            </a:r>
            <a:endParaRPr lang="en-US" b="1" dirty="0">
              <a:solidFill>
                <a:srgbClr val="FFD03B"/>
              </a:solidFill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457200" y="5253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latin typeface="Segoe Print" pitchFamily="2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(</a:t>
            </a:r>
            <a:r>
              <a:rPr lang="en-US" sz="3600" dirty="0" smtClean="0"/>
              <a:t>Bucketing</a:t>
            </a:r>
            <a:r>
              <a:rPr lang="en-US" sz="3600" dirty="0"/>
              <a:t>, Thesis, </a:t>
            </a:r>
            <a:r>
              <a:rPr lang="en-US" sz="3600" dirty="0" smtClean="0"/>
              <a:t>Thrash-Out)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75542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45508"/>
            <a:ext cx="3949996" cy="4250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449" y="1945507"/>
            <a:ext cx="3990351" cy="4250341"/>
          </a:xfrm>
          <a:prstGeom prst="rect">
            <a:avLst/>
          </a:prstGeom>
        </p:spPr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0" y="802507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DD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Valley Forge: Would You Have Quit?</a:t>
            </a:r>
            <a:endParaRPr lang="en-US" dirty="0">
              <a:solidFill>
                <a:srgbClr val="FFDD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latin typeface="Segoe Print" pitchFamily="2" charset="0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Step 5B: Thrash-Out (Debate)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46398" y="1945507"/>
            <a:ext cx="1371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Quit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851481" y="1945507"/>
            <a:ext cx="168028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Stay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85599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227424"/>
            <a:ext cx="8229600" cy="909637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  <a:ea typeface="ＭＳ Ｐゴシック" pitchFamily="34" charset="-128"/>
              </a:rPr>
              <a:t>The DBQ Project Method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79411"/>
            <a:ext cx="8229600" cy="12947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Step 5C – Thrash-Out</a:t>
            </a:r>
            <a:endParaRPr lang="en-US" dirty="0"/>
          </a:p>
          <a:p>
            <a:pPr marL="0" indent="0" algn="ctr">
              <a:buNone/>
            </a:pPr>
            <a:r>
              <a:rPr lang="en-US" b="1" dirty="0"/>
              <a:t>Testing Out the Thesis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344184" y="2716502"/>
            <a:ext cx="4104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u="sng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Reflection Question: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white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white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How can debate enhance the writing process?</a:t>
            </a:r>
          </a:p>
        </p:txBody>
      </p:sp>
      <p:sp>
        <p:nvSpPr>
          <p:cNvPr id="5" name="Rectangle 4"/>
          <p:cNvSpPr/>
          <p:nvPr/>
        </p:nvSpPr>
        <p:spPr>
          <a:xfrm>
            <a:off x="4448710" y="2808019"/>
            <a:ext cx="41045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Clarify thoughts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Say orally will write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Chance to correct document analysis errors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Prod them to take it out to argument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Hear others thoughts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Counterargument 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Voice and passion</a:t>
            </a:r>
          </a:p>
          <a:p>
            <a:pPr marL="342900" lvl="0" indent="-342900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Hear students making connections b/t documents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344184" y="4546956"/>
            <a:ext cx="41045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Four Corners Debate, philosophical chairs, Socratic seminar, fish bowl discussion, etc.</a:t>
            </a:r>
            <a:endParaRPr lang="en-US" sz="2400" dirty="0">
              <a:solidFill>
                <a:schemeClr val="accent2">
                  <a:lumMod val="40000"/>
                  <a:lumOff val="60000"/>
                </a:schemeClr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83171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86166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D03B"/>
                </a:solidFill>
              </a:rPr>
              <a:t>Step 6:</a:t>
            </a:r>
          </a:p>
          <a:p>
            <a:pPr marL="0" indent="0" algn="ctr">
              <a:buNone/>
            </a:pPr>
            <a:r>
              <a:rPr lang="en-US" sz="9600" b="1" dirty="0">
                <a:solidFill>
                  <a:srgbClr val="FFD03B"/>
                </a:solidFill>
              </a:rPr>
              <a:t>Essay Writing</a:t>
            </a:r>
            <a:endParaRPr lang="en-US" b="1" dirty="0">
              <a:solidFill>
                <a:srgbClr val="FFD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195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05" y="568277"/>
            <a:ext cx="4050885" cy="50340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112" y="568278"/>
            <a:ext cx="4128158" cy="503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1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2004318"/>
            <a:ext cx="8534400" cy="320040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10000" dirty="0">
                <a:solidFill>
                  <a:srgbClr val="FFCC66"/>
                </a:solidFill>
                <a:latin typeface="Comic Sans MS" panose="030F0702030302020204" pitchFamily="66" charset="0"/>
              </a:rPr>
              <a:t>Elements of a Proficient Essay</a:t>
            </a:r>
          </a:p>
        </p:txBody>
      </p:sp>
    </p:spTree>
    <p:extLst>
      <p:ext uri="{BB962C8B-B14F-4D97-AF65-F5344CB8AC3E}">
        <p14:creationId xmlns:p14="http://schemas.microsoft.com/office/powerpoint/2010/main" val="11103994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A4A750-9575-449E-B722-36DB804EFEB5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300" y="141288"/>
            <a:ext cx="8686800" cy="65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465852" y="934948"/>
            <a:ext cx="3000054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Introduction built through formative checks following background essay, clarifying the question and thesis. </a:t>
            </a:r>
          </a:p>
        </p:txBody>
      </p:sp>
    </p:spTree>
    <p:extLst>
      <p:ext uri="{BB962C8B-B14F-4D97-AF65-F5344CB8AC3E}">
        <p14:creationId xmlns:p14="http://schemas.microsoft.com/office/powerpoint/2010/main" val="215047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0633" y="240967"/>
            <a:ext cx="7772400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R</a:t>
            </a:r>
            <a:r>
              <a:rPr lang="en-US" altLang="en-US" sz="5400" b="1" dirty="0">
                <a:solidFill>
                  <a:srgbClr val="FF00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A</a:t>
            </a:r>
            <a:r>
              <a:rPr lang="en-US" altLang="en-US" sz="5400" b="1" dirty="0">
                <a:solidFill>
                  <a:srgbClr val="FFFF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I</a:t>
            </a:r>
            <a:r>
              <a:rPr lang="en-US" altLang="en-US" sz="5400" b="1" dirty="0">
                <a:solidFill>
                  <a:srgbClr val="00B05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N</a:t>
            </a:r>
            <a:r>
              <a:rPr lang="en-US" alt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B</a:t>
            </a:r>
            <a:r>
              <a:rPr lang="en-US" altLang="en-US" sz="5400" b="1" dirty="0">
                <a:solidFill>
                  <a:srgbClr val="FF00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O</a:t>
            </a:r>
            <a:r>
              <a:rPr lang="en-US" altLang="en-US" sz="5400" b="1" dirty="0">
                <a:solidFill>
                  <a:srgbClr val="FFFF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W</a:t>
            </a:r>
            <a:r>
              <a:rPr lang="en-US" altLang="en-US" sz="5400" b="1" dirty="0">
                <a:solidFill>
                  <a:schemeClr val="tx2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 </a:t>
            </a:r>
            <a:r>
              <a:rPr lang="en-US" altLang="en-US" sz="5400" b="1" dirty="0">
                <a:solidFill>
                  <a:srgbClr val="00B05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E</a:t>
            </a:r>
            <a:r>
              <a:rPr lang="en-US" alt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D</a:t>
            </a:r>
            <a:r>
              <a:rPr lang="en-US" altLang="en-US" sz="5400" b="1" dirty="0">
                <a:solidFill>
                  <a:srgbClr val="FF00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I</a:t>
            </a:r>
            <a:r>
              <a:rPr lang="en-US" altLang="en-US" sz="5400" b="1" dirty="0">
                <a:solidFill>
                  <a:srgbClr val="FFFF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T</a:t>
            </a:r>
            <a:r>
              <a:rPr lang="en-US" altLang="en-US" sz="5400" b="1" dirty="0">
                <a:solidFill>
                  <a:srgbClr val="00B05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I</a:t>
            </a:r>
            <a:r>
              <a:rPr lang="en-US" altLang="en-US" sz="5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N</a:t>
            </a:r>
            <a:r>
              <a:rPr lang="en-US" altLang="en-US" sz="5400" b="1" dirty="0">
                <a:solidFill>
                  <a:srgbClr val="FF00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G</a:t>
            </a:r>
          </a:p>
          <a:p>
            <a:pPr algn="ctr"/>
            <a:endParaRPr lang="en-US" altLang="en-US" sz="9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endParaRPr lang="en-US" altLang="en-US" sz="800" b="1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  <a:p>
            <a:endParaRPr lang="en-US" altLang="en-US" sz="3600" b="1" dirty="0">
              <a:solidFill>
                <a:srgbClr val="00B050"/>
              </a:solidFill>
              <a:latin typeface="Segoe Print" panose="02000600000000000000" pitchFamily="2" charset="0"/>
              <a:ea typeface="ＭＳ Ｐゴシック" panose="020B0600070205080204" pitchFamily="34" charset="-128"/>
            </a:endParaRPr>
          </a:p>
          <a:p>
            <a:r>
              <a:rPr lang="en-US" altLang="en-US" sz="3600" b="1" dirty="0">
                <a:solidFill>
                  <a:srgbClr val="00B05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Background/Historical Context</a:t>
            </a:r>
          </a:p>
          <a:p>
            <a:endParaRPr lang="en-US" altLang="en-US" sz="3600" b="1" dirty="0">
              <a:solidFill>
                <a:srgbClr val="00B050"/>
              </a:solidFill>
              <a:latin typeface="Segoe Print" panose="02000600000000000000" pitchFamily="2" charset="0"/>
              <a:ea typeface="ＭＳ Ｐゴシック" panose="020B0600070205080204" pitchFamily="34" charset="-128"/>
            </a:endParaRPr>
          </a:p>
          <a:p>
            <a:r>
              <a:rPr lang="en-US" altLang="en-US" sz="3600" b="1" dirty="0">
                <a:solidFill>
                  <a:srgbClr val="00B0F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Thesis &amp; Baby Thesis</a:t>
            </a:r>
          </a:p>
          <a:p>
            <a:endParaRPr lang="en-US" altLang="en-US" sz="3600" b="1" dirty="0">
              <a:solidFill>
                <a:schemeClr val="tx2"/>
              </a:solidFill>
              <a:latin typeface="Segoe Print" panose="02000600000000000000" pitchFamily="2" charset="0"/>
              <a:ea typeface="ＭＳ Ｐゴシック" panose="020B0600070205080204" pitchFamily="34" charset="-128"/>
            </a:endParaRPr>
          </a:p>
          <a:p>
            <a:r>
              <a:rPr lang="en-US" altLang="en-US" sz="3600" b="1" dirty="0">
                <a:solidFill>
                  <a:srgbClr val="FFFF00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Evidence</a:t>
            </a:r>
          </a:p>
          <a:p>
            <a:endParaRPr lang="en-US" altLang="en-US" sz="3600" b="1" dirty="0">
              <a:solidFill>
                <a:srgbClr val="FFFF00"/>
              </a:solidFill>
              <a:latin typeface="Segoe Print" panose="02000600000000000000" pitchFamily="2" charset="0"/>
              <a:ea typeface="ＭＳ Ｐゴシック" panose="020B0600070205080204" pitchFamily="34" charset="-128"/>
            </a:endParaRPr>
          </a:p>
          <a:p>
            <a:r>
              <a:rPr lang="en-US" altLang="en-US" sz="3600" b="1" dirty="0">
                <a:solidFill>
                  <a:srgbClr val="FF66CC"/>
                </a:solidFill>
                <a:latin typeface="Segoe Print" panose="02000600000000000000" pitchFamily="2" charset="0"/>
                <a:ea typeface="ＭＳ Ｐゴシック" panose="020B0600070205080204" pitchFamily="34" charset="-128"/>
              </a:rPr>
              <a:t>Interpretation/Argument</a:t>
            </a:r>
          </a:p>
        </p:txBody>
      </p:sp>
    </p:spTree>
    <p:extLst>
      <p:ext uri="{BB962C8B-B14F-4D97-AF65-F5344CB8AC3E}">
        <p14:creationId xmlns:p14="http://schemas.microsoft.com/office/powerpoint/2010/main" val="15618048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8731"/>
            <a:ext cx="9144000" cy="560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0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8" y="0"/>
            <a:ext cx="8621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2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8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7700" y="2081027"/>
            <a:ext cx="7848600" cy="3657600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Students can visually see if they have all the required elements of a proficient essay.</a:t>
            </a:r>
          </a:p>
          <a:p>
            <a:r>
              <a:rPr lang="en-US" dirty="0">
                <a:latin typeface="+mn-lt"/>
              </a:rPr>
              <a:t>Allows for discussion if misinterpretation of an element.</a:t>
            </a:r>
          </a:p>
          <a:p>
            <a:r>
              <a:rPr lang="en-US" dirty="0">
                <a:latin typeface="+mn-lt"/>
              </a:rPr>
              <a:t>Revisions can take place prior to turning in.</a:t>
            </a:r>
          </a:p>
          <a:p>
            <a:r>
              <a:rPr lang="en-US" dirty="0">
                <a:latin typeface="+mn-lt"/>
              </a:rPr>
              <a:t>Easier for the teacher to grade.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9700" y="1164993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Rainbow Highlighting - Benefits</a:t>
            </a:r>
          </a:p>
        </p:txBody>
      </p:sp>
    </p:spTree>
    <p:extLst>
      <p:ext uri="{BB962C8B-B14F-4D97-AF65-F5344CB8AC3E}">
        <p14:creationId xmlns:p14="http://schemas.microsoft.com/office/powerpoint/2010/main" val="2072513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837346"/>
            <a:ext cx="8534400" cy="364905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10000" dirty="0">
                <a:solidFill>
                  <a:srgbClr val="FFCC66"/>
                </a:solidFill>
                <a:latin typeface="Comic Sans MS" panose="030F0702030302020204" pitchFamily="66" charset="0"/>
              </a:rPr>
              <a:t>Using Rubrics to Improve Student Writing</a:t>
            </a:r>
          </a:p>
        </p:txBody>
      </p:sp>
    </p:spTree>
    <p:extLst>
      <p:ext uri="{BB962C8B-B14F-4D97-AF65-F5344CB8AC3E}">
        <p14:creationId xmlns:p14="http://schemas.microsoft.com/office/powerpoint/2010/main" val="16447000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92458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Scoring Rubrics (Expanded)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25388"/>
            <a:ext cx="8229600" cy="531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714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25" y="488125"/>
            <a:ext cx="4179059" cy="18815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25" y="2369712"/>
            <a:ext cx="4179059" cy="37606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788" y="488126"/>
            <a:ext cx="4179059" cy="564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396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0246" y="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Historical Background/Context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6" y="523220"/>
            <a:ext cx="8925886" cy="1620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46" y="2143570"/>
            <a:ext cx="8925886" cy="462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86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0246" y="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Claim/Thesis Statement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46" y="523220"/>
            <a:ext cx="8925886" cy="10092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46" y="1532504"/>
            <a:ext cx="8925886" cy="523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589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0246" y="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Using Evidence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57" y="523220"/>
            <a:ext cx="8909108" cy="620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762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0246" y="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Inferencing/Reasoning/Argument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36" y="523220"/>
            <a:ext cx="8900718" cy="626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564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0246" y="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Your turn!!!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13" y="523220"/>
            <a:ext cx="8867163" cy="62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31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7700" y="2081026"/>
            <a:ext cx="7848600" cy="386257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+mn-lt"/>
              </a:rPr>
              <a:t>Used to collect data.</a:t>
            </a:r>
          </a:p>
          <a:p>
            <a:r>
              <a:rPr lang="en-US" dirty="0">
                <a:latin typeface="+mn-lt"/>
              </a:rPr>
              <a:t>Data should be used to “improve” not to “prove”</a:t>
            </a:r>
          </a:p>
          <a:p>
            <a:r>
              <a:rPr lang="en-US" dirty="0">
                <a:latin typeface="+mn-lt"/>
              </a:rPr>
              <a:t>Does your rubric provide formative feedback? Allows students to see areas of strengths &amp; weaknesses</a:t>
            </a:r>
          </a:p>
          <a:p>
            <a:r>
              <a:rPr lang="en-US" dirty="0">
                <a:latin typeface="+mn-lt"/>
              </a:rPr>
              <a:t>Spell out scoring criteria – should be shared with the students to help them improve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solidFill>
                <a:srgbClr val="FFCC66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9700" y="1164993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CC66"/>
                </a:solidFill>
                <a:latin typeface="Comic Sans MS" panose="030F0702030302020204" pitchFamily="66" charset="0"/>
              </a:rPr>
              <a:t>Benefits of Using Rubrics</a:t>
            </a:r>
          </a:p>
        </p:txBody>
      </p:sp>
    </p:spTree>
    <p:extLst>
      <p:ext uri="{BB962C8B-B14F-4D97-AF65-F5344CB8AC3E}">
        <p14:creationId xmlns:p14="http://schemas.microsoft.com/office/powerpoint/2010/main" val="13130465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5973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957552"/>
            <a:ext cx="8534400" cy="354562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0000" dirty="0">
                <a:solidFill>
                  <a:srgbClr val="FFCC66"/>
                </a:solidFill>
                <a:latin typeface="Comic Sans MS" panose="030F0702030302020204" pitchFamily="66" charset="0"/>
              </a:rPr>
              <a:t>Scoring of Student Essays</a:t>
            </a:r>
          </a:p>
        </p:txBody>
      </p:sp>
    </p:spTree>
    <p:extLst>
      <p:ext uri="{BB962C8B-B14F-4D97-AF65-F5344CB8AC3E}">
        <p14:creationId xmlns:p14="http://schemas.microsoft.com/office/powerpoint/2010/main" val="232432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r. 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9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3924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92458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Scoring Rubrics – Class Score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24" y="1465728"/>
            <a:ext cx="8305800" cy="531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2251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7017" y="-111153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9517" y="770237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Score &amp; Calibrate Student Essays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" y="1447800"/>
            <a:ext cx="8496300" cy="5257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endParaRPr lang="en-US" altLang="en-US" sz="3200" dirty="0"/>
          </a:p>
          <a:p>
            <a:pPr marL="342900" indent="-342900">
              <a:buFont typeface="+mj-lt"/>
              <a:buAutoNum type="arabicPeriod"/>
            </a:pPr>
            <a:endParaRPr lang="en-US" altLang="en-US" sz="32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en-US" sz="3200" dirty="0">
                <a:solidFill>
                  <a:schemeClr val="bg1"/>
                </a:solidFill>
              </a:rPr>
              <a:t>Choose a leader for your group.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en-US" sz="3200" dirty="0">
                <a:solidFill>
                  <a:schemeClr val="bg1"/>
                </a:solidFill>
              </a:rPr>
              <a:t>Score independently using the Class Scoring Rubric (22 point rubric). </a:t>
            </a:r>
            <a:r>
              <a:rPr lang="en-US" altLang="en-US" sz="3200" i="1" dirty="0">
                <a:solidFill>
                  <a:schemeClr val="bg1"/>
                </a:solidFill>
              </a:rPr>
              <a:t>Is it there/not there?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en-US" sz="32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Calibration leader, call for score of each element from each examiner.  Discuss any differences.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en-US" sz="32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How clearly does this rubric offer formative feedback for students?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5982" y="1447800"/>
            <a:ext cx="8220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FF00"/>
                </a:solidFill>
                <a:ea typeface="ＭＳ Ｐゴシック" panose="020B0600070205080204" pitchFamily="34" charset="-128"/>
              </a:rPr>
              <a:t>Is the Element Visible?</a:t>
            </a:r>
          </a:p>
        </p:txBody>
      </p:sp>
    </p:spTree>
    <p:extLst>
      <p:ext uri="{BB962C8B-B14F-4D97-AF65-F5344CB8AC3E}">
        <p14:creationId xmlns:p14="http://schemas.microsoft.com/office/powerpoint/2010/main" val="3687216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36" y="437232"/>
            <a:ext cx="4282705" cy="18938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36" y="2331076"/>
            <a:ext cx="4282705" cy="36318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9273" y="437232"/>
            <a:ext cx="4250373" cy="552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3924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0" y="92458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Scoring Rubrics – Class Score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24" y="1447800"/>
            <a:ext cx="8305800" cy="531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5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16893" y="609600"/>
            <a:ext cx="2362202" cy="3048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b="1" dirty="0">
                <a:solidFill>
                  <a:schemeClr val="bg1"/>
                </a:solidFill>
              </a:rPr>
              <a:t>Total Points Available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116893" y="4038600"/>
            <a:ext cx="2362202" cy="304800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b="1" dirty="0">
                <a:solidFill>
                  <a:schemeClr val="bg1"/>
                </a:solidFill>
              </a:rPr>
              <a:t>Highest Score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16893" y="3124200"/>
            <a:ext cx="2362202" cy="304800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en-US" b="1" dirty="0">
                <a:solidFill>
                  <a:schemeClr val="bg1"/>
                </a:solidFill>
              </a:rPr>
              <a:t>Lowest Score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600201" y="5321709"/>
            <a:ext cx="4365522" cy="1199535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u="sng" dirty="0">
                <a:solidFill>
                  <a:schemeClr val="bg1"/>
                </a:solidFill>
              </a:rPr>
              <a:t>Class Average</a:t>
            </a:r>
            <a:r>
              <a:rPr lang="en-US" b="1" dirty="0">
                <a:solidFill>
                  <a:schemeClr val="bg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Compare throughout the year.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Should increase as DBQ skills are taught and reinforced. </a:t>
            </a:r>
          </a:p>
          <a:p>
            <a:pPr>
              <a:spcAft>
                <a:spcPts val="1200"/>
              </a:spcAft>
            </a:pP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600200" y="2590800"/>
            <a:ext cx="4392561" cy="2514600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u="sng" dirty="0">
                <a:solidFill>
                  <a:schemeClr val="bg1"/>
                </a:solidFill>
              </a:rPr>
              <a:t>Grading</a:t>
            </a:r>
            <a:r>
              <a:rPr lang="en-US" b="1" dirty="0">
                <a:solidFill>
                  <a:schemeClr val="bg1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Use your highest score as your “100” (baseline).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>
                <a:solidFill>
                  <a:schemeClr val="bg1"/>
                </a:solidFill>
              </a:rPr>
              <a:t>Example</a:t>
            </a:r>
            <a:r>
              <a:rPr lang="en-US" sz="1600" dirty="0">
                <a:solidFill>
                  <a:schemeClr val="bg1"/>
                </a:solidFill>
              </a:rPr>
              <a:t> - B. Letterman had the highest score of 15 points.  I would grade this DBQ  on a 15 point scale.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Raise the scale score with each DBQ that you complete.  </a:t>
            </a:r>
            <a:r>
              <a:rPr lang="en-US" sz="1600" i="1" dirty="0">
                <a:solidFill>
                  <a:schemeClr val="bg1"/>
                </a:solidFill>
              </a:rPr>
              <a:t>Example</a:t>
            </a:r>
            <a:r>
              <a:rPr lang="en-US" sz="1600" dirty="0">
                <a:solidFill>
                  <a:schemeClr val="bg1"/>
                </a:solidFill>
              </a:rPr>
              <a:t>– The second DBQ might be graded on a 17 point scale.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116893" y="5943600"/>
            <a:ext cx="2362202" cy="685800"/>
          </a:xfrm>
          <a:prstGeom prst="straightConnector1">
            <a:avLst/>
          </a:prstGeom>
          <a:ln w="920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4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8" grpId="0" animBg="1"/>
      <p:bldP spid="20" grpId="0" animBg="1"/>
      <p:bldP spid="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28600" y="228600"/>
            <a:ext cx="8686800" cy="6096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Writing Priorities</a:t>
            </a:r>
            <a:endParaRPr lang="en-US" altLang="en-US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3397" y="245177"/>
            <a:ext cx="7848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Writing Priorities</a:t>
            </a:r>
          </a:p>
          <a:p>
            <a:pPr algn="ctr"/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 bwMode="auto">
          <a:xfrm>
            <a:off x="609600" y="1355455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dirty="0">
                <a:ea typeface="ＭＳ Ｐゴシック" pitchFamily="34" charset="-128"/>
              </a:rPr>
              <a:t>1. 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</a:rPr>
              <a:t>Organization</a:t>
            </a:r>
            <a:r>
              <a:rPr lang="en-US" dirty="0">
                <a:ea typeface="ＭＳ Ｐゴシック" pitchFamily="34" charset="-128"/>
              </a:rPr>
              <a:t> of essay (Macro and Micro).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9600" y="1897850"/>
            <a:ext cx="82296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06400" indent="-406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406400" marR="0" lvl="0" indent="-406400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2.  Effective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ＭＳ Ｐゴシック" pitchFamily="34" charset="-128"/>
              </a:rPr>
              <a:t>Introduction.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2414917"/>
            <a:ext cx="8229600" cy="830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465138" indent="-465138"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3. 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Thesis and Baby Thesis </a:t>
            </a:r>
            <a:r>
              <a:rPr lang="en-US" sz="2400" dirty="0">
                <a:solidFill>
                  <a:prstClr val="black"/>
                </a:solidFill>
              </a:rPr>
              <a:t>as claim and sub-claim statements.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7538" y="3225065"/>
            <a:ext cx="8221662" cy="831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457200" indent="-457200" eaLnBrk="1" hangingPunct="1">
              <a:buAutoNum type="arabicPeriod" startAt="4"/>
              <a:defRPr/>
            </a:pPr>
            <a:r>
              <a:rPr lang="en-US" sz="2400" dirty="0">
                <a:solidFill>
                  <a:prstClr val="black"/>
                </a:solidFill>
              </a:rPr>
              <a:t>Appropriate use of documents as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Evidence with   </a:t>
            </a:r>
          </a:p>
          <a:p>
            <a:pPr marL="0" indent="0" eaLnBrk="1" hangingPunct="1">
              <a:defRPr/>
            </a:pP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Citation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9600" y="4019187"/>
            <a:ext cx="82296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06400" indent="-406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406400" marR="0" lvl="0" indent="-406400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5.  Clear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ＭＳ Ｐゴシック" pitchFamily="34" charset="-128"/>
              </a:rPr>
              <a:t>Argument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t>. 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17538" y="4571564"/>
            <a:ext cx="82296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06400" indent="-406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6.  Effective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Conclusion</a:t>
            </a:r>
            <a:r>
              <a:rPr lang="en-US" sz="2400" dirty="0">
                <a:solidFill>
                  <a:prstClr val="black"/>
                </a:solidFill>
              </a:rPr>
              <a:t>. 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9600" y="5123941"/>
            <a:ext cx="82296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06400" indent="-406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7. 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 of View </a:t>
            </a:r>
            <a:r>
              <a:rPr lang="en-US" sz="2400" dirty="0">
                <a:solidFill>
                  <a:prstClr val="black"/>
                </a:solidFill>
              </a:rPr>
              <a:t>and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Counterargument</a:t>
            </a:r>
            <a:r>
              <a:rPr lang="en-US" sz="2400" dirty="0">
                <a:solidFill>
                  <a:prstClr val="black"/>
                </a:solidFill>
              </a:rPr>
              <a:t>. 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9600" y="5620708"/>
            <a:ext cx="82296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406400" indent="-406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sz="2400" dirty="0">
                <a:solidFill>
                  <a:prstClr val="black"/>
                </a:solidFill>
              </a:rPr>
              <a:t>8. 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Style</a:t>
            </a:r>
            <a:r>
              <a:rPr lang="en-US" sz="2400" dirty="0">
                <a:solidFill>
                  <a:prstClr val="black"/>
                </a:solidFill>
              </a:rPr>
              <a:t> and 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Convention</a:t>
            </a:r>
            <a:r>
              <a:rPr lang="en-US" sz="2400" dirty="0">
                <a:solidFill>
                  <a:prstClr val="black"/>
                </a:solidFill>
              </a:rPr>
              <a:t>. 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83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5973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957552"/>
            <a:ext cx="8534400" cy="35456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0000" dirty="0" smtClean="0">
                <a:solidFill>
                  <a:srgbClr val="FFCC66"/>
                </a:solidFill>
                <a:latin typeface="Comic Sans MS" panose="030F0702030302020204" pitchFamily="66" charset="0"/>
              </a:rPr>
              <a:t>Making an Argument</a:t>
            </a:r>
            <a:endParaRPr lang="en-US" sz="10000" dirty="0">
              <a:solidFill>
                <a:srgbClr val="FFCC6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4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-year-old Mateo Makes His Case for Cupcakes_ 'Linda, honey, just listen.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1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5973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957552"/>
            <a:ext cx="8534400" cy="35456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0000" dirty="0">
                <a:solidFill>
                  <a:srgbClr val="FFCC66"/>
                </a:solidFill>
                <a:latin typeface="Comic Sans MS" panose="030F0702030302020204" pitchFamily="66" charset="0"/>
              </a:rPr>
              <a:t>Document Analysis</a:t>
            </a:r>
          </a:p>
        </p:txBody>
      </p:sp>
    </p:spTree>
    <p:extLst>
      <p:ext uri="{BB962C8B-B14F-4D97-AF65-F5344CB8AC3E}">
        <p14:creationId xmlns:p14="http://schemas.microsoft.com/office/powerpoint/2010/main" val="182834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" y="88900"/>
            <a:ext cx="9004300" cy="668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57451" y="120650"/>
            <a:ext cx="3300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Mr. Hyndshaw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522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14300"/>
            <a:ext cx="87122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5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295400" y="995363"/>
            <a:ext cx="6553200" cy="909637"/>
          </a:xfrm>
        </p:spPr>
        <p:txBody>
          <a:bodyPr/>
          <a:lstStyle/>
          <a:p>
            <a:pPr eaLnBrk="1" hangingPunct="1"/>
            <a:endParaRPr lang="en-US">
              <a:ea typeface="ＭＳ Ｐゴシック" pitchFamily="34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3" y="104962"/>
            <a:ext cx="8929687" cy="6296305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8236824" y="104962"/>
            <a:ext cx="533400" cy="4475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9471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70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30" y="273180"/>
            <a:ext cx="4217697" cy="19419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30" y="2215165"/>
            <a:ext cx="4217697" cy="37606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6" y="273180"/>
            <a:ext cx="4217697" cy="570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4324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404"/>
            <a:ext cx="9144000" cy="684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591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08" y="164326"/>
            <a:ext cx="7803556" cy="27922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08" y="3224741"/>
            <a:ext cx="7803556" cy="279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813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1379" y="1696092"/>
            <a:ext cx="4995167" cy="320040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sz="10000" dirty="0">
                <a:solidFill>
                  <a:srgbClr val="FFCC66"/>
                </a:solidFill>
                <a:latin typeface="Comic Sans MS" panose="030F0702030302020204" pitchFamily="66" charset="0"/>
              </a:rPr>
              <a:t>The DBQ Relay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5708" y="3441816"/>
            <a:ext cx="3833759" cy="260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817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150" y="12761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0650" y="1270612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CC66"/>
                </a:solidFill>
                <a:latin typeface="Comic Sans MS" panose="030F0702030302020204" pitchFamily="66" charset="0"/>
              </a:rPr>
              <a:t>Document Analysis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38150" y="2391056"/>
            <a:ext cx="8229600" cy="4191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altLang="en-US" dirty="0">
                <a:latin typeface="+mn-lt"/>
                <a:ea typeface="ＭＳ Ｐゴシック" panose="020B0600070205080204" pitchFamily="34" charset="-128"/>
              </a:rPr>
              <a:t>In groups with your table analyze the document(s) at your table.</a:t>
            </a:r>
          </a:p>
          <a:p>
            <a:pPr marL="514350" indent="-514350">
              <a:buAutoNum type="arabicPeriod"/>
            </a:pPr>
            <a:r>
              <a:rPr lang="en-US" altLang="en-US" dirty="0">
                <a:latin typeface="+mn-lt"/>
                <a:ea typeface="ＭＳ Ｐゴシック" panose="020B0600070205080204" pitchFamily="34" charset="-128"/>
              </a:rPr>
              <a:t>Discuss the evidence, make an inference and formulate an argument.</a:t>
            </a:r>
          </a:p>
          <a:p>
            <a:pPr marL="514350" indent="-514350">
              <a:buAutoNum type="arabicPeriod"/>
            </a:pPr>
            <a:r>
              <a:rPr lang="en-US" altLang="en-US" dirty="0">
                <a:latin typeface="+mn-lt"/>
                <a:ea typeface="ＭＳ Ｐゴシック" panose="020B0600070205080204" pitchFamily="34" charset="-128"/>
              </a:rPr>
              <a:t>Complete a document analysis sheet for each document assigned to your group.  </a:t>
            </a:r>
          </a:p>
          <a:p>
            <a:pPr marL="514350" indent="-514350">
              <a:buAutoNum type="arabicPeriod"/>
            </a:pPr>
            <a:r>
              <a:rPr lang="en-US" altLang="en-US" dirty="0">
                <a:latin typeface="+mn-lt"/>
                <a:ea typeface="ＭＳ Ｐゴシック" panose="020B0600070205080204" pitchFamily="34" charset="-128"/>
              </a:rPr>
              <a:t>Roles: Leader, Writer, Presenter, Researcher</a:t>
            </a:r>
          </a:p>
          <a:p>
            <a:pPr marL="514350" indent="-514350">
              <a:buAutoNum type="arabicPeriod"/>
            </a:pPr>
            <a:endParaRPr lang="en-US" altLang="en-US" b="1" dirty="0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38279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98" y="3889375"/>
            <a:ext cx="5181600" cy="296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1144588"/>
            <a:ext cx="2770188" cy="35845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4175" y="1144588"/>
            <a:ext cx="854075" cy="339725"/>
          </a:xfrm>
          <a:prstGeom prst="rect">
            <a:avLst/>
          </a:prstGeom>
          <a:solidFill>
            <a:schemeClr val="bg1">
              <a:lumMod val="85000"/>
              <a:alpha val="98000"/>
            </a:scheme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/>
              <a:t>Step 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898901"/>
            <a:ext cx="814388" cy="338137"/>
          </a:xfrm>
          <a:prstGeom prst="rect">
            <a:avLst/>
          </a:prstGeom>
          <a:solidFill>
            <a:schemeClr val="bg1">
              <a:lumMod val="85000"/>
              <a:alpha val="98000"/>
            </a:scheme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/>
              <a:t>Step 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654" y="5700713"/>
            <a:ext cx="155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Evidence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79601" y="5239048"/>
            <a:ext cx="1911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Interpretation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of</a:t>
            </a:r>
          </a:p>
          <a:p>
            <a:pPr algn="ctr"/>
            <a:r>
              <a:rPr lang="en-US" b="1" dirty="0">
                <a:solidFill>
                  <a:srgbClr val="00B050"/>
                </a:solidFill>
              </a:rPr>
              <a:t>Evidence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1154" y="5711091"/>
            <a:ext cx="155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Argument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591" y="1111767"/>
            <a:ext cx="3687762" cy="47736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>
            <a:off x="1522412" y="2361466"/>
            <a:ext cx="4116388" cy="5754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153444" y="2520156"/>
            <a:ext cx="3511549" cy="11374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048000" y="2361466"/>
            <a:ext cx="2743200" cy="21000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641202" y="4754325"/>
            <a:ext cx="3023791" cy="567978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552552" y="5038314"/>
            <a:ext cx="1138634" cy="763706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1618060" y="4754325"/>
            <a:ext cx="4073126" cy="1105703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 txBox="1">
            <a:spLocks/>
          </p:cNvSpPr>
          <p:nvPr/>
        </p:nvSpPr>
        <p:spPr>
          <a:xfrm>
            <a:off x="426720" y="-20386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bg1"/>
                </a:solidFill>
                <a:latin typeface="Segoe Print" pitchFamily="2" charset="0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9220" y="631802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Body Paragraphs</a:t>
            </a:r>
          </a:p>
        </p:txBody>
      </p:sp>
    </p:spTree>
    <p:extLst>
      <p:ext uri="{BB962C8B-B14F-4D97-AF65-F5344CB8AC3E}">
        <p14:creationId xmlns:p14="http://schemas.microsoft.com/office/powerpoint/2010/main" val="19265545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" y="-20386"/>
            <a:ext cx="8229600" cy="1143000"/>
          </a:xfrm>
        </p:spPr>
        <p:txBody>
          <a:bodyPr/>
          <a:lstStyle/>
          <a:p>
            <a:r>
              <a:rPr lang="en-US" b="1" dirty="0">
                <a:latin typeface="Comic Sans MS" panose="030F0702030302020204" pitchFamily="66" charset="0"/>
              </a:rPr>
              <a:t>The DBQ Project Method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" y="1612847"/>
            <a:ext cx="7543800" cy="472998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79220" y="945789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Body Paragraphs</a:t>
            </a:r>
          </a:p>
        </p:txBody>
      </p:sp>
    </p:spTree>
    <p:extLst>
      <p:ext uri="{BB962C8B-B14F-4D97-AF65-F5344CB8AC3E}">
        <p14:creationId xmlns:p14="http://schemas.microsoft.com/office/powerpoint/2010/main" val="16556648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626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8238" y="888016"/>
            <a:ext cx="7161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CC66"/>
                </a:solidFill>
                <a:latin typeface="Comic Sans MS" panose="030F0702030302020204" pitchFamily="66" charset="0"/>
              </a:rPr>
              <a:t>Body Paragraphs – “P(E)EEL” Paragraph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472483"/>
            <a:ext cx="792480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= POINT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Make your point that addresses question (baby thesis)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= EXPLANATION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Explain your point (define key terms, introduce counter-claim, etc.)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= EVIDENCE/EXAMPLES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Provide evidence and/or examples that prove your point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= ELABORATION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Draw inferences off your evidence (explain evidence)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bg1"/>
                </a:solidFill>
              </a:rPr>
              <a:t>= LINK</a:t>
            </a:r>
          </a:p>
          <a:p>
            <a:pPr marL="8001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Link or tie your evidence and elaboration to your point (or to the next paragraph)</a:t>
            </a:r>
          </a:p>
        </p:txBody>
      </p:sp>
    </p:spTree>
    <p:extLst>
      <p:ext uri="{BB962C8B-B14F-4D97-AF65-F5344CB8AC3E}">
        <p14:creationId xmlns:p14="http://schemas.microsoft.com/office/powerpoint/2010/main" val="133498918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7017" y="-111153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98433" y="770237"/>
            <a:ext cx="67090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DBQ Relay – Body Paragraph Activity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" y="1447800"/>
            <a:ext cx="8496300" cy="5257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629" y="1503213"/>
            <a:ext cx="8220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FF00"/>
                </a:solidFill>
                <a:ea typeface="ＭＳ Ｐゴシック" panose="020B0600070205080204" pitchFamily="34" charset="-128"/>
              </a:rPr>
              <a:t>Rotation 1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039" y="2448775"/>
            <a:ext cx="8491817" cy="41910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Create a group of three or four (tablemates)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On chart paper and using the DA sheet you just completed construct a body paragraph from the information on your DA sheet.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Follow P(E)EEL process presented on previous slide.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Leave chart paper on your desk and wait for time to be called for further instructions.    </a:t>
            </a:r>
          </a:p>
          <a:p>
            <a:pPr marL="514350" indent="-514350">
              <a:buAutoNum type="arabicPeriod"/>
            </a:pPr>
            <a:endParaRPr lang="en-US" altLang="en-US" sz="2800" b="1" dirty="0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678237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8148" y="-75404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78162" y="805986"/>
            <a:ext cx="6549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DBQ Relay – Body Paragraph Activity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" y="1447800"/>
            <a:ext cx="8496300" cy="5257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7113" y="1700788"/>
            <a:ext cx="8220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FF00"/>
                </a:solidFill>
                <a:ea typeface="ＭＳ Ｐゴシック" panose="020B0600070205080204" pitchFamily="34" charset="-128"/>
              </a:rPr>
              <a:t>Rotation 2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041" y="2633194"/>
            <a:ext cx="8491817" cy="41910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Your group will rotate as directed by your presenter.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Read the paragraph that the first group created and the second group edited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Your group will then rainbow highlight the following information:  baby thesis, evidence, argument.</a:t>
            </a:r>
          </a:p>
          <a:p>
            <a:pPr marL="514350" indent="-514350">
              <a:buAutoNum type="arabicPeriod"/>
            </a:pPr>
            <a:endParaRPr lang="en-US" altLang="en-US" sz="2800" b="1" dirty="0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84860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2631" y="-162712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37689" y="766958"/>
            <a:ext cx="700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DBQ Relay – Body Paragraph Activity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" y="1447800"/>
            <a:ext cx="8496300" cy="5257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631" y="1655776"/>
            <a:ext cx="8220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FF00"/>
                </a:solidFill>
                <a:ea typeface="ＭＳ Ｐゴシック" panose="020B0600070205080204" pitchFamily="34" charset="-128"/>
              </a:rPr>
              <a:t>Rotation 3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041" y="2633194"/>
            <a:ext cx="8491817" cy="41910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Your group will rotate as directed by your presenter.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Read the paragraph that the previous group created.  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Give formative feedback – make note of 2 things you liked and 2 things could be could be improved.  </a:t>
            </a:r>
            <a:r>
              <a:rPr lang="en-US" altLang="en-US" sz="3000" i="1" dirty="0">
                <a:solidFill>
                  <a:srgbClr val="FFFF00"/>
                </a:solidFill>
                <a:latin typeface="+mn-lt"/>
              </a:rPr>
              <a:t>Example - evaluate whether these items are weak or strong (baby thesis, evidence, argument)</a:t>
            </a:r>
          </a:p>
          <a:p>
            <a:pPr marL="514350" indent="-514350">
              <a:buAutoNum type="arabicPeriod"/>
            </a:pPr>
            <a:endParaRPr lang="en-US" altLang="en-US" sz="2800" b="1" dirty="0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013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84" y="450111"/>
            <a:ext cx="4141037" cy="18938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83" y="2343955"/>
            <a:ext cx="4141037" cy="36318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6747" y="450111"/>
            <a:ext cx="4141037" cy="370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085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3666" y="-162711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DBQ Project Method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11773" y="805986"/>
            <a:ext cx="6482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CC66"/>
                </a:solidFill>
                <a:latin typeface="Comic Sans MS" panose="030F0702030302020204" pitchFamily="66" charset="0"/>
              </a:rPr>
              <a:t>DBQ Relay – Body Paragraph Activity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4800" y="1447800"/>
            <a:ext cx="8496300" cy="5257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631" y="1655777"/>
            <a:ext cx="82206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FF00"/>
                </a:solidFill>
                <a:ea typeface="ＭＳ Ｐゴシック" panose="020B0600070205080204" pitchFamily="34" charset="-128"/>
              </a:rPr>
              <a:t>Rotation 4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7041" y="2633194"/>
            <a:ext cx="8491817" cy="41910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Your group will rotate as directed by your presenter.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You should be back at your original table.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Read over feedback given by other groups.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Make any last minute revisions.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Present your revised paragraphs to the group.</a:t>
            </a:r>
          </a:p>
          <a:p>
            <a:pPr>
              <a:buFont typeface="+mj-lt"/>
              <a:buAutoNum type="arabicPeriod"/>
            </a:pPr>
            <a:r>
              <a:rPr lang="en-US" altLang="en-US" sz="3000" dirty="0">
                <a:latin typeface="+mn-lt"/>
              </a:rPr>
              <a:t>Hang chart paper on wall.</a:t>
            </a:r>
          </a:p>
          <a:p>
            <a:pPr marL="514350" indent="-514350">
              <a:buAutoNum type="arabicPeriod"/>
            </a:pPr>
            <a:endParaRPr lang="en-US" altLang="en-US" sz="2800" b="1" dirty="0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1103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DBQ Project Method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56177"/>
            <a:ext cx="8229600" cy="433380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7000" b="1" dirty="0">
                <a:solidFill>
                  <a:srgbClr val="FFDD71"/>
                </a:solidFill>
              </a:rPr>
              <a:t>Engaging Students in Document Analysis:</a:t>
            </a:r>
          </a:p>
          <a:p>
            <a:pPr marL="0" indent="0" algn="ctr">
              <a:buNone/>
            </a:pPr>
            <a:endParaRPr lang="en-US" sz="5100" b="1" dirty="0">
              <a:solidFill>
                <a:srgbClr val="FFDD71"/>
              </a:solidFill>
            </a:endParaRPr>
          </a:p>
          <a:p>
            <a:pPr marL="0" indent="0" algn="ctr">
              <a:buNone/>
            </a:pPr>
            <a:r>
              <a:rPr lang="en-US" sz="9600" b="1" dirty="0"/>
              <a:t>Creating a Document Station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6966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70" y="92765"/>
            <a:ext cx="8896626" cy="630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825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457200" y="381000"/>
            <a:ext cx="82296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D0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Station Directions – Jamestown Document E</a:t>
            </a:r>
          </a:p>
          <a:p>
            <a:pPr algn="ctr"/>
            <a:endParaRPr lang="en-US" sz="2400" dirty="0">
              <a:solidFill>
                <a:prstClr val="white"/>
              </a:solidFill>
            </a:endParaRP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Circle all of the </a:t>
            </a:r>
            <a:r>
              <a:rPr lang="en-US" altLang="en-US" sz="2400" dirty="0">
                <a:solidFill>
                  <a:prstClr val="white"/>
                </a:solidFill>
              </a:rPr>
              <a:t>“</a:t>
            </a:r>
            <a:r>
              <a:rPr lang="en-US" sz="2400" dirty="0">
                <a:solidFill>
                  <a:prstClr val="white"/>
                </a:solidFill>
              </a:rPr>
              <a:t>die</a:t>
            </a:r>
            <a:r>
              <a:rPr lang="en-US" altLang="en-US" sz="2400" dirty="0">
                <a:solidFill>
                  <a:prstClr val="white"/>
                </a:solidFill>
              </a:rPr>
              <a:t>”</a:t>
            </a:r>
            <a:r>
              <a:rPr lang="en-US" sz="2400" dirty="0">
                <a:solidFill>
                  <a:prstClr val="white"/>
                </a:solidFill>
              </a:rPr>
              <a:t> words.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Code the </a:t>
            </a:r>
            <a:r>
              <a:rPr lang="en-US" altLang="en-US" sz="2400" dirty="0">
                <a:solidFill>
                  <a:prstClr val="white"/>
                </a:solidFill>
              </a:rPr>
              <a:t>“</a:t>
            </a:r>
            <a:r>
              <a:rPr lang="en-US" sz="2400" dirty="0">
                <a:solidFill>
                  <a:prstClr val="white"/>
                </a:solidFill>
              </a:rPr>
              <a:t>die</a:t>
            </a:r>
            <a:r>
              <a:rPr lang="en-US" altLang="en-US" sz="2400" dirty="0">
                <a:solidFill>
                  <a:prstClr val="white"/>
                </a:solidFill>
              </a:rPr>
              <a:t>”</a:t>
            </a:r>
            <a:r>
              <a:rPr lang="en-US" sz="2400" dirty="0">
                <a:solidFill>
                  <a:prstClr val="white"/>
                </a:solidFill>
              </a:rPr>
              <a:t> words, as death by native Americans (NA), death by environmental conditions (EC)  or death by (lack of) settler skills (SS)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Total the deaths by native Americans (NA), deaths by environmental conditions (EC), and deaths by settler skills (SS) for each of the time periods depicted in the chart (1607; 1608 &amp; 1609-1610)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Create a graph that illustrates the data from step 3. Be sure your graph depicts each of the three causes of deaths by the three time periods?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After analyzing the data, rank order the three causes of death</a:t>
            </a:r>
          </a:p>
          <a:p>
            <a:pPr>
              <a:buFont typeface="Calibri" pitchFamily="34" charset="0"/>
              <a:buAutoNum type="arabicPeriod"/>
            </a:pPr>
            <a:r>
              <a:rPr lang="en-US" sz="2400" dirty="0">
                <a:solidFill>
                  <a:prstClr val="white"/>
                </a:solidFill>
              </a:rPr>
              <a:t>What surprises you about the data?</a:t>
            </a:r>
          </a:p>
          <a:p>
            <a:endParaRPr lang="en-US" sz="24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9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81000" y="249659"/>
            <a:ext cx="838200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tabLst>
                <a:tab pos="914400" algn="l"/>
              </a:tabLst>
            </a:pPr>
            <a:r>
              <a:rPr lang="en-US" sz="3200" b="1" u="sng" dirty="0">
                <a:solidFill>
                  <a:srgbClr val="FFD03B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Creating a Document Station:</a:t>
            </a:r>
            <a:endParaRPr lang="en-US" sz="3200" dirty="0">
              <a:solidFill>
                <a:srgbClr val="FFD03B"/>
              </a:solidFill>
              <a:cs typeface="Arial" pitchFamily="34" charset="0"/>
            </a:endParaRPr>
          </a:p>
          <a:p>
            <a:pPr defTabSz="914400" eaLnBrk="0" hangingPunct="0"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1. What </a:t>
            </a:r>
            <a:r>
              <a:rPr lang="en-US" sz="2400" b="1" u="sng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information</a:t>
            </a: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do you want the student to discover in this document which will help them answer the DBQ question?</a:t>
            </a:r>
          </a:p>
          <a:p>
            <a:pPr defTabSz="914400" eaLnBrk="0" hangingPunct="0"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defTabSz="914400" eaLnBrk="0" hangingPunct="0"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2. What </a:t>
            </a:r>
            <a:r>
              <a:rPr lang="en-US" sz="2400" b="1" u="sng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skills</a:t>
            </a: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are needed to analyze this document?  How do I help my students develop these skills?  </a:t>
            </a:r>
            <a:endParaRPr lang="en-US" sz="2400" dirty="0">
              <a:solidFill>
                <a:prstClr val="white"/>
              </a:solidFill>
              <a:cs typeface="Arial" pitchFamily="34" charset="0"/>
            </a:endParaRPr>
          </a:p>
          <a:p>
            <a:pPr lvl="1" defTabSz="914400" eaLnBrk="0" hangingPunct="0">
              <a:buFontTx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Types of Documents: map, political cartoon, chart, graph, speech, journal, picture, etc.</a:t>
            </a:r>
            <a:endParaRPr lang="en-US" sz="2400" dirty="0">
              <a:solidFill>
                <a:prstClr val="white"/>
              </a:solidFill>
              <a:cs typeface="Arial" pitchFamily="34" charset="0"/>
            </a:endParaRPr>
          </a:p>
          <a:p>
            <a:pPr lvl="1" defTabSz="914400" eaLnBrk="0" hangingPunct="0">
              <a:buFontTx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Main idea/Summarization</a:t>
            </a:r>
            <a:endParaRPr lang="en-US" sz="2400" dirty="0">
              <a:solidFill>
                <a:prstClr val="white"/>
              </a:solidFill>
              <a:cs typeface="Arial" pitchFamily="34" charset="0"/>
            </a:endParaRPr>
          </a:p>
          <a:p>
            <a:pPr lvl="1" defTabSz="914400" eaLnBrk="0" hangingPunct="0">
              <a:buFontTx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Reading: literacy strategies (think aloud, vocabulary work, close reads, teacher created glossaries)</a:t>
            </a:r>
            <a:endParaRPr lang="en-US" sz="2400" dirty="0">
              <a:solidFill>
                <a:prstClr val="white"/>
              </a:solidFill>
              <a:cs typeface="Arial" pitchFamily="34" charset="0"/>
            </a:endParaRPr>
          </a:p>
          <a:p>
            <a:pPr lvl="1" defTabSz="914400" eaLnBrk="0" hangingPunct="0">
              <a:buFontTx/>
              <a:buChar char="•"/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Sourcing: POV, Bias</a:t>
            </a:r>
          </a:p>
          <a:p>
            <a:pPr lvl="1" defTabSz="914400" eaLnBrk="0" hangingPunct="0">
              <a:tabLst>
                <a:tab pos="914400" algn="l"/>
              </a:tabLst>
            </a:pPr>
            <a:endParaRPr lang="en-US" sz="2400" dirty="0">
              <a:solidFill>
                <a:prstClr val="white"/>
              </a:solidFill>
              <a:cs typeface="Arial" pitchFamily="34" charset="0"/>
            </a:endParaRPr>
          </a:p>
          <a:p>
            <a:pPr defTabSz="914400" eaLnBrk="0" hangingPunct="0">
              <a:tabLst>
                <a:tab pos="914400" algn="l"/>
              </a:tabLst>
            </a:pP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3. Create </a:t>
            </a:r>
            <a:r>
              <a:rPr lang="en-US" sz="2400" b="1" u="sng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procedural directions</a:t>
            </a:r>
            <a:r>
              <a:rPr lang="en-US" sz="2400" b="1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to implement</a:t>
            </a:r>
            <a:r>
              <a:rPr lang="en-US" sz="2400" b="1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prstClr val="white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those strategies. Create no more than four tasks per station.  Make sure that a time limit is assigned in which to complete each task. </a:t>
            </a:r>
          </a:p>
          <a:p>
            <a:pPr defTabSz="914400" eaLnBrk="0" hangingPunct="0">
              <a:tabLst>
                <a:tab pos="914400" algn="l"/>
              </a:tabLst>
            </a:pPr>
            <a:endParaRPr lang="en-US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40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244013" cy="8210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23422"/>
            <a:ext cx="9144000" cy="621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938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30846" y="-678094"/>
            <a:ext cx="6082301" cy="914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591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99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61668" y="-647272"/>
            <a:ext cx="6020659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9953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29"/>
            <a:ext cx="9144000" cy="693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51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6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8094"/>
            <a:ext cx="9144000" cy="62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751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04" y="400854"/>
            <a:ext cx="4191938" cy="37075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04" y="4108361"/>
            <a:ext cx="4191938" cy="18674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727" y="400854"/>
            <a:ext cx="4191938" cy="557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1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194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57382"/>
            <a:ext cx="9144000" cy="587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7036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age-stri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5822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index_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1466850"/>
            <a:ext cx="86868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2743200"/>
            <a:ext cx="8658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</a:rPr>
              <a:t>Questions…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0" y="4267200"/>
            <a:ext cx="583882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Keith Hyndshaw</a:t>
            </a:r>
          </a:p>
          <a:p>
            <a:pPr algn="r"/>
            <a:r>
              <a:rPr lang="en-US" sz="4400" dirty="0">
                <a:solidFill>
                  <a:schemeClr val="bg1"/>
                </a:solidFill>
              </a:rPr>
              <a:t>Keith@dbqproject.com</a:t>
            </a:r>
          </a:p>
        </p:txBody>
      </p:sp>
    </p:spTree>
    <p:extLst>
      <p:ext uri="{BB962C8B-B14F-4D97-AF65-F5344CB8AC3E}">
        <p14:creationId xmlns:p14="http://schemas.microsoft.com/office/powerpoint/2010/main" val="532578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47" y="413733"/>
            <a:ext cx="4153916" cy="3604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47" y="4018207"/>
            <a:ext cx="4153916" cy="18416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112" y="413732"/>
            <a:ext cx="4153916" cy="544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2983</Words>
  <Application>Microsoft Macintosh PowerPoint</Application>
  <PresentationFormat>On-screen Show (4:3)</PresentationFormat>
  <Paragraphs>411</Paragraphs>
  <Slides>81</Slides>
  <Notes>49</Notes>
  <HiddenSlides>5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90" baseType="lpstr">
      <vt:lpstr>Bradley Hand ITC</vt:lpstr>
      <vt:lpstr>Calibri</vt:lpstr>
      <vt:lpstr>Comic Sans MS</vt:lpstr>
      <vt:lpstr>Georgia</vt:lpstr>
      <vt:lpstr>ＭＳ Ｐゴシック</vt:lpstr>
      <vt:lpstr>Segoe Print</vt:lpstr>
      <vt:lpstr>Times New Roman</vt:lpstr>
      <vt:lpstr>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Chalk Talk</vt:lpstr>
      <vt:lpstr>The DBQ Project Method</vt:lpstr>
      <vt:lpstr>Why do we DBQ?</vt:lpstr>
      <vt:lpstr>PowerPoint Presentation</vt:lpstr>
      <vt:lpstr>The DBQ Project’s Core Beliefs</vt:lpstr>
      <vt:lpstr>PowerPoint Presentation</vt:lpstr>
      <vt:lpstr>The DBQ Project Method</vt:lpstr>
      <vt:lpstr>The DBQ Project Method</vt:lpstr>
      <vt:lpstr>PowerPoint Presentation</vt:lpstr>
      <vt:lpstr>PowerPoint Presentation</vt:lpstr>
      <vt:lpstr>The DBQ Project Method</vt:lpstr>
      <vt:lpstr>Document Analysis Habits</vt:lpstr>
      <vt:lpstr>PowerPoint Presentation</vt:lpstr>
      <vt:lpstr>PowerPoint Presentation</vt:lpstr>
      <vt:lpstr>Step 4: Document Analysis Best Practices</vt:lpstr>
      <vt:lpstr>The DBQ Project Method</vt:lpstr>
      <vt:lpstr>Valley Forge: Would You Have Quit?</vt:lpstr>
      <vt:lpstr>The DBQ Project Method</vt:lpstr>
      <vt:lpstr>The DBQ Project Method</vt:lpstr>
      <vt:lpstr>PowerPoint Presentation</vt:lpstr>
      <vt:lpstr>The DBQ Project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DBQ Project Method</vt:lpstr>
      <vt:lpstr>The DBQ Project Method</vt:lpstr>
      <vt:lpstr>The DBQ Project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DBQ Project Method</vt:lpstr>
      <vt:lpstr>The DBQ Project Method</vt:lpstr>
      <vt:lpstr>PowerPoint Presentation</vt:lpstr>
      <vt:lpstr>The DBQ Project Method</vt:lpstr>
      <vt:lpstr>The DBQ Project Method</vt:lpstr>
      <vt:lpstr>The DBQ Project Method</vt:lpstr>
      <vt:lpstr>PowerPoint Presentation</vt:lpstr>
      <vt:lpstr>PowerPoint Presentation</vt:lpstr>
      <vt:lpstr>The DBQ Project Method</vt:lpstr>
      <vt:lpstr>PowerPoint Presentation</vt:lpstr>
      <vt:lpstr>The DBQ Project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DBQ Project Method</vt:lpstr>
      <vt:lpstr>The DBQ Project Method</vt:lpstr>
      <vt:lpstr>PowerPoint Presentation</vt:lpstr>
      <vt:lpstr>The DBQ Project Method</vt:lpstr>
      <vt:lpstr>The DBQ Project Method</vt:lpstr>
      <vt:lpstr>The DBQ Project Method</vt:lpstr>
      <vt:lpstr>The DBQ Project Method</vt:lpstr>
      <vt:lpstr>The DBQ Project Method</vt:lpstr>
      <vt:lpstr>The DBQ Project Method</vt:lpstr>
      <vt:lpstr>The DBQ Project Method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Keith Hyndshaw</dc:creator>
  <cp:lastModifiedBy>Microsoft Office User</cp:lastModifiedBy>
  <cp:revision>80</cp:revision>
  <dcterms:created xsi:type="dcterms:W3CDTF">2015-10-06T11:07:04Z</dcterms:created>
  <dcterms:modified xsi:type="dcterms:W3CDTF">2017-01-26T02:58:21Z</dcterms:modified>
</cp:coreProperties>
</file>