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wdp" ContentType="image/vnd.ms-photo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15.xml" ContentType="application/vnd.openxmlformats-officedocument.presentationml.notesSlide+xml"/>
  <Override PartName="/ppt/comments/comment4.xml" ContentType="application/vnd.openxmlformats-officedocument.presentationml.comment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31"/>
  </p:notesMasterIdLst>
  <p:sldIdLst>
    <p:sldId id="256" r:id="rId3"/>
    <p:sldId id="327" r:id="rId4"/>
    <p:sldId id="274" r:id="rId5"/>
    <p:sldId id="290" r:id="rId6"/>
    <p:sldId id="291" r:id="rId7"/>
    <p:sldId id="319" r:id="rId8"/>
    <p:sldId id="293" r:id="rId9"/>
    <p:sldId id="321" r:id="rId10"/>
    <p:sldId id="296" r:id="rId11"/>
    <p:sldId id="299" r:id="rId12"/>
    <p:sldId id="337" r:id="rId13"/>
    <p:sldId id="324" r:id="rId14"/>
    <p:sldId id="300" r:id="rId15"/>
    <p:sldId id="325" r:id="rId16"/>
    <p:sldId id="315" r:id="rId17"/>
    <p:sldId id="326" r:id="rId18"/>
    <p:sldId id="316" r:id="rId19"/>
    <p:sldId id="317" r:id="rId20"/>
    <p:sldId id="282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36" r:id="rId3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Rob Fleisher" initials="RF [4]" lastIdx="1" clrIdx="6">
    <p:extLst/>
  </p:cmAuthor>
  <p:cmAuthor id="1" name="Rob Fleisher" initials="RF" lastIdx="1" clrIdx="0">
    <p:extLst/>
  </p:cmAuthor>
  <p:cmAuthor id="8" name="Rob Fleisher" initials="RF [4] [2]" lastIdx="1" clrIdx="7">
    <p:extLst/>
  </p:cmAuthor>
  <p:cmAuthor id="2" name="Rob Fleisher" initials="RF [2]" lastIdx="1" clrIdx="1">
    <p:extLst/>
  </p:cmAuthor>
  <p:cmAuthor id="9" name="Rob Fleisher" initials="RF [5]" lastIdx="1" clrIdx="8">
    <p:extLst/>
  </p:cmAuthor>
  <p:cmAuthor id="3" name="Rob Fleisher" initials="RF [3]" lastIdx="1" clrIdx="2">
    <p:extLst/>
  </p:cmAuthor>
  <p:cmAuthor id="10" name="Rob Fleisher" initials="RF [3] [2]" lastIdx="1" clrIdx="9">
    <p:extLst/>
  </p:cmAuthor>
  <p:cmAuthor id="4" name="Rob Fleisher" initials="RF [2] [2]" lastIdx="1" clrIdx="3">
    <p:extLst/>
  </p:cmAuthor>
  <p:cmAuthor id="5" name="Rob Fleisher" initials="RF [2] [3]" lastIdx="1" clrIdx="4">
    <p:extLst/>
  </p:cmAuthor>
  <p:cmAuthor id="6" name="Rob Fleisher" initials="RF [2] [4]" lastIdx="1" clrIdx="5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93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900" autoAdjust="0"/>
    <p:restoredTop sz="68650"/>
  </p:normalViewPr>
  <p:slideViewPr>
    <p:cSldViewPr snapToGrid="0" snapToObjects="1" showGuides="1">
      <p:cViewPr>
        <p:scale>
          <a:sx n="40" d="100"/>
          <a:sy n="40" d="100"/>
        </p:scale>
        <p:origin x="568" y="480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notesMaster" Target="notesMasters/notesMaster1.xml"/><Relationship Id="rId32" Type="http://schemas.openxmlformats.org/officeDocument/2006/relationships/commentAuthors" Target="commentAuthors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7-05-04T11:13:44.280" idx="1">
    <p:pos x="12450" y="5100"/>
    <p:text>Need a note catcher for this: How might I support... struggling students, advanced students?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6" dt="2017-05-04T11:13:44.280" idx="1">
    <p:pos x="12450" y="5100"/>
    <p:text>Need a note catcher for this: How might I support... struggling students, advanced students?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9" dt="2017-05-04T13:32:25.402" idx="1">
    <p:pos x="10" y="10"/>
    <p:text>add image / formatting additions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8" dt="2017-05-04T13:08:04.795" idx="1">
    <p:pos x="7789" y="6687"/>
    <p:text>anything else to add?</p:text>
    <p:extLst>
      <p:ext uri="{C676402C-5697-4E1C-873F-D02D1690AC5C}">
        <p15:threadingInfo xmlns:p15="http://schemas.microsoft.com/office/powerpoint/2012/main" timeZoneBias="24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4969858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2" name="Shape 35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2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And we’ve reached them primarily through organic growth – teachers telling other teacher about our product. </a:t>
            </a:r>
          </a:p>
        </p:txBody>
      </p:sp>
    </p:spTree>
    <p:extLst>
      <p:ext uri="{BB962C8B-B14F-4D97-AF65-F5344CB8AC3E}">
        <p14:creationId xmlns:p14="http://schemas.microsoft.com/office/powerpoint/2010/main" val="14549740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63283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03254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312151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242494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15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75613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16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98566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17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037816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962102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20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133644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9966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2" name="Shape 35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2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And we’ve reached them primarily through organic growth – teachers telling other teacher about our product. </a:t>
            </a:r>
          </a:p>
        </p:txBody>
      </p:sp>
    </p:spTree>
    <p:extLst>
      <p:ext uri="{BB962C8B-B14F-4D97-AF65-F5344CB8AC3E}">
        <p14:creationId xmlns:p14="http://schemas.microsoft.com/office/powerpoint/2010/main" val="20079057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591375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421105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120499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25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126807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26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94520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27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8875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165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5177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5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4634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6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984950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7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29538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9893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9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855844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B8C2F709-C00B-394A-A763-D2BD7852D86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10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0945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6858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2387600" y="6045200"/>
            <a:ext cx="19621500" cy="8890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r>
              <a:t>“Type a quote here.”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/>
          </p:cNvSpPr>
          <p:nvPr>
            <p:ph type="title"/>
          </p:nvPr>
        </p:nvSpPr>
        <p:spPr>
          <a:xfrm>
            <a:off x="3962400" y="549276"/>
            <a:ext cx="16459200" cy="2286001"/>
          </a:xfrm>
          <a:prstGeom prst="rect">
            <a:avLst/>
          </a:prstGeom>
        </p:spPr>
        <p:txBody>
          <a:bodyPr lIns="91439" tIns="91439" rIns="91439" bIns="91439"/>
          <a:lstStyle>
            <a:lvl1pPr defTabSz="914400">
              <a:defRPr sz="88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118" name="Shape 118"/>
          <p:cNvSpPr>
            <a:spLocks noGrp="1"/>
          </p:cNvSpPr>
          <p:nvPr>
            <p:ph type="body" idx="1"/>
          </p:nvPr>
        </p:nvSpPr>
        <p:spPr>
          <a:xfrm>
            <a:off x="3962400" y="3200400"/>
            <a:ext cx="16459200" cy="9051926"/>
          </a:xfrm>
          <a:prstGeom prst="rect">
            <a:avLst/>
          </a:prstGeom>
        </p:spPr>
        <p:txBody>
          <a:bodyPr lIns="91439" tIns="91439" rIns="91439" bIns="91439" anchor="t"/>
          <a:lstStyle>
            <a:lvl1pPr marL="685800" indent="-685800" defTabSz="914400">
              <a:spcBef>
                <a:spcPts val="1500"/>
              </a:spcBef>
              <a:buSzPct val="100000"/>
              <a:buFont typeface="Arial"/>
              <a:defRPr sz="6400">
                <a:latin typeface="Calibri"/>
                <a:ea typeface="Calibri"/>
                <a:cs typeface="Calibri"/>
                <a:sym typeface="Calibri"/>
              </a:defRPr>
            </a:lvl1pPr>
            <a:lvl2pPr marL="1110342" indent="-653142" defTabSz="914400">
              <a:spcBef>
                <a:spcPts val="1500"/>
              </a:spcBef>
              <a:buSzPct val="100000"/>
              <a:buFont typeface="Arial"/>
              <a:buChar char="–"/>
              <a:defRPr sz="6400">
                <a:latin typeface="Calibri"/>
                <a:ea typeface="Calibri"/>
                <a:cs typeface="Calibri"/>
                <a:sym typeface="Calibri"/>
              </a:defRPr>
            </a:lvl2pPr>
            <a:lvl3pPr marL="1524000" indent="-609600" defTabSz="914400">
              <a:spcBef>
                <a:spcPts val="1500"/>
              </a:spcBef>
              <a:buSzPct val="100000"/>
              <a:buFont typeface="Arial"/>
              <a:defRPr sz="6400">
                <a:latin typeface="Calibri"/>
                <a:ea typeface="Calibri"/>
                <a:cs typeface="Calibri"/>
                <a:sym typeface="Calibri"/>
              </a:defRPr>
            </a:lvl3pPr>
            <a:lvl4pPr marL="2103120" indent="-731520" defTabSz="914400">
              <a:spcBef>
                <a:spcPts val="1500"/>
              </a:spcBef>
              <a:buSzPct val="100000"/>
              <a:buFont typeface="Arial"/>
              <a:buChar char="–"/>
              <a:defRPr sz="6400">
                <a:latin typeface="Calibri"/>
                <a:ea typeface="Calibri"/>
                <a:cs typeface="Calibri"/>
                <a:sym typeface="Calibri"/>
              </a:defRPr>
            </a:lvl4pPr>
            <a:lvl5pPr marL="2560320" indent="-731520" defTabSz="914400">
              <a:spcBef>
                <a:spcPts val="1500"/>
              </a:spcBef>
              <a:buSzPct val="100000"/>
              <a:buFont typeface="Arial"/>
              <a:buChar char="»"/>
              <a:defRPr sz="6400"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9" name="Shape 119"/>
          <p:cNvSpPr>
            <a:spLocks noGrp="1"/>
          </p:cNvSpPr>
          <p:nvPr>
            <p:ph type="sldNum" sz="quarter" idx="2"/>
          </p:nvPr>
        </p:nvSpPr>
        <p:spPr>
          <a:xfrm>
            <a:off x="19906337" y="12808585"/>
            <a:ext cx="515264" cy="538480"/>
          </a:xfrm>
          <a:prstGeom prst="rect">
            <a:avLst/>
          </a:prstGeom>
        </p:spPr>
        <p:txBody>
          <a:bodyPr lIns="91439" tIns="91439" rIns="91439" bIns="91439" anchor="ctr"/>
          <a:lstStyle>
            <a:lvl1pPr algn="r" defTabSz="914400"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4260851"/>
            <a:ext cx="20726400" cy="29400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572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400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315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224D0-D615-2A4F-84EF-75D69995A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F161-055F-F74B-8C8B-55358414F2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4658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224D0-D615-2A4F-84EF-75D69995A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F161-055F-F74B-8C8B-55358414F2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3985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6168" y="8813801"/>
            <a:ext cx="20726400" cy="2724150"/>
          </a:xfrm>
        </p:spPr>
        <p:txBody>
          <a:bodyPr anchor="t"/>
          <a:lstStyle>
            <a:lvl1pPr algn="l">
              <a:defRPr sz="8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6168" y="5813427"/>
            <a:ext cx="20726400" cy="3000374"/>
          </a:xfrm>
        </p:spPr>
        <p:txBody>
          <a:bodyPr anchor="b"/>
          <a:lstStyle>
            <a:lvl1pPr marL="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224D0-D615-2A4F-84EF-75D69995A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F161-055F-F74B-8C8B-55358414F2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529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3200401"/>
            <a:ext cx="10769600" cy="9051926"/>
          </a:xfrm>
        </p:spPr>
        <p:txBody>
          <a:bodyPr/>
          <a:lstStyle>
            <a:lvl1pPr>
              <a:defRPr sz="5600"/>
            </a:lvl1pPr>
            <a:lvl2pPr>
              <a:defRPr sz="4800"/>
            </a:lvl2pPr>
            <a:lvl3pPr>
              <a:defRPr sz="40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5200" y="3200401"/>
            <a:ext cx="10769600" cy="9051926"/>
          </a:xfrm>
        </p:spPr>
        <p:txBody>
          <a:bodyPr/>
          <a:lstStyle>
            <a:lvl1pPr>
              <a:defRPr sz="5600"/>
            </a:lvl1pPr>
            <a:lvl2pPr>
              <a:defRPr sz="4800"/>
            </a:lvl2pPr>
            <a:lvl3pPr>
              <a:defRPr sz="40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224D0-D615-2A4F-84EF-75D69995A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F161-055F-F74B-8C8B-55358414F2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2209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070226"/>
            <a:ext cx="10773835" cy="12795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3835" cy="7902576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86735" y="3070226"/>
            <a:ext cx="10778067" cy="12795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86735" y="4349750"/>
            <a:ext cx="10778067" cy="7902576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224D0-D615-2A4F-84EF-75D69995A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F161-055F-F74B-8C8B-55358414F2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503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224D0-D615-2A4F-84EF-75D69995A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F161-055F-F74B-8C8B-55358414F2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907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635000" y="94488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635000" y="115189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224D0-D615-2A4F-84EF-75D69995A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F161-055F-F74B-8C8B-55358414F2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4661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1" y="546100"/>
            <a:ext cx="8022168" cy="2324100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33467" y="546101"/>
            <a:ext cx="13631333" cy="11706226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1" y="2870201"/>
            <a:ext cx="8022168" cy="9382126"/>
          </a:xfrm>
        </p:spPr>
        <p:txBody>
          <a:bodyPr/>
          <a:lstStyle>
            <a:lvl1pPr marL="0" indent="0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224D0-D615-2A4F-84EF-75D69995A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F161-055F-F74B-8C8B-55358414F2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6090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9435" y="9601200"/>
            <a:ext cx="14630400" cy="1133476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79435" y="1225550"/>
            <a:ext cx="14630400" cy="8229600"/>
          </a:xfrm>
        </p:spPr>
        <p:txBody>
          <a:bodyPr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79435" y="10734676"/>
            <a:ext cx="14630400" cy="1609724"/>
          </a:xfrm>
        </p:spPr>
        <p:txBody>
          <a:bodyPr/>
          <a:lstStyle>
            <a:lvl1pPr marL="0" indent="0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224D0-D615-2A4F-84EF-75D69995A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F161-055F-F74B-8C8B-55358414F2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9594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224D0-D615-2A4F-84EF-75D69995A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F161-055F-F74B-8C8B-55358414F2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0525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678400" y="549277"/>
            <a:ext cx="5486400" cy="117030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549277"/>
            <a:ext cx="16052800" cy="117030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224D0-D615-2A4F-84EF-75D69995A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F161-055F-F74B-8C8B-55358414F2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759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13165980" y="1104900"/>
            <a:ext cx="9525001" cy="11506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1651000" y="1104900"/>
            <a:ext cx="10223500" cy="56134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1651000" y="6845300"/>
            <a:ext cx="10223500" cy="5765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13169900" y="3238500"/>
            <a:ext cx="9525000" cy="9207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1689100" y="3238500"/>
            <a:ext cx="10007600" cy="92075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4500"/>
            </a:lvl1pPr>
            <a:lvl2pPr marL="1117600" indent="-558800">
              <a:spcBef>
                <a:spcPts val="4500"/>
              </a:spcBef>
              <a:defRPr sz="4500"/>
            </a:lvl2pPr>
            <a:lvl3pPr marL="1676400" indent="-558800">
              <a:spcBef>
                <a:spcPts val="4500"/>
              </a:spcBef>
              <a:defRPr sz="4500"/>
            </a:lvl3pPr>
            <a:lvl4pPr marL="2235200" indent="-558800">
              <a:spcBef>
                <a:spcPts val="4500"/>
              </a:spcBef>
              <a:defRPr sz="4500"/>
            </a:lvl4pPr>
            <a:lvl5pPr marL="2794000" indent="-558800">
              <a:spcBef>
                <a:spcPts val="4500"/>
              </a:spcBef>
              <a:defRPr sz="45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473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689100" y="9525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689100" y="3238500"/>
            <a:ext cx="21005800" cy="920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99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49276"/>
            <a:ext cx="21945600" cy="2286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200401"/>
            <a:ext cx="21945600" cy="90519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19200" y="12712701"/>
            <a:ext cx="568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hangingPunct="1"/>
            <a:fld id="{7DC224D0-D615-2A4F-84EF-75D69995A5D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</a:rPr>
              <a:pPr defTabSz="914400" hangingPunct="1"/>
              <a:t>5/4/17</a:t>
            </a:fld>
            <a:endParaRPr lang="en-US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12712701"/>
            <a:ext cx="7721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hangingPunct="1"/>
            <a:endParaRPr lang="en-US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5200" y="12712701"/>
            <a:ext cx="568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hangingPunct="1"/>
            <a:fld id="{AEA7F161-055F-F74B-8C8B-55358414F23F}" type="slidenum">
              <a:rPr lang="en-US" kern="1200" smtClean="0">
                <a:solidFill>
                  <a:prstClr val="black">
                    <a:tint val="75000"/>
                  </a:prstClr>
                </a:solidFill>
              </a:rPr>
              <a:pPr defTabSz="914400" hangingPunct="1"/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995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800" indent="-685800" algn="l" defTabSz="914400" rtl="0" eaLnBrk="1" latinLnBrk="0" hangingPunct="1">
        <a:spcBef>
          <a:spcPct val="20000"/>
        </a:spcBef>
        <a:buFont typeface="Arial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1pPr>
      <a:lvl2pPr marL="1485900" indent="-571500" algn="l" defTabSz="914400" rtl="0" eaLnBrk="1" latinLnBrk="0" hangingPunct="1">
        <a:spcBef>
          <a:spcPct val="20000"/>
        </a:spcBef>
        <a:buFont typeface="Arial"/>
        <a:buChar char="–"/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914400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914400" rtl="0" eaLnBrk="1" latinLnBrk="0" hangingPunct="1">
        <a:spcBef>
          <a:spcPct val="20000"/>
        </a:spcBef>
        <a:buFont typeface="Arial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914400" rtl="0" eaLnBrk="1" latinLnBrk="0" hangingPunct="1">
        <a:spcBef>
          <a:spcPct val="20000"/>
        </a:spcBef>
        <a:buFont typeface="Arial"/>
        <a:buChar char="»"/>
        <a:defRPr sz="40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914400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914400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914400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914400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9144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0.png"/><Relationship Id="rId5" Type="http://schemas.openxmlformats.org/officeDocument/2006/relationships/comments" Target="../comments/comment1.xml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0.png"/><Relationship Id="rId5" Type="http://schemas.openxmlformats.org/officeDocument/2006/relationships/comments" Target="../comments/comment2.xml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comments" Target="../comments/comment3.xml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comments" Target="../comments/comment4.xml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hyperlink" Target="mailto:rob@commonlit.org" TargetMode="External"/><Relationship Id="rId5" Type="http://schemas.openxmlformats.org/officeDocument/2006/relationships/hyperlink" Target="mailto:anna@commonlit.org" TargetMode="External"/><Relationship Id="rId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tif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mmonlit.org/texts/the-fisherman-and-his-wife" TargetMode="External"/><Relationship Id="rId4" Type="http://schemas.openxmlformats.org/officeDocument/2006/relationships/hyperlink" Target="https://www.commonlit.org/texts/paul-revere-s-ride" TargetMode="External"/><Relationship Id="rId5" Type="http://schemas.openxmlformats.org/officeDocument/2006/relationships/hyperlink" Target="https://www.commonlit.org/texts/the-declaration-of-independence" TargetMode="External"/><Relationship Id="rId6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mmonlit.org/texts/excerpt-from-the-story-of-my-life" TargetMode="External"/><Relationship Id="rId4" Type="http://schemas.openxmlformats.org/officeDocument/2006/relationships/hyperlink" Target="https://www.commonlit.org/texts/columbus" TargetMode="External"/><Relationship Id="rId5" Type="http://schemas.openxmlformats.org/officeDocument/2006/relationships/hyperlink" Target="https://www.commonlit.org/texts/letter-to-the-treasurer-of-spain" TargetMode="External"/><Relationship Id="rId6" Type="http://schemas.openxmlformats.org/officeDocument/2006/relationships/hyperlink" Target="https://www.commonlit.org/texts/down-the-rabbit-hole" TargetMode="External"/><Relationship Id="rId7" Type="http://schemas.openxmlformats.org/officeDocument/2006/relationships/hyperlink" Target="https://www.commonlit.org/texts/excerpt-from-alice-s-adventures-in-wonderland-chapter-12" TargetMode="External"/><Relationship Id="rId8" Type="http://schemas.openxmlformats.org/officeDocument/2006/relationships/hyperlink" Target="https://www.commonlit.org/texts/the-new-colossus" TargetMode="External"/><Relationship Id="rId9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mmonlit.org/texts/excerpt-from-on-drought-conditions" TargetMode="External"/><Relationship Id="rId4" Type="http://schemas.openxmlformats.org/officeDocument/2006/relationships/hyperlink" Target="https://www.commonlit.org/texts/the-road-not-taken" TargetMode="External"/><Relationship Id="rId5" Type="http://schemas.openxmlformats.org/officeDocument/2006/relationships/hyperlink" Target="https://www.commonlit.org/texts/steve-jobs-stanford-university-commencement-speech" TargetMode="External"/><Relationship Id="rId6" Type="http://schemas.openxmlformats.org/officeDocument/2006/relationships/hyperlink" Target="https://www.commonlit.org/texts/the-story-of-david-and-goliath" TargetMode="External"/><Relationship Id="rId7" Type="http://schemas.openxmlformats.org/officeDocument/2006/relationships/hyperlink" Target="https://www.commonlit.org/texts/mother-to-son" TargetMode="External"/><Relationship Id="rId8" Type="http://schemas.openxmlformats.org/officeDocument/2006/relationships/hyperlink" Target="https://www.commonlit.org/texts/casey-at-the-bat" TargetMode="External"/><Relationship Id="rId9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11" Type="http://schemas.openxmlformats.org/officeDocument/2006/relationships/hyperlink" Target="https://www.commonlit.org/texts/the-narrative-of-the-life-of-frederick-douglass-excerpt-from-chapter-11" TargetMode="External"/><Relationship Id="rId12" Type="http://schemas.openxmlformats.org/officeDocument/2006/relationships/hyperlink" Target="https://www.commonlit.org/texts/letter-from-frederick-douglass-to-harriet-tubman" TargetMode="External"/><Relationship Id="rId13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s://www.commonlit.org/texts/the-road-not-taken" TargetMode="External"/><Relationship Id="rId4" Type="http://schemas.openxmlformats.org/officeDocument/2006/relationships/hyperlink" Target="https://www.commonlit.org/texts/eleven" TargetMode="External"/><Relationship Id="rId5" Type="http://schemas.openxmlformats.org/officeDocument/2006/relationships/hyperlink" Target="https://www.commonlit.org/texts/excerpt-from-peter-pan-when-wendy-grew-up" TargetMode="External"/><Relationship Id="rId6" Type="http://schemas.openxmlformats.org/officeDocument/2006/relationships/hyperlink" Target="https://www.commonlit.org/texts/seventh-grade" TargetMode="External"/><Relationship Id="rId7" Type="http://schemas.openxmlformats.org/officeDocument/2006/relationships/hyperlink" Target="https://www.commonlit.org/texts/excerpt-from-a-christmas-carol-marley-s-ghost" TargetMode="External"/><Relationship Id="rId8" Type="http://schemas.openxmlformats.org/officeDocument/2006/relationships/hyperlink" Target="https://www.commonlit.org/texts/excerpt-from-a-christmas-carol-the-second-of-the-three-spirits" TargetMode="External"/><Relationship Id="rId9" Type="http://schemas.openxmlformats.org/officeDocument/2006/relationships/hyperlink" Target="https://www.commonlit.org/texts/the-gift-of-the-magi" TargetMode="External"/><Relationship Id="rId10" Type="http://schemas.openxmlformats.org/officeDocument/2006/relationships/hyperlink" Target="https://www.commonlit.org/texts/the-narrative-of-the-life-of-frederick-douglass-excerpts-from-chapters-1-7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mmonlit.org/texts/to-build-a-fire" TargetMode="External"/><Relationship Id="rId4" Type="http://schemas.openxmlformats.org/officeDocument/2006/relationships/hyperlink" Target="https://www.commonlit.org/texts/the-story-of-prometheus-and-pandora-s-box" TargetMode="External"/><Relationship Id="rId5" Type="http://schemas.openxmlformats.org/officeDocument/2006/relationships/hyperlink" Target="https://www.commonlit.org/texts/excerpt-from-frankenstein" TargetMode="External"/><Relationship Id="rId6" Type="http://schemas.openxmlformats.org/officeDocument/2006/relationships/hyperlink" Target="https://www.commonlit.org/texts/the-tell-tale-heart" TargetMode="External"/><Relationship Id="rId7" Type="http://schemas.openxmlformats.org/officeDocument/2006/relationships/hyperlink" Target="https://www.commonlit.org/texts/the-ransom-of-red-chief" TargetMode="External"/><Relationship Id="rId8" Type="http://schemas.openxmlformats.org/officeDocument/2006/relationships/hyperlink" Target="https://www.commonlit.org/texts/allegory-of-the-cave" TargetMode="External"/><Relationship Id="rId9" Type="http://schemas.openxmlformats.org/officeDocument/2006/relationships/hyperlink" Target="https://www.commonlit.org/texts/the-blind-men-and-the-elephant" TargetMode="External"/><Relationship Id="rId10" Type="http://schemas.openxmlformats.org/officeDocument/2006/relationships/hyperlink" Target="https://www.commonlit.org/texts/conservation-as-a-national-duty" TargetMode="External"/><Relationship Id="rId11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11" Type="http://schemas.openxmlformats.org/officeDocument/2006/relationships/hyperlink" Target="https://www.commonlit.org/texts/i-have-a-dream" TargetMode="External"/><Relationship Id="rId12" Type="http://schemas.openxmlformats.org/officeDocument/2006/relationships/hyperlink" Target="https://www.commonlit.org/texts/excerpts-from-romeo-and-juliet" TargetMode="External"/><Relationship Id="rId13" Type="http://schemas.openxmlformats.org/officeDocument/2006/relationships/hyperlink" Target="https://www.commonlit.org/texts/romeo-juliet-act-v-scene-iii" TargetMode="External"/><Relationship Id="rId14" Type="http://schemas.openxmlformats.org/officeDocument/2006/relationships/hyperlink" Target="https://www.commonlit.org/texts/a-poison-tree" TargetMode="External"/><Relationship Id="rId15" Type="http://schemas.openxmlformats.org/officeDocument/2006/relationships/hyperlink" Target="https://www.commonlit.org/texts/the-raven" TargetMode="External"/><Relationship Id="rId16" Type="http://schemas.openxmlformats.org/officeDocument/2006/relationships/hyperlink" Target="https://www.commonlit.org/texts/teenage-brains-are-malleable-and-vulnerable-researchers-say" TargetMode="External"/><Relationship Id="rId17" Type="http://schemas.openxmlformats.org/officeDocument/2006/relationships/hyperlink" Target="https://www.commonlit.org/texts/on-revenge" TargetMode="External"/><Relationship Id="rId18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s://www.commonlit.org/texts/burning-a-book-1" TargetMode="External"/><Relationship Id="rId4" Type="http://schemas.openxmlformats.org/officeDocument/2006/relationships/hyperlink" Target="https://www.commonlit.org/texts/the-narrative-of-the-life-of-frederick-douglass-excerpts-from-chapters-1-7" TargetMode="External"/><Relationship Id="rId5" Type="http://schemas.openxmlformats.org/officeDocument/2006/relationships/hyperlink" Target="https://www.commonlit.org/texts/i-am-very-real" TargetMode="External"/><Relationship Id="rId6" Type="http://schemas.openxmlformats.org/officeDocument/2006/relationships/hyperlink" Target="https://www.commonlit.org/texts/the-celebrated-jumping-frog-of-calaveras-county" TargetMode="External"/><Relationship Id="rId7" Type="http://schemas.openxmlformats.org/officeDocument/2006/relationships/hyperlink" Target="https://www.commonlit.org/texts/an-uncomfortable-bed" TargetMode="External"/><Relationship Id="rId8" Type="http://schemas.openxmlformats.org/officeDocument/2006/relationships/hyperlink" Target="https://www.commonlit.org/texts/the-ransom-of-red-chief" TargetMode="External"/><Relationship Id="rId9" Type="http://schemas.openxmlformats.org/officeDocument/2006/relationships/hyperlink" Target="https://www.commonlit.org/texts/the-gettysburg-address" TargetMode="External"/><Relationship Id="rId10" Type="http://schemas.openxmlformats.org/officeDocument/2006/relationships/hyperlink" Target="https://www.commonlit.org/texts/the-declaration-of-independence" TargetMode="External"/></Relationships>
</file>

<file path=ppt/slides/_rels/slide26.xml.rels><?xml version="1.0" encoding="UTF-8" standalone="yes"?>
<Relationships xmlns="http://schemas.openxmlformats.org/package/2006/relationships"><Relationship Id="rId11" Type="http://schemas.openxmlformats.org/officeDocument/2006/relationships/hyperlink" Target="https://www.commonlit.org/texts/languages" TargetMode="External"/><Relationship Id="rId12" Type="http://schemas.openxmlformats.org/officeDocument/2006/relationships/hyperlink" Target="https://www.commonlit.org/texts?query=second+coming" TargetMode="External"/><Relationship Id="rId13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s://www.commonlit.org/texts/give-me-liberty-or-give-me-death-speech" TargetMode="External"/><Relationship Id="rId4" Type="http://schemas.openxmlformats.org/officeDocument/2006/relationships/hyperlink" Target="https://www.commonlit.org/texts/day-of-infamy-speech" TargetMode="External"/><Relationship Id="rId5" Type="http://schemas.openxmlformats.org/officeDocument/2006/relationships/hyperlink" Target="https://www.commonlit.org/texts/address-to-congress-on-women-s-suffrage" TargetMode="External"/><Relationship Id="rId6" Type="http://schemas.openxmlformats.org/officeDocument/2006/relationships/hyperlink" Target="https://www.commonlit.org/texts/excerpt-from-the-jungle" TargetMode="External"/><Relationship Id="rId7" Type="http://schemas.openxmlformats.org/officeDocument/2006/relationships/hyperlink" Target="https://www.commonlit.org/texts/the-metamorphosis" TargetMode="External"/><Relationship Id="rId8" Type="http://schemas.openxmlformats.org/officeDocument/2006/relationships/hyperlink" Target="https://www.commonlit.org/texts/the-nose" TargetMode="External"/><Relationship Id="rId9" Type="http://schemas.openxmlformats.org/officeDocument/2006/relationships/hyperlink" Target="https://www.commonlit.org/texts/the-transformation-of-arachne-into-a-spider" TargetMode="External"/><Relationship Id="rId10" Type="http://schemas.openxmlformats.org/officeDocument/2006/relationships/hyperlink" Target="https://www.commonlit.org/texts/the-white-man-s-burden" TargetMode="Externa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hyperlink" Target="https://www.commonlit.org/texts/a-rose-for-emily" TargetMode="External"/><Relationship Id="rId20" Type="http://schemas.openxmlformats.org/officeDocument/2006/relationships/image" Target="../media/image3.png"/><Relationship Id="rId10" Type="http://schemas.openxmlformats.org/officeDocument/2006/relationships/hyperlink" Target="https://www.commonlit.org/texts/mending-wall" TargetMode="External"/><Relationship Id="rId11" Type="http://schemas.openxmlformats.org/officeDocument/2006/relationships/hyperlink" Target="https://www.commonlit.org/texts/excerpt-from-the-adventures-of-huckleberry-finn" TargetMode="External"/><Relationship Id="rId12" Type="http://schemas.openxmlformats.org/officeDocument/2006/relationships/hyperlink" Target="https://www.commonlit.org/texts/excerpt-from-self-reliance" TargetMode="External"/><Relationship Id="rId13" Type="http://schemas.openxmlformats.org/officeDocument/2006/relationships/hyperlink" Target="https://www.commonlit.org/texts/story-of-an-hour" TargetMode="External"/><Relationship Id="rId14" Type="http://schemas.openxmlformats.org/officeDocument/2006/relationships/hyperlink" Target="https://www.commonlit.org/texts/excerpts-from-song-of-myself-1-2-6-52" TargetMode="External"/><Relationship Id="rId15" Type="http://schemas.openxmlformats.org/officeDocument/2006/relationships/hyperlink" Target="https://www.commonlit.org/texts/the-interlopers" TargetMode="External"/><Relationship Id="rId16" Type="http://schemas.openxmlformats.org/officeDocument/2006/relationships/hyperlink" Target="https://www.commonlit.org/texts/the-fallacy-of-success" TargetMode="External"/><Relationship Id="rId17" Type="http://schemas.openxmlformats.org/officeDocument/2006/relationships/hyperlink" Target="https://www.commonlit.org/texts/hollywood-dreams-of-wealth-youth-and-beauty" TargetMode="External"/><Relationship Id="rId18" Type="http://schemas.openxmlformats.org/officeDocument/2006/relationships/hyperlink" Target="https://www.commonlit.org/texts/i-hear-america-singing" TargetMode="External"/><Relationship Id="rId19" Type="http://schemas.openxmlformats.org/officeDocument/2006/relationships/hyperlink" Target="https://www.commonlit.org/texts/american-dream-faces-harsh-new-reality" TargetMode="External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www.commonlit.org/texts/andrew-jackson-s-speech-to-congress-on-indian-removal" TargetMode="External"/><Relationship Id="rId4" Type="http://schemas.openxmlformats.org/officeDocument/2006/relationships/hyperlink" Target="https://www.commonlit.org/texts/president-lincoln-s-second-inaugural-address" TargetMode="External"/><Relationship Id="rId5" Type="http://schemas.openxmlformats.org/officeDocument/2006/relationships/hyperlink" Target="https://www.commonlit.org/texts/act-for-establishing-religious-freedom" TargetMode="External"/><Relationship Id="rId6" Type="http://schemas.openxmlformats.org/officeDocument/2006/relationships/hyperlink" Target="https://www.commonlit.org/texts/a-good-man-is-hard-to-find" TargetMode="External"/><Relationship Id="rId7" Type="http://schemas.openxmlformats.org/officeDocument/2006/relationships/hyperlink" Target="https://www.commonlit.org/texts/every-man-a-king" TargetMode="External"/><Relationship Id="rId8" Type="http://schemas.openxmlformats.org/officeDocument/2006/relationships/hyperlink" Target="https://www.commonlit.org/texts/fear-of-change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mmonlit.org/texts/excerpts-from-jane-eyre" TargetMode="External"/><Relationship Id="rId4" Type="http://schemas.openxmlformats.org/officeDocument/2006/relationships/hyperlink" Target="https://www.commonlit.org/texts/the-love-song-of-j-alfred-prufrock" TargetMode="External"/><Relationship Id="rId5" Type="http://schemas.openxmlformats.org/officeDocument/2006/relationships/hyperlink" Target="https://www.commonlit.org/texts/the-lady-of-shalott" TargetMode="External"/><Relationship Id="rId6" Type="http://schemas.openxmlformats.org/officeDocument/2006/relationships/hyperlink" Target="https://www.commonlit.org/texts/the-cask-of-amontillado" TargetMode="External"/><Relationship Id="rId7" Type="http://schemas.openxmlformats.org/officeDocument/2006/relationships/hyperlink" Target="https://www.commonlit.org/texts/pygmalion" TargetMode="External"/><Relationship Id="rId8" Type="http://schemas.openxmlformats.org/officeDocument/2006/relationships/hyperlink" Target="https://www.commonlit.org/texts/a-modest-proposal" TargetMode="External"/><Relationship Id="rId9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A1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/>
          </p:cNvSpPr>
          <p:nvPr>
            <p:ph type="subTitle" sz="half" idx="1"/>
          </p:nvPr>
        </p:nvSpPr>
        <p:spPr>
          <a:xfrm>
            <a:off x="1802678" y="6330337"/>
            <a:ext cx="12473760" cy="4982766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l">
              <a:defRPr sz="8000">
                <a:solidFill>
                  <a:srgbClr val="FFFFFF"/>
                </a:solidFill>
                <a:latin typeface="Museo-300"/>
                <a:ea typeface="Museo-300"/>
                <a:cs typeface="Museo-300"/>
                <a:sym typeface="Museo-300"/>
              </a:defRPr>
            </a:lvl1pPr>
          </a:lstStyle>
          <a:p>
            <a:pPr algn="r">
              <a:lnSpc>
                <a:spcPct val="110000"/>
              </a:lnSpc>
            </a:pPr>
            <a:r>
              <a:rPr lang="en-US" b="1" dirty="0" smtClean="0">
                <a:latin typeface="Montserrat" panose="00000500000000000000" pitchFamily="50" charset="0"/>
              </a:rPr>
              <a:t>LEVERAGING COMMONLIT TO INTEGRATE HIGH-QUALITY SUPPLEMENTARY TEXTS INTO YOUR UNITS </a:t>
            </a:r>
            <a:endParaRPr lang="en-US" b="1" dirty="0">
              <a:latin typeface="Montserrat" panose="00000500000000000000" pitchFamily="50" charset="0"/>
            </a:endParaRPr>
          </a:p>
        </p:txBody>
      </p:sp>
      <p:pic>
        <p:nvPicPr>
          <p:cNvPr id="130" name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298791" y="5752357"/>
            <a:ext cx="6695591" cy="49827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6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Group activity</a:t>
            </a:r>
            <a:endParaRPr lang="en-US" sz="76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487153" y="2761237"/>
            <a:ext cx="19690830" cy="3139178"/>
          </a:xfrm>
        </p:spPr>
        <p:txBody>
          <a:bodyPr>
            <a:normAutofit/>
          </a:bodyPr>
          <a:lstStyle/>
          <a:p>
            <a:pPr marL="457200" lvl="0" indent="-381000"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</a:pPr>
            <a:r>
              <a:rPr 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 are going to use 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 6</a:t>
            </a:r>
            <a:r>
              <a:rPr lang="en-US" sz="66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grade Guidebooks 2.0 text, 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“Mother 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to Son” by Langston Hughes to find ways to support all learners in small groups using </a:t>
            </a:r>
            <a:r>
              <a:rPr lang="en-US" sz="6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CommonLit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378" y="6562111"/>
            <a:ext cx="11820936" cy="656399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grpSp>
        <p:nvGrpSpPr>
          <p:cNvPr id="31" name="Group 30"/>
          <p:cNvGrpSpPr/>
          <p:nvPr/>
        </p:nvGrpSpPr>
        <p:grpSpPr>
          <a:xfrm>
            <a:off x="15377878" y="6667148"/>
            <a:ext cx="5449179" cy="5944413"/>
            <a:chOff x="11982012" y="7326487"/>
            <a:chExt cx="5449179" cy="5944413"/>
          </a:xfrm>
        </p:grpSpPr>
        <p:grpSp>
          <p:nvGrpSpPr>
            <p:cNvPr id="32" name="Group 31"/>
            <p:cNvGrpSpPr/>
            <p:nvPr/>
          </p:nvGrpSpPr>
          <p:grpSpPr>
            <a:xfrm>
              <a:off x="11982012" y="7326487"/>
              <a:ext cx="5449179" cy="5944413"/>
              <a:chOff x="11982012" y="7326487"/>
              <a:chExt cx="5449179" cy="5944413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14369143" y="7737986"/>
                <a:ext cx="620487" cy="992311"/>
              </a:xfrm>
              <a:prstGeom prst="rect">
                <a:avLst/>
              </a:prstGeom>
              <a:solidFill>
                <a:srgbClr val="79A1A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 hangingPunct="1"/>
                <a:endParaRPr lang="en-US" sz="3600" kern="12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5" name="Group 34"/>
              <p:cNvGrpSpPr/>
              <p:nvPr/>
            </p:nvGrpSpPr>
            <p:grpSpPr>
              <a:xfrm>
                <a:off x="11982012" y="7326487"/>
                <a:ext cx="5449179" cy="5944413"/>
                <a:chOff x="11982012" y="7326487"/>
                <a:chExt cx="5449179" cy="5944413"/>
              </a:xfrm>
            </p:grpSpPr>
            <p:sp>
              <p:nvSpPr>
                <p:cNvPr id="36" name="Rounded Rectangle 35"/>
                <p:cNvSpPr/>
                <p:nvPr/>
              </p:nvSpPr>
              <p:spPr>
                <a:xfrm rot="3490680">
                  <a:off x="12486837" y="8223797"/>
                  <a:ext cx="1284514" cy="606962"/>
                </a:xfrm>
                <a:prstGeom prst="roundRect">
                  <a:avLst/>
                </a:prstGeom>
                <a:solidFill>
                  <a:srgbClr val="79A1A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914400" hangingPunct="1"/>
                  <a:endParaRPr lang="en-US" sz="3600" kern="12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" name="Rounded Rectangle 36"/>
                <p:cNvSpPr/>
                <p:nvPr/>
              </p:nvSpPr>
              <p:spPr>
                <a:xfrm>
                  <a:off x="14031688" y="7326487"/>
                  <a:ext cx="1284514" cy="469394"/>
                </a:xfrm>
                <a:prstGeom prst="roundRect">
                  <a:avLst/>
                </a:prstGeom>
                <a:solidFill>
                  <a:srgbClr val="79A1A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914400" hangingPunct="1"/>
                  <a:endParaRPr lang="en-US" sz="3600" kern="120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38" name="Group 37"/>
                <p:cNvGrpSpPr/>
                <p:nvPr/>
              </p:nvGrpSpPr>
              <p:grpSpPr>
                <a:xfrm>
                  <a:off x="11982012" y="7958626"/>
                  <a:ext cx="5449179" cy="5312274"/>
                  <a:chOff x="11982012" y="7958626"/>
                  <a:chExt cx="5449179" cy="5312274"/>
                </a:xfrm>
              </p:grpSpPr>
              <p:sp>
                <p:nvSpPr>
                  <p:cNvPr id="39" name="Oval 38"/>
                  <p:cNvSpPr/>
                  <p:nvPr/>
                </p:nvSpPr>
                <p:spPr>
                  <a:xfrm>
                    <a:off x="11982012" y="7958626"/>
                    <a:ext cx="5449179" cy="5312274"/>
                  </a:xfrm>
                  <a:prstGeom prst="ellipse">
                    <a:avLst/>
                  </a:prstGeom>
                  <a:solidFill>
                    <a:srgbClr val="79A1A2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defTabSz="914400" hangingPunct="1"/>
                    <a:endParaRPr lang="en-US" sz="3600" kern="120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0" name="Rectangle 39"/>
                  <p:cNvSpPr/>
                  <p:nvPr/>
                </p:nvSpPr>
                <p:spPr>
                  <a:xfrm>
                    <a:off x="12343107" y="8241291"/>
                    <a:ext cx="4769235" cy="452431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lvl="0"/>
                    <a:r>
                      <a:rPr lang="en-US" sz="3600" dirty="0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a:t>Take</a:t>
                    </a:r>
                    <a:r>
                      <a:rPr lang="en" sz="3600" dirty="0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a:t> </a:t>
                    </a:r>
                    <a:br>
                      <a:rPr lang="en" sz="3600" dirty="0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</a:br>
                    <a:r>
                      <a:rPr lang="en" sz="3600" dirty="0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a:t/>
                    </a:r>
                    <a:br>
                      <a:rPr lang="en" sz="3600" dirty="0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</a:br>
                    <a:r>
                      <a:rPr lang="en" sz="3600" dirty="0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a:t/>
                    </a:r>
                    <a:br>
                      <a:rPr lang="en" sz="3600" dirty="0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</a:br>
                    <a:r>
                      <a:rPr lang="en" sz="3600" dirty="0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a:t>to read</a:t>
                    </a:r>
                    <a:r>
                      <a:rPr lang="en-US" sz="3600" dirty="0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a:t> the poem and jot down ways you would use </a:t>
                    </a:r>
                    <a:r>
                      <a:rPr lang="en-US" sz="3600" dirty="0" err="1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a:t>CommonLit’s</a:t>
                    </a:r>
                    <a:r>
                      <a:rPr lang="en-US" sz="3600" dirty="0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a:t> features to support small group instruction.</a:t>
                    </a:r>
                    <a:endParaRPr lang="en" sz="3600" dirty="0">
                      <a:solidFill>
                        <a:schemeClr val="bg1"/>
                      </a:solidFill>
                      <a:latin typeface="Lato" panose="020F0502020204030203" pitchFamily="34" charset="0"/>
                      <a:ea typeface="Lato" panose="020F0502020204030203" pitchFamily="34" charset="0"/>
                      <a:cs typeface="Lato" panose="020F0502020204030203" pitchFamily="34" charset="0"/>
                    </a:endParaRPr>
                  </a:p>
                </p:txBody>
              </p:sp>
            </p:grpSp>
          </p:grpSp>
        </p:grpSp>
        <p:sp>
          <p:nvSpPr>
            <p:cNvPr id="33" name="Shape 315"/>
            <p:cNvSpPr/>
            <p:nvPr/>
          </p:nvSpPr>
          <p:spPr>
            <a:xfrm>
              <a:off x="13129755" y="8755903"/>
              <a:ext cx="3239018" cy="12618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tIns="91439" bIns="91439">
              <a:spAutoFit/>
            </a:bodyPr>
            <a:lstStyle>
              <a:lvl1pPr algn="l" defTabSz="914400">
                <a:defRPr sz="9300">
                  <a:solidFill>
                    <a:srgbClr val="79A1A2"/>
                  </a:solidFill>
                  <a:latin typeface="Museo Sans 500"/>
                  <a:ea typeface="Museo Sans 500"/>
                  <a:cs typeface="Museo Sans 500"/>
                  <a:sym typeface="Museo Sans 500"/>
                </a:defRPr>
              </a:lvl1pPr>
            </a:lstStyle>
            <a:p>
              <a:pPr algn="ctr"/>
              <a:r>
                <a:rPr lang="en-US" sz="7000" b="1" dirty="0" smtClean="0">
                  <a:solidFill>
                    <a:schemeClr val="bg1"/>
                  </a:solidFill>
                  <a:latin typeface="Montserrat" panose="00000500000000000000" pitchFamily="50" charset="0"/>
                  <a:ea typeface="Museo Sans 500" charset="0"/>
                  <a:cs typeface="Museo Sans 500" charset="0"/>
                </a:rPr>
                <a:t>7 MIN.</a:t>
              </a:r>
              <a:endParaRPr lang="en-US" sz="7000" b="1" dirty="0">
                <a:solidFill>
                  <a:schemeClr val="bg1"/>
                </a:solidFill>
                <a:latin typeface="Montserrat" panose="00000500000000000000" pitchFamily="50" charset="0"/>
                <a:ea typeface="Museo Sans 500" charset="0"/>
                <a:cs typeface="Museo Sans 50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612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6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The Research Says </a:t>
            </a:r>
            <a:r>
              <a:rPr lang="is-IS" sz="76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…</a:t>
            </a:r>
            <a:endParaRPr lang="en-US" sz="76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360714" y="2841174"/>
            <a:ext cx="13139058" cy="10254340"/>
          </a:xfrm>
        </p:spPr>
        <p:txBody>
          <a:bodyPr>
            <a:normAutofit/>
          </a:bodyPr>
          <a:lstStyle/>
          <a:p>
            <a:pPr marL="457200" lvl="0" indent="-381000"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</a:pP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“when the goal is to </a:t>
            </a:r>
            <a:r>
              <a:rPr lang="en-US" sz="6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teach specific reading strategies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small-group instruction is necessary” (Strickland, Ganske &amp; Monroe, 2006).</a:t>
            </a:r>
          </a:p>
          <a:p>
            <a:pPr marL="457200" lvl="0" indent="-381000"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</a:pP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</a:t>
            </a:r>
            <a:r>
              <a:rPr lang="is-I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… reading instruction based on the developmental needs of the reader, not the chronological age or </a:t>
            </a:r>
            <a:r>
              <a:rPr lang="is-IS" sz="660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grade level” (Tyner, 2009).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hape 311"/>
          <p:cNvSpPr/>
          <p:nvPr/>
        </p:nvSpPr>
        <p:spPr>
          <a:xfrm flipH="1">
            <a:off x="15708086" y="4546429"/>
            <a:ext cx="7467599" cy="59296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36" y="15392"/>
                </a:moveTo>
                <a:lnTo>
                  <a:pt x="21600" y="7421"/>
                </a:lnTo>
                <a:lnTo>
                  <a:pt x="1974" y="0"/>
                </a:lnTo>
                <a:lnTo>
                  <a:pt x="0" y="15417"/>
                </a:lnTo>
                <a:lnTo>
                  <a:pt x="3387" y="21600"/>
                </a:lnTo>
                <a:lnTo>
                  <a:pt x="2933" y="17875"/>
                </a:lnTo>
                <a:lnTo>
                  <a:pt x="20636" y="15392"/>
                </a:lnTo>
                <a:close/>
              </a:path>
            </a:pathLst>
          </a:custGeom>
          <a:solidFill>
            <a:srgbClr val="587B82"/>
          </a:soli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" name="Shape 314"/>
          <p:cNvSpPr/>
          <p:nvPr/>
        </p:nvSpPr>
        <p:spPr>
          <a:xfrm flipH="1">
            <a:off x="15921955" y="4383144"/>
            <a:ext cx="7710927" cy="56496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36" y="15392"/>
                </a:moveTo>
                <a:lnTo>
                  <a:pt x="21600" y="7421"/>
                </a:lnTo>
                <a:lnTo>
                  <a:pt x="1974" y="0"/>
                </a:lnTo>
                <a:lnTo>
                  <a:pt x="0" y="15417"/>
                </a:lnTo>
                <a:lnTo>
                  <a:pt x="3387" y="21600"/>
                </a:lnTo>
                <a:lnTo>
                  <a:pt x="2933" y="17875"/>
                </a:lnTo>
                <a:lnTo>
                  <a:pt x="20636" y="15392"/>
                </a:lnTo>
                <a:close/>
              </a:path>
            </a:pathLst>
          </a:custGeom>
          <a:solidFill>
            <a:srgbClr val="DCDEE0"/>
          </a:soli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32"/>
          <a:stretch/>
        </p:blipFill>
        <p:spPr>
          <a:xfrm rot="21372089">
            <a:off x="18836661" y="6158104"/>
            <a:ext cx="2337390" cy="173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88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6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Group activity</a:t>
            </a:r>
            <a:endParaRPr lang="en-US" sz="76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487153" y="2761237"/>
            <a:ext cx="19690830" cy="3139178"/>
          </a:xfrm>
        </p:spPr>
        <p:txBody>
          <a:bodyPr>
            <a:normAutofit/>
          </a:bodyPr>
          <a:lstStyle/>
          <a:p>
            <a:pPr marL="457200" lvl="0" indent="-381000"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</a:pPr>
            <a:r>
              <a:rPr 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 are going to use 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 6</a:t>
            </a:r>
            <a:r>
              <a:rPr lang="en-US" sz="66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grade Guidebooks 2.0 text, ”Mother to Son” by Langston Hughes to find ways to support all learners in small groups using </a:t>
            </a:r>
            <a:r>
              <a:rPr lang="en-US" sz="6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CommonLit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378" y="6562111"/>
            <a:ext cx="11820936" cy="656399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grpSp>
        <p:nvGrpSpPr>
          <p:cNvPr id="31" name="Group 30"/>
          <p:cNvGrpSpPr/>
          <p:nvPr/>
        </p:nvGrpSpPr>
        <p:grpSpPr>
          <a:xfrm>
            <a:off x="15377878" y="6667148"/>
            <a:ext cx="5449179" cy="5944413"/>
            <a:chOff x="11982012" y="7326487"/>
            <a:chExt cx="5449179" cy="5944413"/>
          </a:xfrm>
        </p:grpSpPr>
        <p:grpSp>
          <p:nvGrpSpPr>
            <p:cNvPr id="32" name="Group 31"/>
            <p:cNvGrpSpPr/>
            <p:nvPr/>
          </p:nvGrpSpPr>
          <p:grpSpPr>
            <a:xfrm>
              <a:off x="11982012" y="7326487"/>
              <a:ext cx="5449179" cy="5944413"/>
              <a:chOff x="11982012" y="7326487"/>
              <a:chExt cx="5449179" cy="5944413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14369143" y="7737986"/>
                <a:ext cx="620487" cy="992311"/>
              </a:xfrm>
              <a:prstGeom prst="rect">
                <a:avLst/>
              </a:prstGeom>
              <a:solidFill>
                <a:srgbClr val="79A1A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14400" hangingPunct="1"/>
                <a:endParaRPr lang="en-US" sz="3600" kern="12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5" name="Group 34"/>
              <p:cNvGrpSpPr/>
              <p:nvPr/>
            </p:nvGrpSpPr>
            <p:grpSpPr>
              <a:xfrm>
                <a:off x="11982012" y="7326487"/>
                <a:ext cx="5449179" cy="5944413"/>
                <a:chOff x="11982012" y="7326487"/>
                <a:chExt cx="5449179" cy="5944413"/>
              </a:xfrm>
            </p:grpSpPr>
            <p:sp>
              <p:nvSpPr>
                <p:cNvPr id="36" name="Rounded Rectangle 35"/>
                <p:cNvSpPr/>
                <p:nvPr/>
              </p:nvSpPr>
              <p:spPr>
                <a:xfrm rot="3490680">
                  <a:off x="12486837" y="8223797"/>
                  <a:ext cx="1284514" cy="606962"/>
                </a:xfrm>
                <a:prstGeom prst="roundRect">
                  <a:avLst/>
                </a:prstGeom>
                <a:solidFill>
                  <a:srgbClr val="79A1A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914400" hangingPunct="1"/>
                  <a:endParaRPr lang="en-US" sz="3600" kern="12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" name="Rounded Rectangle 36"/>
                <p:cNvSpPr/>
                <p:nvPr/>
              </p:nvSpPr>
              <p:spPr>
                <a:xfrm>
                  <a:off x="14031688" y="7326487"/>
                  <a:ext cx="1284514" cy="469394"/>
                </a:xfrm>
                <a:prstGeom prst="roundRect">
                  <a:avLst/>
                </a:prstGeom>
                <a:solidFill>
                  <a:srgbClr val="79A1A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914400" hangingPunct="1"/>
                  <a:endParaRPr lang="en-US" sz="3600" kern="120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38" name="Group 37"/>
                <p:cNvGrpSpPr/>
                <p:nvPr/>
              </p:nvGrpSpPr>
              <p:grpSpPr>
                <a:xfrm>
                  <a:off x="11982012" y="7958626"/>
                  <a:ext cx="5449179" cy="5312274"/>
                  <a:chOff x="11982012" y="7958626"/>
                  <a:chExt cx="5449179" cy="5312274"/>
                </a:xfrm>
              </p:grpSpPr>
              <p:sp>
                <p:nvSpPr>
                  <p:cNvPr id="39" name="Oval 38"/>
                  <p:cNvSpPr/>
                  <p:nvPr/>
                </p:nvSpPr>
                <p:spPr>
                  <a:xfrm>
                    <a:off x="11982012" y="7958626"/>
                    <a:ext cx="5449179" cy="5312274"/>
                  </a:xfrm>
                  <a:prstGeom prst="ellipse">
                    <a:avLst/>
                  </a:prstGeom>
                  <a:solidFill>
                    <a:srgbClr val="79A1A2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defTabSz="914400" hangingPunct="1"/>
                    <a:endParaRPr lang="en-US" sz="3600" kern="120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0" name="Rectangle 39"/>
                  <p:cNvSpPr/>
                  <p:nvPr/>
                </p:nvSpPr>
                <p:spPr>
                  <a:xfrm>
                    <a:off x="12343107" y="8241291"/>
                    <a:ext cx="4769235" cy="452431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lvl="0"/>
                    <a:r>
                      <a:rPr lang="en-US" sz="3600" dirty="0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a:t>Take</a:t>
                    </a:r>
                    <a:r>
                      <a:rPr lang="en" sz="3600" dirty="0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a:t> </a:t>
                    </a:r>
                    <a:br>
                      <a:rPr lang="en" sz="3600" dirty="0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</a:br>
                    <a:r>
                      <a:rPr lang="en" sz="3600" dirty="0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a:t/>
                    </a:r>
                    <a:br>
                      <a:rPr lang="en" sz="3600" dirty="0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</a:br>
                    <a:r>
                      <a:rPr lang="en" sz="3600" dirty="0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a:t/>
                    </a:r>
                    <a:br>
                      <a:rPr lang="en" sz="3600" dirty="0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</a:br>
                    <a:r>
                      <a:rPr lang="en" sz="3600" dirty="0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a:t>to read</a:t>
                    </a:r>
                    <a:r>
                      <a:rPr lang="en-US" sz="3600" dirty="0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a:t> the poem and jot down ways you would use </a:t>
                    </a:r>
                    <a:r>
                      <a:rPr lang="en-US" sz="3600" dirty="0" err="1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a:t>CommonLit’s</a:t>
                    </a:r>
                    <a:r>
                      <a:rPr lang="en-US" sz="3600" dirty="0" smtClean="0">
                        <a:solidFill>
                          <a:schemeClr val="bg1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rPr>
                      <a:t> features to support small group instruction.</a:t>
                    </a:r>
                    <a:endParaRPr lang="en" sz="3600" dirty="0">
                      <a:solidFill>
                        <a:schemeClr val="bg1"/>
                      </a:solidFill>
                      <a:latin typeface="Lato" panose="020F0502020204030203" pitchFamily="34" charset="0"/>
                      <a:ea typeface="Lato" panose="020F0502020204030203" pitchFamily="34" charset="0"/>
                      <a:cs typeface="Lato" panose="020F0502020204030203" pitchFamily="34" charset="0"/>
                    </a:endParaRPr>
                  </a:p>
                </p:txBody>
              </p:sp>
            </p:grpSp>
          </p:grpSp>
        </p:grpSp>
        <p:sp>
          <p:nvSpPr>
            <p:cNvPr id="33" name="Shape 315"/>
            <p:cNvSpPr/>
            <p:nvPr/>
          </p:nvSpPr>
          <p:spPr>
            <a:xfrm>
              <a:off x="13129755" y="8755903"/>
              <a:ext cx="3239018" cy="12618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tIns="91439" bIns="91439">
              <a:spAutoFit/>
            </a:bodyPr>
            <a:lstStyle>
              <a:lvl1pPr algn="l" defTabSz="914400">
                <a:defRPr sz="9300">
                  <a:solidFill>
                    <a:srgbClr val="79A1A2"/>
                  </a:solidFill>
                  <a:latin typeface="Museo Sans 500"/>
                  <a:ea typeface="Museo Sans 500"/>
                  <a:cs typeface="Museo Sans 500"/>
                  <a:sym typeface="Museo Sans 500"/>
                </a:defRPr>
              </a:lvl1pPr>
            </a:lstStyle>
            <a:p>
              <a:pPr algn="ctr"/>
              <a:r>
                <a:rPr lang="en-US" sz="7000" b="1" dirty="0" smtClean="0">
                  <a:solidFill>
                    <a:schemeClr val="bg1"/>
                  </a:solidFill>
                  <a:latin typeface="Montserrat" panose="00000500000000000000" pitchFamily="50" charset="0"/>
                  <a:ea typeface="Museo Sans 500" charset="0"/>
                  <a:cs typeface="Museo Sans 500" charset="0"/>
                </a:rPr>
                <a:t>7 MIN.</a:t>
              </a:r>
              <a:endParaRPr lang="en-US" sz="7000" b="1" dirty="0">
                <a:solidFill>
                  <a:schemeClr val="bg1"/>
                </a:solidFill>
                <a:latin typeface="Montserrat" panose="00000500000000000000" pitchFamily="50" charset="0"/>
                <a:ea typeface="Museo Sans 500" charset="0"/>
                <a:cs typeface="Museo Sans 50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147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68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Small group supports for “mother to son”</a:t>
            </a:r>
            <a:endParaRPr lang="en-US" sz="68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graphicFrame>
        <p:nvGraphicFramePr>
          <p:cNvPr id="17" name="Content Placeholder 1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6213107"/>
              </p:ext>
            </p:extLst>
          </p:nvPr>
        </p:nvGraphicFramePr>
        <p:xfrm>
          <a:off x="1273629" y="2743200"/>
          <a:ext cx="21847628" cy="958132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23814"/>
                <a:gridCol w="10923814"/>
              </a:tblGrid>
              <a:tr h="3619611">
                <a:tc>
                  <a:txBody>
                    <a:bodyPr/>
                    <a:lstStyle/>
                    <a:p>
                      <a:r>
                        <a:rPr lang="en-US" sz="75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Ways to support </a:t>
                      </a:r>
                      <a:r>
                        <a:rPr lang="en-US" sz="7500" b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struggling readers / ELLs</a:t>
                      </a:r>
                      <a:endParaRPr lang="en-US" sz="75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5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Ways to support</a:t>
                      </a:r>
                      <a:r>
                        <a:rPr lang="en-US" sz="7500" b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on-level / advanced readers</a:t>
                      </a:r>
                      <a:endParaRPr lang="en-US" sz="75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49042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49042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9042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9042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84216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/>
            <a:r>
              <a:rPr lang="en-US" sz="6800" b="1" cap="all" dirty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Small group supports for </a:t>
            </a:r>
            <a:r>
              <a:rPr lang="en-US" sz="68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“mother </a:t>
            </a:r>
            <a:r>
              <a:rPr lang="en-US" sz="6800" b="1" cap="all" dirty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to </a:t>
            </a:r>
            <a:r>
              <a:rPr lang="en-US" sz="68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son”</a:t>
            </a:r>
            <a:endParaRPr lang="en-US" sz="68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graphicFrame>
        <p:nvGraphicFramePr>
          <p:cNvPr id="17" name="Content Placeholder 1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4997054"/>
              </p:ext>
            </p:extLst>
          </p:nvPr>
        </p:nvGraphicFramePr>
        <p:xfrm>
          <a:off x="1730829" y="2743198"/>
          <a:ext cx="20789304" cy="103849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94652"/>
                <a:gridCol w="10394652"/>
              </a:tblGrid>
              <a:tr h="2550943">
                <a:tc>
                  <a:txBody>
                    <a:bodyPr/>
                    <a:lstStyle/>
                    <a:p>
                      <a:r>
                        <a:rPr lang="en-US" sz="70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Ways to support </a:t>
                      </a:r>
                      <a:r>
                        <a:rPr lang="en-US" sz="7000" b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struggling readers / ELLs</a:t>
                      </a:r>
                      <a:endParaRPr lang="en-US" sz="7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Ways to support</a:t>
                      </a:r>
                      <a:r>
                        <a:rPr lang="en-US" sz="7000" b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on-level / advanced readers</a:t>
                      </a:r>
                      <a:endParaRPr lang="en-US" sz="7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165367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Watch</a:t>
                      </a:r>
                      <a:r>
                        <a:rPr lang="en-US" sz="4000" baseline="0" dirty="0" smtClean="0"/>
                        <a:t> “</a:t>
                      </a:r>
                      <a:r>
                        <a:rPr lang="en-US" sz="4000" baseline="0" dirty="0" smtClean="0"/>
                        <a:t>Brain Pop</a:t>
                      </a:r>
                      <a:r>
                        <a:rPr lang="en-US" sz="4000" baseline="0" dirty="0" smtClean="0"/>
                        <a:t>: Harlem Renaissance” with students to help them gain background knowledge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Have students</a:t>
                      </a:r>
                      <a:r>
                        <a:rPr lang="en-US" sz="4000" baseline="0" dirty="0" smtClean="0"/>
                        <a:t> watch </a:t>
                      </a:r>
                      <a:r>
                        <a:rPr lang="en-US" sz="4000" dirty="0" smtClean="0"/>
                        <a:t>“Langston Hughes</a:t>
                      </a:r>
                      <a:r>
                        <a:rPr lang="en-US" sz="4000" baseline="0" dirty="0" smtClean="0"/>
                        <a:t> – Biography” to gain additional knowledge</a:t>
                      </a:r>
                      <a:endParaRPr lang="en-US" sz="4000" dirty="0"/>
                    </a:p>
                  </a:txBody>
                  <a:tcPr/>
                </a:tc>
              </a:tr>
              <a:tr h="2165367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Discussion Question</a:t>
                      </a:r>
                      <a:r>
                        <a:rPr lang="en-US" sz="4000" baseline="0" dirty="0" smtClean="0"/>
                        <a:t> 1 can help students preview the text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Discussion Questions 2,3, and 4 can</a:t>
                      </a:r>
                      <a:r>
                        <a:rPr lang="en-US" sz="4000" baseline="0" dirty="0" smtClean="0"/>
                        <a:t> help push students thinking after reading the text</a:t>
                      </a:r>
                      <a:endParaRPr lang="en-US" sz="4000" dirty="0"/>
                    </a:p>
                  </a:txBody>
                  <a:tcPr/>
                </a:tc>
              </a:tr>
              <a:tr h="3503295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”The Rose That Grew from Concrete” is an easier poem with a similar theme that students can</a:t>
                      </a:r>
                      <a:r>
                        <a:rPr lang="en-US" sz="4000" baseline="0" dirty="0" smtClean="0"/>
                        <a:t> read before “Mother to Son.” Students can use the former text to make comparisons to the later.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Texts such as “The</a:t>
                      </a:r>
                      <a:r>
                        <a:rPr lang="en-US" sz="4000" baseline="0" dirty="0" smtClean="0"/>
                        <a:t> Harlem Renaissance” and “Think Mothering Young Kids is Hard? Get Ready for Even Tougher Times” are complex informational texts that could extend students’ understanding.</a:t>
                      </a:r>
                      <a:endParaRPr lang="en-US" sz="4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80781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6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WORK EXPECTATIONS</a:t>
            </a:r>
            <a:endParaRPr lang="en-US" sz="76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360713" y="2449286"/>
            <a:ext cx="21597257" cy="10004254"/>
          </a:xfrm>
        </p:spPr>
        <p:txBody>
          <a:bodyPr>
            <a:normAutofit fontScale="92500"/>
          </a:bodyPr>
          <a:lstStyle/>
          <a:p>
            <a:pPr marL="457200" lvl="0" indent="-381000">
              <a:spcBef>
                <a:spcPts val="0"/>
              </a:spcBef>
              <a:spcAft>
                <a:spcPts val="7800"/>
              </a:spcAft>
              <a:buClr>
                <a:srgbClr val="FFFFFF"/>
              </a:buClr>
              <a:buSzPct val="100000"/>
            </a:pPr>
            <a:r>
              <a:rPr lang="en-US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Choose at least </a:t>
            </a:r>
            <a:r>
              <a:rPr 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2-3 texts from Guidebooks 2.0 </a:t>
            </a:r>
            <a:r>
              <a:rPr lang="en-US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that you’ll be teaching next school year that are also hosted on </a:t>
            </a:r>
            <a:r>
              <a:rPr lang="en-US" sz="6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CommonLit.org</a:t>
            </a:r>
            <a:r>
              <a:rPr lang="en-US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(see Appendix A for a list of texts by grade level)</a:t>
            </a:r>
          </a:p>
          <a:p>
            <a:pPr marL="457200" lvl="0" indent="-381000">
              <a:spcBef>
                <a:spcPts val="0"/>
              </a:spcBef>
              <a:buClr>
                <a:srgbClr val="FFFFFF"/>
              </a:buClr>
              <a:buSzPct val="100000"/>
            </a:pPr>
            <a:r>
              <a:rPr lang="en-US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For each text you choose, complete the </a:t>
            </a:r>
            <a:r>
              <a:rPr 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planning template </a:t>
            </a:r>
            <a:r>
              <a:rPr lang="en-US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for how you’ll </a:t>
            </a:r>
            <a:r>
              <a:rPr 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support</a:t>
            </a:r>
            <a:r>
              <a:rPr lang="en-US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the following students in </a:t>
            </a:r>
            <a:r>
              <a:rPr 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small groups: </a:t>
            </a:r>
          </a:p>
          <a:p>
            <a:pPr marL="457200" lvl="0" indent="-381000">
              <a:spcBef>
                <a:spcPts val="0"/>
              </a:spcBef>
              <a:buClr>
                <a:srgbClr val="FFFFFF"/>
              </a:buClr>
              <a:buSzPct val="100000"/>
            </a:pPr>
            <a:endParaRPr lang="en-US" sz="6600" dirty="0" smtClean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429000" lvl="4" indent="-1485900">
              <a:spcBef>
                <a:spcPts val="0"/>
              </a:spcBef>
              <a:spcAft>
                <a:spcPts val="2000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charset="0"/>
              <a:buChar char="•"/>
            </a:pPr>
            <a:r>
              <a:rPr lang="en-US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struggling readers / ELLs </a:t>
            </a:r>
          </a:p>
          <a:p>
            <a:pPr marL="3429000" lvl="4" indent="-1485900">
              <a:spcBef>
                <a:spcPts val="0"/>
              </a:spcBef>
              <a:spcAft>
                <a:spcPts val="2000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charset="0"/>
              <a:buChar char="•"/>
            </a:pPr>
            <a:r>
              <a:rPr lang="en-US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on-level / advanced readers</a:t>
            </a:r>
            <a:endParaRPr lang="en-US" sz="66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12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/>
            <a:r>
              <a:rPr lang="en-US" sz="68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Your Turn</a:t>
            </a:r>
            <a:endParaRPr lang="en-US" sz="68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graphicFrame>
        <p:nvGraphicFramePr>
          <p:cNvPr id="17" name="Content Placeholder 1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7166499"/>
              </p:ext>
            </p:extLst>
          </p:nvPr>
        </p:nvGraphicFramePr>
        <p:xfrm>
          <a:off x="2492375" y="2743200"/>
          <a:ext cx="19413468" cy="85458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06734"/>
                <a:gridCol w="9706734"/>
              </a:tblGrid>
              <a:tr h="2584174">
                <a:tc>
                  <a:txBody>
                    <a:bodyPr/>
                    <a:lstStyle/>
                    <a:p>
                      <a:r>
                        <a:rPr lang="en-US" sz="7000" b="1" dirty="0" smtClean="0"/>
                        <a:t>Ways to support </a:t>
                      </a:r>
                      <a:r>
                        <a:rPr lang="en-US" sz="7000" b="1" baseline="0" dirty="0" smtClean="0"/>
                        <a:t>struggling readers / ELLs</a:t>
                      </a:r>
                      <a:endParaRPr lang="en-US" sz="7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0" b="1" dirty="0" smtClean="0"/>
                        <a:t>Ways to support</a:t>
                      </a:r>
                      <a:r>
                        <a:rPr lang="en-US" sz="7000" b="1" baseline="0" dirty="0" smtClean="0"/>
                        <a:t> on-level / advanced readers</a:t>
                      </a:r>
                      <a:endParaRPr lang="en-US" sz="7000" b="1" dirty="0"/>
                    </a:p>
                  </a:txBody>
                  <a:tcPr/>
                </a:tc>
              </a:tr>
              <a:tr h="149042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49042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49042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49042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82035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6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DEBRIEF</a:t>
            </a:r>
            <a:endParaRPr lang="en-US" sz="76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0357" y="3376327"/>
            <a:ext cx="22957970" cy="8529414"/>
          </a:xfrm>
        </p:spPr>
        <p:txBody>
          <a:bodyPr>
            <a:normAutofit/>
          </a:bodyPr>
          <a:lstStyle/>
          <a:p>
            <a:pPr marL="457200" lvl="0" indent="-381000" algn="ctr"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</a:pPr>
            <a:r>
              <a:rPr lang="en-US" sz="10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How did it go?</a:t>
            </a:r>
            <a:endParaRPr lang="en-US" sz="100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" name="Group 2"/>
          <p:cNvGrpSpPr/>
          <p:nvPr/>
        </p:nvGrpSpPr>
        <p:grpSpPr>
          <a:xfrm>
            <a:off x="6751604" y="5755032"/>
            <a:ext cx="14301896" cy="6947122"/>
            <a:chOff x="6751604" y="5309422"/>
            <a:chExt cx="14301896" cy="6947122"/>
          </a:xfrm>
        </p:grpSpPr>
        <p:sp>
          <p:nvSpPr>
            <p:cNvPr id="8" name="Shape 311"/>
            <p:cNvSpPr/>
            <p:nvPr/>
          </p:nvSpPr>
          <p:spPr>
            <a:xfrm>
              <a:off x="7281760" y="5840363"/>
              <a:ext cx="11259073" cy="6416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36" y="15392"/>
                  </a:moveTo>
                  <a:lnTo>
                    <a:pt x="21600" y="7421"/>
                  </a:lnTo>
                  <a:lnTo>
                    <a:pt x="1974" y="0"/>
                  </a:lnTo>
                  <a:lnTo>
                    <a:pt x="0" y="15417"/>
                  </a:lnTo>
                  <a:lnTo>
                    <a:pt x="3387" y="21600"/>
                  </a:lnTo>
                  <a:lnTo>
                    <a:pt x="2933" y="17875"/>
                  </a:lnTo>
                  <a:lnTo>
                    <a:pt x="20636" y="15392"/>
                  </a:lnTo>
                  <a:close/>
                </a:path>
              </a:pathLst>
            </a:custGeom>
            <a:solidFill>
              <a:srgbClr val="587B82"/>
            </a:solidFill>
            <a:ln w="12700">
              <a:miter lim="400000"/>
            </a:ln>
          </p:spPr>
          <p:txBody>
            <a:bodyPr lIns="45719" rIns="45719"/>
            <a:lstStyle/>
            <a:p>
              <a:pPr algn="l" defTabSz="914400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" name="Shape 314"/>
            <p:cNvSpPr/>
            <p:nvPr/>
          </p:nvSpPr>
          <p:spPr>
            <a:xfrm>
              <a:off x="6751604" y="5309422"/>
              <a:ext cx="11625944" cy="6503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36" y="15392"/>
                  </a:moveTo>
                  <a:lnTo>
                    <a:pt x="21600" y="7421"/>
                  </a:lnTo>
                  <a:lnTo>
                    <a:pt x="1974" y="0"/>
                  </a:lnTo>
                  <a:lnTo>
                    <a:pt x="0" y="15417"/>
                  </a:lnTo>
                  <a:lnTo>
                    <a:pt x="3387" y="21600"/>
                  </a:lnTo>
                  <a:lnTo>
                    <a:pt x="2933" y="17875"/>
                  </a:lnTo>
                  <a:lnTo>
                    <a:pt x="20636" y="15392"/>
                  </a:lnTo>
                  <a:close/>
                </a:path>
              </a:pathLst>
            </a:custGeom>
            <a:solidFill>
              <a:srgbClr val="DCDEE0"/>
            </a:solidFill>
            <a:ln w="12700">
              <a:miter lim="400000"/>
            </a:ln>
          </p:spPr>
          <p:txBody>
            <a:bodyPr lIns="45719" rIns="45719"/>
            <a:lstStyle/>
            <a:p>
              <a:pPr algn="l" defTabSz="914400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" name="Shape 315"/>
            <p:cNvSpPr/>
            <p:nvPr/>
          </p:nvSpPr>
          <p:spPr>
            <a:xfrm rot="234466">
              <a:off x="7996150" y="7175116"/>
              <a:ext cx="13057350" cy="23391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tIns="91439" bIns="91439">
              <a:spAutoFit/>
            </a:bodyPr>
            <a:lstStyle>
              <a:lvl1pPr algn="l" defTabSz="914400">
                <a:defRPr sz="9300">
                  <a:solidFill>
                    <a:srgbClr val="79A1A2"/>
                  </a:solidFill>
                  <a:latin typeface="Museo Sans 500"/>
                  <a:ea typeface="Museo Sans 500"/>
                  <a:cs typeface="Museo Sans 500"/>
                  <a:sym typeface="Museo Sans 500"/>
                </a:defRPr>
              </a:lvl1pPr>
            </a:lstStyle>
            <a:p>
              <a:pPr marL="1371600" indent="-1371600">
                <a:buAutoNum type="arabicPeriod"/>
              </a:pPr>
              <a:r>
                <a:rPr lang="en-US" sz="7000" b="1" dirty="0" smtClean="0">
                  <a:latin typeface="Montserrat" panose="00000500000000000000" pitchFamily="50" charset="0"/>
                  <a:ea typeface="Museo Sans 500" charset="0"/>
                  <a:cs typeface="Museo Sans 500" charset="0"/>
                </a:rPr>
                <a:t>SUCCESSES?</a:t>
              </a:r>
            </a:p>
            <a:p>
              <a:pPr marL="1371600" indent="-1371600">
                <a:buAutoNum type="arabicPeriod"/>
              </a:pPr>
              <a:r>
                <a:rPr lang="en-US" sz="7000" b="1" dirty="0" smtClean="0">
                  <a:latin typeface="Montserrat" panose="00000500000000000000" pitchFamily="50" charset="0"/>
                  <a:ea typeface="Museo Sans 500" charset="0"/>
                  <a:cs typeface="Museo Sans 500" charset="0"/>
                </a:rPr>
                <a:t>ROADBLOCKS?</a:t>
              </a:r>
              <a:endParaRPr lang="en-US" sz="7000" b="1" dirty="0">
                <a:latin typeface="Montserrat" panose="00000500000000000000" pitchFamily="50" charset="0"/>
                <a:ea typeface="Museo Sans 500" charset="0"/>
                <a:cs typeface="Museo Sans 50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933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6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SURVEY &amp; SIGN UP for meeting with rob</a:t>
            </a:r>
            <a:endParaRPr lang="en-US" sz="76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0357" y="3376327"/>
            <a:ext cx="22957970" cy="8529414"/>
          </a:xfrm>
        </p:spPr>
        <p:txBody>
          <a:bodyPr>
            <a:normAutofit/>
          </a:bodyPr>
          <a:lstStyle/>
          <a:p>
            <a:pPr marL="457200" lvl="0" indent="-381000" algn="ctr"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</a:pPr>
            <a:r>
              <a:rPr 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Please take 5 minutes to complete the participant survey. 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If you’re interested in </a:t>
            </a:r>
            <a:r>
              <a:rPr 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bringing </a:t>
            </a:r>
            <a:r>
              <a:rPr lang="en-US" sz="66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CommonLit</a:t>
            </a:r>
            <a:r>
              <a:rPr 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to your entire school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please complete a </a:t>
            </a:r>
            <a:r>
              <a:rPr lang="en-US" sz="6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CommonLit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School Partnership Interest Form 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to schedule a 1:1 meeting with Rob.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6" name="Picture 2" descr="Image result for SURVEY icon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942" y="7087645"/>
            <a:ext cx="48768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182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A1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Shape 448"/>
          <p:cNvSpPr>
            <a:spLocks noGrp="1"/>
          </p:cNvSpPr>
          <p:nvPr>
            <p:ph type="subTitle" sz="quarter" idx="1"/>
          </p:nvPr>
        </p:nvSpPr>
        <p:spPr>
          <a:xfrm>
            <a:off x="10346758" y="10058400"/>
            <a:ext cx="13460016" cy="3389412"/>
          </a:xfrm>
          <a:prstGeom prst="rect">
            <a:avLst/>
          </a:prstGeom>
        </p:spPr>
        <p:txBody>
          <a:bodyPr/>
          <a:lstStyle/>
          <a:p>
            <a:pPr algn="l">
              <a:defRPr sz="6000">
                <a:solidFill>
                  <a:srgbClr val="FFFFFF"/>
                </a:solidFill>
                <a:latin typeface="Museo-300"/>
                <a:ea typeface="Museo-300"/>
                <a:cs typeface="Museo-300"/>
                <a:sym typeface="Museo-300"/>
              </a:defRPr>
            </a:pPr>
            <a:r>
              <a:rPr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@</a:t>
            </a:r>
            <a:r>
              <a:rPr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CommonLit</a:t>
            </a:r>
            <a:endParaRPr lang="es-E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l">
              <a:defRPr sz="6000">
                <a:solidFill>
                  <a:srgbClr val="FFFFFF"/>
                </a:solidFill>
                <a:latin typeface="Museo-300"/>
                <a:ea typeface="Museo-300"/>
                <a:cs typeface="Museo-300"/>
                <a:sym typeface="Museo-300"/>
              </a:defRPr>
            </a:pPr>
            <a:endParaRPr dirty="0"/>
          </a:p>
        </p:txBody>
      </p:sp>
      <p:pic>
        <p:nvPicPr>
          <p:cNvPr id="45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325819" y="10239054"/>
            <a:ext cx="801060" cy="651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52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152079" y="11209807"/>
            <a:ext cx="801060" cy="62939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hape 454"/>
          <p:cNvSpPr txBox="1">
            <a:spLocks/>
          </p:cNvSpPr>
          <p:nvPr/>
        </p:nvSpPr>
        <p:spPr>
          <a:xfrm>
            <a:off x="9349076" y="10940854"/>
            <a:ext cx="13460016" cy="33894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t">
            <a:norm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Museo-300"/>
                <a:ea typeface="Museo-300"/>
                <a:cs typeface="Museo-300"/>
                <a:sym typeface="Museo-300"/>
              </a:defRPr>
            </a:lvl1pPr>
            <a:lvl2pPr marL="0" marR="0" indent="228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3810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4445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5080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5715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/>
            <a:r>
              <a:rPr lang="en-US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4"/>
              </a:rPr>
              <a:t>rob@commonlit.org</a:t>
            </a:r>
            <a:endParaRPr lang="en-US" dirty="0" smtClean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hangingPunct="1"/>
            <a:r>
              <a:rPr lang="en-US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5"/>
              </a:rPr>
              <a:t>anna@commonlit.org</a:t>
            </a:r>
            <a:r>
              <a:rPr lang="en-US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	</a:t>
            </a: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377" y="1812235"/>
            <a:ext cx="7993986" cy="7363711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336" name="Shape 336"/>
          <p:cNvSpPr/>
          <p:nvPr/>
        </p:nvSpPr>
        <p:spPr>
          <a:xfrm>
            <a:off x="13725305" y="181617"/>
            <a:ext cx="8794828" cy="1402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defTabSz="914400">
              <a:defRPr sz="8000" b="1">
                <a:solidFill>
                  <a:srgbClr val="FFFFFF"/>
                </a:solidFill>
                <a:latin typeface="Museo-700"/>
                <a:ea typeface="Museo-700"/>
                <a:cs typeface="Museo-700"/>
                <a:sym typeface="Museo-700"/>
              </a:defRPr>
            </a:lvl1pPr>
          </a:lstStyle>
          <a:p>
            <a:r>
              <a:rPr lang="en-US" dirty="0" smtClean="0">
                <a:latin typeface="Montserrat" panose="00000500000000000000" pitchFamily="50" charset="0"/>
              </a:rPr>
              <a:t>WHO ARE WE?</a:t>
            </a:r>
            <a:endParaRPr lang="en-US" dirty="0">
              <a:latin typeface="Montserrat" panose="00000500000000000000" pitchFamily="50" charset="0"/>
            </a:endParaRPr>
          </a:p>
        </p:txBody>
      </p:sp>
      <p:pic>
        <p:nvPicPr>
          <p:cNvPr id="350" name="CommonLit_New_Logo_White_Tran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hape 61"/>
          <p:cNvSpPr txBox="1">
            <a:spLocks/>
          </p:cNvSpPr>
          <p:nvPr/>
        </p:nvSpPr>
        <p:spPr>
          <a:xfrm>
            <a:off x="14899190" y="2498376"/>
            <a:ext cx="7990307" cy="9875743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635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1270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1905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2540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3175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3810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4445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5080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5715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>
              <a:spcBef>
                <a:spcPts val="0"/>
              </a:spcBef>
              <a:spcAft>
                <a:spcPts val="3000"/>
              </a:spcAft>
              <a:buClr>
                <a:schemeClr val="tx1">
                  <a:lumMod val="65000"/>
                  <a:lumOff val="35000"/>
                </a:schemeClr>
              </a:buClr>
              <a:buFontTx/>
              <a:buNone/>
            </a:pPr>
            <a:r>
              <a:rPr lang="en-US" sz="7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50" charset="0"/>
              </a:rPr>
              <a:t>ANNA HODGES</a:t>
            </a:r>
            <a:endParaRPr lang="en" sz="7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ontserrat" panose="00000500000000000000" pitchFamily="50" charset="0"/>
            </a:endParaRPr>
          </a:p>
          <a:p>
            <a:pPr marL="933450" indent="-857250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</a:pPr>
            <a:r>
              <a:rPr lang="en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Director of 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Content Development</a:t>
            </a:r>
            <a:endParaRPr lang="en" sz="6600" dirty="0" smtClean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933450" indent="-857250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</a:pPr>
            <a:r>
              <a:rPr lang="en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Veteran middle &amp; high school Literacy teacher in 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Chicago and Washington D.C.</a:t>
            </a:r>
            <a:endParaRPr lang="en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330" y="3496884"/>
            <a:ext cx="14006623" cy="787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645498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0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Appendix A: hosted guidebooks 2.0 texts</a:t>
            </a:r>
            <a:endParaRPr lang="en-US" sz="70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0357" y="3376327"/>
            <a:ext cx="22957970" cy="8529414"/>
          </a:xfrm>
        </p:spPr>
        <p:txBody>
          <a:bodyPr>
            <a:normAutofit/>
          </a:bodyPr>
          <a:lstStyle/>
          <a:p>
            <a:pPr marL="457200" marR="0" lvl="0" indent="-3810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  <a:buFontTx/>
              <a:buNone/>
              <a:tabLst/>
              <a:defRPr/>
            </a:pP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4</a:t>
            </a:r>
            <a:r>
              <a:rPr lang="en-US" sz="66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grade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n-US" sz="4000" u="sng" dirty="0">
                <a:hlinkClick r:id="rId3"/>
              </a:rPr>
              <a:t>“The Fisherman and his Wife”</a:t>
            </a:r>
            <a:r>
              <a:rPr lang="en-US" sz="4000" dirty="0"/>
              <a:t> by the Brothers Grimm</a:t>
            </a:r>
          </a:p>
          <a:p>
            <a:r>
              <a:rPr lang="en-US" sz="4000" u="sng" dirty="0">
                <a:hlinkClick r:id="rId4"/>
              </a:rPr>
              <a:t>“Paul Revere’s Ride”</a:t>
            </a:r>
            <a:r>
              <a:rPr lang="en-US" sz="4000" dirty="0"/>
              <a:t> by Henry Wadsworth Longfellow</a:t>
            </a:r>
          </a:p>
          <a:p>
            <a:r>
              <a:rPr lang="en-US" sz="4000" u="sng" dirty="0">
                <a:hlinkClick r:id="rId5"/>
              </a:rPr>
              <a:t>The Declaration of Independence</a:t>
            </a:r>
            <a:r>
              <a:rPr lang="en-US" sz="4000" dirty="0"/>
              <a:t> by Thomas Jefferson</a:t>
            </a:r>
            <a:endParaRPr lang="en-US" sz="4000" dirty="0" smtClean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2490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0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Appendix A: hosted guidebooks 2.0 texts</a:t>
            </a:r>
            <a:endParaRPr lang="en-US" sz="70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0357" y="3376327"/>
            <a:ext cx="22957970" cy="8529414"/>
          </a:xfrm>
        </p:spPr>
        <p:txBody>
          <a:bodyPr>
            <a:normAutofit/>
          </a:bodyPr>
          <a:lstStyle/>
          <a:p>
            <a:pPr marL="457200" marR="0" lvl="0" indent="-3810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  <a:buFontTx/>
              <a:buNone/>
              <a:tabLst/>
              <a:defRPr/>
            </a:pPr>
            <a:r>
              <a:rPr 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5</a:t>
            </a:r>
            <a:r>
              <a:rPr lang="en-US" sz="66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grade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n-US" sz="4000" u="sng" dirty="0">
                <a:hlinkClick r:id="rId3"/>
              </a:rPr>
              <a:t>Excerpt from “The Story of My Life”</a:t>
            </a:r>
            <a:r>
              <a:rPr lang="en-US" sz="4000" dirty="0"/>
              <a:t> by Helen Keller</a:t>
            </a:r>
          </a:p>
          <a:p>
            <a:r>
              <a:rPr lang="en-US" sz="4000" u="sng" dirty="0">
                <a:hlinkClick r:id="rId4"/>
              </a:rPr>
              <a:t>“Columbus”</a:t>
            </a:r>
            <a:r>
              <a:rPr lang="en-US" sz="4000" dirty="0"/>
              <a:t> by Joaquin Miller</a:t>
            </a:r>
          </a:p>
          <a:p>
            <a:r>
              <a:rPr lang="en-US" sz="4000" u="sng" dirty="0">
                <a:hlinkClick r:id="rId5"/>
              </a:rPr>
              <a:t>Letter to the Treasurer of Spain</a:t>
            </a:r>
            <a:r>
              <a:rPr lang="en-US" sz="4000" dirty="0"/>
              <a:t> from Christopher Columbus</a:t>
            </a:r>
          </a:p>
          <a:p>
            <a:r>
              <a:rPr lang="en-US" sz="4000" i="1" u="sng" dirty="0">
                <a:hlinkClick r:id="rId6"/>
              </a:rPr>
              <a:t>Alice’s Adventures in Wonderland</a:t>
            </a:r>
            <a:r>
              <a:rPr lang="en-US" sz="4000" u="sng" dirty="0">
                <a:hlinkClick r:id="rId6"/>
              </a:rPr>
              <a:t>, “Down the Rabbit Hole”</a:t>
            </a:r>
            <a:r>
              <a:rPr lang="en-US" sz="4000" dirty="0"/>
              <a:t> by Lewis Carroll</a:t>
            </a:r>
          </a:p>
          <a:p>
            <a:r>
              <a:rPr lang="en-US" sz="4000" i="1" u="sng" dirty="0">
                <a:hlinkClick r:id="rId7"/>
              </a:rPr>
              <a:t>Alice’s Adventures in Wonderland</a:t>
            </a:r>
            <a:r>
              <a:rPr lang="en-US" sz="4000" u="sng" dirty="0">
                <a:hlinkClick r:id="rId7"/>
              </a:rPr>
              <a:t>, “Alice’s Evidence”</a:t>
            </a:r>
            <a:r>
              <a:rPr lang="en-US" sz="4000" dirty="0"/>
              <a:t> by Lewis Carroll</a:t>
            </a:r>
          </a:p>
          <a:p>
            <a:r>
              <a:rPr lang="en-US" sz="4000" u="sng" dirty="0">
                <a:hlinkClick r:id="rId8"/>
              </a:rPr>
              <a:t>“The New Colossus”</a:t>
            </a:r>
            <a:r>
              <a:rPr lang="en-US" sz="4000" dirty="0"/>
              <a:t> by Emma Lazarus</a:t>
            </a:r>
            <a:endParaRPr lang="en-US" sz="4000" dirty="0" smtClean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5338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0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Appendix A: hosted guidebooks 2.0 texts</a:t>
            </a:r>
            <a:endParaRPr lang="en-US" sz="70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0357" y="3376327"/>
            <a:ext cx="22957970" cy="8529414"/>
          </a:xfrm>
        </p:spPr>
        <p:txBody>
          <a:bodyPr>
            <a:normAutofit/>
          </a:bodyPr>
          <a:lstStyle/>
          <a:p>
            <a:pPr marL="457200" marR="0" lvl="0" indent="-3810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  <a:buFontTx/>
              <a:buNone/>
              <a:tabLst/>
              <a:defRPr/>
            </a:pP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6</a:t>
            </a:r>
            <a:r>
              <a:rPr lang="en-US" sz="66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grade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n-US" sz="4000" u="sng" dirty="0">
                <a:hlinkClick r:id="rId3"/>
              </a:rPr>
              <a:t>“On Drought Conditions”</a:t>
            </a:r>
            <a:r>
              <a:rPr lang="en-US" sz="4000" dirty="0"/>
              <a:t> by Franklin D. Roosevelt</a:t>
            </a:r>
          </a:p>
          <a:p>
            <a:r>
              <a:rPr lang="en-US" sz="4000" u="sng" dirty="0">
                <a:hlinkClick r:id="rId4"/>
              </a:rPr>
              <a:t>“The Road Not Taken”</a:t>
            </a:r>
            <a:r>
              <a:rPr lang="en-US" sz="4000" dirty="0"/>
              <a:t> by Robert Frost</a:t>
            </a:r>
          </a:p>
          <a:p>
            <a:r>
              <a:rPr lang="en-US" sz="4000" dirty="0"/>
              <a:t>“Identity” by Julio </a:t>
            </a:r>
            <a:r>
              <a:rPr lang="en-US" sz="4000" dirty="0" err="1"/>
              <a:t>Noboa</a:t>
            </a:r>
            <a:r>
              <a:rPr lang="en-US" sz="4000" dirty="0"/>
              <a:t> Polanco</a:t>
            </a:r>
          </a:p>
          <a:p>
            <a:r>
              <a:rPr lang="en-US" sz="4000" u="sng" dirty="0">
                <a:hlinkClick r:id="rId5"/>
              </a:rPr>
              <a:t>Steve Jobs’ Stanford University Commencement Speech</a:t>
            </a:r>
            <a:endParaRPr lang="en-US" sz="4000" dirty="0"/>
          </a:p>
          <a:p>
            <a:r>
              <a:rPr lang="en-US" sz="4000" u="sng" dirty="0">
                <a:hlinkClick r:id="rId6"/>
              </a:rPr>
              <a:t>The Story of David and Goliath</a:t>
            </a:r>
            <a:endParaRPr lang="en-US" sz="4000" dirty="0"/>
          </a:p>
          <a:p>
            <a:r>
              <a:rPr lang="en-US" sz="4000" u="sng" dirty="0">
                <a:hlinkClick r:id="rId7"/>
              </a:rPr>
              <a:t>“Mother to Son”</a:t>
            </a:r>
            <a:r>
              <a:rPr lang="en-US" sz="4000" dirty="0"/>
              <a:t> by Langston Hughes</a:t>
            </a:r>
          </a:p>
          <a:p>
            <a:r>
              <a:rPr lang="en-US" sz="4000" u="sng" dirty="0">
                <a:hlinkClick r:id="rId8"/>
              </a:rPr>
              <a:t>“Casey at the Bat”</a:t>
            </a:r>
            <a:r>
              <a:rPr lang="en-US" sz="4000" dirty="0"/>
              <a:t> by Ernest Lawrence Thayer</a:t>
            </a:r>
            <a:endParaRPr lang="en-US" sz="4000" dirty="0" smtClean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02626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0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Appendix A: hosted guidebooks 2.0 texts</a:t>
            </a:r>
            <a:endParaRPr lang="en-US" sz="70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0357" y="3376327"/>
            <a:ext cx="22957970" cy="8529414"/>
          </a:xfrm>
        </p:spPr>
        <p:txBody>
          <a:bodyPr>
            <a:normAutofit lnSpcReduction="10000"/>
          </a:bodyPr>
          <a:lstStyle/>
          <a:p>
            <a:pPr marL="457200" marR="0" lvl="0" indent="-3810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  <a:buFontTx/>
              <a:buNone/>
              <a:tabLst/>
              <a:defRPr/>
            </a:pPr>
            <a:r>
              <a:rPr 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7</a:t>
            </a:r>
            <a:r>
              <a:rPr lang="en-US" sz="66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grade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n-US" sz="4000" u="sng" dirty="0">
                <a:hlinkClick r:id="rId3"/>
              </a:rPr>
              <a:t>“The Road Not Taken”</a:t>
            </a:r>
            <a:r>
              <a:rPr lang="en-US" sz="4000" dirty="0"/>
              <a:t> by Robert Frost</a:t>
            </a:r>
          </a:p>
          <a:p>
            <a:r>
              <a:rPr lang="en-US" sz="4000" u="sng" dirty="0">
                <a:hlinkClick r:id="rId4"/>
              </a:rPr>
              <a:t>“Eleven” </a:t>
            </a:r>
            <a:r>
              <a:rPr lang="en-US" sz="4000" dirty="0"/>
              <a:t>by Sandra Cisneros</a:t>
            </a:r>
          </a:p>
          <a:p>
            <a:r>
              <a:rPr lang="en-US" sz="4000" u="sng" dirty="0">
                <a:hlinkClick r:id="rId5"/>
              </a:rPr>
              <a:t>Excerpt from </a:t>
            </a:r>
            <a:r>
              <a:rPr lang="en-US" sz="4000" i="1" u="sng" dirty="0">
                <a:hlinkClick r:id="rId5"/>
              </a:rPr>
              <a:t>Peter Pan, </a:t>
            </a:r>
            <a:r>
              <a:rPr lang="en-US" sz="4000" u="sng" dirty="0">
                <a:hlinkClick r:id="rId5"/>
              </a:rPr>
              <a:t>“When Wendy Grew Up”</a:t>
            </a:r>
            <a:r>
              <a:rPr lang="en-US" sz="4000" dirty="0"/>
              <a:t> by J.M. Barrie</a:t>
            </a:r>
          </a:p>
          <a:p>
            <a:r>
              <a:rPr lang="en-US" sz="4000" u="sng" dirty="0">
                <a:hlinkClick r:id="rId6"/>
              </a:rPr>
              <a:t>“Seventh Grade”</a:t>
            </a:r>
            <a:r>
              <a:rPr lang="en-US" sz="4000" dirty="0"/>
              <a:t> by Gary Soto</a:t>
            </a:r>
          </a:p>
          <a:p>
            <a:r>
              <a:rPr lang="en-US" sz="4000" u="sng" dirty="0">
                <a:hlinkClick r:id="rId7"/>
              </a:rPr>
              <a:t>Excerpt from “A Christmas Carol”: Marley’s Ghost</a:t>
            </a:r>
            <a:r>
              <a:rPr lang="en-US" sz="4000" dirty="0"/>
              <a:t>  by Charles Dickens</a:t>
            </a:r>
          </a:p>
          <a:p>
            <a:r>
              <a:rPr lang="en-US" sz="4000" u="sng" dirty="0">
                <a:hlinkClick r:id="rId8"/>
              </a:rPr>
              <a:t>Excerpt from “A Christmas Carol”: The Second of the Three Spirits</a:t>
            </a:r>
            <a:r>
              <a:rPr lang="en-US" sz="4000" dirty="0"/>
              <a:t> by Charles Dickens</a:t>
            </a:r>
          </a:p>
          <a:p>
            <a:r>
              <a:rPr lang="en-US" sz="4000" u="sng" dirty="0">
                <a:hlinkClick r:id="rId9"/>
              </a:rPr>
              <a:t>“The Gift of the Magi” </a:t>
            </a:r>
            <a:r>
              <a:rPr lang="en-US" sz="4000" dirty="0"/>
              <a:t>by O. Henry</a:t>
            </a:r>
          </a:p>
          <a:p>
            <a:r>
              <a:rPr lang="en-US" sz="4000" i="1" u="sng" dirty="0">
                <a:hlinkClick r:id="rId10"/>
              </a:rPr>
              <a:t>Narrative of the Life of Frederick Douglass</a:t>
            </a:r>
            <a:r>
              <a:rPr lang="en-US" sz="4000" u="sng" dirty="0">
                <a:hlinkClick r:id="rId10"/>
              </a:rPr>
              <a:t>, Excerpts from chaps. 1 &amp; 7</a:t>
            </a:r>
            <a:endParaRPr lang="en-US" sz="4000" dirty="0"/>
          </a:p>
          <a:p>
            <a:r>
              <a:rPr lang="en-US" sz="4000" i="1" u="sng" dirty="0">
                <a:hlinkClick r:id="rId11"/>
              </a:rPr>
              <a:t>Narrative of the Life of Frederick Douglass</a:t>
            </a:r>
            <a:r>
              <a:rPr lang="en-US" sz="4000" u="sng" dirty="0">
                <a:hlinkClick r:id="rId11"/>
              </a:rPr>
              <a:t>, Excerpt from chap. 11</a:t>
            </a:r>
            <a:endParaRPr lang="en-US" sz="4000" dirty="0"/>
          </a:p>
          <a:p>
            <a:r>
              <a:rPr lang="en-US" sz="4000" u="sng" dirty="0">
                <a:hlinkClick r:id="rId12"/>
              </a:rPr>
              <a:t>Letter from Frederick Douglass to Harriet Tubman</a:t>
            </a:r>
            <a:endParaRPr lang="en-US" sz="4000" dirty="0" smtClean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9297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0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Appendix A: hosted guidebooks 2.0 texts</a:t>
            </a:r>
            <a:endParaRPr lang="en-US" sz="70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0357" y="3376327"/>
            <a:ext cx="22957970" cy="8529414"/>
          </a:xfrm>
        </p:spPr>
        <p:txBody>
          <a:bodyPr>
            <a:normAutofit/>
          </a:bodyPr>
          <a:lstStyle/>
          <a:p>
            <a:pPr marL="457200" marR="0" lvl="0" indent="-3810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  <a:buFontTx/>
              <a:buNone/>
              <a:tabLst/>
              <a:defRPr/>
            </a:pP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8</a:t>
            </a:r>
            <a:r>
              <a:rPr lang="en-US" sz="66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grade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n-US" sz="4000" u="sng" dirty="0">
                <a:hlinkClick r:id="rId3"/>
              </a:rPr>
              <a:t>“To Build a Fire” </a:t>
            </a:r>
            <a:r>
              <a:rPr lang="en-US" sz="4000" dirty="0"/>
              <a:t>by Jack London</a:t>
            </a:r>
          </a:p>
          <a:p>
            <a:r>
              <a:rPr lang="en-US" sz="4000" u="sng" dirty="0">
                <a:hlinkClick r:id="rId4"/>
              </a:rPr>
              <a:t>“The Story of Prometheus and Pandora’s Box”</a:t>
            </a:r>
            <a:r>
              <a:rPr lang="en-US" sz="4000" dirty="0"/>
              <a:t> by James Baldwin</a:t>
            </a:r>
          </a:p>
          <a:p>
            <a:r>
              <a:rPr lang="en-US" sz="4000" u="sng" dirty="0">
                <a:hlinkClick r:id="rId5"/>
              </a:rPr>
              <a:t>Excerpt from </a:t>
            </a:r>
            <a:r>
              <a:rPr lang="en-US" sz="4000" i="1" u="sng" dirty="0">
                <a:hlinkClick r:id="rId5"/>
              </a:rPr>
              <a:t>Frankenstein</a:t>
            </a:r>
            <a:r>
              <a:rPr lang="en-US" sz="4000" dirty="0"/>
              <a:t> by Mary Shelley</a:t>
            </a:r>
          </a:p>
          <a:p>
            <a:r>
              <a:rPr lang="en-US" sz="4000" u="sng" dirty="0">
                <a:hlinkClick r:id="rId6"/>
              </a:rPr>
              <a:t>“The Tell-Tale Heart”</a:t>
            </a:r>
            <a:r>
              <a:rPr lang="en-US" sz="4000" dirty="0"/>
              <a:t> by Edgar Allan Poe</a:t>
            </a:r>
          </a:p>
          <a:p>
            <a:r>
              <a:rPr lang="en-US" sz="4000" u="sng" dirty="0">
                <a:hlinkClick r:id="rId7"/>
              </a:rPr>
              <a:t>“The Ransom of Red Chief”</a:t>
            </a:r>
            <a:r>
              <a:rPr lang="en-US" sz="4000" dirty="0"/>
              <a:t> by O. Henry</a:t>
            </a:r>
          </a:p>
          <a:p>
            <a:r>
              <a:rPr lang="en-US" sz="4000" u="sng" dirty="0">
                <a:hlinkClick r:id="rId8"/>
              </a:rPr>
              <a:t>“Allegory of the Cave”</a:t>
            </a:r>
            <a:r>
              <a:rPr lang="en-US" sz="4000" dirty="0"/>
              <a:t> by Plato</a:t>
            </a:r>
          </a:p>
          <a:p>
            <a:r>
              <a:rPr lang="en-US" sz="4000" u="sng" dirty="0">
                <a:hlinkClick r:id="rId9"/>
              </a:rPr>
              <a:t>“The Blind Men and the Elephant”</a:t>
            </a:r>
            <a:r>
              <a:rPr lang="en-US" sz="4000" dirty="0"/>
              <a:t> by John Godfrey Saxe</a:t>
            </a:r>
          </a:p>
          <a:p>
            <a:r>
              <a:rPr lang="en-US" sz="4000" u="sng" dirty="0">
                <a:hlinkClick r:id="rId10"/>
              </a:rPr>
              <a:t>“Conservation as a National Duty”</a:t>
            </a:r>
            <a:r>
              <a:rPr lang="en-US" sz="4000" dirty="0"/>
              <a:t> by Theodore Roosevelt</a:t>
            </a:r>
            <a:endParaRPr lang="en-US" sz="4000" dirty="0" smtClean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85519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0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Appendix A: hosted guidebooks 2.0 texts</a:t>
            </a:r>
            <a:endParaRPr lang="en-US" sz="70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0357" y="3376327"/>
            <a:ext cx="22957970" cy="8529414"/>
          </a:xfrm>
        </p:spPr>
        <p:txBody>
          <a:bodyPr>
            <a:normAutofit fontScale="77500" lnSpcReduction="20000"/>
          </a:bodyPr>
          <a:lstStyle/>
          <a:p>
            <a:pPr marL="457200" marR="0" lvl="0" indent="-3810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  <a:buFontTx/>
              <a:buNone/>
              <a:tabLst/>
              <a:defRPr/>
            </a:pPr>
            <a:r>
              <a:rPr 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9</a:t>
            </a:r>
            <a:r>
              <a:rPr lang="en-US" sz="66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grade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n-US" sz="4000" u="sng" dirty="0">
                <a:hlinkClick r:id="rId3"/>
              </a:rPr>
              <a:t>“Burning a Book”</a:t>
            </a:r>
            <a:r>
              <a:rPr lang="en-US" sz="4000" dirty="0"/>
              <a:t> by William Stafford</a:t>
            </a:r>
          </a:p>
          <a:p>
            <a:r>
              <a:rPr lang="en-US" sz="4000" i="1" u="sng" dirty="0">
                <a:hlinkClick r:id="rId4"/>
              </a:rPr>
              <a:t>Narrative of the Life of Frederick Douglass</a:t>
            </a:r>
            <a:r>
              <a:rPr lang="en-US" sz="4000" u="sng" dirty="0">
                <a:hlinkClick r:id="rId4"/>
              </a:rPr>
              <a:t>, Excerpts from chaps. 1 &amp; 7</a:t>
            </a:r>
            <a:endParaRPr lang="en-US" sz="4000" dirty="0"/>
          </a:p>
          <a:p>
            <a:r>
              <a:rPr lang="en-US" sz="4000" u="sng" dirty="0">
                <a:hlinkClick r:id="rId5"/>
              </a:rPr>
              <a:t>“I am Very Real”</a:t>
            </a:r>
            <a:r>
              <a:rPr lang="en-US" sz="4000" dirty="0"/>
              <a:t> by Kurt Vonnegut (“You Have Insulted Me: A Letter”)</a:t>
            </a:r>
          </a:p>
          <a:p>
            <a:r>
              <a:rPr lang="en-US" sz="4000" u="sng" dirty="0">
                <a:hlinkClick r:id="rId6"/>
              </a:rPr>
              <a:t>“The Celebrated Jumping Frog of Calaveras County”</a:t>
            </a:r>
            <a:r>
              <a:rPr lang="en-US" sz="4000" dirty="0"/>
              <a:t> by Mark Twain</a:t>
            </a:r>
          </a:p>
          <a:p>
            <a:r>
              <a:rPr lang="en-US" sz="4000" u="sng" dirty="0">
                <a:hlinkClick r:id="rId7"/>
              </a:rPr>
              <a:t>“An Uncomfortable Bed”</a:t>
            </a:r>
            <a:r>
              <a:rPr lang="en-US" sz="4000" dirty="0"/>
              <a:t> by Guy de Maupassant</a:t>
            </a:r>
          </a:p>
          <a:p>
            <a:r>
              <a:rPr lang="en-US" sz="4000" u="sng" dirty="0">
                <a:hlinkClick r:id="rId8"/>
              </a:rPr>
              <a:t>“The Ransom of Red Chief”</a:t>
            </a:r>
            <a:r>
              <a:rPr lang="en-US" sz="4000" dirty="0"/>
              <a:t> by O. Henry</a:t>
            </a:r>
          </a:p>
          <a:p>
            <a:r>
              <a:rPr lang="en-US" sz="4000" u="sng" dirty="0">
                <a:hlinkClick r:id="rId9"/>
              </a:rPr>
              <a:t>“The Gettysburg Address”</a:t>
            </a:r>
            <a:r>
              <a:rPr lang="en-US" sz="4000" dirty="0"/>
              <a:t> by Abraham Lincoln</a:t>
            </a:r>
          </a:p>
          <a:p>
            <a:r>
              <a:rPr lang="en-US" sz="4000" u="sng" dirty="0">
                <a:hlinkClick r:id="rId10"/>
              </a:rPr>
              <a:t>The Declaration of Independence</a:t>
            </a:r>
            <a:r>
              <a:rPr lang="en-US" sz="4000" dirty="0"/>
              <a:t> by Thomas Jefferson</a:t>
            </a:r>
          </a:p>
          <a:p>
            <a:r>
              <a:rPr lang="en-US" sz="4000" u="sng" dirty="0">
                <a:hlinkClick r:id="rId11"/>
              </a:rPr>
              <a:t>“I Have a Dream”</a:t>
            </a:r>
            <a:r>
              <a:rPr lang="en-US" sz="4000" dirty="0"/>
              <a:t> by Dr. Martin Luther King, Jr. </a:t>
            </a:r>
          </a:p>
          <a:p>
            <a:r>
              <a:rPr lang="en-US" sz="4000" u="sng" dirty="0">
                <a:hlinkClick r:id="rId12"/>
              </a:rPr>
              <a:t>Excerpts from “Romeo and Juliet”</a:t>
            </a:r>
            <a:r>
              <a:rPr lang="en-US" sz="4000" dirty="0"/>
              <a:t> by William Shakespeare</a:t>
            </a:r>
          </a:p>
          <a:p>
            <a:r>
              <a:rPr lang="en-US" sz="4000" u="sng" dirty="0">
                <a:hlinkClick r:id="rId13"/>
              </a:rPr>
              <a:t>Excerpts from “Romeo and Juliet,” Act V Scene III</a:t>
            </a:r>
            <a:r>
              <a:rPr lang="en-US" sz="4000" dirty="0"/>
              <a:t> by William Shakespeare</a:t>
            </a:r>
          </a:p>
          <a:p>
            <a:r>
              <a:rPr lang="en-US" sz="4000" u="sng" dirty="0">
                <a:hlinkClick r:id="rId14"/>
              </a:rPr>
              <a:t>“A Poison Tree”</a:t>
            </a:r>
            <a:r>
              <a:rPr lang="en-US" sz="4000" dirty="0"/>
              <a:t> by William Blake</a:t>
            </a:r>
          </a:p>
          <a:p>
            <a:r>
              <a:rPr lang="en-US" sz="4000" u="sng" dirty="0">
                <a:hlinkClick r:id="rId15"/>
              </a:rPr>
              <a:t>“The Raven”</a:t>
            </a:r>
            <a:r>
              <a:rPr lang="en-US" sz="4000" dirty="0"/>
              <a:t>  by Edgar Allan Poe</a:t>
            </a:r>
          </a:p>
          <a:p>
            <a:r>
              <a:rPr lang="en-US" sz="4000" u="sng" dirty="0">
                <a:hlinkClick r:id="rId16"/>
              </a:rPr>
              <a:t>“Teenage Brains are Malleable and Vulnerable, Researchers Say”</a:t>
            </a:r>
            <a:r>
              <a:rPr lang="en-US" sz="4000" dirty="0"/>
              <a:t> by John Hamilton</a:t>
            </a:r>
          </a:p>
          <a:p>
            <a:r>
              <a:rPr lang="en-US" sz="4000" u="sng" dirty="0">
                <a:hlinkClick r:id="rId17"/>
              </a:rPr>
              <a:t>“On Revenge”</a:t>
            </a:r>
            <a:r>
              <a:rPr lang="en-US" sz="4000" dirty="0"/>
              <a:t>  by Sir Francis Bacon</a:t>
            </a:r>
            <a:endParaRPr lang="en-US" sz="4000" dirty="0" smtClean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18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4077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0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Appendix A: hosted guidebooks 2.0 texts</a:t>
            </a:r>
            <a:endParaRPr lang="en-US" sz="70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0357" y="3376327"/>
            <a:ext cx="22957970" cy="8529414"/>
          </a:xfrm>
        </p:spPr>
        <p:txBody>
          <a:bodyPr>
            <a:normAutofit/>
          </a:bodyPr>
          <a:lstStyle/>
          <a:p>
            <a:pPr marL="457200" marR="0" lvl="0" indent="-3810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  <a:buFontTx/>
              <a:buNone/>
              <a:tabLst/>
              <a:defRPr/>
            </a:pP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10</a:t>
            </a:r>
            <a:r>
              <a:rPr lang="en-US" sz="66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grade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n-US" sz="3200" u="sng" dirty="0">
                <a:hlinkClick r:id="rId3"/>
              </a:rPr>
              <a:t>“Speech to the Second Virginia Convention” </a:t>
            </a:r>
            <a:r>
              <a:rPr lang="en-US" sz="3200" dirty="0"/>
              <a:t> by Patrick Henry</a:t>
            </a:r>
          </a:p>
          <a:p>
            <a:r>
              <a:rPr lang="en-US" sz="3200" u="sng" dirty="0">
                <a:hlinkClick r:id="rId4"/>
              </a:rPr>
              <a:t>“Pearl Harbor Address to the Nation” </a:t>
            </a:r>
            <a:r>
              <a:rPr lang="en-US" sz="3200" dirty="0"/>
              <a:t>by Franklin D. Roosevelt</a:t>
            </a:r>
          </a:p>
          <a:p>
            <a:r>
              <a:rPr lang="en-US" sz="3200" u="sng" dirty="0">
                <a:hlinkClick r:id="rId5"/>
              </a:rPr>
              <a:t>“Address to Congress on Women’s Suffrage”</a:t>
            </a:r>
            <a:r>
              <a:rPr lang="en-US" sz="3200" dirty="0"/>
              <a:t>  by Carrie Chapman Catt</a:t>
            </a:r>
          </a:p>
          <a:p>
            <a:r>
              <a:rPr lang="en-US" sz="3200" i="1" u="sng" dirty="0">
                <a:hlinkClick r:id="rId6"/>
              </a:rPr>
              <a:t>The Jungle, </a:t>
            </a:r>
            <a:r>
              <a:rPr lang="en-US" sz="3200" u="sng" dirty="0">
                <a:hlinkClick r:id="rId6"/>
              </a:rPr>
              <a:t>excerpt from chapter 14</a:t>
            </a:r>
            <a:r>
              <a:rPr lang="en-US" sz="3200" dirty="0"/>
              <a:t> by Upton Sinclair</a:t>
            </a:r>
          </a:p>
          <a:p>
            <a:r>
              <a:rPr lang="en-US" sz="3200" u="sng" dirty="0">
                <a:hlinkClick r:id="rId7"/>
              </a:rPr>
              <a:t>The Metamorphosis</a:t>
            </a:r>
            <a:r>
              <a:rPr lang="en-US" sz="3200" dirty="0"/>
              <a:t> by Franz Kafka</a:t>
            </a:r>
          </a:p>
          <a:p>
            <a:r>
              <a:rPr lang="en-US" sz="3200" dirty="0"/>
              <a:t>“A Very Old Man with Enormous Wings” by Gabriel Garcia Marquez</a:t>
            </a:r>
          </a:p>
          <a:p>
            <a:r>
              <a:rPr lang="en-US" sz="3200" u="sng" dirty="0">
                <a:hlinkClick r:id="rId8"/>
              </a:rPr>
              <a:t>“The Nose”</a:t>
            </a:r>
            <a:r>
              <a:rPr lang="en-US" sz="3200" dirty="0"/>
              <a:t> by Nikolai Gogol</a:t>
            </a:r>
          </a:p>
          <a:p>
            <a:r>
              <a:rPr lang="en-US" sz="3200" i="1" u="sng" dirty="0">
                <a:hlinkClick r:id="rId9"/>
              </a:rPr>
              <a:t>Metamorphoses</a:t>
            </a:r>
            <a:r>
              <a:rPr lang="en-US" sz="3200" u="sng" dirty="0">
                <a:hlinkClick r:id="rId9"/>
              </a:rPr>
              <a:t>, “The Transformation of Arachne into a Spider”</a:t>
            </a:r>
            <a:r>
              <a:rPr lang="en-US" sz="3200" dirty="0"/>
              <a:t> by Ovid</a:t>
            </a:r>
          </a:p>
          <a:p>
            <a:r>
              <a:rPr lang="en-US" sz="3200" u="sng" dirty="0">
                <a:hlinkClick r:id="rId10"/>
              </a:rPr>
              <a:t>“The White Man’s Burden”</a:t>
            </a:r>
            <a:r>
              <a:rPr lang="en-US" sz="3200" dirty="0"/>
              <a:t> by Rudyard Kipling</a:t>
            </a:r>
          </a:p>
          <a:p>
            <a:r>
              <a:rPr lang="en-US" sz="3200" u="sng" dirty="0">
                <a:hlinkClick r:id="rId11"/>
              </a:rPr>
              <a:t>“Languages”</a:t>
            </a:r>
            <a:r>
              <a:rPr lang="en-US" sz="3200" dirty="0"/>
              <a:t> by Carl Sandburg</a:t>
            </a:r>
          </a:p>
          <a:p>
            <a:r>
              <a:rPr lang="en-US" sz="3200" dirty="0"/>
              <a:t>“</a:t>
            </a:r>
            <a:r>
              <a:rPr lang="en-US" sz="3200" u="sng" dirty="0">
                <a:hlinkClick r:id="rId12"/>
              </a:rPr>
              <a:t>The Second Coming”</a:t>
            </a:r>
            <a:r>
              <a:rPr lang="en-US" sz="3200" dirty="0"/>
              <a:t>  by William Butler Yeats</a:t>
            </a:r>
            <a:endParaRPr lang="en-US" sz="4000" dirty="0" smtClean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2212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0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Appendix A: hosted guidebooks 2.0 texts</a:t>
            </a:r>
            <a:endParaRPr lang="en-US" sz="70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0357" y="3376327"/>
            <a:ext cx="22957970" cy="8529414"/>
          </a:xfrm>
        </p:spPr>
        <p:txBody>
          <a:bodyPr>
            <a:normAutofit fontScale="77500" lnSpcReduction="20000"/>
          </a:bodyPr>
          <a:lstStyle/>
          <a:p>
            <a:pPr marL="457200" marR="0" lvl="0" indent="-3810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  <a:buFontTx/>
              <a:buNone/>
              <a:tabLst/>
              <a:defRPr/>
            </a:pP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11</a:t>
            </a:r>
            <a:r>
              <a:rPr lang="en-US" sz="66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grade</a:t>
            </a:r>
          </a:p>
          <a:p>
            <a:r>
              <a:rPr lang="en-US" sz="3200" u="sng" dirty="0">
                <a:hlinkClick r:id="rId3"/>
              </a:rPr>
              <a:t>“On Indian Removal”</a:t>
            </a:r>
            <a:r>
              <a:rPr lang="en-US" sz="3200" dirty="0"/>
              <a:t> (1830) by Andrew Jackson</a:t>
            </a:r>
          </a:p>
          <a:p>
            <a:r>
              <a:rPr lang="en-US" sz="3200" i="1" dirty="0"/>
              <a:t>Democracy in America</a:t>
            </a:r>
            <a:r>
              <a:rPr lang="en-US" sz="3200" dirty="0"/>
              <a:t> by Alexis de Tocqueville</a:t>
            </a:r>
          </a:p>
          <a:p>
            <a:r>
              <a:rPr lang="en-US" sz="3200" u="sng" dirty="0">
                <a:hlinkClick r:id="rId4"/>
              </a:rPr>
              <a:t>“Second Inaugural Address”</a:t>
            </a:r>
            <a:r>
              <a:rPr lang="en-US" sz="3200" dirty="0"/>
              <a:t> by Abraham Lincoln</a:t>
            </a:r>
          </a:p>
          <a:p>
            <a:r>
              <a:rPr lang="en-US" sz="3200" u="sng" dirty="0">
                <a:hlinkClick r:id="rId5"/>
              </a:rPr>
              <a:t>“The Virginia Act for Establishing Religious Freedom”</a:t>
            </a:r>
            <a:r>
              <a:rPr lang="en-US" sz="3200" dirty="0"/>
              <a:t>  by Thomas Jefferson</a:t>
            </a:r>
          </a:p>
          <a:p>
            <a:r>
              <a:rPr lang="en-US" sz="3200" u="sng" dirty="0">
                <a:hlinkClick r:id="rId6"/>
              </a:rPr>
              <a:t>“A Good Man is Hard to Find”</a:t>
            </a:r>
            <a:r>
              <a:rPr lang="en-US" sz="3200" dirty="0"/>
              <a:t> by Flannery O’Connor</a:t>
            </a:r>
          </a:p>
          <a:p>
            <a:r>
              <a:rPr lang="en-US" sz="3200" u="sng" dirty="0">
                <a:hlinkClick r:id="rId7"/>
              </a:rPr>
              <a:t>“Every Man a King”</a:t>
            </a:r>
            <a:r>
              <a:rPr lang="en-US" sz="3200" dirty="0"/>
              <a:t> by Huey P. Long</a:t>
            </a:r>
          </a:p>
          <a:p>
            <a:r>
              <a:rPr lang="en-US" sz="3200" u="sng" dirty="0">
                <a:hlinkClick r:id="rId8"/>
              </a:rPr>
              <a:t>“Fear of Change”</a:t>
            </a:r>
            <a:r>
              <a:rPr lang="en-US" sz="3200" dirty="0"/>
              <a:t> by Henry Ford</a:t>
            </a:r>
          </a:p>
          <a:p>
            <a:r>
              <a:rPr lang="en-US" sz="3200" u="sng" dirty="0">
                <a:hlinkClick r:id="rId9"/>
              </a:rPr>
              <a:t>“A Rose for Emily”</a:t>
            </a:r>
            <a:r>
              <a:rPr lang="en-US" sz="3200" dirty="0"/>
              <a:t> by William Faulkner</a:t>
            </a:r>
          </a:p>
          <a:p>
            <a:r>
              <a:rPr lang="en-US" sz="3200" u="sng" dirty="0">
                <a:hlinkClick r:id="rId10"/>
              </a:rPr>
              <a:t>“Mending Wall”</a:t>
            </a:r>
            <a:r>
              <a:rPr lang="en-US" sz="3200" dirty="0"/>
              <a:t> by Robert Frost</a:t>
            </a:r>
          </a:p>
          <a:p>
            <a:r>
              <a:rPr lang="en-US" sz="3200" i="1" u="sng" dirty="0">
                <a:hlinkClick r:id="rId11"/>
              </a:rPr>
              <a:t>The Adventures of Huckleberry Finn, </a:t>
            </a:r>
            <a:r>
              <a:rPr lang="en-US" sz="3200" u="sng" dirty="0">
                <a:hlinkClick r:id="rId11"/>
              </a:rPr>
              <a:t>Excerpt from Chapter 2</a:t>
            </a:r>
            <a:r>
              <a:rPr lang="en-US" sz="3200" dirty="0"/>
              <a:t> by Mark Twain</a:t>
            </a:r>
          </a:p>
          <a:p>
            <a:r>
              <a:rPr lang="en-US" sz="3200" u="sng" dirty="0">
                <a:hlinkClick r:id="rId12"/>
              </a:rPr>
              <a:t>Excerpt from “Self-Reliance”</a:t>
            </a:r>
            <a:r>
              <a:rPr lang="en-US" sz="3200" dirty="0"/>
              <a:t> by Ralph Waldo Emerson</a:t>
            </a:r>
          </a:p>
          <a:p>
            <a:r>
              <a:rPr lang="en-US" sz="3200" u="sng" dirty="0">
                <a:hlinkClick r:id="rId13"/>
              </a:rPr>
              <a:t>“The Story of an Hour” </a:t>
            </a:r>
            <a:r>
              <a:rPr lang="en-US" sz="3200" dirty="0"/>
              <a:t>by Kate Chopin</a:t>
            </a:r>
          </a:p>
          <a:p>
            <a:r>
              <a:rPr lang="en-US" sz="3200" u="sng" dirty="0">
                <a:hlinkClick r:id="rId14"/>
              </a:rPr>
              <a:t>Excerpts from “Song of Myself”</a:t>
            </a:r>
            <a:r>
              <a:rPr lang="en-US" sz="3200" dirty="0"/>
              <a:t> by Walt Whitman</a:t>
            </a:r>
          </a:p>
          <a:p>
            <a:r>
              <a:rPr lang="en-US" sz="3200" u="sng" dirty="0">
                <a:hlinkClick r:id="rId15"/>
              </a:rPr>
              <a:t>“The Interlopers”</a:t>
            </a:r>
            <a:r>
              <a:rPr lang="en-US" sz="3200" dirty="0"/>
              <a:t> by Saki</a:t>
            </a:r>
          </a:p>
          <a:p>
            <a:r>
              <a:rPr lang="en-US" sz="3200" u="sng" dirty="0">
                <a:hlinkClick r:id="rId16"/>
              </a:rPr>
              <a:t>“The Fallacy of Success”</a:t>
            </a:r>
            <a:r>
              <a:rPr lang="en-US" sz="3200" dirty="0"/>
              <a:t> by G. K. Chesterton</a:t>
            </a:r>
          </a:p>
          <a:p>
            <a:r>
              <a:rPr lang="en-US" sz="3200" u="sng" dirty="0">
                <a:hlinkClick r:id="rId17"/>
              </a:rPr>
              <a:t>“Hollywood Dreams of Wealth, Youth, and Beauty”</a:t>
            </a:r>
            <a:r>
              <a:rPr lang="en-US" sz="3200" dirty="0"/>
              <a:t> by Bob </a:t>
            </a:r>
            <a:r>
              <a:rPr lang="en-US" sz="3200" dirty="0" err="1"/>
              <a:t>Mondello</a:t>
            </a:r>
            <a:endParaRPr lang="en-US" sz="3200" dirty="0"/>
          </a:p>
          <a:p>
            <a:r>
              <a:rPr lang="en-US" sz="3200" u="sng" dirty="0">
                <a:hlinkClick r:id="rId18"/>
              </a:rPr>
              <a:t>“I Hear America Singing”</a:t>
            </a:r>
            <a:r>
              <a:rPr lang="en-US" sz="3200" dirty="0"/>
              <a:t> by Walt Whitman</a:t>
            </a:r>
          </a:p>
          <a:p>
            <a:r>
              <a:rPr lang="en-US" sz="3200" u="sng" dirty="0">
                <a:hlinkClick r:id="rId19"/>
              </a:rPr>
              <a:t>“American Dream Faces Harsh New Reality”</a:t>
            </a:r>
            <a:r>
              <a:rPr lang="en-US" sz="3200" dirty="0"/>
              <a:t> by Ari Shapiro</a:t>
            </a:r>
            <a:endParaRPr lang="en-US" sz="4000" dirty="0" smtClean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20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384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0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Appendix A: hosted guidebooks 2.0 texts</a:t>
            </a:r>
            <a:endParaRPr lang="en-US" sz="70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0357" y="3376327"/>
            <a:ext cx="22957970" cy="8529414"/>
          </a:xfrm>
        </p:spPr>
        <p:txBody>
          <a:bodyPr>
            <a:normAutofit/>
          </a:bodyPr>
          <a:lstStyle/>
          <a:p>
            <a:pPr marL="457200" marR="0" lvl="0" indent="-3810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  <a:buFontTx/>
              <a:buNone/>
              <a:tabLst/>
              <a:defRPr/>
            </a:pP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12</a:t>
            </a:r>
            <a:r>
              <a:rPr lang="en-US" sz="6600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grade</a:t>
            </a:r>
          </a:p>
          <a:p>
            <a:r>
              <a:rPr lang="en-US" sz="4000" u="sng" dirty="0">
                <a:hlinkClick r:id="rId3"/>
              </a:rPr>
              <a:t>Excerpts from </a:t>
            </a:r>
            <a:r>
              <a:rPr lang="en-US" sz="4000" i="1" u="sng" dirty="0">
                <a:hlinkClick r:id="rId3"/>
              </a:rPr>
              <a:t>Jane Eyre</a:t>
            </a:r>
            <a:r>
              <a:rPr lang="en-US" sz="4000" dirty="0"/>
              <a:t> by Charlotte Bronte</a:t>
            </a:r>
          </a:p>
          <a:p>
            <a:r>
              <a:rPr lang="en-US" sz="4000" u="sng" dirty="0">
                <a:hlinkClick r:id="rId4"/>
              </a:rPr>
              <a:t>“The Love Song of J. Alfred Prufrock”</a:t>
            </a:r>
            <a:r>
              <a:rPr lang="en-US" sz="4000" dirty="0"/>
              <a:t> by T. S. Eliot</a:t>
            </a:r>
          </a:p>
          <a:p>
            <a:r>
              <a:rPr lang="en-US" sz="4000" u="sng" dirty="0">
                <a:hlinkClick r:id="rId5"/>
              </a:rPr>
              <a:t>“The Lady of Shalott” </a:t>
            </a:r>
            <a:r>
              <a:rPr lang="en-US" sz="4000" dirty="0"/>
              <a:t>by Alfred Lloyd Tennyson</a:t>
            </a:r>
          </a:p>
          <a:p>
            <a:r>
              <a:rPr lang="en-US" sz="4000" u="sng" dirty="0">
                <a:hlinkClick r:id="rId6"/>
              </a:rPr>
              <a:t>“The Cask of Amontillado”</a:t>
            </a:r>
            <a:r>
              <a:rPr lang="en-US" sz="4000" dirty="0"/>
              <a:t> by Edgar Allan Poe</a:t>
            </a:r>
          </a:p>
          <a:p>
            <a:r>
              <a:rPr lang="en-US" sz="4000" u="sng" dirty="0">
                <a:hlinkClick r:id="rId7"/>
              </a:rPr>
              <a:t>Pygmalion</a:t>
            </a:r>
            <a:r>
              <a:rPr lang="en-US" sz="4000" dirty="0"/>
              <a:t> by Ovid (lower level version than the George Bernard Shaw text)</a:t>
            </a:r>
          </a:p>
          <a:p>
            <a:r>
              <a:rPr lang="en-US" sz="4000" u="sng" dirty="0">
                <a:hlinkClick r:id="rId8"/>
              </a:rPr>
              <a:t>“A Modest Proposal”</a:t>
            </a:r>
            <a:r>
              <a:rPr lang="en-US" sz="4000" dirty="0"/>
              <a:t> by Jonathan Swift</a:t>
            </a:r>
            <a:endParaRPr lang="en-US" sz="4000" dirty="0" smtClean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60330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336" name="Shape 336"/>
          <p:cNvSpPr/>
          <p:nvPr/>
        </p:nvSpPr>
        <p:spPr>
          <a:xfrm>
            <a:off x="13725305" y="181617"/>
            <a:ext cx="8794828" cy="1402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>
            <a:spAutoFit/>
          </a:bodyPr>
          <a:lstStyle>
            <a:lvl1pPr defTabSz="914400">
              <a:defRPr sz="8000" b="1">
                <a:solidFill>
                  <a:srgbClr val="FFFFFF"/>
                </a:solidFill>
                <a:latin typeface="Museo-700"/>
                <a:ea typeface="Museo-700"/>
                <a:cs typeface="Museo-700"/>
                <a:sym typeface="Museo-700"/>
              </a:defRPr>
            </a:lvl1pPr>
          </a:lstStyle>
          <a:p>
            <a:r>
              <a:rPr lang="en-US" dirty="0" smtClean="0">
                <a:latin typeface="Montserrat" panose="00000500000000000000" pitchFamily="50" charset="0"/>
              </a:rPr>
              <a:t>WHO ARE WE?</a:t>
            </a:r>
            <a:endParaRPr lang="en-US" dirty="0">
              <a:latin typeface="Montserrat" panose="00000500000000000000" pitchFamily="50" charset="0"/>
            </a:endParaRPr>
          </a:p>
        </p:txBody>
      </p:sp>
      <p:pic>
        <p:nvPicPr>
          <p:cNvPr id="350" name="CommonLit_New_Logo_White_Tran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hape 61"/>
          <p:cNvSpPr txBox="1">
            <a:spLocks/>
          </p:cNvSpPr>
          <p:nvPr/>
        </p:nvSpPr>
        <p:spPr>
          <a:xfrm>
            <a:off x="14899190" y="2498376"/>
            <a:ext cx="7990307" cy="9875743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635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1270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1905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2540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3175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3810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4445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5080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5715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>
              <a:spcBef>
                <a:spcPts val="0"/>
              </a:spcBef>
              <a:spcAft>
                <a:spcPts val="3000"/>
              </a:spcAft>
              <a:buClr>
                <a:schemeClr val="tx1">
                  <a:lumMod val="65000"/>
                  <a:lumOff val="35000"/>
                </a:schemeClr>
              </a:buClr>
              <a:buFontTx/>
              <a:buNone/>
            </a:pPr>
            <a:r>
              <a:rPr lang="en" sz="7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50" charset="0"/>
              </a:rPr>
              <a:t>ROB FLEISHER </a:t>
            </a:r>
          </a:p>
          <a:p>
            <a:pPr marL="933450" indent="-857250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</a:pPr>
            <a:r>
              <a:rPr lang="en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Director of School Partnerships at CommonLit</a:t>
            </a:r>
          </a:p>
          <a:p>
            <a:pPr marL="933450" indent="-857250" hangingPunct="1"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</a:pPr>
            <a:r>
              <a:rPr lang="en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Veteran middle &amp; high school Inclusion Literacy teacher in Washington D.C.</a:t>
            </a:r>
            <a:endParaRPr lang="en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18" name="Shape 62"/>
          <p:cNvPicPr preferRelativeResize="0"/>
          <p:nvPr/>
        </p:nvPicPr>
        <p:blipFill rotWithShape="1"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rcRect r="22518"/>
          <a:stretch/>
        </p:blipFill>
        <p:spPr>
          <a:xfrm>
            <a:off x="1" y="0"/>
            <a:ext cx="13977256" cy="1371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6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COMMONLIT’S MISSION</a:t>
            </a:r>
            <a:endParaRPr lang="en-US" sz="76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360713" y="3200401"/>
            <a:ext cx="21597257" cy="9051926"/>
          </a:xfrm>
        </p:spPr>
        <p:txBody>
          <a:bodyPr>
            <a:normAutofit/>
          </a:bodyPr>
          <a:lstStyle/>
          <a:p>
            <a:pPr marL="457200" lvl="0" indent="-381000" algn="ctr"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</a:pPr>
            <a:r>
              <a:rPr lang="en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CommonLit is a </a:t>
            </a:r>
            <a:r>
              <a:rPr lang="en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nonprofit </a:t>
            </a:r>
            <a:r>
              <a:rPr lang="en" sz="6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organization </a:t>
            </a:r>
            <a:r>
              <a:rPr lang="en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that is committed to raising student achievement in reading and writing. </a:t>
            </a:r>
          </a:p>
          <a:p>
            <a:pPr marL="457200" lvl="0" indent="-381000" algn="ctr"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</a:pPr>
            <a:r>
              <a:rPr lang="en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CommonLit texts will </a:t>
            </a:r>
            <a:r>
              <a:rPr lang="en" sz="6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always</a:t>
            </a:r>
            <a:r>
              <a:rPr lang="en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be free </a:t>
            </a:r>
            <a:r>
              <a:rPr lang="en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/>
            </a:r>
            <a:br>
              <a:rPr lang="en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to </a:t>
            </a:r>
            <a:r>
              <a:rPr lang="en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teachers across America.</a:t>
            </a:r>
          </a:p>
          <a:p>
            <a:pPr marL="457200" lvl="0" indent="-381000" algn="ctr"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</a:pPr>
            <a:r>
              <a:rPr lang="en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There is </a:t>
            </a:r>
            <a:r>
              <a:rPr lang="en" sz="6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 SELL </a:t>
            </a:r>
            <a:r>
              <a:rPr lang="en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to teachers.</a:t>
            </a:r>
          </a:p>
          <a:p>
            <a:pPr marL="457200" lvl="0" indent="-381000" algn="ctr"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</a:pPr>
            <a:r>
              <a:rPr lang="en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Today’s sessions are based on </a:t>
            </a:r>
            <a:r>
              <a:rPr lang="en" sz="6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best practices </a:t>
            </a:r>
            <a:r>
              <a:rPr lang="en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/>
            </a:r>
            <a:br>
              <a:rPr lang="en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that </a:t>
            </a:r>
            <a:r>
              <a:rPr lang="en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are supported by research</a:t>
            </a:r>
            <a:r>
              <a:rPr lang="en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endParaRPr lang="en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6" name="CommonLit_New_Logo_White_Tran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81860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6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OBJECTIVES</a:t>
            </a:r>
            <a:endParaRPr lang="en-US" sz="76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360713" y="2841174"/>
            <a:ext cx="21597257" cy="9051926"/>
          </a:xfrm>
        </p:spPr>
        <p:txBody>
          <a:bodyPr>
            <a:normAutofit/>
          </a:bodyPr>
          <a:lstStyle/>
          <a:p>
            <a:pPr marL="457200" lvl="0" indent="-381000" algn="ctr"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</a:pPr>
            <a:r>
              <a:rPr 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Participants will learn how to use CommonLit to 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/>
            </a:r>
            <a:b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find </a:t>
            </a:r>
            <a:r>
              <a:rPr 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supplemental </a:t>
            </a:r>
            <a:r>
              <a:rPr 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texts 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and </a:t>
            </a:r>
            <a:r>
              <a:rPr 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related media </a:t>
            </a:r>
            <a:r>
              <a:rPr 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to support </a:t>
            </a:r>
            <a:r>
              <a:rPr 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Guidebooks 2.0.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577" y="6050806"/>
            <a:ext cx="14309527" cy="6658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69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6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PROBING ANALYSIS</a:t>
            </a:r>
            <a:endParaRPr lang="en-US" sz="76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360713" y="2841174"/>
            <a:ext cx="21597257" cy="9051926"/>
          </a:xfrm>
        </p:spPr>
        <p:txBody>
          <a:bodyPr>
            <a:normAutofit/>
          </a:bodyPr>
          <a:lstStyle/>
          <a:p>
            <a:pPr marL="457200" lvl="0" indent="-381000"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</a:pPr>
            <a:r>
              <a:rPr 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When you’re 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implementing a Guidebooks 2.0 lesson, what are some ways to </a:t>
            </a:r>
            <a:r>
              <a:rPr 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differentiate instruction 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using </a:t>
            </a:r>
            <a:r>
              <a:rPr 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small groups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?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57200" lvl="0" indent="-381000"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</a:pP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Be ready to share a time when your </a:t>
            </a:r>
            <a:r>
              <a:rPr 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small group 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instruction was very </a:t>
            </a:r>
            <a:r>
              <a:rPr 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effective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What worked?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" name="Group 2"/>
          <p:cNvGrpSpPr/>
          <p:nvPr/>
        </p:nvGrpSpPr>
        <p:grpSpPr>
          <a:xfrm>
            <a:off x="10820875" y="7623042"/>
            <a:ext cx="14336484" cy="6092958"/>
            <a:chOff x="6368143" y="7021286"/>
            <a:chExt cx="14336484" cy="6092958"/>
          </a:xfrm>
        </p:grpSpPr>
        <p:sp>
          <p:nvSpPr>
            <p:cNvPr id="8" name="Shape 311"/>
            <p:cNvSpPr/>
            <p:nvPr/>
          </p:nvSpPr>
          <p:spPr>
            <a:xfrm>
              <a:off x="6898299" y="7184571"/>
              <a:ext cx="11259073" cy="59296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36" y="15392"/>
                  </a:moveTo>
                  <a:lnTo>
                    <a:pt x="21600" y="7421"/>
                  </a:lnTo>
                  <a:lnTo>
                    <a:pt x="1974" y="0"/>
                  </a:lnTo>
                  <a:lnTo>
                    <a:pt x="0" y="15417"/>
                  </a:lnTo>
                  <a:lnTo>
                    <a:pt x="3387" y="21600"/>
                  </a:lnTo>
                  <a:lnTo>
                    <a:pt x="2933" y="17875"/>
                  </a:lnTo>
                  <a:lnTo>
                    <a:pt x="20636" y="15392"/>
                  </a:lnTo>
                  <a:close/>
                </a:path>
              </a:pathLst>
            </a:custGeom>
            <a:solidFill>
              <a:srgbClr val="587B82"/>
            </a:solidFill>
            <a:ln w="12700">
              <a:miter lim="400000"/>
            </a:ln>
          </p:spPr>
          <p:txBody>
            <a:bodyPr lIns="45719" rIns="45719"/>
            <a:lstStyle/>
            <a:p>
              <a:pPr algn="l" defTabSz="914400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0" name="Shape 314"/>
            <p:cNvSpPr/>
            <p:nvPr/>
          </p:nvSpPr>
          <p:spPr>
            <a:xfrm>
              <a:off x="6368143" y="7021286"/>
              <a:ext cx="11625944" cy="5649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36" y="15392"/>
                  </a:moveTo>
                  <a:lnTo>
                    <a:pt x="21600" y="7421"/>
                  </a:lnTo>
                  <a:lnTo>
                    <a:pt x="1974" y="0"/>
                  </a:lnTo>
                  <a:lnTo>
                    <a:pt x="0" y="15417"/>
                  </a:lnTo>
                  <a:lnTo>
                    <a:pt x="3387" y="21600"/>
                  </a:lnTo>
                  <a:lnTo>
                    <a:pt x="2933" y="17875"/>
                  </a:lnTo>
                  <a:lnTo>
                    <a:pt x="20636" y="15392"/>
                  </a:lnTo>
                  <a:close/>
                </a:path>
              </a:pathLst>
            </a:custGeom>
            <a:solidFill>
              <a:srgbClr val="DCDEE0"/>
            </a:solidFill>
            <a:ln w="12700">
              <a:miter lim="400000"/>
            </a:ln>
          </p:spPr>
          <p:txBody>
            <a:bodyPr lIns="45719" rIns="45719"/>
            <a:lstStyle/>
            <a:p>
              <a:pPr algn="l" defTabSz="914400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1" name="Shape 315"/>
            <p:cNvSpPr/>
            <p:nvPr/>
          </p:nvSpPr>
          <p:spPr>
            <a:xfrm rot="234466">
              <a:off x="7647277" y="8593254"/>
              <a:ext cx="13057350" cy="23391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tIns="91439" bIns="91439">
              <a:spAutoFit/>
            </a:bodyPr>
            <a:lstStyle>
              <a:lvl1pPr algn="l" defTabSz="914400">
                <a:defRPr sz="9300">
                  <a:solidFill>
                    <a:srgbClr val="79A1A2"/>
                  </a:solidFill>
                  <a:latin typeface="Museo Sans 500"/>
                  <a:ea typeface="Museo Sans 500"/>
                  <a:cs typeface="Museo Sans 500"/>
                  <a:sym typeface="Museo Sans 500"/>
                </a:defRPr>
              </a:lvl1pPr>
            </a:lstStyle>
            <a:p>
              <a:pPr marL="1371600" indent="-1371600">
                <a:buAutoNum type="arabicPeriod"/>
              </a:pPr>
              <a:r>
                <a:rPr lang="en-US" sz="7000" b="1" dirty="0" smtClean="0">
                  <a:latin typeface="Montserrat" panose="00000500000000000000" pitchFamily="50" charset="0"/>
                  <a:ea typeface="Museo Sans 500" charset="0"/>
                  <a:cs typeface="Museo Sans 500" charset="0"/>
                </a:rPr>
                <a:t>PAIR-SHARE</a:t>
              </a:r>
            </a:p>
            <a:p>
              <a:pPr marL="1371600" indent="-1371600">
                <a:buAutoNum type="arabicPeriod"/>
              </a:pPr>
              <a:r>
                <a:rPr lang="en-US" sz="7000" b="1" dirty="0" smtClean="0">
                  <a:latin typeface="Montserrat" panose="00000500000000000000" pitchFamily="50" charset="0"/>
                  <a:ea typeface="Museo Sans 500" charset="0"/>
                  <a:cs typeface="Museo Sans 500" charset="0"/>
                </a:rPr>
                <a:t>SHARE-OUT</a:t>
              </a:r>
              <a:endParaRPr lang="en-US" sz="7000" b="1" dirty="0">
                <a:latin typeface="Montserrat" panose="00000500000000000000" pitchFamily="50" charset="0"/>
                <a:ea typeface="Museo Sans 500" charset="0"/>
                <a:cs typeface="Museo Sans 50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332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6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PROBING ANALYSIS</a:t>
            </a:r>
            <a:endParaRPr lang="en-US" sz="76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360714" y="2841174"/>
            <a:ext cx="13139058" cy="10254340"/>
          </a:xfrm>
        </p:spPr>
        <p:txBody>
          <a:bodyPr>
            <a:normAutofit/>
          </a:bodyPr>
          <a:lstStyle/>
          <a:p>
            <a:pPr marL="457200" lvl="0" indent="-381000"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</a:pP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“The lesson was engaging.”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57200" lvl="0" indent="-381000"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</a:pP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“Lots of kids participated.”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57200" lvl="0" indent="-381000"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</a:pP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“Students were prepared for the next lesson.”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57200" lvl="0" indent="-381000"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</a:pP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“They were proud to make big improvements.” 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57200" lvl="0" indent="-381000"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</a:pP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“Kids got to extend their learning.”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hape 311"/>
          <p:cNvSpPr/>
          <p:nvPr/>
        </p:nvSpPr>
        <p:spPr>
          <a:xfrm flipH="1">
            <a:off x="15708086" y="4546429"/>
            <a:ext cx="7467599" cy="59296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36" y="15392"/>
                </a:moveTo>
                <a:lnTo>
                  <a:pt x="21600" y="7421"/>
                </a:lnTo>
                <a:lnTo>
                  <a:pt x="1974" y="0"/>
                </a:lnTo>
                <a:lnTo>
                  <a:pt x="0" y="15417"/>
                </a:lnTo>
                <a:lnTo>
                  <a:pt x="3387" y="21600"/>
                </a:lnTo>
                <a:lnTo>
                  <a:pt x="2933" y="17875"/>
                </a:lnTo>
                <a:lnTo>
                  <a:pt x="20636" y="15392"/>
                </a:lnTo>
                <a:close/>
              </a:path>
            </a:pathLst>
          </a:custGeom>
          <a:solidFill>
            <a:srgbClr val="587B82"/>
          </a:soli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" name="Shape 314"/>
          <p:cNvSpPr/>
          <p:nvPr/>
        </p:nvSpPr>
        <p:spPr>
          <a:xfrm flipH="1">
            <a:off x="15921955" y="4383144"/>
            <a:ext cx="7710927" cy="56496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36" y="15392"/>
                </a:moveTo>
                <a:lnTo>
                  <a:pt x="21600" y="7421"/>
                </a:lnTo>
                <a:lnTo>
                  <a:pt x="1974" y="0"/>
                </a:lnTo>
                <a:lnTo>
                  <a:pt x="0" y="15417"/>
                </a:lnTo>
                <a:lnTo>
                  <a:pt x="3387" y="21600"/>
                </a:lnTo>
                <a:lnTo>
                  <a:pt x="2933" y="17875"/>
                </a:lnTo>
                <a:lnTo>
                  <a:pt x="20636" y="15392"/>
                </a:lnTo>
                <a:close/>
              </a:path>
            </a:pathLst>
          </a:custGeom>
          <a:solidFill>
            <a:srgbClr val="DCDEE0"/>
          </a:soli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32"/>
          <a:stretch/>
        </p:blipFill>
        <p:spPr>
          <a:xfrm rot="21372089">
            <a:off x="18836661" y="6158104"/>
            <a:ext cx="2337390" cy="173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1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6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The Research Says </a:t>
            </a:r>
            <a:r>
              <a:rPr lang="is-IS" sz="76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…</a:t>
            </a:r>
            <a:endParaRPr lang="en-US" sz="76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360714" y="2841174"/>
            <a:ext cx="13139058" cy="10254340"/>
          </a:xfrm>
        </p:spPr>
        <p:txBody>
          <a:bodyPr>
            <a:normAutofit/>
          </a:bodyPr>
          <a:lstStyle/>
          <a:p>
            <a:pPr marL="457200" lvl="0" indent="-381000"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</a:pP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“when the goal is to </a:t>
            </a:r>
            <a:r>
              <a:rPr lang="en-US" sz="6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teach specific reading strategies</a:t>
            </a: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small-group instruction is necessary” (Strickland, Ganske &amp; Monroe, 2006).</a:t>
            </a:r>
          </a:p>
          <a:p>
            <a:pPr marL="457200" lvl="0" indent="-381000">
              <a:spcBef>
                <a:spcPts val="0"/>
              </a:spcBef>
              <a:spcAft>
                <a:spcPts val="4000"/>
              </a:spcAft>
              <a:buClr>
                <a:srgbClr val="FFFFFF"/>
              </a:buClr>
              <a:buSzPct val="100000"/>
            </a:pPr>
            <a:r>
              <a:rPr lang="en-U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</a:t>
            </a:r>
            <a:r>
              <a:rPr lang="is-IS" sz="6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… reading instruction based on the developmental needs of the reader, not the chronological age or grade level” (Tyner, 2009).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hape 311"/>
          <p:cNvSpPr/>
          <p:nvPr/>
        </p:nvSpPr>
        <p:spPr>
          <a:xfrm flipH="1">
            <a:off x="15708086" y="4546429"/>
            <a:ext cx="7467599" cy="59296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36" y="15392"/>
                </a:moveTo>
                <a:lnTo>
                  <a:pt x="21600" y="7421"/>
                </a:lnTo>
                <a:lnTo>
                  <a:pt x="1974" y="0"/>
                </a:lnTo>
                <a:lnTo>
                  <a:pt x="0" y="15417"/>
                </a:lnTo>
                <a:lnTo>
                  <a:pt x="3387" y="21600"/>
                </a:lnTo>
                <a:lnTo>
                  <a:pt x="2933" y="17875"/>
                </a:lnTo>
                <a:lnTo>
                  <a:pt x="20636" y="15392"/>
                </a:lnTo>
                <a:close/>
              </a:path>
            </a:pathLst>
          </a:custGeom>
          <a:solidFill>
            <a:srgbClr val="587B82"/>
          </a:soli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" name="Shape 314"/>
          <p:cNvSpPr/>
          <p:nvPr/>
        </p:nvSpPr>
        <p:spPr>
          <a:xfrm flipH="1">
            <a:off x="15921955" y="4383144"/>
            <a:ext cx="7710927" cy="56496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36" y="15392"/>
                </a:moveTo>
                <a:lnTo>
                  <a:pt x="21600" y="7421"/>
                </a:lnTo>
                <a:lnTo>
                  <a:pt x="1974" y="0"/>
                </a:lnTo>
                <a:lnTo>
                  <a:pt x="0" y="15417"/>
                </a:lnTo>
                <a:lnTo>
                  <a:pt x="3387" y="21600"/>
                </a:lnTo>
                <a:lnTo>
                  <a:pt x="2933" y="17875"/>
                </a:lnTo>
                <a:lnTo>
                  <a:pt x="20636" y="15392"/>
                </a:lnTo>
                <a:close/>
              </a:path>
            </a:pathLst>
          </a:custGeom>
          <a:solidFill>
            <a:srgbClr val="DCDEE0"/>
          </a:soli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32"/>
          <a:stretch/>
        </p:blipFill>
        <p:spPr>
          <a:xfrm rot="21372089">
            <a:off x="18836661" y="6158104"/>
            <a:ext cx="2337390" cy="173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23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1"/>
            <a:ext cx="24384000" cy="1926772"/>
          </a:xfrm>
          <a:prstGeom prst="rect">
            <a:avLst/>
          </a:prstGeom>
          <a:solidFill>
            <a:srgbClr val="79A1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hangingPunct="1"/>
            <a:endParaRPr lang="en-US" sz="3600" kern="1200">
              <a:solidFill>
                <a:prstClr val="white"/>
              </a:solidFill>
            </a:endParaRPr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326571" y="235686"/>
            <a:ext cx="23665543" cy="145039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7600" b="1" cap="all" dirty="0" smtClean="0">
                <a:solidFill>
                  <a:schemeClr val="bg1"/>
                </a:solidFill>
                <a:latin typeface="Montserrat Semi Bold" panose="00000700000000000000" pitchFamily="50" charset="0"/>
                <a:ea typeface="MS PGothic" charset="0"/>
              </a:rPr>
              <a:t>WHAT IS COMMONLIT?</a:t>
            </a:r>
            <a:endParaRPr lang="en-US" sz="7600" b="1" cap="all" dirty="0">
              <a:solidFill>
                <a:schemeClr val="bg1"/>
              </a:solidFill>
              <a:latin typeface="Montserrat Semi Bold" panose="00000700000000000000" pitchFamily="50" charset="0"/>
              <a:ea typeface="MS PGothic" charset="0"/>
            </a:endParaRPr>
          </a:p>
        </p:txBody>
      </p:sp>
      <p:pic>
        <p:nvPicPr>
          <p:cNvPr id="5" name="CommonLit_New_Logo_White_Tran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20133" y="391538"/>
            <a:ext cx="1342002" cy="1236193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macboog-retina-big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45029" y="1443753"/>
            <a:ext cx="22206858" cy="1365721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image7.png"/>
          <p:cNvPicPr>
            <a:picLocks noChangeAspect="1"/>
          </p:cNvPicPr>
          <p:nvPr/>
        </p:nvPicPr>
        <p:blipFill>
          <a:blip r:embed="rId5">
            <a:extLst/>
          </a:blip>
          <a:srcRect l="2317" r="3114"/>
          <a:stretch>
            <a:fillRect/>
          </a:stretch>
        </p:blipFill>
        <p:spPr>
          <a:xfrm>
            <a:off x="5134029" y="3469926"/>
            <a:ext cx="14101154" cy="818867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4107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Custom 2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FEFFFF"/>
      </a:hlink>
      <a:folHlink>
        <a:srgbClr val="FEFF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1332</Words>
  <Application>Microsoft Macintosh PowerPoint</Application>
  <PresentationFormat>Custom</PresentationFormat>
  <Paragraphs>200</Paragraphs>
  <Slides>28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41" baseType="lpstr">
      <vt:lpstr>Calibri</vt:lpstr>
      <vt:lpstr>Helvetica Light</vt:lpstr>
      <vt:lpstr>Helvetica Neue</vt:lpstr>
      <vt:lpstr>Lato</vt:lpstr>
      <vt:lpstr>Montserrat</vt:lpstr>
      <vt:lpstr>Montserrat Semi Bold</vt:lpstr>
      <vt:lpstr>MS PGothic</vt:lpstr>
      <vt:lpstr>Museo Sans 500</vt:lpstr>
      <vt:lpstr>Museo-300</vt:lpstr>
      <vt:lpstr>Museo-700</vt:lpstr>
      <vt:lpstr>Arial</vt:lpstr>
      <vt:lpstr>White</vt:lpstr>
      <vt:lpstr>Office Theme</vt:lpstr>
      <vt:lpstr>PowerPoint Presentation</vt:lpstr>
      <vt:lpstr>PowerPoint Presentation</vt:lpstr>
      <vt:lpstr>PowerPoint Presentation</vt:lpstr>
      <vt:lpstr>COMMONLIT’S MISSION</vt:lpstr>
      <vt:lpstr>OBJECTIVES</vt:lpstr>
      <vt:lpstr>PROBING ANALYSIS</vt:lpstr>
      <vt:lpstr>PROBING ANALYSIS</vt:lpstr>
      <vt:lpstr>The Research Says …</vt:lpstr>
      <vt:lpstr>WHAT IS COMMONLIT?</vt:lpstr>
      <vt:lpstr>Group activity</vt:lpstr>
      <vt:lpstr>The Research Says …</vt:lpstr>
      <vt:lpstr>Group activity</vt:lpstr>
      <vt:lpstr>Small group supports for “mother to son”</vt:lpstr>
      <vt:lpstr>Small group supports for “mother to son”</vt:lpstr>
      <vt:lpstr>WORK EXPECTATIONS</vt:lpstr>
      <vt:lpstr>Your Turn</vt:lpstr>
      <vt:lpstr>DEBRIEF</vt:lpstr>
      <vt:lpstr>SURVEY &amp; SIGN UP for meeting with rob</vt:lpstr>
      <vt:lpstr>PowerPoint Presentation</vt:lpstr>
      <vt:lpstr>Appendix A: hosted guidebooks 2.0 texts</vt:lpstr>
      <vt:lpstr>Appendix A: hosted guidebooks 2.0 texts</vt:lpstr>
      <vt:lpstr>Appendix A: hosted guidebooks 2.0 texts</vt:lpstr>
      <vt:lpstr>Appendix A: hosted guidebooks 2.0 texts</vt:lpstr>
      <vt:lpstr>Appendix A: hosted guidebooks 2.0 texts</vt:lpstr>
      <vt:lpstr>Appendix A: hosted guidebooks 2.0 texts</vt:lpstr>
      <vt:lpstr>Appendix A: hosted guidebooks 2.0 texts</vt:lpstr>
      <vt:lpstr>Appendix A: hosted guidebooks 2.0 texts</vt:lpstr>
      <vt:lpstr>Appendix A: hosted guidebooks 2.0 texts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Commonlit</dc:title>
  <dc:creator>smielbye</dc:creator>
  <cp:lastModifiedBy>anna@commonlit.org</cp:lastModifiedBy>
  <cp:revision>52</cp:revision>
  <dcterms:modified xsi:type="dcterms:W3CDTF">2017-05-04T21:13:24Z</dcterms:modified>
</cp:coreProperties>
</file>