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155" r:id="rId2"/>
  </p:sldMasterIdLst>
  <p:notesMasterIdLst>
    <p:notesMasterId r:id="rId46"/>
  </p:notesMasterIdLst>
  <p:handoutMasterIdLst>
    <p:handoutMasterId r:id="rId47"/>
  </p:handoutMasterIdLst>
  <p:sldIdLst>
    <p:sldId id="2568" r:id="rId3"/>
    <p:sldId id="2415" r:id="rId4"/>
    <p:sldId id="2538" r:id="rId5"/>
    <p:sldId id="2569" r:id="rId6"/>
    <p:sldId id="2577" r:id="rId7"/>
    <p:sldId id="2570" r:id="rId8"/>
    <p:sldId id="2571" r:id="rId9"/>
    <p:sldId id="2549" r:id="rId10"/>
    <p:sldId id="2447" r:id="rId11"/>
    <p:sldId id="2572" r:id="rId12"/>
    <p:sldId id="2493" r:id="rId13"/>
    <p:sldId id="2539" r:id="rId14"/>
    <p:sldId id="2579" r:id="rId15"/>
    <p:sldId id="2580" r:id="rId16"/>
    <p:sldId id="2471" r:id="rId17"/>
    <p:sldId id="2574" r:id="rId18"/>
    <p:sldId id="2575" r:id="rId19"/>
    <p:sldId id="2576" r:id="rId20"/>
    <p:sldId id="2581" r:id="rId21"/>
    <p:sldId id="2582" r:id="rId22"/>
    <p:sldId id="2584" r:id="rId23"/>
    <p:sldId id="2585" r:id="rId24"/>
    <p:sldId id="2586" r:id="rId25"/>
    <p:sldId id="2588" r:id="rId26"/>
    <p:sldId id="2508" r:id="rId27"/>
    <p:sldId id="2516" r:id="rId28"/>
    <p:sldId id="2589" r:id="rId29"/>
    <p:sldId id="2603" r:id="rId30"/>
    <p:sldId id="2590" r:id="rId31"/>
    <p:sldId id="2591" r:id="rId32"/>
    <p:sldId id="2592" r:id="rId33"/>
    <p:sldId id="2593" r:id="rId34"/>
    <p:sldId id="2594" r:id="rId35"/>
    <p:sldId id="2595" r:id="rId36"/>
    <p:sldId id="2596" r:id="rId37"/>
    <p:sldId id="2597" r:id="rId38"/>
    <p:sldId id="2598" r:id="rId39"/>
    <p:sldId id="2599" r:id="rId40"/>
    <p:sldId id="2600" r:id="rId41"/>
    <p:sldId id="2601" r:id="rId42"/>
    <p:sldId id="2602" r:id="rId43"/>
    <p:sldId id="2557" r:id="rId44"/>
    <p:sldId id="2567" r:id="rId45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36" userDrawn="1">
          <p15:clr>
            <a:srgbClr val="A4A3A4"/>
          </p15:clr>
        </p15:guide>
        <p15:guide id="4" pos="14777" userDrawn="1">
          <p15:clr>
            <a:srgbClr val="A4A3A4"/>
          </p15:clr>
        </p15:guide>
        <p15:guide id="6" pos="557" userDrawn="1">
          <p15:clr>
            <a:srgbClr val="A4A3A4"/>
          </p15:clr>
        </p15:guide>
        <p15:guide id="8" orient="horz" pos="504" userDrawn="1">
          <p15:clr>
            <a:srgbClr val="A4A3A4"/>
          </p15:clr>
        </p15:guide>
        <p15:guide id="10" pos="6998" userDrawn="1">
          <p15:clr>
            <a:srgbClr val="A4A3A4"/>
          </p15:clr>
        </p15:guide>
        <p15:guide id="11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A5D6"/>
    <a:srgbClr val="8DAEDA"/>
    <a:srgbClr val="2485D6"/>
    <a:srgbClr val="002452"/>
    <a:srgbClr val="E3E4E6"/>
    <a:srgbClr val="583F52"/>
    <a:srgbClr val="000C28"/>
    <a:srgbClr val="000820"/>
    <a:srgbClr val="001334"/>
    <a:srgbClr val="F525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3" autoAdjust="0"/>
    <p:restoredTop sz="93445" autoAdjust="0"/>
  </p:normalViewPr>
  <p:slideViewPr>
    <p:cSldViewPr snapToObjects="1">
      <p:cViewPr varScale="1">
        <p:scale>
          <a:sx n="34" d="100"/>
          <a:sy n="34" d="100"/>
        </p:scale>
        <p:origin x="90" y="348"/>
      </p:cViewPr>
      <p:guideLst>
        <p:guide orient="horz" pos="8136"/>
        <p:guide pos="14777"/>
        <p:guide pos="557"/>
        <p:guide orient="horz" pos="504"/>
        <p:guide pos="6998"/>
        <p:guide orient="horz" pos="43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-8052"/>
    </p:cViewPr>
  </p:sorterViewPr>
  <p:notesViewPr>
    <p:cSldViewPr snapToObjects="1" showGuides="1">
      <p:cViewPr varScale="1">
        <p:scale>
          <a:sx n="85" d="100"/>
          <a:sy n="85" d="100"/>
        </p:scale>
        <p:origin x="-391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7A611-2048-4605-8D03-E3095CC75915}" type="datetimeFigureOut">
              <a:rPr lang="ru-RU" smtClean="0"/>
              <a:pPr/>
              <a:t>05.05.2017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5B5DF-ECC1-4884-9553-BC4B4E4A44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5355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5/5/2017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1909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29106"/>
      </p:ext>
    </p:extLst>
  </p:cSld>
  <p:clrMapOvr>
    <a:masterClrMapping/>
  </p:clrMapOvr>
  <p:transition spd="slow" advClick="0" advTm="1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3789026" y="0"/>
            <a:ext cx="105886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837975"/>
      </p:ext>
    </p:extLst>
  </p:cSld>
  <p:clrMapOvr>
    <a:masterClrMapping/>
  </p:clrMapOvr>
  <p:transition spd="slow" advClick="0" advTm="1000">
    <p:push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0350830" y="1295400"/>
            <a:ext cx="3675986" cy="3675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003754"/>
      </p:ext>
    </p:extLst>
  </p:cSld>
  <p:clrMapOvr>
    <a:masterClrMapping/>
  </p:clrMapOvr>
  <p:transition spd="slow" advClick="0" advTm="1000">
    <p:push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514318"/>
      </p:ext>
    </p:extLst>
  </p:cSld>
  <p:clrMapOvr>
    <a:masterClrMapping/>
  </p:clrMapOvr>
  <p:transition spd="slow" advClick="0" advTm="1000">
    <p:push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081249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5729"/>
      </p:ext>
    </p:extLst>
  </p:cSld>
  <p:clrMapOvr>
    <a:masterClrMapping/>
  </p:clrMapOvr>
  <p:transition spd="slow" advClick="0" advTm="1000">
    <p:push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2303052" y="4340175"/>
            <a:ext cx="4912545" cy="4912545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"/>
          <p:cNvSpPr>
            <a:spLocks noGrp="1"/>
          </p:cNvSpPr>
          <p:nvPr>
            <p:ph type="pic" sz="quarter" idx="11"/>
          </p:nvPr>
        </p:nvSpPr>
        <p:spPr>
          <a:xfrm rot="18900000">
            <a:off x="9736240" y="4340176"/>
            <a:ext cx="4912545" cy="4912545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Рисунок 3"/>
          <p:cNvSpPr>
            <a:spLocks noGrp="1"/>
          </p:cNvSpPr>
          <p:nvPr>
            <p:ph type="pic" sz="quarter" idx="12"/>
          </p:nvPr>
        </p:nvSpPr>
        <p:spPr>
          <a:xfrm rot="18900000">
            <a:off x="17169428" y="4340177"/>
            <a:ext cx="4912545" cy="4912545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104883"/>
      </p:ext>
    </p:extLst>
  </p:cSld>
  <p:clrMapOvr>
    <a:masterClrMapping/>
  </p:clrMapOvr>
  <p:transition spd="slow" advClick="0" advTm="1000">
    <p:push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68961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29050"/>
      </p:ext>
    </p:extLst>
  </p:cSld>
  <p:clrMapOvr>
    <a:masterClrMapping/>
  </p:clrMapOvr>
  <p:transition spd="slow" advClick="0" advTm="1000">
    <p:push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5541625" y="1905000"/>
            <a:ext cx="8836025" cy="10585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182"/>
      </p:ext>
    </p:extLst>
  </p:cSld>
  <p:clrMapOvr>
    <a:masterClrMapping/>
  </p:clrMapOvr>
  <p:transition spd="slow" advClick="0" advTm="1000">
    <p:push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304800" y="3855987"/>
            <a:ext cx="5768052" cy="576805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515864"/>
      </p:ext>
    </p:extLst>
  </p:cSld>
  <p:clrMapOvr>
    <a:masterClrMapping/>
  </p:clrMapOvr>
  <p:transition spd="slow" advClick="0" advTm="1000">
    <p:push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573000" y="-1"/>
            <a:ext cx="11804649" cy="137160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72327"/>
      </p:ext>
    </p:extLst>
  </p:cSld>
  <p:clrMapOvr>
    <a:masterClrMapping/>
  </p:clrMapOvr>
  <p:transition spd="slow" advClick="0" advTm="1000">
    <p:push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194134" y="10119186"/>
            <a:ext cx="1996614" cy="199661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9309434" y="10119186"/>
            <a:ext cx="1996614" cy="199661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7519984" y="10119186"/>
            <a:ext cx="1996614" cy="199661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77626"/>
      </p:ext>
    </p:extLst>
  </p:cSld>
  <p:clrMapOvr>
    <a:masterClrMapping/>
  </p:clrMapOvr>
  <p:transition spd="slow" advClick="0" advTm="1000">
    <p:push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84238" y="5029200"/>
            <a:ext cx="8485187" cy="771705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114295"/>
      </p:ext>
    </p:extLst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5886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31322"/>
      </p:ext>
    </p:extLst>
  </p:cSld>
  <p:clrMapOvr>
    <a:masterClrMapping/>
  </p:clrMapOvr>
  <p:transition spd="slow" advClick="0" advTm="1000">
    <p:push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885726"/>
      </p:ext>
    </p:extLst>
  </p:cSld>
  <p:clrMapOvr>
    <a:masterClrMapping/>
  </p:clrMapOvr>
  <p:transition spd="slow" advClick="0" advTm="1000">
    <p:push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355689"/>
      </p:ext>
    </p:extLst>
  </p:cSld>
  <p:clrMapOvr>
    <a:masterClrMapping/>
  </p:clrMapOvr>
  <p:transition spd="slow" advClick="0" advTm="1000">
    <p:push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38993" y="5048071"/>
            <a:ext cx="22699664" cy="714392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30697"/>
      </p:ext>
    </p:extLst>
  </p:cSld>
  <p:clrMapOvr>
    <a:masterClrMapping/>
  </p:clrMapOvr>
  <p:transition spd="slow" advClick="0" advTm="1000">
    <p:push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586985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48061"/>
      </p:ext>
    </p:extLst>
  </p:cSld>
  <p:clrMapOvr>
    <a:masterClrMapping/>
  </p:clrMapOvr>
  <p:transition spd="slow" advClick="0" advTm="1000">
    <p:push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192979" y="3939355"/>
            <a:ext cx="8370122" cy="837012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78359"/>
      </p:ext>
    </p:extLst>
  </p:cSld>
  <p:clrMapOvr>
    <a:masterClrMapping/>
  </p:clrMapOvr>
  <p:transition spd="slow" advClick="0" advTm="1000">
    <p:push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027345" y="4086276"/>
            <a:ext cx="4939448" cy="6019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52767"/>
      </p:ext>
    </p:extLst>
  </p:cSld>
  <p:clrMapOvr>
    <a:masterClrMapping/>
  </p:clrMapOvr>
  <p:transition spd="slow" advClick="0" advTm="1000">
    <p:push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051505"/>
      </p:ext>
    </p:extLst>
  </p:cSld>
  <p:clrMapOvr>
    <a:masterClrMapping/>
  </p:clrMapOvr>
  <p:transition spd="slow" advClick="0" advTm="1000">
    <p:push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831005" y="1985533"/>
            <a:ext cx="22715683" cy="547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3863"/>
            </a:lvl1pPr>
            <a:lvl2pPr lvl="1" algn="ctr">
              <a:spcBef>
                <a:spcPts val="0"/>
              </a:spcBef>
              <a:buSzPct val="100000"/>
              <a:defRPr sz="13863"/>
            </a:lvl2pPr>
            <a:lvl3pPr lvl="2" algn="ctr">
              <a:spcBef>
                <a:spcPts val="0"/>
              </a:spcBef>
              <a:buSzPct val="100000"/>
              <a:defRPr sz="13863"/>
            </a:lvl3pPr>
            <a:lvl4pPr lvl="3" algn="ctr">
              <a:spcBef>
                <a:spcPts val="0"/>
              </a:spcBef>
              <a:buSzPct val="100000"/>
              <a:defRPr sz="13863"/>
            </a:lvl4pPr>
            <a:lvl5pPr lvl="4" algn="ctr">
              <a:spcBef>
                <a:spcPts val="0"/>
              </a:spcBef>
              <a:buSzPct val="100000"/>
              <a:defRPr sz="13863"/>
            </a:lvl5pPr>
            <a:lvl6pPr lvl="5" algn="ctr">
              <a:spcBef>
                <a:spcPts val="0"/>
              </a:spcBef>
              <a:buSzPct val="100000"/>
              <a:defRPr sz="13863"/>
            </a:lvl6pPr>
            <a:lvl7pPr lvl="6" algn="ctr">
              <a:spcBef>
                <a:spcPts val="0"/>
              </a:spcBef>
              <a:buSzPct val="100000"/>
              <a:defRPr sz="13863"/>
            </a:lvl7pPr>
            <a:lvl8pPr lvl="7" algn="ctr">
              <a:spcBef>
                <a:spcPts val="0"/>
              </a:spcBef>
              <a:buSzPct val="100000"/>
              <a:defRPr sz="13863"/>
            </a:lvl8pPr>
            <a:lvl9pPr lvl="8" algn="ctr">
              <a:spcBef>
                <a:spcPts val="0"/>
              </a:spcBef>
              <a:buSzPct val="100000"/>
              <a:defRPr sz="13863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830984" y="7557667"/>
            <a:ext cx="22715683" cy="211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7465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72622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830984" y="5735600"/>
            <a:ext cx="22715683" cy="2244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9598"/>
            </a:lvl1pPr>
            <a:lvl2pPr lvl="1" algn="ctr">
              <a:spcBef>
                <a:spcPts val="0"/>
              </a:spcBef>
              <a:buSzPct val="100000"/>
              <a:defRPr sz="9598"/>
            </a:lvl2pPr>
            <a:lvl3pPr lvl="2" algn="ctr">
              <a:spcBef>
                <a:spcPts val="0"/>
              </a:spcBef>
              <a:buSzPct val="100000"/>
              <a:defRPr sz="9598"/>
            </a:lvl3pPr>
            <a:lvl4pPr lvl="3" algn="ctr">
              <a:spcBef>
                <a:spcPts val="0"/>
              </a:spcBef>
              <a:buSzPct val="100000"/>
              <a:defRPr sz="9598"/>
            </a:lvl4pPr>
            <a:lvl5pPr lvl="4" algn="ctr">
              <a:spcBef>
                <a:spcPts val="0"/>
              </a:spcBef>
              <a:buSzPct val="100000"/>
              <a:defRPr sz="9598"/>
            </a:lvl5pPr>
            <a:lvl6pPr lvl="5" algn="ctr">
              <a:spcBef>
                <a:spcPts val="0"/>
              </a:spcBef>
              <a:buSzPct val="100000"/>
              <a:defRPr sz="9598"/>
            </a:lvl6pPr>
            <a:lvl7pPr lvl="6" algn="ctr">
              <a:spcBef>
                <a:spcPts val="0"/>
              </a:spcBef>
              <a:buSzPct val="100000"/>
              <a:defRPr sz="9598"/>
            </a:lvl7pPr>
            <a:lvl8pPr lvl="7" algn="ctr">
              <a:spcBef>
                <a:spcPts val="0"/>
              </a:spcBef>
              <a:buSzPct val="100000"/>
              <a:defRPr sz="9598"/>
            </a:lvl8pPr>
            <a:lvl9pPr lvl="8" algn="ctr">
              <a:spcBef>
                <a:spcPts val="0"/>
              </a:spcBef>
              <a:buSzPct val="100000"/>
              <a:defRPr sz="9598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3722626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830984" y="1186733"/>
            <a:ext cx="22715683" cy="152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830984" y="3073267"/>
            <a:ext cx="22715683" cy="9110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27781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516658"/>
      </p:ext>
    </p:extLst>
  </p:cSld>
  <p:clrMapOvr>
    <a:masterClrMapping/>
  </p:clrMapOvr>
  <p:transition spd="slow" advClick="0" advTm="1000">
    <p:push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830984" y="1186733"/>
            <a:ext cx="22715683" cy="152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830984" y="3073267"/>
            <a:ext cx="10663622" cy="9110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3732"/>
            </a:lvl1pPr>
            <a:lvl2pPr lvl="1">
              <a:spcBef>
                <a:spcPts val="0"/>
              </a:spcBef>
              <a:buSzPct val="100000"/>
              <a:defRPr sz="3199"/>
            </a:lvl2pPr>
            <a:lvl3pPr lvl="2">
              <a:spcBef>
                <a:spcPts val="0"/>
              </a:spcBef>
              <a:buSzPct val="100000"/>
              <a:defRPr sz="3199"/>
            </a:lvl3pPr>
            <a:lvl4pPr lvl="3">
              <a:spcBef>
                <a:spcPts val="0"/>
              </a:spcBef>
              <a:buSzPct val="100000"/>
              <a:defRPr sz="3199"/>
            </a:lvl4pPr>
            <a:lvl5pPr lvl="4">
              <a:spcBef>
                <a:spcPts val="0"/>
              </a:spcBef>
              <a:buSzPct val="100000"/>
              <a:defRPr sz="3199"/>
            </a:lvl5pPr>
            <a:lvl6pPr lvl="5">
              <a:spcBef>
                <a:spcPts val="0"/>
              </a:spcBef>
              <a:buSzPct val="100000"/>
              <a:defRPr sz="3199"/>
            </a:lvl6pPr>
            <a:lvl7pPr lvl="6">
              <a:spcBef>
                <a:spcPts val="0"/>
              </a:spcBef>
              <a:buSzPct val="100000"/>
              <a:defRPr sz="3199"/>
            </a:lvl7pPr>
            <a:lvl8pPr lvl="7">
              <a:spcBef>
                <a:spcPts val="0"/>
              </a:spcBef>
              <a:buSzPct val="100000"/>
              <a:defRPr sz="3199"/>
            </a:lvl8pPr>
            <a:lvl9pPr lvl="8">
              <a:spcBef>
                <a:spcPts val="0"/>
              </a:spcBef>
              <a:buSzPct val="100000"/>
              <a:defRPr sz="3199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12883044" y="3073267"/>
            <a:ext cx="10663622" cy="9110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3732"/>
            </a:lvl1pPr>
            <a:lvl2pPr lvl="1">
              <a:spcBef>
                <a:spcPts val="0"/>
              </a:spcBef>
              <a:buSzPct val="100000"/>
              <a:defRPr sz="3199"/>
            </a:lvl2pPr>
            <a:lvl3pPr lvl="2">
              <a:spcBef>
                <a:spcPts val="0"/>
              </a:spcBef>
              <a:buSzPct val="100000"/>
              <a:defRPr sz="3199"/>
            </a:lvl3pPr>
            <a:lvl4pPr lvl="3">
              <a:spcBef>
                <a:spcPts val="0"/>
              </a:spcBef>
              <a:buSzPct val="100000"/>
              <a:defRPr sz="3199"/>
            </a:lvl4pPr>
            <a:lvl5pPr lvl="4">
              <a:spcBef>
                <a:spcPts val="0"/>
              </a:spcBef>
              <a:buSzPct val="100000"/>
              <a:defRPr sz="3199"/>
            </a:lvl5pPr>
            <a:lvl6pPr lvl="5">
              <a:spcBef>
                <a:spcPts val="0"/>
              </a:spcBef>
              <a:buSzPct val="100000"/>
              <a:defRPr sz="3199"/>
            </a:lvl6pPr>
            <a:lvl7pPr lvl="6">
              <a:spcBef>
                <a:spcPts val="0"/>
              </a:spcBef>
              <a:buSzPct val="100000"/>
              <a:defRPr sz="3199"/>
            </a:lvl7pPr>
            <a:lvl8pPr lvl="7">
              <a:spcBef>
                <a:spcPts val="0"/>
              </a:spcBef>
              <a:buSzPct val="100000"/>
              <a:defRPr sz="3199"/>
            </a:lvl8pPr>
            <a:lvl9pPr lvl="8">
              <a:spcBef>
                <a:spcPts val="0"/>
              </a:spcBef>
              <a:buSzPct val="100000"/>
              <a:defRPr sz="3199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3413393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830984" y="1186733"/>
            <a:ext cx="22715683" cy="152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9312287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830984" y="1481600"/>
            <a:ext cx="7486050" cy="2015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6398"/>
            </a:lvl1pPr>
            <a:lvl2pPr lvl="1">
              <a:spcBef>
                <a:spcPts val="0"/>
              </a:spcBef>
              <a:buSzPct val="100000"/>
              <a:defRPr sz="6398"/>
            </a:lvl2pPr>
            <a:lvl3pPr lvl="2">
              <a:spcBef>
                <a:spcPts val="0"/>
              </a:spcBef>
              <a:buSzPct val="100000"/>
              <a:defRPr sz="6398"/>
            </a:lvl3pPr>
            <a:lvl4pPr lvl="3">
              <a:spcBef>
                <a:spcPts val="0"/>
              </a:spcBef>
              <a:buSzPct val="100000"/>
              <a:defRPr sz="6398"/>
            </a:lvl4pPr>
            <a:lvl5pPr lvl="4">
              <a:spcBef>
                <a:spcPts val="0"/>
              </a:spcBef>
              <a:buSzPct val="100000"/>
              <a:defRPr sz="6398"/>
            </a:lvl5pPr>
            <a:lvl6pPr lvl="5">
              <a:spcBef>
                <a:spcPts val="0"/>
              </a:spcBef>
              <a:buSzPct val="100000"/>
              <a:defRPr sz="6398"/>
            </a:lvl6pPr>
            <a:lvl7pPr lvl="6">
              <a:spcBef>
                <a:spcPts val="0"/>
              </a:spcBef>
              <a:buSzPct val="100000"/>
              <a:defRPr sz="6398"/>
            </a:lvl7pPr>
            <a:lvl8pPr lvl="7">
              <a:spcBef>
                <a:spcPts val="0"/>
              </a:spcBef>
              <a:buSzPct val="100000"/>
              <a:defRPr sz="6398"/>
            </a:lvl8pPr>
            <a:lvl9pPr lvl="8">
              <a:spcBef>
                <a:spcPts val="0"/>
              </a:spcBef>
              <a:buSzPct val="100000"/>
              <a:defRPr sz="6398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830984" y="3705600"/>
            <a:ext cx="7486050" cy="8478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3199"/>
            </a:lvl1pPr>
            <a:lvl2pPr lvl="1">
              <a:spcBef>
                <a:spcPts val="0"/>
              </a:spcBef>
              <a:buSzPct val="100000"/>
              <a:defRPr sz="3199"/>
            </a:lvl2pPr>
            <a:lvl3pPr lvl="2">
              <a:spcBef>
                <a:spcPts val="0"/>
              </a:spcBef>
              <a:buSzPct val="100000"/>
              <a:defRPr sz="3199"/>
            </a:lvl3pPr>
            <a:lvl4pPr lvl="3">
              <a:spcBef>
                <a:spcPts val="0"/>
              </a:spcBef>
              <a:buSzPct val="100000"/>
              <a:defRPr sz="3199"/>
            </a:lvl4pPr>
            <a:lvl5pPr lvl="4">
              <a:spcBef>
                <a:spcPts val="0"/>
              </a:spcBef>
              <a:buSzPct val="100000"/>
              <a:defRPr sz="3199"/>
            </a:lvl5pPr>
            <a:lvl6pPr lvl="5">
              <a:spcBef>
                <a:spcPts val="0"/>
              </a:spcBef>
              <a:buSzPct val="100000"/>
              <a:defRPr sz="3199"/>
            </a:lvl6pPr>
            <a:lvl7pPr lvl="6">
              <a:spcBef>
                <a:spcPts val="0"/>
              </a:spcBef>
              <a:buSzPct val="100000"/>
              <a:defRPr sz="3199"/>
            </a:lvl7pPr>
            <a:lvl8pPr lvl="7">
              <a:spcBef>
                <a:spcPts val="0"/>
              </a:spcBef>
              <a:buSzPct val="100000"/>
              <a:defRPr sz="3199"/>
            </a:lvl8pPr>
            <a:lvl9pPr lvl="8">
              <a:spcBef>
                <a:spcPts val="0"/>
              </a:spcBef>
              <a:buSzPct val="100000"/>
              <a:defRPr sz="3199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0765803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1306993" y="1200400"/>
            <a:ext cx="16976378" cy="10908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12797"/>
            </a:lvl1pPr>
            <a:lvl2pPr lvl="1">
              <a:spcBef>
                <a:spcPts val="0"/>
              </a:spcBef>
              <a:buSzPct val="100000"/>
              <a:defRPr sz="12797"/>
            </a:lvl2pPr>
            <a:lvl3pPr lvl="2">
              <a:spcBef>
                <a:spcPts val="0"/>
              </a:spcBef>
              <a:buSzPct val="100000"/>
              <a:defRPr sz="12797"/>
            </a:lvl3pPr>
            <a:lvl4pPr lvl="3">
              <a:spcBef>
                <a:spcPts val="0"/>
              </a:spcBef>
              <a:buSzPct val="100000"/>
              <a:defRPr sz="12797"/>
            </a:lvl4pPr>
            <a:lvl5pPr lvl="4">
              <a:spcBef>
                <a:spcPts val="0"/>
              </a:spcBef>
              <a:buSzPct val="100000"/>
              <a:defRPr sz="12797"/>
            </a:lvl5pPr>
            <a:lvl6pPr lvl="5">
              <a:spcBef>
                <a:spcPts val="0"/>
              </a:spcBef>
              <a:buSzPct val="100000"/>
              <a:defRPr sz="12797"/>
            </a:lvl6pPr>
            <a:lvl7pPr lvl="6">
              <a:spcBef>
                <a:spcPts val="0"/>
              </a:spcBef>
              <a:buSzPct val="100000"/>
              <a:defRPr sz="12797"/>
            </a:lvl7pPr>
            <a:lvl8pPr lvl="7">
              <a:spcBef>
                <a:spcPts val="0"/>
              </a:spcBef>
              <a:buSzPct val="100000"/>
              <a:defRPr sz="12797"/>
            </a:lvl8pPr>
            <a:lvl9pPr lvl="8">
              <a:spcBef>
                <a:spcPts val="0"/>
              </a:spcBef>
              <a:buSzPct val="100000"/>
              <a:defRPr sz="12797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6662725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12188825" y="-333"/>
            <a:ext cx="12188825" cy="13716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243737" tIns="243737" rIns="243737" bIns="243737" anchor="ctr" anchorCtr="0">
            <a:noAutofit/>
          </a:bodyPr>
          <a:lstStyle/>
          <a:p>
            <a:pPr defTabSz="2437790"/>
            <a:endParaRPr sz="3732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707816" y="3288467"/>
            <a:ext cx="10784391" cy="3952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1197"/>
            </a:lvl1pPr>
            <a:lvl2pPr lvl="1" algn="ctr">
              <a:spcBef>
                <a:spcPts val="0"/>
              </a:spcBef>
              <a:buSzPct val="100000"/>
              <a:defRPr sz="11197"/>
            </a:lvl2pPr>
            <a:lvl3pPr lvl="2" algn="ctr">
              <a:spcBef>
                <a:spcPts val="0"/>
              </a:spcBef>
              <a:buSzPct val="100000"/>
              <a:defRPr sz="11197"/>
            </a:lvl3pPr>
            <a:lvl4pPr lvl="3" algn="ctr">
              <a:spcBef>
                <a:spcPts val="0"/>
              </a:spcBef>
              <a:buSzPct val="100000"/>
              <a:defRPr sz="11197"/>
            </a:lvl4pPr>
            <a:lvl5pPr lvl="4" algn="ctr">
              <a:spcBef>
                <a:spcPts val="0"/>
              </a:spcBef>
              <a:buSzPct val="100000"/>
              <a:defRPr sz="11197"/>
            </a:lvl5pPr>
            <a:lvl6pPr lvl="5" algn="ctr">
              <a:spcBef>
                <a:spcPts val="0"/>
              </a:spcBef>
              <a:buSzPct val="100000"/>
              <a:defRPr sz="11197"/>
            </a:lvl6pPr>
            <a:lvl7pPr lvl="6" algn="ctr">
              <a:spcBef>
                <a:spcPts val="0"/>
              </a:spcBef>
              <a:buSzPct val="100000"/>
              <a:defRPr sz="11197"/>
            </a:lvl7pPr>
            <a:lvl8pPr lvl="7" algn="ctr">
              <a:spcBef>
                <a:spcPts val="0"/>
              </a:spcBef>
              <a:buSzPct val="100000"/>
              <a:defRPr sz="11197"/>
            </a:lvl8pPr>
            <a:lvl9pPr lvl="8" algn="ctr">
              <a:spcBef>
                <a:spcPts val="0"/>
              </a:spcBef>
              <a:buSzPct val="100000"/>
              <a:defRPr sz="11197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707816" y="7474867"/>
            <a:ext cx="10784391" cy="329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5599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13168570" y="1930867"/>
            <a:ext cx="10229335" cy="985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6555603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830984" y="11281533"/>
            <a:ext cx="15992634" cy="16136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8341932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30984" y="2949667"/>
            <a:ext cx="22715683" cy="52360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31992"/>
            </a:lvl1pPr>
            <a:lvl2pPr lvl="1" algn="ctr">
              <a:spcBef>
                <a:spcPts val="0"/>
              </a:spcBef>
              <a:buSzPct val="100000"/>
              <a:defRPr sz="31992"/>
            </a:lvl2pPr>
            <a:lvl3pPr lvl="2" algn="ctr">
              <a:spcBef>
                <a:spcPts val="0"/>
              </a:spcBef>
              <a:buSzPct val="100000"/>
              <a:defRPr sz="31992"/>
            </a:lvl3pPr>
            <a:lvl4pPr lvl="3" algn="ctr">
              <a:spcBef>
                <a:spcPts val="0"/>
              </a:spcBef>
              <a:buSzPct val="100000"/>
              <a:defRPr sz="31992"/>
            </a:lvl4pPr>
            <a:lvl5pPr lvl="4" algn="ctr">
              <a:spcBef>
                <a:spcPts val="0"/>
              </a:spcBef>
              <a:buSzPct val="100000"/>
              <a:defRPr sz="31992"/>
            </a:lvl5pPr>
            <a:lvl6pPr lvl="5" algn="ctr">
              <a:spcBef>
                <a:spcPts val="0"/>
              </a:spcBef>
              <a:buSzPct val="100000"/>
              <a:defRPr sz="31992"/>
            </a:lvl6pPr>
            <a:lvl7pPr lvl="6" algn="ctr">
              <a:spcBef>
                <a:spcPts val="0"/>
              </a:spcBef>
              <a:buSzPct val="100000"/>
              <a:defRPr sz="31992"/>
            </a:lvl7pPr>
            <a:lvl8pPr lvl="7" algn="ctr">
              <a:spcBef>
                <a:spcPts val="0"/>
              </a:spcBef>
              <a:buSzPct val="100000"/>
              <a:defRPr sz="31992"/>
            </a:lvl8pPr>
            <a:lvl9pPr lvl="8" algn="ctr">
              <a:spcBef>
                <a:spcPts val="0"/>
              </a:spcBef>
              <a:buSzPct val="100000"/>
              <a:defRPr sz="31992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30984" y="8405933"/>
            <a:ext cx="22715683" cy="3468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7288878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19455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3810000"/>
            <a:ext cx="2437764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71604"/>
      </p:ext>
    </p:extLst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23363" y="4114800"/>
            <a:ext cx="8557536" cy="855833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011106"/>
      </p:ext>
    </p:extLst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9601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007674"/>
      </p:ext>
    </p:extLst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921625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502294"/>
      </p:ext>
    </p:extLst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87425" y="5981699"/>
            <a:ext cx="6477000" cy="66675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36340"/>
      </p:ext>
    </p:extLst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118476"/>
      </p:ext>
    </p:extLst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188825" y="4837569"/>
            <a:ext cx="11269662" cy="78333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216162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3554312" y="0"/>
            <a:ext cx="79216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72446"/>
      </p:ext>
    </p:extLst>
  </p:cSld>
  <p:clrMapOvr>
    <a:masterClrMapping/>
  </p:clrMapOvr>
  <p:transition spd="slow" advClick="0" advTm="100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3835221"/>
      </p:ext>
    </p:extLst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6049297"/>
            <a:ext cx="24377649" cy="766670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315584"/>
      </p:ext>
    </p:extLst>
  </p:cSld>
  <p:clrMapOvr>
    <a:masterClrMapping/>
  </p:clrMapOvr>
  <p:transition spd="slow" advClick="0" advTm="100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4419600"/>
            <a:ext cx="24377649" cy="9296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648442"/>
      </p:ext>
    </p:extLst>
  </p:cSld>
  <p:clrMapOvr>
    <a:masterClrMapping/>
  </p:clrMapOvr>
  <p:transition spd="slow" advClick="0" advTm="1000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68315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847163" y="8160890"/>
            <a:ext cx="10960662" cy="47169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12579786" y="8160890"/>
            <a:ext cx="10960662" cy="471691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54419"/>
      </p:ext>
    </p:extLst>
  </p:cSld>
  <p:clrMapOvr>
    <a:masterClrMapping/>
  </p:clrMapOvr>
  <p:transition spd="slow" advClick="0" advTm="1000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ebook vs Twitter 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860681" y="4132519"/>
            <a:ext cx="8554781" cy="85547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9504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24377649" cy="6858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19543"/>
      </p:ext>
    </p:extLst>
  </p:cSld>
  <p:clrMapOvr>
    <a:masterClrMapping/>
  </p:clrMapOvr>
  <p:transition spd="slow" advClick="0" advTm="1000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145149" y="4011230"/>
            <a:ext cx="5036403" cy="50364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7984099" y="7344980"/>
            <a:ext cx="5036403" cy="50364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4842099" y="4011230"/>
            <a:ext cx="5036403" cy="50364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557831"/>
      </p:ext>
    </p:extLst>
  </p:cSld>
  <p:clrMapOvr>
    <a:masterClrMapping/>
  </p:clrMapOvr>
  <p:transition spd="slow" advClick="0" advTm="1000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1141844" y="61150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1"/>
          </p:nvPr>
        </p:nvSpPr>
        <p:spPr>
          <a:xfrm>
            <a:off x="6380594" y="86677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2"/>
          </p:nvPr>
        </p:nvSpPr>
        <p:spPr>
          <a:xfrm>
            <a:off x="11676494" y="61150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3"/>
          </p:nvPr>
        </p:nvSpPr>
        <p:spPr>
          <a:xfrm>
            <a:off x="16800944" y="344805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4"/>
          </p:nvPr>
        </p:nvSpPr>
        <p:spPr>
          <a:xfrm>
            <a:off x="16800944" y="8648700"/>
            <a:ext cx="3924300" cy="3924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588995"/>
      </p:ext>
    </p:extLst>
  </p:cSld>
  <p:clrMapOvr>
    <a:masterClrMapping/>
  </p:clrMapOvr>
  <p:transition spd="slow" advClick="0" advTm="1000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04245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1"/>
          </p:nvPr>
        </p:nvSpPr>
        <p:spPr>
          <a:xfrm>
            <a:off x="687175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2"/>
          </p:nvPr>
        </p:nvSpPr>
        <p:spPr>
          <a:xfrm>
            <a:off x="1275820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3"/>
          </p:nvPr>
        </p:nvSpPr>
        <p:spPr>
          <a:xfrm>
            <a:off x="18606559" y="3733800"/>
            <a:ext cx="4932362" cy="49323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830803"/>
      </p:ext>
    </p:extLst>
  </p:cSld>
  <p:clrMapOvr>
    <a:masterClrMapping/>
  </p:clrMapOvr>
  <p:transition spd="slow" advClick="0" advTm="100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417425" y="1697375"/>
            <a:ext cx="10287000" cy="1032124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584287"/>
      </p:ext>
    </p:extLst>
  </p:cSld>
  <p:clrMapOvr>
    <a:masterClrMapping/>
  </p:clrMapOvr>
  <p:transition spd="slow" advClick="0" advTm="1000">
    <p:push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96924" y="3649594"/>
            <a:ext cx="8999606" cy="8999606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628101"/>
      </p:ext>
    </p:extLst>
  </p:cSld>
  <p:clrMapOvr>
    <a:masterClrMapping/>
  </p:clrMapOvr>
  <p:transition spd="slow" advClick="0" advTm="1000">
    <p:push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468438" y="1428025"/>
            <a:ext cx="6608762" cy="660876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73584"/>
      </p:ext>
    </p:extLst>
  </p:cSld>
  <p:clrMapOvr>
    <a:masterClrMapping/>
  </p:clrMapOvr>
  <p:transition spd="slow" advClick="0" advTm="1000">
    <p:push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075160"/>
      </p:ext>
    </p:extLst>
  </p:cSld>
  <p:clrMapOvr>
    <a:masterClrMapping/>
  </p:clrMapOvr>
  <p:transition spd="slow" advClick="0" advTm="1000">
    <p:push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_cas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6075363" y="3886201"/>
            <a:ext cx="6096000" cy="6095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18264188" y="3886201"/>
            <a:ext cx="6096000" cy="60959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541227"/>
      </p:ext>
    </p:extLst>
  </p:cSld>
  <p:clrMapOvr>
    <a:masterClrMapping/>
  </p:clrMapOvr>
  <p:transition spd="slow" advClick="0" advTm="1000">
    <p:push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082483" y="2667001"/>
            <a:ext cx="6088880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18253076" y="2667001"/>
            <a:ext cx="6124574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7937" y="7848601"/>
            <a:ext cx="6088880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12185650" y="7848601"/>
            <a:ext cx="6076950" cy="5181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721677"/>
      </p:ext>
    </p:extLst>
  </p:cSld>
  <p:clrMapOvr>
    <a:masterClrMapping/>
  </p:clrMapOvr>
  <p:transition spd="slow" advClick="0" advTm="1000">
    <p:push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965200" y="3685484"/>
            <a:ext cx="5801279" cy="580127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7224608" y="3698184"/>
            <a:ext cx="5801279" cy="580127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4062308" y="6841434"/>
            <a:ext cx="5801279" cy="580127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461747"/>
      </p:ext>
    </p:extLst>
  </p:cSld>
  <p:clrMapOvr>
    <a:masterClrMapping/>
  </p:clrMapOvr>
  <p:transition spd="slow" advClick="0" advTm="1000">
    <p:push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4571546" y="806077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11415142" y="39311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17714342" y="39311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14542971" y="70807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18793"/>
      </p:ext>
    </p:extLst>
  </p:cSld>
  <p:clrMapOvr>
    <a:masterClrMapping/>
  </p:clrMapOvr>
  <p:transition spd="slow" advClick="0" advTm="1000">
    <p:push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1567350" y="1042992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4675675" y="4185184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7859141" y="1052517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4"/>
          </p:nvPr>
        </p:nvSpPr>
        <p:spPr>
          <a:xfrm>
            <a:off x="11022499" y="4151317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5"/>
          </p:nvPr>
        </p:nvSpPr>
        <p:spPr>
          <a:xfrm>
            <a:off x="14138232" y="7312559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7"/>
          <p:cNvSpPr>
            <a:spLocks noGrp="1"/>
          </p:cNvSpPr>
          <p:nvPr>
            <p:ph type="pic" sz="quarter" idx="16"/>
          </p:nvPr>
        </p:nvSpPr>
        <p:spPr>
          <a:xfrm>
            <a:off x="17292065" y="4192592"/>
            <a:ext cx="5766173" cy="576617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048671"/>
      </p:ext>
    </p:extLst>
  </p:cSld>
  <p:clrMapOvr>
    <a:masterClrMapping/>
  </p:clrMapOvr>
  <p:transition spd="slow" advClick="0" advTm="1000">
    <p:push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0089611"/>
      </p:ext>
    </p:extLst>
  </p:cSld>
  <p:clrMapOvr>
    <a:masterClrMapping/>
  </p:clrMapOvr>
  <p:transition spd="slow" advClick="0" advTm="1000">
    <p:push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7"/>
          <p:cNvSpPr>
            <a:spLocks noGrp="1"/>
          </p:cNvSpPr>
          <p:nvPr>
            <p:ph type="pic" sz="quarter" idx="13"/>
          </p:nvPr>
        </p:nvSpPr>
        <p:spPr>
          <a:xfrm>
            <a:off x="15579725" y="1400972"/>
            <a:ext cx="5152228" cy="5152228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Рисунок 7"/>
          <p:cNvSpPr>
            <a:spLocks noGrp="1"/>
          </p:cNvSpPr>
          <p:nvPr>
            <p:ph type="pic" sz="quarter" idx="10"/>
          </p:nvPr>
        </p:nvSpPr>
        <p:spPr>
          <a:xfrm>
            <a:off x="12779375" y="4220372"/>
            <a:ext cx="5152228" cy="5152228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Рисунок 7"/>
          <p:cNvSpPr>
            <a:spLocks noGrp="1"/>
          </p:cNvSpPr>
          <p:nvPr>
            <p:ph type="pic" sz="quarter" idx="11"/>
          </p:nvPr>
        </p:nvSpPr>
        <p:spPr>
          <a:xfrm>
            <a:off x="15598775" y="7039772"/>
            <a:ext cx="5152228" cy="5152228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945003"/>
      </p:ext>
    </p:extLst>
  </p:cSld>
  <p:clrMapOvr>
    <a:masterClrMapping/>
  </p:clrMapOvr>
  <p:transition spd="slow" advClick="0" advTm="1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7878763" y="1273175"/>
            <a:ext cx="15054262" cy="105378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266480"/>
      </p:ext>
    </p:extLst>
  </p:cSld>
  <p:clrMapOvr>
    <a:masterClrMapping/>
  </p:clrMapOvr>
  <p:transition spd="slow" advClick="0" advTm="1000">
    <p:push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58825" y="787400"/>
            <a:ext cx="12344401" cy="12141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13813373" y="7196509"/>
            <a:ext cx="4603727" cy="573209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9091300" y="787400"/>
            <a:ext cx="4603726" cy="573209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670645"/>
      </p:ext>
    </p:extLst>
  </p:cSld>
  <p:clrMapOvr>
    <a:masterClrMapping/>
  </p:clrMapOvr>
  <p:transition spd="slow" advClick="0" advTm="1000">
    <p:push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902824" y="6248400"/>
            <a:ext cx="14474825" cy="7467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075204"/>
      </p:ext>
    </p:extLst>
  </p:cSld>
  <p:clrMapOvr>
    <a:masterClrMapping/>
  </p:clrMapOvr>
  <p:transition spd="slow" advClick="0" advTm="1000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965554"/>
      </p:ext>
    </p:extLst>
  </p:cSld>
  <p:clrMapOvr>
    <a:masterClrMapping/>
  </p:clrMapOvr>
  <p:transition spd="slow" advClick="0" advTm="1000">
    <p:push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3823950" y="768668"/>
            <a:ext cx="9794875" cy="1221072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764849"/>
      </p:ext>
    </p:extLst>
  </p:cSld>
  <p:clrMapOvr>
    <a:masterClrMapping/>
  </p:clrMapOvr>
  <p:transition spd="slow" advClick="0" advTm="1000">
    <p:push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245225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15412"/>
      </p:ext>
    </p:extLst>
  </p:cSld>
  <p:clrMapOvr>
    <a:masterClrMapping/>
  </p:clrMapOvr>
  <p:transition spd="slow" advClick="0" advTm="1000">
    <p:push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626226" y="0"/>
            <a:ext cx="17751424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664877"/>
      </p:ext>
    </p:extLst>
  </p:cSld>
  <p:clrMapOvr>
    <a:masterClrMapping/>
  </p:clrMapOvr>
  <p:transition spd="slow" advClick="0" advTm="1000">
    <p:push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292225" y="1371600"/>
            <a:ext cx="9296400" cy="10972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95882"/>
      </p:ext>
    </p:extLst>
  </p:cSld>
  <p:clrMapOvr>
    <a:masterClrMapping/>
  </p:clrMapOvr>
  <p:transition spd="slow" advClick="0" advTm="1000">
    <p:push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626226" y="-1"/>
            <a:ext cx="17751424" cy="13716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976050"/>
      </p:ext>
    </p:extLst>
  </p:cSld>
  <p:clrMapOvr>
    <a:masterClrMapping/>
  </p:clrMapOvr>
  <p:transition spd="slow" advClick="0" advTm="1000">
    <p:push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8226425" cy="13716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918152"/>
      </p:ext>
    </p:extLst>
  </p:cSld>
  <p:clrMapOvr>
    <a:masterClrMapping/>
  </p:clrMapOvr>
  <p:transition spd="slow" advClick="0" advTm="1000">
    <p:push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3809999"/>
            <a:ext cx="24377649" cy="67056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257903"/>
      </p:ext>
    </p:extLst>
  </p:cSld>
  <p:clrMapOvr>
    <a:masterClrMapping/>
  </p:clrMapOvr>
  <p:transition spd="slow" advClick="0" advTm="1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056749"/>
      </p:ext>
    </p:extLst>
  </p:cSld>
  <p:clrMapOvr>
    <a:masterClrMapping/>
  </p:clrMapOvr>
  <p:transition spd="slow" advClick="0" advTm="1000">
    <p:push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1501775" y="4046095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950075" y="4046095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2398375" y="4046095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3"/>
          </p:nvPr>
        </p:nvSpPr>
        <p:spPr>
          <a:xfrm>
            <a:off x="17846675" y="4046095"/>
            <a:ext cx="5029200" cy="593610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611019"/>
      </p:ext>
    </p:extLst>
  </p:cSld>
  <p:clrMapOvr>
    <a:masterClrMapping/>
  </p:clrMapOvr>
  <p:transition spd="slow" advClick="0" advTm="1000">
    <p:push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7010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602387"/>
      </p:ext>
    </p:extLst>
  </p:cSld>
  <p:clrMapOvr>
    <a:masterClrMapping/>
  </p:clrMapOvr>
  <p:transition spd="slow" advClick="0" advTm="1000">
    <p:push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5105400"/>
            <a:ext cx="24377649" cy="8610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656305"/>
      </p:ext>
    </p:extLst>
  </p:cSld>
  <p:clrMapOvr>
    <a:masterClrMapping/>
  </p:clrMapOvr>
  <p:transition spd="slow" advClick="0" advTm="1000">
    <p:push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6951797" y="76200"/>
            <a:ext cx="13639800" cy="136398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3789497" y="76200"/>
            <a:ext cx="13639800" cy="136398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869628"/>
      </p:ext>
    </p:extLst>
  </p:cSld>
  <p:clrMapOvr>
    <a:masterClrMapping/>
  </p:clrMapOvr>
  <p:transition spd="slow" advClick="0" advTm="1000">
    <p:push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5332917"/>
            <a:ext cx="24377649" cy="4876799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440459"/>
      </p:ext>
    </p:extLst>
  </p:cSld>
  <p:clrMapOvr>
    <a:masterClrMapping/>
  </p:clrMapOvr>
  <p:transition spd="slow" advClick="0" advTm="1000">
    <p:pu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884239" y="3638372"/>
            <a:ext cx="7106682" cy="68199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8599489" y="3638372"/>
            <a:ext cx="7106682" cy="68199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16314739" y="3638372"/>
            <a:ext cx="7106682" cy="68199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74345"/>
      </p:ext>
    </p:extLst>
  </p:cSld>
  <p:clrMapOvr>
    <a:masterClrMapping/>
  </p:clrMapOvr>
  <p:transition spd="slow" advClick="0" advTm="1000">
    <p:push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574214" y="1355483"/>
            <a:ext cx="10834604" cy="1083460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25799"/>
      </p:ext>
    </p:extLst>
  </p:cSld>
  <p:clrMapOvr>
    <a:masterClrMapping/>
  </p:clrMapOvr>
  <p:transition spd="slow" advClick="0" advTm="1000">
    <p:push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0825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851"/>
      </p:ext>
    </p:extLst>
  </p:cSld>
  <p:clrMapOvr>
    <a:masterClrMapping/>
  </p:clrMapOvr>
  <p:transition spd="slow" advClick="0" advTm="1000">
    <p:push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5268576" y="0"/>
            <a:ext cx="9109074" cy="13716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69621"/>
      </p:ext>
    </p:extLst>
  </p:cSld>
  <p:clrMapOvr>
    <a:masterClrMapping/>
  </p:clrMapOvr>
  <p:transition spd="slow" advClick="0" advTm="1000">
    <p:push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App Compa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5645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16456025" y="1001713"/>
            <a:ext cx="7921625" cy="127142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863"/>
      </p:ext>
    </p:extLst>
  </p:cSld>
  <p:clrMapOvr>
    <a:masterClrMapping/>
  </p:clrMapOvr>
  <p:transition spd="slow" advClick="0" advTm="1000">
    <p:push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6550025" y="4191000"/>
            <a:ext cx="5867400" cy="58674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5920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69302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795366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77463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30134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85845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36823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1154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58214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7090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47163" y="4953000"/>
            <a:ext cx="10960662" cy="792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9661"/>
      </p:ext>
    </p:extLst>
  </p:cSld>
  <p:clrMapOvr>
    <a:masterClrMapping/>
  </p:clrMapOvr>
  <p:transition spd="slow" advClick="0" advTm="1000">
    <p:push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ive devic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27602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17114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389376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02392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41926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0598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735027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549880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14608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285034" y="579864"/>
            <a:ext cx="1895707" cy="691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063133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166225" y="1219200"/>
            <a:ext cx="6045200" cy="117427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29931"/>
      </p:ext>
    </p:extLst>
  </p:cSld>
  <p:clrMapOvr>
    <a:masterClrMapping/>
  </p:clrMapOvr>
  <p:transition spd="slow" advClick="0" advTm="1000">
    <p:push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792916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11285034" y="579864"/>
            <a:ext cx="1895707" cy="691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917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463718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t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1000">
    <p:push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6778625" y="4038600"/>
            <a:ext cx="4648200" cy="46482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757435"/>
      </p:ext>
    </p:extLst>
  </p:cSld>
  <p:clrMapOvr>
    <a:masterClrMapping/>
  </p:clrMapOvr>
  <p:transition spd="slow" advClick="0" advTm="1000">
    <p:push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606425" y="0"/>
            <a:ext cx="11209176" cy="13716778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207125" y="0"/>
            <a:ext cx="11209176" cy="13716778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64892"/>
      </p:ext>
    </p:extLst>
  </p:cSld>
  <p:clrMapOvr>
    <a:masterClrMapping/>
  </p:clrMapOvr>
  <p:transition spd="slow" advClick="0" advTm="1000">
    <p:push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2326089" y="3114101"/>
            <a:ext cx="7487798" cy="7487798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233744"/>
      </p:ext>
    </p:extLst>
  </p:cSld>
  <p:clrMapOvr>
    <a:masterClrMapping/>
  </p:clrMapOvr>
  <p:transition spd="slow" advClick="0" advTm="1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9296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78948"/>
      </p:ext>
    </p:extLst>
  </p:cSld>
  <p:clrMapOvr>
    <a:masterClrMapping/>
  </p:clrMapOvr>
  <p:transition spd="slow" advClick="0" advTm="1000">
    <p:push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flipH="1">
            <a:off x="12524317" y="1860248"/>
            <a:ext cx="11868150" cy="11868150"/>
          </a:xfrm>
          <a:prstGeom prst="rtTriangl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508264"/>
      </p:ext>
    </p:extLst>
  </p:cSld>
  <p:clrMapOvr>
    <a:masterClrMapping/>
  </p:clrMapOvr>
  <p:transition spd="slow" advClick="0" advTm="1000">
    <p:push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2692887" y="1181099"/>
            <a:ext cx="6746828" cy="6746828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9855687" y="8293099"/>
            <a:ext cx="6746828" cy="6746828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38408"/>
      </p:ext>
    </p:extLst>
  </p:cSld>
  <p:clrMapOvr>
    <a:masterClrMapping/>
  </p:clrMapOvr>
  <p:transition spd="slow" advClick="0" advTm="1000">
    <p:push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6753568"/>
      </p:ext>
    </p:extLst>
  </p:cSld>
  <p:clrMapOvr>
    <a:masterClrMapping/>
  </p:clrMapOvr>
  <p:transition spd="slow" advClick="0" advTm="1000">
    <p:push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82625" y="747253"/>
            <a:ext cx="8839200" cy="1213054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379176"/>
      </p:ext>
    </p:extLst>
  </p:cSld>
  <p:clrMapOvr>
    <a:masterClrMapping/>
  </p:clrMapOvr>
  <p:transition spd="slow" advClick="0" advTm="1000">
    <p:push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9445625" y="1009292"/>
            <a:ext cx="5486400" cy="1169741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84433"/>
      </p:ext>
    </p:extLst>
  </p:cSld>
  <p:clrMapOvr>
    <a:masterClrMapping/>
  </p:clrMapOvr>
  <p:transition spd="slow" advClick="0" advTm="1000">
    <p:push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49" cy="6019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688467"/>
      </p:ext>
    </p:extLst>
  </p:cSld>
  <p:clrMapOvr>
    <a:masterClrMapping/>
  </p:clrMapOvr>
  <p:transition spd="slow" advClick="0" advTm="1000">
    <p:push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963078"/>
      </p:ext>
    </p:extLst>
  </p:cSld>
  <p:clrMapOvr>
    <a:masterClrMapping/>
  </p:clrMapOvr>
  <p:transition spd="slow" advClick="0" advTm="1000">
    <p:push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788825" y="1458000"/>
            <a:ext cx="10800000" cy="10800000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136921"/>
      </p:ext>
    </p:extLst>
  </p:cSld>
  <p:clrMapOvr>
    <a:masterClrMapping/>
  </p:clrMapOvr>
  <p:transition spd="slow" advClick="0" advTm="1000">
    <p:push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6684625" y="812800"/>
            <a:ext cx="6789738" cy="12903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92385"/>
      </p:ext>
    </p:extLst>
  </p:cSld>
  <p:clrMapOvr>
    <a:masterClrMapping/>
  </p:clrMapOvr>
  <p:transition spd="slow" advClick="0" advTm="1000">
    <p:push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1045824" cy="13716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59878"/>
      </p:ext>
    </p:extLst>
  </p:cSld>
  <p:clrMapOvr>
    <a:masterClrMapping/>
  </p:clrMapOvr>
  <p:transition spd="slow" advClick="0" advTm="1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150" r:id="rId2"/>
    <p:sldLayoutId id="2147484136" r:id="rId3"/>
    <p:sldLayoutId id="2147484151" r:id="rId4"/>
    <p:sldLayoutId id="2147484137" r:id="rId5"/>
    <p:sldLayoutId id="2147484154" r:id="rId6"/>
    <p:sldLayoutId id="2147484153" r:id="rId7"/>
    <p:sldLayoutId id="2147484152" r:id="rId8"/>
    <p:sldLayoutId id="2147484148" r:id="rId9"/>
    <p:sldLayoutId id="2147484146" r:id="rId10"/>
    <p:sldLayoutId id="2147484147" r:id="rId11"/>
    <p:sldLayoutId id="2147484145" r:id="rId12"/>
    <p:sldLayoutId id="2147484144" r:id="rId13"/>
    <p:sldLayoutId id="2147484143" r:id="rId14"/>
    <p:sldLayoutId id="2147484142" r:id="rId15"/>
    <p:sldLayoutId id="2147484138" r:id="rId16"/>
    <p:sldLayoutId id="2147484139" r:id="rId17"/>
    <p:sldLayoutId id="2147484135" r:id="rId18"/>
    <p:sldLayoutId id="2147484140" r:id="rId19"/>
    <p:sldLayoutId id="2147484134" r:id="rId20"/>
    <p:sldLayoutId id="2147484133" r:id="rId21"/>
    <p:sldLayoutId id="2147484132" r:id="rId22"/>
    <p:sldLayoutId id="2147484052" r:id="rId23"/>
    <p:sldLayoutId id="2147484141" r:id="rId24"/>
    <p:sldLayoutId id="2147484053" r:id="rId25"/>
    <p:sldLayoutId id="2147484071" r:id="rId26"/>
    <p:sldLayoutId id="2147484072" r:id="rId27"/>
    <p:sldLayoutId id="2147484073" r:id="rId28"/>
    <p:sldLayoutId id="2147484074" r:id="rId29"/>
    <p:sldLayoutId id="2147484075" r:id="rId30"/>
    <p:sldLayoutId id="2147484076" r:id="rId31"/>
    <p:sldLayoutId id="2147484077" r:id="rId32"/>
    <p:sldLayoutId id="2147484078" r:id="rId33"/>
    <p:sldLayoutId id="2147484079" r:id="rId34"/>
    <p:sldLayoutId id="2147484080" r:id="rId35"/>
    <p:sldLayoutId id="2147484081" r:id="rId36"/>
    <p:sldLayoutId id="2147484082" r:id="rId37"/>
    <p:sldLayoutId id="2147484083" r:id="rId38"/>
    <p:sldLayoutId id="2147484084" r:id="rId39"/>
    <p:sldLayoutId id="2147484085" r:id="rId40"/>
    <p:sldLayoutId id="2147484086" r:id="rId41"/>
    <p:sldLayoutId id="2147484087" r:id="rId42"/>
    <p:sldLayoutId id="2147484088" r:id="rId43"/>
    <p:sldLayoutId id="2147484089" r:id="rId44"/>
    <p:sldLayoutId id="2147484090" r:id="rId45"/>
    <p:sldLayoutId id="2147484091" r:id="rId46"/>
    <p:sldLayoutId id="2147484092" r:id="rId47"/>
    <p:sldLayoutId id="2147484093" r:id="rId48"/>
    <p:sldLayoutId id="2147484094" r:id="rId49"/>
    <p:sldLayoutId id="2147484095" r:id="rId50"/>
    <p:sldLayoutId id="2147484096" r:id="rId51"/>
    <p:sldLayoutId id="2147484097" r:id="rId52"/>
    <p:sldLayoutId id="2147484098" r:id="rId53"/>
    <p:sldLayoutId id="2147484099" r:id="rId54"/>
    <p:sldLayoutId id="2147484100" r:id="rId55"/>
    <p:sldLayoutId id="2147484101" r:id="rId56"/>
    <p:sldLayoutId id="2147484102" r:id="rId57"/>
    <p:sldLayoutId id="2147484103" r:id="rId58"/>
    <p:sldLayoutId id="2147484054" r:id="rId59"/>
    <p:sldLayoutId id="2147484050" r:id="rId60"/>
    <p:sldLayoutId id="2147484024" r:id="rId61"/>
    <p:sldLayoutId id="2147484041" r:id="rId62"/>
    <p:sldLayoutId id="2147484044" r:id="rId63"/>
    <p:sldLayoutId id="2147484045" r:id="rId64"/>
    <p:sldLayoutId id="2147484043" r:id="rId65"/>
    <p:sldLayoutId id="2147484042" r:id="rId66"/>
    <p:sldLayoutId id="2147484047" r:id="rId67"/>
    <p:sldLayoutId id="2147484048" r:id="rId68"/>
    <p:sldLayoutId id="2147484030" r:id="rId69"/>
    <p:sldLayoutId id="2147484022" r:id="rId70"/>
    <p:sldLayoutId id="2147484051" r:id="rId71"/>
    <p:sldLayoutId id="2147484037" r:id="rId72"/>
    <p:sldLayoutId id="2147484007" r:id="rId73"/>
    <p:sldLayoutId id="2147484019" r:id="rId74"/>
    <p:sldLayoutId id="2147484034" r:id="rId75"/>
    <p:sldLayoutId id="2147484032" r:id="rId76"/>
    <p:sldLayoutId id="2147483997" r:id="rId77"/>
    <p:sldLayoutId id="2147483917" r:id="rId78"/>
    <p:sldLayoutId id="2147483918" r:id="rId79"/>
    <p:sldLayoutId id="2147483996" r:id="rId80"/>
    <p:sldLayoutId id="2147483919" r:id="rId81"/>
    <p:sldLayoutId id="2147483980" r:id="rId82"/>
    <p:sldLayoutId id="2147484065" r:id="rId83"/>
    <p:sldLayoutId id="2147484066" r:id="rId84"/>
    <p:sldLayoutId id="2147484067" r:id="rId85"/>
    <p:sldLayoutId id="2147484068" r:id="rId86"/>
    <p:sldLayoutId id="2147484069" r:id="rId87"/>
    <p:sldLayoutId id="2147484104" r:id="rId88"/>
    <p:sldLayoutId id="2147484105" r:id="rId89"/>
    <p:sldLayoutId id="2147484106" r:id="rId90"/>
    <p:sldLayoutId id="2147484107" r:id="rId91"/>
    <p:sldLayoutId id="2147484108" r:id="rId92"/>
    <p:sldLayoutId id="2147484149" r:id="rId93"/>
    <p:sldLayoutId id="2147484109" r:id="rId94"/>
    <p:sldLayoutId id="2147484110" r:id="rId95"/>
    <p:sldLayoutId id="2147484111" r:id="rId96"/>
    <p:sldLayoutId id="2147484112" r:id="rId97"/>
    <p:sldLayoutId id="2147484113" r:id="rId98"/>
    <p:sldLayoutId id="2147484114" r:id="rId99"/>
    <p:sldLayoutId id="2147484115" r:id="rId100"/>
    <p:sldLayoutId id="2147484116" r:id="rId101"/>
    <p:sldLayoutId id="2147484117" r:id="rId102"/>
    <p:sldLayoutId id="2147484118" r:id="rId103"/>
    <p:sldLayoutId id="2147484119" r:id="rId104"/>
    <p:sldLayoutId id="2147484120" r:id="rId105"/>
    <p:sldLayoutId id="2147484121" r:id="rId106"/>
    <p:sldLayoutId id="2147484122" r:id="rId107"/>
    <p:sldLayoutId id="2147484123" r:id="rId108"/>
    <p:sldLayoutId id="2147484124" r:id="rId109"/>
    <p:sldLayoutId id="2147484125" r:id="rId110"/>
    <p:sldLayoutId id="2147484126" r:id="rId111"/>
    <p:sldLayoutId id="2147484127" r:id="rId112"/>
    <p:sldLayoutId id="2147484128" r:id="rId113"/>
    <p:sldLayoutId id="2147484129" r:id="rId114"/>
    <p:sldLayoutId id="2147484130" r:id="rId115"/>
    <p:sldLayoutId id="2147484131" r:id="rId116"/>
  </p:sldLayoutIdLst>
  <p:transition spd="slow" advClick="0" advTm="1000">
    <p:push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0984" y="1186733"/>
            <a:ext cx="22715683" cy="152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0984" y="3073267"/>
            <a:ext cx="22715683" cy="911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22587335" y="12435243"/>
            <a:ext cx="1462819" cy="104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 defTabSz="2437790"/>
            <a:fld id="{00000000-1234-1234-1234-123412341234}" type="slidenum">
              <a:rPr lang="en" sz="2666" kern="0" smtClean="0">
                <a:solidFill>
                  <a:srgbClr val="595959"/>
                </a:solidFill>
                <a:cs typeface="Arial"/>
                <a:sym typeface="Arial"/>
              </a:rPr>
              <a:pPr algn="r" defTabSz="2437790"/>
              <a:t>‹#›</a:t>
            </a:fld>
            <a:endParaRPr lang="en" sz="2666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34453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56" r:id="rId1"/>
    <p:sldLayoutId id="2147484157" r:id="rId2"/>
    <p:sldLayoutId id="2147484158" r:id="rId3"/>
    <p:sldLayoutId id="2147484159" r:id="rId4"/>
    <p:sldLayoutId id="2147484160" r:id="rId5"/>
    <p:sldLayoutId id="2147484161" r:id="rId6"/>
    <p:sldLayoutId id="2147484162" r:id="rId7"/>
    <p:sldLayoutId id="2147484163" r:id="rId8"/>
    <p:sldLayoutId id="2147484164" r:id="rId9"/>
    <p:sldLayoutId id="2147484165" r:id="rId10"/>
    <p:sldLayoutId id="214748416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3732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6" b="14276"/>
          <a:stretch>
            <a:fillRect/>
          </a:stretch>
        </p:blipFill>
        <p:spPr/>
      </p:pic>
      <p:sp>
        <p:nvSpPr>
          <p:cNvPr id="4" name="Прямоугольник 3"/>
          <p:cNvSpPr/>
          <p:nvPr/>
        </p:nvSpPr>
        <p:spPr>
          <a:xfrm>
            <a:off x="1" y="-1"/>
            <a:ext cx="24377650" cy="13716001"/>
          </a:xfrm>
          <a:prstGeom prst="rect">
            <a:avLst/>
          </a:prstGeom>
          <a:solidFill>
            <a:schemeClr val="accent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-1222375" y="9372600"/>
            <a:ext cx="26822400" cy="3388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en-US" sz="18000" b="1" dirty="0" smtClean="0">
                <a:solidFill>
                  <a:schemeClr val="bg1"/>
                </a:solidFill>
                <a:latin typeface="Bebas Neue" panose="020B0606020202050201" pitchFamily="34" charset="0"/>
              </a:rPr>
              <a:t>Better </a:t>
            </a:r>
            <a:r>
              <a:rPr lang="en-US" sz="18000" b="1" dirty="0">
                <a:solidFill>
                  <a:schemeClr val="bg1"/>
                </a:solidFill>
                <a:latin typeface="Bebas Neue" panose="020B0606020202050201" pitchFamily="34" charset="0"/>
              </a:rPr>
              <a:t>T</a:t>
            </a:r>
            <a:r>
              <a:rPr lang="en-US" sz="18000" b="1" dirty="0" smtClean="0">
                <a:solidFill>
                  <a:schemeClr val="bg1"/>
                </a:solidFill>
                <a:latin typeface="Bebas Neue" panose="020B0606020202050201" pitchFamily="34" charset="0"/>
              </a:rPr>
              <a:t>ogether:</a:t>
            </a:r>
          </a:p>
          <a:p>
            <a:pPr algn="ctr">
              <a:lnSpc>
                <a:spcPct val="85000"/>
              </a:lnSpc>
            </a:pPr>
            <a:r>
              <a:rPr lang="en-US" sz="7200" dirty="0" smtClean="0">
                <a:solidFill>
                  <a:schemeClr val="bg1"/>
                </a:solidFill>
                <a:latin typeface="Bebas Neue" panose="020B0606020202050201" pitchFamily="34" charset="0"/>
              </a:rPr>
              <a:t>Understanding Texts through Collaborative Analysis and Discussion </a:t>
            </a:r>
            <a:endParaRPr lang="ru-RU" sz="7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33410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Группа 43"/>
          <p:cNvGrpSpPr/>
          <p:nvPr/>
        </p:nvGrpSpPr>
        <p:grpSpPr>
          <a:xfrm>
            <a:off x="3044825" y="6019800"/>
            <a:ext cx="18745200" cy="1384800"/>
            <a:chOff x="13141326" y="3733800"/>
            <a:chExt cx="10023474" cy="1080000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14221327" y="3733800"/>
              <a:ext cx="8943473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200" dirty="0" smtClean="0">
                  <a:solidFill>
                    <a:schemeClr val="tx2"/>
                  </a:solidFill>
                  <a:latin typeface="Montserrat"/>
                </a:rPr>
                <a:t>Identify What is Essential for Teaching</a:t>
              </a:r>
              <a:endParaRPr lang="en-US" sz="7200" dirty="0">
                <a:solidFill>
                  <a:schemeClr val="tx2"/>
                </a:solidFill>
                <a:latin typeface="Montserrat"/>
              </a:endParaRPr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13141326" y="3733800"/>
              <a:ext cx="1080000" cy="10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089152" y="1143000"/>
            <a:ext cx="20199348" cy="21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0" dirty="0" smtClean="0">
                <a:solidFill>
                  <a:schemeClr val="tx2"/>
                </a:solidFill>
                <a:latin typeface="Bebas Neue" panose="020B0606020202050201" pitchFamily="34" charset="0"/>
              </a:rPr>
              <a:t>talking </a:t>
            </a:r>
            <a:r>
              <a:rPr lang="en-US" sz="16000" dirty="0" smtClean="0">
                <a:solidFill>
                  <a:schemeClr val="accent1"/>
                </a:solidFill>
                <a:latin typeface="Bebas Neue" panose="020B0606020202050201" pitchFamily="34" charset="0"/>
              </a:rPr>
              <a:t>text</a:t>
            </a:r>
            <a:endParaRPr lang="ru-RU" sz="16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08476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/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5550158"/>
            <a:chOff x="4873625" y="6125497"/>
            <a:chExt cx="14001043" cy="5550158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5016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chemeClr val="bg2"/>
                  </a:solidFill>
                  <a:latin typeface="Bebas Neue" panose="020B0606020202050201" pitchFamily="34" charset="0"/>
                </a:rPr>
                <a:t>collaborative </a:t>
              </a:r>
            </a:p>
            <a:p>
              <a:pPr algn="ctr"/>
              <a:r>
                <a:rPr lang="en-US" sz="16000" dirty="0" smtClean="0">
                  <a:solidFill>
                    <a:schemeClr val="tx2"/>
                  </a:solidFill>
                  <a:latin typeface="Bebas Neue" panose="020B0606020202050201" pitchFamily="34" charset="0"/>
                </a:rPr>
                <a:t>text analysis</a:t>
              </a:r>
              <a:endParaRPr lang="ru-RU" sz="16000" dirty="0">
                <a:solidFill>
                  <a:schemeClr val="tx2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2202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899388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919165" y="990600"/>
            <a:ext cx="7339132" cy="2101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8519261" y="990600"/>
            <a:ext cx="7339132" cy="2101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6119357" y="990600"/>
            <a:ext cx="7339132" cy="21014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1092202" y="1765598"/>
            <a:ext cx="690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dirty="0" smtClean="0">
                <a:solidFill>
                  <a:schemeClr val="tx2"/>
                </a:solidFill>
                <a:latin typeface="Pe-icon-7-stroke" pitchFamily="2" charset="0"/>
              </a:rPr>
              <a:t>Personal Read</a:t>
            </a:r>
            <a:endParaRPr lang="en-US" sz="15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13213" y="1739206"/>
            <a:ext cx="6376012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aseline="30000" dirty="0" smtClean="0">
                <a:solidFill>
                  <a:schemeClr val="tx2"/>
                </a:solidFill>
                <a:latin typeface="Pe-icon-7-stroke" pitchFamily="2" charset="0"/>
              </a:rPr>
              <a:t>Meaning Read</a:t>
            </a:r>
            <a:endParaRPr lang="en-US" sz="16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875447" y="6189663"/>
            <a:ext cx="7339132" cy="6764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8516086" y="6096000"/>
            <a:ext cx="733913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6119357" y="6096000"/>
            <a:ext cx="7339132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>
            <a:stCxn id="34" idx="2"/>
          </p:cNvCxnSpPr>
          <p:nvPr/>
        </p:nvCxnSpPr>
        <p:spPr>
          <a:xfrm>
            <a:off x="12201219" y="3473014"/>
            <a:ext cx="8217206" cy="241184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144141" y="1739206"/>
            <a:ext cx="7314348" cy="1733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aseline="30000" dirty="0" smtClean="0">
                <a:solidFill>
                  <a:schemeClr val="tx2"/>
                </a:solidFill>
                <a:latin typeface="Pe-icon-7-stroke" pitchFamily="2" charset="0"/>
              </a:rPr>
              <a:t>Instructional Read</a:t>
            </a:r>
            <a:endParaRPr lang="en-US" sz="16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cxnSp>
        <p:nvCxnSpPr>
          <p:cNvPr id="29" name="Прямая соединительная линия 52"/>
          <p:cNvCxnSpPr/>
          <p:nvPr/>
        </p:nvCxnSpPr>
        <p:spPr>
          <a:xfrm>
            <a:off x="12210438" y="3443645"/>
            <a:ext cx="0" cy="244121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2"/>
          <p:cNvCxnSpPr>
            <a:endCxn id="34" idx="2"/>
          </p:cNvCxnSpPr>
          <p:nvPr/>
        </p:nvCxnSpPr>
        <p:spPr>
          <a:xfrm flipV="1">
            <a:off x="3802294" y="3473014"/>
            <a:ext cx="8398925" cy="262298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919165" y="7247464"/>
            <a:ext cx="690562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dirty="0" smtClean="0">
                <a:solidFill>
                  <a:schemeClr val="tx2"/>
                </a:solidFill>
                <a:latin typeface="Pe-icon-7-stroke" pitchFamily="2" charset="0"/>
              </a:rPr>
              <a:t>Silent Read and Annotation</a:t>
            </a:r>
            <a:endParaRPr lang="en-US" sz="15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748407" y="7225627"/>
            <a:ext cx="690562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dirty="0" smtClean="0">
                <a:solidFill>
                  <a:schemeClr val="tx2"/>
                </a:solidFill>
                <a:latin typeface="Pe-icon-7-stroke" pitchFamily="2" charset="0"/>
              </a:rPr>
              <a:t>Save the Last Word</a:t>
            </a:r>
            <a:endParaRPr lang="en-US" sz="15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336111" y="7225626"/>
            <a:ext cx="6905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0" baseline="30000" dirty="0" smtClean="0">
                <a:solidFill>
                  <a:schemeClr val="tx2"/>
                </a:solidFill>
                <a:latin typeface="Pe-icon-7-stroke" pitchFamily="2" charset="0"/>
              </a:rPr>
              <a:t>Open Discussion</a:t>
            </a:r>
            <a:endParaRPr lang="en-US" sz="15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82756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>
          <a:xfrm>
            <a:off x="0" y="6074697"/>
            <a:ext cx="24377649" cy="7666703"/>
          </a:xfrm>
        </p:spPr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939048"/>
            <a:chOff x="4873625" y="6125497"/>
            <a:chExt cx="14001043" cy="3939048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278893"/>
              <a:ext cx="14001043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chemeClr val="bg2"/>
                  </a:solidFill>
                  <a:latin typeface="Bebas Neue" panose="020B0606020202050201" pitchFamily="34" charset="0"/>
                </a:rPr>
                <a:t>“Cheers”</a:t>
              </a:r>
            </a:p>
            <a:p>
              <a:pPr algn="ctr"/>
              <a:r>
                <a:rPr lang="en-US" sz="8000" dirty="0" smtClean="0">
                  <a:solidFill>
                    <a:schemeClr val="tx2"/>
                  </a:solidFill>
                  <a:latin typeface="Bebas Neue" panose="020B0606020202050201" pitchFamily="34" charset="0"/>
                </a:rPr>
                <a:t>Jayne Anne Phillips</a:t>
              </a:r>
              <a:endParaRPr lang="ru-RU" sz="8000" dirty="0">
                <a:solidFill>
                  <a:schemeClr val="tx2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9263700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>
          <a:xfrm>
            <a:off x="0" y="6074697"/>
            <a:ext cx="24377649" cy="7666703"/>
          </a:xfrm>
        </p:spPr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628103"/>
            <a:chOff x="4873625" y="6125497"/>
            <a:chExt cx="14001043" cy="3628103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chemeClr val="bg2"/>
                  </a:solidFill>
                  <a:latin typeface="Bebas Neue" panose="020B0606020202050201" pitchFamily="34" charset="0"/>
                </a:rPr>
                <a:t>personal </a:t>
              </a:r>
              <a:r>
                <a:rPr lang="en-US" sz="16000" dirty="0" smtClean="0">
                  <a:solidFill>
                    <a:schemeClr val="tx2"/>
                  </a:solidFill>
                  <a:latin typeface="Bebas Neue" panose="020B0606020202050201" pitchFamily="34" charset="0"/>
                </a:rPr>
                <a:t>read</a:t>
              </a:r>
              <a:endParaRPr lang="ru-RU" sz="16000" dirty="0">
                <a:solidFill>
                  <a:schemeClr val="tx2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475473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63625" y="1150925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What strikes you?</a:t>
            </a:r>
            <a:endParaRPr lang="en-US" sz="72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aseline="30000" dirty="0" smtClean="0">
                <a:solidFill>
                  <a:schemeClr val="tx2"/>
                </a:solidFill>
              </a:rPr>
              <a:t>Choose words, phrases, or passages that stand out to </a:t>
            </a:r>
            <a:r>
              <a:rPr lang="en-GB" sz="4000" baseline="30000" dirty="0" smtClean="0">
                <a:solidFill>
                  <a:schemeClr val="tx2"/>
                </a:solidFill>
              </a:rPr>
              <a:t>you</a:t>
            </a:r>
            <a:r>
              <a:rPr lang="en-GB" sz="4000" dirty="0" smtClean="0">
                <a:solidFill>
                  <a:schemeClr val="tx2"/>
                </a:solidFill>
              </a:rPr>
              <a:t> </a:t>
            </a:r>
            <a:r>
              <a:rPr lang="en-GB" sz="4000" baseline="30000" dirty="0" smtClean="0">
                <a:solidFill>
                  <a:schemeClr val="tx2"/>
                </a:solidFill>
              </a:rPr>
              <a:t>personally. </a:t>
            </a:r>
            <a:endParaRPr lang="en-GB" sz="4000" baseline="30000" dirty="0">
              <a:solidFill>
                <a:schemeClr val="tx2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What meaning is revealed?</a:t>
              </a:r>
              <a:endParaRPr lang="en-US" sz="6000" spc="300" dirty="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5451" y="11250516"/>
              <a:ext cx="5270026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baseline="30000" dirty="0" smtClean="0">
                  <a:solidFill>
                    <a:schemeClr val="tx2"/>
                  </a:solidFill>
                </a:rPr>
                <a:t>What do the words, phrases, or passages you selected reveal to you about your own interpretation of the meaning of the text?</a:t>
              </a:r>
              <a:endParaRPr lang="en-GB" sz="4400" baseline="30000" dirty="0">
                <a:solidFill>
                  <a:schemeClr val="tx2"/>
                </a:solidFill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4456112" y="7304509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4713301" y="7578984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Overall meaning?</a:t>
            </a:r>
            <a:endParaRPr lang="en-US" sz="6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47137" y="10708964"/>
            <a:ext cx="52700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aseline="30000" dirty="0" smtClean="0">
                <a:solidFill>
                  <a:schemeClr val="tx2"/>
                </a:solidFill>
              </a:rPr>
              <a:t>What overall meaning have YOU derived from the text?</a:t>
            </a:r>
            <a:endParaRPr lang="en-GB" sz="5400" baseline="30000" dirty="0">
              <a:solidFill>
                <a:schemeClr val="tx2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5 minutes</a:t>
            </a:r>
            <a:endParaRPr lang="en-US" sz="6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389225" y="4210175"/>
            <a:ext cx="7315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Silent Read and </a:t>
            </a:r>
            <a:r>
              <a:rPr lang="en-US" sz="88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Annotation</a:t>
            </a:r>
            <a:endParaRPr lang="en-US" sz="88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7527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43901" y="1391983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One person begins</a:t>
            </a:r>
            <a:endParaRPr lang="en-US" sz="72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chemeClr val="tx2"/>
                </a:solidFill>
              </a:rPr>
              <a:t>Read aloud one </a:t>
            </a:r>
            <a:r>
              <a:rPr lang="en-GB" sz="4800" baseline="30000" dirty="0" smtClean="0">
                <a:solidFill>
                  <a:schemeClr val="tx2"/>
                </a:solidFill>
              </a:rPr>
              <a:t>word,</a:t>
            </a:r>
            <a:r>
              <a:rPr lang="en-GB" sz="4800" dirty="0" smtClean="0">
                <a:solidFill>
                  <a:schemeClr val="tx2"/>
                </a:solidFill>
              </a:rPr>
              <a:t> </a:t>
            </a:r>
            <a:r>
              <a:rPr lang="en-GB" sz="4800" baseline="30000" dirty="0" smtClean="0">
                <a:solidFill>
                  <a:schemeClr val="tx2"/>
                </a:solidFill>
              </a:rPr>
              <a:t>phrase or passage from your annotation. </a:t>
            </a:r>
            <a:endParaRPr lang="en-GB" sz="4800" baseline="30000" dirty="0">
              <a:solidFill>
                <a:schemeClr val="tx2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Move clockwise</a:t>
              </a:r>
              <a:endPara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1399" y="11133950"/>
              <a:ext cx="527002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aseline="30000" dirty="0" smtClean="0">
                  <a:solidFill>
                    <a:schemeClr val="tx2"/>
                  </a:solidFill>
                </a:rPr>
                <a:t>Everyone responds to the quote that was read aloud OR to the previous persons comments about that quote. </a:t>
              </a:r>
              <a:r>
                <a:rPr lang="en-GB" sz="4800" dirty="0" smtClean="0">
                  <a:solidFill>
                    <a:schemeClr val="tx2"/>
                  </a:solidFill>
                </a:rPr>
                <a:t> </a:t>
              </a:r>
              <a:endParaRPr lang="en-GB" sz="4800" baseline="30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804625" y="6931981"/>
            <a:ext cx="6092826" cy="5912526"/>
            <a:chOff x="-1" y="7803474"/>
            <a:chExt cx="6092826" cy="5912526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7862" y="8068301"/>
              <a:ext cx="5483226" cy="3093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Beginner has the last word</a:t>
              </a:r>
              <a:endPara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17" name="TextBox 16"/>
          <p:cNvSpPr txBox="1"/>
          <p:nvPr/>
        </p:nvSpPr>
        <p:spPr>
          <a:xfrm>
            <a:off x="15360650" y="4333948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Save the Last Word</a:t>
            </a:r>
            <a:endParaRPr lang="en-US" sz="88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1650" y="10456560"/>
            <a:ext cx="52700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chemeClr val="tx2"/>
                </a:solidFill>
              </a:rPr>
              <a:t>The person that started reveals why they selected the phrase or passage and responds to others comments. </a:t>
            </a:r>
            <a:endParaRPr lang="en-GB" sz="4800" baseline="30000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chemeClr val="tx2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 minutes</a:t>
            </a:r>
            <a:endParaRPr lang="en-US" sz="6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20" name="Прямоугольник 27"/>
          <p:cNvSpPr/>
          <p:nvPr/>
        </p:nvSpPr>
        <p:spPr>
          <a:xfrm>
            <a:off x="7314287" y="6931981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492777" y="7214971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Keep it Going</a:t>
            </a:r>
            <a:endParaRPr lang="en-US" sz="6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74213" y="10168238"/>
            <a:ext cx="527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chemeClr val="tx2"/>
                </a:solidFill>
              </a:rPr>
              <a:t>Everyone has a turn to have the last word! </a:t>
            </a:r>
            <a:endParaRPr lang="en-GB" sz="4800" baseline="30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07587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1043901" y="1391983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What strikes you?</a:t>
            </a:r>
            <a:endParaRPr lang="en-US" sz="72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aseline="30000" dirty="0" smtClean="0">
                <a:solidFill>
                  <a:schemeClr val="tx2"/>
                </a:solidFill>
              </a:rPr>
              <a:t>Choose words, phrases, or passages that stand out to </a:t>
            </a:r>
            <a:r>
              <a:rPr lang="en-GB" sz="4000" baseline="30000" dirty="0" smtClean="0">
                <a:solidFill>
                  <a:schemeClr val="tx2"/>
                </a:solidFill>
              </a:rPr>
              <a:t>you</a:t>
            </a:r>
            <a:r>
              <a:rPr lang="en-GB" sz="4000" dirty="0" smtClean="0">
                <a:solidFill>
                  <a:schemeClr val="tx2"/>
                </a:solidFill>
              </a:rPr>
              <a:t> </a:t>
            </a:r>
            <a:r>
              <a:rPr lang="en-GB" sz="4000" baseline="30000" dirty="0" smtClean="0">
                <a:solidFill>
                  <a:schemeClr val="tx2"/>
                </a:solidFill>
              </a:rPr>
              <a:t>personally. </a:t>
            </a:r>
            <a:endParaRPr lang="en-GB" sz="4000" baseline="30000" dirty="0">
              <a:solidFill>
                <a:schemeClr val="tx2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What meaning is revealed?</a:t>
              </a:r>
              <a:endPara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1399" y="12092853"/>
              <a:ext cx="527002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aseline="30000" dirty="0" smtClean="0">
                  <a:solidFill>
                    <a:schemeClr val="tx2"/>
                  </a:solidFill>
                </a:rPr>
                <a:t>What do the words, phrases, or passages you selected reveal to you about your own interpretation of the meaning of the text?</a:t>
              </a:r>
              <a:endParaRPr lang="en-GB" baseline="3000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758825" y="7093268"/>
            <a:ext cx="6092826" cy="5912526"/>
            <a:chOff x="-1" y="7803474"/>
            <a:chExt cx="6092826" cy="5912526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04799" y="10382071"/>
              <a:ext cx="54832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concept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11399" y="11753671"/>
              <a:ext cx="5270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aseline="30000" smtClean="0">
                  <a:solidFill>
                    <a:schemeClr val="tx2"/>
                  </a:solidFill>
                </a:rPr>
                <a:t>Lorem </a:t>
              </a:r>
              <a:r>
                <a:rPr lang="en-GB" baseline="30000">
                  <a:solidFill>
                    <a:schemeClr val="tx2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chemeClr val="tx2"/>
                  </a:solidFill>
                </a:rPr>
                <a:t> </a:t>
              </a:r>
              <a:r>
                <a:rPr lang="en-GB" baseline="30000">
                  <a:solidFill>
                    <a:schemeClr val="tx2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chemeClr val="tx2"/>
                  </a:solidFill>
                </a:rPr>
                <a:t>cursu</a:t>
              </a:r>
              <a:endParaRPr lang="en-GB" baseline="30000">
                <a:solidFill>
                  <a:schemeClr val="tx2"/>
                </a:solidFill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7273925" y="70932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7550150" y="7578984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Overall meaning?</a:t>
            </a:r>
            <a:endParaRPr lang="en-US" sz="6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685325" y="11043465"/>
            <a:ext cx="5270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aseline="30000" dirty="0" smtClean="0">
                <a:solidFill>
                  <a:schemeClr val="tx2"/>
                </a:solidFill>
              </a:rPr>
              <a:t>What overall meaning have YOU derived from the text?</a:t>
            </a:r>
            <a:endParaRPr lang="en-GB" baseline="30000" dirty="0">
              <a:solidFill>
                <a:schemeClr val="tx2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14741776" y="4319383"/>
            <a:ext cx="795923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Open </a:t>
            </a:r>
          </a:p>
          <a:p>
            <a:pPr algn="ctr"/>
            <a:r>
              <a:rPr lang="en-US" sz="9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Discussion</a:t>
            </a:r>
            <a:endParaRPr lang="en-US" sz="9600" spc="300" dirty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3 minutes</a:t>
            </a:r>
            <a:endParaRPr lang="en-US" sz="6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51834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/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628103"/>
            <a:chOff x="4873625" y="6125497"/>
            <a:chExt cx="14001043" cy="3628103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chemeClr val="bg2"/>
                  </a:solidFill>
                  <a:latin typeface="Bebas Neue" panose="020B0606020202050201" pitchFamily="34" charset="0"/>
                </a:rPr>
                <a:t>meaning </a:t>
              </a:r>
              <a:r>
                <a:rPr lang="en-US" sz="16000" dirty="0" smtClean="0">
                  <a:solidFill>
                    <a:schemeClr val="tx2"/>
                  </a:solidFill>
                  <a:latin typeface="Bebas Neue" panose="020B0606020202050201" pitchFamily="34" charset="0"/>
                </a:rPr>
                <a:t>read</a:t>
              </a:r>
              <a:endParaRPr lang="ru-RU" sz="16000" dirty="0">
                <a:solidFill>
                  <a:schemeClr val="tx2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745887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2130378" y="899156"/>
            <a:ext cx="9793224" cy="12357924"/>
            <a:chOff x="-47438" y="7866675"/>
            <a:chExt cx="6092826" cy="5985509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47438" y="7866675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What meaning is revealed?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6185" y="12003712"/>
              <a:ext cx="5270026" cy="18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Which literary elements or devices are present in your annotation? How are they used to</a:t>
              </a:r>
              <a:r>
                <a:rPr lang="en-GB" sz="6600" dirty="0" smtClean="0">
                  <a:solidFill>
                    <a:srgbClr val="000000"/>
                  </a:solidFill>
                </a:rPr>
                <a:t> 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develop or enrich this meaning?</a:t>
              </a:r>
              <a:endParaRPr lang="en-GB" sz="6600" baseline="30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3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minutes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389225" y="4210175"/>
            <a:ext cx="7315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Silent Read and </a:t>
            </a:r>
            <a:r>
              <a:rPr lang="en-US" sz="88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Annotation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91637" y="6187833"/>
            <a:ext cx="847070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aseline="30000" dirty="0" smtClean="0">
                <a:solidFill>
                  <a:srgbClr val="000000"/>
                </a:solidFill>
              </a:rPr>
              <a:t>What </a:t>
            </a:r>
            <a:r>
              <a:rPr lang="en-GB" sz="6600" baseline="30000" dirty="0" smtClean="0">
                <a:solidFill>
                  <a:srgbClr val="000000"/>
                </a:solidFill>
              </a:rPr>
              <a:t>words</a:t>
            </a:r>
            <a:r>
              <a:rPr lang="en-GB" sz="6600" baseline="30000" dirty="0" smtClean="0">
                <a:solidFill>
                  <a:srgbClr val="000000"/>
                </a:solidFill>
              </a:rPr>
              <a:t>, phrases, </a:t>
            </a:r>
            <a:r>
              <a:rPr lang="en-GB" sz="6600" baseline="30000" dirty="0" smtClean="0">
                <a:solidFill>
                  <a:srgbClr val="000000"/>
                </a:solidFill>
              </a:rPr>
              <a:t>are most meaningful in the text to </a:t>
            </a:r>
            <a:r>
              <a:rPr lang="en-GB" sz="6600" u="sng" baseline="30000" dirty="0" smtClean="0">
                <a:solidFill>
                  <a:srgbClr val="000000"/>
                </a:solidFill>
              </a:rPr>
              <a:t>understand the text as a whole</a:t>
            </a:r>
            <a:r>
              <a:rPr lang="en-GB" sz="6600" baseline="30000" dirty="0" smtClean="0">
                <a:solidFill>
                  <a:srgbClr val="000000"/>
                </a:solidFill>
              </a:rPr>
              <a:t>? Why and/or How? </a:t>
            </a:r>
            <a:endParaRPr lang="en-GB" sz="66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28633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6" b="14276"/>
          <a:stretch>
            <a:fillRect/>
          </a:stretch>
        </p:blipFill>
        <p:spPr/>
      </p:pic>
      <p:sp>
        <p:nvSpPr>
          <p:cNvPr id="3" name="Прямоугольник 2"/>
          <p:cNvSpPr/>
          <p:nvPr/>
        </p:nvSpPr>
        <p:spPr>
          <a:xfrm>
            <a:off x="5751871" y="4363064"/>
            <a:ext cx="18625779" cy="5161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751871" y="5597366"/>
            <a:ext cx="186257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="1" dirty="0" smtClean="0">
                <a:solidFill>
                  <a:schemeClr val="bg2"/>
                </a:solidFill>
                <a:latin typeface="Bebas Neue" panose="020B0606020202050201" pitchFamily="34" charset="0"/>
              </a:rPr>
              <a:t>Welcome</a:t>
            </a:r>
            <a:endParaRPr lang="ru-RU" sz="16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41320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901" y="1391983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One person begins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Read aloud one word,</a:t>
            </a:r>
            <a:r>
              <a:rPr lang="en-GB" sz="4800" dirty="0" smtClean="0">
                <a:solidFill>
                  <a:srgbClr val="000000"/>
                </a:solidFill>
              </a:rPr>
              <a:t> </a:t>
            </a:r>
            <a:r>
              <a:rPr lang="en-GB" sz="4800" baseline="30000" dirty="0" smtClean="0">
                <a:solidFill>
                  <a:srgbClr val="000000"/>
                </a:solidFill>
              </a:rPr>
              <a:t>phrase or passage from your annotation.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Move clockwise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1399" y="11133950"/>
              <a:ext cx="527002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aseline="30000" dirty="0" smtClean="0">
                  <a:solidFill>
                    <a:srgbClr val="000000"/>
                  </a:solidFill>
                </a:rPr>
                <a:t>Everyone responds to the quote that was read aloud OR to the previous persons comments about that quote. </a:t>
              </a:r>
              <a:r>
                <a:rPr lang="en-GB" sz="4800" dirty="0" smtClean="0">
                  <a:solidFill>
                    <a:srgbClr val="000000"/>
                  </a:solidFill>
                </a:rPr>
                <a:t> </a:t>
              </a:r>
              <a:endParaRPr lang="en-GB" sz="4800" baseline="30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804625" y="6931981"/>
            <a:ext cx="6092826" cy="5912526"/>
            <a:chOff x="-1" y="7803474"/>
            <a:chExt cx="6092826" cy="5912526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7862" y="8068301"/>
              <a:ext cx="5483226" cy="3093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Beginner has the last word</a:t>
              </a: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17" name="TextBox 16"/>
          <p:cNvSpPr txBox="1"/>
          <p:nvPr/>
        </p:nvSpPr>
        <p:spPr>
          <a:xfrm>
            <a:off x="15360650" y="4333948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Save the Last Word</a:t>
            </a:r>
            <a:endParaRPr lang="en-US" sz="8800" spc="300" dirty="0" smtClean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1650" y="10456560"/>
            <a:ext cx="52700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The person that started reveals why they selected the phrase or passage and responds to others comments.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minutes</a:t>
            </a:r>
          </a:p>
        </p:txBody>
      </p:sp>
      <p:sp>
        <p:nvSpPr>
          <p:cNvPr id="20" name="Прямоугольник 27"/>
          <p:cNvSpPr/>
          <p:nvPr/>
        </p:nvSpPr>
        <p:spPr>
          <a:xfrm>
            <a:off x="7314287" y="6931981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92777" y="7214971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Keep it Going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74213" y="10168238"/>
            <a:ext cx="527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Everyone has a turn to have the last word!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66161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2206625" y="768668"/>
            <a:ext cx="9793224" cy="6035041"/>
            <a:chOff x="-1" y="7803473"/>
            <a:chExt cx="6092826" cy="585047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3"/>
              <a:ext cx="6092826" cy="58504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What meaning is revealed?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5451" y="10971950"/>
              <a:ext cx="5270026" cy="135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What 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words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, phrases, 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are most meaningful in the text to </a:t>
              </a:r>
              <a:r>
                <a:rPr lang="en-GB" sz="6600" u="sng" baseline="30000" dirty="0" smtClean="0">
                  <a:solidFill>
                    <a:srgbClr val="000000"/>
                  </a:solidFill>
                </a:rPr>
                <a:t>understand the text as a whole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? Why and/or How? </a:t>
              </a:r>
              <a:endParaRPr lang="en-GB" sz="6600" baseline="30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3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minutes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741776" y="4319383"/>
            <a:ext cx="795923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Open </a:t>
            </a:r>
          </a:p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Discussion</a:t>
            </a:r>
            <a:endParaRPr lang="en-US" sz="9600" spc="3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Прямоугольник 43"/>
          <p:cNvSpPr/>
          <p:nvPr/>
        </p:nvSpPr>
        <p:spPr>
          <a:xfrm>
            <a:off x="2206625" y="7020116"/>
            <a:ext cx="9793224" cy="6035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8394" y="7389249"/>
            <a:ext cx="8813391" cy="295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What meaning is revealed?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7883" y="10022071"/>
            <a:ext cx="84707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aseline="30000" dirty="0" smtClean="0">
                <a:solidFill>
                  <a:srgbClr val="000000"/>
                </a:solidFill>
              </a:rPr>
              <a:t>Which annotations from your first reading remained which fell away in this new perspective of questioning?</a:t>
            </a:r>
            <a:r>
              <a:rPr lang="en-GB" sz="6600" dirty="0" smtClean="0">
                <a:solidFill>
                  <a:srgbClr val="000000"/>
                </a:solidFill>
              </a:rPr>
              <a:t> </a:t>
            </a:r>
            <a:endParaRPr lang="en-GB" sz="66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44260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/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628103"/>
            <a:chOff x="4873625" y="6125497"/>
            <a:chExt cx="14001043" cy="3628103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rgbClr val="FFFFFF"/>
                  </a:solidFill>
                  <a:latin typeface="Bebas Neue" panose="020B0606020202050201" pitchFamily="34" charset="0"/>
                </a:rPr>
                <a:t>instructional </a:t>
              </a:r>
              <a:r>
                <a:rPr lang="en-US" sz="16000" dirty="0" smtClean="0">
                  <a:solidFill>
                    <a:srgbClr val="000000"/>
                  </a:solidFill>
                  <a:latin typeface="Bebas Neue" panose="020B0606020202050201" pitchFamily="34" charset="0"/>
                </a:rPr>
                <a:t>read</a:t>
              </a:r>
              <a:endParaRPr lang="ru-RU" sz="16000" dirty="0">
                <a:solidFill>
                  <a:srgbClr val="000000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669875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2206625" y="768668"/>
            <a:ext cx="9793224" cy="12207240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1386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Which passages are essential to instruction?</a:t>
              </a:r>
              <a:endPara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5451" y="10107978"/>
              <a:ext cx="5270026" cy="320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Select 1-2 key passages which reveal(s) the “essence” of the text? How or Why?</a:t>
              </a:r>
            </a:p>
            <a:p>
              <a:pPr algn="ctr"/>
              <a:endParaRPr lang="en-GB" sz="6600" baseline="30000" dirty="0">
                <a:solidFill>
                  <a:srgbClr val="000000"/>
                </a:solidFill>
              </a:endParaRPr>
            </a:p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What literary elements and devices can be taught with these passages?</a:t>
              </a:r>
            </a:p>
            <a:p>
              <a:pPr algn="ctr"/>
              <a:endParaRPr lang="en-GB" sz="6600" baseline="30000" dirty="0">
                <a:solidFill>
                  <a:srgbClr val="000000"/>
                </a:solidFill>
              </a:endParaRPr>
            </a:p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**</a:t>
              </a:r>
              <a:r>
                <a:rPr lang="en-GB" sz="2800" dirty="0" smtClean="0">
                  <a:solidFill>
                    <a:srgbClr val="000000"/>
                  </a:solidFill>
                </a:rPr>
                <a:t>This passage should highlight the </a:t>
              </a:r>
              <a:r>
                <a:rPr lang="en-GB" sz="2800" u="sng" dirty="0" smtClean="0">
                  <a:solidFill>
                    <a:srgbClr val="000000"/>
                  </a:solidFill>
                </a:rPr>
                <a:t>meaning of the text as a whole</a:t>
              </a:r>
              <a:r>
                <a:rPr lang="en-GB" sz="2800" dirty="0" smtClean="0">
                  <a:solidFill>
                    <a:srgbClr val="000000"/>
                  </a:solidFill>
                </a:rPr>
                <a:t>. </a:t>
              </a:r>
              <a:endParaRPr lang="en-GB" sz="2800" baseline="30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3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minutes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389225" y="4210175"/>
            <a:ext cx="7315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Silent Read and </a:t>
            </a:r>
            <a:r>
              <a:rPr lang="en-US" sz="88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Annotation</a:t>
            </a:r>
          </a:p>
        </p:txBody>
      </p:sp>
    </p:spTree>
    <p:extLst>
      <p:ext uri="{BB962C8B-B14F-4D97-AF65-F5344CB8AC3E}">
        <p14:creationId xmlns:p14="http://schemas.microsoft.com/office/powerpoint/2010/main" val="204633147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2206625" y="768670"/>
            <a:ext cx="9793224" cy="60350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minutes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741776" y="4319383"/>
            <a:ext cx="795923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Open </a:t>
            </a:r>
          </a:p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Discussion</a:t>
            </a:r>
            <a:endParaRPr lang="en-US" sz="9600" spc="3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Прямоугольник 43"/>
          <p:cNvSpPr/>
          <p:nvPr/>
        </p:nvSpPr>
        <p:spPr>
          <a:xfrm>
            <a:off x="2206625" y="7020116"/>
            <a:ext cx="9793224" cy="6035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8394" y="7389249"/>
            <a:ext cx="8813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Which standards are covered?</a:t>
            </a:r>
            <a:endParaRPr lang="en-US" sz="6000" spc="300" dirty="0" smtClean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86695" y="9399015"/>
            <a:ext cx="91449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383" lvl="1">
              <a:buClr>
                <a:srgbClr val="434343"/>
              </a:buClr>
              <a:buSzPct val="100000"/>
            </a:pPr>
            <a:r>
              <a:rPr lang="en" sz="4800" dirty="0">
                <a:solidFill>
                  <a:srgbClr val="434343"/>
                </a:solidFill>
              </a:rPr>
              <a:t>Which standards most closely align to what you uncovered in the key passage(s) (e.g., use of figurative language or connotative meaning)?</a:t>
            </a:r>
            <a:endParaRPr lang="en" sz="4800" dirty="0">
              <a:solidFill>
                <a:srgbClr val="43434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86695" y="752734"/>
            <a:ext cx="8813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Which passages are essential to instruction?</a:t>
            </a:r>
            <a:endParaRPr lang="en-US" sz="6000" spc="300" dirty="0" smtClean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9735" y="3786188"/>
            <a:ext cx="84707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aseline="30000" dirty="0" smtClean="0">
                <a:solidFill>
                  <a:srgbClr val="000000"/>
                </a:solidFill>
              </a:rPr>
              <a:t>Select 1-2 key passages which reveal(s) the “essence” of the text? How or Why?</a:t>
            </a:r>
          </a:p>
          <a:p>
            <a:pPr algn="ctr"/>
            <a:endParaRPr lang="en-GB" sz="2400" baseline="30000" dirty="0">
              <a:solidFill>
                <a:srgbClr val="000000"/>
              </a:solidFill>
            </a:endParaRPr>
          </a:p>
          <a:p>
            <a:pPr algn="ctr"/>
            <a:r>
              <a:rPr lang="en-GB" sz="2400" baseline="30000" dirty="0" smtClean="0">
                <a:solidFill>
                  <a:srgbClr val="000000"/>
                </a:solidFill>
              </a:rPr>
              <a:t>**</a:t>
            </a:r>
            <a:r>
              <a:rPr lang="en-GB" sz="2400" dirty="0" smtClean="0">
                <a:solidFill>
                  <a:srgbClr val="000000"/>
                </a:solidFill>
              </a:rPr>
              <a:t>This passage should highlight the </a:t>
            </a:r>
            <a:r>
              <a:rPr lang="en-GB" sz="2400" u="sng" dirty="0" smtClean="0">
                <a:solidFill>
                  <a:srgbClr val="000000"/>
                </a:solidFill>
              </a:rPr>
              <a:t>meaning of the text as a whole</a:t>
            </a:r>
            <a:r>
              <a:rPr lang="en-GB" sz="2400" dirty="0" smtClean="0">
                <a:solidFill>
                  <a:srgbClr val="000000"/>
                </a:solidFill>
              </a:rPr>
              <a:t>. </a:t>
            </a:r>
            <a:endParaRPr lang="en-GB" sz="24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3331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21" b="34321"/>
          <a:stretch>
            <a:fillRect/>
          </a:stretch>
        </p:blipFill>
        <p:spPr/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6019801"/>
            <a:ext cx="24377650" cy="0"/>
          </a:xfrm>
          <a:prstGeom prst="line">
            <a:avLst/>
          </a:prstGeom>
          <a:ln w="257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84238" y="9067800"/>
            <a:ext cx="225742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smtClean="0">
                <a:solidFill>
                  <a:schemeClr val="bg1"/>
                </a:solidFill>
                <a:latin typeface="Bebas Neue" panose="020B0606020202050201" pitchFamily="34" charset="0"/>
              </a:rPr>
              <a:t>Decision </a:t>
            </a:r>
            <a:r>
              <a:rPr lang="en-US" sz="10000" dirty="0" smtClean="0">
                <a:solidFill>
                  <a:schemeClr val="tx2"/>
                </a:solidFill>
                <a:latin typeface="Bebas Neue" panose="020B0606020202050201" pitchFamily="34" charset="0"/>
              </a:rPr>
              <a:t>Time</a:t>
            </a:r>
            <a:endParaRPr lang="ru-RU" sz="10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81714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254125" y="1367129"/>
            <a:ext cx="10720294" cy="52667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>
            <a:off x="12403231" y="1367129"/>
            <a:ext cx="10720294" cy="52667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1254125" y="7082129"/>
            <a:ext cx="10720294" cy="52667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Прямоугольник 17"/>
          <p:cNvSpPr/>
          <p:nvPr/>
        </p:nvSpPr>
        <p:spPr>
          <a:xfrm>
            <a:off x="12403231" y="7082129"/>
            <a:ext cx="10720294" cy="52667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1978025" y="3591262"/>
            <a:ext cx="226062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chemeClr val="tx2"/>
                </a:solidFill>
                <a:latin typeface="Pe-icon-7-stroke" pitchFamily="2" charset="0"/>
              </a:rPr>
              <a:t></a:t>
            </a:r>
            <a:endParaRPr lang="en-US" sz="20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721225" y="23241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3225" y="3579674"/>
            <a:ext cx="5829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standards will you cover by teaching this text and the associated literary devices and elements?</a:t>
            </a:r>
            <a:endParaRPr lang="ru-RU" sz="3000" i="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8562" y="2566481"/>
            <a:ext cx="72358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the </a:t>
            </a:r>
            <a:r>
              <a:rPr lang="en-US" sz="5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standard(s)</a:t>
            </a:r>
            <a:endParaRPr lang="en-US" sz="5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78025" y="9268162"/>
            <a:ext cx="226062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chemeClr val="tx2"/>
                </a:solidFill>
                <a:latin typeface="Pe-icon-7-stroke" pitchFamily="2" charset="0"/>
              </a:rPr>
              <a:t></a:t>
            </a:r>
            <a:endParaRPr lang="en-US" sz="20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721225" y="80010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83225" y="9256574"/>
            <a:ext cx="582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Which literary elements are present in the passages you choice? </a:t>
            </a:r>
            <a:endParaRPr lang="ru-RU" sz="3000" i="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8078" y="8281481"/>
            <a:ext cx="7602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literary elements</a:t>
            </a:r>
            <a:endParaRPr lang="en-US" sz="48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365131" y="1367129"/>
            <a:ext cx="10720294" cy="52667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3089031" y="3505200"/>
            <a:ext cx="22606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0" baseline="30000" smtClean="0">
                <a:solidFill>
                  <a:schemeClr val="tx2"/>
                </a:solidFill>
                <a:latin typeface="Pe-icon-7-stroke" pitchFamily="2" charset="0"/>
              </a:rPr>
              <a:t></a:t>
            </a:r>
            <a:endParaRPr lang="en-US" sz="21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5846425" y="23241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594231" y="3579674"/>
            <a:ext cx="5829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Which passages are essential to understanding of the text? Which passages will you have students return to for a second reading?</a:t>
            </a:r>
            <a:endParaRPr lang="ru-RU" sz="3000" i="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532225" y="2566481"/>
            <a:ext cx="589130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300" dirty="0">
                <a:solidFill>
                  <a:schemeClr val="tx2"/>
                </a:solidFill>
                <a:latin typeface="Montserrat" panose="00000500000000000000" pitchFamily="50" charset="0"/>
              </a:rPr>
              <a:t>k</a:t>
            </a:r>
            <a:r>
              <a:rPr lang="en-US" sz="5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ey passages</a:t>
            </a:r>
            <a:endParaRPr lang="en-US" sz="5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089031" y="9309239"/>
            <a:ext cx="2260628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0" baseline="30000" smtClean="0">
                <a:solidFill>
                  <a:schemeClr val="tx2"/>
                </a:solidFill>
                <a:latin typeface="Pe-icon-7-stroke" pitchFamily="2" charset="0"/>
              </a:rPr>
              <a:t></a:t>
            </a:r>
            <a:endParaRPr lang="en-US" sz="22000" baseline="30000">
              <a:solidFill>
                <a:schemeClr val="tx2"/>
              </a:solidFill>
              <a:latin typeface="FontAwesome" pitchFamily="2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5846425" y="80010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6594231" y="9256574"/>
            <a:ext cx="582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Write your objective for this lesson.</a:t>
            </a:r>
            <a:endParaRPr lang="ru-RU" sz="3000" i="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518031" y="8281481"/>
            <a:ext cx="54832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**objective</a:t>
            </a:r>
            <a:endParaRPr lang="en-US" sz="55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498517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6" b="14276"/>
          <a:stretch>
            <a:fillRect/>
          </a:stretch>
        </p:blipFill>
        <p:spPr/>
      </p:pic>
      <p:sp>
        <p:nvSpPr>
          <p:cNvPr id="3" name="Прямоугольник 2"/>
          <p:cNvSpPr/>
          <p:nvPr/>
        </p:nvSpPr>
        <p:spPr>
          <a:xfrm>
            <a:off x="5751871" y="4363064"/>
            <a:ext cx="18625779" cy="5161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51871" y="5597366"/>
            <a:ext cx="186257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Grade-Level Texts</a:t>
            </a:r>
            <a:endParaRPr lang="ru-RU" sz="1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3593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6" b="14276"/>
          <a:stretch>
            <a:fillRect/>
          </a:stretch>
        </p:blipFill>
        <p:spPr/>
      </p:pic>
      <p:sp>
        <p:nvSpPr>
          <p:cNvPr id="3" name="Прямоугольник 2"/>
          <p:cNvSpPr/>
          <p:nvPr/>
        </p:nvSpPr>
        <p:spPr>
          <a:xfrm>
            <a:off x="5751871" y="4363064"/>
            <a:ext cx="18625779" cy="5161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51871" y="5597366"/>
            <a:ext cx="186257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Upper Elementary: “</a:t>
            </a:r>
            <a:r>
              <a:rPr lang="en-US" sz="6600" b="1" dirty="0" err="1" smtClean="0">
                <a:solidFill>
                  <a:srgbClr val="FFFFFF"/>
                </a:solidFill>
                <a:latin typeface="Bebas Neue" panose="020B0606020202050201" pitchFamily="34" charset="0"/>
              </a:rPr>
              <a:t>Seedfolks</a:t>
            </a:r>
            <a:r>
              <a:rPr lang="en-US" sz="6600" b="1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”</a:t>
            </a:r>
          </a:p>
          <a:p>
            <a:pPr algn="ctr"/>
            <a:r>
              <a:rPr lang="en-US" sz="6600" b="1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Middle </a:t>
            </a:r>
            <a:r>
              <a:rPr lang="en-US" sz="6600" b="1" dirty="0" err="1" smtClean="0">
                <a:solidFill>
                  <a:srgbClr val="FFFFFF"/>
                </a:solidFill>
                <a:latin typeface="Bebas Neue" panose="020B0606020202050201" pitchFamily="34" charset="0"/>
              </a:rPr>
              <a:t>Scool</a:t>
            </a:r>
            <a:r>
              <a:rPr lang="en-US" sz="6600" b="1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: “Eleven”</a:t>
            </a:r>
          </a:p>
          <a:p>
            <a:pPr algn="ctr"/>
            <a:r>
              <a:rPr lang="en-US" sz="6600" b="1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High School: “Everyday Use”</a:t>
            </a:r>
            <a:endParaRPr lang="ru-RU" sz="6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3948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>
          <a:xfrm>
            <a:off x="0" y="6074697"/>
            <a:ext cx="24377649" cy="7666703"/>
          </a:xfrm>
        </p:spPr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628103"/>
            <a:chOff x="4873625" y="6125497"/>
            <a:chExt cx="14001043" cy="3628103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rgbClr val="FFFFFF"/>
                  </a:solidFill>
                  <a:latin typeface="Bebas Neue" panose="020B0606020202050201" pitchFamily="34" charset="0"/>
                </a:rPr>
                <a:t>personal </a:t>
              </a:r>
              <a:r>
                <a:rPr lang="en-US" sz="16000" dirty="0" smtClean="0">
                  <a:solidFill>
                    <a:srgbClr val="000000"/>
                  </a:solidFill>
                  <a:latin typeface="Bebas Neue" panose="020B0606020202050201" pitchFamily="34" charset="0"/>
                </a:rPr>
                <a:t>read</a:t>
              </a:r>
              <a:endParaRPr lang="ru-RU" sz="16000" dirty="0">
                <a:solidFill>
                  <a:srgbClr val="000000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2191245"/>
      </p:ext>
    </p:extLst>
  </p:cSld>
  <p:clrMapOvr>
    <a:masterClrMapping/>
  </p:clrMapOvr>
  <p:transition spd="slow" advClick="0" advTm="100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Прямоугольник 68"/>
          <p:cNvSpPr/>
          <p:nvPr/>
        </p:nvSpPr>
        <p:spPr>
          <a:xfrm>
            <a:off x="8779111" y="3886200"/>
            <a:ext cx="6819429" cy="6705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535" y="3912556"/>
            <a:ext cx="6737350" cy="6763871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70" name="Прямоугольник 69"/>
          <p:cNvSpPr/>
          <p:nvPr/>
        </p:nvSpPr>
        <p:spPr>
          <a:xfrm>
            <a:off x="15960725" y="3886200"/>
            <a:ext cx="6819429" cy="6705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0380" y="3886200"/>
            <a:ext cx="6839773" cy="6763871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68" name="Прямоугольник 67"/>
          <p:cNvSpPr/>
          <p:nvPr/>
        </p:nvSpPr>
        <p:spPr>
          <a:xfrm>
            <a:off x="1597497" y="3886200"/>
            <a:ext cx="6819429" cy="6705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97" y="3886200"/>
            <a:ext cx="6737350" cy="6763871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71" name="TextBox 70"/>
          <p:cNvSpPr txBox="1"/>
          <p:nvPr/>
        </p:nvSpPr>
        <p:spPr>
          <a:xfrm>
            <a:off x="11058511" y="6400800"/>
            <a:ext cx="2260628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0" baseline="30000" dirty="0" smtClean="0">
                <a:solidFill>
                  <a:schemeClr val="tx2"/>
                </a:solidFill>
                <a:latin typeface="Pe-icon-7-stroke" pitchFamily="2" charset="0"/>
              </a:rPr>
              <a:t></a:t>
            </a:r>
            <a:endParaRPr lang="en-US" sz="40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876897" y="6663392"/>
            <a:ext cx="2260628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0" baseline="30000" dirty="0" smtClean="0">
                <a:solidFill>
                  <a:schemeClr val="tx2"/>
                </a:solidFill>
                <a:latin typeface="Pe-icon-7-stroke" pitchFamily="2" charset="0"/>
              </a:rPr>
              <a:t></a:t>
            </a:r>
            <a:endParaRPr lang="en-US" sz="40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8462597" y="6324600"/>
            <a:ext cx="2260628" cy="4503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3000" baseline="30000" dirty="0" smtClean="0">
                <a:solidFill>
                  <a:schemeClr val="tx2"/>
                </a:solidFill>
                <a:latin typeface="Pe-icon-7-stroke" pitchFamily="2" charset="0"/>
              </a:rPr>
              <a:t></a:t>
            </a:r>
            <a:endParaRPr lang="en-US" sz="43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779111" y="11478161"/>
            <a:ext cx="68194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Book you’ve never finished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597497" y="11478161"/>
            <a:ext cx="6819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Book You Love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5960724" y="11478161"/>
            <a:ext cx="68194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Book you lie about having read. </a:t>
            </a:r>
            <a:r>
              <a:rPr lang="en-US" sz="4000" spc="300" dirty="0" smtClean="0">
                <a:solidFill>
                  <a:schemeClr val="tx2"/>
                </a:solidFill>
                <a:latin typeface="Montserrat" panose="00000500000000000000" pitchFamily="50" charset="0"/>
                <a:sym typeface="Wingdings" panose="05000000000000000000" pitchFamily="2" charset="2"/>
              </a:rPr>
              <a:t></a:t>
            </a:r>
            <a:endParaRPr lang="en-US" sz="40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89152" y="1143000"/>
            <a:ext cx="20199348" cy="21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0" dirty="0" smtClean="0">
                <a:solidFill>
                  <a:schemeClr val="tx2"/>
                </a:solidFill>
                <a:latin typeface="Bebas Neue" panose="020B0606020202050201" pitchFamily="34" charset="0"/>
              </a:rPr>
              <a:t>team </a:t>
            </a:r>
            <a:r>
              <a:rPr lang="en-US" sz="16000" dirty="0" smtClean="0">
                <a:solidFill>
                  <a:schemeClr val="accent1"/>
                </a:solidFill>
                <a:latin typeface="Bebas Neue" panose="020B0606020202050201" pitchFamily="34" charset="0"/>
              </a:rPr>
              <a:t>builder</a:t>
            </a:r>
            <a:endParaRPr lang="ru-RU" sz="16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15814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63625" y="1150925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What strikes you?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aseline="30000" dirty="0" smtClean="0">
                <a:solidFill>
                  <a:srgbClr val="000000"/>
                </a:solidFill>
              </a:rPr>
              <a:t>Choose words, phrases, or passages that stand out to you</a:t>
            </a:r>
            <a:r>
              <a:rPr lang="en-GB" sz="4000" dirty="0" smtClean="0">
                <a:solidFill>
                  <a:srgbClr val="000000"/>
                </a:solidFill>
              </a:rPr>
              <a:t> </a:t>
            </a:r>
            <a:r>
              <a:rPr lang="en-GB" sz="4000" baseline="30000" dirty="0" smtClean="0">
                <a:solidFill>
                  <a:srgbClr val="000000"/>
                </a:solidFill>
              </a:rPr>
              <a:t>personally. </a:t>
            </a:r>
            <a:endParaRPr lang="en-GB" sz="4000" baseline="30000" dirty="0">
              <a:solidFill>
                <a:srgbClr val="00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What meaning is revealed?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5451" y="11250516"/>
              <a:ext cx="5270026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baseline="30000" dirty="0" smtClean="0">
                  <a:solidFill>
                    <a:srgbClr val="000000"/>
                  </a:solidFill>
                </a:rPr>
                <a:t>What do the words, phrases, or passages you selected reveal to you about your own interpretation of the meaning of the text?</a:t>
              </a:r>
              <a:endParaRPr lang="en-GB" sz="4400" baseline="30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4456112" y="7304509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713301" y="7578984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Overall meaning?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047137" y="10708964"/>
            <a:ext cx="52700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aseline="30000" dirty="0" smtClean="0">
                <a:solidFill>
                  <a:srgbClr val="000000"/>
                </a:solidFill>
              </a:rPr>
              <a:t>What overall meaning have YOU derived from the text?</a:t>
            </a:r>
            <a:endParaRPr lang="en-GB" sz="5400" baseline="30000" dirty="0">
              <a:solidFill>
                <a:srgbClr val="000000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minutes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389225" y="4210175"/>
            <a:ext cx="7315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Silent Read and </a:t>
            </a:r>
            <a:r>
              <a:rPr lang="en-US" sz="88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Annotation</a:t>
            </a:r>
          </a:p>
        </p:txBody>
      </p:sp>
    </p:spTree>
    <p:extLst>
      <p:ext uri="{BB962C8B-B14F-4D97-AF65-F5344CB8AC3E}">
        <p14:creationId xmlns:p14="http://schemas.microsoft.com/office/powerpoint/2010/main" val="228848939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901" y="1391983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One person begins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Read aloud one word,</a:t>
            </a:r>
            <a:r>
              <a:rPr lang="en-GB" sz="4800" dirty="0" smtClean="0">
                <a:solidFill>
                  <a:srgbClr val="000000"/>
                </a:solidFill>
              </a:rPr>
              <a:t> </a:t>
            </a:r>
            <a:r>
              <a:rPr lang="en-GB" sz="4800" baseline="30000" dirty="0" smtClean="0">
                <a:solidFill>
                  <a:srgbClr val="000000"/>
                </a:solidFill>
              </a:rPr>
              <a:t>phrase or passage from your annotation.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Move clockwise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1399" y="11133950"/>
              <a:ext cx="527002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aseline="30000" dirty="0" smtClean="0">
                  <a:solidFill>
                    <a:srgbClr val="000000"/>
                  </a:solidFill>
                </a:rPr>
                <a:t>Everyone responds to the quote that was read aloud OR to the previous persons comments about that quote. </a:t>
              </a:r>
              <a:r>
                <a:rPr lang="en-GB" sz="4800" dirty="0" smtClean="0">
                  <a:solidFill>
                    <a:srgbClr val="000000"/>
                  </a:solidFill>
                </a:rPr>
                <a:t> </a:t>
              </a:r>
              <a:endParaRPr lang="en-GB" sz="4800" baseline="30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804625" y="6931981"/>
            <a:ext cx="6092826" cy="5912526"/>
            <a:chOff x="-1" y="7803474"/>
            <a:chExt cx="6092826" cy="5912526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7862" y="8068301"/>
              <a:ext cx="5483226" cy="3093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Beginner has the last word</a:t>
              </a: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17" name="TextBox 16"/>
          <p:cNvSpPr txBox="1"/>
          <p:nvPr/>
        </p:nvSpPr>
        <p:spPr>
          <a:xfrm>
            <a:off x="15360650" y="4333948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Save the Last Word</a:t>
            </a:r>
            <a:endParaRPr lang="en-US" sz="8800" spc="300" dirty="0" smtClean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1650" y="10456560"/>
            <a:ext cx="52700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The person that started reveals why they selected the phrase or passage and responds to others comments.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minutes</a:t>
            </a:r>
          </a:p>
        </p:txBody>
      </p:sp>
      <p:sp>
        <p:nvSpPr>
          <p:cNvPr id="20" name="Прямоугольник 27"/>
          <p:cNvSpPr/>
          <p:nvPr/>
        </p:nvSpPr>
        <p:spPr>
          <a:xfrm>
            <a:off x="7314287" y="6931981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92777" y="7214971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Keep it Going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74213" y="10168238"/>
            <a:ext cx="527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Everyone has a turn to have the last word!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24239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901" y="1391983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What strikes you?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aseline="30000" dirty="0" smtClean="0">
                <a:solidFill>
                  <a:srgbClr val="000000"/>
                </a:solidFill>
              </a:rPr>
              <a:t>Choose words, phrases, or passages that stand out to you</a:t>
            </a:r>
            <a:r>
              <a:rPr lang="en-GB" sz="4000" dirty="0" smtClean="0">
                <a:solidFill>
                  <a:srgbClr val="000000"/>
                </a:solidFill>
              </a:rPr>
              <a:t> </a:t>
            </a:r>
            <a:r>
              <a:rPr lang="en-GB" sz="4000" baseline="30000" dirty="0" smtClean="0">
                <a:solidFill>
                  <a:srgbClr val="000000"/>
                </a:solidFill>
              </a:rPr>
              <a:t>personally. </a:t>
            </a:r>
            <a:endParaRPr lang="en-GB" sz="4000" baseline="30000" dirty="0">
              <a:solidFill>
                <a:srgbClr val="00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What meaning is revealed?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1399" y="12092853"/>
              <a:ext cx="527002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aseline="30000" dirty="0" smtClean="0">
                  <a:solidFill>
                    <a:srgbClr val="000000"/>
                  </a:solidFill>
                </a:rPr>
                <a:t>What do the words, phrases, or passages you selected reveal to you about your own interpretation of the meaning of the text?</a:t>
              </a:r>
              <a:endParaRPr lang="en-GB" baseline="30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758825" y="7093268"/>
            <a:ext cx="6092826" cy="5912526"/>
            <a:chOff x="-1" y="7803474"/>
            <a:chExt cx="6092826" cy="5912526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04799" y="10382071"/>
              <a:ext cx="5483226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concept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11399" y="11753671"/>
              <a:ext cx="527002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aseline="30000" smtClean="0">
                  <a:solidFill>
                    <a:srgbClr val="000000"/>
                  </a:solidFill>
                </a:rPr>
                <a:t>Lorem </a:t>
              </a:r>
              <a:r>
                <a:rPr lang="en-GB" baseline="30000">
                  <a:solidFill>
                    <a:srgbClr val="000000"/>
                  </a:solidFill>
                </a:rPr>
                <a:t>ipsum dolor sit amet, consectetur .</a:t>
              </a:r>
              <a:r>
                <a:rPr lang="en-GB" baseline="30000" smtClean="0">
                  <a:solidFill>
                    <a:srgbClr val="000000"/>
                  </a:solidFill>
                </a:rPr>
                <a:t> </a:t>
              </a:r>
              <a:r>
                <a:rPr lang="en-GB" baseline="30000">
                  <a:solidFill>
                    <a:srgbClr val="000000"/>
                  </a:solidFill>
                </a:rPr>
                <a:t>Nunc ac laoreet nisi. Donec eget enim </a:t>
              </a:r>
              <a:r>
                <a:rPr lang="en-GB" baseline="30000" smtClean="0">
                  <a:solidFill>
                    <a:srgbClr val="000000"/>
                  </a:solidFill>
                </a:rPr>
                <a:t>cursu</a:t>
              </a:r>
              <a:endParaRPr lang="en-GB" baseline="30000">
                <a:solidFill>
                  <a:srgbClr val="000000"/>
                </a:solidFill>
              </a:endParaRP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7273925" y="70932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50150" y="7578984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Overall meaning?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7685325" y="11043465"/>
            <a:ext cx="52700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aseline="30000" dirty="0" smtClean="0">
                <a:solidFill>
                  <a:srgbClr val="000000"/>
                </a:solidFill>
              </a:rPr>
              <a:t>What overall meaning have YOU derived from the text?</a:t>
            </a:r>
            <a:endParaRPr lang="en-GB" baseline="30000" dirty="0">
              <a:solidFill>
                <a:srgbClr val="000000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14741776" y="4319383"/>
            <a:ext cx="795923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Open </a:t>
            </a:r>
          </a:p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Discussion</a:t>
            </a:r>
            <a:endParaRPr lang="en-US" sz="9600" spc="3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18621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/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628103"/>
            <a:chOff x="4873625" y="6125497"/>
            <a:chExt cx="14001043" cy="3628103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rgbClr val="FFFFFF"/>
                  </a:solidFill>
                  <a:latin typeface="Bebas Neue" panose="020B0606020202050201" pitchFamily="34" charset="0"/>
                </a:rPr>
                <a:t>meaning </a:t>
              </a:r>
              <a:r>
                <a:rPr lang="en-US" sz="16000" dirty="0" smtClean="0">
                  <a:solidFill>
                    <a:srgbClr val="000000"/>
                  </a:solidFill>
                  <a:latin typeface="Bebas Neue" panose="020B0606020202050201" pitchFamily="34" charset="0"/>
                </a:rPr>
                <a:t>read</a:t>
              </a:r>
              <a:endParaRPr lang="ru-RU" sz="16000" dirty="0">
                <a:solidFill>
                  <a:srgbClr val="000000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0490217"/>
      </p:ext>
    </p:extLst>
  </p:cSld>
  <p:clrMapOvr>
    <a:masterClrMapping/>
  </p:clrMapOvr>
  <p:transition spd="slow" advClick="0" advTm="1000">
    <p:pu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2130378" y="899156"/>
            <a:ext cx="9793224" cy="12357924"/>
            <a:chOff x="-47438" y="7866675"/>
            <a:chExt cx="6092826" cy="5985509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47438" y="7866675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What meaning is revealed?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6185" y="12003712"/>
              <a:ext cx="5270026" cy="18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Which literary elements or devices are present in your annotation? How are they used to</a:t>
              </a:r>
              <a:r>
                <a:rPr lang="en-GB" sz="6600" dirty="0" smtClean="0">
                  <a:solidFill>
                    <a:srgbClr val="000000"/>
                  </a:solidFill>
                </a:rPr>
                <a:t> 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develop or enrich this meaning?</a:t>
              </a:r>
              <a:endParaRPr lang="en-GB" sz="6600" baseline="30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5 minutes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389225" y="4210175"/>
            <a:ext cx="7315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Silent Read and </a:t>
            </a:r>
            <a:r>
              <a:rPr lang="en-US" sz="88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Annotation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91637" y="6187833"/>
            <a:ext cx="847070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aseline="30000" dirty="0" smtClean="0">
                <a:solidFill>
                  <a:srgbClr val="000000"/>
                </a:solidFill>
              </a:rPr>
              <a:t>What words, phrases, are most meaningful in the text to </a:t>
            </a:r>
            <a:r>
              <a:rPr lang="en-GB" sz="6600" u="sng" baseline="30000" dirty="0" smtClean="0">
                <a:solidFill>
                  <a:srgbClr val="000000"/>
                </a:solidFill>
              </a:rPr>
              <a:t>understand the text as a whole</a:t>
            </a:r>
            <a:r>
              <a:rPr lang="en-GB" sz="6600" baseline="30000" dirty="0" smtClean="0">
                <a:solidFill>
                  <a:srgbClr val="000000"/>
                </a:solidFill>
              </a:rPr>
              <a:t>? Why and/or How? </a:t>
            </a:r>
            <a:endParaRPr lang="en-GB" sz="66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39984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58825" y="768668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901" y="1391983"/>
            <a:ext cx="548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One person begins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70225" y="4949501"/>
            <a:ext cx="5270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Read aloud one word,</a:t>
            </a:r>
            <a:r>
              <a:rPr lang="en-GB" sz="4800" dirty="0" smtClean="0">
                <a:solidFill>
                  <a:srgbClr val="000000"/>
                </a:solidFill>
              </a:rPr>
              <a:t> </a:t>
            </a:r>
            <a:r>
              <a:rPr lang="en-GB" sz="4800" baseline="30000" dirty="0" smtClean="0">
                <a:solidFill>
                  <a:srgbClr val="000000"/>
                </a:solidFill>
              </a:rPr>
              <a:t>phrase or passage from your annotation.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7273925" y="768668"/>
            <a:ext cx="6092826" cy="5912526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Move clockwise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11399" y="11133950"/>
              <a:ext cx="527002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aseline="30000" dirty="0" smtClean="0">
                  <a:solidFill>
                    <a:srgbClr val="000000"/>
                  </a:solidFill>
                </a:rPr>
                <a:t>Everyone responds to the quote that was read aloud OR to the previous persons comments about that quote. </a:t>
              </a:r>
              <a:r>
                <a:rPr lang="en-GB" sz="4800" dirty="0" smtClean="0">
                  <a:solidFill>
                    <a:srgbClr val="000000"/>
                  </a:solidFill>
                </a:rPr>
                <a:t> </a:t>
              </a:r>
              <a:endParaRPr lang="en-GB" sz="4800" baseline="300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804625" y="6931981"/>
            <a:ext cx="6092826" cy="5912526"/>
            <a:chOff x="-1" y="7803474"/>
            <a:chExt cx="6092826" cy="5912526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57862" y="8068301"/>
              <a:ext cx="5483226" cy="3093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Beginner has the last word</a:t>
              </a: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17" name="TextBox 16"/>
          <p:cNvSpPr txBox="1"/>
          <p:nvPr/>
        </p:nvSpPr>
        <p:spPr>
          <a:xfrm>
            <a:off x="15360650" y="4333948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Save the Last Word</a:t>
            </a:r>
            <a:endParaRPr lang="en-US" sz="8800" spc="300" dirty="0" smtClean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41650" y="10456560"/>
            <a:ext cx="52700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The person that started reveals why they selected the phrase or passage and responds to others comments.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minutes</a:t>
            </a:r>
          </a:p>
        </p:txBody>
      </p:sp>
      <p:sp>
        <p:nvSpPr>
          <p:cNvPr id="20" name="Прямоугольник 27"/>
          <p:cNvSpPr/>
          <p:nvPr/>
        </p:nvSpPr>
        <p:spPr>
          <a:xfrm>
            <a:off x="7314287" y="6931981"/>
            <a:ext cx="6092826" cy="591252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492777" y="7214971"/>
            <a:ext cx="548322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Keep it Going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674213" y="10168238"/>
            <a:ext cx="52700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aseline="30000" dirty="0" smtClean="0">
                <a:solidFill>
                  <a:srgbClr val="000000"/>
                </a:solidFill>
              </a:rPr>
              <a:t>Everyone has a turn to have the last word! </a:t>
            </a:r>
            <a:endParaRPr lang="en-GB" sz="48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00890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2206625" y="768668"/>
            <a:ext cx="9793224" cy="6035041"/>
            <a:chOff x="-1" y="7803473"/>
            <a:chExt cx="6092826" cy="585047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3"/>
              <a:ext cx="6092826" cy="58504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What meaning is revealed?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5451" y="10971950"/>
              <a:ext cx="5270026" cy="1356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What words, phrases, are most meaningful in the text to </a:t>
              </a:r>
              <a:r>
                <a:rPr lang="en-GB" sz="6600" u="sng" baseline="30000" dirty="0" smtClean="0">
                  <a:solidFill>
                    <a:srgbClr val="000000"/>
                  </a:solidFill>
                </a:rPr>
                <a:t>understand the text as a whole</a:t>
              </a:r>
              <a:r>
                <a:rPr lang="en-GB" sz="6600" baseline="30000" dirty="0" smtClean="0">
                  <a:solidFill>
                    <a:srgbClr val="000000"/>
                  </a:solidFill>
                </a:rPr>
                <a:t>? Why and/or How? </a:t>
              </a:r>
              <a:endParaRPr lang="en-GB" sz="6600" baseline="30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3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minutes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741776" y="4319383"/>
            <a:ext cx="795923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Open </a:t>
            </a:r>
          </a:p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Discussion</a:t>
            </a:r>
            <a:endParaRPr lang="en-US" sz="9600" spc="3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Прямоугольник 43"/>
          <p:cNvSpPr/>
          <p:nvPr/>
        </p:nvSpPr>
        <p:spPr>
          <a:xfrm>
            <a:off x="2206625" y="7020116"/>
            <a:ext cx="9793224" cy="6035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8394" y="7389249"/>
            <a:ext cx="8813391" cy="2952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What meaning is revealed?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7883" y="10022071"/>
            <a:ext cx="847070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aseline="30000" dirty="0" smtClean="0">
                <a:solidFill>
                  <a:srgbClr val="000000"/>
                </a:solidFill>
              </a:rPr>
              <a:t>Which annotations from your first reading remained which fell away in this new perspective of questioning?</a:t>
            </a:r>
            <a:r>
              <a:rPr lang="en-GB" sz="6600" dirty="0" smtClean="0">
                <a:solidFill>
                  <a:srgbClr val="000000"/>
                </a:solidFill>
              </a:rPr>
              <a:t> </a:t>
            </a:r>
            <a:endParaRPr lang="en-GB" sz="66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645155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3" b="22023"/>
          <a:stretch>
            <a:fillRect/>
          </a:stretch>
        </p:blipFill>
        <p:spPr/>
      </p:pic>
      <p:sp>
        <p:nvSpPr>
          <p:cNvPr id="2" name="Прямоугольник 1"/>
          <p:cNvSpPr/>
          <p:nvPr/>
        </p:nvSpPr>
        <p:spPr>
          <a:xfrm>
            <a:off x="4873625" y="0"/>
            <a:ext cx="14001043" cy="1143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873625" y="6049297"/>
            <a:ext cx="14001043" cy="3628103"/>
            <a:chOff x="4873625" y="6125497"/>
            <a:chExt cx="14001043" cy="3628103"/>
          </a:xfrm>
        </p:grpSpPr>
        <p:sp>
          <p:nvSpPr>
            <p:cNvPr id="3" name="TextBox 2"/>
            <p:cNvSpPr txBox="1"/>
            <p:nvPr/>
          </p:nvSpPr>
          <p:spPr>
            <a:xfrm>
              <a:off x="4873625" y="6658897"/>
              <a:ext cx="1400104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0" dirty="0" smtClean="0">
                  <a:solidFill>
                    <a:srgbClr val="FFFFFF"/>
                  </a:solidFill>
                  <a:latin typeface="Bebas Neue" panose="020B0606020202050201" pitchFamily="34" charset="0"/>
                </a:rPr>
                <a:t>instructional </a:t>
              </a:r>
              <a:r>
                <a:rPr lang="en-US" sz="16000" dirty="0" smtClean="0">
                  <a:solidFill>
                    <a:srgbClr val="000000"/>
                  </a:solidFill>
                  <a:latin typeface="Bebas Neue" panose="020B0606020202050201" pitchFamily="34" charset="0"/>
                </a:rPr>
                <a:t>read</a:t>
              </a:r>
              <a:endParaRPr lang="ru-RU" sz="16000" dirty="0">
                <a:solidFill>
                  <a:srgbClr val="000000"/>
                </a:solidFill>
              </a:endParaRPr>
            </a:p>
          </p:txBody>
        </p:sp>
        <p:cxnSp>
          <p:nvCxnSpPr>
            <p:cNvPr id="4" name="Прямая соединительная линия 3"/>
            <p:cNvCxnSpPr/>
            <p:nvPr/>
          </p:nvCxnSpPr>
          <p:spPr>
            <a:xfrm>
              <a:off x="6391538" y="6125497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6391538" y="9753600"/>
              <a:ext cx="1096521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3260867"/>
      </p:ext>
    </p:extLst>
  </p:cSld>
  <p:clrMapOvr>
    <a:masterClrMapping/>
  </p:clrMapOvr>
  <p:transition spd="slow" advClick="0" advTm="1000">
    <p:pu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/>
          <p:cNvGrpSpPr/>
          <p:nvPr/>
        </p:nvGrpSpPr>
        <p:grpSpPr>
          <a:xfrm>
            <a:off x="2206625" y="768668"/>
            <a:ext cx="9793224" cy="12207240"/>
            <a:chOff x="-1" y="7803474"/>
            <a:chExt cx="6092826" cy="5912526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-1" y="7803474"/>
              <a:ext cx="6092826" cy="59125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8851" y="8095834"/>
              <a:ext cx="5483226" cy="1386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spc="300" dirty="0" smtClean="0">
                  <a:solidFill>
                    <a:srgbClr val="000000"/>
                  </a:solidFill>
                  <a:latin typeface="Montserrat" panose="00000500000000000000" pitchFamily="50" charset="0"/>
                </a:rPr>
                <a:t>Which passages are essential to instruction?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5451" y="10107978"/>
              <a:ext cx="5270026" cy="32050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Select 1-2 key passages which reveal(s) the “essence” of the text? How or Why?</a:t>
              </a:r>
            </a:p>
            <a:p>
              <a:pPr algn="ctr"/>
              <a:endParaRPr lang="en-GB" sz="6600" baseline="30000" dirty="0">
                <a:solidFill>
                  <a:srgbClr val="000000"/>
                </a:solidFill>
              </a:endParaRPr>
            </a:p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What literary elements and devices can be taught with these passages?</a:t>
              </a:r>
            </a:p>
            <a:p>
              <a:pPr algn="ctr"/>
              <a:endParaRPr lang="en-GB" sz="6600" baseline="30000" dirty="0">
                <a:solidFill>
                  <a:srgbClr val="000000"/>
                </a:solidFill>
              </a:endParaRPr>
            </a:p>
            <a:p>
              <a:pPr algn="ctr"/>
              <a:r>
                <a:rPr lang="en-GB" sz="6600" baseline="30000" dirty="0" smtClean="0">
                  <a:solidFill>
                    <a:srgbClr val="000000"/>
                  </a:solidFill>
                </a:rPr>
                <a:t>**</a:t>
              </a:r>
              <a:r>
                <a:rPr lang="en-GB" sz="2800" dirty="0" smtClean="0">
                  <a:solidFill>
                    <a:srgbClr val="000000"/>
                  </a:solidFill>
                </a:rPr>
                <a:t>This passage should highlight the </a:t>
              </a:r>
              <a:r>
                <a:rPr lang="en-GB" sz="2800" u="sng" dirty="0" smtClean="0">
                  <a:solidFill>
                    <a:srgbClr val="000000"/>
                  </a:solidFill>
                </a:rPr>
                <a:t>meaning of the text as a whole</a:t>
              </a:r>
              <a:r>
                <a:rPr lang="en-GB" sz="2800" dirty="0" smtClean="0">
                  <a:solidFill>
                    <a:srgbClr val="000000"/>
                  </a:solidFill>
                </a:rPr>
                <a:t>. </a:t>
              </a:r>
              <a:endParaRPr lang="en-GB" sz="2800" baseline="300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5 minutes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389225" y="4210175"/>
            <a:ext cx="7315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Silent Read and </a:t>
            </a:r>
            <a:r>
              <a:rPr lang="en-US" sz="88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Annotation</a:t>
            </a:r>
          </a:p>
        </p:txBody>
      </p:sp>
    </p:spTree>
    <p:extLst>
      <p:ext uri="{BB962C8B-B14F-4D97-AF65-F5344CB8AC3E}">
        <p14:creationId xmlns:p14="http://schemas.microsoft.com/office/powerpoint/2010/main" val="304678005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/>
          <p:cNvSpPr/>
          <p:nvPr/>
        </p:nvSpPr>
        <p:spPr>
          <a:xfrm>
            <a:off x="2206625" y="768670"/>
            <a:ext cx="9793224" cy="60350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9" r="27459"/>
          <a:stretch>
            <a:fillRect/>
          </a:stretch>
        </p:blipFill>
        <p:spPr/>
      </p:pic>
      <p:sp>
        <p:nvSpPr>
          <p:cNvPr id="22" name="TextBox 21"/>
          <p:cNvSpPr txBox="1"/>
          <p:nvPr/>
        </p:nvSpPr>
        <p:spPr>
          <a:xfrm>
            <a:off x="15617825" y="1708868"/>
            <a:ext cx="548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spc="300" dirty="0">
                <a:solidFill>
                  <a:srgbClr val="000000"/>
                </a:solidFill>
                <a:latin typeface="Montserrat" panose="00000500000000000000" pitchFamily="50" charset="0"/>
              </a:rPr>
              <a:t>7</a:t>
            </a:r>
            <a:r>
              <a:rPr lang="en-US" sz="6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 minutes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14741776" y="4319383"/>
            <a:ext cx="795923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Open </a:t>
            </a:r>
          </a:p>
          <a:p>
            <a:pPr algn="ctr"/>
            <a:r>
              <a:rPr lang="en-US" sz="96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Discussion</a:t>
            </a:r>
            <a:endParaRPr lang="en-US" sz="9600" spc="300" dirty="0">
              <a:solidFill>
                <a:srgbClr val="000000"/>
              </a:solidFill>
              <a:latin typeface="Montserrat" panose="00000500000000000000" pitchFamily="50" charset="0"/>
            </a:endParaRPr>
          </a:p>
        </p:txBody>
      </p:sp>
      <p:sp>
        <p:nvSpPr>
          <p:cNvPr id="10" name="Прямоугольник 43"/>
          <p:cNvSpPr/>
          <p:nvPr/>
        </p:nvSpPr>
        <p:spPr>
          <a:xfrm>
            <a:off x="2206625" y="7020116"/>
            <a:ext cx="9793224" cy="6035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8394" y="7389249"/>
            <a:ext cx="8813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Which standards are covered?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86695" y="9399015"/>
            <a:ext cx="914493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383" lvl="1">
              <a:buClr>
                <a:srgbClr val="434343"/>
              </a:buClr>
              <a:buSzPct val="100000"/>
            </a:pPr>
            <a:r>
              <a:rPr lang="en" sz="4800" dirty="0">
                <a:solidFill>
                  <a:srgbClr val="434343"/>
                </a:solidFill>
              </a:rPr>
              <a:t>Which standards most closely align to what you uncovered in the key passage(s) (e.g., use of figurative language or connotative meaning)?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86695" y="752734"/>
            <a:ext cx="88133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Which passages are essential to instruction?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29735" y="3786188"/>
            <a:ext cx="847070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aseline="30000" dirty="0" smtClean="0">
                <a:solidFill>
                  <a:srgbClr val="000000"/>
                </a:solidFill>
              </a:rPr>
              <a:t>Select 1-2 key passages which reveal(s) the “essence” of the text? How or Why?</a:t>
            </a:r>
          </a:p>
          <a:p>
            <a:pPr algn="ctr"/>
            <a:endParaRPr lang="en-GB" sz="2400" baseline="30000" dirty="0">
              <a:solidFill>
                <a:srgbClr val="000000"/>
              </a:solidFill>
            </a:endParaRPr>
          </a:p>
          <a:p>
            <a:pPr algn="ctr"/>
            <a:r>
              <a:rPr lang="en-GB" sz="2400" baseline="30000" dirty="0" smtClean="0">
                <a:solidFill>
                  <a:srgbClr val="000000"/>
                </a:solidFill>
              </a:rPr>
              <a:t>**</a:t>
            </a:r>
            <a:r>
              <a:rPr lang="en-GB" sz="2400" dirty="0" smtClean="0">
                <a:solidFill>
                  <a:srgbClr val="000000"/>
                </a:solidFill>
              </a:rPr>
              <a:t>This passage should highlight the </a:t>
            </a:r>
            <a:r>
              <a:rPr lang="en-GB" sz="2400" u="sng" dirty="0" smtClean="0">
                <a:solidFill>
                  <a:srgbClr val="000000"/>
                </a:solidFill>
              </a:rPr>
              <a:t>meaning of the text as a whole</a:t>
            </a:r>
            <a:r>
              <a:rPr lang="en-GB" sz="2400" dirty="0" smtClean="0">
                <a:solidFill>
                  <a:srgbClr val="000000"/>
                </a:solidFill>
              </a:rPr>
              <a:t>. </a:t>
            </a:r>
            <a:endParaRPr lang="en-GB" sz="2400" baseline="3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4565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0" b="31280"/>
          <a:stretch>
            <a:fillRect/>
          </a:stretch>
        </p:blipFill>
        <p:spPr>
          <a:xfrm>
            <a:off x="19237" y="0"/>
            <a:ext cx="25295961" cy="16051306"/>
          </a:xfrm>
        </p:spPr>
      </p:pic>
      <p:sp>
        <p:nvSpPr>
          <p:cNvPr id="3" name="Прямоугольник 2"/>
          <p:cNvSpPr/>
          <p:nvPr/>
        </p:nvSpPr>
        <p:spPr>
          <a:xfrm>
            <a:off x="5751871" y="4363064"/>
            <a:ext cx="18625779" cy="5161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751871" y="5597366"/>
            <a:ext cx="186257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="1" dirty="0" smtClean="0">
                <a:solidFill>
                  <a:schemeClr val="bg2"/>
                </a:solidFill>
                <a:latin typeface="Bebas Neue" panose="020B0606020202050201" pitchFamily="34" charset="0"/>
              </a:rPr>
              <a:t>Share</a:t>
            </a:r>
            <a:endParaRPr lang="ru-RU" sz="16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0006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21" b="34321"/>
          <a:stretch>
            <a:fillRect/>
          </a:stretch>
        </p:blipFill>
        <p:spPr/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6019801"/>
            <a:ext cx="24377650" cy="0"/>
          </a:xfrm>
          <a:prstGeom prst="line">
            <a:avLst/>
          </a:prstGeom>
          <a:ln w="257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84238" y="9067800"/>
            <a:ext cx="225742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 dirty="0" smtClean="0">
                <a:solidFill>
                  <a:srgbClr val="FFFFFF"/>
                </a:solidFill>
                <a:latin typeface="Bebas Neue" panose="020B0606020202050201" pitchFamily="34" charset="0"/>
              </a:rPr>
              <a:t>Decision </a:t>
            </a:r>
            <a:r>
              <a:rPr lang="en-US" sz="10000" dirty="0" smtClean="0">
                <a:solidFill>
                  <a:srgbClr val="000000"/>
                </a:solidFill>
                <a:latin typeface="Bebas Neue" panose="020B0606020202050201" pitchFamily="34" charset="0"/>
              </a:rPr>
              <a:t>Time</a:t>
            </a:r>
            <a:endParaRPr lang="ru-RU" sz="10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027743"/>
      </p:ext>
    </p:extLst>
  </p:cSld>
  <p:clrMapOvr>
    <a:masterClrMapping/>
  </p:clrMapOvr>
  <p:transition spd="slow" advClick="0" advTm="1000">
    <p:pu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254125" y="1367129"/>
            <a:ext cx="10720294" cy="52667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403231" y="1367129"/>
            <a:ext cx="10720294" cy="52667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54125" y="7082129"/>
            <a:ext cx="10720294" cy="52667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403231" y="7082129"/>
            <a:ext cx="10720294" cy="52667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78025" y="3591262"/>
            <a:ext cx="226062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rgbClr val="000000"/>
                </a:solidFill>
                <a:latin typeface="Pe-icon-7-stroke" pitchFamily="2" charset="0"/>
              </a:rPr>
              <a:t></a:t>
            </a:r>
            <a:endParaRPr lang="en-US" sz="20000" baseline="30000">
              <a:solidFill>
                <a:srgbClr val="000000"/>
              </a:solidFill>
              <a:latin typeface="FontAwesome" pitchFamily="2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721225" y="23241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83225" y="3579674"/>
            <a:ext cx="5829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rgbClr val="00000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What standards will you cover by teaching this text and the associated literary devices and elements?</a:t>
            </a:r>
            <a:endParaRPr lang="ru-RU" sz="3000" i="1" dirty="0">
              <a:solidFill>
                <a:srgbClr val="000000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86398" y="2566481"/>
            <a:ext cx="613092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the standard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78025" y="9268162"/>
            <a:ext cx="226062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aseline="30000" smtClean="0">
                <a:solidFill>
                  <a:srgbClr val="000000"/>
                </a:solidFill>
                <a:latin typeface="Pe-icon-7-stroke" pitchFamily="2" charset="0"/>
              </a:rPr>
              <a:t></a:t>
            </a:r>
            <a:endParaRPr lang="en-US" sz="20000" baseline="30000">
              <a:solidFill>
                <a:srgbClr val="000000"/>
              </a:solidFill>
              <a:latin typeface="FontAwesome" pitchFamily="2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721225" y="80010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483225" y="9256574"/>
            <a:ext cx="5829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rgbClr val="00000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Which literary elements are present in the passages you choice? </a:t>
            </a:r>
            <a:endParaRPr lang="ru-RU" sz="3000" i="1" dirty="0">
              <a:solidFill>
                <a:srgbClr val="000000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78078" y="8281481"/>
            <a:ext cx="76026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literary elements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2365131" y="1367129"/>
            <a:ext cx="10720294" cy="526674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089031" y="3505200"/>
            <a:ext cx="22606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0" baseline="30000" smtClean="0">
                <a:solidFill>
                  <a:srgbClr val="000000"/>
                </a:solidFill>
                <a:latin typeface="Pe-icon-7-stroke" pitchFamily="2" charset="0"/>
              </a:rPr>
              <a:t></a:t>
            </a:r>
            <a:endParaRPr lang="en-US" sz="21000" baseline="30000">
              <a:solidFill>
                <a:srgbClr val="000000"/>
              </a:solidFill>
              <a:latin typeface="FontAwesome" pitchFamily="2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5846425" y="23241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594231" y="3579674"/>
            <a:ext cx="58293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rgbClr val="00000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Which passages are essential to understanding of the text? Which passages will you have students return to for a second reading?</a:t>
            </a:r>
            <a:endParaRPr lang="ru-RU" sz="3000" i="1" dirty="0">
              <a:solidFill>
                <a:srgbClr val="000000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532225" y="2566481"/>
            <a:ext cx="589130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Key passages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3089031" y="9309239"/>
            <a:ext cx="2260628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0" baseline="30000" smtClean="0">
                <a:solidFill>
                  <a:srgbClr val="000000"/>
                </a:solidFill>
                <a:latin typeface="Pe-icon-7-stroke" pitchFamily="2" charset="0"/>
              </a:rPr>
              <a:t></a:t>
            </a:r>
            <a:endParaRPr lang="en-US" sz="22000" baseline="30000">
              <a:solidFill>
                <a:srgbClr val="000000"/>
              </a:solidFill>
              <a:latin typeface="FontAwesome" pitchFamily="2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15846425" y="8001000"/>
            <a:ext cx="0" cy="33528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6594231" y="9256574"/>
            <a:ext cx="582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i="1" dirty="0" smtClean="0">
                <a:solidFill>
                  <a:srgbClr val="00000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Write your objective for this lesson.</a:t>
            </a:r>
            <a:endParaRPr lang="ru-RU" sz="3000" i="1" dirty="0">
              <a:solidFill>
                <a:srgbClr val="000000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518031" y="8281481"/>
            <a:ext cx="548322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300" dirty="0" smtClean="0">
                <a:solidFill>
                  <a:srgbClr val="000000"/>
                </a:solidFill>
                <a:latin typeface="Montserrat" panose="00000500000000000000" pitchFamily="50" charset="0"/>
              </a:rPr>
              <a:t>**objective</a:t>
            </a:r>
          </a:p>
        </p:txBody>
      </p:sp>
    </p:spTree>
    <p:extLst>
      <p:ext uri="{BB962C8B-B14F-4D97-AF65-F5344CB8AC3E}">
        <p14:creationId xmlns:p14="http://schemas.microsoft.com/office/powerpoint/2010/main" val="1840212714"/>
      </p:ext>
    </p:extLst>
  </p:cSld>
  <p:clrMapOvr>
    <a:masterClrMapping/>
  </p:clrMapOvr>
  <p:transition spd="slow" advClick="0" advTm="1000">
    <p:pu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50925" y="5638801"/>
            <a:ext cx="22361525" cy="701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531460" y="5638801"/>
            <a:ext cx="7356005" cy="7010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089152" y="1219200"/>
            <a:ext cx="20199348" cy="21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0" dirty="0" smtClean="0">
                <a:solidFill>
                  <a:schemeClr val="tx2"/>
                </a:solidFill>
                <a:latin typeface="Bebas Neue" panose="020B0606020202050201" pitchFamily="34" charset="0"/>
              </a:rPr>
              <a:t>get in </a:t>
            </a:r>
            <a:r>
              <a:rPr lang="en-US" sz="16000" dirty="0" smtClean="0">
                <a:solidFill>
                  <a:schemeClr val="accent1"/>
                </a:solidFill>
                <a:latin typeface="Bebas Neue" panose="020B0606020202050201" pitchFamily="34" charset="0"/>
              </a:rPr>
              <a:t>touch</a:t>
            </a:r>
            <a:endParaRPr lang="ru-RU" sz="16000" dirty="0">
              <a:solidFill>
                <a:schemeClr val="accent1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755305" y="6858000"/>
            <a:ext cx="6090120" cy="2971800"/>
            <a:chOff x="1679105" y="6934200"/>
            <a:chExt cx="6090120" cy="2971800"/>
          </a:xfrm>
        </p:grpSpPr>
        <p:sp>
          <p:nvSpPr>
            <p:cNvPr id="5" name="TextBox 4"/>
            <p:cNvSpPr txBox="1"/>
            <p:nvPr/>
          </p:nvSpPr>
          <p:spPr>
            <a:xfrm>
              <a:off x="3593851" y="6934200"/>
              <a:ext cx="2260628" cy="2041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9000" baseline="30000" dirty="0">
                <a:solidFill>
                  <a:schemeClr val="tx2"/>
                </a:solidFill>
                <a:latin typeface="FontAwesome" pitchFamily="2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9105" y="8305800"/>
              <a:ext cx="60901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spc="300" dirty="0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vlowe@relay.edu</a:t>
              </a:r>
              <a:endParaRPr lang="en-US" sz="4400" spc="300" dirty="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>
              <a:off x="4305065" y="9906000"/>
              <a:ext cx="838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Прямая соединительная линия 15"/>
          <p:cNvCxnSpPr/>
          <p:nvPr/>
        </p:nvCxnSpPr>
        <p:spPr>
          <a:xfrm>
            <a:off x="11790362" y="9829800"/>
            <a:ext cx="8382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16614305" y="8229600"/>
            <a:ext cx="6090120" cy="1600200"/>
            <a:chOff x="1679105" y="8305800"/>
            <a:chExt cx="6090120" cy="1600200"/>
          </a:xfrm>
        </p:grpSpPr>
        <p:sp>
          <p:nvSpPr>
            <p:cNvPr id="19" name="TextBox 18"/>
            <p:cNvSpPr txBox="1"/>
            <p:nvPr/>
          </p:nvSpPr>
          <p:spPr>
            <a:xfrm>
              <a:off x="1679105" y="8305800"/>
              <a:ext cx="609012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spc="300" dirty="0" err="1" smtClean="0">
                  <a:solidFill>
                    <a:schemeClr val="tx2"/>
                  </a:solidFill>
                  <a:latin typeface="Montserrat" panose="00000500000000000000" pitchFamily="50" charset="0"/>
                </a:rPr>
                <a:t>RelayGSE</a:t>
              </a:r>
              <a:endParaRPr lang="en-US" sz="6500" spc="300" dirty="0" smtClean="0">
                <a:solidFill>
                  <a:schemeClr val="tx2"/>
                </a:solidFill>
                <a:latin typeface="Montserrat" panose="00000500000000000000" pitchFamily="50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305065" y="9906000"/>
              <a:ext cx="838200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244" y="6832600"/>
            <a:ext cx="60960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36003"/>
      </p:ext>
    </p:extLst>
  </p:cSld>
  <p:clrMapOvr>
    <a:masterClrMapping/>
  </p:clrMapOvr>
  <p:transition spd="slow" advClick="0" advTm="1000">
    <p:pu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6" b="14276"/>
          <a:stretch>
            <a:fillRect/>
          </a:stretch>
        </p:blipFill>
        <p:spPr/>
      </p:pic>
      <p:sp>
        <p:nvSpPr>
          <p:cNvPr id="5" name="Прямоугольник 4"/>
          <p:cNvSpPr/>
          <p:nvPr/>
        </p:nvSpPr>
        <p:spPr>
          <a:xfrm>
            <a:off x="911225" y="3657600"/>
            <a:ext cx="22555200" cy="6705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06627" y="5015329"/>
            <a:ext cx="19964398" cy="3519071"/>
            <a:chOff x="2206627" y="4656415"/>
            <a:chExt cx="19964398" cy="3519071"/>
          </a:xfrm>
        </p:grpSpPr>
        <p:sp>
          <p:nvSpPr>
            <p:cNvPr id="6" name="TextBox 5"/>
            <p:cNvSpPr txBox="1"/>
            <p:nvPr/>
          </p:nvSpPr>
          <p:spPr>
            <a:xfrm>
              <a:off x="2206627" y="4656415"/>
              <a:ext cx="19964398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0" smtClean="0">
                  <a:solidFill>
                    <a:schemeClr val="bg2"/>
                  </a:solidFill>
                  <a:latin typeface="Bebas Neue" panose="020B0606020202050201" pitchFamily="34" charset="0"/>
                </a:rPr>
                <a:t>thanks for you time</a:t>
              </a:r>
              <a:endParaRPr lang="ru-RU" sz="20000">
                <a:solidFill>
                  <a:schemeClr val="bg2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845177" y="7467600"/>
              <a:ext cx="126872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4000" dirty="0">
                <a:solidFill>
                  <a:schemeClr val="bg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1334812"/>
      </p:ext>
    </p:extLst>
  </p:cSld>
  <p:clrMapOvr>
    <a:masterClrMapping/>
  </p:clrMapOvr>
  <p:transition spd="slow" advClick="0" advTm="1000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0" b="31280"/>
          <a:stretch>
            <a:fillRect/>
          </a:stretch>
        </p:blipFill>
        <p:spPr>
          <a:xfrm>
            <a:off x="19237" y="0"/>
            <a:ext cx="25295961" cy="16051306"/>
          </a:xfrm>
        </p:spPr>
      </p:pic>
      <p:sp>
        <p:nvSpPr>
          <p:cNvPr id="3" name="Прямоугольник 2"/>
          <p:cNvSpPr/>
          <p:nvPr/>
        </p:nvSpPr>
        <p:spPr>
          <a:xfrm>
            <a:off x="5751871" y="4363064"/>
            <a:ext cx="18625779" cy="5161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751871" y="5597366"/>
            <a:ext cx="1862577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0" b="1" dirty="0" smtClean="0">
                <a:solidFill>
                  <a:schemeClr val="bg2"/>
                </a:solidFill>
                <a:latin typeface="Bebas Neue" panose="020B0606020202050201" pitchFamily="34" charset="0"/>
              </a:rPr>
              <a:t>Share</a:t>
            </a:r>
            <a:endParaRPr lang="ru-RU" sz="16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846346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Shape 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861" y="518253"/>
            <a:ext cx="9839434" cy="210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4847" y="2891566"/>
            <a:ext cx="9839440" cy="2082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745159" y="117121"/>
            <a:ext cx="9497126" cy="2082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5239423"/>
            <a:ext cx="13227952" cy="8474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769752" y="11667215"/>
            <a:ext cx="9497123" cy="1904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853262" y="8850881"/>
            <a:ext cx="9497126" cy="2386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769752" y="4367717"/>
            <a:ext cx="9497123" cy="210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4853262" y="2056919"/>
            <a:ext cx="9497126" cy="2310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4853262" y="6559278"/>
            <a:ext cx="8760251" cy="2437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428692" y="117121"/>
            <a:ext cx="12172960" cy="137124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85038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24377649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76" b="14276"/>
          <a:stretch>
            <a:fillRect/>
          </a:stretch>
        </p:blipFill>
        <p:spPr/>
      </p:pic>
      <p:sp>
        <p:nvSpPr>
          <p:cNvPr id="3" name="Прямоугольник 2"/>
          <p:cNvSpPr/>
          <p:nvPr/>
        </p:nvSpPr>
        <p:spPr>
          <a:xfrm>
            <a:off x="5751871" y="4363064"/>
            <a:ext cx="18625779" cy="5161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751871" y="5597366"/>
            <a:ext cx="186257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 smtClean="0">
                <a:solidFill>
                  <a:schemeClr val="bg2"/>
                </a:solidFill>
                <a:latin typeface="Bebas Neue" panose="020B0606020202050201" pitchFamily="34" charset="0"/>
              </a:rPr>
              <a:t>Collaborative Text Analysis</a:t>
            </a:r>
            <a:endParaRPr lang="ru-RU" sz="120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00610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2437765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01826" y="2006909"/>
            <a:ext cx="6934199" cy="97021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38611" y="6019800"/>
            <a:ext cx="2260628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0" baseline="30000" dirty="0" smtClean="0">
                <a:solidFill>
                  <a:schemeClr val="tx2"/>
                </a:solidFill>
                <a:latin typeface="Pe-icon-7-stroke" pitchFamily="2" charset="0"/>
              </a:rPr>
              <a:t></a:t>
            </a:r>
            <a:endParaRPr lang="en-US" sz="40000" baseline="30000" dirty="0">
              <a:solidFill>
                <a:schemeClr val="tx2"/>
              </a:solidFill>
              <a:latin typeface="FontAwesome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83825" y="420052"/>
            <a:ext cx="12877800" cy="13295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6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Why and How Should We Talk about Texts?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sz="66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6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Collaborative Text Analysis: Whole Group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sz="66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6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Collaborative Text Analysis: Grade-Level Groups</a:t>
            </a:r>
          </a:p>
          <a:p>
            <a:pPr marL="857250" indent="-857250">
              <a:buFont typeface="Wingdings" panose="05000000000000000000" pitchFamily="2" charset="2"/>
              <a:buChar char="q"/>
            </a:pPr>
            <a:endParaRPr lang="en-US" sz="66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  <a:p>
            <a:pPr marL="857250" indent="-857250">
              <a:buFont typeface="Wingdings" panose="05000000000000000000" pitchFamily="2" charset="2"/>
              <a:buChar char="q"/>
            </a:pPr>
            <a:r>
              <a:rPr lang="en-US" sz="66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Discussion &amp; Reflection: Whole Group</a:t>
            </a:r>
            <a:endParaRPr lang="en-US" sz="6600" spc="300" dirty="0" smtClean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826" y="2006910"/>
            <a:ext cx="6934199" cy="9702182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901826" y="685800"/>
            <a:ext cx="6934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spc="300" dirty="0" smtClean="0">
                <a:solidFill>
                  <a:schemeClr val="tx2"/>
                </a:solidFill>
                <a:latin typeface="Montserrat" panose="00000500000000000000" pitchFamily="50" charset="0"/>
              </a:rPr>
              <a:t>Agenda</a:t>
            </a:r>
            <a:endParaRPr lang="en-US" sz="7200" spc="300" dirty="0">
              <a:solidFill>
                <a:schemeClr val="tx2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009061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/>
        </p:nvSpPr>
        <p:spPr>
          <a:xfrm>
            <a:off x="2677027" y="4191000"/>
            <a:ext cx="8943473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79" name="Прямоугольник 78"/>
          <p:cNvSpPr/>
          <p:nvPr/>
        </p:nvSpPr>
        <p:spPr>
          <a:xfrm>
            <a:off x="1597026" y="4191000"/>
            <a:ext cx="1080000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80" name="Subtitle 2"/>
          <p:cNvSpPr txBox="1">
            <a:spLocks/>
          </p:cNvSpPr>
          <p:nvPr/>
        </p:nvSpPr>
        <p:spPr>
          <a:xfrm>
            <a:off x="3044824" y="4689018"/>
            <a:ext cx="7543800" cy="896722"/>
          </a:xfrm>
          <a:prstGeom prst="rect">
            <a:avLst/>
          </a:prstGeom>
          <a:noFill/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6600" baseline="30000" dirty="0" smtClean="0">
                <a:latin typeface="Montserrat"/>
                <a:ea typeface="Open Sans" panose="020B0606030504020204" pitchFamily="34" charset="0"/>
                <a:cs typeface="Open Sans" panose="020B0606030504020204" pitchFamily="34" charset="0"/>
              </a:rPr>
              <a:t>Expands our understanding</a:t>
            </a:r>
            <a:endParaRPr lang="en-GB" sz="6600" baseline="30000" dirty="0">
              <a:latin typeface="Montserra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2" name="Subtitle 2"/>
          <p:cNvSpPr txBox="1">
            <a:spLocks/>
          </p:cNvSpPr>
          <p:nvPr/>
        </p:nvSpPr>
        <p:spPr>
          <a:xfrm>
            <a:off x="1402838" y="5923059"/>
            <a:ext cx="10252587" cy="1327610"/>
          </a:xfrm>
          <a:prstGeom prst="rect">
            <a:avLst/>
          </a:prstGeom>
          <a:noFill/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000" dirty="0" smtClean="0"/>
              <a:t>Discussing texts with peers, expands our own understanding of a text. </a:t>
            </a:r>
            <a:endParaRPr lang="en-GB" sz="3000" baseline="30000" dirty="0"/>
          </a:p>
        </p:txBody>
      </p:sp>
      <p:grpSp>
        <p:nvGrpSpPr>
          <p:cNvPr id="44" name="Группа 43"/>
          <p:cNvGrpSpPr/>
          <p:nvPr/>
        </p:nvGrpSpPr>
        <p:grpSpPr>
          <a:xfrm>
            <a:off x="12646025" y="4191000"/>
            <a:ext cx="10252587" cy="3613666"/>
            <a:chOff x="12947138" y="3733800"/>
            <a:chExt cx="10252587" cy="3613666"/>
          </a:xfrm>
        </p:grpSpPr>
        <p:sp>
          <p:nvSpPr>
            <p:cNvPr id="124" name="Прямоугольник 123"/>
            <p:cNvSpPr/>
            <p:nvPr/>
          </p:nvSpPr>
          <p:spPr>
            <a:xfrm>
              <a:off x="14221327" y="3733800"/>
              <a:ext cx="8943473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13141326" y="3733800"/>
              <a:ext cx="1080000" cy="10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26" name="Subtitle 2"/>
            <p:cNvSpPr txBox="1">
              <a:spLocks/>
            </p:cNvSpPr>
            <p:nvPr/>
          </p:nvSpPr>
          <p:spPr>
            <a:xfrm>
              <a:off x="14560551" y="3931848"/>
              <a:ext cx="8000487" cy="1050611"/>
            </a:xfrm>
            <a:prstGeom prst="rect">
              <a:avLst/>
            </a:prstGeom>
            <a:noFill/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5400" dirty="0" smtClean="0">
                  <a:latin typeface="Montserrat"/>
                  <a:ea typeface="Open Sans" panose="020B0606030504020204" pitchFamily="34" charset="0"/>
                  <a:cs typeface="Open Sans" panose="020B0606030504020204" pitchFamily="34" charset="0"/>
                </a:rPr>
                <a:t>Pushes Perspective</a:t>
              </a:r>
              <a:endParaRPr lang="en-GB" sz="5400" baseline="30000" dirty="0">
                <a:latin typeface="Montserra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8" name="Subtitle 2"/>
            <p:cNvSpPr txBox="1">
              <a:spLocks/>
            </p:cNvSpPr>
            <p:nvPr/>
          </p:nvSpPr>
          <p:spPr>
            <a:xfrm>
              <a:off x="12947138" y="5465859"/>
              <a:ext cx="10252587" cy="1881607"/>
            </a:xfrm>
            <a:prstGeom prst="rect">
              <a:avLst/>
            </a:prstGeom>
            <a:noFill/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3000" dirty="0"/>
                <a:t>Discussing texts with </a:t>
              </a:r>
              <a:r>
                <a:rPr lang="en-GB" sz="3000" dirty="0" smtClean="0"/>
                <a:t>peers, pushes our perspective of a text. It allows our peers to push and deepen our thinking, to help us see through multiple lenses.</a:t>
              </a:r>
              <a:endParaRPr lang="en-GB" sz="3000" baseline="30000" dirty="0"/>
            </a:p>
          </p:txBody>
        </p:sp>
      </p:grpSp>
      <p:sp>
        <p:nvSpPr>
          <p:cNvPr id="129" name="Прямоугольник 128"/>
          <p:cNvSpPr/>
          <p:nvPr/>
        </p:nvSpPr>
        <p:spPr>
          <a:xfrm>
            <a:off x="2677027" y="8610600"/>
            <a:ext cx="8943473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130" name="Прямоугольник 129"/>
          <p:cNvSpPr/>
          <p:nvPr/>
        </p:nvSpPr>
        <p:spPr>
          <a:xfrm>
            <a:off x="1597026" y="8610600"/>
            <a:ext cx="1080000" cy="108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131" name="Subtitle 2"/>
          <p:cNvSpPr txBox="1">
            <a:spLocks/>
          </p:cNvSpPr>
          <p:nvPr/>
        </p:nvSpPr>
        <p:spPr>
          <a:xfrm>
            <a:off x="3044826" y="8954729"/>
            <a:ext cx="7543800" cy="1050611"/>
          </a:xfrm>
          <a:prstGeom prst="rect">
            <a:avLst/>
          </a:prstGeom>
          <a:noFill/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5400" dirty="0">
                <a:latin typeface="Montserrat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r>
              <a:rPr lang="en-US" sz="5400" dirty="0" smtClean="0">
                <a:latin typeface="Montserrat"/>
                <a:ea typeface="Open Sans" panose="020B0606030504020204" pitchFamily="34" charset="0"/>
                <a:cs typeface="Open Sans" panose="020B0606030504020204" pitchFamily="34" charset="0"/>
              </a:rPr>
              <a:t>harpen Our Thinking</a:t>
            </a:r>
            <a:endParaRPr lang="en-GB" sz="5400" baseline="30000" dirty="0">
              <a:latin typeface="Montserra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3" name="Subtitle 2"/>
          <p:cNvSpPr txBox="1">
            <a:spLocks/>
          </p:cNvSpPr>
          <p:nvPr/>
        </p:nvSpPr>
        <p:spPr>
          <a:xfrm>
            <a:off x="1402838" y="10342659"/>
            <a:ext cx="10252587" cy="1881607"/>
          </a:xfrm>
          <a:prstGeom prst="rect">
            <a:avLst/>
          </a:prstGeom>
          <a:noFill/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000" dirty="0" smtClean="0"/>
              <a:t>Discussing </a:t>
            </a:r>
            <a:r>
              <a:rPr lang="en-GB" sz="3000" dirty="0"/>
              <a:t>texts with </a:t>
            </a:r>
            <a:r>
              <a:rPr lang="en-GB" sz="3000" dirty="0" smtClean="0"/>
              <a:t>peers, we sharpen our own thinking. Thoughts we had that were cloudy suddenly come into focus.</a:t>
            </a:r>
            <a:endParaRPr lang="en-GB" sz="3000" baseline="30000" dirty="0"/>
          </a:p>
        </p:txBody>
      </p:sp>
      <p:grpSp>
        <p:nvGrpSpPr>
          <p:cNvPr id="134" name="Группа 133"/>
          <p:cNvGrpSpPr/>
          <p:nvPr/>
        </p:nvGrpSpPr>
        <p:grpSpPr>
          <a:xfrm>
            <a:off x="12646025" y="8610600"/>
            <a:ext cx="10252587" cy="3613666"/>
            <a:chOff x="12947138" y="3733800"/>
            <a:chExt cx="10252587" cy="3613666"/>
          </a:xfrm>
        </p:grpSpPr>
        <p:sp>
          <p:nvSpPr>
            <p:cNvPr id="135" name="Прямоугольник 134"/>
            <p:cNvSpPr/>
            <p:nvPr/>
          </p:nvSpPr>
          <p:spPr>
            <a:xfrm>
              <a:off x="14221327" y="3733800"/>
              <a:ext cx="8943473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36" name="Прямоугольник 135"/>
            <p:cNvSpPr/>
            <p:nvPr/>
          </p:nvSpPr>
          <p:spPr>
            <a:xfrm>
              <a:off x="13141326" y="3733800"/>
              <a:ext cx="1080000" cy="108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137" name="Subtitle 2"/>
            <p:cNvSpPr txBox="1">
              <a:spLocks/>
            </p:cNvSpPr>
            <p:nvPr/>
          </p:nvSpPr>
          <p:spPr>
            <a:xfrm>
              <a:off x="14589126" y="4077929"/>
              <a:ext cx="8340212" cy="1050611"/>
            </a:xfrm>
            <a:prstGeom prst="rect">
              <a:avLst/>
            </a:prstGeom>
            <a:noFill/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lang="en-US" sz="5400" dirty="0">
                  <a:latin typeface="Montserrat"/>
                  <a:ea typeface="Open Sans" panose="020B0606030504020204" pitchFamily="34" charset="0"/>
                  <a:cs typeface="Open Sans" panose="020B0606030504020204" pitchFamily="34" charset="0"/>
                </a:rPr>
                <a:t>R</a:t>
              </a:r>
              <a:r>
                <a:rPr lang="en-US" sz="5400" dirty="0" smtClean="0">
                  <a:latin typeface="Montserrat"/>
                  <a:ea typeface="Open Sans" panose="020B0606030504020204" pitchFamily="34" charset="0"/>
                  <a:cs typeface="Open Sans" panose="020B0606030504020204" pitchFamily="34" charset="0"/>
                </a:rPr>
                <a:t>eflect on Our Thinking</a:t>
              </a:r>
              <a:endParaRPr lang="en-GB" sz="5400" baseline="30000" dirty="0">
                <a:latin typeface="Montserrat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39" name="Subtitle 2"/>
            <p:cNvSpPr txBox="1">
              <a:spLocks/>
            </p:cNvSpPr>
            <p:nvPr/>
          </p:nvSpPr>
          <p:spPr>
            <a:xfrm>
              <a:off x="12947138" y="5465859"/>
              <a:ext cx="10252587" cy="1881607"/>
            </a:xfrm>
            <a:prstGeom prst="rect">
              <a:avLst/>
            </a:prstGeom>
            <a:noFill/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sz="3000" dirty="0" smtClean="0"/>
                <a:t>Discussing </a:t>
              </a:r>
              <a:r>
                <a:rPr lang="en-GB" sz="3000" dirty="0"/>
                <a:t>texts with </a:t>
              </a:r>
              <a:r>
                <a:rPr lang="en-GB" sz="3000" dirty="0" smtClean="0"/>
                <a:t>peers, allows us to reflect on our own thinking—to see how we might approach texts with certain perspectives or biases.</a:t>
              </a:r>
              <a:endParaRPr lang="en-GB" sz="3000" baseline="30000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089152" y="1143000"/>
            <a:ext cx="20199348" cy="2143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0" dirty="0" smtClean="0">
                <a:solidFill>
                  <a:schemeClr val="tx2"/>
                </a:solidFill>
                <a:latin typeface="Bebas Neue" panose="020B0606020202050201" pitchFamily="34" charset="0"/>
              </a:rPr>
              <a:t>talking </a:t>
            </a:r>
            <a:r>
              <a:rPr lang="en-US" sz="16000" dirty="0" smtClean="0">
                <a:solidFill>
                  <a:schemeClr val="accent1"/>
                </a:solidFill>
                <a:latin typeface="Bebas Neue" panose="020B0606020202050201" pitchFamily="34" charset="0"/>
              </a:rPr>
              <a:t>text</a:t>
            </a:r>
            <a:endParaRPr lang="ru-RU" sz="16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018202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Presentation_scheme_6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9CD8DC"/>
      </a:accent1>
      <a:accent2>
        <a:srgbClr val="7D7B7D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43635</TotalTime>
  <Words>1486</Words>
  <Application>Microsoft Office PowerPoint</Application>
  <PresentationFormat>Custom</PresentationFormat>
  <Paragraphs>219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7" baseType="lpstr">
      <vt:lpstr>Arial</vt:lpstr>
      <vt:lpstr>Bebas Neue</vt:lpstr>
      <vt:lpstr>Calibri</vt:lpstr>
      <vt:lpstr>Calibri Light</vt:lpstr>
      <vt:lpstr>FontAwesome</vt:lpstr>
      <vt:lpstr>Lato Light</vt:lpstr>
      <vt:lpstr>Montserrat</vt:lpstr>
      <vt:lpstr>Open Sans</vt:lpstr>
      <vt:lpstr>Open Sans Light</vt:lpstr>
      <vt:lpstr>Open Sans Semibold</vt:lpstr>
      <vt:lpstr>Pe-icon-7-stroke</vt:lpstr>
      <vt:lpstr>Wingdings</vt:lpstr>
      <vt:lpstr>Default Theme</vt:lpstr>
      <vt:lpstr>simple-light-2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Аларон</dc:creator>
  <cp:lastModifiedBy>RGSE</cp:lastModifiedBy>
  <cp:revision>6788</cp:revision>
  <dcterms:created xsi:type="dcterms:W3CDTF">2014-11-12T21:47:38Z</dcterms:created>
  <dcterms:modified xsi:type="dcterms:W3CDTF">2017-05-05T16:26:41Z</dcterms:modified>
</cp:coreProperties>
</file>