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eyewitnesstohistory.com/index.html" TargetMode="External"/><Relationship Id="rId3" Type="http://schemas.openxmlformats.org/officeDocument/2006/relationships/hyperlink" Target="http://legacy.fordham.edu/Halsall/index.asp" TargetMode="External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loc.gov/library/libarch-digital.html" TargetMode="External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cdm16313.contentdm.oclc.org/index.php" TargetMode="External"/><Relationship Id="rId3" Type="http://schemas.openxmlformats.org/officeDocument/2006/relationships/hyperlink" Target="http://www.lib.lsu.edu/services/oralhistory/" TargetMode="External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britishmuseum.org/" TargetMode="External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tif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mailto:loklein@iberia.k12.la.us" TargetMode="Externa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Developing Source-Based Assessments for Social Studies"/>
          <p:cNvSpPr/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defTabSz="514095">
              <a:defRPr sz="7040"/>
            </a:lvl1pPr>
          </a:lstStyle>
          <a:p>
            <a:pPr/>
            <a:r>
              <a:t>Developing Source-Based Assessments for Social Studies</a:t>
            </a:r>
          </a:p>
        </p:txBody>
      </p:sp>
      <p:sp>
        <p:nvSpPr>
          <p:cNvPr id="120" name="Loren C. Klein…"/>
          <p:cNvSpPr/>
          <p:nvPr>
            <p:ph type="subTitle" sz="quarter" idx="1"/>
          </p:nvPr>
        </p:nvSpPr>
        <p:spPr>
          <a:xfrm>
            <a:off x="1270000" y="5029200"/>
            <a:ext cx="10464800" cy="1750864"/>
          </a:xfrm>
          <a:prstGeom prst="rect">
            <a:avLst/>
          </a:prstGeom>
        </p:spPr>
        <p:txBody>
          <a:bodyPr/>
          <a:lstStyle/>
          <a:p>
            <a:pPr defTabSz="508254">
              <a:defRPr sz="2784"/>
            </a:pPr>
            <a:r>
              <a:t>Loren C. Klein</a:t>
            </a:r>
          </a:p>
          <a:p>
            <a:pPr defTabSz="508254">
              <a:defRPr sz="2784"/>
            </a:pPr>
            <a:r>
              <a:t>Jefferson Island Road Elementary School (Iberia)</a:t>
            </a:r>
          </a:p>
          <a:p>
            <a:pPr defTabSz="508254">
              <a:defRPr sz="2784"/>
            </a:pPr>
            <a:r>
              <a:t>LDOE Teacher Leader Advisor (Middle School Social Studies)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Identify Key Concept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Identify Key Concepts</a:t>
            </a:r>
          </a:p>
        </p:txBody>
      </p:sp>
      <p:sp>
        <p:nvSpPr>
          <p:cNvPr id="159" name="Ask yourself this question: “At the end of the day, what do I want students to remember about this topic?”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Ask yourself this question: “At the end of the day, what do I want students to remember about this topic?”</a:t>
            </a:r>
          </a:p>
          <a:p>
            <a:pPr/>
            <a:r>
              <a:t>Utilize Scope and Sequence document for broad ideas for your assessment.</a:t>
            </a:r>
          </a:p>
          <a:p>
            <a:pPr/>
            <a:r>
              <a:t>Put your key concept in the form of a question and answer it in the form of claims.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American Revolution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American Revolution</a:t>
            </a:r>
          </a:p>
        </p:txBody>
      </p:sp>
      <p:sp>
        <p:nvSpPr>
          <p:cNvPr id="162" name="What were the major turning points of the American Revolution?"/>
          <p:cNvSpPr/>
          <p:nvPr/>
        </p:nvSpPr>
        <p:spPr>
          <a:xfrm>
            <a:off x="2236347" y="3721099"/>
            <a:ext cx="8532106" cy="231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i="1" sz="4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What were the major turning points of the American Revolution?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he American Revolution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60831">
              <a:defRPr sz="7679"/>
            </a:lvl1pPr>
          </a:lstStyle>
          <a:p>
            <a:pPr/>
            <a:r>
              <a:t>The American Revolution</a:t>
            </a:r>
          </a:p>
        </p:txBody>
      </p:sp>
      <p:sp>
        <p:nvSpPr>
          <p:cNvPr id="165" name="Bunker Hill showed the British that they could not defeat the Colonists in a battle where they had time to prepare defenses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68934" indent="-368934" defTabSz="484886">
              <a:spcBef>
                <a:spcPts val="3400"/>
              </a:spcBef>
              <a:defRPr sz="2988"/>
            </a:pPr>
            <a:r>
              <a:t>Bunker Hill showed the British that they could not defeat the Colonists in a battle where they had time to prepare defenses.</a:t>
            </a:r>
          </a:p>
          <a:p>
            <a:pPr marL="368934" indent="-368934" defTabSz="484886">
              <a:spcBef>
                <a:spcPts val="3400"/>
              </a:spcBef>
              <a:defRPr sz="2988"/>
            </a:pPr>
            <a:r>
              <a:t>The Battles of Saratoga ended with a large British army surrendering to the Continental Army and showing foreign countries—especially France—that the Americans’ cause was worth fighting for.</a:t>
            </a:r>
          </a:p>
          <a:p>
            <a:pPr marL="368934" indent="-368934" defTabSz="484886">
              <a:spcBef>
                <a:spcPts val="3400"/>
              </a:spcBef>
              <a:defRPr sz="2988"/>
            </a:pPr>
            <a:r>
              <a:t>The Battle of Yorktown was the last major battle of the American Revolution. A combined French and American force surrounded the British, who could not escape after the French had defeated the Royal Navy and blocked the British escape route by sea.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Assessment Development Proces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Assessment Development Process</a:t>
            </a:r>
          </a:p>
        </p:txBody>
      </p:sp>
      <p:sp>
        <p:nvSpPr>
          <p:cNvPr id="168" name="Identify Key Concept(s)"/>
          <p:cNvSpPr/>
          <p:nvPr/>
        </p:nvSpPr>
        <p:spPr>
          <a:xfrm>
            <a:off x="656146" y="2966209"/>
            <a:ext cx="3478221" cy="1270001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Identify Key Concept(s)</a:t>
            </a:r>
          </a:p>
        </p:txBody>
      </p:sp>
      <p:sp>
        <p:nvSpPr>
          <p:cNvPr id="169" name="Locate and Curate High-Quality Sources"/>
          <p:cNvSpPr/>
          <p:nvPr/>
        </p:nvSpPr>
        <p:spPr>
          <a:xfrm>
            <a:off x="8511916" y="2966209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4">
              <a:hueOff val="384618"/>
              <a:satOff val="3869"/>
              <a:lumOff val="5802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Locate and Curate High-Quality Sources</a:t>
            </a:r>
          </a:p>
        </p:txBody>
      </p:sp>
      <p:sp>
        <p:nvSpPr>
          <p:cNvPr id="170" name="Develop Assessment Layout"/>
          <p:cNvSpPr/>
          <p:nvPr/>
        </p:nvSpPr>
        <p:spPr>
          <a:xfrm>
            <a:off x="4701065" y="5202351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3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Develop Assessment Layout</a:t>
            </a:r>
          </a:p>
        </p:txBody>
      </p:sp>
      <p:sp>
        <p:nvSpPr>
          <p:cNvPr id="171" name="Write High-Quality Questions"/>
          <p:cNvSpPr/>
          <p:nvPr/>
        </p:nvSpPr>
        <p:spPr>
          <a:xfrm>
            <a:off x="593922" y="7438493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2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Write High-Quality Questions</a:t>
            </a:r>
          </a:p>
        </p:txBody>
      </p:sp>
      <p:sp>
        <p:nvSpPr>
          <p:cNvPr id="172" name="Finalize Assessment for Use"/>
          <p:cNvSpPr/>
          <p:nvPr/>
        </p:nvSpPr>
        <p:spPr>
          <a:xfrm>
            <a:off x="8574140" y="7438493"/>
            <a:ext cx="3478222" cy="1270001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Finalize Assessment for Use</a:t>
            </a:r>
          </a:p>
        </p:txBody>
      </p:sp>
      <p:sp>
        <p:nvSpPr>
          <p:cNvPr id="173" name="Line"/>
          <p:cNvSpPr/>
          <p:nvPr/>
        </p:nvSpPr>
        <p:spPr>
          <a:xfrm>
            <a:off x="4139957" y="3601209"/>
            <a:ext cx="4366370" cy="1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74" name="Line"/>
          <p:cNvSpPr/>
          <p:nvPr/>
        </p:nvSpPr>
        <p:spPr>
          <a:xfrm>
            <a:off x="4139957" y="8073493"/>
            <a:ext cx="4366370" cy="1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75" name="Line"/>
          <p:cNvSpPr/>
          <p:nvPr/>
        </p:nvSpPr>
        <p:spPr>
          <a:xfrm flipH="1">
            <a:off x="8321538" y="4319337"/>
            <a:ext cx="1939503" cy="873384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76" name="Line"/>
          <p:cNvSpPr/>
          <p:nvPr/>
        </p:nvSpPr>
        <p:spPr>
          <a:xfrm flipH="1">
            <a:off x="2723937" y="6421946"/>
            <a:ext cx="1939503" cy="873384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77" name="Rectangle"/>
          <p:cNvSpPr/>
          <p:nvPr/>
        </p:nvSpPr>
        <p:spPr>
          <a:xfrm>
            <a:off x="4156242" y="4282634"/>
            <a:ext cx="8075499" cy="4656647"/>
          </a:xfrm>
          <a:prstGeom prst="rect">
            <a:avLst/>
          </a:prstGeom>
          <a:solidFill>
            <a:srgbClr val="FFFFFF">
              <a:alpha val="5030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78" name="Rectangle"/>
          <p:cNvSpPr/>
          <p:nvPr/>
        </p:nvSpPr>
        <p:spPr>
          <a:xfrm>
            <a:off x="549806" y="4576999"/>
            <a:ext cx="3602669" cy="4542347"/>
          </a:xfrm>
          <a:prstGeom prst="rect">
            <a:avLst/>
          </a:prstGeom>
          <a:solidFill>
            <a:srgbClr val="FFFFFF">
              <a:alpha val="5030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4">
            <a:hueOff val="384618"/>
            <a:satOff val="3869"/>
            <a:lumOff val="5802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alk About It"/>
          <p:cNvSpPr/>
          <p:nvPr>
            <p:ph type="title"/>
          </p:nvPr>
        </p:nvSpPr>
        <p:spPr>
          <a:xfrm>
            <a:off x="1270000" y="410167"/>
            <a:ext cx="10464800" cy="3302001"/>
          </a:xfrm>
          <a:prstGeom prst="rect">
            <a:avLst/>
          </a:prstGeom>
        </p:spPr>
        <p:txBody>
          <a:bodyPr/>
          <a:lstStyle/>
          <a:p>
            <a:pPr/>
            <a:r>
              <a:t>Talk About It</a:t>
            </a:r>
          </a:p>
        </p:txBody>
      </p:sp>
      <p:sp>
        <p:nvSpPr>
          <p:cNvPr id="181" name="What should we consider when looking for sources for an assessment?"/>
          <p:cNvSpPr/>
          <p:nvPr/>
        </p:nvSpPr>
        <p:spPr>
          <a:xfrm>
            <a:off x="2832230" y="4421119"/>
            <a:ext cx="7340340" cy="231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i="1" sz="4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What should we consider when looking for sources for an assessment?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Question to ask when considering a source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Question to ask when considering a source</a:t>
            </a:r>
          </a:p>
        </p:txBody>
      </p:sp>
      <p:sp>
        <p:nvSpPr>
          <p:cNvPr id="184" name="Does the source earn its place in your item set?"/>
          <p:cNvSpPr/>
          <p:nvPr/>
        </p:nvSpPr>
        <p:spPr>
          <a:xfrm>
            <a:off x="1856077" y="4089399"/>
            <a:ext cx="9292646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i="1" sz="4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Does the source earn its place in your item set?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he Elements of a Good Source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The Elements of a Good Source</a:t>
            </a:r>
          </a:p>
        </p:txBody>
      </p:sp>
      <p:sp>
        <p:nvSpPr>
          <p:cNvPr id="187" name="It aligns with the concepts and claims that you have for the assessment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13384" indent="-413384" defTabSz="543305">
              <a:spcBef>
                <a:spcPts val="3900"/>
              </a:spcBef>
              <a:defRPr sz="3348"/>
            </a:pPr>
            <a:r>
              <a:t>It aligns with the concepts and claims that you have for the assessment.</a:t>
            </a:r>
          </a:p>
          <a:p>
            <a:pPr marL="413384" indent="-413384" defTabSz="543305">
              <a:spcBef>
                <a:spcPts val="3900"/>
              </a:spcBef>
              <a:defRPr sz="3348"/>
            </a:pPr>
            <a:r>
              <a:t>It is a source that students can use for information to answer a question and/or activate background knowledge.</a:t>
            </a:r>
          </a:p>
          <a:p>
            <a:pPr marL="413384" indent="-413384" defTabSz="543305">
              <a:spcBef>
                <a:spcPts val="3900"/>
              </a:spcBef>
              <a:defRPr sz="3348"/>
            </a:pPr>
            <a:r>
              <a:t>It is a part of a variety of sources within a set—try to avoid sets of only written sources.</a:t>
            </a:r>
          </a:p>
          <a:p>
            <a:pPr marL="413384" indent="-413384" defTabSz="543305">
              <a:spcBef>
                <a:spcPts val="3900"/>
              </a:spcBef>
              <a:defRPr sz="3348"/>
            </a:pPr>
            <a:r>
              <a:t>It is a source that is appropriate for students at their grade level.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Editing Written Source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Editing Written Sources</a:t>
            </a:r>
          </a:p>
        </p:txBody>
      </p:sp>
      <p:sp>
        <p:nvSpPr>
          <p:cNvPr id="190" name="Be VERY careful when editing written sources—especially in terms of copyright considerations."/>
          <p:cNvSpPr/>
          <p:nvPr/>
        </p:nvSpPr>
        <p:spPr>
          <a:xfrm>
            <a:off x="2498235" y="3352795"/>
            <a:ext cx="8008330" cy="30480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i="1" sz="4800">
                <a:latin typeface="Helvetica"/>
                <a:ea typeface="Helvetica"/>
                <a:cs typeface="Helvetica"/>
                <a:sym typeface="Helvetica"/>
              </a:defRPr>
            </a:pPr>
            <a:r>
              <a:t>Be </a:t>
            </a:r>
            <a:r>
              <a:rPr b="1" u="sng"/>
              <a:t>VERY</a:t>
            </a:r>
            <a:r>
              <a:t> careful when editing written sources—especially in terms of copyright considerations.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ips for Editing Written Source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Tips for Editing Written Sources</a:t>
            </a:r>
          </a:p>
        </p:txBody>
      </p:sp>
      <p:sp>
        <p:nvSpPr>
          <p:cNvPr id="193" name="Consider the length of the source—choose the passage that will be most useful in considering questions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13384" indent="-413384" defTabSz="543305">
              <a:spcBef>
                <a:spcPts val="3900"/>
              </a:spcBef>
              <a:defRPr sz="3348"/>
            </a:pPr>
            <a:r>
              <a:t>Consider the length of the source—choose the passage that will be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most useful</a:t>
            </a:r>
            <a:r>
              <a:t> in considering questions.</a:t>
            </a:r>
          </a:p>
          <a:p>
            <a:pPr marL="413384" indent="-413384" defTabSz="543305">
              <a:spcBef>
                <a:spcPts val="3900"/>
              </a:spcBef>
              <a:defRPr sz="3348"/>
            </a:pPr>
            <a:r>
              <a:t>Choose sources that have Lexile scores that are within the grade-band range.</a:t>
            </a:r>
          </a:p>
          <a:p>
            <a:pPr marL="413384" indent="-413384" defTabSz="543305">
              <a:spcBef>
                <a:spcPts val="3900"/>
              </a:spcBef>
              <a:defRPr sz="3348"/>
            </a:pPr>
            <a:r>
              <a:t>Use footnotes to assist students in understanding unfamiliar vocabulary.</a:t>
            </a:r>
          </a:p>
          <a:p>
            <a:pPr marL="413384" indent="-413384" defTabSz="543305">
              <a:spcBef>
                <a:spcPts val="3900"/>
              </a:spcBef>
              <a:defRPr sz="3348"/>
            </a:pPr>
            <a:r>
              <a:t>Adapt or excerpt the text as needed to achieve readability, but strive to maintain authenticity.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Images and other Visual Source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Images and other Visual Sources</a:t>
            </a:r>
          </a:p>
        </p:txBody>
      </p:sp>
      <p:sp>
        <p:nvSpPr>
          <p:cNvPr id="196" name="Images used as sources should be authentic sources. (Avoid the use of clipart)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Images used as sources should be authentic sources. (Avoid the use of clipart)</a:t>
            </a:r>
          </a:p>
          <a:p>
            <a:pPr/>
            <a:r>
              <a:t>Pictures used as sources should be as clear as possible for students to use for analysis.</a:t>
            </a:r>
          </a:p>
          <a:p>
            <a:pPr/>
            <a:r>
              <a:t>Maps and other graphics should be as clear as possible and focus on the content you are assessing.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ession Objective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Session Objectives</a:t>
            </a:r>
          </a:p>
        </p:txBody>
      </p:sp>
      <p:sp>
        <p:nvSpPr>
          <p:cNvPr id="123" name="Understand the need for new in-class assessments for social studies. (5 min.)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Understand the need for new in-class assessments for social studies. </a:t>
            </a:r>
            <a:r>
              <a:rPr i="1" sz="2800">
                <a:latin typeface="Helvetica"/>
                <a:ea typeface="Helvetica"/>
                <a:cs typeface="Helvetica"/>
                <a:sym typeface="Helvetica"/>
              </a:rPr>
              <a:t>(5 min.)</a:t>
            </a:r>
            <a:endParaRPr i="1" sz="2800">
              <a:latin typeface="Helvetica"/>
              <a:ea typeface="Helvetica"/>
              <a:cs typeface="Helvetica"/>
              <a:sym typeface="Helvetica"/>
            </a:endParaRPr>
          </a:p>
          <a:p>
            <a:pPr/>
            <a:r>
              <a:t>Identify the necessary components of a source-based assessment. </a:t>
            </a:r>
            <a:r>
              <a:rPr i="1" sz="2800">
                <a:latin typeface="Helvetica"/>
                <a:ea typeface="Helvetica"/>
                <a:cs typeface="Helvetica"/>
                <a:sym typeface="Helvetica"/>
              </a:rPr>
              <a:t>(35 min.)</a:t>
            </a:r>
          </a:p>
          <a:p>
            <a:pPr/>
            <a:r>
              <a:t>Develop a sample source-based question set.     </a:t>
            </a:r>
            <a:r>
              <a:rPr i="1" sz="2800">
                <a:latin typeface="Helvetica"/>
                <a:ea typeface="Helvetica"/>
                <a:cs typeface="Helvetica"/>
                <a:sym typeface="Helvetica"/>
              </a:rPr>
              <a:t>(40 min.)</a:t>
            </a:r>
            <a:endParaRPr i="1" sz="2800">
              <a:latin typeface="Helvetica"/>
              <a:ea typeface="Helvetica"/>
              <a:cs typeface="Helvetica"/>
              <a:sym typeface="Helvetica"/>
            </a:endParaRPr>
          </a:p>
          <a:p>
            <a:pPr/>
            <a:r>
              <a:t>Reflect on how this session will impact your classroom. </a:t>
            </a:r>
            <a:r>
              <a:rPr i="1" sz="2800">
                <a:latin typeface="Helvetica"/>
                <a:ea typeface="Helvetica"/>
                <a:cs typeface="Helvetica"/>
                <a:sym typeface="Helvetica"/>
              </a:rPr>
              <a:t>(10 min)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Where do I find Primary Sources?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Where do I find Primary Sources?</a:t>
            </a:r>
          </a:p>
        </p:txBody>
      </p:sp>
      <p:sp>
        <p:nvSpPr>
          <p:cNvPr id="199" name="World History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>
                <a:latin typeface="Helvetica"/>
                <a:ea typeface="Helvetica"/>
                <a:cs typeface="Helvetica"/>
                <a:sym typeface="Helvetica"/>
              </a:defRPr>
            </a:pPr>
            <a:r>
              <a:t>World History</a:t>
            </a:r>
          </a:p>
          <a:p>
            <a:pPr>
              <a:defRPr sz="3200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Ancient History Encyclopedia</a:t>
            </a:r>
            <a:r>
              <a:t> (http://ancient.eu)</a:t>
            </a:r>
          </a:p>
          <a:p>
            <a:pPr>
              <a:defRPr sz="3200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Eyewitness to History</a:t>
            </a:r>
            <a:r>
              <a:t> (</a:t>
            </a:r>
            <a:r>
              <a:rPr>
                <a:hlinkClick r:id="rId2" invalidUrl="" action="" tgtFrame="" tooltip="" history="1" highlightClick="0" endSnd="0"/>
              </a:rPr>
              <a:t>http://www.eyewitnesstohistory.com/index.html</a:t>
            </a:r>
            <a:r>
              <a:t>)</a:t>
            </a:r>
          </a:p>
          <a:p>
            <a:pPr>
              <a:defRPr sz="3200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Fordham University’s Internet History Sourcebooks Project </a:t>
            </a:r>
            <a:r>
              <a:t>(</a:t>
            </a:r>
            <a:r>
              <a:rPr>
                <a:hlinkClick r:id="rId3" invalidUrl="" action="" tgtFrame="" tooltip="" history="1" highlightClick="0" endSnd="0"/>
              </a:rPr>
              <a:t>http://legacy.fordham.edu/Halsall/index.asp</a:t>
            </a:r>
            <a:r>
              <a:t>) </a:t>
            </a:r>
          </a:p>
          <a:p>
            <a:pPr>
              <a:defRPr sz="3200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World Digital Library</a:t>
            </a:r>
            <a:r>
              <a:t> (http://wdl.org/en/)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Where do I find Primary Sources?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Where do I find Primary Sources?</a:t>
            </a:r>
          </a:p>
        </p:txBody>
      </p:sp>
      <p:sp>
        <p:nvSpPr>
          <p:cNvPr id="202" name="US History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>
                <a:latin typeface="Helvetica"/>
                <a:ea typeface="Helvetica"/>
                <a:cs typeface="Helvetica"/>
                <a:sym typeface="Helvetica"/>
              </a:defRPr>
            </a:pPr>
            <a:r>
              <a:t>US History</a:t>
            </a:r>
          </a:p>
          <a:p>
            <a:pPr>
              <a:defRPr sz="3200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Library of Congress’ Digital Collections</a:t>
            </a:r>
            <a:r>
              <a:t> (</a:t>
            </a:r>
            <a:r>
              <a:rPr>
                <a:hlinkClick r:id="rId2" invalidUrl="" action="" tgtFrame="" tooltip="" history="1" highlightClick="0" endSnd="0"/>
              </a:rPr>
              <a:t>http://www.loc.gov/library/libarch-digital.html</a:t>
            </a:r>
            <a:r>
              <a:t>)</a:t>
            </a:r>
          </a:p>
          <a:p>
            <a:pPr>
              <a:defRPr sz="3200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National Archives’ Primary Source Service</a:t>
            </a:r>
            <a:r>
              <a:t> (http://docsteach.org/)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Where do I find Primary Sources?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Where do I find Primary Sources?</a:t>
            </a:r>
          </a:p>
        </p:txBody>
      </p:sp>
      <p:sp>
        <p:nvSpPr>
          <p:cNvPr id="205" name="Louisiana History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>
                <a:latin typeface="Helvetica"/>
                <a:ea typeface="Helvetica"/>
                <a:cs typeface="Helvetica"/>
                <a:sym typeface="Helvetica"/>
              </a:defRPr>
            </a:pPr>
            <a:r>
              <a:t>Louisiana History</a:t>
            </a:r>
          </a:p>
          <a:p>
            <a:pPr>
              <a:defRPr sz="3200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Historic New Orleans Collection</a:t>
            </a:r>
            <a:r>
              <a:t> (htto://hnoc.org)</a:t>
            </a:r>
          </a:p>
          <a:p>
            <a:pPr>
              <a:defRPr sz="3200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Louisiana Digital Library</a:t>
            </a:r>
            <a:r>
              <a:t> (</a:t>
            </a:r>
            <a:r>
              <a:rPr>
                <a:hlinkClick r:id="rId2" invalidUrl="" action="" tgtFrame="" tooltip="" history="1" highlightClick="0" endSnd="0"/>
              </a:rPr>
              <a:t>http://cdm16313.contentdm.oclc.org/index.php</a:t>
            </a:r>
            <a:r>
              <a:t>)</a:t>
            </a:r>
          </a:p>
          <a:p>
            <a:pPr>
              <a:defRPr sz="3200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LSU’s T. Harry Williams Center for Oral History</a:t>
            </a:r>
            <a:r>
              <a:t> (</a:t>
            </a:r>
            <a:r>
              <a:rPr>
                <a:hlinkClick r:id="rId3" invalidUrl="" action="" tgtFrame="" tooltip="" history="1" highlightClick="0" endSnd="0"/>
              </a:rPr>
              <a:t>http://www.lib.lsu.edu/services/oralhistory/</a:t>
            </a:r>
            <a:r>
              <a:t>)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eneral Sites for Source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54990">
              <a:defRPr sz="7600"/>
            </a:lvl1pPr>
          </a:lstStyle>
          <a:p>
            <a:pPr/>
            <a:r>
              <a:t>General Sites for Sources</a:t>
            </a:r>
          </a:p>
        </p:txBody>
      </p:sp>
      <p:sp>
        <p:nvSpPr>
          <p:cNvPr id="208" name="Images (Photos/Maps/Graphics)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385572">
              <a:spcBef>
                <a:spcPts val="2700"/>
              </a:spcBef>
              <a:buSzTx/>
              <a:buNone/>
              <a:defRPr b="1" sz="2376">
                <a:latin typeface="Helvetica"/>
                <a:ea typeface="Helvetica"/>
                <a:cs typeface="Helvetica"/>
                <a:sym typeface="Helvetica"/>
              </a:defRPr>
            </a:pPr>
            <a:r>
              <a:t>Images (Photos/Maps/Graphics)</a:t>
            </a:r>
          </a:p>
          <a:p>
            <a:pPr marL="293370" indent="-293370" defTabSz="385572">
              <a:spcBef>
                <a:spcPts val="2700"/>
              </a:spcBef>
              <a:defRPr sz="2112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Wikimedia Commons</a:t>
            </a:r>
            <a:r>
              <a:t> [Images are generally copyright-free/Creative Commons]: (https://commons.wikimedia.org)</a:t>
            </a:r>
          </a:p>
          <a:p>
            <a:pPr marL="293370" indent="-293370" defTabSz="385572">
              <a:spcBef>
                <a:spcPts val="2700"/>
              </a:spcBef>
              <a:defRPr sz="2112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British Museum</a:t>
            </a:r>
            <a:r>
              <a:t> [3.5 million images—mostly Creative Commons]: (</a:t>
            </a:r>
            <a:r>
              <a:rPr u="sng">
                <a:hlinkClick r:id="rId2" invalidUrl="" action="" tgtFrame="" tooltip="" history="1" highlightClick="0" endSnd="0"/>
              </a:rPr>
              <a:t>http://www.britishmuseum.org/</a:t>
            </a:r>
            <a:r>
              <a:t>)</a:t>
            </a:r>
          </a:p>
          <a:p>
            <a:pPr marL="293370" indent="-293370" defTabSz="385572">
              <a:spcBef>
                <a:spcPts val="2700"/>
              </a:spcBef>
              <a:defRPr sz="2112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CIA Factbook</a:t>
            </a:r>
            <a:r>
              <a:t> [Maps and images are public domain]: (https://www.cia.gov/library/publications/the-world-factbook/)</a:t>
            </a:r>
          </a:p>
          <a:p>
            <a:pPr marL="293370" indent="-293370" defTabSz="385572">
              <a:spcBef>
                <a:spcPts val="2700"/>
              </a:spcBef>
              <a:defRPr sz="2112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NASA Images</a:t>
            </a:r>
            <a:r>
              <a:t> [Public Domain]: (https://www.nasa.gov/multimedia/imagegallery/)</a:t>
            </a:r>
          </a:p>
          <a:p>
            <a:pPr marL="0" indent="0" defTabSz="385572">
              <a:spcBef>
                <a:spcPts val="2700"/>
              </a:spcBef>
              <a:buSzTx/>
              <a:buNone/>
              <a:defRPr b="1" sz="2376">
                <a:latin typeface="Helvetica"/>
                <a:ea typeface="Helvetica"/>
                <a:cs typeface="Helvetica"/>
                <a:sym typeface="Helvetica"/>
              </a:defRPr>
            </a:pPr>
            <a:r>
              <a:t>Text Sources</a:t>
            </a:r>
          </a:p>
          <a:p>
            <a:pPr marL="293370" indent="-293370" defTabSz="385572">
              <a:spcBef>
                <a:spcPts val="2700"/>
              </a:spcBef>
              <a:defRPr sz="2112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Internet Archive</a:t>
            </a:r>
            <a:r>
              <a:t> [Whole texts of public domain books]: (http://www.archive.org)</a:t>
            </a:r>
          </a:p>
          <a:p>
            <a:pPr marL="293370" indent="-293370" defTabSz="385572">
              <a:spcBef>
                <a:spcPts val="2700"/>
              </a:spcBef>
              <a:defRPr sz="2112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Gutenberg Project</a:t>
            </a:r>
            <a:r>
              <a:t> [Same as Internet Archive, but older]: (http://www.gutenberg.org)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Assessment Development Proces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Assessment Development Process</a:t>
            </a:r>
          </a:p>
        </p:txBody>
      </p:sp>
      <p:sp>
        <p:nvSpPr>
          <p:cNvPr id="211" name="Identify Key Concept(s)"/>
          <p:cNvSpPr/>
          <p:nvPr/>
        </p:nvSpPr>
        <p:spPr>
          <a:xfrm>
            <a:off x="656146" y="2966209"/>
            <a:ext cx="3478221" cy="1270001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Identify Key Concept(s)</a:t>
            </a:r>
          </a:p>
        </p:txBody>
      </p:sp>
      <p:sp>
        <p:nvSpPr>
          <p:cNvPr id="212" name="Locate and Curate High-Quality Sources"/>
          <p:cNvSpPr/>
          <p:nvPr/>
        </p:nvSpPr>
        <p:spPr>
          <a:xfrm>
            <a:off x="8511916" y="2966209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4">
              <a:hueOff val="384618"/>
              <a:satOff val="3869"/>
              <a:lumOff val="5802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Locate and Curate High-Quality Sources</a:t>
            </a:r>
          </a:p>
        </p:txBody>
      </p:sp>
      <p:sp>
        <p:nvSpPr>
          <p:cNvPr id="213" name="Develop Assessment Layout"/>
          <p:cNvSpPr/>
          <p:nvPr/>
        </p:nvSpPr>
        <p:spPr>
          <a:xfrm>
            <a:off x="4701065" y="5202351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3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Develop Assessment Layout</a:t>
            </a:r>
          </a:p>
        </p:txBody>
      </p:sp>
      <p:sp>
        <p:nvSpPr>
          <p:cNvPr id="214" name="Write High-Quality Questions"/>
          <p:cNvSpPr/>
          <p:nvPr/>
        </p:nvSpPr>
        <p:spPr>
          <a:xfrm>
            <a:off x="593922" y="7438493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2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Write High-Quality Questions</a:t>
            </a:r>
          </a:p>
        </p:txBody>
      </p:sp>
      <p:sp>
        <p:nvSpPr>
          <p:cNvPr id="215" name="Finalize Assessment for Use"/>
          <p:cNvSpPr/>
          <p:nvPr/>
        </p:nvSpPr>
        <p:spPr>
          <a:xfrm>
            <a:off x="8574140" y="7438493"/>
            <a:ext cx="3478222" cy="1270001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Finalize Assessment for Use</a:t>
            </a:r>
          </a:p>
        </p:txBody>
      </p:sp>
      <p:sp>
        <p:nvSpPr>
          <p:cNvPr id="216" name="Line"/>
          <p:cNvSpPr/>
          <p:nvPr/>
        </p:nvSpPr>
        <p:spPr>
          <a:xfrm>
            <a:off x="4139957" y="3601209"/>
            <a:ext cx="4366370" cy="1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17" name="Line"/>
          <p:cNvSpPr/>
          <p:nvPr/>
        </p:nvSpPr>
        <p:spPr>
          <a:xfrm>
            <a:off x="4139957" y="8073493"/>
            <a:ext cx="4366370" cy="1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18" name="Line"/>
          <p:cNvSpPr/>
          <p:nvPr/>
        </p:nvSpPr>
        <p:spPr>
          <a:xfrm flipH="1">
            <a:off x="8321538" y="4319337"/>
            <a:ext cx="1939503" cy="873384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19" name="Line"/>
          <p:cNvSpPr/>
          <p:nvPr/>
        </p:nvSpPr>
        <p:spPr>
          <a:xfrm flipH="1">
            <a:off x="2723937" y="6421946"/>
            <a:ext cx="1939503" cy="873384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20" name="Rectangle"/>
          <p:cNvSpPr/>
          <p:nvPr/>
        </p:nvSpPr>
        <p:spPr>
          <a:xfrm>
            <a:off x="4708236" y="6559155"/>
            <a:ext cx="7523505" cy="2380126"/>
          </a:xfrm>
          <a:prstGeom prst="rect">
            <a:avLst/>
          </a:prstGeom>
          <a:solidFill>
            <a:srgbClr val="FFFFFF">
              <a:alpha val="5030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221" name="Rectangle"/>
          <p:cNvSpPr/>
          <p:nvPr/>
        </p:nvSpPr>
        <p:spPr>
          <a:xfrm>
            <a:off x="549806" y="4576999"/>
            <a:ext cx="4158188" cy="4542347"/>
          </a:xfrm>
          <a:prstGeom prst="rect">
            <a:avLst/>
          </a:prstGeom>
          <a:solidFill>
            <a:srgbClr val="FFFFFF">
              <a:alpha val="5030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Layout of an Effective Assessment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Layout of an Effective Assessment</a:t>
            </a:r>
          </a:p>
        </p:txBody>
      </p:sp>
      <p:sp>
        <p:nvSpPr>
          <p:cNvPr id="224" name="Question sets aligned to sources with multiple-choice questions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91159" indent="-391159" defTabSz="514095">
              <a:spcBef>
                <a:spcPts val="3600"/>
              </a:spcBef>
              <a:defRPr sz="3168"/>
            </a:pPr>
            <a:r>
              <a:t>Question sets aligned to sources with multiple-choice questions.</a:t>
            </a:r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t>Multiple-select questions can also be included for students to consider multiple responses.</a:t>
            </a:r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t>Each set should conclude with an item that is a culmination of the concepts explored in the topic—either through technology-enhanced item or constructed-response</a:t>
            </a:r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t>When possible include an extended-response item for in-depth assessment.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Assessment Development Proces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Assessment Development Process</a:t>
            </a:r>
          </a:p>
        </p:txBody>
      </p:sp>
      <p:sp>
        <p:nvSpPr>
          <p:cNvPr id="227" name="Identify Key Concept(s)"/>
          <p:cNvSpPr/>
          <p:nvPr/>
        </p:nvSpPr>
        <p:spPr>
          <a:xfrm>
            <a:off x="656146" y="2966209"/>
            <a:ext cx="3478221" cy="1270001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Identify Key Concept(s)</a:t>
            </a:r>
          </a:p>
        </p:txBody>
      </p:sp>
      <p:sp>
        <p:nvSpPr>
          <p:cNvPr id="228" name="Locate and Curate High-Quality Sources"/>
          <p:cNvSpPr/>
          <p:nvPr/>
        </p:nvSpPr>
        <p:spPr>
          <a:xfrm>
            <a:off x="8511916" y="2966209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4">
              <a:hueOff val="384618"/>
              <a:satOff val="3869"/>
              <a:lumOff val="5802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Locate and Curate High-Quality Sources</a:t>
            </a:r>
          </a:p>
        </p:txBody>
      </p:sp>
      <p:sp>
        <p:nvSpPr>
          <p:cNvPr id="229" name="Develop Assessment Layout"/>
          <p:cNvSpPr/>
          <p:nvPr/>
        </p:nvSpPr>
        <p:spPr>
          <a:xfrm>
            <a:off x="4701065" y="5202351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3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Develop Assessment Layout</a:t>
            </a:r>
          </a:p>
        </p:txBody>
      </p:sp>
      <p:sp>
        <p:nvSpPr>
          <p:cNvPr id="230" name="Write High-Quality Questions"/>
          <p:cNvSpPr/>
          <p:nvPr/>
        </p:nvSpPr>
        <p:spPr>
          <a:xfrm>
            <a:off x="593922" y="7438493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2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Write High-Quality Questions</a:t>
            </a:r>
          </a:p>
        </p:txBody>
      </p:sp>
      <p:sp>
        <p:nvSpPr>
          <p:cNvPr id="231" name="Finalize Assessment for Use"/>
          <p:cNvSpPr/>
          <p:nvPr/>
        </p:nvSpPr>
        <p:spPr>
          <a:xfrm>
            <a:off x="8574140" y="7438493"/>
            <a:ext cx="3478222" cy="1270001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Finalize Assessment for Use</a:t>
            </a:r>
          </a:p>
        </p:txBody>
      </p:sp>
      <p:sp>
        <p:nvSpPr>
          <p:cNvPr id="232" name="Line"/>
          <p:cNvSpPr/>
          <p:nvPr/>
        </p:nvSpPr>
        <p:spPr>
          <a:xfrm>
            <a:off x="4139957" y="3601209"/>
            <a:ext cx="4366370" cy="1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33" name="Line"/>
          <p:cNvSpPr/>
          <p:nvPr/>
        </p:nvSpPr>
        <p:spPr>
          <a:xfrm>
            <a:off x="4139957" y="8073493"/>
            <a:ext cx="4366370" cy="1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34" name="Line"/>
          <p:cNvSpPr/>
          <p:nvPr/>
        </p:nvSpPr>
        <p:spPr>
          <a:xfrm flipH="1">
            <a:off x="8321538" y="4319337"/>
            <a:ext cx="1939503" cy="873384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35" name="Line"/>
          <p:cNvSpPr/>
          <p:nvPr/>
        </p:nvSpPr>
        <p:spPr>
          <a:xfrm flipH="1">
            <a:off x="2723937" y="6421946"/>
            <a:ext cx="1939503" cy="873384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36" name="Rectangle"/>
          <p:cNvSpPr/>
          <p:nvPr/>
        </p:nvSpPr>
        <p:spPr>
          <a:xfrm>
            <a:off x="4193308" y="6780280"/>
            <a:ext cx="8038433" cy="2159001"/>
          </a:xfrm>
          <a:prstGeom prst="rect">
            <a:avLst/>
          </a:prstGeom>
          <a:solidFill>
            <a:srgbClr val="FFFFFF">
              <a:alpha val="5030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4">
            <a:hueOff val="384618"/>
            <a:satOff val="3869"/>
            <a:lumOff val="5802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alk About It"/>
          <p:cNvSpPr/>
          <p:nvPr>
            <p:ph type="title"/>
          </p:nvPr>
        </p:nvSpPr>
        <p:spPr>
          <a:xfrm>
            <a:off x="1270000" y="410167"/>
            <a:ext cx="10464800" cy="3302001"/>
          </a:xfrm>
          <a:prstGeom prst="rect">
            <a:avLst/>
          </a:prstGeom>
        </p:spPr>
        <p:txBody>
          <a:bodyPr/>
          <a:lstStyle/>
          <a:p>
            <a:pPr/>
            <a:r>
              <a:t>Talk About It</a:t>
            </a:r>
          </a:p>
        </p:txBody>
      </p:sp>
      <p:sp>
        <p:nvSpPr>
          <p:cNvPr id="239" name="What makes a good assessment question that accurately assesses student understanding of content and claims?"/>
          <p:cNvSpPr/>
          <p:nvPr/>
        </p:nvSpPr>
        <p:spPr>
          <a:xfrm>
            <a:off x="2832230" y="3684519"/>
            <a:ext cx="7340340" cy="378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i="1" sz="4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What makes a good assessment question that accurately assesses student understanding of content and claims?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If Siri can answer the question, then it is not good enough for your test."/>
          <p:cNvSpPr/>
          <p:nvPr>
            <p:ph type="title"/>
          </p:nvPr>
        </p:nvSpPr>
        <p:spPr>
          <a:xfrm>
            <a:off x="1270000" y="3996307"/>
            <a:ext cx="10464800" cy="1760986"/>
          </a:xfrm>
          <a:prstGeom prst="rect">
            <a:avLst/>
          </a:prstGeom>
        </p:spPr>
        <p:txBody>
          <a:bodyPr/>
          <a:lstStyle>
            <a:lvl1pPr>
              <a:spcBef>
                <a:spcPts val="4200"/>
              </a:spcBef>
              <a:defRPr sz="4800"/>
            </a:lvl1pPr>
          </a:lstStyle>
          <a:p>
            <a:pPr/>
            <a:r>
              <a:t>If Siri can answer the question, then it is not good enough for your test.</a:t>
            </a:r>
          </a:p>
        </p:txBody>
      </p:sp>
      <p:sp>
        <p:nvSpPr>
          <p:cNvPr id="242" name="Rule of Thumb"/>
          <p:cNvSpPr/>
          <p:nvPr/>
        </p:nvSpPr>
        <p:spPr>
          <a:xfrm>
            <a:off x="3141726" y="2326348"/>
            <a:ext cx="6721349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i="1" sz="8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Rule of Thumb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Elements of a Good Question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Elements of a Good Question</a:t>
            </a:r>
          </a:p>
        </p:txBody>
      </p:sp>
      <p:sp>
        <p:nvSpPr>
          <p:cNvPr id="245" name="Not an ambiguous question—students know exactly what they are being asked about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Not an ambiguous question—students know exactly what they are being asked about.</a:t>
            </a:r>
          </a:p>
          <a:p>
            <a:pPr/>
            <a:r>
              <a:t>Requires the student to use background knowledge to answer the question—even if the supplied source provides evidence to answer the question.</a:t>
            </a:r>
          </a:p>
          <a:p>
            <a:pPr/>
            <a:r>
              <a:t>Keeps the larger themes of social studies in mind even if the question is asking about a specific concept.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Why Do We Need New Assessments?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Why Do We Need New Assessments?</a:t>
            </a:r>
          </a:p>
        </p:txBody>
      </p:sp>
      <p:sp>
        <p:nvSpPr>
          <p:cNvPr id="126" name="LEAP2025 has a new format.…"/>
          <p:cNvSpPr/>
          <p:nvPr/>
        </p:nvSpPr>
        <p:spPr>
          <a:xfrm>
            <a:off x="751890" y="3263899"/>
            <a:ext cx="11501020" cy="497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889000" indent="-762000" algn="l">
              <a:buSzPct val="100000"/>
              <a:buChar char="•"/>
              <a:defRPr strike="sngStrike" sz="4000"/>
            </a:pPr>
            <a:r>
              <a:t>LEAP2025 has a new format.</a:t>
            </a:r>
          </a:p>
          <a:p>
            <a:pPr marL="889000" indent="-762000" algn="l">
              <a:buSzPct val="100000"/>
              <a:buChar char="•"/>
              <a:defRPr sz="4000"/>
            </a:pPr>
            <a:r>
              <a:t>Social Studies instruction shifts to students analyzing sources instead of memorizing content.</a:t>
            </a:r>
          </a:p>
          <a:p>
            <a:pPr marL="889000" indent="-762000" algn="l">
              <a:buSzPct val="100000"/>
              <a:buChar char="•"/>
              <a:defRPr sz="4000"/>
            </a:pPr>
            <a:r>
              <a:t>Teachers need a better method of assessing student knowledge of broad themes of social studies that are not normally assessed in current classroom assessments.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Writing Multiple-Choice Question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Writing Multiple-Choice Questions</a:t>
            </a:r>
          </a:p>
        </p:txBody>
      </p:sp>
      <p:sp>
        <p:nvSpPr>
          <p:cNvPr id="248" name="Make sure your questions are more in-depth than knowledge-level questions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Make sure your questions are more in-depth than knowledge-level questions.</a:t>
            </a:r>
          </a:p>
          <a:p>
            <a:pPr/>
            <a:r>
              <a:t>Don’t fall into the temptation of writing reading comprehension questions—the sources are there for reference.</a:t>
            </a:r>
          </a:p>
          <a:p>
            <a:pPr/>
            <a:r>
              <a:t>Multiple-select questions are welcome, but don’t over-do them.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1">
            <a:satOff val="-3355"/>
            <a:lumOff val="26614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Let’s Try Writing a Question!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Let’s Try Writing a Question!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Use the image to write a high-quality multiple-choice question.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14095">
              <a:defRPr sz="7040"/>
            </a:lvl1pPr>
          </a:lstStyle>
          <a:p>
            <a:pPr/>
            <a:r>
              <a:t>Use the image to write a high-quality multiple-choice question.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711200"/>
            <a:ext cx="13004800" cy="8331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4">
            <a:hueOff val="384618"/>
            <a:satOff val="3869"/>
            <a:lumOff val="5802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alk About It"/>
          <p:cNvSpPr/>
          <p:nvPr>
            <p:ph type="title"/>
          </p:nvPr>
        </p:nvSpPr>
        <p:spPr>
          <a:xfrm>
            <a:off x="1270000" y="410167"/>
            <a:ext cx="10464800" cy="3302001"/>
          </a:xfrm>
          <a:prstGeom prst="rect">
            <a:avLst/>
          </a:prstGeom>
        </p:spPr>
        <p:txBody>
          <a:bodyPr/>
          <a:lstStyle/>
          <a:p>
            <a:pPr/>
            <a:r>
              <a:t>Talk About It</a:t>
            </a:r>
          </a:p>
        </p:txBody>
      </p:sp>
      <p:sp>
        <p:nvSpPr>
          <p:cNvPr id="257" name="How is this new high-quality multiple-choice question different from the questions on your previous assessments?"/>
          <p:cNvSpPr/>
          <p:nvPr/>
        </p:nvSpPr>
        <p:spPr>
          <a:xfrm>
            <a:off x="2832230" y="3684519"/>
            <a:ext cx="7340340" cy="378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i="1" sz="4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How is this new high-quality multiple-choice question different from the questions on your previous assessments?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echnology-Enhanced Item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6570">
              <a:defRPr sz="6800"/>
            </a:lvl1pPr>
          </a:lstStyle>
          <a:p>
            <a:pPr/>
            <a:r>
              <a:t>Technology-Enhanced Items</a:t>
            </a:r>
          </a:p>
        </p:txBody>
      </p:sp>
      <p:sp>
        <p:nvSpPr>
          <p:cNvPr id="260" name="Utilizes technology for students to interact with images and organizers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Utilizes technology for students to interact with images and organizers.</a:t>
            </a:r>
          </a:p>
          <a:p>
            <a:pPr/>
            <a:r>
              <a:t>Best placed as a capstone item for an item set and uses multiple sources to answer.</a:t>
            </a:r>
          </a:p>
          <a:p>
            <a:pPr/>
            <a:r>
              <a:t>Even if it’s a paper-based test, replicate the style of questions so students are used to interacting with the style of thinking.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onstructed-Response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Constructed-Response</a:t>
            </a:r>
          </a:p>
        </p:txBody>
      </p:sp>
      <p:sp>
        <p:nvSpPr>
          <p:cNvPr id="263" name="A brief written response that utilizes multiple sources in order to answer the question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13384" indent="-413384" defTabSz="543305">
              <a:spcBef>
                <a:spcPts val="3900"/>
              </a:spcBef>
              <a:defRPr sz="3348"/>
            </a:pPr>
            <a:r>
              <a:t>A brief written response that utilizes multiple sources in order to answer the question.</a:t>
            </a:r>
          </a:p>
          <a:p>
            <a:pPr marL="413384" indent="-413384" defTabSz="543305">
              <a:spcBef>
                <a:spcPts val="3900"/>
              </a:spcBef>
              <a:defRPr sz="3348"/>
            </a:pPr>
            <a:r>
              <a:t>Prompt assesses student understanding of the concept connecting the sources, but not as in-depth as an extended response.</a:t>
            </a:r>
          </a:p>
          <a:p>
            <a:pPr marL="413384" indent="-413384" defTabSz="543305">
              <a:spcBef>
                <a:spcPts val="3900"/>
              </a:spcBef>
              <a:defRPr sz="3348"/>
            </a:pPr>
            <a:r>
              <a:t>Rule of thumb is that if it can be answered with a list or easily changed to a multiple-choice item, it is not rigorous enough.</a:t>
            </a:r>
          </a:p>
          <a:p>
            <a:pPr marL="413384" indent="-413384" defTabSz="543305">
              <a:spcBef>
                <a:spcPts val="3900"/>
              </a:spcBef>
              <a:defRPr sz="3348"/>
            </a:pPr>
            <a:r>
              <a:t>Worth two points on state assessments.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Extended-Response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Extended-Response</a:t>
            </a:r>
          </a:p>
        </p:txBody>
      </p:sp>
      <p:sp>
        <p:nvSpPr>
          <p:cNvPr id="266" name="A full essay with claims supported by evidence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 full essay with claims supported by evidence.</a:t>
            </a:r>
          </a:p>
          <a:p>
            <a:pPr/>
            <a:r>
              <a:t>Essay prompt is more open-ended than previous essay prompts.</a:t>
            </a:r>
          </a:p>
          <a:p>
            <a:pPr/>
            <a:r>
              <a:t>Requires students to engage with source documents while developing claims about social studies content and concepts.</a:t>
            </a:r>
          </a:p>
          <a:p>
            <a:pPr/>
            <a:r>
              <a:t>Graded on 1-dimensional rubric (Grade 3), 2-dimensional content/claims rubric (Grades 4+)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 back to your original guiding question and place it in a format that students can answer and supply evidence to support their claims."/>
          <p:cNvSpPr/>
          <p:nvPr>
            <p:ph type="title"/>
          </p:nvPr>
        </p:nvSpPr>
        <p:spPr>
          <a:xfrm>
            <a:off x="1270000" y="3785815"/>
            <a:ext cx="10464800" cy="3302001"/>
          </a:xfrm>
          <a:prstGeom prst="rect">
            <a:avLst/>
          </a:prstGeom>
        </p:spPr>
        <p:txBody>
          <a:bodyPr/>
          <a:lstStyle>
            <a:lvl1pPr defTabSz="362204">
              <a:defRPr sz="4960"/>
            </a:lvl1pPr>
          </a:lstStyle>
          <a:p>
            <a:pPr/>
            <a:r>
              <a:t>Go back to your original guiding question and place it in a format that students can answer and supply evidence to support their claims.</a:t>
            </a:r>
          </a:p>
        </p:txBody>
      </p:sp>
      <p:sp>
        <p:nvSpPr>
          <p:cNvPr id="269" name="Tip for Prompts"/>
          <p:cNvSpPr/>
          <p:nvPr/>
        </p:nvSpPr>
        <p:spPr>
          <a:xfrm>
            <a:off x="2982722" y="2326348"/>
            <a:ext cx="7039357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i="1" sz="8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Tip for Prompts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Content Rubric (Grade 4+)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25779">
              <a:defRPr sz="7200"/>
            </a:lvl1pPr>
          </a:lstStyle>
          <a:p>
            <a:pPr/>
            <a:r>
              <a:t>Content Rubric (Grade 4+)</a:t>
            </a:r>
          </a:p>
        </p:txBody>
      </p:sp>
      <p:sp>
        <p:nvSpPr>
          <p:cNvPr id="272" name="Assesses how well the student understands the social studies content asked for in the prompt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Assesses how well the student understands the social studies content asked for in the prompt.</a:t>
            </a:r>
          </a:p>
          <a:p>
            <a:pPr/>
            <a:r>
              <a:t>Level of success depends on the amount of information given in the written response that answers the question asked.</a:t>
            </a:r>
          </a:p>
          <a:p>
            <a:pPr/>
            <a:r>
              <a:t>Content rubric asks for students to give content that is from the sources </a:t>
            </a:r>
            <a:r>
              <a:rPr b="1" u="sng">
                <a:latin typeface="Helvetica"/>
                <a:ea typeface="Helvetica"/>
                <a:cs typeface="Helvetica"/>
                <a:sym typeface="Helvetica"/>
              </a:rPr>
              <a:t>and</a:t>
            </a:r>
            <a:r>
              <a:t> their own background knowledge.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ifts in New Assessment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25779">
              <a:defRPr sz="7200"/>
            </a:lvl1pPr>
          </a:lstStyle>
          <a:p>
            <a:pPr/>
            <a:r>
              <a:t>Shifts in New Assessments</a:t>
            </a:r>
          </a:p>
        </p:txBody>
      </p:sp>
      <p:sp>
        <p:nvSpPr>
          <p:cNvPr id="129" name="Questions are based on a set-based design, which include one to four related sources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91159" indent="-391159" defTabSz="514095">
              <a:spcBef>
                <a:spcPts val="3600"/>
              </a:spcBef>
              <a:defRPr b="1" sz="3168" u="sng">
                <a:latin typeface="Helvetica"/>
                <a:ea typeface="Helvetica"/>
                <a:cs typeface="Helvetica"/>
                <a:sym typeface="Helvetica"/>
              </a:defRPr>
            </a:pPr>
            <a:r>
              <a:rPr b="0" u="none">
                <a:latin typeface="+mn-lt"/>
                <a:ea typeface="+mn-ea"/>
                <a:cs typeface="+mn-cs"/>
                <a:sym typeface="Helvetica Light"/>
              </a:rPr>
              <a:t>Questions are based on a set-based design, which include one to four related sources.</a:t>
            </a:r>
            <a:endParaRPr b="0" u="none">
              <a:latin typeface="+mn-lt"/>
              <a:ea typeface="+mn-ea"/>
              <a:cs typeface="+mn-cs"/>
              <a:sym typeface="Helvetica Light"/>
            </a:endParaRPr>
          </a:p>
          <a:p>
            <a:pPr marL="391159" indent="-391159" defTabSz="514095">
              <a:spcBef>
                <a:spcPts val="3600"/>
              </a:spcBef>
              <a:defRPr b="1" sz="3168" u="sng">
                <a:latin typeface="Helvetica"/>
                <a:ea typeface="Helvetica"/>
                <a:cs typeface="Helvetica"/>
                <a:sym typeface="Helvetica"/>
              </a:defRPr>
            </a:pPr>
            <a:r>
              <a:rPr b="0" u="none">
                <a:latin typeface="+mn-lt"/>
                <a:ea typeface="+mn-ea"/>
                <a:cs typeface="+mn-cs"/>
                <a:sym typeface="Helvetica Light"/>
              </a:rPr>
              <a:t>Multiple-choice questions shift from basic recall-level questions to higher-order thinking questions, as well as the addition of multiple-select questions.</a:t>
            </a:r>
            <a:endParaRPr b="0" u="none">
              <a:latin typeface="+mn-lt"/>
              <a:ea typeface="+mn-ea"/>
              <a:cs typeface="+mn-cs"/>
              <a:sym typeface="Helvetica Light"/>
            </a:endParaRPr>
          </a:p>
          <a:p>
            <a:pPr marL="391159" indent="-391159" defTabSz="514095">
              <a:spcBef>
                <a:spcPts val="3600"/>
              </a:spcBef>
              <a:defRPr b="1" sz="3168" u="sng">
                <a:latin typeface="Helvetica"/>
                <a:ea typeface="Helvetica"/>
                <a:cs typeface="Helvetica"/>
                <a:sym typeface="Helvetica"/>
              </a:defRPr>
            </a:pPr>
            <a:r>
              <a:rPr b="0" u="none">
                <a:latin typeface="+mn-lt"/>
                <a:ea typeface="+mn-ea"/>
                <a:cs typeface="+mn-cs"/>
                <a:sym typeface="Helvetica Light"/>
              </a:rPr>
              <a:t>Technology-Enhanced items require students to synthesize information from multiple sources and answer in multiple formats.</a:t>
            </a:r>
            <a:endParaRPr b="0" u="none">
              <a:latin typeface="+mn-lt"/>
              <a:ea typeface="+mn-ea"/>
              <a:cs typeface="+mn-cs"/>
              <a:sym typeface="Helvetica Light"/>
            </a:endParaRPr>
          </a:p>
          <a:p>
            <a:pPr marL="391159" indent="-391159" defTabSz="514095">
              <a:spcBef>
                <a:spcPts val="3600"/>
              </a:spcBef>
              <a:defRPr b="1" sz="3168" u="sng">
                <a:latin typeface="Helvetica"/>
                <a:ea typeface="Helvetica"/>
                <a:cs typeface="Helvetica"/>
                <a:sym typeface="Helvetica"/>
              </a:defRPr>
            </a:pPr>
            <a:r>
              <a:rPr b="0" u="none">
                <a:latin typeface="+mn-lt"/>
                <a:ea typeface="+mn-ea"/>
                <a:cs typeface="+mn-cs"/>
                <a:sym typeface="Helvetica Light"/>
              </a:rPr>
              <a:t>Constructed-response and extended-response prompts are more open-ended than their previous counterparts.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Claims Rubric (Grades 4+)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19937">
              <a:defRPr sz="7119"/>
            </a:lvl1pPr>
          </a:lstStyle>
          <a:p>
            <a:pPr/>
            <a:r>
              <a:t>Claims Rubric (Grades 4+)</a:t>
            </a:r>
          </a:p>
        </p:txBody>
      </p:sp>
      <p:sp>
        <p:nvSpPr>
          <p:cNvPr id="275" name="Assesses how well the student uses social studies content to make connections to larger themes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Assesses how well the student uses social studies content to make connections to larger themes.</a:t>
            </a:r>
          </a:p>
          <a:p>
            <a:pPr/>
            <a:r>
              <a:t>Focus of rubric is on how well the students support their claim using well-selected evidence that connects knowledge to larger themes of social studies across time and place.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even Themes of Social Studie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Seven Themes of Social Studies</a:t>
            </a:r>
          </a:p>
        </p:txBody>
      </p:sp>
      <p:sp>
        <p:nvSpPr>
          <p:cNvPr id="278" name="Physical and Human Systems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58800" indent="-558800" defTabSz="514095">
              <a:spcBef>
                <a:spcPts val="3600"/>
              </a:spcBef>
              <a:buSzPct val="100000"/>
              <a:buAutoNum type="arabicPeriod" startAt="1"/>
              <a:defRPr sz="3168"/>
            </a:pPr>
            <a:r>
              <a:t>Physical and Human Systems</a:t>
            </a:r>
          </a:p>
          <a:p>
            <a:pPr marL="558800" indent="-558800" defTabSz="514095">
              <a:spcBef>
                <a:spcPts val="3600"/>
              </a:spcBef>
              <a:buSzPct val="100000"/>
              <a:buAutoNum type="arabicPeriod" startAt="1"/>
              <a:defRPr sz="3168"/>
            </a:pPr>
            <a:r>
              <a:t>Migration and Settlement</a:t>
            </a:r>
          </a:p>
          <a:p>
            <a:pPr marL="558800" indent="-558800" defTabSz="514095">
              <a:spcBef>
                <a:spcPts val="3600"/>
              </a:spcBef>
              <a:buSzPct val="100000"/>
              <a:buAutoNum type="arabicPeriod" startAt="1"/>
              <a:defRPr sz="3168"/>
            </a:pPr>
            <a:r>
              <a:t>Economics and Trade</a:t>
            </a:r>
          </a:p>
          <a:p>
            <a:pPr marL="558800" indent="-558800" defTabSz="514095">
              <a:spcBef>
                <a:spcPts val="3600"/>
              </a:spcBef>
              <a:buSzPct val="100000"/>
              <a:buAutoNum type="arabicPeriod" startAt="1"/>
              <a:defRPr sz="3168"/>
            </a:pPr>
            <a:r>
              <a:t>Politics and Governance</a:t>
            </a:r>
          </a:p>
          <a:p>
            <a:pPr marL="558800" indent="-558800" defTabSz="514095">
              <a:spcBef>
                <a:spcPts val="3600"/>
              </a:spcBef>
              <a:buSzPct val="100000"/>
              <a:buAutoNum type="arabicPeriod" startAt="1"/>
              <a:defRPr sz="3168"/>
            </a:pPr>
            <a:r>
              <a:t>Society and Culture</a:t>
            </a:r>
          </a:p>
          <a:p>
            <a:pPr marL="558800" indent="-558800" defTabSz="514095">
              <a:spcBef>
                <a:spcPts val="3600"/>
              </a:spcBef>
              <a:buSzPct val="100000"/>
              <a:buAutoNum type="arabicPeriod" startAt="1"/>
              <a:defRPr sz="3168"/>
            </a:pPr>
            <a:r>
              <a:t>Conflict and Compromise</a:t>
            </a:r>
          </a:p>
          <a:p>
            <a:pPr marL="558800" indent="-558800" defTabSz="514095">
              <a:spcBef>
                <a:spcPts val="3600"/>
              </a:spcBef>
              <a:buSzPct val="100000"/>
              <a:buAutoNum type="arabicPeriod" startAt="1"/>
              <a:defRPr sz="3168"/>
            </a:pPr>
            <a:r>
              <a:t>Continuity and Change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Assessment Development Proces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Assessment Development Process</a:t>
            </a:r>
          </a:p>
        </p:txBody>
      </p:sp>
      <p:sp>
        <p:nvSpPr>
          <p:cNvPr id="281" name="Identify Key Concept(s)"/>
          <p:cNvSpPr/>
          <p:nvPr/>
        </p:nvSpPr>
        <p:spPr>
          <a:xfrm>
            <a:off x="656146" y="2966209"/>
            <a:ext cx="3478221" cy="1270001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Identify Key Concept(s)</a:t>
            </a:r>
          </a:p>
        </p:txBody>
      </p:sp>
      <p:sp>
        <p:nvSpPr>
          <p:cNvPr id="282" name="Locate and Curate High-Quality Sources"/>
          <p:cNvSpPr/>
          <p:nvPr/>
        </p:nvSpPr>
        <p:spPr>
          <a:xfrm>
            <a:off x="8511916" y="2966209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4">
              <a:hueOff val="384618"/>
              <a:satOff val="3869"/>
              <a:lumOff val="5802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Locate and Curate High-Quality Sources</a:t>
            </a:r>
          </a:p>
        </p:txBody>
      </p:sp>
      <p:sp>
        <p:nvSpPr>
          <p:cNvPr id="283" name="Develop Assessment Layout"/>
          <p:cNvSpPr/>
          <p:nvPr/>
        </p:nvSpPr>
        <p:spPr>
          <a:xfrm>
            <a:off x="4701065" y="5202351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3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Develop Assessment Layout</a:t>
            </a:r>
          </a:p>
        </p:txBody>
      </p:sp>
      <p:sp>
        <p:nvSpPr>
          <p:cNvPr id="284" name="Write High-Quality Questions"/>
          <p:cNvSpPr/>
          <p:nvPr/>
        </p:nvSpPr>
        <p:spPr>
          <a:xfrm>
            <a:off x="593922" y="7438493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2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Write High-Quality Questions</a:t>
            </a:r>
          </a:p>
        </p:txBody>
      </p:sp>
      <p:sp>
        <p:nvSpPr>
          <p:cNvPr id="285" name="Finalize Assessment for Use"/>
          <p:cNvSpPr/>
          <p:nvPr/>
        </p:nvSpPr>
        <p:spPr>
          <a:xfrm>
            <a:off x="8574140" y="7438493"/>
            <a:ext cx="3478222" cy="1270001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Finalize Assessment for Use</a:t>
            </a:r>
          </a:p>
        </p:txBody>
      </p:sp>
      <p:sp>
        <p:nvSpPr>
          <p:cNvPr id="286" name="Line"/>
          <p:cNvSpPr/>
          <p:nvPr/>
        </p:nvSpPr>
        <p:spPr>
          <a:xfrm>
            <a:off x="4139957" y="3601209"/>
            <a:ext cx="4366370" cy="1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87" name="Line"/>
          <p:cNvSpPr/>
          <p:nvPr/>
        </p:nvSpPr>
        <p:spPr>
          <a:xfrm>
            <a:off x="4139957" y="8073493"/>
            <a:ext cx="4366370" cy="1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88" name="Line"/>
          <p:cNvSpPr/>
          <p:nvPr/>
        </p:nvSpPr>
        <p:spPr>
          <a:xfrm flipH="1">
            <a:off x="8321538" y="4319337"/>
            <a:ext cx="1939503" cy="873384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89" name="Line"/>
          <p:cNvSpPr/>
          <p:nvPr/>
        </p:nvSpPr>
        <p:spPr>
          <a:xfrm flipH="1">
            <a:off x="2723937" y="6421946"/>
            <a:ext cx="1939503" cy="873384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Final Checks for Your Assessment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Final Checks for Your Assessment</a:t>
            </a:r>
          </a:p>
        </p:txBody>
      </p:sp>
      <p:sp>
        <p:nvSpPr>
          <p:cNvPr id="292" name="Sufficient of all GLEs covered in class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Sufficient of all GLEs covered in class.</a:t>
            </a:r>
          </a:p>
          <a:p>
            <a:pPr/>
            <a:r>
              <a:t>Questions align to GLEs and with the sources provided.</a:t>
            </a:r>
          </a:p>
          <a:p>
            <a:pPr/>
            <a:r>
              <a:t>Multiple-choice and multiple-select questions do not cue the student for possible answers to your culminating activity (TEI/CR/ER).</a:t>
            </a:r>
          </a:p>
          <a:p>
            <a:pPr/>
            <a:r>
              <a:t>All sources are cited correctly and formatting of text is uniform.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1">
            <a:satOff val="-3355"/>
            <a:lumOff val="26614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Let’s Build an Item Set!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Let’s Build an Item Set!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Instructions for Activity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Instructions for Activity</a:t>
            </a:r>
          </a:p>
        </p:txBody>
      </p:sp>
      <p:sp>
        <p:nvSpPr>
          <p:cNvPr id="297" name="Follow this link to a shared folder with a dozen sources of various types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Follow this link to a shared folder with a dozen sources of various types.</a:t>
            </a:r>
          </a:p>
          <a:p>
            <a:pPr/>
            <a:r>
              <a:t>Using the supplied set of sources, develop an item set with 4 multiple-choice questions, a Technology-Enhanced Item, and an Extended Response Prompt.</a:t>
            </a:r>
          </a:p>
          <a:p>
            <a:pPr/>
            <a:r>
              <a:t>Edit the sources as necessary, and align questions to relevant GLEs.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Reflection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Reflections</a:t>
            </a:r>
          </a:p>
        </p:txBody>
      </p:sp>
      <p:sp>
        <p:nvSpPr>
          <p:cNvPr id="300" name="How do these new assessments change daily instruction?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How do these new assessments change daily instruction?</a:t>
            </a:r>
          </a:p>
          <a:p>
            <a:pPr/>
            <a:r>
              <a:t>How do these new assessments impact teacher preparation time?</a:t>
            </a:r>
          </a:p>
          <a:p>
            <a:pPr/>
            <a:r>
              <a:t>How can teachers utilize technology to prepare students for computer-based assessments?</a:t>
            </a:r>
          </a:p>
          <a:p>
            <a:pPr/>
            <a:r>
              <a:t>How can districts assist teachers in developing assessments?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4">
            <a:hueOff val="384618"/>
            <a:satOff val="3869"/>
            <a:lumOff val="5802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Talk About It"/>
          <p:cNvSpPr/>
          <p:nvPr>
            <p:ph type="title"/>
          </p:nvPr>
        </p:nvSpPr>
        <p:spPr>
          <a:xfrm>
            <a:off x="1270000" y="410167"/>
            <a:ext cx="10464800" cy="3302001"/>
          </a:xfrm>
          <a:prstGeom prst="rect">
            <a:avLst/>
          </a:prstGeom>
        </p:spPr>
        <p:txBody>
          <a:bodyPr/>
          <a:lstStyle/>
          <a:p>
            <a:pPr/>
            <a:r>
              <a:t>Talk About It</a:t>
            </a:r>
          </a:p>
        </p:txBody>
      </p:sp>
      <p:sp>
        <p:nvSpPr>
          <p:cNvPr id="303" name="How will you take your learning from this session today forward into your classroom next school year?"/>
          <p:cNvSpPr/>
          <p:nvPr/>
        </p:nvSpPr>
        <p:spPr>
          <a:xfrm>
            <a:off x="2832230" y="3684519"/>
            <a:ext cx="7340340" cy="378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i="1" sz="4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How will you take your learning from this session today forward into your classroom next school year?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Questions? Comments?"/>
          <p:cNvSpPr/>
          <p:nvPr>
            <p:ph type="title"/>
          </p:nvPr>
        </p:nvSpPr>
        <p:spPr>
          <a:xfrm>
            <a:off x="1270000" y="1514642"/>
            <a:ext cx="10464800" cy="3302001"/>
          </a:xfrm>
          <a:prstGeom prst="rect">
            <a:avLst/>
          </a:prstGeom>
        </p:spPr>
        <p:txBody>
          <a:bodyPr/>
          <a:lstStyle/>
          <a:p>
            <a:pPr/>
            <a:r>
              <a:t>Questions? Comments?</a:t>
            </a:r>
          </a:p>
        </p:txBody>
      </p:sp>
      <p:sp>
        <p:nvSpPr>
          <p:cNvPr id="306" name="E-Mail: loklein@iberia.k12.la.us"/>
          <p:cNvSpPr/>
          <p:nvPr/>
        </p:nvSpPr>
        <p:spPr>
          <a:xfrm>
            <a:off x="3251746" y="5641865"/>
            <a:ext cx="6501308" cy="6477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>
                <a:latin typeface="Helvetica"/>
                <a:ea typeface="Helvetica"/>
                <a:cs typeface="Helvetica"/>
                <a:sym typeface="Helvetica"/>
              </a:defRPr>
            </a:pPr>
            <a:r>
              <a:t>E-Mail: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</a:t>
            </a:r>
            <a:r>
              <a:rPr b="0" u="sng">
                <a:latin typeface="+mn-lt"/>
                <a:ea typeface="+mn-ea"/>
                <a:cs typeface="+mn-cs"/>
                <a:sym typeface="Helvetica Light"/>
                <a:hlinkClick r:id="rId2" invalidUrl="" action="" tgtFrame="" tooltip="" history="1" highlightClick="0" endSnd="0"/>
              </a:rPr>
              <a:t>loklein@iberia.k12.la.us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asted-image.png" descr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24428" y="1625660"/>
            <a:ext cx="9265241" cy="7550809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Old Assessment"/>
          <p:cNvSpPr/>
          <p:nvPr/>
        </p:nvSpPr>
        <p:spPr>
          <a:xfrm>
            <a:off x="4768468" y="982852"/>
            <a:ext cx="3467863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i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Old Assessment</a:t>
            </a:r>
          </a:p>
        </p:txBody>
      </p:sp>
      <p:sp>
        <p:nvSpPr>
          <p:cNvPr id="133" name="Rectangle"/>
          <p:cNvSpPr/>
          <p:nvPr/>
        </p:nvSpPr>
        <p:spPr>
          <a:xfrm>
            <a:off x="1978404" y="7943819"/>
            <a:ext cx="3791468" cy="368058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asted-image.png" descr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47559" y="1379014"/>
            <a:ext cx="8909682" cy="8055839"/>
          </a:xfrm>
          <a:prstGeom prst="rect">
            <a:avLst/>
          </a:prstGeom>
          <a:ln w="12700">
            <a:miter lim="400000"/>
          </a:ln>
        </p:spPr>
      </p:pic>
      <p:sp>
        <p:nvSpPr>
          <p:cNvPr id="136" name="New Assessment"/>
          <p:cNvSpPr/>
          <p:nvPr/>
        </p:nvSpPr>
        <p:spPr>
          <a:xfrm>
            <a:off x="4679543" y="443195"/>
            <a:ext cx="364571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i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New Assessment</a:t>
            </a:r>
          </a:p>
        </p:txBody>
      </p:sp>
      <p:sp>
        <p:nvSpPr>
          <p:cNvPr id="137" name="Rectangle"/>
          <p:cNvSpPr/>
          <p:nvPr/>
        </p:nvSpPr>
        <p:spPr>
          <a:xfrm>
            <a:off x="2772124" y="8270495"/>
            <a:ext cx="7343396" cy="341199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4">
            <a:hueOff val="384618"/>
            <a:satOff val="3869"/>
            <a:lumOff val="5802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alk About It"/>
          <p:cNvSpPr/>
          <p:nvPr>
            <p:ph type="title"/>
          </p:nvPr>
        </p:nvSpPr>
        <p:spPr>
          <a:xfrm>
            <a:off x="1270000" y="410167"/>
            <a:ext cx="10464800" cy="3302001"/>
          </a:xfrm>
          <a:prstGeom prst="rect">
            <a:avLst/>
          </a:prstGeom>
        </p:spPr>
        <p:txBody>
          <a:bodyPr/>
          <a:lstStyle/>
          <a:p>
            <a:pPr/>
            <a:r>
              <a:t>Talk About It</a:t>
            </a:r>
          </a:p>
        </p:txBody>
      </p:sp>
      <p:sp>
        <p:nvSpPr>
          <p:cNvPr id="140" name="What do we need in order to create an effective assessment that aligns with the goals of social studies instruction?"/>
          <p:cNvSpPr/>
          <p:nvPr/>
        </p:nvSpPr>
        <p:spPr>
          <a:xfrm>
            <a:off x="2832230" y="3684519"/>
            <a:ext cx="7340340" cy="378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i="1" sz="4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What do we need in order to create an effective assessment that aligns with the goals of social studies instruction?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on-Negotiables of a High-Quality Assessment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Non-Negotiables of a High-Quality Assessment</a:t>
            </a:r>
          </a:p>
        </p:txBody>
      </p:sp>
      <p:sp>
        <p:nvSpPr>
          <p:cNvPr id="143" name="Questions and tasks are aligned to 2011 GLEs.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17830" indent="-417830" defTabSz="549148">
              <a:spcBef>
                <a:spcPts val="3900"/>
              </a:spcBef>
              <a:defRPr sz="3384"/>
            </a:pPr>
            <a:r>
              <a:t>Questions and tasks are aligned to 2011 GLEs.</a:t>
            </a:r>
          </a:p>
          <a:p>
            <a:pPr marL="417830" indent="-417830" defTabSz="549148">
              <a:spcBef>
                <a:spcPts val="3900"/>
              </a:spcBef>
              <a:defRPr sz="3384"/>
            </a:pPr>
            <a:r>
              <a:t>Focus is on key understanding of content and claims.</a:t>
            </a:r>
          </a:p>
          <a:p>
            <a:pPr marL="417830" indent="-417830" defTabSz="549148">
              <a:spcBef>
                <a:spcPts val="3900"/>
              </a:spcBef>
              <a:defRPr sz="3384"/>
            </a:pPr>
            <a:r>
              <a:t>High-quality sources allow students to explore content.</a:t>
            </a:r>
          </a:p>
          <a:p>
            <a:pPr marL="417830" indent="-417830" defTabSz="549148">
              <a:spcBef>
                <a:spcPts val="3900"/>
              </a:spcBef>
              <a:defRPr sz="3384"/>
            </a:pPr>
            <a:r>
              <a:t>Layout assesses student understanding in multiple ways.</a:t>
            </a:r>
          </a:p>
          <a:p>
            <a:pPr marL="417830" indent="-417830" defTabSz="549148">
              <a:spcBef>
                <a:spcPts val="3900"/>
              </a:spcBef>
              <a:defRPr sz="3384"/>
            </a:pPr>
            <a:r>
              <a:t>High-quality questions allow students to demonstrate learning in the topic assessed.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Assessment Development Proces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Assessment Development Process</a:t>
            </a:r>
          </a:p>
        </p:txBody>
      </p:sp>
      <p:sp>
        <p:nvSpPr>
          <p:cNvPr id="146" name="Identify Key Concept(s)"/>
          <p:cNvSpPr/>
          <p:nvPr/>
        </p:nvSpPr>
        <p:spPr>
          <a:xfrm>
            <a:off x="656146" y="2966209"/>
            <a:ext cx="3478221" cy="1270001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Identify Key Concept(s)</a:t>
            </a:r>
          </a:p>
        </p:txBody>
      </p:sp>
      <p:sp>
        <p:nvSpPr>
          <p:cNvPr id="147" name="Locate and Curate High-Quality Sources"/>
          <p:cNvSpPr/>
          <p:nvPr/>
        </p:nvSpPr>
        <p:spPr>
          <a:xfrm>
            <a:off x="8511916" y="2966209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4">
              <a:hueOff val="384618"/>
              <a:satOff val="3869"/>
              <a:lumOff val="5802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Locate and Curate High-Quality Sources</a:t>
            </a:r>
          </a:p>
        </p:txBody>
      </p:sp>
      <p:sp>
        <p:nvSpPr>
          <p:cNvPr id="148" name="Develop Assessment Layout"/>
          <p:cNvSpPr/>
          <p:nvPr/>
        </p:nvSpPr>
        <p:spPr>
          <a:xfrm>
            <a:off x="4701065" y="5202351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3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Develop Assessment Layout</a:t>
            </a:r>
          </a:p>
        </p:txBody>
      </p:sp>
      <p:sp>
        <p:nvSpPr>
          <p:cNvPr id="149" name="Write High-Quality Questions"/>
          <p:cNvSpPr/>
          <p:nvPr/>
        </p:nvSpPr>
        <p:spPr>
          <a:xfrm>
            <a:off x="593922" y="7438493"/>
            <a:ext cx="3602669" cy="1270001"/>
          </a:xfrm>
          <a:prstGeom prst="roundRect">
            <a:avLst>
              <a:gd name="adj" fmla="val 15000"/>
            </a:avLst>
          </a:prstGeom>
          <a:solidFill>
            <a:schemeClr val="accent2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Write High-Quality Questions</a:t>
            </a:r>
          </a:p>
        </p:txBody>
      </p:sp>
      <p:sp>
        <p:nvSpPr>
          <p:cNvPr id="150" name="Finalize Assessment for Use"/>
          <p:cNvSpPr/>
          <p:nvPr/>
        </p:nvSpPr>
        <p:spPr>
          <a:xfrm>
            <a:off x="8574140" y="7438493"/>
            <a:ext cx="3478222" cy="1270001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Finalize Assessment for Use</a:t>
            </a:r>
          </a:p>
        </p:txBody>
      </p:sp>
      <p:sp>
        <p:nvSpPr>
          <p:cNvPr id="151" name="Line"/>
          <p:cNvSpPr/>
          <p:nvPr/>
        </p:nvSpPr>
        <p:spPr>
          <a:xfrm>
            <a:off x="4139957" y="3601209"/>
            <a:ext cx="4366370" cy="1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52" name="Line"/>
          <p:cNvSpPr/>
          <p:nvPr/>
        </p:nvSpPr>
        <p:spPr>
          <a:xfrm>
            <a:off x="4139957" y="8073493"/>
            <a:ext cx="4366370" cy="1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53" name="Line"/>
          <p:cNvSpPr/>
          <p:nvPr/>
        </p:nvSpPr>
        <p:spPr>
          <a:xfrm flipH="1">
            <a:off x="8321538" y="4319337"/>
            <a:ext cx="1939503" cy="873384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54" name="Line"/>
          <p:cNvSpPr/>
          <p:nvPr/>
        </p:nvSpPr>
        <p:spPr>
          <a:xfrm flipH="1">
            <a:off x="2723937" y="6421946"/>
            <a:ext cx="1939503" cy="873384"/>
          </a:xfrm>
          <a:prstGeom prst="line">
            <a:avLst/>
          </a:prstGeom>
          <a:ln w="762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55" name="Rectangle"/>
          <p:cNvSpPr/>
          <p:nvPr/>
        </p:nvSpPr>
        <p:spPr>
          <a:xfrm>
            <a:off x="4156242" y="2966209"/>
            <a:ext cx="8075499" cy="5973072"/>
          </a:xfrm>
          <a:prstGeom prst="rect">
            <a:avLst/>
          </a:prstGeom>
          <a:solidFill>
            <a:srgbClr val="FFFFFF">
              <a:alpha val="5030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56" name="Rectangle"/>
          <p:cNvSpPr/>
          <p:nvPr/>
        </p:nvSpPr>
        <p:spPr>
          <a:xfrm>
            <a:off x="549806" y="4576999"/>
            <a:ext cx="3602669" cy="4542347"/>
          </a:xfrm>
          <a:prstGeom prst="rect">
            <a:avLst/>
          </a:prstGeom>
          <a:solidFill>
            <a:srgbClr val="FFFFFF">
              <a:alpha val="5030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