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8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5349-F64A-41F8-93AC-3E918D24EC43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FC2CC-02B1-458A-AAC6-8AF64BABDC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568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FC2CC-02B1-458A-AAC6-8AF64BABDC7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18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Questions may</a:t>
            </a:r>
            <a:r>
              <a:rPr lang="en-US" baseline="0" dirty="0" smtClean="0"/>
              <a:t> be revised once the specific text excerpts have been chosen.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FC2CC-02B1-458A-AAC6-8AF64BABDC7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8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FC2CC-02B1-458A-AAC6-8AF64BABDC7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28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FC2CC-02B1-458A-AAC6-8AF64BABDC7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588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FC2CC-02B1-458A-AAC6-8AF64BABDC7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89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adams@ebrschools.or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humanitiesamped.com/" TargetMode="External"/><Relationship Id="rId4" Type="http://schemas.openxmlformats.org/officeDocument/2006/relationships/hyperlink" Target="mailto:awest3@ebrschools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vimeo.com/21596708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Humanities Amped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Humanizing Education and the Teaching Profession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36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67648" y="1702063"/>
            <a:ext cx="4925787" cy="593875"/>
          </a:xfrm>
        </p:spPr>
        <p:txBody>
          <a:bodyPr/>
          <a:lstStyle/>
          <a:p>
            <a:r>
              <a:rPr lang="en-US" b="1" dirty="0" smtClean="0"/>
              <a:t>Dialogue Questions 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97533" y="2446107"/>
            <a:ext cx="5295902" cy="3543528"/>
          </a:xfrm>
        </p:spPr>
        <p:txBody>
          <a:bodyPr>
            <a:normAutofit lnSpcReduction="10000"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What stands out to you in the text for any reason</a:t>
            </a:r>
            <a:r>
              <a:rPr lang="en-US" sz="2200" dirty="0" smtClean="0"/>
              <a:t>? How does this connect to humanization/dehumanization?</a:t>
            </a:r>
            <a:endParaRPr lang="en-US" sz="22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How have you seen or experienced </a:t>
            </a:r>
            <a:r>
              <a:rPr lang="en-US" sz="2200" dirty="0" smtClean="0"/>
              <a:t>humanization/dehumanization in schools</a:t>
            </a:r>
            <a:r>
              <a:rPr lang="en-US" sz="2200" dirty="0" smtClean="0"/>
              <a:t>? How do your experiences connect to the text?</a:t>
            </a:r>
            <a:endParaRPr lang="en-US" sz="22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Based on what you have learned today, what will you do differently in the </a:t>
            </a:r>
            <a:r>
              <a:rPr lang="en-US" sz="2200" dirty="0" smtClean="0"/>
              <a:t>future to humanize education?</a:t>
            </a:r>
            <a:endParaRPr lang="en-US" sz="2200" dirty="0" smtClean="0"/>
          </a:p>
        </p:txBody>
      </p:sp>
      <p:pic>
        <p:nvPicPr>
          <p:cNvPr id="5122" name="Picture 2" descr="https://lh3.googleusercontent.com/_icg_hyFKc2NfChgCopJqGD4LGUBnH68P7nvXYy-8Dg5M6kxReDQS86xYAGML7DYUv5ryWyBGwjmg0-n8GYRZorf-2JDgzhQnzmHyGukjpS-uoav7Zi0HpsQtYvjGWCV45nrPTtoLiYSrrTcs7j2IZp0FSjieO1Nv8EwVu_YrTRRed0s_5sfl0BZosa0Q97IblZ3a0qUB4-Ax_6h8eYs6-agwYQ4-55Qy-m36GAuQK-OV_q0amQsdRrIN9945ruJM4r8dZYESVtjHEFLDZ7J0hFSRMO2J9iC0D4IDsiYTQIhUGIoGYTFISH9iqTCdrftxlip-WngzJ4XQf3mT10jaTypwX8e4gvdfuypSz18sdxNfE9vZAqYfT4FsQsasm8EOmHgi-YRYHUGexbhgMC91OcAn2CkyCE9VeOm3XNz1yWt_5FfbleE2GJ2ZcS4ZUNQnfRwk8UEQIVtiWiJrFN8PcUSHRqaVddtScELlNeGasjRVYRBZbgIfieU8UGx7aJo97SWo3YV2YwnxWAOcvPHta58jfdhQVPjgeoBqiHUykXRShkeb9Rh8evUek9VUqDNhp-Cy4uWM5V-9ONq6bfqaTpAtged4Dnn8kGSokuKz_DFZwWUZSrr=w1027-h771-no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9" r="8549"/>
          <a:stretch>
            <a:fillRect/>
          </a:stretch>
        </p:blipFill>
        <p:spPr bwMode="auto">
          <a:xfrm>
            <a:off x="5944169" y="1382486"/>
            <a:ext cx="5280025" cy="47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18458" y="274184"/>
            <a:ext cx="7282542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Step 2: Research the Problem</a:t>
            </a:r>
          </a:p>
        </p:txBody>
      </p:sp>
    </p:spTree>
    <p:extLst>
      <p:ext uri="{BB962C8B-B14F-4D97-AF65-F5344CB8AC3E}">
        <p14:creationId xmlns:p14="http://schemas.microsoft.com/office/powerpoint/2010/main" val="208149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347963" y="1432306"/>
            <a:ext cx="4925787" cy="593875"/>
          </a:xfrm>
        </p:spPr>
        <p:txBody>
          <a:bodyPr/>
          <a:lstStyle/>
          <a:p>
            <a:r>
              <a:rPr lang="en-US" b="1" dirty="0" smtClean="0"/>
              <a:t>Data Analysis 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6162906" y="2345079"/>
            <a:ext cx="5295902" cy="3543528"/>
          </a:xfrm>
        </p:spPr>
        <p:txBody>
          <a:bodyPr>
            <a:norm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If you have #4 on your paper, you will share back for your group.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Evaluate the recorder’s notes.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What patterns do you notice in the responses? These patterns create your “data themes.”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Share back.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Notice emerging patterns.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67648" y="246969"/>
            <a:ext cx="7282542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Step 2: Research the Problem</a:t>
            </a:r>
          </a:p>
        </p:txBody>
      </p:sp>
      <p:pic>
        <p:nvPicPr>
          <p:cNvPr id="7170" name="Picture 2" descr="https://lh3.googleusercontent.com/wd-wo6gPT3mVgF5S-cKdeR7ZI6teMxMoT-nAHhI_sbre12K6UyyNf-bQyE664UUGUiNvkWfnGjf6SmhnyjATe4jTK9Z1R1Rybgh3fXAsed3RU3tsib7vBhd3cN0KiwT7lX0Ew85z-ddto3gNKle6dSJly1zmFmJ9LcnMfq-hBOfLkb6-SZmT6Fd1cx7LKXQzBYqu2FVEOeFgIiWAxt_KJCtTtfNUsudaexpT7fhVBx7Ew0Afw2uIMnihvKyTPsGYL5BPAX5cy5YCbHEuo88RNl2A7Paw9y_F-MhAgmTDzas_5E6kfLWyZXtX1xVmgNQ3mgCzzEfGOjRG5tyjeOgRI5nFDkop-uzh_apS6WvjAoqXwRiKF7ehUGn49vp4Nm2rfKwVR3Ikpr5KAUxiHGz4bfsj1DqGuYSedi1UP_NhlYZmmHTlFg_GA1SYmSHyiSSYNAZqXPsdP-0xCxGJWCn4cIEE-vYjLQAUAHsVuHtKNLdKRGNI0ISO4VL2pzo5d6QOr5ZbBXbWb3SzzrBsiyV1prIYyPOuLEIjkASiA7IWNYkkuZxDCRp5EN6JrCcGs3tfO35z3HaAFiH6Zc5Znnl6jhzFyVFDDSFAN5hqajevSGsvElblb1ygeQ=w578-h770-no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6" b="16746"/>
          <a:stretch>
            <a:fillRect/>
          </a:stretch>
        </p:blipFill>
        <p:spPr bwMode="auto">
          <a:xfrm>
            <a:off x="958850" y="1431925"/>
            <a:ext cx="5389563" cy="47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594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40871" y="246969"/>
            <a:ext cx="11234057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Step 3: Develop a Collective Plan of Action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32848" y="1254956"/>
            <a:ext cx="2413906" cy="593875"/>
          </a:xfrm>
        </p:spPr>
        <p:txBody>
          <a:bodyPr/>
          <a:lstStyle/>
          <a:p>
            <a:r>
              <a:rPr lang="en-US" b="1" dirty="0" smtClean="0"/>
              <a:t>Action Plan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3685792" y="1935277"/>
            <a:ext cx="4249894" cy="4432866"/>
          </a:xfrm>
        </p:spPr>
        <p:txBody>
          <a:bodyPr>
            <a:norm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Focusing on your analysis of Question 3, choose one future action to implement.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Review descriptions of these action plans in your materials, then choose one to create and implement as a group today: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000" b="1" dirty="0" smtClean="0"/>
              <a:t>Vision Board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000" b="1" dirty="0" smtClean="0"/>
              <a:t>Real to Ideal </a:t>
            </a:r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436" r="436"/>
          <a:stretch>
            <a:fillRect/>
          </a:stretch>
        </p:blipFill>
        <p:spPr>
          <a:xfrm>
            <a:off x="8175384" y="1490832"/>
            <a:ext cx="3063347" cy="4775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121" y="1415227"/>
            <a:ext cx="3105251" cy="23281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809" y="3574085"/>
            <a:ext cx="3248379" cy="243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83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40871" y="246969"/>
            <a:ext cx="11234057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Step 4: Implement the Collective Plan of Action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31599" y="1348015"/>
            <a:ext cx="4040670" cy="593875"/>
          </a:xfrm>
        </p:spPr>
        <p:txBody>
          <a:bodyPr/>
          <a:lstStyle/>
          <a:p>
            <a:r>
              <a:rPr lang="en-US" b="1" dirty="0" smtClean="0"/>
              <a:t>Implement Action Plan</a:t>
            </a:r>
            <a:endParaRPr lang="en-US" b="1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7262" r="7262"/>
          <a:stretch>
            <a:fillRect/>
          </a:stretch>
        </p:blipFill>
        <p:spPr>
          <a:xfrm>
            <a:off x="8127723" y="1348015"/>
            <a:ext cx="3063347" cy="4775200"/>
          </a:xfrm>
          <a:prstGeom prst="rect">
            <a:avLst/>
          </a:prstGeom>
        </p:spPr>
      </p:pic>
      <p:sp>
        <p:nvSpPr>
          <p:cNvPr id="8" name="Text Placeholder 6"/>
          <p:cNvSpPr txBox="1">
            <a:spLocks/>
          </p:cNvSpPr>
          <p:nvPr/>
        </p:nvSpPr>
        <p:spPr>
          <a:xfrm>
            <a:off x="3722375" y="2142328"/>
            <a:ext cx="4249894" cy="44328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2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9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Vision Boards: </a:t>
            </a:r>
            <a:r>
              <a:rPr lang="en-US" sz="2000" dirty="0" smtClean="0"/>
              <a:t>Take a picture with the designated camera. We will view a slideshow after the “Real to Ideal” presentations.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b="1" dirty="0" smtClean="0"/>
              <a:t>Real to Ideal: </a:t>
            </a:r>
            <a:r>
              <a:rPr lang="en-US" sz="2000" dirty="0" smtClean="0"/>
              <a:t>Groups</a:t>
            </a:r>
            <a:r>
              <a:rPr lang="en-US" sz="2000" dirty="0" smtClean="0"/>
              <a:t>, come up as called to perform. Audience: What would have to happen to take the situation from real to ideal?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30486" b="8509"/>
          <a:stretch/>
        </p:blipFill>
        <p:spPr>
          <a:xfrm>
            <a:off x="663183" y="1456816"/>
            <a:ext cx="2627657" cy="21354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7785" t="10593" r="15102" b="15269"/>
          <a:stretch/>
        </p:blipFill>
        <p:spPr>
          <a:xfrm>
            <a:off x="1632857" y="3151504"/>
            <a:ext cx="2454661" cy="3143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98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40871" y="246969"/>
            <a:ext cx="11234057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Step 5: Evaluate the Efficacy of the Action Plan</a:t>
            </a:r>
          </a:p>
        </p:txBody>
      </p:sp>
      <p:pic>
        <p:nvPicPr>
          <p:cNvPr id="9" name="Picture 2" descr="Image result for cycle of critical prax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17" y="1369056"/>
            <a:ext cx="3563317" cy="490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29480" y="1406963"/>
            <a:ext cx="63862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Reflection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sz="2000" dirty="0" smtClean="0"/>
              <a:t>What worked well today?</a:t>
            </a:r>
          </a:p>
          <a:p>
            <a:pPr marL="342900" indent="-342900">
              <a:buAutoNum type="arabicPeriod"/>
            </a:pPr>
            <a:r>
              <a:rPr lang="en-US" sz="2000" dirty="0" smtClean="0"/>
              <a:t>What could have gone better?</a:t>
            </a:r>
          </a:p>
          <a:p>
            <a:pPr marL="342900" indent="-342900">
              <a:buAutoNum type="arabicPeriod"/>
            </a:pPr>
            <a:r>
              <a:rPr lang="en-US" sz="2000" dirty="0" smtClean="0"/>
              <a:t>What have you learned?</a:t>
            </a:r>
          </a:p>
          <a:p>
            <a:endParaRPr lang="en-US" sz="2000" dirty="0"/>
          </a:p>
          <a:p>
            <a:r>
              <a:rPr lang="en-US" sz="2000" b="1" dirty="0" smtClean="0"/>
              <a:t>Keep in touch! Send us questions, pictures, and updates!</a:t>
            </a:r>
          </a:p>
          <a:p>
            <a:endParaRPr lang="en-US" sz="2000" dirty="0"/>
          </a:p>
          <a:p>
            <a:r>
              <a:rPr lang="en-US" sz="2000" dirty="0" smtClean="0"/>
              <a:t>Destiny Adams Cooper, M.Ed., NBCT, </a:t>
            </a:r>
            <a:r>
              <a:rPr lang="en-US" sz="2000" dirty="0" smtClean="0"/>
              <a:t>NWPTC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dadams@ebrschools.org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Anna </a:t>
            </a:r>
            <a:r>
              <a:rPr lang="en-US" sz="2000" dirty="0" smtClean="0"/>
              <a:t>West, PhD</a:t>
            </a:r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awest3@ebrschools.org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>
                <a:hlinkClick r:id="rId5"/>
              </a:rPr>
              <a:t>www.humanitiesamped.com</a:t>
            </a:r>
            <a:r>
              <a:rPr lang="en-US" sz="2000" dirty="0"/>
              <a:t> </a:t>
            </a: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569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 Participants Will Learn How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en-US" dirty="0"/>
              <a:t>Use methods </a:t>
            </a:r>
            <a:r>
              <a:rPr lang="en-US" dirty="0" smtClean="0"/>
              <a:t>like </a:t>
            </a:r>
            <a:r>
              <a:rPr lang="en-US" dirty="0" smtClean="0"/>
              <a:t>theatre </a:t>
            </a:r>
            <a:r>
              <a:rPr lang="en-US" dirty="0" smtClean="0"/>
              <a:t>and dialogue </a:t>
            </a:r>
            <a:r>
              <a:rPr lang="en-US" dirty="0"/>
              <a:t>to humanize learning experiences for students, educators, and administrators. </a:t>
            </a:r>
          </a:p>
          <a:p>
            <a:pPr fontAlgn="base"/>
            <a:r>
              <a:rPr lang="en-US" dirty="0"/>
              <a:t>Create and structure learning experiences for </a:t>
            </a:r>
            <a:r>
              <a:rPr lang="en-US" dirty="0" smtClean="0"/>
              <a:t>students, educators, </a:t>
            </a:r>
            <a:r>
              <a:rPr lang="en-US" dirty="0"/>
              <a:t>and administrators that are relevant to their cultures and responsive to their experiences, needs, and school-improvement goals </a:t>
            </a:r>
          </a:p>
          <a:p>
            <a:pPr fontAlgn="base"/>
            <a:r>
              <a:rPr lang="en-US" dirty="0"/>
              <a:t>Collaboratively implement the “Cycle of Critical Praxis” with students, educators, and administrators </a:t>
            </a:r>
          </a:p>
          <a:p>
            <a:pPr fontAlgn="base"/>
            <a:r>
              <a:rPr lang="en-US" dirty="0"/>
              <a:t>Engage in collaborative inquiry and action projects with students, teachers, and administrators through </a:t>
            </a:r>
            <a:r>
              <a:rPr lang="en-US" dirty="0" smtClean="0"/>
              <a:t>CPAR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496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Outcomes: Participants Will Be Able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Develop a beloved community among and between students, educators, administrators </a:t>
            </a:r>
          </a:p>
          <a:p>
            <a:pPr fontAlgn="base"/>
            <a:r>
              <a:rPr lang="en-US" dirty="0"/>
              <a:t>Incorporate critical and democratic approaches to teaching and learning </a:t>
            </a:r>
          </a:p>
          <a:p>
            <a:pPr fontAlgn="base"/>
            <a:r>
              <a:rPr lang="en-US" dirty="0"/>
              <a:t>Redefine expertise to empower </a:t>
            </a:r>
            <a:r>
              <a:rPr lang="en-US" dirty="0" smtClean="0"/>
              <a:t>students’, educators’, </a:t>
            </a:r>
            <a:r>
              <a:rPr lang="en-US" dirty="0"/>
              <a:t>and </a:t>
            </a:r>
            <a:r>
              <a:rPr lang="en-US" dirty="0" smtClean="0"/>
              <a:t>administrators’ </a:t>
            </a:r>
            <a:r>
              <a:rPr lang="en-US" dirty="0"/>
              <a:t>teaching and learning processes. </a:t>
            </a:r>
          </a:p>
          <a:p>
            <a:pPr fontAlgn="base"/>
            <a:r>
              <a:rPr lang="en-US" dirty="0"/>
              <a:t>Regularly implement reflective practices to improve learning and community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19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51630" y="441325"/>
            <a:ext cx="7649570" cy="790575"/>
          </a:xfrm>
        </p:spPr>
        <p:txBody>
          <a:bodyPr/>
          <a:lstStyle/>
          <a:p>
            <a:r>
              <a:rPr lang="en-US" dirty="0" smtClean="0"/>
              <a:t>Humanities Amped</a:t>
            </a:r>
            <a:endParaRPr lang="en-US" dirty="0"/>
          </a:p>
        </p:txBody>
      </p:sp>
      <p:pic>
        <p:nvPicPr>
          <p:cNvPr id="9" name="Picture 8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3"/>
          <a:stretch/>
        </p:blipFill>
        <p:spPr>
          <a:xfrm>
            <a:off x="2057685" y="1378170"/>
            <a:ext cx="8267700" cy="474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34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8718" y="982132"/>
            <a:ext cx="6037879" cy="1303867"/>
          </a:xfrm>
        </p:spPr>
        <p:txBody>
          <a:bodyPr/>
          <a:lstStyle/>
          <a:p>
            <a:r>
              <a:rPr lang="en-US" dirty="0"/>
              <a:t>Cycle of Critical Praxis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4514" y="2560320"/>
            <a:ext cx="5805134" cy="3310128"/>
          </a:xfrm>
        </p:spPr>
        <p:txBody>
          <a:bodyPr/>
          <a:lstStyle/>
          <a:p>
            <a:r>
              <a:rPr lang="en-US" dirty="0" smtClean="0"/>
              <a:t>Identify a Problem</a:t>
            </a:r>
          </a:p>
          <a:p>
            <a:r>
              <a:rPr lang="en-US" dirty="0" smtClean="0"/>
              <a:t>Research the Problem</a:t>
            </a:r>
          </a:p>
          <a:p>
            <a:r>
              <a:rPr lang="en-US" dirty="0" smtClean="0"/>
              <a:t>Develop a Collective Plan of Action</a:t>
            </a:r>
          </a:p>
          <a:p>
            <a:r>
              <a:rPr lang="en-US" dirty="0" smtClean="0"/>
              <a:t>Implement the Collective Plan of Action</a:t>
            </a:r>
          </a:p>
          <a:p>
            <a:r>
              <a:rPr lang="en-US" dirty="0" smtClean="0"/>
              <a:t>Evaluate the Action, Assess its Efficacy, and Re-examine the State of the Problem.</a:t>
            </a:r>
            <a:endParaRPr lang="en-US" dirty="0"/>
          </a:p>
        </p:txBody>
      </p:sp>
      <p:pic>
        <p:nvPicPr>
          <p:cNvPr id="1026" name="Picture 2" descr="Image result for cycle of critical praxi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2" y="960842"/>
            <a:ext cx="3563317" cy="490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1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293914" y="427265"/>
            <a:ext cx="9601200" cy="928688"/>
          </a:xfrm>
        </p:spPr>
        <p:txBody>
          <a:bodyPr/>
          <a:lstStyle/>
          <a:p>
            <a:r>
              <a:rPr lang="en-US" dirty="0"/>
              <a:t>Step 1: Identify the Problem</a:t>
            </a:r>
          </a:p>
        </p:txBody>
      </p:sp>
      <p:pic>
        <p:nvPicPr>
          <p:cNvPr id="2050" name="Picture 2" descr="https://lh3.googleusercontent.com/NhKiqtTh51adT7_q2E7LB_w1SM343nq_BDzzhBgBN5nQkBJZXWwv1N49K2aQ2cyXH5JSsTv68X3wm0ZPBqPwocSu7cf7045_iRRyTGs1WBs-daG5eMy3OGFnOB6ar533OtUBEvEozi3xxwzNH2fAmwEmRyYbQiWso4UjpOemw1kNCb5RMCAuwgt4iHJd4A8xnt8MrV5UrdH4TSeXAMXpMJ4iKWmsaQC_DRG4nrRR61xXqZ5dUegyX1h_x4hYolO93QIVDMHKc96M7L15PPLOamvPUoWExg0gkje18iYZLbcTU21u2c3s467JKGRpRVU46G_3eVEaqAvQHGsv-OvzUTfBumFR2MSF0D2lZsArkNHs9aX2oB6phEXZIKvWLrTfwqMRP7p4xJS6TRqQ7YW2aDBJukRKLk1b07Z4fo_XY0E-TAl-kmqa8JZzEyLXJZmXySBSEygHjZ05u7gZYdVTJwBwf1dCp3QZnf3OfXwdFhykD5Ol5l7cC-Wc_QVssCbKr8e9oOWxSF-scBVuYhEQ8Qodl1ODLKW5f032vpGL0rpUdOlyGWEIc8TqO9RjZBzfsEW9q4qxv7YaxaXXeINC-qWw0DQrZ4vpxc8F3DfzUoJTA8QJrSB1ucqxDNhP6ba52nLjghTUrc9QK7xkKqrbs6c-JdbGHbgRQjKe2Kq2BmE=w648-h770-no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386" y="1217693"/>
            <a:ext cx="4142014" cy="49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3872" y="2523979"/>
            <a:ext cx="44903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problem is that the education system tends to dehumanize </a:t>
            </a:r>
            <a:r>
              <a:rPr lang="en-US" sz="2400" dirty="0" smtClean="0"/>
              <a:t>people</a:t>
            </a:r>
            <a:r>
              <a:rPr lang="en-US" sz="2400" dirty="0" smtClean="0"/>
              <a:t> </a:t>
            </a:r>
            <a:r>
              <a:rPr lang="en-US" sz="2400" dirty="0" smtClean="0"/>
              <a:t>by treating them as statistics or objects of the system rather than people.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6534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86349" y="279628"/>
            <a:ext cx="6890658" cy="1304925"/>
          </a:xfrm>
        </p:spPr>
        <p:txBody>
          <a:bodyPr/>
          <a:lstStyle/>
          <a:p>
            <a:r>
              <a:rPr lang="en-US" dirty="0" smtClean="0"/>
              <a:t>Step 2: Research the Problem</a:t>
            </a:r>
            <a:endParaRPr lang="en-US" dirty="0"/>
          </a:p>
        </p:txBody>
      </p:sp>
      <p:pic>
        <p:nvPicPr>
          <p:cNvPr id="3074" name="Picture 2" descr="https://lh3.googleusercontent.com/A9XTye4NgUKtLlBfLGrNE8F0BiHqMPJNFX1DKPAvaBx2BJXdZSyYfWpTlkbEr2zDfu2paE1fjt8Fy-X17JX2YiP0EAF0Fhb-wBuAQ0iFlYu0VrUhgIZ9P_AstF90SE12l2g5zwSgHC_3yRZlQIeykgbi24J7OZeeYh-vvxYVnW9W8cGbS8oyv7HCSaj5tDzLbcarhk6hF-EDe82vE0IZSTwCHeg0_3yGA3ogt6r8R3UCcsWd5mjF0gQiLYpmWLD6VMrfpOBaLfu3GAo-gXdauKgp72AvS48qT_PsHvf1v5sBt09yOyNXHWAyOrWFAEHU30ok17K2coFd-M9m8u2cc3ugiU4nR2FgdmBoiTRWJ2EOTMuXeZ9VLQpssMLw2Bt6O96msR_bs641thcZ1FctecCf0Df5-eSW9L43bIR9H1K_-SwLiKh0lv14yxpoR_UfuUdsTmD0dW_rS75-F_P2Nf0yhpF-H5LBguf2gGqZw1ZVPKFTZynzOKStT81KZPBiFcHY563FP7GLiEWbjNc9e1rKixQ83GAwuiWsHFFd1NMyKA3iefYZ4SZThglEcMQGIPC9UgvbfiaGxALA-N7zgfSXyToi7qbh-HSTmkB9lll78sZGqlwwxsCDCaMQQ8x0PTcOIAvU2fFxyabRwtI2JcVY-4jq55wJFTGIohJ6DA=w578-h770-n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584" y="1095375"/>
            <a:ext cx="3586714" cy="477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02229" y="5042527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Take 10 minutes to read and annotate the excerpt: </a:t>
            </a:r>
            <a:r>
              <a:rPr lang="en-US" sz="2400" b="1" dirty="0" smtClean="0"/>
              <a:t>What stands out to you for any reason?</a:t>
            </a:r>
            <a:endParaRPr lang="en-US" sz="2400" b="1" dirty="0"/>
          </a:p>
        </p:txBody>
      </p:sp>
      <p:pic>
        <p:nvPicPr>
          <p:cNvPr id="3076" name="Picture 4" descr="https://lh3.googleusercontent.com/QTuFVOQVPOIGvPyDC0OUIi_twAKBZQuOeCCK1c8tsrmUTbUwHCuxuumYDicroKKFuUijkpmQ4JNiQlhQ_meq3xArFndy3NFWeNuGAzCc0affYay4DMnVfupHvxaIpmXf2J2Q5Nk6CvseTp3ns-_BgLQrMkFYylIJ1U04sQz3NFLw5EAjbdEHbo026XWKxFhSNKJTyUV-dU3C71B6AYq3XVBWOBy_fYneiri1w6UCFj8FVLWCogW7YpmuC5pLgRImk6lYqjx7wPtK9wqjCcJI7tWEdkynJ2nCQFIjiuTRHXeRRGQuxA9X60Pdr6WmTXGkbx_gGcd4TCOnQohnV3S_aM9ehAhMGGwApjCjOltH5At96qsly16nvHu4s9YTKr_bFy_LOncBJFdPyexNKgkkf921_CSDS5QehD36vdox1UE9-UZ7rd0AoSEzs5-5iB1TjfBZSTMgSsA3OLPXGmpcHg_yWkcDePFyjZRuGOiccm6QkI8-eSrDZENS7rF1p1vBNzszWU5qcwMp5m_X26TGRQoYj3-VQ35xJuCfg_lRNIuH5bQYZXmqO12-3h9n3pdCvbz40djf7lXwB9ddcmla3uF61WGh6ybEuaFV8fRS_j0horpjtxiKivMk4-EwxxWwlSyTXvHIHrSKtb3HbIRh6TY7KyJ11W5_0bigrvTqQg=w1027-h771-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149" y="1423523"/>
            <a:ext cx="4826905" cy="361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243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61997" y="181654"/>
            <a:ext cx="7282542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Step 2: Research the Problem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52147" y="1327754"/>
            <a:ext cx="4925787" cy="593875"/>
          </a:xfrm>
        </p:spPr>
        <p:txBody>
          <a:bodyPr/>
          <a:lstStyle/>
          <a:p>
            <a:r>
              <a:rPr lang="en-US" b="1" dirty="0" smtClean="0"/>
              <a:t>Dialogue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761997" y="2044094"/>
            <a:ext cx="5295902" cy="3964140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AutoNum type="arabicPeriod"/>
            </a:pPr>
            <a:r>
              <a:rPr lang="en-US" sz="2400" dirty="0" smtClean="0"/>
              <a:t>Take 3 minutes to examine the distinctions between dialogue, debate, and discussion.</a:t>
            </a:r>
          </a:p>
          <a:p>
            <a:pPr marL="342900" indent="-342900" algn="l">
              <a:buAutoNum type="arabicPeriod"/>
            </a:pPr>
            <a:r>
              <a:rPr lang="en-US" sz="2400" dirty="0" smtClean="0"/>
              <a:t>If you have a # on the top of your page, please prepare to share responses to these questions: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sz="2200" dirty="0" smtClean="0"/>
              <a:t>What stands out to you in the text for any reason? (#s1-3)</a:t>
            </a:r>
          </a:p>
          <a:p>
            <a:pPr marL="800100" lvl="1" indent="-342900">
              <a:buAutoNum type="alphaUcPeriod"/>
            </a:pPr>
            <a:r>
              <a:rPr lang="en-US" sz="2200" dirty="0" smtClean="0"/>
              <a:t>How have you seen or experienced debate, discussion, and dialogue? (#s 4-6)</a:t>
            </a:r>
          </a:p>
          <a:p>
            <a:pPr marL="800100" lvl="1" indent="-342900">
              <a:buAutoNum type="alphaUcPeriod"/>
            </a:pPr>
            <a:r>
              <a:rPr lang="en-US" sz="2200" dirty="0" smtClean="0"/>
              <a:t>How can you apply dialogue in the future? (#s 7-9)</a:t>
            </a:r>
          </a:p>
          <a:p>
            <a:pPr marL="800100" lvl="1" indent="-342900">
              <a:buAutoNum type="alphaUcPeriod"/>
            </a:pPr>
            <a:endParaRPr lang="en-US" sz="2200" dirty="0"/>
          </a:p>
        </p:txBody>
      </p:sp>
      <p:pic>
        <p:nvPicPr>
          <p:cNvPr id="4102" name="Picture 6" descr="https://lh3.googleusercontent.com/PEro9EkTsdH8LnahdKks7Zqi9HJ-A_ANuvo_hlbRVcY3bYV2qGfX6z1SstD73GZHgmzvYlsvkURrasjhe-r_EUn3gR9akMWd7lRKG1MRU8sbnns91IbrFEOzNMT4QV2iaZHvpiJsskRYxldJyuaD6OSEY2u6AcpcHYEGu8eUITA9Ny_t9pytHCqjyMIQUJcYsCHJs5Gc__SpcSmKzVRozOhfa45ZnCDeR8zGOZHDJVBJKlxA-oaOM6sAhTlHlLAAipKXu2IT4lbOguByU6UgOsILJPBVmKQGwBKoJxhUSThx-4cTxKLadjBQU9lpxdr6TUaakjZhEQuvscS5HHvVAnxuoEEIFAXlESrvYPdOzRGdgpBGC10AGMQDyqnyqCT88yoUslKsm4GuP58VndUx6eXAeUw6aRTt7gLSIpn7qv2YeY8zf5CXwQnnZEbcPgHJqS_IEZ7NNZjQRDltoldRzZfLIMnQQKlK4qbTGOd0ea2mS4aZYzQhfoD8GLMEI-nPNnBrbBCMha3PjGwFe2oeIs9NBFbpMJepu8ZzV0yC1KDNVaY2nzXTDA0fJe8_8dI8zgPfOLOKIDGvT0k243FLmDpRpx4AVwMC9OusWu0-L37uAvl_CcUiOgapbauV-kgTRTKmd7Rfpu9xlhvepA0dSVhmuA3POKWWY2CrGaYNiQ=w1027-h771-no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7" r="9737"/>
          <a:stretch>
            <a:fillRect/>
          </a:stretch>
        </p:blipFill>
        <p:spPr bwMode="auto">
          <a:xfrm>
            <a:off x="6189209" y="1290184"/>
            <a:ext cx="5067300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947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526552" y="1910367"/>
            <a:ext cx="4925787" cy="593875"/>
          </a:xfrm>
        </p:spPr>
        <p:txBody>
          <a:bodyPr/>
          <a:lstStyle/>
          <a:p>
            <a:r>
              <a:rPr lang="en-US" b="1" dirty="0" smtClean="0"/>
              <a:t>Dialogue Roles </a:t>
            </a:r>
            <a:endParaRPr lang="en-US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6526552" y="2867930"/>
            <a:ext cx="5295902" cy="3543528"/>
          </a:xfrm>
        </p:spPr>
        <p:txBody>
          <a:bodyPr>
            <a:norm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Choose one facilitator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Choose one recorder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All others are participants</a:t>
            </a:r>
            <a:endParaRPr lang="en-US" sz="2200" dirty="0"/>
          </a:p>
        </p:txBody>
      </p:sp>
      <p:pic>
        <p:nvPicPr>
          <p:cNvPr id="5122" name="Picture 2" descr="https://lh3.googleusercontent.com/_icg_hyFKc2NfChgCopJqGD4LGUBnH68P7nvXYy-8Dg5M6kxReDQS86xYAGML7DYUv5ryWyBGwjmg0-n8GYRZorf-2JDgzhQnzmHyGukjpS-uoav7Zi0HpsQtYvjGWCV45nrPTtoLiYSrrTcs7j2IZp0FSjieO1Nv8EwVu_YrTRRed0s_5sfl0BZosa0Q97IblZ3a0qUB4-Ax_6h8eYs6-agwYQ4-55Qy-m36GAuQK-OV_q0amQsdRrIN9945ruJM4r8dZYESVtjHEFLDZ7J0hFSRMO2J9iC0D4IDsiYTQIhUGIoGYTFISH9iqTCdrftxlip-WngzJ4XQf3mT10jaTypwX8e4gvdfuypSz18sdxNfE9vZAqYfT4FsQsasm8EOmHgi-YRYHUGexbhgMC91OcAn2CkyCE9VeOm3XNz1yWt_5FfbleE2GJ2ZcS4ZUNQnfRwk8UEQIVtiWiJrFN8PcUSHRqaVddtScELlNeGasjRVYRBZbgIfieU8UGx7aJo97SWo3YV2YwnxWAOcvPHta58jfdhQVPjgeoBqiHUykXRShkeb9Rh8evUek9VUqDNhp-Cy4uWM5V-9ONq6bfqaTpAtged4Dnn8kGSokuKz_DFZwWUZSrr=w1027-h771-no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9" r="8549"/>
          <a:stretch>
            <a:fillRect/>
          </a:stretch>
        </p:blipFill>
        <p:spPr bwMode="auto">
          <a:xfrm>
            <a:off x="1023938" y="1447800"/>
            <a:ext cx="5280025" cy="47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02129" y="241754"/>
            <a:ext cx="7282542" cy="13049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Step 2: Research the Problem</a:t>
            </a:r>
          </a:p>
        </p:txBody>
      </p:sp>
    </p:spTree>
    <p:extLst>
      <p:ext uri="{BB962C8B-B14F-4D97-AF65-F5344CB8AC3E}">
        <p14:creationId xmlns:p14="http://schemas.microsoft.com/office/powerpoint/2010/main" val="1590111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176</TotalTime>
  <Words>567</Words>
  <Application>Microsoft Office PowerPoint</Application>
  <PresentationFormat>Widescreen</PresentationFormat>
  <Paragraphs>79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Garamond</vt:lpstr>
      <vt:lpstr>Organic</vt:lpstr>
      <vt:lpstr>Humanities Amped</vt:lpstr>
      <vt:lpstr>Objectives: Participants Will Learn How to</vt:lpstr>
      <vt:lpstr>Outcomes: Participants Will Be Able to</vt:lpstr>
      <vt:lpstr>Humanities Amped</vt:lpstr>
      <vt:lpstr>Cycle of Critical Praxis</vt:lpstr>
      <vt:lpstr>Step 1: Identify the Problem</vt:lpstr>
      <vt:lpstr>Step 2: Research the Problem</vt:lpstr>
      <vt:lpstr>Dialogue</vt:lpstr>
      <vt:lpstr>Dialogue Roles </vt:lpstr>
      <vt:lpstr>Dialogue Questions </vt:lpstr>
      <vt:lpstr>Data Analysis </vt:lpstr>
      <vt:lpstr>Action Plan</vt:lpstr>
      <vt:lpstr>Implement Action Plan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Humanities Amped</dc:title>
  <dc:creator>Destiny Cooper</dc:creator>
  <cp:lastModifiedBy>Destiny Cooper</cp:lastModifiedBy>
  <cp:revision>22</cp:revision>
  <dcterms:created xsi:type="dcterms:W3CDTF">2017-04-28T18:42:56Z</dcterms:created>
  <dcterms:modified xsi:type="dcterms:W3CDTF">2017-05-09T18:53:31Z</dcterms:modified>
</cp:coreProperties>
</file>