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82" r:id="rId3"/>
    <p:sldId id="277" r:id="rId4"/>
    <p:sldId id="259" r:id="rId5"/>
    <p:sldId id="257" r:id="rId6"/>
    <p:sldId id="258" r:id="rId7"/>
    <p:sldId id="261" r:id="rId8"/>
    <p:sldId id="279" r:id="rId9"/>
    <p:sldId id="260" r:id="rId10"/>
    <p:sldId id="278" r:id="rId11"/>
    <p:sldId id="281" r:id="rId12"/>
    <p:sldId id="262" r:id="rId13"/>
    <p:sldId id="280" r:id="rId14"/>
    <p:sldId id="263" r:id="rId15"/>
    <p:sldId id="264" r:id="rId16"/>
    <p:sldId id="267" r:id="rId17"/>
    <p:sldId id="265" r:id="rId18"/>
    <p:sldId id="268" r:id="rId19"/>
    <p:sldId id="269" r:id="rId20"/>
    <p:sldId id="270" r:id="rId21"/>
    <p:sldId id="28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DAE1B-DDF7-4917-8769-F8DCD1E59AE5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C07F9-629D-47A5-AD85-13BC85608E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73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Grant leads: Asst. Principal vs. RC</a:t>
            </a:r>
            <a:r>
              <a:rPr lang="en-US" baseline="0" dirty="0" smtClean="0"/>
              <a:t> with SSD</a:t>
            </a:r>
          </a:p>
          <a:p>
            <a:r>
              <a:rPr lang="en-US" baseline="0" dirty="0" smtClean="0"/>
              <a:t>-Mission of student achievement as moderated by discipline</a:t>
            </a:r>
          </a:p>
          <a:p>
            <a:r>
              <a:rPr lang="en-US" baseline="0" dirty="0" smtClean="0"/>
              <a:t>-When your only tool is a hammer, everything looks like a nail</a:t>
            </a:r>
          </a:p>
          <a:p>
            <a:r>
              <a:rPr lang="en-US" baseline="0" dirty="0" smtClean="0"/>
              <a:t>-Slides 1-3: 15 minutes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7F9-629D-47A5-AD85-13BC85608ED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45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Quote/Picture</a:t>
            </a:r>
          </a:p>
          <a:p>
            <a:r>
              <a:rPr lang="en-US" dirty="0" smtClean="0"/>
              <a:t>Introduce SSD Central</a:t>
            </a:r>
            <a:r>
              <a:rPr lang="en-US" baseline="0" dirty="0" smtClean="0"/>
              <a:t> Office Staff and Regional Coordinators present:</a:t>
            </a:r>
          </a:p>
          <a:p>
            <a:r>
              <a:rPr lang="en-US" baseline="0" dirty="0" smtClean="0"/>
              <a:t>Monte Burke, Superintendent</a:t>
            </a:r>
          </a:p>
          <a:p>
            <a:r>
              <a:rPr lang="en-US" baseline="0" dirty="0" smtClean="0"/>
              <a:t>Allen Walls, Chief Financial Officer</a:t>
            </a:r>
          </a:p>
          <a:p>
            <a:r>
              <a:rPr lang="en-US" baseline="0" dirty="0" smtClean="0"/>
              <a:t>Meredith Jordan, Chief Academic Officer</a:t>
            </a:r>
          </a:p>
          <a:p>
            <a:r>
              <a:rPr lang="en-US" baseline="0" dirty="0" smtClean="0"/>
              <a:t>Yolanda Oates, Numeracy and Literacy Supervisor</a:t>
            </a:r>
          </a:p>
          <a:p>
            <a:r>
              <a:rPr lang="en-US" baseline="0" dirty="0" smtClean="0"/>
              <a:t>Dr. Shirley Lewis, Special Educator Coordinator</a:t>
            </a:r>
          </a:p>
          <a:p>
            <a:r>
              <a:rPr lang="en-US" baseline="0" dirty="0" smtClean="0"/>
              <a:t>Kim </a:t>
            </a:r>
            <a:r>
              <a:rPr lang="en-US" baseline="0" dirty="0" err="1" smtClean="0"/>
              <a:t>Littles</a:t>
            </a:r>
            <a:r>
              <a:rPr lang="en-US" baseline="0" dirty="0" smtClean="0"/>
              <a:t>, RC</a:t>
            </a:r>
          </a:p>
          <a:p>
            <a:r>
              <a:rPr lang="en-US" baseline="0" dirty="0" smtClean="0"/>
              <a:t>Erin Galloway, RC</a:t>
            </a:r>
          </a:p>
          <a:p>
            <a:r>
              <a:rPr lang="en-US" baseline="0" dirty="0" smtClean="0"/>
              <a:t>Holly York, RC</a:t>
            </a:r>
          </a:p>
          <a:p>
            <a:r>
              <a:rPr lang="en-US" baseline="0" dirty="0" smtClean="0"/>
              <a:t>April Nobles, Achievement and Innovative Coordinator, South</a:t>
            </a:r>
          </a:p>
          <a:p>
            <a:r>
              <a:rPr lang="en-US" baseline="0" dirty="0" smtClean="0"/>
              <a:t>Joe </a:t>
            </a:r>
            <a:r>
              <a:rPr lang="en-US" baseline="0" dirty="0" err="1" smtClean="0"/>
              <a:t>Amacker</a:t>
            </a:r>
            <a:r>
              <a:rPr lang="en-US" baseline="0" dirty="0" smtClean="0"/>
              <a:t>, Technology Coordinator</a:t>
            </a:r>
          </a:p>
          <a:p>
            <a:r>
              <a:rPr lang="en-US" baseline="0" dirty="0" smtClean="0"/>
              <a:t>Erica Jenkins -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Overview of district – April map</a:t>
            </a:r>
          </a:p>
          <a:p>
            <a:endParaRPr lang="en-US" dirty="0" smtClean="0"/>
          </a:p>
          <a:p>
            <a:r>
              <a:rPr lang="en-US" dirty="0" smtClean="0"/>
              <a:t>Identify OJJ (4), OCDD (1), DOC (9) ,</a:t>
            </a:r>
            <a:r>
              <a:rPr lang="en-US" baseline="0" dirty="0" smtClean="0"/>
              <a:t> Private Behavioral Hospitals (3) , OBH (1)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Statewide: Adjudicated and mental facilities across the state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Specific facility/site- Angela and Chad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7F9-629D-47A5-AD85-13BC85608ED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2685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2. Context is everything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7F9-629D-47A5-AD85-13BC85608E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50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FBC9F68-AD23-4600-AA07-1F047AF3D274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0C795BB-E3BC-4BB9-A440-FD29DC1AF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Demarko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sd\Desktop\MurderMurderKillKill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sd\Desktop\David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PSSC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Building Success with Challenging Students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0616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Grant Eloi, Regional Coordinator</a:t>
            </a:r>
          </a:p>
          <a:p>
            <a:r>
              <a:rPr lang="en-US" dirty="0" smtClean="0"/>
              <a:t>Jessica Blackwell, Teacher Leader</a:t>
            </a:r>
          </a:p>
          <a:p>
            <a:r>
              <a:rPr lang="en-US" dirty="0" err="1" smtClean="0"/>
              <a:t>Shavonna</a:t>
            </a:r>
            <a:r>
              <a:rPr lang="en-US" dirty="0" smtClean="0"/>
              <a:t> Hamilton, Detention Teacher</a:t>
            </a:r>
          </a:p>
          <a:p>
            <a:r>
              <a:rPr lang="en-US" dirty="0" smtClean="0"/>
              <a:t>Tammy Bell, Achievement Coordinator</a:t>
            </a:r>
            <a:endParaRPr lang="en-US" dirty="0"/>
          </a:p>
        </p:txBody>
      </p:sp>
      <p:pic>
        <p:nvPicPr>
          <p:cNvPr id="2050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227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mark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3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838200"/>
            <a:ext cx="371475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4000" contrast="53000"/>
          </a:blip>
          <a:srcRect/>
          <a:stretch>
            <a:fillRect/>
          </a:stretch>
        </p:blipFill>
        <p:spPr bwMode="auto">
          <a:xfrm>
            <a:off x="1857375" y="561975"/>
            <a:ext cx="606742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76400" y="1524001"/>
            <a:ext cx="5486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Case Study </a:t>
            </a:r>
            <a:r>
              <a:rPr lang="en-US" sz="3200" b="1" dirty="0" smtClean="0"/>
              <a:t>3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Student indicted on murder charges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No Carnegie units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H</a:t>
            </a:r>
            <a:r>
              <a:rPr lang="en-US" sz="2000" dirty="0" smtClean="0"/>
              <a:t>as not been in school for over a year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Extremely timid and quiet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Kept to herself</a:t>
            </a:r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230829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rderMurderKillKil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90600" y="914400"/>
            <a:ext cx="7010400" cy="5257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676400"/>
            <a:ext cx="5867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Turn and </a:t>
            </a:r>
            <a:r>
              <a:rPr lang="en-US" sz="2800" dirty="0" smtClean="0"/>
              <a:t>Talk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In your opinion, what do you believe led to success </a:t>
            </a:r>
            <a:r>
              <a:rPr lang="en-US" sz="2800" dirty="0" smtClean="0"/>
              <a:t>with these students?</a:t>
            </a:r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8194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335741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066800"/>
            <a:ext cx="63246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2400" b="1" dirty="0" smtClean="0"/>
              <a:t>Successful </a:t>
            </a:r>
            <a:r>
              <a:rPr lang="en-US" sz="2400" b="1" dirty="0" smtClean="0"/>
              <a:t>C</a:t>
            </a:r>
            <a:r>
              <a:rPr lang="en-US" sz="2400" b="1" dirty="0" smtClean="0"/>
              <a:t>omponents </a:t>
            </a:r>
          </a:p>
          <a:p>
            <a:r>
              <a:rPr lang="en-US" sz="2400" b="1" dirty="0" smtClean="0"/>
              <a:t>(</a:t>
            </a:r>
            <a:r>
              <a:rPr lang="en-US" sz="2400" b="1" dirty="0" smtClean="0"/>
              <a:t>B</a:t>
            </a:r>
            <a:r>
              <a:rPr lang="en-US" sz="2400" b="1" dirty="0" smtClean="0"/>
              <a:t>ehavioral </a:t>
            </a:r>
            <a:r>
              <a:rPr lang="en-US" sz="2400" b="1" dirty="0" smtClean="0"/>
              <a:t>and </a:t>
            </a:r>
            <a:r>
              <a:rPr lang="en-US" sz="2400" b="1" dirty="0" smtClean="0"/>
              <a:t>Academic</a:t>
            </a:r>
            <a:r>
              <a:rPr lang="en-US" sz="2400" b="1" dirty="0" smtClean="0"/>
              <a:t>)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Supportive Team with focused mission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teachers and </a:t>
            </a:r>
            <a:r>
              <a:rPr lang="en-US" dirty="0" smtClean="0"/>
              <a:t>administration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 teachers </a:t>
            </a:r>
            <a:r>
              <a:rPr lang="en-US" dirty="0"/>
              <a:t>and </a:t>
            </a:r>
            <a:r>
              <a:rPr lang="en-US" dirty="0" smtClean="0"/>
              <a:t>students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 teachers </a:t>
            </a:r>
            <a:r>
              <a:rPr lang="en-US" dirty="0"/>
              <a:t>and </a:t>
            </a:r>
            <a:r>
              <a:rPr lang="en-US" dirty="0" smtClean="0"/>
              <a:t>coach</a:t>
            </a:r>
          </a:p>
          <a:p>
            <a:pPr marL="342900" indent="-342900">
              <a:buAutoNum type="arabicPeriod"/>
            </a:pPr>
            <a:r>
              <a:rPr lang="en-US" dirty="0" smtClean="0"/>
              <a:t>Having a balance  of empathy and respect</a:t>
            </a:r>
          </a:p>
          <a:p>
            <a:pPr marL="342900" indent="-342900">
              <a:buAutoNum type="arabicPeriod"/>
            </a:pPr>
            <a:r>
              <a:rPr lang="en-US" dirty="0" smtClean="0"/>
              <a:t>Motivation Matters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/>
              <a:t>Partner in their educational </a:t>
            </a:r>
            <a:r>
              <a:rPr lang="en-US" dirty="0" smtClean="0"/>
              <a:t>future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Building Confidence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/>
            <a:endParaRPr lang="en-US" dirty="0"/>
          </a:p>
        </p:txBody>
      </p:sp>
      <p:pic>
        <p:nvPicPr>
          <p:cNvPr id="9218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572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559965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62000"/>
            <a:ext cx="6858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Supportive Team with Focused </a:t>
            </a:r>
            <a:r>
              <a:rPr lang="en-US" sz="3200" b="1" dirty="0" smtClean="0"/>
              <a:t>Mission</a:t>
            </a:r>
          </a:p>
          <a:p>
            <a:pPr algn="ctr"/>
            <a:endParaRPr lang="en-US" sz="3200" b="1" dirty="0" smtClean="0"/>
          </a:p>
          <a:p>
            <a:pPr algn="ctr"/>
            <a:r>
              <a:rPr lang="en-US" sz="2400" dirty="0" smtClean="0"/>
              <a:t>SSD Mission Statement:  Our Mission at Renaissance Home for Youth and </a:t>
            </a:r>
            <a:r>
              <a:rPr lang="en-US" sz="2400" dirty="0" err="1" smtClean="0"/>
              <a:t>Pinecrest</a:t>
            </a:r>
            <a:r>
              <a:rPr lang="en-US" sz="2400" dirty="0" smtClean="0"/>
              <a:t> Support Services Center is to Inspire, Empower, and LEAD students to: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b="1" dirty="0" smtClean="0"/>
              <a:t>L</a:t>
            </a:r>
            <a:r>
              <a:rPr lang="en-US" sz="2400" dirty="0" smtClean="0"/>
              <a:t>ove Learning</a:t>
            </a:r>
          </a:p>
          <a:p>
            <a:pPr algn="ctr"/>
            <a:r>
              <a:rPr lang="en-US" sz="2400" b="1" dirty="0" smtClean="0"/>
              <a:t>       E</a:t>
            </a:r>
            <a:r>
              <a:rPr lang="en-US" sz="2400" dirty="0" smtClean="0"/>
              <a:t>xcel in all they do</a:t>
            </a:r>
          </a:p>
          <a:p>
            <a:pPr algn="ctr"/>
            <a:r>
              <a:rPr lang="en-US" sz="2400" b="1" dirty="0" smtClean="0"/>
              <a:t>             A</a:t>
            </a:r>
            <a:r>
              <a:rPr lang="en-US" sz="2400" dirty="0" smtClean="0"/>
              <a:t>chieve goals together</a:t>
            </a:r>
          </a:p>
          <a:p>
            <a:pPr algn="ctr"/>
            <a:r>
              <a:rPr lang="en-US" sz="2400" b="1" dirty="0" smtClean="0"/>
              <a:t>  D</a:t>
            </a:r>
            <a:r>
              <a:rPr lang="en-US" sz="2400" dirty="0" smtClean="0"/>
              <a:t>o what is right</a:t>
            </a:r>
            <a:r>
              <a:rPr lang="en-US" sz="2400" dirty="0" smtClean="0"/>
              <a:t>  </a:t>
            </a:r>
            <a:endParaRPr lang="en-US" sz="2400" dirty="0"/>
          </a:p>
        </p:txBody>
      </p:sp>
      <p:pic>
        <p:nvPicPr>
          <p:cNvPr id="10242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351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225689"/>
            <a:ext cx="86868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Having a Balance of Empathy </a:t>
            </a:r>
            <a:endParaRPr lang="en-US" sz="3200" dirty="0" smtClean="0"/>
          </a:p>
          <a:p>
            <a:pPr algn="ctr"/>
            <a:r>
              <a:rPr lang="en-US" sz="3200" dirty="0" smtClean="0"/>
              <a:t>and Respect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Background knowledge on students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Mutual respect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Find your “first year teacher” attitude</a:t>
            </a:r>
            <a:endParaRPr lang="en-US" sz="2800" dirty="0" smtClean="0"/>
          </a:p>
          <a:p>
            <a:pPr algn="ctr"/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  <p:pic>
        <p:nvPicPr>
          <p:cNvPr id="11266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5434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371600"/>
            <a:ext cx="8839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Motivation </a:t>
            </a:r>
            <a:r>
              <a:rPr lang="en-US" sz="3200" dirty="0" smtClean="0"/>
              <a:t>Matters</a:t>
            </a:r>
          </a:p>
          <a:p>
            <a:pPr algn="ctr"/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Risk vs. Reward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Momentum of reaching short term goals</a:t>
            </a:r>
          </a:p>
          <a:p>
            <a:pPr algn="ctr"/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Student goals (behavior and academic)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4343400"/>
            <a:ext cx="26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2290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39222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383268"/>
            <a:ext cx="6781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Building </a:t>
            </a:r>
            <a:r>
              <a:rPr lang="en-US" sz="3200" b="1" dirty="0" smtClean="0"/>
              <a:t>Confidence</a:t>
            </a:r>
          </a:p>
          <a:p>
            <a:pPr algn="ctr"/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Confidence Neglect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Perseverance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“Keeping the Faith”</a:t>
            </a:r>
            <a:endParaRPr lang="en-US" sz="3200" dirty="0"/>
          </a:p>
        </p:txBody>
      </p:sp>
      <p:pic>
        <p:nvPicPr>
          <p:cNvPr id="13314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223370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183880" cy="418795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Think about your most challenging student.</a:t>
            </a:r>
          </a:p>
          <a:p>
            <a:r>
              <a:rPr lang="en-US" dirty="0" smtClean="0"/>
              <a:t>What is your typical behavior and response when a student is consistently problematic?</a:t>
            </a:r>
          </a:p>
          <a:p>
            <a:r>
              <a:rPr lang="en-US" dirty="0" smtClean="0"/>
              <a:t>Think of:</a:t>
            </a:r>
          </a:p>
          <a:p>
            <a:pPr lvl="1"/>
            <a:r>
              <a:rPr lang="en-US" dirty="0" smtClean="0"/>
              <a:t>1. Your words</a:t>
            </a:r>
          </a:p>
          <a:p>
            <a:pPr lvl="1"/>
            <a:r>
              <a:rPr lang="en-US" dirty="0" smtClean="0"/>
              <a:t>2. Your actions</a:t>
            </a:r>
          </a:p>
          <a:p>
            <a:pPr lvl="1"/>
            <a:r>
              <a:rPr lang="en-US" dirty="0" smtClean="0"/>
              <a:t>3. Your procedures</a:t>
            </a:r>
          </a:p>
          <a:p>
            <a:pPr lvl="1"/>
            <a:r>
              <a:rPr lang="en-US" dirty="0" smtClean="0"/>
              <a:t>4. Your internal dialogue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Write it down on Activity 1 on Handout.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4478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Concluding Activity</a:t>
            </a:r>
            <a:endParaRPr lang="en-US" sz="3200" dirty="0"/>
          </a:p>
        </p:txBody>
      </p:sp>
      <p:pic>
        <p:nvPicPr>
          <p:cNvPr id="14338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1714500" cy="952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5800" y="2362200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Let’s go back to that first scenario when you are dealing with the “bad” student. </a:t>
            </a:r>
          </a:p>
          <a:p>
            <a:endParaRPr lang="en-US" sz="2400" dirty="0" smtClean="0"/>
          </a:p>
          <a:p>
            <a:r>
              <a:rPr lang="en-US" sz="2400" dirty="0" smtClean="0"/>
              <a:t>Based on the information presented, how has your attitude shifted toward dealing with challenging students.</a:t>
            </a:r>
          </a:p>
          <a:p>
            <a:endParaRPr lang="en-US" sz="2400" dirty="0" smtClean="0"/>
          </a:p>
          <a:p>
            <a:r>
              <a:rPr lang="en-US" sz="2400" dirty="0" smtClean="0"/>
              <a:t>Now write down changes, if any, you would make after this session.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000933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avi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762000"/>
            <a:ext cx="70866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Pre-Test</a:t>
            </a:r>
          </a:p>
          <a:p>
            <a:pPr algn="ctr"/>
            <a:endParaRPr lang="en-US" sz="3200" dirty="0"/>
          </a:p>
          <a:p>
            <a:pPr marL="342900" indent="-342900">
              <a:buAutoNum type="arabicPeriod"/>
            </a:pPr>
            <a:r>
              <a:rPr lang="en-US" dirty="0"/>
              <a:t>How many of you have been cursed by a student</a:t>
            </a:r>
            <a:r>
              <a:rPr lang="en-US" dirty="0" smtClean="0"/>
              <a:t>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many of you have </a:t>
            </a:r>
            <a:r>
              <a:rPr lang="en-US" dirty="0" smtClean="0"/>
              <a:t>been spit </a:t>
            </a:r>
            <a:r>
              <a:rPr lang="en-US" dirty="0"/>
              <a:t>on by a student</a:t>
            </a:r>
            <a:r>
              <a:rPr lang="en-US" dirty="0" smtClean="0"/>
              <a:t>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many of you have been physically </a:t>
            </a:r>
            <a:r>
              <a:rPr lang="en-US" dirty="0" smtClean="0"/>
              <a:t>attacked </a:t>
            </a:r>
            <a:r>
              <a:rPr lang="en-US" dirty="0"/>
              <a:t>by a student</a:t>
            </a:r>
            <a:r>
              <a:rPr lang="en-US" dirty="0" smtClean="0"/>
              <a:t>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many of you have had your property damaged by a student</a:t>
            </a:r>
            <a:r>
              <a:rPr lang="en-US" dirty="0" smtClean="0"/>
              <a:t>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many of you have had all these things happen </a:t>
            </a:r>
            <a:r>
              <a:rPr lang="en-US" dirty="0" smtClean="0"/>
              <a:t>to you </a:t>
            </a:r>
            <a:r>
              <a:rPr lang="en-US" dirty="0"/>
              <a:t>in the last month</a:t>
            </a:r>
            <a:r>
              <a:rPr lang="en-US" dirty="0" smtClean="0"/>
              <a:t>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many of </a:t>
            </a:r>
            <a:r>
              <a:rPr lang="en-US" dirty="0" smtClean="0"/>
              <a:t>these </a:t>
            </a:r>
            <a:r>
              <a:rPr lang="en-US" dirty="0"/>
              <a:t>students </a:t>
            </a:r>
            <a:r>
              <a:rPr lang="en-US" dirty="0" smtClean="0"/>
              <a:t>would </a:t>
            </a:r>
            <a:r>
              <a:rPr lang="en-US" dirty="0"/>
              <a:t>have been expelled or had some sort of disciplinary action as a result of this behavior?</a:t>
            </a:r>
          </a:p>
          <a:p>
            <a:endParaRPr lang="en-US" dirty="0"/>
          </a:p>
        </p:txBody>
      </p:sp>
      <p:pic>
        <p:nvPicPr>
          <p:cNvPr id="3074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86907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1828800"/>
          <a:ext cx="7467600" cy="2903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403726">
                <a:tc>
                  <a:txBody>
                    <a:bodyPr/>
                    <a:lstStyle/>
                    <a:p>
                      <a:r>
                        <a:rPr lang="en-US" dirty="0" smtClean="0"/>
                        <a:t>Assistant Principal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Regional Coordinator</a:t>
                      </a:r>
                      <a:endParaRPr lang="en-US" dirty="0"/>
                    </a:p>
                  </a:txBody>
                  <a:tcPr/>
                </a:tc>
              </a:tr>
              <a:tr h="454526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r>
                        <a:rPr lang="en-US" baseline="0" dirty="0" smtClean="0"/>
                        <a:t> Authority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Authority</a:t>
                      </a:r>
                      <a:endParaRPr lang="en-US" dirty="0"/>
                    </a:p>
                  </a:txBody>
                  <a:tcPr/>
                </a:tc>
              </a:tr>
              <a:tr h="795421">
                <a:tc>
                  <a:txBody>
                    <a:bodyPr/>
                    <a:lstStyle/>
                    <a:p>
                      <a:r>
                        <a:rPr lang="en-US" dirty="0" smtClean="0"/>
                        <a:t>1 Organization-1</a:t>
                      </a:r>
                      <a:r>
                        <a:rPr lang="en-US" baseline="0" dirty="0" smtClean="0"/>
                        <a:t> Goal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Organizations-Multiple Goals</a:t>
                      </a:r>
                      <a:endParaRPr lang="en-US" dirty="0"/>
                    </a:p>
                  </a:txBody>
                  <a:tcPr/>
                </a:tc>
              </a:tr>
              <a:tr h="795421">
                <a:tc>
                  <a:txBody>
                    <a:bodyPr/>
                    <a:lstStyle/>
                    <a:p>
                      <a:r>
                        <a:rPr lang="en-US" dirty="0" smtClean="0"/>
                        <a:t>Could Suspend and Expel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r>
                        <a:rPr lang="en-US" baseline="0" dirty="0" smtClean="0"/>
                        <a:t> Expulsions/Suspensions</a:t>
                      </a:r>
                      <a:endParaRPr lang="en-US" dirty="0"/>
                    </a:p>
                  </a:txBody>
                  <a:tcPr/>
                </a:tc>
              </a:tr>
              <a:tr h="454526">
                <a:tc>
                  <a:txBody>
                    <a:bodyPr/>
                    <a:lstStyle/>
                    <a:p>
                      <a:r>
                        <a:rPr lang="en-US" dirty="0" smtClean="0"/>
                        <a:t>Consequences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Consequences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572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20764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9426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914400"/>
            <a:ext cx="7162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i="1" dirty="0" smtClean="0"/>
          </a:p>
          <a:p>
            <a:r>
              <a:rPr lang="en-US" sz="2800" i="1" dirty="0" smtClean="0"/>
              <a:t>Objective: </a:t>
            </a:r>
            <a:r>
              <a:rPr lang="en-US" sz="2400" dirty="0" smtClean="0"/>
              <a:t>To share </a:t>
            </a:r>
            <a:r>
              <a:rPr lang="en-US" sz="2400" dirty="0" smtClean="0"/>
              <a:t>components </a:t>
            </a:r>
            <a:r>
              <a:rPr lang="en-US" sz="2400" dirty="0" smtClean="0"/>
              <a:t>that have proven to build success with challenging students. To shift </a:t>
            </a:r>
            <a:r>
              <a:rPr lang="en-US" sz="2400" dirty="0" smtClean="0"/>
              <a:t>teacher </a:t>
            </a:r>
            <a:r>
              <a:rPr lang="en-US" sz="2400" dirty="0" smtClean="0"/>
              <a:t>perspective on interactions with difficult students.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800" i="1" dirty="0" smtClean="0"/>
              <a:t>Agenda: </a:t>
            </a:r>
            <a:r>
              <a:rPr lang="en-US" sz="2400" dirty="0" smtClean="0"/>
              <a:t>Overview of District/Sites</a:t>
            </a:r>
          </a:p>
          <a:p>
            <a:r>
              <a:rPr lang="en-US" sz="2400" dirty="0"/>
              <a:t>	 </a:t>
            </a:r>
            <a:r>
              <a:rPr lang="en-US" sz="2400" dirty="0" smtClean="0"/>
              <a:t>      Case Studies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       Successful Components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       Discussion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       Reflection</a:t>
            </a:r>
          </a:p>
          <a:p>
            <a:endParaRPr lang="en-US" dirty="0"/>
          </a:p>
        </p:txBody>
      </p:sp>
      <p:pic>
        <p:nvPicPr>
          <p:cNvPr id="1026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57498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4000" contrast="53000"/>
          </a:blip>
          <a:srcRect/>
          <a:stretch>
            <a:fillRect/>
          </a:stretch>
        </p:blipFill>
        <p:spPr bwMode="auto">
          <a:xfrm>
            <a:off x="1857375" y="561975"/>
            <a:ext cx="606742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19200" y="1295400"/>
            <a:ext cx="59436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3200" b="1" dirty="0" smtClean="0"/>
              <a:t>Case Study </a:t>
            </a:r>
            <a:r>
              <a:rPr lang="en-US" sz="3200" b="1" dirty="0" smtClean="0"/>
              <a:t>1</a:t>
            </a:r>
            <a:r>
              <a:rPr lang="en-US" dirty="0" smtClean="0"/>
              <a:t>:</a:t>
            </a:r>
            <a:endParaRPr lang="en-US" dirty="0" smtClean="0"/>
          </a:p>
          <a:p>
            <a:endParaRPr lang="en-US" dirty="0" smtClean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Severely </a:t>
            </a:r>
            <a:r>
              <a:rPr lang="en-US" sz="2000" dirty="0" smtClean="0"/>
              <a:t>autistic student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Self </a:t>
            </a:r>
            <a:r>
              <a:rPr lang="en-US" sz="2000" dirty="0" smtClean="0"/>
              <a:t>injurious </a:t>
            </a:r>
            <a:r>
              <a:rPr lang="en-US" sz="2000" dirty="0" smtClean="0"/>
              <a:t>behavior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/>
              <a:t>N</a:t>
            </a:r>
            <a:r>
              <a:rPr lang="en-US" sz="2000" dirty="0" smtClean="0"/>
              <a:t>on-communicative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/>
              <a:t>P</a:t>
            </a:r>
            <a:r>
              <a:rPr lang="en-US" sz="2000" dirty="0" smtClean="0"/>
              <a:t>hysically </a:t>
            </a:r>
            <a:r>
              <a:rPr lang="en-US" sz="2000" dirty="0" smtClean="0"/>
              <a:t>abusive to </a:t>
            </a:r>
            <a:r>
              <a:rPr lang="en-US" sz="2000" dirty="0" smtClean="0"/>
              <a:t>staff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/>
              <a:t>C</a:t>
            </a:r>
            <a:r>
              <a:rPr lang="en-US" sz="2000" dirty="0" smtClean="0"/>
              <a:t>ould </a:t>
            </a:r>
            <a:r>
              <a:rPr lang="en-US" sz="2000" dirty="0" smtClean="0"/>
              <a:t>not consistently stay in </a:t>
            </a:r>
            <a:r>
              <a:rPr lang="en-US" sz="2000" dirty="0" smtClean="0"/>
              <a:t>class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Served </a:t>
            </a:r>
            <a:r>
              <a:rPr lang="en-US" sz="2000" dirty="0" smtClean="0"/>
              <a:t>on the </a:t>
            </a:r>
            <a:r>
              <a:rPr lang="en-US" sz="2000" dirty="0" smtClean="0"/>
              <a:t>home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6146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1714500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17671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SSC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7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24000" contrast="53000"/>
          </a:blip>
          <a:srcRect/>
          <a:stretch>
            <a:fillRect/>
          </a:stretch>
        </p:blipFill>
        <p:spPr bwMode="auto">
          <a:xfrm>
            <a:off x="1857375" y="561975"/>
            <a:ext cx="606742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24000" y="2056686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SzPct val="120000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C:\Users\SSP-JRachal\AppData\Local\Microsoft\Windows\Temporary Internet Files\Content.IE5\S2A2NPJ9\ssp-logo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9600"/>
            <a:ext cx="1714500" cy="952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1752600"/>
            <a:ext cx="5791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Case Study </a:t>
            </a:r>
            <a:r>
              <a:rPr lang="en-US" sz="3200" b="1" dirty="0" smtClean="0"/>
              <a:t>2</a:t>
            </a:r>
            <a:r>
              <a:rPr lang="en-US" b="1" dirty="0" smtClean="0"/>
              <a:t>: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Student had multiple </a:t>
            </a:r>
            <a:r>
              <a:rPr lang="en-US" sz="2800" dirty="0" smtClean="0"/>
              <a:t>charges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E</a:t>
            </a:r>
            <a:r>
              <a:rPr lang="en-US" sz="2800" dirty="0" smtClean="0"/>
              <a:t>scaped </a:t>
            </a:r>
            <a:r>
              <a:rPr lang="en-US" sz="2800" dirty="0" smtClean="0"/>
              <a:t>from OJJ </a:t>
            </a:r>
            <a:r>
              <a:rPr lang="en-US" sz="2800" dirty="0" smtClean="0"/>
              <a:t>custody 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N</a:t>
            </a:r>
            <a:r>
              <a:rPr lang="en-US" sz="2800" dirty="0" smtClean="0"/>
              <a:t>on-compliant </a:t>
            </a:r>
            <a:r>
              <a:rPr lang="en-US" sz="2800" dirty="0" smtClean="0"/>
              <a:t>and </a:t>
            </a:r>
            <a:r>
              <a:rPr lang="en-US" sz="2800" dirty="0" smtClean="0"/>
              <a:t>aggressive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J</a:t>
            </a:r>
            <a:r>
              <a:rPr lang="en-US" sz="2800" dirty="0" smtClean="0"/>
              <a:t>uvenile </a:t>
            </a:r>
            <a:r>
              <a:rPr lang="en-US" sz="2800" dirty="0" smtClean="0"/>
              <a:t>custody for 3 </a:t>
            </a:r>
            <a:r>
              <a:rPr lang="en-US" sz="2800" dirty="0" smtClean="0"/>
              <a:t>years</a:t>
            </a:r>
            <a:endParaRPr lang="en-US" sz="2800" dirty="0" smtClean="0"/>
          </a:p>
          <a:p>
            <a:r>
              <a:rPr lang="en-US" dirty="0" smtClean="0"/>
              <a:t> 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5252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678</Words>
  <Application>Microsoft Office PowerPoint</Application>
  <PresentationFormat>On-screen Show (4:3)</PresentationFormat>
  <Paragraphs>175</Paragraphs>
  <Slides>21</Slides>
  <Notes>3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Aspect</vt:lpstr>
      <vt:lpstr>Building Success with Challenging Students</vt:lpstr>
      <vt:lpstr>Activity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Success with Challenging Students</dc:title>
  <dc:creator>LSD Guest</dc:creator>
  <cp:lastModifiedBy>ssd</cp:lastModifiedBy>
  <cp:revision>62</cp:revision>
  <dcterms:created xsi:type="dcterms:W3CDTF">2017-04-26T18:45:05Z</dcterms:created>
  <dcterms:modified xsi:type="dcterms:W3CDTF">2017-05-12T20:34:15Z</dcterms:modified>
</cp:coreProperties>
</file>