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1" r:id="rId2"/>
    <p:sldMasterId id="2147483663" r:id="rId3"/>
  </p:sldMasterIdLst>
  <p:notesMasterIdLst>
    <p:notesMasterId r:id="rId50"/>
  </p:notesMasterIdLst>
  <p:handoutMasterIdLst>
    <p:handoutMasterId r:id="rId51"/>
  </p:handoutMasterIdLst>
  <p:sldIdLst>
    <p:sldId id="611" r:id="rId4"/>
    <p:sldId id="612" r:id="rId5"/>
    <p:sldId id="647" r:id="rId6"/>
    <p:sldId id="648" r:id="rId7"/>
    <p:sldId id="649" r:id="rId8"/>
    <p:sldId id="650" r:id="rId9"/>
    <p:sldId id="671" r:id="rId10"/>
    <p:sldId id="651" r:id="rId11"/>
    <p:sldId id="652" r:id="rId12"/>
    <p:sldId id="672" r:id="rId13"/>
    <p:sldId id="678" r:id="rId14"/>
    <p:sldId id="609" r:id="rId15"/>
    <p:sldId id="675" r:id="rId16"/>
    <p:sldId id="610" r:id="rId17"/>
    <p:sldId id="624" r:id="rId18"/>
    <p:sldId id="633" r:id="rId19"/>
    <p:sldId id="634" r:id="rId20"/>
    <p:sldId id="608" r:id="rId21"/>
    <p:sldId id="679" r:id="rId22"/>
    <p:sldId id="637" r:id="rId23"/>
    <p:sldId id="711" r:id="rId24"/>
    <p:sldId id="712" r:id="rId25"/>
    <p:sldId id="713" r:id="rId26"/>
    <p:sldId id="714" r:id="rId27"/>
    <p:sldId id="715" r:id="rId28"/>
    <p:sldId id="716" r:id="rId29"/>
    <p:sldId id="717" r:id="rId30"/>
    <p:sldId id="718" r:id="rId31"/>
    <p:sldId id="719" r:id="rId32"/>
    <p:sldId id="699" r:id="rId33"/>
    <p:sldId id="680" r:id="rId34"/>
    <p:sldId id="661" r:id="rId35"/>
    <p:sldId id="681" r:id="rId36"/>
    <p:sldId id="676" r:id="rId37"/>
    <p:sldId id="677" r:id="rId38"/>
    <p:sldId id="665" r:id="rId39"/>
    <p:sldId id="666" r:id="rId40"/>
    <p:sldId id="709" r:id="rId41"/>
    <p:sldId id="682" r:id="rId42"/>
    <p:sldId id="668" r:id="rId43"/>
    <p:sldId id="689" r:id="rId44"/>
    <p:sldId id="683" r:id="rId45"/>
    <p:sldId id="685" r:id="rId46"/>
    <p:sldId id="686" r:id="rId47"/>
    <p:sldId id="684" r:id="rId48"/>
    <p:sldId id="63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uisiana Department of Education" initials="LDoE" lastIdx="15" clrIdx="0"/>
  <p:cmAuthor id="7" name="Rebecca Kockler" initials="RK" lastIdx="14" clrIdx="7"/>
  <p:cmAuthor id="1" name="deleteme2" initials="d" lastIdx="10" clrIdx="1"/>
  <p:cmAuthor id="8" name="Alicja Witkowski" initials="" lastIdx="0" clrIdx="8"/>
  <p:cmAuthor id="2" name="Jessica Baghian" initials="" lastIdx="21" clrIdx="2"/>
  <p:cmAuthor id="9" name="Noah Devine" initials="" lastIdx="2" clrIdx="9"/>
  <p:cmAuthor id="3" name="Kunjan Narechania" initials="" lastIdx="28" clrIdx="3"/>
  <p:cmAuthor id="4" name="KGW" initials="" lastIdx="2" clrIdx="4"/>
  <p:cmAuthor id="5" name="Jenna Conway" initials="JC" lastIdx="1" clrIdx="5"/>
  <p:cmAuthor id="6" name="Bridget Devlin" initials="BD"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E4C65"/>
    <a:srgbClr val="AF5D8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12" autoAdjust="0"/>
    <p:restoredTop sz="99493" autoAdjust="0"/>
  </p:normalViewPr>
  <p:slideViewPr>
    <p:cSldViewPr>
      <p:cViewPr>
        <p:scale>
          <a:sx n="90" d="100"/>
          <a:sy n="90" d="100"/>
        </p:scale>
        <p:origin x="-2112" y="-312"/>
      </p:cViewPr>
      <p:guideLst>
        <p:guide orient="horz" pos="48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7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commentAuthors" Target="commentAuthors.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6DFC0B-0794-4AFD-BD8A-181E06725F27}" type="datetimeFigureOut">
              <a:rPr lang="en-US" smtClean="0"/>
              <a:t>2/24/15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D0207C-B002-435E-99D1-C3D69078E972}" type="slidenum">
              <a:rPr lang="en-US" smtClean="0"/>
              <a:t>‹#›</a:t>
            </a:fld>
            <a:endParaRPr lang="en-US" dirty="0"/>
          </a:p>
        </p:txBody>
      </p:sp>
    </p:spTree>
    <p:extLst>
      <p:ext uri="{BB962C8B-B14F-4D97-AF65-F5344CB8AC3E}">
        <p14:creationId xmlns:p14="http://schemas.microsoft.com/office/powerpoint/2010/main" val="3290924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1CA6CE-8A7F-4E37-A715-9178284F6F81}" type="datetimeFigureOut">
              <a:rPr lang="en-US" smtClean="0"/>
              <a:t>2/24/15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7D4113-607C-4C8C-A317-57A1D107AA5D}" type="slidenum">
              <a:rPr lang="en-US" smtClean="0"/>
              <a:t>‹#›</a:t>
            </a:fld>
            <a:endParaRPr lang="en-US" dirty="0"/>
          </a:p>
        </p:txBody>
      </p:sp>
    </p:spTree>
    <p:extLst>
      <p:ext uri="{BB962C8B-B14F-4D97-AF65-F5344CB8AC3E}">
        <p14:creationId xmlns:p14="http://schemas.microsoft.com/office/powerpoint/2010/main" val="20012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59827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11</a:t>
            </a:fld>
            <a:endParaRPr lang="en-US" dirty="0"/>
          </a:p>
        </p:txBody>
      </p:sp>
    </p:spTree>
    <p:extLst>
      <p:ext uri="{BB962C8B-B14F-4D97-AF65-F5344CB8AC3E}">
        <p14:creationId xmlns:p14="http://schemas.microsoft.com/office/powerpoint/2010/main" val="1873237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 addition to the technical user</a:t>
            </a:r>
            <a:r>
              <a:rPr lang="en-US" b="1" baseline="0" dirty="0" smtClean="0"/>
              <a:t> guide information, this resource highlights important details related to 2014-2015 Data Certification and Compass End of Year processes.</a:t>
            </a:r>
          </a:p>
          <a:p>
            <a:r>
              <a:rPr lang="en-US" b="1" baseline="0" dirty="0" smtClean="0"/>
              <a:t>Some highlights of what is included and specific to 2014-2015 End of Year Processes:</a:t>
            </a:r>
          </a:p>
          <a:p>
            <a:r>
              <a:rPr lang="en-US" dirty="0" smtClean="0"/>
              <a:t>&gt;Related to </a:t>
            </a:r>
            <a:r>
              <a:rPr lang="en-US" b="1" dirty="0" smtClean="0"/>
              <a:t>Roster</a:t>
            </a:r>
            <a:r>
              <a:rPr lang="en-US" b="1" baseline="0" dirty="0" smtClean="0"/>
              <a:t> Verification</a:t>
            </a:r>
            <a:r>
              <a:rPr lang="en-US" baseline="0" dirty="0" smtClean="0"/>
              <a:t>, the department is p</a:t>
            </a:r>
            <a:r>
              <a:rPr lang="en-US" dirty="0" smtClean="0"/>
              <a:t>roviding a View Only</a:t>
            </a:r>
            <a:r>
              <a:rPr lang="en-US" baseline="0" dirty="0" smtClean="0"/>
              <a:t> Period to:</a:t>
            </a:r>
          </a:p>
          <a:p>
            <a:r>
              <a:rPr lang="en-US" baseline="0" dirty="0" smtClean="0"/>
              <a:t>	1) ensure data uploaded properly and time to correct significant upload errors</a:t>
            </a:r>
          </a:p>
          <a:p>
            <a:r>
              <a:rPr lang="en-US" baseline="0" dirty="0" smtClean="0"/>
              <a:t>	2) provide time for educators to gather information and prepare for the Open Correction Period</a:t>
            </a:r>
          </a:p>
          <a:p>
            <a:r>
              <a:rPr lang="en-US" dirty="0" smtClean="0"/>
              <a:t>&gt;Related to </a:t>
            </a:r>
            <a:r>
              <a:rPr lang="en-US" b="1" dirty="0" smtClean="0"/>
              <a:t>Roster</a:t>
            </a:r>
            <a:r>
              <a:rPr lang="en-US" b="1" baseline="0" dirty="0" smtClean="0"/>
              <a:t> Verification and SLTs</a:t>
            </a:r>
            <a:r>
              <a:rPr lang="en-US" baseline="0" dirty="0" smtClean="0"/>
              <a:t>: </a:t>
            </a:r>
            <a:r>
              <a:rPr lang="en-US" dirty="0" smtClean="0"/>
              <a:t>Guidance for</a:t>
            </a:r>
            <a:r>
              <a:rPr lang="en-US" baseline="0" dirty="0" smtClean="0"/>
              <a:t> inclusion of students per Act 515 (Table I of the Guidance Document)</a:t>
            </a:r>
          </a:p>
          <a:p>
            <a:r>
              <a:rPr lang="en-US" baseline="0" smtClean="0"/>
              <a:t>&gt;Related to </a:t>
            </a:r>
            <a:r>
              <a:rPr lang="en-US" b="1" baseline="0" smtClean="0"/>
              <a:t>Transitional Student Growth Data</a:t>
            </a:r>
            <a:r>
              <a:rPr lang="en-US" baseline="0" smtClean="0"/>
              <a:t>: timeline of TSGD availability by grade and subject</a:t>
            </a:r>
            <a:endParaRPr lang="en-US" smtClean="0"/>
          </a:p>
          <a:p>
            <a:endParaRPr lang="en-US"/>
          </a:p>
        </p:txBody>
      </p:sp>
      <p:sp>
        <p:nvSpPr>
          <p:cNvPr id="4" name="Slide Number Placeholder 3"/>
          <p:cNvSpPr>
            <a:spLocks noGrp="1"/>
          </p:cNvSpPr>
          <p:nvPr>
            <p:ph type="sldNum" sz="quarter" idx="10"/>
          </p:nvPr>
        </p:nvSpPr>
        <p:spPr/>
        <p:txBody>
          <a:bodyPr/>
          <a:lstStyle/>
          <a:p>
            <a:fld id="{0A7D4113-607C-4C8C-A317-57A1D107AA5D}" type="slidenum">
              <a:rPr lang="en-US" smtClean="0"/>
              <a:t>18</a:t>
            </a:fld>
            <a:endParaRPr lang="en-US" dirty="0"/>
          </a:p>
        </p:txBody>
      </p:sp>
    </p:spTree>
    <p:extLst>
      <p:ext uri="{BB962C8B-B14F-4D97-AF65-F5344CB8AC3E}">
        <p14:creationId xmlns:p14="http://schemas.microsoft.com/office/powerpoint/2010/main" val="1639348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19</a:t>
            </a:fld>
            <a:endParaRPr lang="en-US" dirty="0"/>
          </a:p>
        </p:txBody>
      </p:sp>
    </p:spTree>
    <p:extLst>
      <p:ext uri="{BB962C8B-B14F-4D97-AF65-F5344CB8AC3E}">
        <p14:creationId xmlns:p14="http://schemas.microsoft.com/office/powerpoint/2010/main" val="1873237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15EB665-CAF4-4EC4-BB8A-AD03E702F540}" type="slidenum">
              <a:rPr lang="en-US" smtClean="0"/>
              <a:t>20</a:t>
            </a:fld>
            <a:endParaRPr lang="en-US" dirty="0"/>
          </a:p>
        </p:txBody>
      </p:sp>
    </p:spTree>
    <p:extLst>
      <p:ext uri="{BB962C8B-B14F-4D97-AF65-F5344CB8AC3E}">
        <p14:creationId xmlns:p14="http://schemas.microsoft.com/office/powerpoint/2010/main" val="2747815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21</a:t>
            </a:fld>
            <a:endParaRPr lang="en-US" dirty="0"/>
          </a:p>
        </p:txBody>
      </p:sp>
    </p:spTree>
    <p:extLst>
      <p:ext uri="{BB962C8B-B14F-4D97-AF65-F5344CB8AC3E}">
        <p14:creationId xmlns:p14="http://schemas.microsoft.com/office/powerpoint/2010/main" val="3434922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EB665-CAF4-4EC4-BB8A-AD03E702F540}" type="slidenum">
              <a:rPr lang="en-US" smtClean="0"/>
              <a:t>22</a:t>
            </a:fld>
            <a:endParaRPr lang="en-US" dirty="0"/>
          </a:p>
        </p:txBody>
      </p:sp>
    </p:spTree>
    <p:extLst>
      <p:ext uri="{BB962C8B-B14F-4D97-AF65-F5344CB8AC3E}">
        <p14:creationId xmlns:p14="http://schemas.microsoft.com/office/powerpoint/2010/main" val="2488942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23</a:t>
            </a:fld>
            <a:endParaRPr lang="en-US" dirty="0"/>
          </a:p>
        </p:txBody>
      </p:sp>
    </p:spTree>
    <p:extLst>
      <p:ext uri="{BB962C8B-B14F-4D97-AF65-F5344CB8AC3E}">
        <p14:creationId xmlns:p14="http://schemas.microsoft.com/office/powerpoint/2010/main" val="3434922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15EB665-CAF4-4EC4-BB8A-AD03E702F540}" type="slidenum">
              <a:rPr lang="en-US" smtClean="0"/>
              <a:t>24</a:t>
            </a:fld>
            <a:endParaRPr lang="en-US" dirty="0"/>
          </a:p>
        </p:txBody>
      </p:sp>
    </p:spTree>
    <p:extLst>
      <p:ext uri="{BB962C8B-B14F-4D97-AF65-F5344CB8AC3E}">
        <p14:creationId xmlns:p14="http://schemas.microsoft.com/office/powerpoint/2010/main" val="2747815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EB665-CAF4-4EC4-BB8A-AD03E702F540}" type="slidenum">
              <a:rPr lang="en-US" smtClean="0"/>
              <a:t>25</a:t>
            </a:fld>
            <a:endParaRPr lang="en-US" dirty="0"/>
          </a:p>
        </p:txBody>
      </p:sp>
    </p:spTree>
    <p:extLst>
      <p:ext uri="{BB962C8B-B14F-4D97-AF65-F5344CB8AC3E}">
        <p14:creationId xmlns:p14="http://schemas.microsoft.com/office/powerpoint/2010/main" val="1114224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EB665-CAF4-4EC4-BB8A-AD03E702F540}" type="slidenum">
              <a:rPr lang="en-US" smtClean="0"/>
              <a:t>26</a:t>
            </a:fld>
            <a:endParaRPr lang="en-US" dirty="0"/>
          </a:p>
        </p:txBody>
      </p:sp>
    </p:spTree>
    <p:extLst>
      <p:ext uri="{BB962C8B-B14F-4D97-AF65-F5344CB8AC3E}">
        <p14:creationId xmlns:p14="http://schemas.microsoft.com/office/powerpoint/2010/main" val="1114224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2</a:t>
            </a:fld>
            <a:endParaRPr lang="en-US" dirty="0"/>
          </a:p>
        </p:txBody>
      </p:sp>
    </p:spTree>
    <p:extLst>
      <p:ext uri="{BB962C8B-B14F-4D97-AF65-F5344CB8AC3E}">
        <p14:creationId xmlns:p14="http://schemas.microsoft.com/office/powerpoint/2010/main" val="1873237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EB665-CAF4-4EC4-BB8A-AD03E702F540}" type="slidenum">
              <a:rPr lang="en-US" smtClean="0"/>
              <a:t>27</a:t>
            </a:fld>
            <a:endParaRPr lang="en-US" dirty="0"/>
          </a:p>
        </p:txBody>
      </p:sp>
    </p:spTree>
    <p:extLst>
      <p:ext uri="{BB962C8B-B14F-4D97-AF65-F5344CB8AC3E}">
        <p14:creationId xmlns:p14="http://schemas.microsoft.com/office/powerpoint/2010/main" val="1114224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15EB665-CAF4-4EC4-BB8A-AD03E702F540}" type="slidenum">
              <a:rPr lang="en-US" smtClean="0"/>
              <a:t>28</a:t>
            </a:fld>
            <a:endParaRPr lang="en-US" dirty="0"/>
          </a:p>
        </p:txBody>
      </p:sp>
    </p:spTree>
    <p:extLst>
      <p:ext uri="{BB962C8B-B14F-4D97-AF65-F5344CB8AC3E}">
        <p14:creationId xmlns:p14="http://schemas.microsoft.com/office/powerpoint/2010/main" val="2747815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15EB665-CAF4-4EC4-BB8A-AD03E702F540}" type="slidenum">
              <a:rPr lang="en-US" smtClean="0"/>
              <a:t>29</a:t>
            </a:fld>
            <a:endParaRPr lang="en-US" dirty="0"/>
          </a:p>
        </p:txBody>
      </p:sp>
    </p:spTree>
    <p:extLst>
      <p:ext uri="{BB962C8B-B14F-4D97-AF65-F5344CB8AC3E}">
        <p14:creationId xmlns:p14="http://schemas.microsoft.com/office/powerpoint/2010/main" val="2747815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15EB665-CAF4-4EC4-BB8A-AD03E702F540}" type="slidenum">
              <a:rPr lang="en-US" smtClean="0"/>
              <a:t>30</a:t>
            </a:fld>
            <a:endParaRPr lang="en-US" dirty="0"/>
          </a:p>
        </p:txBody>
      </p:sp>
    </p:spTree>
    <p:extLst>
      <p:ext uri="{BB962C8B-B14F-4D97-AF65-F5344CB8AC3E}">
        <p14:creationId xmlns:p14="http://schemas.microsoft.com/office/powerpoint/2010/main" val="2747815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31</a:t>
            </a:fld>
            <a:endParaRPr lang="en-US" dirty="0"/>
          </a:p>
        </p:txBody>
      </p:sp>
    </p:spTree>
    <p:extLst>
      <p:ext uri="{BB962C8B-B14F-4D97-AF65-F5344CB8AC3E}">
        <p14:creationId xmlns:p14="http://schemas.microsoft.com/office/powerpoint/2010/main" val="1873237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32</a:t>
            </a:fld>
            <a:endParaRPr lang="en-US" dirty="0"/>
          </a:p>
        </p:txBody>
      </p:sp>
    </p:spTree>
    <p:extLst>
      <p:ext uri="{BB962C8B-B14F-4D97-AF65-F5344CB8AC3E}">
        <p14:creationId xmlns:p14="http://schemas.microsoft.com/office/powerpoint/2010/main" val="1082314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33</a:t>
            </a:fld>
            <a:endParaRPr lang="en-US" dirty="0"/>
          </a:p>
        </p:txBody>
      </p:sp>
    </p:spTree>
    <p:extLst>
      <p:ext uri="{BB962C8B-B14F-4D97-AF65-F5344CB8AC3E}">
        <p14:creationId xmlns:p14="http://schemas.microsoft.com/office/powerpoint/2010/main" val="1873237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39</a:t>
            </a:fld>
            <a:endParaRPr lang="en-US" dirty="0"/>
          </a:p>
        </p:txBody>
      </p:sp>
    </p:spTree>
    <p:extLst>
      <p:ext uri="{BB962C8B-B14F-4D97-AF65-F5344CB8AC3E}">
        <p14:creationId xmlns:p14="http://schemas.microsoft.com/office/powerpoint/2010/main" val="1873237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41</a:t>
            </a:fld>
            <a:endParaRPr lang="en-US" dirty="0"/>
          </a:p>
        </p:txBody>
      </p:sp>
    </p:spTree>
    <p:extLst>
      <p:ext uri="{BB962C8B-B14F-4D97-AF65-F5344CB8AC3E}">
        <p14:creationId xmlns:p14="http://schemas.microsoft.com/office/powerpoint/2010/main" val="3732060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42</a:t>
            </a:fld>
            <a:endParaRPr lang="en-US" dirty="0"/>
          </a:p>
        </p:txBody>
      </p:sp>
    </p:spTree>
    <p:extLst>
      <p:ext uri="{BB962C8B-B14F-4D97-AF65-F5344CB8AC3E}">
        <p14:creationId xmlns:p14="http://schemas.microsoft.com/office/powerpoint/2010/main" val="1873237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3</a:t>
            </a:fld>
            <a:endParaRPr lang="en-US" dirty="0"/>
          </a:p>
        </p:txBody>
      </p:sp>
    </p:spTree>
    <p:extLst>
      <p:ext uri="{BB962C8B-B14F-4D97-AF65-F5344CB8AC3E}">
        <p14:creationId xmlns:p14="http://schemas.microsoft.com/office/powerpoint/2010/main" val="1903355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45</a:t>
            </a:fld>
            <a:endParaRPr lang="en-US" dirty="0"/>
          </a:p>
        </p:txBody>
      </p:sp>
    </p:spTree>
    <p:extLst>
      <p:ext uri="{BB962C8B-B14F-4D97-AF65-F5344CB8AC3E}">
        <p14:creationId xmlns:p14="http://schemas.microsoft.com/office/powerpoint/2010/main" val="1873237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pPr/>
              <a:t>46</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615EB665-CAF4-4EC4-BB8A-AD03E702F540}" type="slidenum">
              <a:rPr lang="en-US" smtClean="0"/>
              <a:t>4</a:t>
            </a:fld>
            <a:endParaRPr lang="en-US" dirty="0"/>
          </a:p>
        </p:txBody>
      </p:sp>
    </p:spTree>
    <p:extLst>
      <p:ext uri="{BB962C8B-B14F-4D97-AF65-F5344CB8AC3E}">
        <p14:creationId xmlns:p14="http://schemas.microsoft.com/office/powerpoint/2010/main" val="913186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5</a:t>
            </a:fld>
            <a:endParaRPr lang="en-US" dirty="0"/>
          </a:p>
        </p:txBody>
      </p:sp>
    </p:spTree>
    <p:extLst>
      <p:ext uri="{BB962C8B-B14F-4D97-AF65-F5344CB8AC3E}">
        <p14:creationId xmlns:p14="http://schemas.microsoft.com/office/powerpoint/2010/main" val="1006032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615EB665-CAF4-4EC4-BB8A-AD03E702F540}" type="slidenum">
              <a:rPr lang="en-US" smtClean="0"/>
              <a:t>7</a:t>
            </a:fld>
            <a:endParaRPr lang="en-US" dirty="0"/>
          </a:p>
        </p:txBody>
      </p:sp>
    </p:spTree>
    <p:extLst>
      <p:ext uri="{BB962C8B-B14F-4D97-AF65-F5344CB8AC3E}">
        <p14:creationId xmlns:p14="http://schemas.microsoft.com/office/powerpoint/2010/main" val="913186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8</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9</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615EB665-CAF4-4EC4-BB8A-AD03E702F540}" type="slidenum">
              <a:rPr lang="en-US" smtClean="0"/>
              <a:t>10</a:t>
            </a:fld>
            <a:endParaRPr lang="en-US" dirty="0"/>
          </a:p>
        </p:txBody>
      </p:sp>
    </p:spTree>
    <p:extLst>
      <p:ext uri="{BB962C8B-B14F-4D97-AF65-F5344CB8AC3E}">
        <p14:creationId xmlns:p14="http://schemas.microsoft.com/office/powerpoint/2010/main" val="913186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pPr/>
              <a:t>‹#›</a:t>
            </a:fld>
            <a:endParaRPr lang="en-US" dirty="0"/>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t>Louisiana Believes</a:t>
            </a:r>
            <a:endParaRPr lang="en-US" dirty="0"/>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0918152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15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E6A2B46-6E28-42C0-9F66-73BFEAEAB433}" type="datetimeFigureOut">
              <a:rPr lang="en-US" smtClean="0"/>
              <a:t>2/24/15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0BAC2C-E22A-4192-A990-C4946A13CD6A}" type="slidenum">
              <a:rPr lang="en-US" smtClean="0"/>
              <a:t>‹#›</a:t>
            </a:fld>
            <a:endParaRPr lang="en-US"/>
          </a:p>
        </p:txBody>
      </p:sp>
    </p:spTree>
    <p:extLst>
      <p:ext uri="{BB962C8B-B14F-4D97-AF65-F5344CB8AC3E}">
        <p14:creationId xmlns:p14="http://schemas.microsoft.com/office/powerpoint/2010/main" val="964403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693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804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pPr/>
              <a:t>‹#›</a:t>
            </a:fld>
            <a:endParaRPr lang="en-US" dirty="0"/>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t>Louisiana Believes</a:t>
            </a:r>
            <a:endParaRPr lang="en-US" dirty="0"/>
          </a:p>
        </p:txBody>
      </p:sp>
      <p:sp>
        <p:nvSpPr>
          <p:cNvPr id="4" name="Content Placeholder 3"/>
          <p:cNvSpPr>
            <a:spLocks noGrp="1"/>
          </p:cNvSpPr>
          <p:nvPr>
            <p:ph sz="quarter" idx="10"/>
          </p:nvPr>
        </p:nvSpPr>
        <p:spPr>
          <a:xfrm>
            <a:off x="152400" y="1295400"/>
            <a:ext cx="8839200" cy="5105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186848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3.pn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userDrawn="1"/>
        </p:nvPicPr>
        <p:blipFill>
          <a:blip r:embed="rId5" cstate="print"/>
          <a:stretch>
            <a:fillRect/>
          </a:stretch>
        </p:blipFill>
        <p:spPr>
          <a:xfrm>
            <a:off x="0" y="0"/>
            <a:ext cx="9144000" cy="1270000"/>
          </a:xfrm>
          <a:prstGeom prst="rect">
            <a:avLst/>
          </a:prstGeom>
        </p:spPr>
      </p:pic>
      <p:pic>
        <p:nvPicPr>
          <p:cNvPr id="8" name="Picture 7" descr="Chalkboard-Box-Footer-Blue.png"/>
          <p:cNvPicPr>
            <a:picLocks noChangeAspect="1"/>
          </p:cNvPicPr>
          <p:nvPr userDrawn="1"/>
        </p:nvPicPr>
        <p:blipFill>
          <a:blip r:embed="rId6"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pPr/>
              <a:t>‹#›</a:t>
            </a:fld>
            <a:endParaRPr lang="en-US" dirty="0"/>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t>Louisiana Believes</a:t>
            </a:r>
            <a:endParaRPr lang="en-US" dirty="0"/>
          </a:p>
        </p:txBody>
      </p:sp>
    </p:spTree>
    <p:extLst>
      <p:ext uri="{BB962C8B-B14F-4D97-AF65-F5344CB8AC3E}">
        <p14:creationId xmlns:p14="http://schemas.microsoft.com/office/powerpoint/2010/main" val="4261257264"/>
      </p:ext>
    </p:extLst>
  </p:cSld>
  <p:clrMap bg1="lt1" tx1="dk1" bg2="lt2" tx2="dk2" accent1="accent1" accent2="accent2" accent3="accent3" accent4="accent4" accent5="accent5" accent6="accent6" hlink="hlink" folHlink="folHlink"/>
  <p:sldLayoutIdLst>
    <p:sldLayoutId id="2147483650" r:id="rId1"/>
    <p:sldLayoutId id="2147483668" r:id="rId2"/>
    <p:sldLayoutId id="2147483669" r:id="rId3"/>
  </p:sldLayoutIdLst>
  <p:timing>
    <p:tnLst>
      <p:par>
        <p:cTn xmlns:p14="http://schemas.microsoft.com/office/powerpoint/2010/mai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045651"/>
      </p:ext>
    </p:extLst>
  </p:cSld>
  <p:clrMap bg1="lt1" tx1="dk1" bg2="lt2" tx2="dk2" accent1="accent1" accent2="accent2" accent3="accent3" accent4="accent4" accent5="accent5" accent6="accent6" hlink="hlink" folHlink="folHlink"/>
  <p:sldLayoutIdLst>
    <p:sldLayoutId id="2147483662"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4" cstate="print"/>
          <a:srcRect/>
          <a:stretch>
            <a:fillRect/>
          </a:stretch>
        </p:blipFill>
        <p:spPr bwMode="auto">
          <a:xfrm>
            <a:off x="0" y="2743200"/>
            <a:ext cx="9144000" cy="1752600"/>
          </a:xfrm>
          <a:prstGeom prst="rect">
            <a:avLst/>
          </a:prstGeom>
          <a:noFill/>
          <a:ln w="9525">
            <a:noFill/>
            <a:miter lim="800000"/>
            <a:headEnd/>
            <a:tailEnd/>
          </a:ln>
        </p:spPr>
      </p:pic>
    </p:spTree>
    <p:extLst>
      <p:ext uri="{BB962C8B-B14F-4D97-AF65-F5344CB8AC3E}">
        <p14:creationId xmlns:p14="http://schemas.microsoft.com/office/powerpoint/2010/main" val="110323085"/>
      </p:ext>
    </p:extLst>
  </p:cSld>
  <p:clrMap bg1="lt1" tx1="dk1" bg2="lt2" tx2="dk2" accent1="accent1" accent2="accent2" accent3="accent3" accent4="accent4" accent5="accent5" accent6="accent6" hlink="hlink" folHlink="folHlink"/>
  <p:sldLayoutIdLst>
    <p:sldLayoutId id="2147483664" r:id="rId1"/>
    <p:sldLayoutId id="2147483667"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s://www.louisianabelieves.com/docs/default-source/assessment/2015-16-louisiana-assessment-calendar.pdf" TargetMode="External"/><Relationship Id="rId4" Type="http://schemas.openxmlformats.org/officeDocument/2006/relationships/hyperlink" Target="mailto:assessment@la.gov" TargetMode="External"/><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louisianabelieves.com/docs/default-source/louisiana-teacher-leaders/june-2015-teacher-leader-session-application.docx?sfvrsn=2" TargetMode="External"/><Relationship Id="rId3" Type="http://schemas.openxmlformats.org/officeDocument/2006/relationships/hyperlink" Target="mailto:LouisianaTeacherLeaders@la.gov"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louisianabelieves.com/academics/instructional-materials-review/curricular-resources-annotated-reviews" TargetMode="External"/><Relationship Id="rId4" Type="http://schemas.openxmlformats.org/officeDocument/2006/relationships/hyperlink" Target="http://www.louisianabelieves.com/academics/instructional-materials-review" TargetMode="External"/><Relationship Id="rId1" Type="http://schemas.openxmlformats.org/officeDocument/2006/relationships/slideLayout" Target="../slideLayouts/slideLayout3.xml"/><Relationship Id="rId2" Type="http://schemas.openxmlformats.org/officeDocument/2006/relationships/hyperlink" Target="http://www.louisianabelieves.com/docs/default-source/curricular-resources/informal-instructional-materials-reviews-as-of-february-7-2014.pdf?sfvrsn=85"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louisianabelieves.com/docs/default-source/teaching/2014-2015-compass-guide-to-end-of-year-processes.pdf?sfvrsn=2" TargetMode="External"/><Relationship Id="rId4" Type="http://schemas.openxmlformats.org/officeDocument/2006/relationships/hyperlink" Target="mailto:compass@la.gov" TargetMode="External"/><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louisianabelieves.com/resources/classroom-support-toolbox/district-support-toolbox/school-results" TargetMode="External"/><Relationship Id="rId4" Type="http://schemas.openxmlformats.org/officeDocument/2006/relationships/hyperlink" Target="http://www.louisianabelieves.com/docs/default-source/assessment/2014-15-accountability-overview.pdf?sfvrsn=2" TargetMode="External"/><Relationship Id="rId5" Type="http://schemas.openxmlformats.org/officeDocument/2006/relationships/hyperlink" Target="http://www.louisianabelieves.com/docs/default-source/assessment/k-8-progress-point-fact-sheet.pdf?sfvrsn=4" TargetMode="External"/><Relationship Id="rId6" Type="http://schemas.openxmlformats.org/officeDocument/2006/relationships/hyperlink" Target="http://www.louisianabelieves.com/docs/default-source/assessment/jump-start-accountability-fact-sheet.pdf?sfvrsn=6" TargetMode="External"/><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www.louisianabelieves.com/academics/common-core-state-standards/louisiana's-transition-to-higher-expectation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hyperlink" Target="http://www.louisianabelieves.com/docs/default-source/assessment/assessment-month-by-month-checklist.pdf" TargetMode="External"/><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mailto:Compass@la.gov"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3" Type="http://schemas.openxmlformats.org/officeDocument/2006/relationships/hyperlink" Target="http://www.louisianabelieves.com/docs/default-source/early-childhood/2014-policy-blueprint-one-pager---coordinated-enrollment.pdf?sfvrsn=6" TargetMode="External"/><Relationship Id="rId4" Type="http://schemas.openxmlformats.org/officeDocument/2006/relationships/hyperlink" Target="http://www.louisianabelieves.com/resources/subscribe" TargetMode="External"/><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louisianabelieves.com/courses/supplemental-course-academy" TargetMode="External"/><Relationship Id="rId3" Type="http://schemas.openxmlformats.org/officeDocument/2006/relationships/hyperlink" Target="http://www.lacourses.net/"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louisianaschools.adobeconnect.com/ccregoverview/"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louisianabelieves.com/courses/advanced-placement"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JumpStart@la.gov"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hyperlink" Target="mailto:believeandprepare@la.gov" TargetMode="External"/><Relationship Id="rId4" Type="http://schemas.openxmlformats.org/officeDocument/2006/relationships/hyperlink" Target="http://www.louisianabelieves.com/teaching/believe-and-prepare" TargetMode="External"/><Relationship Id="rId1" Type="http://schemas.openxmlformats.org/officeDocument/2006/relationships/slideLayout" Target="../slideLayouts/slideLayout1.xml"/><Relationship Id="rId2" Type="http://schemas.openxmlformats.org/officeDocument/2006/relationships/hyperlink" Target="https://www.surveymonkey.com/s/MarchForumRSVP"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louisianaschools.adobeconnect.com/parcc/"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ebmail.la.gov/owa/redir.aspx?C=HE4luRsb0U-8KsbuzSNarsDmBkL8ItIIfWAEo6HnHkgES30zeaJUTZNxMnLAsxsjEwPjBDoLsZw.&amp;URL=http://www.louisianabelieves.com/assessment/parcc"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mailto:assessment@la.go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mailto:assessment@l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43" y="0"/>
            <a:ext cx="9144000" cy="6858000"/>
          </a:xfrm>
          <a:prstGeom prst="rect">
            <a:avLst/>
          </a:prstGeom>
        </p:spPr>
      </p:pic>
      <p:sp>
        <p:nvSpPr>
          <p:cNvPr id="4" name="Rectangle 3"/>
          <p:cNvSpPr/>
          <p:nvPr/>
        </p:nvSpPr>
        <p:spPr>
          <a:xfrm>
            <a:off x="533400" y="3617641"/>
            <a:ext cx="8077200" cy="1015663"/>
          </a:xfrm>
          <a:prstGeom prst="rect">
            <a:avLst/>
          </a:prstGeom>
        </p:spPr>
        <p:txBody>
          <a:bodyPr wrap="square" anchor="ctr">
            <a:spAutoFit/>
          </a:bodyPr>
          <a:lstStyle/>
          <a:p>
            <a:pPr algn="ctr"/>
            <a:r>
              <a:rPr lang="en-US" sz="3000" b="1" spc="300" dirty="0" smtClean="0">
                <a:latin typeface="Steinem" pitchFamily="2" charset="0"/>
                <a:ea typeface="Steinem Unicode" pitchFamily="18" charset="2"/>
                <a:cs typeface="Steinem Unicode" pitchFamily="18" charset="2"/>
              </a:rPr>
              <a:t>District Planning Call</a:t>
            </a:r>
          </a:p>
          <a:p>
            <a:pPr algn="ctr"/>
            <a:r>
              <a:rPr lang="en-US" sz="3000" b="1" spc="300" dirty="0" smtClean="0">
                <a:latin typeface="Steinem" pitchFamily="2" charset="0"/>
                <a:ea typeface="Steinem Unicode" pitchFamily="18" charset="2"/>
                <a:cs typeface="Steinem Unicode" pitchFamily="18" charset="2"/>
              </a:rPr>
              <a:t>February 25, 2015</a:t>
            </a:r>
            <a:endParaRPr lang="en-US" sz="3000" b="1" spc="300" dirty="0">
              <a:latin typeface="Steinem" pitchFamily="2" charset="0"/>
              <a:ea typeface="Steinem Unicode" pitchFamily="18" charset="2"/>
              <a:cs typeface="Steinem Unicode" pitchFamily="18" charset="2"/>
            </a:endParaRPr>
          </a:p>
        </p:txBody>
      </p:sp>
    </p:spTree>
    <p:extLst>
      <p:ext uri="{BB962C8B-B14F-4D97-AF65-F5344CB8AC3E}">
        <p14:creationId xmlns:p14="http://schemas.microsoft.com/office/powerpoint/2010/main" val="35033073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FFFF"/>
                </a:solidFill>
              </a:rPr>
              <a:t>Assessment Calendar</a:t>
            </a:r>
            <a:endParaRPr lang="en-US" sz="3200" dirty="0"/>
          </a:p>
        </p:txBody>
      </p:sp>
      <p:sp>
        <p:nvSpPr>
          <p:cNvPr id="3" name="Slide Number Placeholder 2"/>
          <p:cNvSpPr>
            <a:spLocks noGrp="1"/>
          </p:cNvSpPr>
          <p:nvPr>
            <p:ph type="sldNum" sz="quarter" idx="4"/>
          </p:nvPr>
        </p:nvSpPr>
        <p:spPr/>
        <p:txBody>
          <a:bodyPr/>
          <a:lstStyle/>
          <a:p>
            <a:endParaRPr lang="en-US" dirty="0">
              <a:solidFill>
                <a:prstClr val="black">
                  <a:tint val="75000"/>
                </a:prstClr>
              </a:solidFill>
            </a:endParaRPr>
          </a:p>
        </p:txBody>
      </p:sp>
      <p:sp>
        <p:nvSpPr>
          <p:cNvPr id="5" name="Rectangle 4"/>
          <p:cNvSpPr/>
          <p:nvPr/>
        </p:nvSpPr>
        <p:spPr>
          <a:xfrm>
            <a:off x="23647" y="6503847"/>
            <a:ext cx="2613604" cy="369332"/>
          </a:xfrm>
          <a:prstGeom prst="rect">
            <a:avLst/>
          </a:prstGeom>
        </p:spPr>
        <p:txBody>
          <a:bodyPr wrap="none">
            <a:spAutoFit/>
          </a:bodyPr>
          <a:lstStyle/>
          <a:p>
            <a:r>
              <a:rPr lang="en-US" dirty="0">
                <a:solidFill>
                  <a:srgbClr val="EEECE1">
                    <a:lumMod val="50000"/>
                  </a:srgbClr>
                </a:solidFill>
                <a:latin typeface="Chalkduster"/>
                <a:cs typeface="Chalkduster"/>
              </a:rPr>
              <a:t>Louisiana Believes</a:t>
            </a:r>
          </a:p>
        </p:txBody>
      </p:sp>
      <p:sp>
        <p:nvSpPr>
          <p:cNvPr id="11" name="TextBox 10"/>
          <p:cNvSpPr txBox="1"/>
          <p:nvPr/>
        </p:nvSpPr>
        <p:spPr>
          <a:xfrm>
            <a:off x="152400" y="1447800"/>
            <a:ext cx="8915400" cy="1477328"/>
          </a:xfrm>
          <a:prstGeom prst="rect">
            <a:avLst/>
          </a:prstGeom>
          <a:noFill/>
        </p:spPr>
        <p:txBody>
          <a:bodyPr wrap="square" rtlCol="0">
            <a:spAutoFit/>
          </a:bodyPr>
          <a:lstStyle/>
          <a:p>
            <a:r>
              <a:rPr lang="en-US" dirty="0"/>
              <a:t>The 2015-16 Louisiana Assessment Calendar is now </a:t>
            </a:r>
            <a:r>
              <a:rPr lang="en-US" dirty="0" smtClean="0"/>
              <a:t>available </a:t>
            </a:r>
            <a:r>
              <a:rPr lang="en-US" dirty="0" smtClean="0">
                <a:hlinkClick r:id="rId3"/>
              </a:rPr>
              <a:t>here</a:t>
            </a:r>
            <a:r>
              <a:rPr lang="en-US" dirty="0" smtClean="0"/>
              <a:t> in the Assessment Library.</a:t>
            </a:r>
          </a:p>
          <a:p>
            <a:endParaRPr lang="en-US" dirty="0"/>
          </a:p>
          <a:p>
            <a:r>
              <a:rPr lang="en-US" dirty="0" smtClean="0"/>
              <a:t>The calendar includes assessments for small populations, grades 3 through 8, and high school. </a:t>
            </a:r>
          </a:p>
          <a:p>
            <a:r>
              <a:rPr lang="en-US" dirty="0"/>
              <a:t> </a:t>
            </a:r>
          </a:p>
          <a:p>
            <a:r>
              <a:rPr lang="en-US" dirty="0"/>
              <a:t>Please email </a:t>
            </a:r>
            <a:r>
              <a:rPr lang="en-US" dirty="0">
                <a:hlinkClick r:id="rId4"/>
              </a:rPr>
              <a:t>assessment@</a:t>
            </a:r>
            <a:r>
              <a:rPr lang="en-US" dirty="0" smtClean="0">
                <a:hlinkClick r:id="rId4"/>
              </a:rPr>
              <a:t>la.gov</a:t>
            </a:r>
            <a:r>
              <a:rPr lang="en-US" dirty="0" smtClean="0"/>
              <a:t> with any questions.</a:t>
            </a:r>
          </a:p>
        </p:txBody>
      </p:sp>
    </p:spTree>
    <p:extLst>
      <p:ext uri="{BB962C8B-B14F-4D97-AF65-F5344CB8AC3E}">
        <p14:creationId xmlns:p14="http://schemas.microsoft.com/office/powerpoint/2010/main" val="25503591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0"/>
          </p:nvPr>
        </p:nvSpPr>
        <p:spPr/>
        <p:txBody>
          <a:bodyPr>
            <a:normAutofit/>
          </a:bodyPr>
          <a:lstStyle/>
          <a:p>
            <a:pPr marL="754063" lvl="2" indent="-514350">
              <a:buFont typeface="+mj-lt"/>
              <a:buAutoNum type="romanUcPeriod"/>
            </a:pPr>
            <a:r>
              <a:rPr lang="en-US" sz="1600" b="1" dirty="0" smtClean="0"/>
              <a:t>Academic Support</a:t>
            </a:r>
          </a:p>
          <a:p>
            <a:pPr marL="1670050" lvl="3" indent="-514350">
              <a:buFont typeface="+mj-lt"/>
              <a:buAutoNum type="alphaLcPeriod"/>
            </a:pPr>
            <a:r>
              <a:rPr lang="en-US" sz="1600" dirty="0"/>
              <a:t>Assessment: District Support &amp; Teacher </a:t>
            </a:r>
            <a:r>
              <a:rPr lang="en-US" sz="1600" dirty="0" smtClean="0"/>
              <a:t>Support</a:t>
            </a:r>
          </a:p>
          <a:p>
            <a:pPr marL="1670050" lvl="3" indent="-514350">
              <a:buFont typeface="+mj-lt"/>
              <a:buAutoNum type="alphaLcPeriod"/>
            </a:pPr>
            <a:r>
              <a:rPr lang="en-US" sz="1600" b="1" dirty="0" smtClean="0"/>
              <a:t>Curriculum: District Support &amp; Teacher Support </a:t>
            </a:r>
          </a:p>
          <a:p>
            <a:pPr marL="1670050" lvl="3" indent="-514350">
              <a:buFont typeface="+mj-lt"/>
              <a:buAutoNum type="alphaLcPeriod"/>
            </a:pPr>
            <a:r>
              <a:rPr lang="en-US" sz="1600" dirty="0" smtClean="0"/>
              <a:t>Accountability: District Support</a:t>
            </a:r>
          </a:p>
          <a:p>
            <a:pPr marL="754063" lvl="2" indent="-514350">
              <a:buFont typeface="+mj-lt"/>
              <a:buAutoNum type="romanUcPeriod"/>
            </a:pPr>
            <a:r>
              <a:rPr lang="en-US" sz="1600" dirty="0" smtClean="0"/>
              <a:t>Early Childhood</a:t>
            </a:r>
          </a:p>
          <a:p>
            <a:pPr marL="754063" lvl="2" indent="-514350">
              <a:buFont typeface="+mj-lt"/>
              <a:buAutoNum type="romanUcPeriod"/>
            </a:pPr>
            <a:r>
              <a:rPr lang="en-US" sz="1600" dirty="0" smtClean="0"/>
              <a:t>Student Opportunities</a:t>
            </a:r>
          </a:p>
          <a:p>
            <a:pPr marL="754063" lvl="2" indent="-514350">
              <a:buFont typeface="+mj-lt"/>
              <a:buAutoNum type="romanUcPeriod"/>
            </a:pPr>
            <a:r>
              <a:rPr lang="en-US" sz="1600" dirty="0" smtClean="0"/>
              <a:t>Talent</a:t>
            </a:r>
          </a:p>
          <a:p>
            <a:pPr marL="754063" lvl="2" indent="-514350">
              <a:buFont typeface="+mj-lt"/>
              <a:buAutoNum type="romanUcPeriod"/>
            </a:pPr>
            <a:r>
              <a:rPr lang="en-US" sz="1600" dirty="0"/>
              <a:t>Data Privacy </a:t>
            </a:r>
            <a:endParaRPr lang="en-US" sz="1600" dirty="0" smtClean="0"/>
          </a:p>
          <a:p>
            <a:pPr marL="754063" lvl="2" indent="-514350">
              <a:buFont typeface="+mj-lt"/>
              <a:buAutoNum type="romanUcPeriod"/>
            </a:pPr>
            <a:r>
              <a:rPr lang="en-US" sz="1600" dirty="0" smtClean="0"/>
              <a:t>Next Steps</a:t>
            </a:r>
            <a:endParaRPr lang="en-US" sz="1600" dirty="0"/>
          </a:p>
          <a:p>
            <a:pPr marL="239713" lvl="2" indent="0">
              <a:buNone/>
            </a:pPr>
            <a:endParaRPr lang="en-US" sz="1600"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11</a:t>
            </a:fld>
            <a:endParaRPr lang="en-US" dirty="0"/>
          </a:p>
        </p:txBody>
      </p:sp>
      <p:sp>
        <p:nvSpPr>
          <p:cNvPr id="2" name="Title 1"/>
          <p:cNvSpPr>
            <a:spLocks noGrp="1"/>
          </p:cNvSpPr>
          <p:nvPr>
            <p:ph type="title"/>
          </p:nvPr>
        </p:nvSpPr>
        <p:spPr/>
        <p:txBody>
          <a:bodyPr/>
          <a:lstStyle/>
          <a:p>
            <a:r>
              <a:rPr lang="en-US" sz="2600" dirty="0" smtClean="0">
                <a:latin typeface="Chalkduster"/>
                <a:cs typeface="Chalkduster"/>
              </a:rPr>
              <a:t>Agenda</a:t>
            </a:r>
            <a:endParaRPr lang="en-US" sz="2600" dirty="0">
              <a:latin typeface="Chalkduster"/>
              <a:cs typeface="Chalkduster"/>
            </a:endParaRPr>
          </a:p>
        </p:txBody>
      </p:sp>
    </p:spTree>
    <p:extLst>
      <p:ext uri="{BB962C8B-B14F-4D97-AF65-F5344CB8AC3E}">
        <p14:creationId xmlns:p14="http://schemas.microsoft.com/office/powerpoint/2010/main" val="10697387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District Collaboration Meetings</a:t>
            </a:r>
            <a:endParaRPr lang="en-US"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12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220834743"/>
              </p:ext>
            </p:extLst>
          </p:nvPr>
        </p:nvGraphicFramePr>
        <p:xfrm>
          <a:off x="228601" y="2895600"/>
          <a:ext cx="8686798" cy="2560319"/>
        </p:xfrm>
        <a:graphic>
          <a:graphicData uri="http://schemas.openxmlformats.org/drawingml/2006/table">
            <a:tbl>
              <a:tblPr firstRow="1" bandRow="1">
                <a:tableStyleId>{5C22544A-7EE6-4342-B048-85BDC9FD1C3A}</a:tableStyleId>
              </a:tblPr>
              <a:tblGrid>
                <a:gridCol w="1828799"/>
                <a:gridCol w="1040236"/>
                <a:gridCol w="5817763"/>
              </a:tblGrid>
              <a:tr h="350966">
                <a:tc gridSpan="2">
                  <a:txBody>
                    <a:bodyPr/>
                    <a:lstStyle/>
                    <a:p>
                      <a:pPr algn="ctr"/>
                      <a:r>
                        <a:rPr lang="en-US" sz="1800" b="1" dirty="0" smtClean="0"/>
                        <a:t>Meeting</a:t>
                      </a:r>
                      <a:r>
                        <a:rPr lang="en-US" sz="1800" b="1" baseline="0" dirty="0" smtClean="0"/>
                        <a:t> Schedule</a:t>
                      </a:r>
                      <a:endParaRPr lang="en-US" sz="1800" b="1" dirty="0"/>
                    </a:p>
                  </a:txBody>
                  <a:tcPr anchor="ctr"/>
                </a:tc>
                <a:tc hMerge="1">
                  <a:txBody>
                    <a:bodyPr/>
                    <a:lstStyle/>
                    <a:p>
                      <a:pPr algn="ctr"/>
                      <a:endParaRPr lang="en-US" sz="1600" dirty="0"/>
                    </a:p>
                  </a:txBody>
                  <a:tcPr anchor="ctr">
                    <a:lnR w="12700" cap="flat" cmpd="sng" algn="ctr">
                      <a:solidFill>
                        <a:schemeClr val="tx1"/>
                      </a:solidFill>
                      <a:prstDash val="solid"/>
                      <a:round/>
                      <a:headEnd type="none" w="med" len="med"/>
                      <a:tailEnd type="none" w="med" len="med"/>
                    </a:lnR>
                  </a:tcPr>
                </a:tc>
                <a:tc>
                  <a:txBody>
                    <a:bodyPr/>
                    <a:lstStyle/>
                    <a:p>
                      <a:pPr algn="ctr"/>
                      <a:r>
                        <a:rPr lang="en-US" sz="1800" b="1" dirty="0" smtClean="0"/>
                        <a:t>Focus</a:t>
                      </a:r>
                      <a:endParaRPr lang="en-US" sz="1800" b="1" dirty="0"/>
                    </a:p>
                  </a:txBody>
                  <a:tcPr anchor="ctr">
                    <a:lnR w="12700" cap="flat" cmpd="sng" algn="ctr">
                      <a:solidFill>
                        <a:schemeClr val="tx1"/>
                      </a:solidFill>
                      <a:prstDash val="solid"/>
                      <a:round/>
                      <a:headEnd type="none" w="med" len="med"/>
                      <a:tailEnd type="none" w="med" len="med"/>
                    </a:lnR>
                  </a:tcPr>
                </a:tc>
              </a:tr>
              <a:tr h="457200">
                <a:tc>
                  <a:txBody>
                    <a:bodyPr/>
                    <a:lstStyle/>
                    <a:p>
                      <a:pPr algn="ctr"/>
                      <a:r>
                        <a:rPr lang="en-US" sz="1800" b="1" dirty="0" smtClean="0"/>
                        <a:t>February</a:t>
                      </a:r>
                      <a:r>
                        <a:rPr lang="en-US" sz="1800" b="1" baseline="0" dirty="0" smtClean="0"/>
                        <a:t> 23-26</a:t>
                      </a:r>
                      <a:endParaRPr lang="en-US" sz="1800" b="1" dirty="0"/>
                    </a:p>
                  </a:txBody>
                  <a:tcPr anchor="ctr"/>
                </a:tc>
                <a:tc>
                  <a:txBody>
                    <a:bodyPr/>
                    <a:lstStyle/>
                    <a:p>
                      <a:pPr algn="ctr"/>
                      <a:r>
                        <a:rPr lang="en-US" sz="1800" dirty="0" smtClean="0"/>
                        <a:t>In-Person</a:t>
                      </a:r>
                      <a:endParaRPr lang="en-US" sz="1800" dirty="0"/>
                    </a:p>
                  </a:txBody>
                  <a:tcPr anchor="ctr"/>
                </a:tc>
                <a:tc>
                  <a:txBody>
                    <a:bodyPr/>
                    <a:lstStyle/>
                    <a:p>
                      <a:pPr algn="l"/>
                      <a:r>
                        <a:rPr lang="en-US" sz="1800" dirty="0" smtClean="0"/>
                        <a:t>Share</a:t>
                      </a:r>
                      <a:r>
                        <a:rPr lang="en-US" sz="1800" baseline="0" dirty="0" smtClean="0"/>
                        <a:t> assessment system structures and evaluate the content of assessments</a:t>
                      </a:r>
                      <a:endParaRPr lang="en-US" sz="1800" dirty="0"/>
                    </a:p>
                  </a:txBody>
                  <a:tcPr anchor="ctr">
                    <a:lnR w="12700" cap="flat" cmpd="sng" algn="ctr">
                      <a:solidFill>
                        <a:schemeClr val="tx1"/>
                      </a:solidFill>
                      <a:prstDash val="solid"/>
                      <a:round/>
                      <a:headEnd type="none" w="med" len="med"/>
                      <a:tailEnd type="none" w="med" len="med"/>
                    </a:lnR>
                  </a:tcPr>
                </a:tc>
              </a:tr>
              <a:tr h="457200">
                <a:tc>
                  <a:txBody>
                    <a:bodyPr/>
                    <a:lstStyle/>
                    <a:p>
                      <a:pPr algn="ctr"/>
                      <a:r>
                        <a:rPr lang="en-US" sz="1800" b="1" dirty="0" smtClean="0"/>
                        <a:t>March 25-31</a:t>
                      </a:r>
                      <a:endParaRPr lang="en-US" sz="1800" b="1" dirty="0"/>
                    </a:p>
                  </a:txBody>
                  <a:tcPr anchor="ctr"/>
                </a:tc>
                <a:tc>
                  <a:txBody>
                    <a:bodyPr/>
                    <a:lstStyle/>
                    <a:p>
                      <a:pPr algn="ctr"/>
                      <a:r>
                        <a:rPr lang="en-US" sz="1800" dirty="0" smtClean="0"/>
                        <a:t>Virtual</a:t>
                      </a:r>
                      <a:endParaRPr lang="en-US" sz="1800" dirty="0"/>
                    </a:p>
                  </a:txBody>
                  <a:tcPr anchor="ctr"/>
                </a:tc>
                <a:tc>
                  <a:txBody>
                    <a:bodyPr/>
                    <a:lstStyle/>
                    <a:p>
                      <a:pPr algn="l"/>
                      <a:r>
                        <a:rPr lang="en-US" sz="1800" dirty="0" smtClean="0"/>
                        <a:t>Understand</a:t>
                      </a:r>
                      <a:r>
                        <a:rPr lang="en-US" sz="1800" baseline="0" dirty="0" smtClean="0"/>
                        <a:t> how best to use the results from assessments to integrate SLT and observation an feedback support </a:t>
                      </a:r>
                      <a:r>
                        <a:rPr lang="en-US" sz="1800" dirty="0" smtClean="0"/>
                        <a:t>for teachers</a:t>
                      </a:r>
                      <a:endParaRPr lang="en-US" sz="1800" dirty="0"/>
                    </a:p>
                  </a:txBody>
                  <a:tcPr anchor="ctr">
                    <a:lnR w="12700" cap="flat" cmpd="sng" algn="ctr">
                      <a:solidFill>
                        <a:schemeClr val="tx1"/>
                      </a:solidFill>
                      <a:prstDash val="solid"/>
                      <a:round/>
                      <a:headEnd type="none" w="med" len="med"/>
                      <a:tailEnd type="none" w="med" len="med"/>
                    </a:lnR>
                  </a:tcPr>
                </a:tc>
              </a:tr>
              <a:tr h="457200">
                <a:tc>
                  <a:txBody>
                    <a:bodyPr/>
                    <a:lstStyle/>
                    <a:p>
                      <a:pPr algn="ctr"/>
                      <a:r>
                        <a:rPr lang="en-US" sz="1800" b="1" dirty="0" smtClean="0"/>
                        <a:t>April 20-23</a:t>
                      </a:r>
                      <a:endParaRPr lang="en-US" sz="1800" b="1" dirty="0"/>
                    </a:p>
                  </a:txBody>
                  <a:tcPr anchor="ctr"/>
                </a:tc>
                <a:tc>
                  <a:txBody>
                    <a:bodyPr/>
                    <a:lstStyle/>
                    <a:p>
                      <a:pPr algn="ctr"/>
                      <a:r>
                        <a:rPr lang="en-US" sz="1800" dirty="0" smtClean="0"/>
                        <a:t>In-Person</a:t>
                      </a:r>
                      <a:endParaRPr lang="en-US" sz="1800" dirty="0"/>
                    </a:p>
                  </a:txBody>
                  <a:tcPr anchor="ctr"/>
                </a:tc>
                <a:tc>
                  <a:txBody>
                    <a:bodyPr/>
                    <a:lstStyle/>
                    <a:p>
                      <a:pPr algn="l"/>
                      <a:r>
                        <a:rPr lang="en-US" sz="1800" dirty="0" smtClean="0"/>
                        <a:t>Develop</a:t>
                      </a:r>
                      <a:r>
                        <a:rPr lang="en-US" sz="1800" baseline="0" dirty="0" smtClean="0"/>
                        <a:t> teacher support plans for curricula and assessments</a:t>
                      </a:r>
                      <a:endParaRPr lang="en-US" sz="1800" dirty="0"/>
                    </a:p>
                  </a:txBody>
                  <a:tcPr anchor="ctr">
                    <a:lnR w="12700" cap="flat" cmpd="sng" algn="ctr">
                      <a:solidFill>
                        <a:schemeClr val="tx1"/>
                      </a:solidFill>
                      <a:prstDash val="solid"/>
                      <a:round/>
                      <a:headEnd type="none" w="med" len="med"/>
                      <a:tailEnd type="none" w="med" len="med"/>
                    </a:lnR>
                  </a:tcPr>
                </a:tc>
              </a:tr>
            </a:tbl>
          </a:graphicData>
        </a:graphic>
      </p:graphicFrame>
      <p:sp>
        <p:nvSpPr>
          <p:cNvPr id="6" name="TextBox 5"/>
          <p:cNvSpPr txBox="1"/>
          <p:nvPr/>
        </p:nvSpPr>
        <p:spPr>
          <a:xfrm>
            <a:off x="228600" y="1295400"/>
            <a:ext cx="8686800" cy="1477328"/>
          </a:xfrm>
          <a:prstGeom prst="rect">
            <a:avLst/>
          </a:prstGeom>
          <a:noFill/>
        </p:spPr>
        <p:txBody>
          <a:bodyPr wrap="square" rtlCol="0">
            <a:spAutoFit/>
          </a:bodyPr>
          <a:lstStyle/>
          <a:p>
            <a:pPr>
              <a:spcBef>
                <a:spcPts val="600"/>
              </a:spcBef>
            </a:pPr>
            <a:r>
              <a:rPr lang="en-US" dirty="0" smtClean="0"/>
              <a:t>In January, the Department hosted virtual collaboration meetings for district supervisors. At this week’s in-person meetings, districts will discuss the structure, quality, and uses of various assessments. They will use this information to create a </a:t>
            </a:r>
            <a:r>
              <a:rPr lang="en-US" dirty="0"/>
              <a:t>2015</a:t>
            </a:r>
            <a:r>
              <a:rPr lang="en-US" dirty="0" smtClean="0"/>
              <a:t>-2016 </a:t>
            </a:r>
            <a:r>
              <a:rPr lang="en-US" dirty="0"/>
              <a:t>assessment plan that </a:t>
            </a:r>
            <a:r>
              <a:rPr lang="en-US" dirty="0" smtClean="0"/>
              <a:t>ensures districts and schools are collecting the most useful data about student performance as efficiently as possible.</a:t>
            </a:r>
            <a:endParaRPr lang="en-US" dirty="0"/>
          </a:p>
        </p:txBody>
      </p:sp>
      <p:sp>
        <p:nvSpPr>
          <p:cNvPr id="2" name="TextBox 1"/>
          <p:cNvSpPr txBox="1"/>
          <p:nvPr/>
        </p:nvSpPr>
        <p:spPr>
          <a:xfrm>
            <a:off x="609600" y="5715000"/>
            <a:ext cx="8153400" cy="584776"/>
          </a:xfrm>
          <a:prstGeom prst="rect">
            <a:avLst/>
          </a:prstGeom>
          <a:noFill/>
        </p:spPr>
        <p:txBody>
          <a:bodyPr wrap="square" rtlCol="0">
            <a:spAutoFit/>
          </a:bodyPr>
          <a:lstStyle/>
          <a:p>
            <a:r>
              <a:rPr lang="en-US" sz="1600" b="1" dirty="0" smtClean="0">
                <a:solidFill>
                  <a:srgbClr val="FF0000"/>
                </a:solidFill>
              </a:rPr>
              <a:t>Next step: Ensure </a:t>
            </a:r>
            <a:r>
              <a:rPr lang="en-US" sz="1600" b="1" dirty="0">
                <a:solidFill>
                  <a:srgbClr val="FF0000"/>
                </a:solidFill>
              </a:rPr>
              <a:t>your staff is able to attend these meetings and shares the content to develop next steps for curricula and assessments in 2015-2016</a:t>
            </a:r>
            <a:r>
              <a:rPr lang="en-US" sz="1600" b="1" dirty="0" smtClean="0">
                <a:solidFill>
                  <a:srgbClr val="FF0000"/>
                </a:solidFill>
              </a:rPr>
              <a:t>.</a:t>
            </a:r>
            <a:endParaRPr lang="en-US" sz="1600" dirty="0">
              <a:solidFill>
                <a:srgbClr val="FF0000"/>
              </a:solidFill>
            </a:endParaRPr>
          </a:p>
        </p:txBody>
      </p:sp>
    </p:spTree>
    <p:extLst>
      <p:ext uri="{BB962C8B-B14F-4D97-AF65-F5344CB8AC3E}">
        <p14:creationId xmlns:p14="http://schemas.microsoft.com/office/powerpoint/2010/main" val="28957925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District Collaboration Meetings – CANCELED MEETINGS</a:t>
            </a:r>
            <a:endParaRPr lang="en-US"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13</a:t>
            </a:fld>
            <a:endParaRPr lang="en-US" dirty="0"/>
          </a:p>
        </p:txBody>
      </p:sp>
      <p:sp>
        <p:nvSpPr>
          <p:cNvPr id="6" name="TextBox 5"/>
          <p:cNvSpPr txBox="1"/>
          <p:nvPr/>
        </p:nvSpPr>
        <p:spPr>
          <a:xfrm>
            <a:off x="228600" y="1295400"/>
            <a:ext cx="8686800" cy="5232202"/>
          </a:xfrm>
          <a:prstGeom prst="rect">
            <a:avLst/>
          </a:prstGeom>
          <a:noFill/>
        </p:spPr>
        <p:txBody>
          <a:bodyPr wrap="square" rtlCol="0">
            <a:spAutoFit/>
          </a:bodyPr>
          <a:lstStyle/>
          <a:p>
            <a:pPr>
              <a:spcBef>
                <a:spcPts val="600"/>
              </a:spcBef>
            </a:pPr>
            <a:r>
              <a:rPr lang="en-US" dirty="0" smtClean="0"/>
              <a:t>Due to weather the Department canceled three of the supervisor meetings.</a:t>
            </a:r>
            <a:endParaRPr lang="en-US" dirty="0"/>
          </a:p>
          <a:p>
            <a:pPr marL="285750" lvl="0" indent="-285750">
              <a:buFont typeface="Arial" panose="020B0604020202020204" pitchFamily="34" charset="0"/>
              <a:buChar char="•"/>
            </a:pPr>
            <a:r>
              <a:rPr lang="en-US" b="1" dirty="0"/>
              <a:t>Cohort 1 in Crowley</a:t>
            </a:r>
            <a:r>
              <a:rPr lang="en-US" dirty="0"/>
              <a:t> (Monday, February 23): Meeting will continue as scheduled. Sign-in begins at 8 am.</a:t>
            </a:r>
          </a:p>
          <a:p>
            <a:pPr marL="285750" lvl="0" indent="-285750">
              <a:buFont typeface="Arial" panose="020B0604020202020204" pitchFamily="34" charset="0"/>
              <a:buChar char="•"/>
            </a:pPr>
            <a:r>
              <a:rPr lang="en-US" b="1" dirty="0">
                <a:solidFill>
                  <a:srgbClr val="FF0000"/>
                </a:solidFill>
              </a:rPr>
              <a:t>Cohort 2 in Alexandria</a:t>
            </a:r>
            <a:r>
              <a:rPr lang="en-US" dirty="0">
                <a:solidFill>
                  <a:srgbClr val="FF0000"/>
                </a:solidFill>
              </a:rPr>
              <a:t> (Monday, February 23): This meeting is canceled. We are working to reschedule this meeting the week of March 2. We will be in touch once dates and locations are finalized.</a:t>
            </a:r>
          </a:p>
          <a:p>
            <a:pPr marL="285750" lvl="0" indent="-285750">
              <a:buFont typeface="Arial" panose="020B0604020202020204" pitchFamily="34" charset="0"/>
              <a:buChar char="•"/>
            </a:pPr>
            <a:r>
              <a:rPr lang="en-US" b="1" dirty="0">
                <a:solidFill>
                  <a:srgbClr val="FF0000"/>
                </a:solidFill>
              </a:rPr>
              <a:t>Cohort 3 in Bossier </a:t>
            </a:r>
            <a:r>
              <a:rPr lang="en-US" dirty="0">
                <a:solidFill>
                  <a:srgbClr val="FF0000"/>
                </a:solidFill>
              </a:rPr>
              <a:t>(Tuesday, February 24): This meeting is canceled. We are working to reschedule this meeting the week of March 2. We will be in touch once dates and locations are finalized.</a:t>
            </a:r>
          </a:p>
          <a:p>
            <a:pPr marL="285750" lvl="0" indent="-285750">
              <a:buFont typeface="Arial" panose="020B0604020202020204" pitchFamily="34" charset="0"/>
              <a:buChar char="•"/>
            </a:pPr>
            <a:r>
              <a:rPr lang="en-US" b="1" dirty="0">
                <a:solidFill>
                  <a:srgbClr val="FF0000"/>
                </a:solidFill>
              </a:rPr>
              <a:t>Cohort 4 in Rayville</a:t>
            </a:r>
            <a:r>
              <a:rPr lang="en-US" dirty="0">
                <a:solidFill>
                  <a:srgbClr val="FF0000"/>
                </a:solidFill>
              </a:rPr>
              <a:t> (Tuesday, February 24): This meeting is canceled. We are working to reschedule this meeting the week of March 2. We will be in touch once dates and locations are finalized.</a:t>
            </a:r>
          </a:p>
          <a:p>
            <a:pPr marL="285750" lvl="0" indent="-285750">
              <a:buFont typeface="Arial" panose="020B0604020202020204" pitchFamily="34" charset="0"/>
              <a:buChar char="•"/>
            </a:pPr>
            <a:r>
              <a:rPr lang="en-US" b="1" dirty="0"/>
              <a:t>Cohort 5 in Baton Rouge </a:t>
            </a:r>
            <a:r>
              <a:rPr lang="en-US" dirty="0"/>
              <a:t>(Thursday, February 26): Meeting will continue as scheduled. Sign-in begins at 8:30 am.</a:t>
            </a:r>
          </a:p>
          <a:p>
            <a:pPr marL="285750" lvl="0" indent="-285750">
              <a:buFont typeface="Arial" panose="020B0604020202020204" pitchFamily="34" charset="0"/>
              <a:buChar char="•"/>
            </a:pPr>
            <a:r>
              <a:rPr lang="en-US" b="1" dirty="0"/>
              <a:t>Cohort 6 in Baton Rouge </a:t>
            </a:r>
            <a:r>
              <a:rPr lang="en-US" dirty="0"/>
              <a:t>(Thursday, February 26): Meeting will continue as scheduled. Sign-in begins at 1 pm.</a:t>
            </a:r>
          </a:p>
          <a:p>
            <a:pPr>
              <a:spcBef>
                <a:spcPts val="600"/>
              </a:spcBef>
            </a:pPr>
            <a:r>
              <a:rPr lang="en-US" dirty="0" smtClean="0"/>
              <a:t> </a:t>
            </a:r>
          </a:p>
          <a:p>
            <a:pPr>
              <a:spcBef>
                <a:spcPts val="600"/>
              </a:spcBef>
            </a:pPr>
            <a:r>
              <a:rPr lang="en-US" dirty="0" smtClean="0"/>
              <a:t>Districts can join the meetings in Baton Rouge or a rescheduled meeting in early March. </a:t>
            </a:r>
            <a:endParaRPr lang="en-US" dirty="0"/>
          </a:p>
        </p:txBody>
      </p:sp>
    </p:spTree>
    <p:extLst>
      <p:ext uri="{BB962C8B-B14F-4D97-AF65-F5344CB8AC3E}">
        <p14:creationId xmlns:p14="http://schemas.microsoft.com/office/powerpoint/2010/main" val="6402326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15-16 Teacher Leader Training</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14</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6" name="TextBox 5"/>
          <p:cNvSpPr txBox="1"/>
          <p:nvPr/>
        </p:nvSpPr>
        <p:spPr>
          <a:xfrm>
            <a:off x="76200" y="5029200"/>
            <a:ext cx="8991600" cy="1477328"/>
          </a:xfrm>
          <a:prstGeom prst="rect">
            <a:avLst/>
          </a:prstGeom>
          <a:noFill/>
        </p:spPr>
        <p:txBody>
          <a:bodyPr wrap="square" rtlCol="0">
            <a:spAutoFit/>
          </a:bodyPr>
          <a:lstStyle/>
          <a:p>
            <a:r>
              <a:rPr lang="en-US" b="1" dirty="0"/>
              <a:t>A detailed calendar will be released </a:t>
            </a:r>
            <a:r>
              <a:rPr lang="en-US" b="1" dirty="0" smtClean="0"/>
              <a:t>this Friday, February 27.</a:t>
            </a:r>
            <a:endParaRPr lang="en-US" b="1" dirty="0"/>
          </a:p>
          <a:p>
            <a:endParaRPr lang="en-US" b="1" dirty="0"/>
          </a:p>
          <a:p>
            <a:r>
              <a:rPr lang="en-US" b="1" dirty="0">
                <a:solidFill>
                  <a:srgbClr val="FF0000"/>
                </a:solidFill>
              </a:rPr>
              <a:t>Next step: W</a:t>
            </a:r>
            <a:r>
              <a:rPr lang="en-US" b="1" dirty="0" smtClean="0">
                <a:solidFill>
                  <a:srgbClr val="FF0000"/>
                </a:solidFill>
              </a:rPr>
              <a:t>ork </a:t>
            </a:r>
            <a:r>
              <a:rPr lang="en-US" b="1" dirty="0">
                <a:solidFill>
                  <a:srgbClr val="FF0000"/>
                </a:solidFill>
              </a:rPr>
              <a:t>with your staff to </a:t>
            </a:r>
            <a:r>
              <a:rPr lang="en-US" b="1" dirty="0" smtClean="0">
                <a:solidFill>
                  <a:srgbClr val="FF0000"/>
                </a:solidFill>
              </a:rPr>
              <a:t>identify </a:t>
            </a:r>
            <a:r>
              <a:rPr lang="en-US" b="1" dirty="0">
                <a:solidFill>
                  <a:srgbClr val="FF0000"/>
                </a:solidFill>
              </a:rPr>
              <a:t>your professional development </a:t>
            </a:r>
            <a:r>
              <a:rPr lang="en-US" b="1" dirty="0" smtClean="0">
                <a:solidFill>
                  <a:srgbClr val="FF0000"/>
                </a:solidFill>
              </a:rPr>
              <a:t>needs and planning out your professional development calendar for 15-16. </a:t>
            </a:r>
            <a:r>
              <a:rPr lang="en-US" b="1" dirty="0">
                <a:solidFill>
                  <a:srgbClr val="FF0000"/>
                </a:solidFill>
              </a:rPr>
              <a:t>The Department will also support this work through the district supervisor collaboration meetings.</a:t>
            </a:r>
          </a:p>
        </p:txBody>
      </p:sp>
      <p:graphicFrame>
        <p:nvGraphicFramePr>
          <p:cNvPr id="7" name="Table 6"/>
          <p:cNvGraphicFramePr>
            <a:graphicFrameLocks noGrp="1"/>
          </p:cNvGraphicFramePr>
          <p:nvPr>
            <p:extLst>
              <p:ext uri="{D42A27DB-BD31-4B8C-83A1-F6EECF244321}">
                <p14:modId xmlns:p14="http://schemas.microsoft.com/office/powerpoint/2010/main" val="99023038"/>
              </p:ext>
            </p:extLst>
          </p:nvPr>
        </p:nvGraphicFramePr>
        <p:xfrm>
          <a:off x="457199" y="1219200"/>
          <a:ext cx="8229601" cy="3627120"/>
        </p:xfrm>
        <a:graphic>
          <a:graphicData uri="http://schemas.openxmlformats.org/drawingml/2006/table">
            <a:tbl>
              <a:tblPr firstRow="1" bandRow="1">
                <a:tableStyleId>{5C22544A-7EE6-4342-B048-85BDC9FD1C3A}</a:tableStyleId>
              </a:tblPr>
              <a:tblGrid>
                <a:gridCol w="2667000"/>
                <a:gridCol w="1676400"/>
                <a:gridCol w="1752600"/>
                <a:gridCol w="2133601"/>
              </a:tblGrid>
              <a:tr h="370840">
                <a:tc>
                  <a:txBody>
                    <a:bodyPr/>
                    <a:lstStyle/>
                    <a:p>
                      <a:r>
                        <a:rPr lang="en-US" sz="1600" dirty="0" smtClean="0"/>
                        <a:t>Professional Development Opportunity</a:t>
                      </a:r>
                      <a:endParaRPr lang="en-US" sz="1600" dirty="0"/>
                    </a:p>
                  </a:txBody>
                  <a:tcPr/>
                </a:tc>
                <a:tc>
                  <a:txBody>
                    <a:bodyPr/>
                    <a:lstStyle/>
                    <a:p>
                      <a:r>
                        <a:rPr lang="en-US" sz="1600" dirty="0" smtClean="0"/>
                        <a:t>When</a:t>
                      </a:r>
                      <a:endParaRPr lang="en-US" sz="1600" dirty="0"/>
                    </a:p>
                  </a:txBody>
                  <a:tcPr/>
                </a:tc>
                <a:tc>
                  <a:txBody>
                    <a:bodyPr/>
                    <a:lstStyle/>
                    <a:p>
                      <a:r>
                        <a:rPr lang="en-US" sz="1600" dirty="0" smtClean="0"/>
                        <a:t>Where</a:t>
                      </a:r>
                      <a:endParaRPr lang="en-US" sz="1600" dirty="0"/>
                    </a:p>
                  </a:txBody>
                  <a:tcPr/>
                </a:tc>
                <a:tc>
                  <a:txBody>
                    <a:bodyPr/>
                    <a:lstStyle/>
                    <a:p>
                      <a:r>
                        <a:rPr lang="en-US" sz="1600" dirty="0" smtClean="0"/>
                        <a:t>Registration Opens</a:t>
                      </a:r>
                      <a:endParaRPr lang="en-US" sz="1600" dirty="0"/>
                    </a:p>
                  </a:txBody>
                  <a:tcPr/>
                </a:tc>
              </a:tr>
              <a:tr h="370840">
                <a:tc>
                  <a:txBody>
                    <a:bodyPr/>
                    <a:lstStyle/>
                    <a:p>
                      <a:r>
                        <a:rPr lang="en-US" sz="1600" b="1" dirty="0" smtClean="0"/>
                        <a:t>Teacher Leader Summit</a:t>
                      </a:r>
                      <a:endParaRPr lang="en-US" sz="1600" b="1" dirty="0"/>
                    </a:p>
                  </a:txBody>
                  <a:tcPr/>
                </a:tc>
                <a:tc>
                  <a:txBody>
                    <a:bodyPr/>
                    <a:lstStyle/>
                    <a:p>
                      <a:r>
                        <a:rPr lang="en-US" sz="1600" dirty="0" smtClean="0"/>
                        <a:t>June 4-5, 2015</a:t>
                      </a:r>
                      <a:endParaRPr lang="en-US" sz="1600" dirty="0"/>
                    </a:p>
                  </a:txBody>
                  <a:tcPr/>
                </a:tc>
                <a:tc>
                  <a:txBody>
                    <a:bodyPr/>
                    <a:lstStyle/>
                    <a:p>
                      <a:r>
                        <a:rPr lang="en-US" sz="1600" dirty="0" smtClean="0"/>
                        <a:t>New Orleans</a:t>
                      </a:r>
                      <a:endParaRPr lang="en-US" sz="1600" dirty="0"/>
                    </a:p>
                  </a:txBody>
                  <a:tcPr/>
                </a:tc>
                <a:tc>
                  <a:txBody>
                    <a:bodyPr/>
                    <a:lstStyle/>
                    <a:p>
                      <a:pPr marL="285750" indent="-285750">
                        <a:buFont typeface="Arial" panose="020B0604020202020204" pitchFamily="34" charset="0"/>
                        <a:buChar char="•"/>
                      </a:pPr>
                      <a:r>
                        <a:rPr lang="en-US" sz="1600" dirty="0" smtClean="0"/>
                        <a:t>District cohort size: </a:t>
                      </a:r>
                      <a:r>
                        <a:rPr lang="en-US" sz="1600" baseline="0" dirty="0" smtClean="0"/>
                        <a:t> early March </a:t>
                      </a:r>
                    </a:p>
                    <a:p>
                      <a:pPr marL="285750" indent="-285750">
                        <a:buFont typeface="Arial" panose="020B0604020202020204" pitchFamily="34" charset="0"/>
                        <a:buChar char="•"/>
                      </a:pPr>
                      <a:r>
                        <a:rPr lang="en-US" sz="1600" baseline="0" dirty="0" smtClean="0"/>
                        <a:t>Registration: </a:t>
                      </a:r>
                      <a:r>
                        <a:rPr lang="en-US" sz="1600" dirty="0" smtClean="0"/>
                        <a:t>Late</a:t>
                      </a:r>
                      <a:r>
                        <a:rPr lang="en-US" sz="1600" baseline="0" dirty="0" smtClean="0"/>
                        <a:t> March 2015</a:t>
                      </a:r>
                      <a:endParaRPr lang="en-US" sz="1600" dirty="0"/>
                    </a:p>
                  </a:txBody>
                  <a:tcPr/>
                </a:tc>
              </a:tr>
              <a:tr h="370840">
                <a:tc>
                  <a:txBody>
                    <a:bodyPr/>
                    <a:lstStyle/>
                    <a:p>
                      <a:r>
                        <a:rPr lang="en-US" sz="1600" b="1" dirty="0" smtClean="0"/>
                        <a:t>Teacher Leader Summer Institutes</a:t>
                      </a:r>
                      <a:endParaRPr lang="en-US" sz="1600" b="1" dirty="0"/>
                    </a:p>
                  </a:txBody>
                  <a:tcPr/>
                </a:tc>
                <a:tc>
                  <a:txBody>
                    <a:bodyPr/>
                    <a:lstStyle/>
                    <a:p>
                      <a:r>
                        <a:rPr lang="en-US" sz="1600" dirty="0" smtClean="0"/>
                        <a:t>July 2015</a:t>
                      </a:r>
                      <a:endParaRPr lang="en-US" sz="1600" dirty="0"/>
                    </a:p>
                  </a:txBody>
                  <a:tcPr/>
                </a:tc>
                <a:tc>
                  <a:txBody>
                    <a:bodyPr/>
                    <a:lstStyle/>
                    <a:p>
                      <a:r>
                        <a:rPr lang="en-US" sz="1600" dirty="0" smtClean="0"/>
                        <a:t>Various</a:t>
                      </a:r>
                      <a:r>
                        <a:rPr lang="en-US" sz="1600" baseline="0" dirty="0" smtClean="0"/>
                        <a:t> l</a:t>
                      </a:r>
                      <a:r>
                        <a:rPr lang="en-US" sz="1600" dirty="0" smtClean="0"/>
                        <a:t>ocations around the state</a:t>
                      </a:r>
                      <a:endParaRPr lang="en-US" sz="1600" dirty="0"/>
                    </a:p>
                  </a:txBody>
                  <a:tcPr/>
                </a:tc>
                <a:tc>
                  <a:txBody>
                    <a:bodyPr/>
                    <a:lstStyle/>
                    <a:p>
                      <a:pPr marL="285750" indent="-285750">
                        <a:buFont typeface="Arial" panose="020B0604020202020204" pitchFamily="34" charset="0"/>
                        <a:buChar char="•"/>
                      </a:pPr>
                      <a:r>
                        <a:rPr lang="en-US" sz="1600" dirty="0" smtClean="0"/>
                        <a:t>Mid May 2015</a:t>
                      </a:r>
                      <a:endParaRPr lang="en-US" sz="1600" dirty="0"/>
                    </a:p>
                  </a:txBody>
                  <a:tcPr/>
                </a:tc>
              </a:tr>
              <a:tr h="370840">
                <a:tc>
                  <a:txBody>
                    <a:bodyPr/>
                    <a:lstStyle/>
                    <a:p>
                      <a:r>
                        <a:rPr lang="en-US" sz="1600" b="1" dirty="0" smtClean="0"/>
                        <a:t>Teacher Leader Collaboration Events</a:t>
                      </a:r>
                      <a:endParaRPr lang="en-US" sz="1600" b="1" dirty="0"/>
                    </a:p>
                  </a:txBody>
                  <a:tcPr/>
                </a:tc>
                <a:tc>
                  <a:txBody>
                    <a:bodyPr/>
                    <a:lstStyle/>
                    <a:p>
                      <a:r>
                        <a:rPr lang="en-US" sz="1600" dirty="0" smtClean="0"/>
                        <a:t>September 2015</a:t>
                      </a:r>
                    </a:p>
                    <a:p>
                      <a:r>
                        <a:rPr lang="en-US" sz="1600" dirty="0" smtClean="0"/>
                        <a:t>November 2015</a:t>
                      </a:r>
                    </a:p>
                    <a:p>
                      <a:r>
                        <a:rPr lang="en-US" sz="1600" baseline="0" dirty="0" smtClean="0"/>
                        <a:t>January 2016</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Various</a:t>
                      </a:r>
                      <a:r>
                        <a:rPr lang="en-US" sz="1600" baseline="0" dirty="0" smtClean="0"/>
                        <a:t> l</a:t>
                      </a:r>
                      <a:r>
                        <a:rPr lang="en-US" sz="1600" dirty="0" smtClean="0"/>
                        <a:t>ocations around the state</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August 2015</a:t>
                      </a:r>
                    </a:p>
                  </a:txBody>
                  <a:tcPr/>
                </a:tc>
              </a:tr>
              <a:tr h="370840">
                <a:tc>
                  <a:txBody>
                    <a:bodyPr/>
                    <a:lstStyle/>
                    <a:p>
                      <a:r>
                        <a:rPr lang="en-US" sz="1600" b="1" dirty="0" smtClean="0"/>
                        <a:t>District Professional</a:t>
                      </a:r>
                      <a:r>
                        <a:rPr lang="en-US" sz="1600" b="1" baseline="0" dirty="0" smtClean="0"/>
                        <a:t> Development Options </a:t>
                      </a:r>
                      <a:endParaRPr lang="en-US" sz="1600" b="1" dirty="0"/>
                    </a:p>
                  </a:txBody>
                  <a:tcPr/>
                </a:tc>
                <a:tc>
                  <a:txBody>
                    <a:bodyPr/>
                    <a:lstStyle/>
                    <a:p>
                      <a:r>
                        <a:rPr lang="en-US" sz="1600" dirty="0" smtClean="0"/>
                        <a:t>District determined </a:t>
                      </a:r>
                      <a:endParaRPr lang="en-US" sz="1600" dirty="0"/>
                    </a:p>
                  </a:txBody>
                  <a:tcPr/>
                </a:tc>
                <a:tc>
                  <a:txBody>
                    <a:bodyPr/>
                    <a:lstStyle/>
                    <a:p>
                      <a:r>
                        <a:rPr lang="en-US" sz="1600" dirty="0" smtClean="0"/>
                        <a:t>Various</a:t>
                      </a:r>
                      <a:r>
                        <a:rPr lang="en-US" sz="1600" baseline="0" dirty="0" smtClean="0"/>
                        <a:t> l</a:t>
                      </a:r>
                      <a:r>
                        <a:rPr lang="en-US" sz="1600" dirty="0" smtClean="0"/>
                        <a:t>ocations around the state</a:t>
                      </a:r>
                      <a:endParaRPr lang="en-US" sz="1600" dirty="0"/>
                    </a:p>
                  </a:txBody>
                  <a:tcPr/>
                </a:tc>
                <a:tc>
                  <a:txBody>
                    <a:bodyPr/>
                    <a:lstStyle/>
                    <a:p>
                      <a:pPr marL="285750" indent="-285750">
                        <a:buFont typeface="Arial" panose="020B0604020202020204" pitchFamily="34" charset="0"/>
                        <a:buChar char="•"/>
                      </a:pPr>
                      <a:r>
                        <a:rPr lang="en-US" sz="1600" dirty="0" smtClean="0"/>
                        <a:t>District determined</a:t>
                      </a:r>
                      <a:r>
                        <a:rPr lang="en-US" sz="1600" baseline="0" dirty="0" smtClean="0"/>
                        <a:t> </a:t>
                      </a:r>
                      <a:endParaRPr lang="en-US" sz="1600" dirty="0"/>
                    </a:p>
                  </a:txBody>
                  <a:tcPr/>
                </a:tc>
              </a:tr>
            </a:tbl>
          </a:graphicData>
        </a:graphic>
      </p:graphicFrame>
    </p:spTree>
    <p:extLst>
      <p:ext uri="{BB962C8B-B14F-4D97-AF65-F5344CB8AC3E}">
        <p14:creationId xmlns:p14="http://schemas.microsoft.com/office/powerpoint/2010/main" val="3235025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2015 Teacher Leader Summit</a:t>
            </a:r>
            <a:endParaRPr lang="en-US" sz="2600"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15</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2738299"/>
              </p:ext>
            </p:extLst>
          </p:nvPr>
        </p:nvGraphicFramePr>
        <p:xfrm>
          <a:off x="228600" y="1219201"/>
          <a:ext cx="8762999" cy="5151119"/>
        </p:xfrm>
        <a:graphic>
          <a:graphicData uri="http://schemas.openxmlformats.org/drawingml/2006/table">
            <a:tbl>
              <a:tblPr firstRow="1" bandRow="1">
                <a:tableStyleId>{5C22544A-7EE6-4342-B048-85BDC9FD1C3A}</a:tableStyleId>
              </a:tblPr>
              <a:tblGrid>
                <a:gridCol w="1447101"/>
                <a:gridCol w="1205917"/>
                <a:gridCol w="1286312"/>
                <a:gridCol w="1205917"/>
                <a:gridCol w="3617752"/>
              </a:tblGrid>
              <a:tr h="331180">
                <a:tc>
                  <a:txBody>
                    <a:bodyPr/>
                    <a:lstStyle/>
                    <a:p>
                      <a:r>
                        <a:rPr lang="en-US" sz="1600" dirty="0" smtClean="0"/>
                        <a:t>Event</a:t>
                      </a:r>
                      <a:endParaRPr lang="en-US" sz="1600" dirty="0"/>
                    </a:p>
                  </a:txBody>
                  <a:tcPr/>
                </a:tc>
                <a:tc>
                  <a:txBody>
                    <a:bodyPr/>
                    <a:lstStyle/>
                    <a:p>
                      <a:r>
                        <a:rPr lang="en-US" sz="1600" dirty="0" smtClean="0"/>
                        <a:t>Audience</a:t>
                      </a:r>
                      <a:endParaRPr lang="en-US" sz="1600" dirty="0"/>
                    </a:p>
                  </a:txBody>
                  <a:tcPr/>
                </a:tc>
                <a:tc>
                  <a:txBody>
                    <a:bodyPr/>
                    <a:lstStyle/>
                    <a:p>
                      <a:r>
                        <a:rPr lang="en-US" sz="1600" dirty="0" smtClean="0"/>
                        <a:t>When</a:t>
                      </a:r>
                      <a:endParaRPr lang="en-US" sz="1600" dirty="0"/>
                    </a:p>
                  </a:txBody>
                  <a:tcPr/>
                </a:tc>
                <a:tc>
                  <a:txBody>
                    <a:bodyPr/>
                    <a:lstStyle/>
                    <a:p>
                      <a:r>
                        <a:rPr lang="en-US" sz="1600" dirty="0" smtClean="0"/>
                        <a:t>Where</a:t>
                      </a:r>
                      <a:endParaRPr lang="en-US" sz="1600" dirty="0"/>
                    </a:p>
                  </a:txBody>
                  <a:tcPr/>
                </a:tc>
                <a:tc>
                  <a:txBody>
                    <a:bodyPr/>
                    <a:lstStyle/>
                    <a:p>
                      <a:r>
                        <a:rPr lang="en-US" sz="1600" dirty="0" smtClean="0"/>
                        <a:t>Focus</a:t>
                      </a:r>
                      <a:endParaRPr lang="en-US" sz="1600" dirty="0"/>
                    </a:p>
                  </a:txBody>
                  <a:tcPr/>
                </a:tc>
              </a:tr>
              <a:tr h="2034456">
                <a:tc>
                  <a:txBody>
                    <a:bodyPr/>
                    <a:lstStyle/>
                    <a:p>
                      <a:r>
                        <a:rPr lang="en-US" sz="1600" b="1" dirty="0" smtClean="0"/>
                        <a:t>2015</a:t>
                      </a:r>
                      <a:r>
                        <a:rPr lang="en-US" sz="1600" b="1" baseline="0" dirty="0" smtClean="0"/>
                        <a:t> Super-</a:t>
                      </a:r>
                      <a:r>
                        <a:rPr lang="en-US" sz="1600" b="1" baseline="0" dirty="0" err="1" smtClean="0"/>
                        <a:t>intendent</a:t>
                      </a:r>
                      <a:r>
                        <a:rPr lang="en-US" sz="1600" b="1" baseline="0" dirty="0" smtClean="0"/>
                        <a:t> Collaboration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Super-</a:t>
                      </a:r>
                      <a:r>
                        <a:rPr lang="en-US" sz="1600" dirty="0" err="1" smtClean="0"/>
                        <a:t>intendents</a:t>
                      </a:r>
                      <a:r>
                        <a:rPr lang="en-US" sz="1600" baseline="0" dirty="0" smtClean="0"/>
                        <a:t> and district planning teams</a:t>
                      </a:r>
                    </a:p>
                    <a:p>
                      <a:endParaRPr lang="en-US" sz="1600" dirty="0"/>
                    </a:p>
                  </a:txBody>
                  <a:tcPr/>
                </a:tc>
                <a:tc>
                  <a:txBody>
                    <a:bodyPr/>
                    <a:lstStyle/>
                    <a:p>
                      <a:r>
                        <a:rPr lang="en-US" sz="1600" dirty="0" smtClean="0"/>
                        <a:t>June 3: </a:t>
                      </a:r>
                    </a:p>
                    <a:p>
                      <a:r>
                        <a:rPr lang="en-US" sz="1600" dirty="0" smtClean="0"/>
                        <a:t>12-5</a:t>
                      </a:r>
                    </a:p>
                    <a:p>
                      <a:endParaRPr lang="en-US" sz="1600" dirty="0" smtClean="0"/>
                    </a:p>
                    <a:p>
                      <a:r>
                        <a:rPr lang="en-US" sz="1600" dirty="0" smtClean="0"/>
                        <a:t>June 4: 9:30-4:30</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Morial</a:t>
                      </a:r>
                      <a:r>
                        <a:rPr lang="en-US" sz="1600" dirty="0" smtClean="0"/>
                        <a:t> Convention Center, New Orleans</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The Superintendent</a:t>
                      </a:r>
                      <a:r>
                        <a:rPr lang="en-US" sz="1600" baseline="0" dirty="0" smtClean="0"/>
                        <a:t> Collaboration is designed to help districts create strong plans to support teachers and students heading into the 15-16 school year. Participants will attend sessions and have the opportunity to collaborate on topics such as recruiting talent, and supporting instruction and teacher improvement.</a:t>
                      </a:r>
                      <a:endParaRPr lang="en-US" sz="1600" dirty="0"/>
                    </a:p>
                  </a:txBody>
                  <a:tcPr/>
                </a:tc>
              </a:tr>
              <a:tr h="2739765">
                <a:tc>
                  <a:txBody>
                    <a:bodyPr/>
                    <a:lstStyle/>
                    <a:p>
                      <a:r>
                        <a:rPr lang="en-US" sz="1600" b="1" dirty="0" smtClean="0"/>
                        <a:t>2015 Teacher Leader Summit</a:t>
                      </a:r>
                    </a:p>
                    <a:p>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Teacher Leaders, school leadership, district</a:t>
                      </a:r>
                      <a:r>
                        <a:rPr lang="en-US" sz="1600" baseline="0" dirty="0" smtClean="0"/>
                        <a:t> leadership</a:t>
                      </a:r>
                      <a:endParaRPr lang="en-US" sz="1600" dirty="0" smtClean="0"/>
                    </a:p>
                    <a:p>
                      <a:endParaRPr lang="en-US" sz="1600" dirty="0"/>
                    </a:p>
                  </a:txBody>
                  <a:tcPr/>
                </a:tc>
                <a:tc>
                  <a:txBody>
                    <a:bodyPr/>
                    <a:lstStyle/>
                    <a:p>
                      <a:r>
                        <a:rPr lang="en-US" sz="1600" dirty="0" smtClean="0"/>
                        <a:t>June</a:t>
                      </a:r>
                      <a:r>
                        <a:rPr lang="en-US" sz="1600" baseline="0" dirty="0" smtClean="0"/>
                        <a:t> 4: 9:30-4:30</a:t>
                      </a:r>
                    </a:p>
                    <a:p>
                      <a:endParaRPr lang="en-US" sz="1600" baseline="0" dirty="0" smtClean="0"/>
                    </a:p>
                    <a:p>
                      <a:r>
                        <a:rPr lang="en-US" sz="1600" baseline="0" dirty="0" smtClean="0"/>
                        <a:t>June 5: 8:00-1:00</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Morial</a:t>
                      </a:r>
                      <a:r>
                        <a:rPr lang="en-US" sz="1600" dirty="0" smtClean="0"/>
                        <a:t> Convention Center, New Orleans</a:t>
                      </a:r>
                    </a:p>
                    <a:p>
                      <a:endParaRPr lang="en-US" sz="1600" dirty="0"/>
                    </a:p>
                  </a:txBody>
                  <a:tcPr/>
                </a:tc>
                <a:tc>
                  <a:txBody>
                    <a:bodyPr/>
                    <a:lstStyle/>
                    <a:p>
                      <a:pPr marL="0" indent="0">
                        <a:buNone/>
                      </a:pPr>
                      <a:r>
                        <a:rPr lang="en-US" sz="1600" dirty="0" smtClean="0"/>
                        <a:t>The Summit will bring together more than 5,000 educators and content experts from across the state to share their knowledge, learn new skills, and prepare for the upcoming 2015-16 school year. Sessions</a:t>
                      </a:r>
                      <a:r>
                        <a:rPr lang="en-US" sz="1600" baseline="0" dirty="0" smtClean="0"/>
                        <a:t>, led by content experts,</a:t>
                      </a:r>
                      <a:r>
                        <a:rPr lang="en-US" sz="1600" dirty="0" smtClean="0"/>
                        <a:t> will cover a variety of topics such as setting goals, planning for and delivering high-quality instruction, assessing, and reflecting on results to foster student and teacher improvement.</a:t>
                      </a:r>
                      <a:endParaRPr lang="en-US" sz="1600" dirty="0"/>
                    </a:p>
                  </a:txBody>
                  <a:tcPr/>
                </a:tc>
              </a:tr>
            </a:tbl>
          </a:graphicData>
        </a:graphic>
      </p:graphicFrame>
    </p:spTree>
    <p:extLst>
      <p:ext uri="{BB962C8B-B14F-4D97-AF65-F5344CB8AC3E}">
        <p14:creationId xmlns:p14="http://schemas.microsoft.com/office/powerpoint/2010/main" val="3492849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2015 Teacher Leader Summit</a:t>
            </a:r>
            <a:endParaRPr lang="en-US" sz="2600"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16</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9" name="TextBox 8"/>
          <p:cNvSpPr txBox="1"/>
          <p:nvPr/>
        </p:nvSpPr>
        <p:spPr>
          <a:xfrm>
            <a:off x="230372" y="1371600"/>
            <a:ext cx="8610600" cy="3970318"/>
          </a:xfrm>
          <a:prstGeom prst="rect">
            <a:avLst/>
          </a:prstGeom>
          <a:noFill/>
        </p:spPr>
        <p:txBody>
          <a:bodyPr wrap="square" rtlCol="0">
            <a:spAutoFit/>
          </a:bodyPr>
          <a:lstStyle/>
          <a:p>
            <a:pPr marL="0" lvl="1"/>
            <a:r>
              <a:rPr lang="en-US" b="1" dirty="0" smtClean="0">
                <a:solidFill>
                  <a:srgbClr val="FF0000"/>
                </a:solidFill>
              </a:rPr>
              <a:t>Summit next steps:</a:t>
            </a:r>
          </a:p>
          <a:p>
            <a:pPr marL="0" lvl="1"/>
            <a:endParaRPr lang="en-US" b="1" dirty="0" smtClean="0">
              <a:solidFill>
                <a:srgbClr val="FF0000"/>
              </a:solidFill>
            </a:endParaRPr>
          </a:p>
          <a:p>
            <a:pPr marL="342900" lvl="1" indent="-342900">
              <a:buFont typeface="+mj-lt"/>
              <a:buAutoNum type="arabicPeriod"/>
            </a:pPr>
            <a:r>
              <a:rPr lang="en-US" b="1" dirty="0" smtClean="0">
                <a:solidFill>
                  <a:srgbClr val="FF0000"/>
                </a:solidFill>
              </a:rPr>
              <a:t>Encourage your </a:t>
            </a:r>
            <a:r>
              <a:rPr lang="en-US" b="1" dirty="0" smtClean="0">
                <a:solidFill>
                  <a:srgbClr val="FF0000"/>
                </a:solidFill>
                <a:ea typeface="Calibri"/>
                <a:cs typeface="Times New Roman"/>
              </a:rPr>
              <a:t>Teacher </a:t>
            </a:r>
            <a:r>
              <a:rPr lang="en-US" b="1" dirty="0">
                <a:solidFill>
                  <a:srgbClr val="FF0000"/>
                </a:solidFill>
                <a:ea typeface="Calibri"/>
                <a:cs typeface="Times New Roman"/>
              </a:rPr>
              <a:t>Leaders, principals, and district personnel </a:t>
            </a:r>
            <a:r>
              <a:rPr lang="en-US" b="1" dirty="0" smtClean="0">
                <a:solidFill>
                  <a:srgbClr val="FF0000"/>
                </a:solidFill>
                <a:ea typeface="Calibri"/>
                <a:cs typeface="Times New Roman"/>
              </a:rPr>
              <a:t>to apply to </a:t>
            </a:r>
            <a:r>
              <a:rPr lang="en-US" b="1" dirty="0">
                <a:solidFill>
                  <a:srgbClr val="FF0000"/>
                </a:solidFill>
                <a:ea typeface="Calibri"/>
                <a:cs typeface="Times New Roman"/>
              </a:rPr>
              <a:t>design and present sessions at the </a:t>
            </a:r>
            <a:r>
              <a:rPr lang="en-US" b="1" dirty="0" smtClean="0">
                <a:solidFill>
                  <a:srgbClr val="FF0000"/>
                </a:solidFill>
                <a:ea typeface="Calibri"/>
                <a:cs typeface="Times New Roman"/>
              </a:rPr>
              <a:t>Summit. </a:t>
            </a:r>
            <a:r>
              <a:rPr lang="en-US" b="1" dirty="0" smtClean="0">
                <a:solidFill>
                  <a:srgbClr val="FF0000"/>
                </a:solidFill>
                <a:ea typeface="Calibri"/>
                <a:cs typeface="Times New Roman"/>
                <a:hlinkClick r:id="rId2"/>
              </a:rPr>
              <a:t>Applications</a:t>
            </a:r>
            <a:r>
              <a:rPr lang="en-US" b="1" dirty="0" smtClean="0">
                <a:solidFill>
                  <a:srgbClr val="FF0000"/>
                </a:solidFill>
                <a:ea typeface="Calibri"/>
                <a:cs typeface="Times New Roman"/>
              </a:rPr>
              <a:t> due March 18.</a:t>
            </a:r>
          </a:p>
          <a:p>
            <a:pPr marL="342900" lvl="1" indent="-342900">
              <a:buFont typeface="+mj-lt"/>
              <a:buAutoNum type="arabicPeriod"/>
            </a:pPr>
            <a:endParaRPr lang="en-US" b="1" dirty="0" smtClean="0">
              <a:solidFill>
                <a:srgbClr val="FF0000"/>
              </a:solidFill>
              <a:ea typeface="Calibri"/>
              <a:cs typeface="Times New Roman"/>
            </a:endParaRPr>
          </a:p>
          <a:p>
            <a:pPr marL="342900" lvl="1" indent="-342900">
              <a:buFont typeface="+mj-lt"/>
              <a:buAutoNum type="arabicPeriod"/>
            </a:pPr>
            <a:r>
              <a:rPr lang="en-US" b="1" dirty="0" smtClean="0">
                <a:solidFill>
                  <a:srgbClr val="FF0000"/>
                </a:solidFill>
              </a:rPr>
              <a:t>Look for an announcement in the March 10 district newsletter with additional information about:</a:t>
            </a:r>
          </a:p>
          <a:p>
            <a:pPr marL="742950" lvl="2" indent="-285750">
              <a:buFont typeface="Arial"/>
              <a:buChar char="•"/>
            </a:pPr>
            <a:r>
              <a:rPr lang="en-US" b="1" dirty="0" smtClean="0">
                <a:solidFill>
                  <a:srgbClr val="FF0000"/>
                </a:solidFill>
              </a:rPr>
              <a:t>The number of Teacher Leaders that each district can register for the Summit</a:t>
            </a:r>
          </a:p>
          <a:p>
            <a:pPr marL="742950" lvl="2" indent="-285750">
              <a:buFont typeface="Arial"/>
              <a:buChar char="•"/>
            </a:pPr>
            <a:r>
              <a:rPr lang="en-US" b="1" dirty="0" smtClean="0">
                <a:solidFill>
                  <a:srgbClr val="FF0000"/>
                </a:solidFill>
              </a:rPr>
              <a:t>How and when to register</a:t>
            </a:r>
          </a:p>
          <a:p>
            <a:pPr marL="742950" lvl="2" indent="-285750">
              <a:buFont typeface="Arial"/>
              <a:buChar char="•"/>
            </a:pPr>
            <a:r>
              <a:rPr lang="en-US" b="1" dirty="0">
                <a:solidFill>
                  <a:srgbClr val="FF0000"/>
                </a:solidFill>
              </a:rPr>
              <a:t>W</a:t>
            </a:r>
            <a:r>
              <a:rPr lang="en-US" b="1" dirty="0" smtClean="0">
                <a:solidFill>
                  <a:srgbClr val="FF0000"/>
                </a:solidFill>
              </a:rPr>
              <a:t>hich hotels in New Orleans are offering state rates</a:t>
            </a:r>
          </a:p>
          <a:p>
            <a:pPr marL="742950" lvl="2" indent="-285750">
              <a:buFont typeface="Arial"/>
              <a:buChar char="•"/>
            </a:pPr>
            <a:r>
              <a:rPr lang="en-US" b="1" dirty="0">
                <a:solidFill>
                  <a:srgbClr val="FF0000"/>
                </a:solidFill>
              </a:rPr>
              <a:t>S</a:t>
            </a:r>
            <a:r>
              <a:rPr lang="en-US" b="1" dirty="0" smtClean="0">
                <a:solidFill>
                  <a:srgbClr val="FF0000"/>
                </a:solidFill>
              </a:rPr>
              <a:t>essions that will be offered at the Summit</a:t>
            </a:r>
          </a:p>
          <a:p>
            <a:pPr marL="742950" lvl="2" indent="-285750">
              <a:buFont typeface="Arial"/>
              <a:buChar char="•"/>
            </a:pPr>
            <a:endParaRPr lang="en-US" b="1" dirty="0">
              <a:solidFill>
                <a:srgbClr val="FF0000"/>
              </a:solidFill>
            </a:endParaRPr>
          </a:p>
          <a:p>
            <a:pPr marL="0" lvl="1"/>
            <a:r>
              <a:rPr lang="en-US" dirty="0">
                <a:ea typeface="Calibri"/>
                <a:cs typeface="Times New Roman"/>
              </a:rPr>
              <a:t>If you have any </a:t>
            </a:r>
            <a:r>
              <a:rPr lang="en-US" dirty="0" smtClean="0">
                <a:ea typeface="Calibri"/>
                <a:cs typeface="Times New Roman"/>
              </a:rPr>
              <a:t>questions regarding the Summit, </a:t>
            </a:r>
            <a:r>
              <a:rPr lang="en-US" dirty="0">
                <a:ea typeface="Calibri"/>
                <a:cs typeface="Times New Roman"/>
              </a:rPr>
              <a:t>please email </a:t>
            </a:r>
            <a:r>
              <a:rPr lang="en-US" u="sng" dirty="0" smtClean="0">
                <a:solidFill>
                  <a:srgbClr val="0000FF"/>
                </a:solidFill>
                <a:ea typeface="Calibri"/>
                <a:cs typeface="Times New Roman"/>
                <a:hlinkClick r:id="rId3"/>
              </a:rPr>
              <a:t>LouisianaTeacherLeaders</a:t>
            </a:r>
            <a:r>
              <a:rPr lang="en-US" u="sng" dirty="0">
                <a:solidFill>
                  <a:srgbClr val="0000FF"/>
                </a:solidFill>
                <a:ea typeface="Calibri"/>
                <a:cs typeface="Times New Roman"/>
                <a:hlinkClick r:id="rId3"/>
              </a:rPr>
              <a:t>@la.gov</a:t>
            </a:r>
            <a:r>
              <a:rPr lang="en-US" dirty="0"/>
              <a:t> </a:t>
            </a:r>
            <a:endParaRPr lang="en-US" dirty="0">
              <a:solidFill>
                <a:srgbClr val="FF0000"/>
              </a:solidFill>
            </a:endParaRPr>
          </a:p>
        </p:txBody>
      </p:sp>
    </p:spTree>
    <p:extLst>
      <p:ext uri="{BB962C8B-B14F-4D97-AF65-F5344CB8AC3E}">
        <p14:creationId xmlns:p14="http://schemas.microsoft.com/office/powerpoint/2010/main" val="3751251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lstStyle/>
          <a:p>
            <a:r>
              <a:rPr lang="en-US" sz="3600" dirty="0" smtClean="0">
                <a:solidFill>
                  <a:prstClr val="white"/>
                </a:solidFill>
                <a:latin typeface="Chalkduster" pitchFamily="66" charset="0"/>
              </a:rPr>
              <a:t>Curricular Resources</a:t>
            </a:r>
            <a:endParaRPr lang="en-US" dirty="0"/>
          </a:p>
        </p:txBody>
      </p:sp>
      <p:sp>
        <p:nvSpPr>
          <p:cNvPr id="5" name="Content Placeholder 4"/>
          <p:cNvSpPr txBox="1">
            <a:spLocks/>
          </p:cNvSpPr>
          <p:nvPr/>
        </p:nvSpPr>
        <p:spPr>
          <a:xfrm>
            <a:off x="304800" y="1371600"/>
            <a:ext cx="8534400" cy="5410200"/>
          </a:xfrm>
          <a:prstGeom prst="rect">
            <a:avLst/>
          </a:prstGeom>
        </p:spPr>
        <p:txBody>
          <a:bodyPr>
            <a:noAutofit/>
          </a:bodyPr>
          <a:lst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Department’s is committed to helping districts identify and access high quality instructional materials. As part of this goal, over 400 publishing companies were invited to participate in the 2014-2015 ELA and Math informal instructional materials review process. Districts also encouraged vendors to submit.</a:t>
            </a:r>
          </a:p>
          <a:p>
            <a:endParaRPr lang="en-US" sz="1800" dirty="0" smtClean="0"/>
          </a:p>
          <a:p>
            <a:r>
              <a:rPr lang="en-US" sz="1800" b="1" u="sng" dirty="0" smtClean="0"/>
              <a:t>Current reviews</a:t>
            </a:r>
            <a:r>
              <a:rPr lang="en-US" sz="1800" dirty="0" smtClean="0"/>
              <a:t>: Over 50 publishers submitted materials by the February 1, 2015 deadline.  Approximately </a:t>
            </a:r>
            <a:r>
              <a:rPr lang="en-US" sz="1800" dirty="0" smtClean="0">
                <a:hlinkClick r:id="rId2"/>
              </a:rPr>
              <a:t>400 titles are now in various stages </a:t>
            </a:r>
            <a:r>
              <a:rPr lang="en-US" sz="1800" dirty="0" smtClean="0"/>
              <a:t>of the review process. Publishers with materials that rank Tier 1 are offered a state contractual agreement.   </a:t>
            </a:r>
          </a:p>
          <a:p>
            <a:endParaRPr lang="en-US" sz="1800" dirty="0"/>
          </a:p>
          <a:p>
            <a:r>
              <a:rPr lang="en-US" sz="1800" b="1" u="sng" dirty="0" smtClean="0"/>
              <a:t>What’s New</a:t>
            </a:r>
            <a:r>
              <a:rPr lang="en-US" sz="1800" b="1" u="sng" dirty="0"/>
              <a:t>?</a:t>
            </a:r>
            <a:r>
              <a:rPr lang="en-US" sz="1800" b="1" u="sng" dirty="0" smtClean="0"/>
              <a:t> </a:t>
            </a:r>
            <a:r>
              <a:rPr lang="en-US" sz="1800" dirty="0" smtClean="0"/>
              <a:t>To further support districts, the Department will offer contract agreements for instructional materials ranked as either </a:t>
            </a:r>
            <a:r>
              <a:rPr lang="en-US" sz="1800" u="sng" dirty="0" smtClean="0">
                <a:hlinkClick r:id="rId3"/>
              </a:rPr>
              <a:t>Tier </a:t>
            </a:r>
            <a:r>
              <a:rPr lang="en-US" sz="1800" u="sng" dirty="0">
                <a:hlinkClick r:id="rId3"/>
              </a:rPr>
              <a:t>1 or Tier </a:t>
            </a:r>
            <a:r>
              <a:rPr lang="en-US" sz="1800" u="sng" dirty="0" smtClean="0">
                <a:hlinkClick r:id="rId3"/>
              </a:rPr>
              <a:t>2</a:t>
            </a:r>
            <a:r>
              <a:rPr lang="en-US" sz="1800" dirty="0" smtClean="0"/>
              <a:t>. This list currently includes: Amplify, Core Knowledge, Eureka, Houghton Mifflin Harcourt, Pearson, Scholastic, Springboard ELA, and The Math Learning Center. </a:t>
            </a:r>
            <a:endParaRPr lang="en-US" sz="1800" b="1" dirty="0" smtClean="0"/>
          </a:p>
          <a:p>
            <a:pPr marL="0" lvl="0" indent="0">
              <a:spcBef>
                <a:spcPts val="0"/>
              </a:spcBef>
              <a:buNone/>
            </a:pPr>
            <a:endParaRPr lang="en-US" sz="1800" b="1" dirty="0" smtClean="0"/>
          </a:p>
          <a:p>
            <a:pPr marL="0" lvl="0" indent="0">
              <a:spcBef>
                <a:spcPts val="0"/>
              </a:spcBef>
              <a:buNone/>
            </a:pPr>
            <a:r>
              <a:rPr lang="en-US" sz="1800" b="1" dirty="0" smtClean="0">
                <a:solidFill>
                  <a:srgbClr val="FF0000"/>
                </a:solidFill>
              </a:rPr>
              <a:t>Next step: Bookmark </a:t>
            </a:r>
            <a:r>
              <a:rPr lang="en-US" sz="1800" b="1" dirty="0">
                <a:solidFill>
                  <a:srgbClr val="FF0000"/>
                </a:solidFill>
              </a:rPr>
              <a:t>the </a:t>
            </a:r>
            <a:r>
              <a:rPr lang="en-US" sz="1800" b="1" dirty="0">
                <a:solidFill>
                  <a:srgbClr val="FF0000"/>
                </a:solidFill>
                <a:hlinkClick r:id="rId3"/>
              </a:rPr>
              <a:t>Annotated Review </a:t>
            </a:r>
            <a:r>
              <a:rPr lang="en-US" sz="1800" b="1" dirty="0">
                <a:solidFill>
                  <a:srgbClr val="FF0000"/>
                </a:solidFill>
              </a:rPr>
              <a:t>page to view new and ongoing postings.  Reminder: </a:t>
            </a:r>
            <a:r>
              <a:rPr lang="en-US" sz="1800" b="1" dirty="0">
                <a:solidFill>
                  <a:srgbClr val="FF0000"/>
                </a:solidFill>
                <a:hlinkClick r:id="rId4"/>
              </a:rPr>
              <a:t>Public comment </a:t>
            </a:r>
            <a:r>
              <a:rPr lang="en-US" sz="1800" b="1" dirty="0">
                <a:solidFill>
                  <a:srgbClr val="FF0000"/>
                </a:solidFill>
              </a:rPr>
              <a:t>is welcomed!</a:t>
            </a:r>
          </a:p>
        </p:txBody>
      </p:sp>
    </p:spTree>
    <p:extLst>
      <p:ext uri="{BB962C8B-B14F-4D97-AF65-F5344CB8AC3E}">
        <p14:creationId xmlns:p14="http://schemas.microsoft.com/office/powerpoint/2010/main" val="35196251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Compass 2014-2015:</a:t>
            </a:r>
            <a:br>
              <a:rPr lang="en-US" dirty="0" smtClean="0"/>
            </a:br>
            <a:r>
              <a:rPr lang="en-US" dirty="0" smtClean="0"/>
              <a:t>End of Year Processes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18</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5" name="Content Placeholder 4"/>
          <p:cNvSpPr>
            <a:spLocks noGrp="1"/>
          </p:cNvSpPr>
          <p:nvPr>
            <p:ph sz="quarter" idx="10"/>
          </p:nvPr>
        </p:nvSpPr>
        <p:spPr>
          <a:xfrm>
            <a:off x="152400" y="1219200"/>
            <a:ext cx="8839200" cy="1143000"/>
          </a:xfrm>
        </p:spPr>
        <p:txBody>
          <a:bodyPr>
            <a:normAutofit/>
          </a:bodyPr>
          <a:lstStyle/>
          <a:p>
            <a:pPr marL="0" indent="0">
              <a:buNone/>
            </a:pPr>
            <a:r>
              <a:rPr lang="en-US" sz="1600" dirty="0"/>
              <a:t>The Department has </a:t>
            </a:r>
            <a:r>
              <a:rPr lang="en-US" sz="1600" dirty="0" smtClean="0"/>
              <a:t>released </a:t>
            </a:r>
            <a:r>
              <a:rPr lang="en-US" sz="1600" dirty="0"/>
              <a:t>the </a:t>
            </a:r>
            <a:r>
              <a:rPr lang="en-US" sz="1600" dirty="0">
                <a:hlinkClick r:id="rId3"/>
              </a:rPr>
              <a:t>Compass 2014-2015: Guide to End-of-Year Processes</a:t>
            </a:r>
            <a:r>
              <a:rPr lang="en-US" sz="1600" dirty="0" smtClean="0"/>
              <a:t>.</a:t>
            </a:r>
            <a:r>
              <a:rPr lang="en-US" sz="1600" dirty="0"/>
              <a:t> The purpose of this document is to highlight necessary actions and technical guidance to </a:t>
            </a:r>
            <a:r>
              <a:rPr lang="en-US" sz="1600" dirty="0" smtClean="0"/>
              <a:t>ensure </a:t>
            </a:r>
            <a:r>
              <a:rPr lang="en-US" sz="1600" dirty="0"/>
              <a:t>final evaluations for school personnel are completed by July 31, 2015. </a:t>
            </a:r>
            <a:r>
              <a:rPr lang="en-US" sz="1600" b="1" dirty="0" smtClean="0">
                <a:solidFill>
                  <a:srgbClr val="FF0000"/>
                </a:solidFill>
              </a:rPr>
              <a:t>Please see the table below for specific actions for each user type.</a:t>
            </a:r>
          </a:p>
          <a:p>
            <a:pPr marL="0" indent="0">
              <a:buNone/>
            </a:pPr>
            <a:endParaRPr lang="en-US" sz="1600"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p:txBody>
      </p:sp>
      <p:graphicFrame>
        <p:nvGraphicFramePr>
          <p:cNvPr id="8" name="Table 7"/>
          <p:cNvGraphicFramePr>
            <a:graphicFrameLocks noGrp="1"/>
          </p:cNvGraphicFramePr>
          <p:nvPr>
            <p:extLst>
              <p:ext uri="{D42A27DB-BD31-4B8C-83A1-F6EECF244321}">
                <p14:modId xmlns:p14="http://schemas.microsoft.com/office/powerpoint/2010/main" val="4081175742"/>
              </p:ext>
            </p:extLst>
          </p:nvPr>
        </p:nvGraphicFramePr>
        <p:xfrm>
          <a:off x="304800" y="2362200"/>
          <a:ext cx="8458200" cy="3422865"/>
        </p:xfrm>
        <a:graphic>
          <a:graphicData uri="http://schemas.openxmlformats.org/drawingml/2006/table">
            <a:tbl>
              <a:tblPr firstRow="1" firstCol="1" bandRow="1">
                <a:tableStyleId>{5C22544A-7EE6-4342-B048-85BDC9FD1C3A}</a:tableStyleId>
              </a:tblPr>
              <a:tblGrid>
                <a:gridCol w="990600"/>
                <a:gridCol w="2489200"/>
                <a:gridCol w="2489200"/>
                <a:gridCol w="2489200"/>
              </a:tblGrid>
              <a:tr h="169836">
                <a:tc>
                  <a:txBody>
                    <a:bodyPr/>
                    <a:lstStyle/>
                    <a:p>
                      <a:pPr marL="0" marR="0" algn="ctr">
                        <a:lnSpc>
                          <a:spcPct val="100000"/>
                        </a:lnSpc>
                        <a:spcBef>
                          <a:spcPts val="0"/>
                        </a:spcBef>
                        <a:spcAft>
                          <a:spcPts val="0"/>
                        </a:spcAft>
                      </a:pPr>
                      <a:r>
                        <a:rPr lang="en-US" sz="1600" b="1" dirty="0" smtClean="0">
                          <a:effectLst/>
                          <a:latin typeface="Calibri"/>
                          <a:ea typeface="+mn-ea"/>
                          <a:cs typeface="Calibri"/>
                        </a:rPr>
                        <a:t>DEADLINE</a:t>
                      </a:r>
                      <a:endParaRPr lang="en-US" sz="1600" b="1" dirty="0">
                        <a:effectLst/>
                        <a:latin typeface="Calibri"/>
                        <a:ea typeface="Calibri"/>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a:lnSpc>
                          <a:spcPct val="100000"/>
                        </a:lnSpc>
                        <a:spcBef>
                          <a:spcPts val="0"/>
                        </a:spcBef>
                        <a:spcAft>
                          <a:spcPts val="0"/>
                        </a:spcAft>
                      </a:pPr>
                      <a:r>
                        <a:rPr lang="en-US" sz="1600" b="1" dirty="0">
                          <a:effectLst/>
                          <a:latin typeface="Calibri"/>
                          <a:cs typeface="Calibri"/>
                        </a:rPr>
                        <a:t>ACTIONS by USER TYPE</a:t>
                      </a:r>
                      <a:endParaRPr lang="en-US" sz="1600" b="1" dirty="0">
                        <a:effectLst/>
                        <a:latin typeface="Calibri"/>
                        <a:ea typeface="Calibri"/>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54511">
                <a:tc>
                  <a:txBody>
                    <a:bodyPr/>
                    <a:lstStyle/>
                    <a:p>
                      <a:pPr algn="ctr">
                        <a:lnSpc>
                          <a:spcPct val="100000"/>
                        </a:lnSpc>
                        <a:spcAft>
                          <a:spcPts val="0"/>
                        </a:spcAft>
                      </a:pPr>
                      <a:endParaRPr lang="en-US" sz="1600" b="1" dirty="0">
                        <a:solidFill>
                          <a:schemeClr val="tx1"/>
                        </a:solidFill>
                        <a:effectLst/>
                        <a:latin typeface="Calibri"/>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en-US" sz="1600" b="1" dirty="0">
                          <a:effectLst/>
                          <a:latin typeface="Calibri"/>
                          <a:cs typeface="Calibri"/>
                        </a:rPr>
                        <a:t>District </a:t>
                      </a:r>
                      <a:r>
                        <a:rPr lang="en-US" sz="1600" b="1" dirty="0" smtClean="0">
                          <a:effectLst/>
                          <a:latin typeface="Calibri"/>
                          <a:cs typeface="Calibri"/>
                        </a:rPr>
                        <a:t>CVR Data Managers</a:t>
                      </a:r>
                      <a:r>
                        <a:rPr lang="en-US" sz="1600" b="1" baseline="0" dirty="0" smtClean="0">
                          <a:effectLst/>
                          <a:latin typeface="Calibri"/>
                          <a:cs typeface="Calibri"/>
                        </a:rPr>
                        <a:t> &amp; </a:t>
                      </a:r>
                      <a:r>
                        <a:rPr lang="en-US" sz="1600" b="1" dirty="0" smtClean="0">
                          <a:effectLst/>
                          <a:latin typeface="Calibri"/>
                          <a:cs typeface="Calibri"/>
                        </a:rPr>
                        <a:t>Compass</a:t>
                      </a:r>
                      <a:r>
                        <a:rPr lang="en-US" sz="1600" b="1" baseline="0" dirty="0" smtClean="0">
                          <a:effectLst/>
                          <a:latin typeface="Calibri"/>
                          <a:cs typeface="Calibri"/>
                        </a:rPr>
                        <a:t> </a:t>
                      </a:r>
                      <a:r>
                        <a:rPr lang="en-US" sz="1600" b="1" dirty="0" smtClean="0">
                          <a:effectLst/>
                          <a:latin typeface="Calibri"/>
                          <a:cs typeface="Calibri"/>
                        </a:rPr>
                        <a:t>Contacts</a:t>
                      </a:r>
                      <a:endParaRPr lang="en-US" sz="1600" b="1" dirty="0">
                        <a:effectLst/>
                        <a:latin typeface="Calibri"/>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en-US" sz="1600" b="1" dirty="0" smtClean="0">
                          <a:effectLst/>
                          <a:latin typeface="Calibri"/>
                          <a:cs typeface="Calibri"/>
                        </a:rPr>
                        <a:t>Evaluators</a:t>
                      </a:r>
                      <a:endParaRPr lang="en-US" sz="1600" b="1" dirty="0">
                        <a:effectLst/>
                        <a:latin typeface="Calibri"/>
                        <a:cs typeface="Calibri"/>
                      </a:endParaRPr>
                    </a:p>
                    <a:p>
                      <a:pPr algn="ctr">
                        <a:lnSpc>
                          <a:spcPct val="100000"/>
                        </a:lnSpc>
                        <a:spcAft>
                          <a:spcPts val="0"/>
                        </a:spcAft>
                      </a:pPr>
                      <a:r>
                        <a:rPr lang="en-US" sz="1400" b="0" dirty="0">
                          <a:effectLst/>
                          <a:latin typeface="Calibri"/>
                          <a:cs typeface="Calibri"/>
                        </a:rPr>
                        <a:t>(principal </a:t>
                      </a:r>
                      <a:r>
                        <a:rPr lang="en-US" sz="1400" b="0" dirty="0" smtClean="0">
                          <a:effectLst/>
                          <a:latin typeface="Calibri"/>
                          <a:cs typeface="Calibri"/>
                        </a:rPr>
                        <a:t>evaluator,</a:t>
                      </a:r>
                      <a:r>
                        <a:rPr lang="en-US" sz="1400" b="0" baseline="0" dirty="0" smtClean="0">
                          <a:effectLst/>
                          <a:latin typeface="Calibri"/>
                          <a:cs typeface="Calibri"/>
                        </a:rPr>
                        <a:t> </a:t>
                      </a:r>
                      <a:r>
                        <a:rPr lang="en-US" sz="1400" b="0" dirty="0" smtClean="0">
                          <a:effectLst/>
                          <a:latin typeface="Calibri"/>
                          <a:cs typeface="Calibri"/>
                        </a:rPr>
                        <a:t>principal)</a:t>
                      </a:r>
                    </a:p>
                    <a:p>
                      <a:pPr algn="ctr">
                        <a:lnSpc>
                          <a:spcPct val="100000"/>
                        </a:lnSpc>
                        <a:spcAft>
                          <a:spcPts val="0"/>
                        </a:spcAft>
                      </a:pPr>
                      <a:endParaRPr lang="en-US" sz="1600" b="1" dirty="0">
                        <a:effectLst/>
                        <a:latin typeface="Calibri"/>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en-US" sz="1600" b="1" dirty="0" smtClean="0">
                          <a:effectLst/>
                          <a:latin typeface="Calibri"/>
                          <a:cs typeface="Calibri"/>
                        </a:rPr>
                        <a:t>Employees</a:t>
                      </a:r>
                      <a:endParaRPr lang="en-US" sz="1600" b="1" dirty="0">
                        <a:effectLst/>
                        <a:latin typeface="Calibri"/>
                        <a:cs typeface="Calibri"/>
                      </a:endParaRPr>
                    </a:p>
                    <a:p>
                      <a:pPr algn="ctr">
                        <a:lnSpc>
                          <a:spcPct val="100000"/>
                        </a:lnSpc>
                        <a:spcAft>
                          <a:spcPts val="0"/>
                        </a:spcAft>
                      </a:pPr>
                      <a:r>
                        <a:rPr lang="en-US" sz="1400" b="0" dirty="0">
                          <a:effectLst/>
                          <a:latin typeface="Calibri"/>
                          <a:cs typeface="Calibri"/>
                        </a:rPr>
                        <a:t>(teacher, counselor, librarian)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66253">
                <a:tc>
                  <a:txBody>
                    <a:bodyPr/>
                    <a:lstStyle/>
                    <a:p>
                      <a:pPr algn="ctr">
                        <a:lnSpc>
                          <a:spcPct val="100000"/>
                        </a:lnSpc>
                        <a:spcAft>
                          <a:spcPts val="0"/>
                        </a:spcAft>
                      </a:pPr>
                      <a:r>
                        <a:rPr lang="en-US" sz="1600" b="1" dirty="0" smtClean="0">
                          <a:solidFill>
                            <a:schemeClr val="tx1"/>
                          </a:solidFill>
                          <a:effectLst/>
                          <a:latin typeface="Calibri"/>
                          <a:cs typeface="Calibri"/>
                        </a:rPr>
                        <a:t>April</a:t>
                      </a:r>
                      <a:r>
                        <a:rPr lang="en-US" sz="1600" b="1" baseline="0" dirty="0" smtClean="0">
                          <a:solidFill>
                            <a:schemeClr val="tx1"/>
                          </a:solidFill>
                          <a:effectLst/>
                          <a:latin typeface="Calibri"/>
                          <a:cs typeface="Calibri"/>
                        </a:rPr>
                        <a:t> 19</a:t>
                      </a:r>
                      <a:endParaRPr lang="en-US" sz="1600" b="1" dirty="0">
                        <a:solidFill>
                          <a:schemeClr val="tx1"/>
                        </a:solidFill>
                        <a:effectLst/>
                        <a:latin typeface="Calibri"/>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en-US" sz="1400" b="1" dirty="0">
                          <a:effectLst/>
                          <a:latin typeface="Calibri"/>
                          <a:cs typeface="Calibri"/>
                        </a:rPr>
                        <a:t>View Only Period:</a:t>
                      </a:r>
                    </a:p>
                    <a:p>
                      <a:pPr>
                        <a:lnSpc>
                          <a:spcPct val="100000"/>
                        </a:lnSpc>
                        <a:spcAft>
                          <a:spcPts val="0"/>
                        </a:spcAft>
                      </a:pPr>
                      <a:r>
                        <a:rPr lang="en-US" sz="1400" dirty="0">
                          <a:effectLst/>
                          <a:latin typeface="Calibri"/>
                          <a:cs typeface="Calibri"/>
                        </a:rPr>
                        <a:t>CVR Roster Verification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en-US" sz="1400" b="1" dirty="0">
                          <a:effectLst/>
                          <a:latin typeface="Calibri"/>
                          <a:cs typeface="Calibri"/>
                        </a:rPr>
                        <a:t>View Only Period:</a:t>
                      </a:r>
                    </a:p>
                    <a:p>
                      <a:pPr>
                        <a:lnSpc>
                          <a:spcPct val="100000"/>
                        </a:lnSpc>
                        <a:spcAft>
                          <a:spcPts val="0"/>
                        </a:spcAft>
                      </a:pPr>
                      <a:r>
                        <a:rPr lang="en-US" sz="1400" dirty="0">
                          <a:effectLst/>
                          <a:latin typeface="Calibri"/>
                          <a:cs typeface="Calibri"/>
                        </a:rPr>
                        <a:t>CVR Roster </a:t>
                      </a:r>
                      <a:r>
                        <a:rPr lang="en-US" sz="1400" dirty="0" smtClean="0">
                          <a:effectLst/>
                          <a:latin typeface="Calibri"/>
                          <a:cs typeface="Calibri"/>
                        </a:rPr>
                        <a:t>Verification</a:t>
                      </a:r>
                    </a:p>
                    <a:p>
                      <a:pPr>
                        <a:lnSpc>
                          <a:spcPct val="100000"/>
                        </a:lnSpc>
                        <a:spcAft>
                          <a:spcPts val="0"/>
                        </a:spcAft>
                      </a:pPr>
                      <a:endParaRPr lang="en-US" sz="1400" dirty="0">
                        <a:effectLst/>
                        <a:latin typeface="Calibri"/>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en-US" sz="1400" b="1" dirty="0">
                          <a:effectLst/>
                          <a:latin typeface="Calibri"/>
                          <a:cs typeface="Calibri"/>
                        </a:rPr>
                        <a:t>View Only Period:</a:t>
                      </a:r>
                    </a:p>
                    <a:p>
                      <a:pPr>
                        <a:lnSpc>
                          <a:spcPct val="100000"/>
                        </a:lnSpc>
                        <a:spcAft>
                          <a:spcPts val="0"/>
                        </a:spcAft>
                      </a:pPr>
                      <a:r>
                        <a:rPr lang="en-US" sz="1400" dirty="0">
                          <a:effectLst/>
                          <a:latin typeface="Calibri"/>
                          <a:cs typeface="Calibri"/>
                        </a:rPr>
                        <a:t>CVR Roster Verification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16635">
                <a:tc>
                  <a:txBody>
                    <a:bodyPr/>
                    <a:lstStyle/>
                    <a:p>
                      <a:pPr algn="ctr">
                        <a:lnSpc>
                          <a:spcPct val="100000"/>
                        </a:lnSpc>
                        <a:spcAft>
                          <a:spcPts val="0"/>
                        </a:spcAft>
                      </a:pPr>
                      <a:r>
                        <a:rPr lang="en-US" sz="1600" b="1" dirty="0" smtClean="0">
                          <a:solidFill>
                            <a:schemeClr val="tx1"/>
                          </a:solidFill>
                          <a:effectLst/>
                          <a:latin typeface="Calibri"/>
                          <a:cs typeface="Calibri"/>
                        </a:rPr>
                        <a:t>May 15</a:t>
                      </a:r>
                      <a:endParaRPr lang="en-US" sz="1600" b="1" dirty="0">
                        <a:solidFill>
                          <a:schemeClr val="tx1"/>
                        </a:solidFill>
                        <a:effectLst/>
                        <a:latin typeface="Calibri"/>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100000"/>
                        </a:lnSpc>
                        <a:spcAft>
                          <a:spcPts val="0"/>
                        </a:spcAft>
                      </a:pPr>
                      <a:r>
                        <a:rPr lang="en-US" sz="1400" b="1" dirty="0">
                          <a:effectLst/>
                          <a:latin typeface="Calibri"/>
                          <a:cs typeface="Calibri"/>
                        </a:rPr>
                        <a:t>Open Correction Period:</a:t>
                      </a:r>
                    </a:p>
                    <a:p>
                      <a:pPr>
                        <a:lnSpc>
                          <a:spcPct val="100000"/>
                        </a:lnSpc>
                        <a:spcAft>
                          <a:spcPts val="0"/>
                        </a:spcAft>
                      </a:pPr>
                      <a:r>
                        <a:rPr lang="en-US" sz="1400" dirty="0">
                          <a:effectLst/>
                          <a:latin typeface="Calibri"/>
                          <a:cs typeface="Calibri"/>
                        </a:rPr>
                        <a:t>CVR Roster Verification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100000"/>
                        </a:lnSpc>
                        <a:spcAft>
                          <a:spcPts val="0"/>
                        </a:spcAft>
                      </a:pPr>
                      <a:r>
                        <a:rPr lang="en-US" sz="1400" b="1" dirty="0">
                          <a:effectLst/>
                          <a:latin typeface="Calibri"/>
                          <a:cs typeface="Calibri"/>
                        </a:rPr>
                        <a:t>Open Correction Period:</a:t>
                      </a:r>
                    </a:p>
                    <a:p>
                      <a:pPr>
                        <a:lnSpc>
                          <a:spcPct val="100000"/>
                        </a:lnSpc>
                        <a:spcAft>
                          <a:spcPts val="0"/>
                        </a:spcAft>
                      </a:pPr>
                      <a:r>
                        <a:rPr lang="en-US" sz="1400" dirty="0">
                          <a:effectLst/>
                          <a:latin typeface="Calibri"/>
                          <a:cs typeface="Calibri"/>
                        </a:rPr>
                        <a:t>CVR Roster </a:t>
                      </a:r>
                      <a:r>
                        <a:rPr lang="en-US" sz="1400" dirty="0" smtClean="0">
                          <a:effectLst/>
                          <a:latin typeface="Calibri"/>
                          <a:cs typeface="Calibri"/>
                        </a:rPr>
                        <a:t>Verification</a:t>
                      </a:r>
                    </a:p>
                    <a:p>
                      <a:pPr>
                        <a:lnSpc>
                          <a:spcPct val="100000"/>
                        </a:lnSpc>
                        <a:spcAft>
                          <a:spcPts val="0"/>
                        </a:spcAft>
                      </a:pPr>
                      <a:endParaRPr lang="en-US" sz="1400" dirty="0">
                        <a:effectLst/>
                        <a:latin typeface="Calibri"/>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100000"/>
                        </a:lnSpc>
                        <a:spcAft>
                          <a:spcPts val="0"/>
                        </a:spcAft>
                      </a:pPr>
                      <a:r>
                        <a:rPr lang="en-US" sz="1400" b="1" dirty="0">
                          <a:effectLst/>
                          <a:latin typeface="Calibri"/>
                          <a:cs typeface="Calibri"/>
                        </a:rPr>
                        <a:t>Open Correction Period:</a:t>
                      </a:r>
                    </a:p>
                    <a:p>
                      <a:pPr>
                        <a:lnSpc>
                          <a:spcPct val="100000"/>
                        </a:lnSpc>
                        <a:spcAft>
                          <a:spcPts val="0"/>
                        </a:spcAft>
                      </a:pPr>
                      <a:r>
                        <a:rPr lang="en-US" sz="1400" dirty="0">
                          <a:effectLst/>
                          <a:latin typeface="Calibri"/>
                          <a:cs typeface="Calibri"/>
                        </a:rPr>
                        <a:t>CVR Roster Verification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1197826">
                <a:tc>
                  <a:txBody>
                    <a:bodyPr/>
                    <a:lstStyle/>
                    <a:p>
                      <a:pPr algn="ctr">
                        <a:lnSpc>
                          <a:spcPct val="100000"/>
                        </a:lnSpc>
                        <a:spcAft>
                          <a:spcPts val="0"/>
                        </a:spcAft>
                      </a:pPr>
                      <a:r>
                        <a:rPr lang="en-US" sz="1600" b="1" dirty="0" smtClean="0">
                          <a:solidFill>
                            <a:schemeClr val="tx1"/>
                          </a:solidFill>
                          <a:effectLst/>
                          <a:latin typeface="Calibri"/>
                          <a:cs typeface="Calibri"/>
                        </a:rPr>
                        <a:t>July 31</a:t>
                      </a:r>
                      <a:endParaRPr lang="en-US" sz="1600" b="1" dirty="0">
                        <a:solidFill>
                          <a:schemeClr val="tx1"/>
                        </a:solidFill>
                        <a:effectLst/>
                        <a:latin typeface="Calibri"/>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en-US" sz="1400" b="1" dirty="0">
                          <a:effectLst/>
                          <a:latin typeface="Calibri"/>
                          <a:cs typeface="Calibri"/>
                        </a:rPr>
                        <a:t>Final Evaluations: </a:t>
                      </a:r>
                      <a:endParaRPr lang="en-US" sz="1400" b="1" dirty="0" smtClean="0">
                        <a:effectLst/>
                        <a:latin typeface="Calibri"/>
                        <a:cs typeface="Calibri"/>
                      </a:endParaRPr>
                    </a:p>
                    <a:p>
                      <a:pPr>
                        <a:lnSpc>
                          <a:spcPct val="100000"/>
                        </a:lnSpc>
                        <a:spcAft>
                          <a:spcPts val="0"/>
                        </a:spcAft>
                      </a:pPr>
                      <a:r>
                        <a:rPr lang="en-US" sz="1400" dirty="0" smtClean="0">
                          <a:effectLst/>
                          <a:latin typeface="Calibri"/>
                          <a:cs typeface="Calibri"/>
                        </a:rPr>
                        <a:t>Monitor </a:t>
                      </a:r>
                      <a:r>
                        <a:rPr lang="en-US" sz="1400" dirty="0">
                          <a:effectLst/>
                          <a:latin typeface="Calibri"/>
                          <a:cs typeface="Calibri"/>
                        </a:rPr>
                        <a:t>Completion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en-US" sz="1400" b="1" dirty="0">
                          <a:effectLst/>
                          <a:latin typeface="Calibri"/>
                          <a:cs typeface="Calibri"/>
                        </a:rPr>
                        <a:t>Final Evaluations: </a:t>
                      </a:r>
                    </a:p>
                    <a:p>
                      <a:pPr marL="342900" marR="0" lvl="0" indent="-342900">
                        <a:lnSpc>
                          <a:spcPct val="100000"/>
                        </a:lnSpc>
                        <a:spcBef>
                          <a:spcPts val="0"/>
                        </a:spcBef>
                        <a:spcAft>
                          <a:spcPts val="0"/>
                        </a:spcAft>
                        <a:buFont typeface="Calibri"/>
                        <a:buChar char="-"/>
                      </a:pPr>
                      <a:r>
                        <a:rPr lang="en-US" sz="1400" dirty="0">
                          <a:effectLst/>
                          <a:latin typeface="Calibri"/>
                          <a:cs typeface="Calibri"/>
                        </a:rPr>
                        <a:t>Complete Observations </a:t>
                      </a:r>
                    </a:p>
                    <a:p>
                      <a:pPr marL="342900" marR="0" lvl="0" indent="-342900">
                        <a:lnSpc>
                          <a:spcPct val="100000"/>
                        </a:lnSpc>
                        <a:spcBef>
                          <a:spcPts val="0"/>
                        </a:spcBef>
                        <a:spcAft>
                          <a:spcPts val="0"/>
                        </a:spcAft>
                        <a:buFont typeface="Calibri"/>
                        <a:buChar char="-"/>
                      </a:pPr>
                      <a:r>
                        <a:rPr lang="en-US" sz="1400" dirty="0">
                          <a:effectLst/>
                          <a:latin typeface="Calibri"/>
                          <a:cs typeface="Calibri"/>
                        </a:rPr>
                        <a:t>Assess Student Outcomes Ratings</a:t>
                      </a:r>
                    </a:p>
                    <a:p>
                      <a:pPr marL="342900" marR="0" lvl="0" indent="-342900">
                        <a:lnSpc>
                          <a:spcPct val="100000"/>
                        </a:lnSpc>
                        <a:spcBef>
                          <a:spcPts val="0"/>
                        </a:spcBef>
                        <a:spcAft>
                          <a:spcPts val="0"/>
                        </a:spcAft>
                        <a:buFont typeface="Calibri"/>
                        <a:buChar char="-"/>
                      </a:pPr>
                      <a:r>
                        <a:rPr lang="en-US" sz="1400" dirty="0">
                          <a:effectLst/>
                          <a:latin typeface="Calibri"/>
                          <a:cs typeface="Calibri"/>
                        </a:rPr>
                        <a:t>Determine Final Ratings</a:t>
                      </a:r>
                      <a:endParaRPr lang="en-US" sz="1400" dirty="0">
                        <a:effectLst/>
                        <a:latin typeface="Calibri"/>
                        <a:ea typeface="Calibri"/>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0000"/>
                        </a:lnSpc>
                        <a:spcBef>
                          <a:spcPts val="0"/>
                        </a:spcBef>
                        <a:spcAft>
                          <a:spcPts val="0"/>
                        </a:spcAft>
                      </a:pPr>
                      <a:r>
                        <a:rPr lang="en-US" sz="1400" b="1" dirty="0">
                          <a:effectLst/>
                          <a:latin typeface="Calibri"/>
                          <a:cs typeface="Calibri"/>
                        </a:rPr>
                        <a:t>Final Evaluations:</a:t>
                      </a:r>
                    </a:p>
                    <a:p>
                      <a:pPr marL="342900" marR="0" lvl="0" indent="-342900">
                        <a:lnSpc>
                          <a:spcPct val="100000"/>
                        </a:lnSpc>
                        <a:spcBef>
                          <a:spcPts val="0"/>
                        </a:spcBef>
                        <a:spcAft>
                          <a:spcPts val="0"/>
                        </a:spcAft>
                        <a:buFont typeface="Calibri"/>
                        <a:buChar char="-"/>
                      </a:pPr>
                      <a:r>
                        <a:rPr lang="en-US" sz="1400" dirty="0">
                          <a:effectLst/>
                          <a:latin typeface="Calibri"/>
                          <a:cs typeface="Calibri"/>
                        </a:rPr>
                        <a:t>Review observation data &amp; feedback</a:t>
                      </a:r>
                    </a:p>
                    <a:p>
                      <a:pPr marL="342900" marR="0" lvl="0" indent="-342900">
                        <a:lnSpc>
                          <a:spcPct val="100000"/>
                        </a:lnSpc>
                        <a:spcBef>
                          <a:spcPts val="0"/>
                        </a:spcBef>
                        <a:spcAft>
                          <a:spcPts val="0"/>
                        </a:spcAft>
                        <a:buFont typeface="Calibri"/>
                        <a:buChar char="-"/>
                      </a:pPr>
                      <a:r>
                        <a:rPr lang="en-US" sz="1400" dirty="0">
                          <a:effectLst/>
                          <a:latin typeface="Calibri"/>
                          <a:cs typeface="Calibri"/>
                        </a:rPr>
                        <a:t>Report progress on student outcomes</a:t>
                      </a:r>
                      <a:endParaRPr lang="en-US" sz="1400" dirty="0">
                        <a:effectLst/>
                        <a:latin typeface="Calibri"/>
                        <a:ea typeface="Calibri"/>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6" name="TextBox 5"/>
          <p:cNvSpPr txBox="1"/>
          <p:nvPr/>
        </p:nvSpPr>
        <p:spPr>
          <a:xfrm>
            <a:off x="381000" y="5830669"/>
            <a:ext cx="8458200" cy="584776"/>
          </a:xfrm>
          <a:prstGeom prst="rect">
            <a:avLst/>
          </a:prstGeom>
          <a:noFill/>
        </p:spPr>
        <p:txBody>
          <a:bodyPr wrap="square" rtlCol="0">
            <a:spAutoFit/>
          </a:bodyPr>
          <a:lstStyle/>
          <a:p>
            <a:r>
              <a:rPr lang="en-US" sz="1600" dirty="0"/>
              <a:t>For questions related to this process or the supporting guide, please contact your </a:t>
            </a:r>
            <a:r>
              <a:rPr lang="en-US" sz="1600" dirty="0">
                <a:solidFill>
                  <a:srgbClr val="000000"/>
                </a:solidFill>
              </a:rPr>
              <a:t>Network Data Specialist </a:t>
            </a:r>
            <a:r>
              <a:rPr lang="en-US" sz="1600" dirty="0" smtClean="0"/>
              <a:t>or </a:t>
            </a:r>
            <a:r>
              <a:rPr lang="en-US" sz="1600" dirty="0"/>
              <a:t>email </a:t>
            </a:r>
            <a:r>
              <a:rPr lang="en-US" sz="1600" u="sng" dirty="0">
                <a:hlinkClick r:id="rId4" tooltip="Cmd+Click to follow link"/>
              </a:rPr>
              <a:t>compass@la.gov</a:t>
            </a:r>
            <a:r>
              <a:rPr lang="en-US" sz="1600" dirty="0" smtClean="0"/>
              <a:t>.</a:t>
            </a:r>
            <a:endParaRPr lang="en-US" sz="1600" dirty="0"/>
          </a:p>
        </p:txBody>
      </p:sp>
    </p:spTree>
    <p:extLst>
      <p:ext uri="{BB962C8B-B14F-4D97-AF65-F5344CB8AC3E}">
        <p14:creationId xmlns:p14="http://schemas.microsoft.com/office/powerpoint/2010/main" val="231436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0"/>
          </p:nvPr>
        </p:nvSpPr>
        <p:spPr/>
        <p:txBody>
          <a:bodyPr>
            <a:normAutofit/>
          </a:bodyPr>
          <a:lstStyle/>
          <a:p>
            <a:pPr marL="754063" lvl="2" indent="-514350">
              <a:buFont typeface="+mj-lt"/>
              <a:buAutoNum type="romanUcPeriod"/>
            </a:pPr>
            <a:r>
              <a:rPr lang="en-US" sz="1600" b="1" dirty="0" smtClean="0"/>
              <a:t>Academic Support</a:t>
            </a:r>
          </a:p>
          <a:p>
            <a:pPr marL="1670050" lvl="3" indent="-514350">
              <a:buFont typeface="+mj-lt"/>
              <a:buAutoNum type="alphaLcPeriod"/>
            </a:pPr>
            <a:r>
              <a:rPr lang="en-US" sz="1600" dirty="0"/>
              <a:t>Assessment: District Support &amp; Teacher </a:t>
            </a:r>
            <a:r>
              <a:rPr lang="en-US" sz="1600" dirty="0" smtClean="0"/>
              <a:t>Support</a:t>
            </a:r>
          </a:p>
          <a:p>
            <a:pPr marL="1670050" lvl="3" indent="-514350">
              <a:buFont typeface="+mj-lt"/>
              <a:buAutoNum type="alphaLcPeriod"/>
            </a:pPr>
            <a:r>
              <a:rPr lang="en-US" sz="1600" dirty="0" smtClean="0"/>
              <a:t>Curriculum: District Support &amp; Teacher Support </a:t>
            </a:r>
          </a:p>
          <a:p>
            <a:pPr marL="1670050" lvl="3" indent="-514350">
              <a:buFont typeface="+mj-lt"/>
              <a:buAutoNum type="alphaLcPeriod"/>
            </a:pPr>
            <a:r>
              <a:rPr lang="en-US" sz="1600" b="1" dirty="0" smtClean="0"/>
              <a:t>Accountability: District Support</a:t>
            </a:r>
          </a:p>
          <a:p>
            <a:pPr marL="754063" lvl="2" indent="-514350">
              <a:buFont typeface="+mj-lt"/>
              <a:buAutoNum type="romanUcPeriod"/>
            </a:pPr>
            <a:r>
              <a:rPr lang="en-US" sz="1600" dirty="0" smtClean="0"/>
              <a:t>Early Childhood</a:t>
            </a:r>
          </a:p>
          <a:p>
            <a:pPr marL="754063" lvl="2" indent="-514350">
              <a:buFont typeface="+mj-lt"/>
              <a:buAutoNum type="romanUcPeriod"/>
            </a:pPr>
            <a:r>
              <a:rPr lang="en-US" sz="1600" dirty="0" smtClean="0"/>
              <a:t>Student Opportunities</a:t>
            </a:r>
          </a:p>
          <a:p>
            <a:pPr marL="754063" lvl="2" indent="-514350">
              <a:buFont typeface="+mj-lt"/>
              <a:buAutoNum type="romanUcPeriod"/>
            </a:pPr>
            <a:r>
              <a:rPr lang="en-US" sz="1600" dirty="0" smtClean="0"/>
              <a:t>Talent</a:t>
            </a:r>
          </a:p>
          <a:p>
            <a:pPr marL="754063" lvl="2" indent="-514350">
              <a:buFont typeface="+mj-lt"/>
              <a:buAutoNum type="romanUcPeriod"/>
            </a:pPr>
            <a:r>
              <a:rPr lang="en-US" sz="1600" dirty="0"/>
              <a:t>Data Privacy </a:t>
            </a:r>
            <a:endParaRPr lang="en-US" sz="1600" dirty="0" smtClean="0"/>
          </a:p>
          <a:p>
            <a:pPr marL="754063" lvl="2" indent="-514350">
              <a:buFont typeface="+mj-lt"/>
              <a:buAutoNum type="romanUcPeriod"/>
            </a:pPr>
            <a:r>
              <a:rPr lang="en-US" sz="1600" dirty="0" smtClean="0"/>
              <a:t>Next Steps</a:t>
            </a:r>
            <a:endParaRPr lang="en-US" sz="1600" dirty="0"/>
          </a:p>
          <a:p>
            <a:pPr marL="239713" lvl="2" indent="0">
              <a:buNone/>
            </a:pPr>
            <a:endParaRPr lang="en-US" sz="1600"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19</a:t>
            </a:fld>
            <a:endParaRPr lang="en-US" dirty="0"/>
          </a:p>
        </p:txBody>
      </p:sp>
      <p:sp>
        <p:nvSpPr>
          <p:cNvPr id="2" name="Title 1"/>
          <p:cNvSpPr>
            <a:spLocks noGrp="1"/>
          </p:cNvSpPr>
          <p:nvPr>
            <p:ph type="title"/>
          </p:nvPr>
        </p:nvSpPr>
        <p:spPr/>
        <p:txBody>
          <a:bodyPr/>
          <a:lstStyle/>
          <a:p>
            <a:r>
              <a:rPr lang="en-US" sz="2600" dirty="0" smtClean="0">
                <a:latin typeface="Chalkduster"/>
                <a:cs typeface="Chalkduster"/>
              </a:rPr>
              <a:t>Agenda</a:t>
            </a:r>
            <a:endParaRPr lang="en-US" sz="2600" dirty="0">
              <a:latin typeface="Chalkduster"/>
              <a:cs typeface="Chalkduster"/>
            </a:endParaRPr>
          </a:p>
        </p:txBody>
      </p:sp>
    </p:spTree>
    <p:extLst>
      <p:ext uri="{BB962C8B-B14F-4D97-AF65-F5344CB8AC3E}">
        <p14:creationId xmlns:p14="http://schemas.microsoft.com/office/powerpoint/2010/main" val="10697387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0"/>
          </p:nvPr>
        </p:nvSpPr>
        <p:spPr/>
        <p:txBody>
          <a:bodyPr>
            <a:normAutofit/>
          </a:bodyPr>
          <a:lstStyle/>
          <a:p>
            <a:pPr marL="754063" lvl="2" indent="-514350">
              <a:buFont typeface="+mj-lt"/>
              <a:buAutoNum type="romanUcPeriod"/>
            </a:pPr>
            <a:r>
              <a:rPr lang="en-US" sz="1600" b="1" dirty="0" smtClean="0"/>
              <a:t>Academic Support</a:t>
            </a:r>
          </a:p>
          <a:p>
            <a:pPr marL="1670050" lvl="3" indent="-514350">
              <a:buFont typeface="+mj-lt"/>
              <a:buAutoNum type="alphaLcPeriod"/>
            </a:pPr>
            <a:r>
              <a:rPr lang="en-US" sz="1600" b="1" dirty="0"/>
              <a:t>Assessment: District Support &amp; Teacher </a:t>
            </a:r>
            <a:r>
              <a:rPr lang="en-US" sz="1600" b="1" dirty="0" smtClean="0"/>
              <a:t>Support</a:t>
            </a:r>
          </a:p>
          <a:p>
            <a:pPr marL="1670050" lvl="3" indent="-514350">
              <a:buFont typeface="+mj-lt"/>
              <a:buAutoNum type="alphaLcPeriod"/>
            </a:pPr>
            <a:r>
              <a:rPr lang="en-US" sz="1600" dirty="0" smtClean="0"/>
              <a:t>Curriculum: District Support &amp; Teacher Support </a:t>
            </a:r>
          </a:p>
          <a:p>
            <a:pPr marL="1670050" lvl="3" indent="-514350">
              <a:buFont typeface="+mj-lt"/>
              <a:buAutoNum type="alphaLcPeriod"/>
            </a:pPr>
            <a:r>
              <a:rPr lang="en-US" sz="1600" dirty="0" smtClean="0"/>
              <a:t>Accountability: District Support</a:t>
            </a:r>
          </a:p>
          <a:p>
            <a:pPr marL="754063" lvl="2" indent="-514350">
              <a:buFont typeface="+mj-lt"/>
              <a:buAutoNum type="romanUcPeriod"/>
            </a:pPr>
            <a:r>
              <a:rPr lang="en-US" sz="1600" dirty="0" smtClean="0"/>
              <a:t>Early Childhood</a:t>
            </a:r>
          </a:p>
          <a:p>
            <a:pPr marL="754063" lvl="2" indent="-514350">
              <a:buFont typeface="+mj-lt"/>
              <a:buAutoNum type="romanUcPeriod"/>
            </a:pPr>
            <a:r>
              <a:rPr lang="en-US" sz="1600" dirty="0" smtClean="0"/>
              <a:t>Student Opportunities</a:t>
            </a:r>
          </a:p>
          <a:p>
            <a:pPr marL="754063" lvl="2" indent="-514350">
              <a:buFont typeface="+mj-lt"/>
              <a:buAutoNum type="romanUcPeriod"/>
            </a:pPr>
            <a:r>
              <a:rPr lang="en-US" sz="1600" dirty="0" smtClean="0"/>
              <a:t>Talent</a:t>
            </a:r>
          </a:p>
          <a:p>
            <a:pPr marL="754063" lvl="2" indent="-514350">
              <a:buFont typeface="+mj-lt"/>
              <a:buAutoNum type="romanUcPeriod"/>
            </a:pPr>
            <a:r>
              <a:rPr lang="en-US" sz="1600" dirty="0"/>
              <a:t>Data Privacy </a:t>
            </a:r>
            <a:endParaRPr lang="en-US" sz="1600" dirty="0" smtClean="0"/>
          </a:p>
          <a:p>
            <a:pPr marL="754063" lvl="2" indent="-514350">
              <a:buFont typeface="+mj-lt"/>
              <a:buAutoNum type="romanUcPeriod"/>
            </a:pPr>
            <a:r>
              <a:rPr lang="en-US" sz="1600" dirty="0" smtClean="0"/>
              <a:t>Next Steps</a:t>
            </a:r>
            <a:endParaRPr lang="en-US" sz="1600" dirty="0"/>
          </a:p>
          <a:p>
            <a:pPr marL="239713" lvl="2" indent="0">
              <a:buNone/>
            </a:pPr>
            <a:endParaRPr lang="en-US" sz="1600"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2</a:t>
            </a:fld>
            <a:endParaRPr lang="en-US" dirty="0"/>
          </a:p>
        </p:txBody>
      </p:sp>
      <p:sp>
        <p:nvSpPr>
          <p:cNvPr id="2" name="Title 1"/>
          <p:cNvSpPr>
            <a:spLocks noGrp="1"/>
          </p:cNvSpPr>
          <p:nvPr>
            <p:ph type="title"/>
          </p:nvPr>
        </p:nvSpPr>
        <p:spPr/>
        <p:txBody>
          <a:bodyPr/>
          <a:lstStyle/>
          <a:p>
            <a:r>
              <a:rPr lang="en-US" sz="2600" dirty="0" smtClean="0">
                <a:latin typeface="Chalkduster"/>
                <a:cs typeface="Chalkduster"/>
              </a:rPr>
              <a:t>Agenda</a:t>
            </a:r>
            <a:endParaRPr lang="en-US" sz="2600" dirty="0">
              <a:latin typeface="Chalkduster"/>
              <a:cs typeface="Chalkduster"/>
            </a:endParaRPr>
          </a:p>
        </p:txBody>
      </p:sp>
    </p:spTree>
    <p:extLst>
      <p:ext uri="{BB962C8B-B14F-4D97-AF65-F5344CB8AC3E}">
        <p14:creationId xmlns:p14="http://schemas.microsoft.com/office/powerpoint/2010/main" val="18588691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20</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smtClean="0">
                <a:solidFill>
                  <a:srgbClr val="EEECE1">
                    <a:lumMod val="50000"/>
                  </a:srgbClr>
                </a:solidFill>
              </a:rPr>
              <a:t>Louisiana Believes</a:t>
            </a:r>
            <a:endParaRPr lang="en-US" dirty="0">
              <a:solidFill>
                <a:srgbClr val="EEECE1">
                  <a:lumMod val="50000"/>
                </a:srgbClr>
              </a:solidFill>
            </a:endParaRPr>
          </a:p>
        </p:txBody>
      </p:sp>
      <p:sp>
        <p:nvSpPr>
          <p:cNvPr id="6" name="Title 1"/>
          <p:cNvSpPr>
            <a:spLocks noGrp="1"/>
          </p:cNvSpPr>
          <p:nvPr>
            <p:ph type="title"/>
          </p:nvPr>
        </p:nvSpPr>
        <p:spPr/>
        <p:txBody>
          <a:bodyPr>
            <a:noAutofit/>
          </a:bodyPr>
          <a:lstStyle/>
          <a:p>
            <a:r>
              <a:rPr lang="en-US" sz="2800" dirty="0" smtClean="0"/>
              <a:t>Accountability Resources</a:t>
            </a:r>
            <a:endParaRPr lang="en-US" sz="2800" dirty="0"/>
          </a:p>
        </p:txBody>
      </p:sp>
      <p:sp>
        <p:nvSpPr>
          <p:cNvPr id="10" name="Content Placeholder 4"/>
          <p:cNvSpPr>
            <a:spLocks noGrp="1"/>
          </p:cNvSpPr>
          <p:nvPr>
            <p:ph sz="quarter" idx="10"/>
          </p:nvPr>
        </p:nvSpPr>
        <p:spPr>
          <a:xfrm>
            <a:off x="228600" y="1219200"/>
            <a:ext cx="8839200" cy="5257800"/>
          </a:xfrm>
        </p:spPr>
        <p:txBody>
          <a:bodyPr>
            <a:noAutofit/>
          </a:bodyPr>
          <a:lstStyle/>
          <a:p>
            <a:pPr marL="0" lvl="1" indent="0">
              <a:spcBef>
                <a:spcPts val="300"/>
              </a:spcBef>
              <a:spcAft>
                <a:spcPts val="600"/>
              </a:spcAft>
              <a:buNone/>
            </a:pPr>
            <a:r>
              <a:rPr lang="en-US" sz="1800" b="1" dirty="0" smtClean="0"/>
              <a:t>Calculator Overview</a:t>
            </a:r>
          </a:p>
          <a:p>
            <a:pPr marL="0" lvl="1" indent="0">
              <a:spcBef>
                <a:spcPts val="300"/>
              </a:spcBef>
              <a:spcAft>
                <a:spcPts val="600"/>
              </a:spcAft>
              <a:buNone/>
            </a:pPr>
            <a:r>
              <a:rPr lang="en-US" sz="1800" dirty="0" smtClean="0"/>
              <a:t>The school performance score calculators are designed for educators to input school-level data in order to estimate school performance scores, for the purposes of planning.  </a:t>
            </a:r>
            <a:endParaRPr lang="en-US" sz="1800" dirty="0"/>
          </a:p>
          <a:p>
            <a:pPr marL="0" lvl="1" indent="0">
              <a:spcBef>
                <a:spcPts val="300"/>
              </a:spcBef>
              <a:spcAft>
                <a:spcPts val="600"/>
              </a:spcAft>
              <a:buNone/>
            </a:pPr>
            <a:r>
              <a:rPr lang="en-US" sz="1800" dirty="0" smtClean="0"/>
              <a:t>The 2014-2015 school performance score calculators can be found on the </a:t>
            </a:r>
            <a:r>
              <a:rPr lang="en-US" sz="1800" dirty="0" smtClean="0">
                <a:hlinkClick r:id="rId3"/>
              </a:rPr>
              <a:t>School Results and Resources </a:t>
            </a:r>
            <a:r>
              <a:rPr lang="en-US" sz="1800" dirty="0" smtClean="0"/>
              <a:t>webpage on Louisiana Believes.</a:t>
            </a:r>
            <a:endParaRPr lang="en-US" sz="1800" b="1" dirty="0" smtClean="0"/>
          </a:p>
          <a:p>
            <a:pPr marL="0" indent="0">
              <a:buNone/>
            </a:pPr>
            <a:r>
              <a:rPr lang="en-US" sz="1800" b="1" dirty="0" smtClean="0"/>
              <a:t>Key Updates</a:t>
            </a:r>
            <a:endParaRPr lang="en-US" sz="1800" dirty="0" smtClean="0"/>
          </a:p>
          <a:p>
            <a:pPr marL="0" indent="0">
              <a:buNone/>
            </a:pPr>
            <a:r>
              <a:rPr lang="en-US" sz="1800" dirty="0" smtClean="0"/>
              <a:t>The 2014-2015 calculators include the following:</a:t>
            </a:r>
          </a:p>
          <a:p>
            <a:r>
              <a:rPr lang="en-US" sz="1800" dirty="0" smtClean="0"/>
              <a:t>Updates to the Strength of Diploma/Graduation Index, based on Jump Start</a:t>
            </a:r>
          </a:p>
          <a:p>
            <a:r>
              <a:rPr lang="en-US" sz="1800" dirty="0" smtClean="0"/>
              <a:t>Assessment Index calculations by grade, in addition to overall, for K-8</a:t>
            </a:r>
          </a:p>
          <a:p>
            <a:r>
              <a:rPr lang="en-US" sz="1800" i="1" dirty="0" smtClean="0"/>
              <a:t>Note: The K-12 calculator reflects that the High School Progress Points Policy is </a:t>
            </a:r>
            <a:r>
              <a:rPr lang="en-US" sz="1800" i="1" dirty="0"/>
              <a:t>u</a:t>
            </a:r>
            <a:r>
              <a:rPr lang="en-US" sz="1800" i="1" dirty="0" smtClean="0"/>
              <a:t>nder review</a:t>
            </a:r>
            <a:endParaRPr lang="en-US" sz="1800" i="1" dirty="0"/>
          </a:p>
          <a:p>
            <a:pPr marL="0" indent="0">
              <a:buNone/>
            </a:pPr>
            <a:r>
              <a:rPr lang="en-US" sz="1800" b="1" dirty="0" smtClean="0"/>
              <a:t>Accountability Resources</a:t>
            </a:r>
          </a:p>
          <a:p>
            <a:pPr marL="0" indent="0">
              <a:buNone/>
            </a:pPr>
            <a:r>
              <a:rPr lang="en-US" sz="1800" dirty="0" smtClean="0"/>
              <a:t>For additional planning and support, the following accountability resources are available:</a:t>
            </a:r>
          </a:p>
          <a:p>
            <a:r>
              <a:rPr lang="en-US" sz="1800" dirty="0" smtClean="0">
                <a:hlinkClick r:id="rId4"/>
              </a:rPr>
              <a:t>2014-2015 Accountability Webinar Overview</a:t>
            </a:r>
            <a:endParaRPr lang="en-US" sz="1800" dirty="0" smtClean="0"/>
          </a:p>
          <a:p>
            <a:r>
              <a:rPr lang="en-US" sz="1800" dirty="0" smtClean="0">
                <a:hlinkClick r:id="rId5"/>
              </a:rPr>
              <a:t>K-8 Progress Point Fact Sheet</a:t>
            </a:r>
            <a:endParaRPr lang="en-US" sz="1800" dirty="0" smtClean="0"/>
          </a:p>
          <a:p>
            <a:r>
              <a:rPr lang="en-US" sz="1800" dirty="0" smtClean="0">
                <a:hlinkClick r:id="rId6"/>
              </a:rPr>
              <a:t>Jump Start Fact Sheet</a:t>
            </a:r>
            <a:endParaRPr lang="en-US" sz="1800" dirty="0" smtClean="0"/>
          </a:p>
          <a:p>
            <a:endParaRPr lang="en-US" sz="1800" dirty="0"/>
          </a:p>
          <a:p>
            <a:pPr marL="0" indent="0">
              <a:buNone/>
            </a:pPr>
            <a:endParaRPr lang="en-US" sz="1800" b="1" dirty="0" smtClean="0"/>
          </a:p>
          <a:p>
            <a:pPr marL="0" indent="0">
              <a:buNone/>
            </a:pPr>
            <a:endParaRPr lang="en-US" sz="1800" dirty="0" smtClean="0"/>
          </a:p>
          <a:p>
            <a:pPr marL="0" indent="0">
              <a:buNone/>
            </a:pPr>
            <a:endParaRPr lang="en-US" sz="1800" dirty="0" smtClean="0"/>
          </a:p>
          <a:p>
            <a:pPr marL="0" indent="0">
              <a:buNone/>
            </a:pPr>
            <a:endParaRPr lang="en-US" sz="1800" u="sng" dirty="0" smtClean="0"/>
          </a:p>
          <a:p>
            <a:pPr marL="0" indent="0">
              <a:buNone/>
            </a:pPr>
            <a:endParaRPr lang="en-US" sz="1800" u="sng" dirty="0"/>
          </a:p>
          <a:p>
            <a:pPr marL="0" indent="0">
              <a:buNone/>
            </a:pPr>
            <a:endParaRPr lang="en-US" sz="1800" u="sng" dirty="0" smtClean="0"/>
          </a:p>
          <a:p>
            <a:pPr marL="0" indent="0">
              <a:buNone/>
            </a:pPr>
            <a:endParaRPr lang="en-US" sz="1800" dirty="0" smtClean="0"/>
          </a:p>
        </p:txBody>
      </p:sp>
    </p:spTree>
    <p:extLst>
      <p:ext uri="{BB962C8B-B14F-4D97-AF65-F5344CB8AC3E}">
        <p14:creationId xmlns:p14="http://schemas.microsoft.com/office/powerpoint/2010/main" val="119910632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Compass Improvements:  Background</a:t>
            </a:r>
            <a:endParaRPr lang="en-US" sz="2800" dirty="0"/>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21</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smtClean="0">
                <a:solidFill>
                  <a:srgbClr val="EEECE1">
                    <a:lumMod val="50000"/>
                  </a:srgbClr>
                </a:solidFill>
              </a:rPr>
              <a:t>Louisiana Believes</a:t>
            </a:r>
            <a:endParaRPr lang="en-US" dirty="0">
              <a:solidFill>
                <a:srgbClr val="EEECE1">
                  <a:lumMod val="50000"/>
                </a:srgbClr>
              </a:solidFill>
            </a:endParaRPr>
          </a:p>
        </p:txBody>
      </p:sp>
      <p:sp>
        <p:nvSpPr>
          <p:cNvPr id="7" name="Content Placeholder 4"/>
          <p:cNvSpPr txBox="1">
            <a:spLocks/>
          </p:cNvSpPr>
          <p:nvPr/>
        </p:nvSpPr>
        <p:spPr>
          <a:xfrm>
            <a:off x="228600" y="1143000"/>
            <a:ext cx="8610600" cy="5410200"/>
          </a:xfrm>
          <a:prstGeom prst="rect">
            <a:avLst/>
          </a:prstGeom>
        </p:spPr>
        <p:txBody>
          <a:bodyPr vert="horz" lIns="91440" tIns="45720" rIns="91440" bIns="45720" rtlCol="0">
            <a:noAutofit/>
          </a:bodyPr>
          <a:lst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Font typeface="Arial" pitchFamily="34" charset="0"/>
              <a:buNone/>
            </a:pPr>
            <a:r>
              <a:rPr lang="en-US" sz="1800" b="1" dirty="0" smtClean="0"/>
              <a:t>Background</a:t>
            </a:r>
          </a:p>
          <a:p>
            <a:pPr marL="0" indent="0">
              <a:spcBef>
                <a:spcPts val="600"/>
              </a:spcBef>
              <a:spcAft>
                <a:spcPts val="600"/>
              </a:spcAft>
              <a:buFont typeface="Arial" pitchFamily="34" charset="0"/>
              <a:buNone/>
            </a:pPr>
            <a:r>
              <a:rPr lang="en-US" sz="1800" dirty="0" smtClean="0"/>
              <a:t>Act 240 of the 2014 Legislative session established a subcommittee, comprised of accountability commission members, educators, and legislators, to “report on and make recommendations regarding the overall effectiveness of the evaluation program, including but not limited to any recommendations for changes to board policy or state law with respect to”:</a:t>
            </a:r>
          </a:p>
          <a:p>
            <a:pPr marL="460375" lvl="1" indent="-228600">
              <a:spcBef>
                <a:spcPts val="600"/>
              </a:spcBef>
              <a:spcAft>
                <a:spcPts val="300"/>
              </a:spcAft>
              <a:buFont typeface="Arial" pitchFamily="34" charset="0"/>
              <a:buAutoNum type="alphaLcParenBoth"/>
            </a:pPr>
            <a:r>
              <a:rPr lang="en-US" sz="1800" dirty="0" smtClean="0"/>
              <a:t>“value-added assessment model,” </a:t>
            </a:r>
          </a:p>
          <a:p>
            <a:pPr marL="460375" lvl="1" indent="-228600">
              <a:spcBef>
                <a:spcPts val="600"/>
              </a:spcBef>
              <a:spcAft>
                <a:spcPts val="300"/>
              </a:spcAft>
              <a:buFont typeface="Arial" pitchFamily="34" charset="0"/>
              <a:buAutoNum type="alphaLcParenBoth"/>
            </a:pPr>
            <a:r>
              <a:rPr lang="en-US" sz="1800" dirty="0" smtClean="0"/>
              <a:t> “measures of student growth for grades and subjects for which value-added data are not available and for personnel for whom value-added data are not available,” and</a:t>
            </a:r>
          </a:p>
          <a:p>
            <a:pPr marL="460375" lvl="1" indent="-228600">
              <a:spcBef>
                <a:spcPts val="600"/>
              </a:spcBef>
              <a:spcAft>
                <a:spcPts val="300"/>
              </a:spcAft>
              <a:buFont typeface="Arial" pitchFamily="34" charset="0"/>
              <a:buAutoNum type="alphaLcParenBoth"/>
            </a:pPr>
            <a:r>
              <a:rPr lang="en-US" sz="1800" dirty="0" smtClean="0"/>
              <a:t> “elements of evaluation and standards for effectiveness as defined by the board.”</a:t>
            </a:r>
          </a:p>
          <a:p>
            <a:pPr marL="231775" lvl="1" indent="0">
              <a:spcBef>
                <a:spcPts val="600"/>
              </a:spcBef>
              <a:spcAft>
                <a:spcPts val="300"/>
              </a:spcAft>
              <a:buNone/>
            </a:pPr>
            <a:endParaRPr lang="en-US" sz="1800" dirty="0" smtClean="0"/>
          </a:p>
          <a:p>
            <a:pPr marL="0" indent="0">
              <a:spcBef>
                <a:spcPts val="600"/>
              </a:spcBef>
              <a:spcAft>
                <a:spcPts val="600"/>
              </a:spcAft>
              <a:buNone/>
            </a:pPr>
            <a:r>
              <a:rPr lang="en-US" sz="1800" dirty="0" smtClean="0"/>
              <a:t>The Department has added a set of recommendations to the subcommittee recommendations to guarantee principals maintain high expectations and a commitment to accountability in using the Compass instrument.</a:t>
            </a:r>
          </a:p>
          <a:p>
            <a:pPr marL="0" indent="0">
              <a:spcBef>
                <a:spcPts val="600"/>
              </a:spcBef>
              <a:spcAft>
                <a:spcPts val="300"/>
              </a:spcAft>
              <a:buNone/>
            </a:pPr>
            <a:endParaRPr lang="en-US" sz="1800" dirty="0" smtClean="0"/>
          </a:p>
          <a:p>
            <a:pPr marL="0" indent="0">
              <a:buFont typeface="Arial" pitchFamily="34" charset="0"/>
              <a:buNone/>
            </a:pPr>
            <a:endParaRPr lang="en-US" sz="1800" dirty="0" smtClean="0"/>
          </a:p>
        </p:txBody>
      </p:sp>
    </p:spTree>
    <p:extLst>
      <p:ext uri="{BB962C8B-B14F-4D97-AF65-F5344CB8AC3E}">
        <p14:creationId xmlns:p14="http://schemas.microsoft.com/office/powerpoint/2010/main" val="12037208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22</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smtClean="0">
                <a:solidFill>
                  <a:srgbClr val="EEECE1">
                    <a:lumMod val="50000"/>
                  </a:srgbClr>
                </a:solidFill>
              </a:rPr>
              <a:t>Louisiana Believes</a:t>
            </a:r>
            <a:endParaRPr lang="en-US" dirty="0">
              <a:solidFill>
                <a:srgbClr val="EEECE1">
                  <a:lumMod val="50000"/>
                </a:srgbClr>
              </a:solidFill>
            </a:endParaRPr>
          </a:p>
        </p:txBody>
      </p:sp>
      <p:sp>
        <p:nvSpPr>
          <p:cNvPr id="6" name="Title 1"/>
          <p:cNvSpPr>
            <a:spLocks noGrp="1"/>
          </p:cNvSpPr>
          <p:nvPr>
            <p:ph type="title"/>
          </p:nvPr>
        </p:nvSpPr>
        <p:spPr/>
        <p:txBody>
          <a:bodyPr>
            <a:noAutofit/>
          </a:bodyPr>
          <a:lstStyle/>
          <a:p>
            <a:r>
              <a:rPr lang="en-US" sz="2800" dirty="0" smtClean="0"/>
              <a:t>Improving Compass: </a:t>
            </a:r>
            <a:br>
              <a:rPr lang="en-US" sz="2800" dirty="0" smtClean="0"/>
            </a:br>
            <a:r>
              <a:rPr lang="en-US" sz="2800" dirty="0" smtClean="0"/>
              <a:t>The Role of the School Leader</a:t>
            </a:r>
            <a:endParaRPr lang="en-US" sz="2800" dirty="0"/>
          </a:p>
        </p:txBody>
      </p:sp>
      <p:sp>
        <p:nvSpPr>
          <p:cNvPr id="9" name="Content Placeholder 8"/>
          <p:cNvSpPr>
            <a:spLocks noGrp="1"/>
          </p:cNvSpPr>
          <p:nvPr>
            <p:ph sz="quarter" idx="10"/>
          </p:nvPr>
        </p:nvSpPr>
        <p:spPr>
          <a:xfrm>
            <a:off x="228600" y="1143000"/>
            <a:ext cx="8686800" cy="5867400"/>
          </a:xfrm>
        </p:spPr>
        <p:txBody>
          <a:bodyPr>
            <a:normAutofit/>
          </a:bodyPr>
          <a:lstStyle/>
          <a:p>
            <a:pPr marL="0" indent="0">
              <a:spcBef>
                <a:spcPts val="600"/>
              </a:spcBef>
              <a:spcAft>
                <a:spcPts val="600"/>
              </a:spcAft>
              <a:buNone/>
            </a:pPr>
            <a:r>
              <a:rPr lang="en-US" sz="1800" dirty="0" smtClean="0"/>
              <a:t>To create the authentic process we seek, all teachers deserve schools where:</a:t>
            </a:r>
          </a:p>
          <a:p>
            <a:pPr marL="342900" indent="-342900">
              <a:spcBef>
                <a:spcPts val="600"/>
              </a:spcBef>
              <a:spcAft>
                <a:spcPts val="600"/>
              </a:spcAft>
              <a:buFont typeface="+mj-lt"/>
              <a:buAutoNum type="arabicPeriod"/>
            </a:pPr>
            <a:r>
              <a:rPr lang="en-US" sz="1800" dirty="0" smtClean="0"/>
              <a:t>The school leader sets goals and direction for the school with a focus on academic improvement.</a:t>
            </a:r>
          </a:p>
          <a:p>
            <a:pPr marL="342900" indent="-342900">
              <a:spcBef>
                <a:spcPts val="600"/>
              </a:spcBef>
              <a:spcAft>
                <a:spcPts val="600"/>
              </a:spcAft>
              <a:buFont typeface="+mj-lt"/>
              <a:buAutoNum type="arabicPeriod"/>
            </a:pPr>
            <a:r>
              <a:rPr lang="en-US" sz="1800" dirty="0" smtClean="0"/>
              <a:t>The school leader implements structures and processes for the team (teachers, supervisor, school leaders) designed to improve instruction through skill development and a focus on constant improvement.</a:t>
            </a:r>
          </a:p>
          <a:p>
            <a:pPr marL="342900" indent="-342900">
              <a:spcBef>
                <a:spcPts val="600"/>
              </a:spcBef>
              <a:spcAft>
                <a:spcPts val="600"/>
              </a:spcAft>
              <a:buFont typeface="+mj-lt"/>
              <a:buAutoNum type="arabicPeriod"/>
            </a:pPr>
            <a:r>
              <a:rPr lang="en-US" sz="1800" dirty="0" smtClean="0"/>
              <a:t>In evaluating and providing feedback to all teachers, school leaders rely on multiple measures, as part of these structures and processes.</a:t>
            </a:r>
            <a:endParaRPr lang="en-US" sz="1800" b="1" dirty="0"/>
          </a:p>
          <a:p>
            <a:pPr marL="0" indent="0">
              <a:spcBef>
                <a:spcPts val="600"/>
              </a:spcBef>
              <a:spcAft>
                <a:spcPts val="600"/>
              </a:spcAft>
              <a:buNone/>
            </a:pPr>
            <a:r>
              <a:rPr lang="en-US" sz="1800" dirty="0" smtClean="0"/>
              <a:t>In schools where teachers receive these supports and direction, the Compass tool is used as part of daily routines and practices to improve educators’ skills and student achievement.</a:t>
            </a:r>
          </a:p>
          <a:p>
            <a:pPr marL="0" indent="0">
              <a:spcBef>
                <a:spcPts val="600"/>
              </a:spcBef>
              <a:spcAft>
                <a:spcPts val="600"/>
              </a:spcAft>
              <a:buNone/>
            </a:pPr>
            <a:r>
              <a:rPr lang="en-US" sz="1800" dirty="0" smtClean="0"/>
              <a:t>In schools where these supports and sense of direction are lacking, we see the concerns noted on the previous slide.</a:t>
            </a:r>
          </a:p>
          <a:p>
            <a:pPr marL="0" indent="0">
              <a:spcBef>
                <a:spcPts val="600"/>
              </a:spcBef>
              <a:buNone/>
            </a:pPr>
            <a:endParaRPr lang="en-US" sz="800" dirty="0"/>
          </a:p>
        </p:txBody>
      </p:sp>
    </p:spTree>
    <p:extLst>
      <p:ext uri="{BB962C8B-B14F-4D97-AF65-F5344CB8AC3E}">
        <p14:creationId xmlns:p14="http://schemas.microsoft.com/office/powerpoint/2010/main" val="12038842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Compass Framework</a:t>
            </a:r>
            <a:endParaRPr lang="en-US" sz="2800" dirty="0"/>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23</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0" y="1143000"/>
            <a:ext cx="9144000" cy="2743200"/>
          </a:xfrm>
        </p:spPr>
        <p:txBody>
          <a:bodyPr>
            <a:noAutofit/>
          </a:bodyPr>
          <a:lstStyle/>
          <a:p>
            <a:pPr marL="0" indent="0">
              <a:spcBef>
                <a:spcPts val="300"/>
              </a:spcBef>
              <a:spcAft>
                <a:spcPts val="600"/>
              </a:spcAft>
              <a:buNone/>
            </a:pPr>
            <a:r>
              <a:rPr lang="en-US" sz="1800" b="1" dirty="0" smtClean="0"/>
              <a:t>The Role of the School Leader</a:t>
            </a:r>
            <a:endParaRPr lang="en-US" sz="1800" dirty="0" smtClean="0"/>
          </a:p>
          <a:p>
            <a:pPr>
              <a:spcBef>
                <a:spcPts val="300"/>
              </a:spcBef>
              <a:spcAft>
                <a:spcPts val="600"/>
              </a:spcAft>
            </a:pPr>
            <a:r>
              <a:rPr lang="en-US" sz="1800" b="1" dirty="0" smtClean="0"/>
              <a:t>Support:  </a:t>
            </a:r>
            <a:r>
              <a:rPr lang="en-US" sz="1800" dirty="0" smtClean="0"/>
              <a:t>The school leader leads teachers through daily practices and supports focused on educator skill development and student achievement. Like teachers, the school leader receives direct support.</a:t>
            </a:r>
          </a:p>
          <a:p>
            <a:pPr>
              <a:spcBef>
                <a:spcPts val="300"/>
              </a:spcBef>
              <a:spcAft>
                <a:spcPts val="600"/>
              </a:spcAft>
            </a:pPr>
            <a:r>
              <a:rPr lang="en-US" sz="1800" b="1" dirty="0" smtClean="0"/>
              <a:t>Goal Setting:  </a:t>
            </a:r>
            <a:r>
              <a:rPr lang="en-US" sz="1800" dirty="0" smtClean="0"/>
              <a:t>The school leader sets goals for the school, including the success of the educators and the students within the school.</a:t>
            </a:r>
          </a:p>
          <a:p>
            <a:pPr>
              <a:spcBef>
                <a:spcPts val="300"/>
              </a:spcBef>
              <a:spcAft>
                <a:spcPts val="600"/>
              </a:spcAft>
            </a:pPr>
            <a:r>
              <a:rPr lang="en-US" sz="1800" b="1" dirty="0" smtClean="0"/>
              <a:t>Empowerment:  </a:t>
            </a:r>
            <a:r>
              <a:rPr lang="en-US" sz="1800" dirty="0" smtClean="0"/>
              <a:t>The school leader is empowered to make decisions about how best to support and lead educators.</a:t>
            </a:r>
            <a:endParaRPr lang="en-US" sz="1800" dirty="0"/>
          </a:p>
          <a:p>
            <a:pPr marL="0" indent="0">
              <a:spcBef>
                <a:spcPts val="300"/>
              </a:spcBef>
              <a:spcAft>
                <a:spcPts val="600"/>
              </a:spcAft>
              <a:buNone/>
            </a:pPr>
            <a:endParaRPr lang="en-US" sz="1600" b="1" dirty="0"/>
          </a:p>
          <a:p>
            <a:pPr marL="0" indent="0">
              <a:spcBef>
                <a:spcPts val="300"/>
              </a:spcBef>
              <a:spcAft>
                <a:spcPts val="600"/>
              </a:spcAft>
              <a:buNone/>
            </a:pPr>
            <a:endParaRPr lang="en-US" sz="1600" b="1" dirty="0" smtClean="0"/>
          </a:p>
          <a:p>
            <a:pPr marL="0" indent="0">
              <a:buNone/>
            </a:pPr>
            <a:endParaRPr lang="en-US" sz="1400" b="1" dirty="0"/>
          </a:p>
          <a:p>
            <a:pPr marL="0" indent="0">
              <a:buNone/>
            </a:pPr>
            <a:endParaRPr lang="en-US" sz="1400" b="1" dirty="0" smtClean="0"/>
          </a:p>
          <a:p>
            <a:pPr marL="0" indent="0">
              <a:buNone/>
            </a:pPr>
            <a:endParaRPr lang="en-US" sz="1400" dirty="0" smtClean="0"/>
          </a:p>
          <a:p>
            <a:pPr marL="0" indent="0">
              <a:buNone/>
            </a:pPr>
            <a:endParaRPr lang="en-US" sz="1400" dirty="0" smtClean="0"/>
          </a:p>
          <a:p>
            <a:pPr marL="0" indent="0">
              <a:buNone/>
            </a:pPr>
            <a:endParaRPr lang="en-US" sz="1400" u="sng" dirty="0" smtClean="0"/>
          </a:p>
          <a:p>
            <a:pPr marL="0" indent="0">
              <a:buNone/>
            </a:pPr>
            <a:endParaRPr lang="en-US" sz="1400" u="sng" dirty="0"/>
          </a:p>
          <a:p>
            <a:pPr marL="0" indent="0">
              <a:buNone/>
            </a:pPr>
            <a:endParaRPr lang="en-US" sz="1400" u="sng" dirty="0" smtClean="0"/>
          </a:p>
          <a:p>
            <a:pPr marL="0" indent="0">
              <a:buNone/>
            </a:pPr>
            <a:endParaRPr lang="en-US" sz="1400" dirty="0" smtClean="0"/>
          </a:p>
        </p:txBody>
      </p:sp>
      <p:pic>
        <p:nvPicPr>
          <p:cNvPr id="16" name="Picture 15"/>
          <p:cNvPicPr>
            <a:picLocks noChangeAspect="1"/>
          </p:cNvPicPr>
          <p:nvPr/>
        </p:nvPicPr>
        <p:blipFill>
          <a:blip r:embed="rId3"/>
          <a:stretch>
            <a:fillRect/>
          </a:stretch>
        </p:blipFill>
        <p:spPr>
          <a:xfrm>
            <a:off x="2209800" y="3810000"/>
            <a:ext cx="4953000" cy="2730500"/>
          </a:xfrm>
          <a:prstGeom prst="rect">
            <a:avLst/>
          </a:prstGeom>
        </p:spPr>
      </p:pic>
    </p:spTree>
    <p:extLst>
      <p:ext uri="{BB962C8B-B14F-4D97-AF65-F5344CB8AC3E}">
        <p14:creationId xmlns:p14="http://schemas.microsoft.com/office/powerpoint/2010/main" val="31187802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24</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smtClean="0">
                <a:solidFill>
                  <a:srgbClr val="EEECE1">
                    <a:lumMod val="50000"/>
                  </a:srgbClr>
                </a:solidFill>
              </a:rPr>
              <a:t>Louisiana Believes</a:t>
            </a:r>
            <a:endParaRPr lang="en-US" dirty="0">
              <a:solidFill>
                <a:srgbClr val="EEECE1">
                  <a:lumMod val="50000"/>
                </a:srgbClr>
              </a:solidFill>
            </a:endParaRPr>
          </a:p>
        </p:txBody>
      </p:sp>
      <p:sp>
        <p:nvSpPr>
          <p:cNvPr id="6" name="Title 1"/>
          <p:cNvSpPr>
            <a:spLocks noGrp="1"/>
          </p:cNvSpPr>
          <p:nvPr>
            <p:ph type="title"/>
          </p:nvPr>
        </p:nvSpPr>
        <p:spPr/>
        <p:txBody>
          <a:bodyPr>
            <a:noAutofit/>
          </a:bodyPr>
          <a:lstStyle/>
          <a:p>
            <a:r>
              <a:rPr lang="en-US" sz="2800" dirty="0" smtClean="0"/>
              <a:t>Recommendation:  Transition</a:t>
            </a:r>
            <a:endParaRPr lang="en-US" sz="2800" dirty="0"/>
          </a:p>
        </p:txBody>
      </p:sp>
      <p:sp>
        <p:nvSpPr>
          <p:cNvPr id="10" name="Content Placeholder 4"/>
          <p:cNvSpPr>
            <a:spLocks noGrp="1"/>
          </p:cNvSpPr>
          <p:nvPr>
            <p:ph sz="quarter" idx="10"/>
          </p:nvPr>
        </p:nvSpPr>
        <p:spPr>
          <a:xfrm>
            <a:off x="228600" y="1219200"/>
            <a:ext cx="8915400" cy="5257800"/>
          </a:xfrm>
        </p:spPr>
        <p:txBody>
          <a:bodyPr>
            <a:noAutofit/>
          </a:bodyPr>
          <a:lstStyle/>
          <a:p>
            <a:pPr marL="0" lvl="1" indent="0">
              <a:spcBef>
                <a:spcPts val="300"/>
              </a:spcBef>
              <a:spcAft>
                <a:spcPts val="600"/>
              </a:spcAft>
              <a:buNone/>
            </a:pPr>
            <a:r>
              <a:rPr lang="en-US" sz="1800" dirty="0"/>
              <a:t>During the transition to new standards and </a:t>
            </a:r>
            <a:r>
              <a:rPr lang="en-US" sz="1800" dirty="0" smtClean="0"/>
              <a:t>assessments, to ensure an accurate measurement of student achievement, Louisiana will establish a two-year “baseline” period (2015 and 2016). During this baseline period:</a:t>
            </a:r>
            <a:endParaRPr lang="en-US" sz="1800" dirty="0"/>
          </a:p>
          <a:p>
            <a:pPr marL="285750" lvl="1" indent="-285750">
              <a:spcBef>
                <a:spcPts val="300"/>
              </a:spcBef>
              <a:spcAft>
                <a:spcPts val="600"/>
              </a:spcAft>
            </a:pPr>
            <a:r>
              <a:rPr lang="en-US" sz="1800" dirty="0" smtClean="0"/>
              <a:t>School and District Accountability:  Distribution of schools cannot drop below the 2012-2013 distribution.</a:t>
            </a:r>
          </a:p>
          <a:p>
            <a:pPr marL="285750" lvl="1" indent="-285750">
              <a:spcBef>
                <a:spcPts val="300"/>
              </a:spcBef>
              <a:spcAft>
                <a:spcPts val="600"/>
              </a:spcAft>
            </a:pPr>
            <a:r>
              <a:rPr lang="en-US" sz="1800" dirty="0" smtClean="0"/>
              <a:t>Compass:  Value-added data will not be required for use.</a:t>
            </a:r>
          </a:p>
          <a:p>
            <a:pPr marL="285750" lvl="1" indent="-285750">
              <a:spcBef>
                <a:spcPts val="300"/>
              </a:spcBef>
              <a:spcAft>
                <a:spcPts val="600"/>
              </a:spcAft>
            </a:pPr>
            <a:r>
              <a:rPr lang="en-US" sz="1800" dirty="0" smtClean="0"/>
              <a:t>Student promotion:  Local flexibility to make 4</a:t>
            </a:r>
            <a:r>
              <a:rPr lang="en-US" sz="1800" baseline="30000" dirty="0" smtClean="0"/>
              <a:t>th</a:t>
            </a:r>
            <a:r>
              <a:rPr lang="en-US" sz="1800" dirty="0" smtClean="0"/>
              <a:t> grade promotion decisions.</a:t>
            </a:r>
            <a:endParaRPr lang="en-US" sz="1800" dirty="0"/>
          </a:p>
          <a:p>
            <a:pPr marL="0" lvl="1" indent="0">
              <a:spcBef>
                <a:spcPts val="300"/>
              </a:spcBef>
              <a:spcAft>
                <a:spcPts val="600"/>
              </a:spcAft>
              <a:buNone/>
            </a:pPr>
            <a:r>
              <a:rPr lang="en-US" sz="1800" dirty="0" smtClean="0"/>
              <a:t>For more information on the transition policies, please click </a:t>
            </a:r>
            <a:r>
              <a:rPr lang="en-US" sz="1800" dirty="0" smtClean="0">
                <a:hlinkClick r:id="rId3"/>
              </a:rPr>
              <a:t>here</a:t>
            </a:r>
            <a:r>
              <a:rPr lang="en-US" sz="1800" dirty="0" smtClean="0"/>
              <a:t>.</a:t>
            </a:r>
          </a:p>
          <a:p>
            <a:pPr marL="0" indent="0">
              <a:spcBef>
                <a:spcPts val="300"/>
              </a:spcBef>
              <a:spcAft>
                <a:spcPts val="600"/>
              </a:spcAft>
              <a:buNone/>
            </a:pPr>
            <a:endParaRPr lang="en-US" sz="1800" b="1" dirty="0" smtClean="0"/>
          </a:p>
          <a:p>
            <a:pPr marL="0" indent="0">
              <a:buNone/>
            </a:pPr>
            <a:endParaRPr lang="en-US" sz="1800" b="1" dirty="0"/>
          </a:p>
          <a:p>
            <a:pPr marL="0" indent="0">
              <a:buNone/>
            </a:pPr>
            <a:endParaRPr lang="en-US" sz="1800" b="1" dirty="0" smtClean="0"/>
          </a:p>
          <a:p>
            <a:pPr marL="0" indent="0">
              <a:buNone/>
            </a:pPr>
            <a:endParaRPr lang="en-US" sz="1800" dirty="0" smtClean="0"/>
          </a:p>
          <a:p>
            <a:pPr marL="0" indent="0">
              <a:buNone/>
            </a:pPr>
            <a:endParaRPr lang="en-US" sz="1800" dirty="0" smtClean="0"/>
          </a:p>
          <a:p>
            <a:pPr marL="0" indent="0">
              <a:buNone/>
            </a:pPr>
            <a:endParaRPr lang="en-US" sz="1800" u="sng" dirty="0" smtClean="0"/>
          </a:p>
          <a:p>
            <a:pPr marL="0" indent="0">
              <a:buNone/>
            </a:pPr>
            <a:endParaRPr lang="en-US" sz="1800" u="sng" dirty="0"/>
          </a:p>
          <a:p>
            <a:pPr marL="0" indent="0">
              <a:buNone/>
            </a:pPr>
            <a:endParaRPr lang="en-US" sz="1800" u="sng" dirty="0" smtClean="0"/>
          </a:p>
          <a:p>
            <a:pPr marL="0" indent="0">
              <a:buNone/>
            </a:pPr>
            <a:endParaRPr lang="en-US" sz="1800" dirty="0" smtClean="0"/>
          </a:p>
        </p:txBody>
      </p:sp>
    </p:spTree>
    <p:extLst>
      <p:ext uri="{BB962C8B-B14F-4D97-AF65-F5344CB8AC3E}">
        <p14:creationId xmlns:p14="http://schemas.microsoft.com/office/powerpoint/2010/main" val="285098316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25</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smtClean="0">
                <a:solidFill>
                  <a:srgbClr val="EEECE1">
                    <a:lumMod val="50000"/>
                  </a:srgbClr>
                </a:solidFill>
              </a:rPr>
              <a:t>Louisiana Believes</a:t>
            </a:r>
            <a:endParaRPr lang="en-US" dirty="0">
              <a:solidFill>
                <a:srgbClr val="EEECE1">
                  <a:lumMod val="50000"/>
                </a:srgbClr>
              </a:solidFill>
            </a:endParaRPr>
          </a:p>
        </p:txBody>
      </p:sp>
      <p:sp>
        <p:nvSpPr>
          <p:cNvPr id="6" name="Title 1"/>
          <p:cNvSpPr>
            <a:spLocks noGrp="1"/>
          </p:cNvSpPr>
          <p:nvPr>
            <p:ph type="title"/>
          </p:nvPr>
        </p:nvSpPr>
        <p:spPr/>
        <p:txBody>
          <a:bodyPr>
            <a:noAutofit/>
          </a:bodyPr>
          <a:lstStyle/>
          <a:p>
            <a:r>
              <a:rPr lang="en-US" sz="2800" dirty="0" smtClean="0"/>
              <a:t>Recommendation:  </a:t>
            </a:r>
            <a:br>
              <a:rPr lang="en-US" sz="2800" dirty="0" smtClean="0"/>
            </a:br>
            <a:r>
              <a:rPr lang="en-US" sz="2800" dirty="0" smtClean="0"/>
              <a:t>Compass &amp; Support for Leaders</a:t>
            </a:r>
            <a:endParaRPr lang="en-US" sz="2800" dirty="0"/>
          </a:p>
        </p:txBody>
      </p:sp>
      <p:sp>
        <p:nvSpPr>
          <p:cNvPr id="5" name="TextBox 4"/>
          <p:cNvSpPr txBox="1"/>
          <p:nvPr/>
        </p:nvSpPr>
        <p:spPr>
          <a:xfrm>
            <a:off x="500250" y="1731940"/>
            <a:ext cx="184666" cy="369332"/>
          </a:xfrm>
          <a:prstGeom prst="rect">
            <a:avLst/>
          </a:prstGeom>
          <a:noFill/>
        </p:spPr>
        <p:txBody>
          <a:bodyPr wrap="none" rtlCol="0">
            <a:spAutoFit/>
          </a:bodyPr>
          <a:lstStyle/>
          <a:p>
            <a:endParaRPr lang="en-US" dirty="0"/>
          </a:p>
        </p:txBody>
      </p:sp>
      <p:sp>
        <p:nvSpPr>
          <p:cNvPr id="2" name="TextBox 1"/>
          <p:cNvSpPr txBox="1"/>
          <p:nvPr/>
        </p:nvSpPr>
        <p:spPr>
          <a:xfrm>
            <a:off x="0" y="1142508"/>
            <a:ext cx="7162800" cy="5370701"/>
          </a:xfrm>
          <a:prstGeom prst="rect">
            <a:avLst/>
          </a:prstGeom>
          <a:noFill/>
        </p:spPr>
        <p:txBody>
          <a:bodyPr wrap="square" rtlCol="0">
            <a:spAutoFit/>
          </a:bodyPr>
          <a:lstStyle/>
          <a:p>
            <a:r>
              <a:rPr lang="en-US" b="1" dirty="0"/>
              <a:t>Support for </a:t>
            </a:r>
            <a:r>
              <a:rPr lang="en-US" b="1" dirty="0" smtClean="0"/>
              <a:t>School </a:t>
            </a:r>
            <a:r>
              <a:rPr lang="en-US" b="1" dirty="0"/>
              <a:t>L</a:t>
            </a:r>
            <a:r>
              <a:rPr lang="en-US" b="1" dirty="0" smtClean="0"/>
              <a:t>eaders</a:t>
            </a:r>
            <a:r>
              <a:rPr lang="en-US" b="1" dirty="0"/>
              <a:t>:  </a:t>
            </a:r>
            <a:r>
              <a:rPr lang="en-US" dirty="0" smtClean="0"/>
              <a:t>Train </a:t>
            </a:r>
            <a:r>
              <a:rPr lang="en-US" dirty="0"/>
              <a:t>school leaders </a:t>
            </a:r>
            <a:r>
              <a:rPr lang="en-US" dirty="0" smtClean="0"/>
              <a:t>on how to create and manage schools where teachers collaborate to ensure student growth and build professional skills. </a:t>
            </a:r>
          </a:p>
          <a:p>
            <a:endParaRPr lang="en-US" b="1" dirty="0"/>
          </a:p>
          <a:p>
            <a:pPr>
              <a:spcBef>
                <a:spcPts val="600"/>
              </a:spcBef>
              <a:spcAft>
                <a:spcPts val="600"/>
              </a:spcAft>
            </a:pPr>
            <a:r>
              <a:rPr lang="en-US" b="1" dirty="0" smtClean="0"/>
              <a:t>Expand </a:t>
            </a:r>
            <a:r>
              <a:rPr lang="en-US" b="1" dirty="0"/>
              <a:t>the use of </a:t>
            </a:r>
            <a:r>
              <a:rPr lang="en-US" b="1" dirty="0" smtClean="0"/>
              <a:t>TAP: </a:t>
            </a:r>
            <a:endParaRPr lang="en-US" b="1" dirty="0"/>
          </a:p>
          <a:p>
            <a:pPr marL="285750" indent="-285750">
              <a:spcBef>
                <a:spcPts val="600"/>
              </a:spcBef>
              <a:spcAft>
                <a:spcPts val="600"/>
              </a:spcAft>
              <a:buFont typeface="Arial"/>
              <a:buChar char="•"/>
            </a:pPr>
            <a:r>
              <a:rPr lang="en-US" dirty="0"/>
              <a:t>The TAP initiative, which establishes collaboration and feedback routines that support educator reflection and improvement, </a:t>
            </a:r>
            <a:r>
              <a:rPr lang="en-US" dirty="0" smtClean="0"/>
              <a:t>is expanded </a:t>
            </a:r>
            <a:r>
              <a:rPr lang="en-US" dirty="0"/>
              <a:t>to support school leaders.  </a:t>
            </a:r>
          </a:p>
          <a:p>
            <a:pPr marL="285750" indent="-285750">
              <a:spcBef>
                <a:spcPts val="600"/>
              </a:spcBef>
              <a:spcAft>
                <a:spcPts val="600"/>
              </a:spcAft>
              <a:buFont typeface="Arial"/>
              <a:buChar char="•"/>
            </a:pPr>
            <a:r>
              <a:rPr lang="en-US" dirty="0" smtClean="0"/>
              <a:t>The Department and TAP leadership districts support interested districts as they incorporate </a:t>
            </a:r>
            <a:r>
              <a:rPr lang="en-US" dirty="0"/>
              <a:t>TAP Best Practices (in part or whole) throughout their district or in targeted schools</a:t>
            </a:r>
            <a:r>
              <a:rPr lang="en-US" dirty="0" smtClean="0"/>
              <a:t>.</a:t>
            </a:r>
            <a:endParaRPr lang="en-US" b="1" dirty="0"/>
          </a:p>
          <a:p>
            <a:pPr>
              <a:spcBef>
                <a:spcPts val="600"/>
              </a:spcBef>
              <a:spcAft>
                <a:spcPts val="600"/>
              </a:spcAft>
            </a:pPr>
            <a:r>
              <a:rPr lang="en-US" b="1" dirty="0" smtClean="0"/>
              <a:t>Develop a Statewide Principal </a:t>
            </a:r>
            <a:r>
              <a:rPr lang="en-US" b="1" dirty="0"/>
              <a:t>F</a:t>
            </a:r>
            <a:r>
              <a:rPr lang="en-US" b="1" dirty="0" smtClean="0"/>
              <a:t>ellowship Program: </a:t>
            </a:r>
          </a:p>
          <a:p>
            <a:pPr marL="285750" indent="-285750">
              <a:spcBef>
                <a:spcPts val="600"/>
              </a:spcBef>
              <a:spcAft>
                <a:spcPts val="600"/>
              </a:spcAft>
              <a:buFont typeface="Arial"/>
              <a:buChar char="•"/>
            </a:pPr>
            <a:r>
              <a:rPr lang="en-US" dirty="0" smtClean="0"/>
              <a:t>The Department will initiate a fellowship for </a:t>
            </a:r>
            <a:r>
              <a:rPr lang="en-US" dirty="0"/>
              <a:t>school </a:t>
            </a:r>
            <a:r>
              <a:rPr lang="en-US" dirty="0" smtClean="0"/>
              <a:t>leaders.</a:t>
            </a:r>
          </a:p>
          <a:p>
            <a:pPr marL="285750" indent="-285750">
              <a:spcBef>
                <a:spcPts val="600"/>
              </a:spcBef>
              <a:spcAft>
                <a:spcPts val="600"/>
              </a:spcAft>
              <a:buFont typeface="Arial"/>
              <a:buChar char="•"/>
            </a:pPr>
            <a:r>
              <a:rPr lang="en-US" dirty="0" smtClean="0"/>
              <a:t>The fellowship will help school leaders use the Compass tool to improve instruction by supporting teacher improvement through collaboration, observation, and feedback. </a:t>
            </a:r>
          </a:p>
        </p:txBody>
      </p:sp>
      <p:pic>
        <p:nvPicPr>
          <p:cNvPr id="8" name="Picture 7"/>
          <p:cNvPicPr>
            <a:picLocks noChangeAspect="1"/>
          </p:cNvPicPr>
          <p:nvPr/>
        </p:nvPicPr>
        <p:blipFill>
          <a:blip r:embed="rId3"/>
          <a:stretch>
            <a:fillRect/>
          </a:stretch>
        </p:blipFill>
        <p:spPr>
          <a:xfrm>
            <a:off x="7391400" y="1905000"/>
            <a:ext cx="1447800" cy="3845719"/>
          </a:xfrm>
          <a:prstGeom prst="rect">
            <a:avLst/>
          </a:prstGeom>
        </p:spPr>
      </p:pic>
    </p:spTree>
    <p:extLst>
      <p:ext uri="{BB962C8B-B14F-4D97-AF65-F5344CB8AC3E}">
        <p14:creationId xmlns:p14="http://schemas.microsoft.com/office/powerpoint/2010/main" val="91482697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26</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smtClean="0">
                <a:solidFill>
                  <a:srgbClr val="EEECE1">
                    <a:lumMod val="50000"/>
                  </a:srgbClr>
                </a:solidFill>
              </a:rPr>
              <a:t>Louisiana Believes</a:t>
            </a:r>
            <a:endParaRPr lang="en-US" dirty="0">
              <a:solidFill>
                <a:srgbClr val="EEECE1">
                  <a:lumMod val="50000"/>
                </a:srgbClr>
              </a:solidFill>
            </a:endParaRPr>
          </a:p>
        </p:txBody>
      </p:sp>
      <p:sp>
        <p:nvSpPr>
          <p:cNvPr id="6" name="Title 1"/>
          <p:cNvSpPr>
            <a:spLocks noGrp="1"/>
          </p:cNvSpPr>
          <p:nvPr>
            <p:ph type="title"/>
          </p:nvPr>
        </p:nvSpPr>
        <p:spPr/>
        <p:txBody>
          <a:bodyPr>
            <a:noAutofit/>
          </a:bodyPr>
          <a:lstStyle/>
          <a:p>
            <a:r>
              <a:rPr lang="en-US" sz="2800" dirty="0" smtClean="0"/>
              <a:t>Recommendation: </a:t>
            </a:r>
            <a:br>
              <a:rPr lang="en-US" sz="2800" dirty="0" smtClean="0"/>
            </a:br>
            <a:r>
              <a:rPr lang="en-US" sz="2800" dirty="0" smtClean="0"/>
              <a:t>Compass &amp; Leader Goal Setting</a:t>
            </a:r>
            <a:endParaRPr lang="en-US" sz="2800" dirty="0"/>
          </a:p>
        </p:txBody>
      </p:sp>
      <p:sp>
        <p:nvSpPr>
          <p:cNvPr id="5" name="TextBox 4"/>
          <p:cNvSpPr txBox="1"/>
          <p:nvPr/>
        </p:nvSpPr>
        <p:spPr>
          <a:xfrm>
            <a:off x="500250" y="1731940"/>
            <a:ext cx="184666" cy="369332"/>
          </a:xfrm>
          <a:prstGeom prst="rect">
            <a:avLst/>
          </a:prstGeom>
          <a:noFill/>
        </p:spPr>
        <p:txBody>
          <a:bodyPr wrap="none" rtlCol="0">
            <a:spAutoFit/>
          </a:bodyPr>
          <a:lstStyle/>
          <a:p>
            <a:endParaRPr lang="en-US" dirty="0"/>
          </a:p>
        </p:txBody>
      </p:sp>
      <p:sp>
        <p:nvSpPr>
          <p:cNvPr id="2" name="TextBox 1"/>
          <p:cNvSpPr txBox="1"/>
          <p:nvPr/>
        </p:nvSpPr>
        <p:spPr>
          <a:xfrm>
            <a:off x="0" y="1219200"/>
            <a:ext cx="7467600" cy="5940088"/>
          </a:xfrm>
          <a:prstGeom prst="rect">
            <a:avLst/>
          </a:prstGeom>
          <a:noFill/>
        </p:spPr>
        <p:txBody>
          <a:bodyPr wrap="square" rtlCol="0">
            <a:spAutoFit/>
          </a:bodyPr>
          <a:lstStyle/>
          <a:p>
            <a:pPr>
              <a:spcBef>
                <a:spcPts val="600"/>
              </a:spcBef>
              <a:spcAft>
                <a:spcPts val="600"/>
              </a:spcAft>
            </a:pPr>
            <a:r>
              <a:rPr lang="en-US" sz="1750" b="1" dirty="0" smtClean="0"/>
              <a:t>Goal Setting for School </a:t>
            </a:r>
            <a:r>
              <a:rPr lang="en-US" sz="1750" b="1" dirty="0"/>
              <a:t>L</a:t>
            </a:r>
            <a:r>
              <a:rPr lang="en-US" sz="1750" b="1" dirty="0" smtClean="0"/>
              <a:t>eaders: </a:t>
            </a:r>
            <a:r>
              <a:rPr lang="en-US" sz="1750" dirty="0" smtClean="0"/>
              <a:t>School leaders set </a:t>
            </a:r>
            <a:r>
              <a:rPr lang="en-US" sz="1750" dirty="0"/>
              <a:t>ambitious goals, grounded in school performance (student performance), to guide the school team. </a:t>
            </a:r>
            <a:endParaRPr lang="en-US" sz="1750" dirty="0" smtClean="0"/>
          </a:p>
          <a:p>
            <a:pPr>
              <a:spcBef>
                <a:spcPts val="600"/>
              </a:spcBef>
              <a:spcAft>
                <a:spcPts val="600"/>
              </a:spcAft>
            </a:pPr>
            <a:r>
              <a:rPr lang="en-US" sz="1750" b="1" dirty="0" smtClean="0"/>
              <a:t>School Leader Goals Overview: </a:t>
            </a:r>
            <a:r>
              <a:rPr lang="en-US" sz="1750" dirty="0"/>
              <a:t>S</a:t>
            </a:r>
            <a:r>
              <a:rPr lang="en-US" sz="1750" dirty="0" smtClean="0"/>
              <a:t>tudent </a:t>
            </a:r>
            <a:r>
              <a:rPr lang="en-US" sz="1750" dirty="0"/>
              <a:t>learning </a:t>
            </a:r>
            <a:r>
              <a:rPr lang="en-US" sz="1750" dirty="0" smtClean="0"/>
              <a:t>targets </a:t>
            </a:r>
            <a:r>
              <a:rPr lang="en-US" sz="1750" dirty="0"/>
              <a:t>based on the performance of students at the </a:t>
            </a:r>
            <a:r>
              <a:rPr lang="en-US" sz="1750" dirty="0" smtClean="0"/>
              <a:t>school.</a:t>
            </a:r>
          </a:p>
          <a:p>
            <a:pPr marL="742950" lvl="1" indent="-285750">
              <a:spcBef>
                <a:spcPts val="600"/>
              </a:spcBef>
              <a:spcAft>
                <a:spcPts val="600"/>
              </a:spcAft>
              <a:buFont typeface="Arial"/>
              <a:buChar char="•"/>
            </a:pPr>
            <a:r>
              <a:rPr lang="en-US" sz="1750" dirty="0" smtClean="0"/>
              <a:t>One </a:t>
            </a:r>
            <a:r>
              <a:rPr lang="en-US" sz="1750" dirty="0"/>
              <a:t>learning target based on overall school performance improvement in the current school year, as measured by </a:t>
            </a:r>
            <a:r>
              <a:rPr lang="en-US" sz="1750" dirty="0" smtClean="0"/>
              <a:t>SPS. </a:t>
            </a:r>
            <a:endParaRPr lang="en-US" sz="1750" dirty="0"/>
          </a:p>
          <a:p>
            <a:pPr marL="742950" lvl="1" indent="-285750">
              <a:spcBef>
                <a:spcPts val="600"/>
              </a:spcBef>
              <a:spcAft>
                <a:spcPts val="600"/>
              </a:spcAft>
              <a:buFont typeface="Arial"/>
              <a:buChar char="•"/>
            </a:pPr>
            <a:r>
              <a:rPr lang="en-US" sz="1750" dirty="0" smtClean="0"/>
              <a:t>One learning target based </a:t>
            </a:r>
            <a:r>
              <a:rPr lang="en-US" sz="1750" dirty="0"/>
              <a:t>on a component of school performance improvement (e.g., ACT improvement for a high </a:t>
            </a:r>
            <a:r>
              <a:rPr lang="en-US" sz="1750" dirty="0" smtClean="0"/>
              <a:t>school, math achievement for an elementary school).</a:t>
            </a:r>
          </a:p>
          <a:p>
            <a:pPr marL="285750" indent="-285750">
              <a:spcBef>
                <a:spcPts val="600"/>
              </a:spcBef>
              <a:spcAft>
                <a:spcPts val="600"/>
              </a:spcAft>
              <a:buFont typeface="Arial"/>
              <a:buChar char="•"/>
            </a:pPr>
            <a:r>
              <a:rPr lang="en-US" sz="1750" dirty="0" smtClean="0">
                <a:solidFill>
                  <a:schemeClr val="dk1"/>
                </a:solidFill>
              </a:rPr>
              <a:t>To support and guide school leaders, </a:t>
            </a:r>
            <a:r>
              <a:rPr lang="en-US" sz="1750" dirty="0">
                <a:solidFill>
                  <a:schemeClr val="dk1"/>
                </a:solidFill>
              </a:rPr>
              <a:t>r</a:t>
            </a:r>
            <a:r>
              <a:rPr lang="en-US" sz="1750" dirty="0" smtClean="0">
                <a:solidFill>
                  <a:schemeClr val="dk1"/>
                </a:solidFill>
              </a:rPr>
              <a:t>ecommended targets based on historical performance of similar schools will be provided by the Department.</a:t>
            </a:r>
          </a:p>
          <a:p>
            <a:pPr marL="285750" indent="-285750">
              <a:spcBef>
                <a:spcPts val="600"/>
              </a:spcBef>
              <a:spcAft>
                <a:spcPts val="600"/>
              </a:spcAft>
              <a:buFont typeface="Arial"/>
              <a:buChar char="•"/>
            </a:pPr>
            <a:r>
              <a:rPr lang="en-US" sz="1750" dirty="0" smtClean="0"/>
              <a:t>School </a:t>
            </a:r>
            <a:r>
              <a:rPr lang="en-US" sz="1750" dirty="0"/>
              <a:t>leaders at alternative, juvenile, K-2, and special schools </a:t>
            </a:r>
            <a:r>
              <a:rPr lang="en-US" sz="1750" dirty="0" smtClean="0"/>
              <a:t>will </a:t>
            </a:r>
            <a:r>
              <a:rPr lang="en-US" sz="1750" dirty="0"/>
              <a:t>have </a:t>
            </a:r>
            <a:r>
              <a:rPr lang="en-US" sz="1750" dirty="0" smtClean="0"/>
              <a:t>alternate </a:t>
            </a:r>
            <a:r>
              <a:rPr lang="en-US" sz="1750" dirty="0"/>
              <a:t>frameworks and recommended </a:t>
            </a:r>
            <a:r>
              <a:rPr lang="en-US" sz="1750" dirty="0" smtClean="0"/>
              <a:t>goals, with Department-provided supports. The Department, in the spring and summer of 2015, will work with school leaders from these schools to develop alternate frameworks for goal setting.</a:t>
            </a:r>
            <a:endParaRPr lang="en-US" sz="1750" dirty="0"/>
          </a:p>
          <a:p>
            <a:pPr>
              <a:spcBef>
                <a:spcPts val="600"/>
              </a:spcBef>
              <a:spcAft>
                <a:spcPts val="600"/>
              </a:spcAft>
            </a:pPr>
            <a:endParaRPr lang="en-US" sz="1750" b="1" dirty="0" smtClean="0"/>
          </a:p>
          <a:p>
            <a:endParaRPr lang="en-US" sz="1750" b="1" dirty="0"/>
          </a:p>
        </p:txBody>
      </p:sp>
      <p:pic>
        <p:nvPicPr>
          <p:cNvPr id="7" name="Picture 6"/>
          <p:cNvPicPr>
            <a:picLocks noChangeAspect="1"/>
          </p:cNvPicPr>
          <p:nvPr/>
        </p:nvPicPr>
        <p:blipFill>
          <a:blip r:embed="rId3"/>
          <a:stretch>
            <a:fillRect/>
          </a:stretch>
        </p:blipFill>
        <p:spPr>
          <a:xfrm>
            <a:off x="7391400" y="1752600"/>
            <a:ext cx="1534758" cy="4076700"/>
          </a:xfrm>
          <a:prstGeom prst="rect">
            <a:avLst/>
          </a:prstGeom>
        </p:spPr>
      </p:pic>
    </p:spTree>
    <p:extLst>
      <p:ext uri="{BB962C8B-B14F-4D97-AF65-F5344CB8AC3E}">
        <p14:creationId xmlns:p14="http://schemas.microsoft.com/office/powerpoint/2010/main" val="231864474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27</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smtClean="0">
                <a:solidFill>
                  <a:srgbClr val="EEECE1">
                    <a:lumMod val="50000"/>
                  </a:srgbClr>
                </a:solidFill>
              </a:rPr>
              <a:t>Louisiana Believes</a:t>
            </a:r>
            <a:endParaRPr lang="en-US" dirty="0">
              <a:solidFill>
                <a:srgbClr val="EEECE1">
                  <a:lumMod val="50000"/>
                </a:srgbClr>
              </a:solidFill>
            </a:endParaRPr>
          </a:p>
        </p:txBody>
      </p:sp>
      <p:sp>
        <p:nvSpPr>
          <p:cNvPr id="6" name="Title 1"/>
          <p:cNvSpPr>
            <a:spLocks noGrp="1"/>
          </p:cNvSpPr>
          <p:nvPr>
            <p:ph type="title"/>
          </p:nvPr>
        </p:nvSpPr>
        <p:spPr/>
        <p:txBody>
          <a:bodyPr>
            <a:noAutofit/>
          </a:bodyPr>
          <a:lstStyle/>
          <a:p>
            <a:r>
              <a:rPr lang="en-US" sz="2800" dirty="0" smtClean="0"/>
              <a:t>Recommendation:  </a:t>
            </a:r>
            <a:br>
              <a:rPr lang="en-US" sz="2800" dirty="0" smtClean="0"/>
            </a:br>
            <a:r>
              <a:rPr lang="en-US" sz="2800" dirty="0" smtClean="0"/>
              <a:t>Compass &amp; Empowerment</a:t>
            </a:r>
            <a:endParaRPr lang="en-US" sz="2800" dirty="0"/>
          </a:p>
        </p:txBody>
      </p:sp>
      <p:sp>
        <p:nvSpPr>
          <p:cNvPr id="5" name="TextBox 4"/>
          <p:cNvSpPr txBox="1"/>
          <p:nvPr/>
        </p:nvSpPr>
        <p:spPr>
          <a:xfrm>
            <a:off x="500250" y="1731940"/>
            <a:ext cx="184666" cy="369332"/>
          </a:xfrm>
          <a:prstGeom prst="rect">
            <a:avLst/>
          </a:prstGeom>
          <a:noFill/>
        </p:spPr>
        <p:txBody>
          <a:bodyPr wrap="none" rtlCol="0">
            <a:spAutoFit/>
          </a:bodyPr>
          <a:lstStyle/>
          <a:p>
            <a:endParaRPr lang="en-US" dirty="0"/>
          </a:p>
        </p:txBody>
      </p:sp>
      <p:sp>
        <p:nvSpPr>
          <p:cNvPr id="2" name="TextBox 1"/>
          <p:cNvSpPr txBox="1"/>
          <p:nvPr/>
        </p:nvSpPr>
        <p:spPr>
          <a:xfrm>
            <a:off x="11730" y="1143000"/>
            <a:ext cx="7608269" cy="5878532"/>
          </a:xfrm>
          <a:prstGeom prst="rect">
            <a:avLst/>
          </a:prstGeom>
          <a:noFill/>
        </p:spPr>
        <p:txBody>
          <a:bodyPr wrap="square" rtlCol="0">
            <a:spAutoFit/>
          </a:bodyPr>
          <a:lstStyle/>
          <a:p>
            <a:pPr>
              <a:spcBef>
                <a:spcPts val="600"/>
              </a:spcBef>
              <a:spcAft>
                <a:spcPts val="600"/>
              </a:spcAft>
            </a:pPr>
            <a:r>
              <a:rPr lang="en-US" b="1" dirty="0" smtClean="0"/>
              <a:t>Empowerment of School </a:t>
            </a:r>
            <a:r>
              <a:rPr lang="en-US" b="1" dirty="0"/>
              <a:t>L</a:t>
            </a:r>
            <a:r>
              <a:rPr lang="en-US" b="1" dirty="0" smtClean="0"/>
              <a:t>eaders:  </a:t>
            </a:r>
            <a:r>
              <a:rPr lang="en-US" dirty="0" smtClean="0"/>
              <a:t>School leaders provide feedback for improvement and final ratings based on multiple measures of educator and student success.</a:t>
            </a:r>
          </a:p>
          <a:p>
            <a:pPr>
              <a:spcBef>
                <a:spcPts val="600"/>
              </a:spcBef>
              <a:spcAft>
                <a:spcPts val="600"/>
              </a:spcAft>
            </a:pPr>
            <a:r>
              <a:rPr lang="en-US" b="1" dirty="0" smtClean="0"/>
              <a:t>Final Evaluation Overview:</a:t>
            </a:r>
            <a:endParaRPr lang="en-US" dirty="0" smtClean="0"/>
          </a:p>
          <a:p>
            <a:pPr marL="285750" indent="-285750">
              <a:spcBef>
                <a:spcPts val="600"/>
              </a:spcBef>
              <a:spcAft>
                <a:spcPts val="600"/>
              </a:spcAft>
              <a:buFont typeface="Arial"/>
              <a:buChar char="•"/>
            </a:pPr>
            <a:r>
              <a:rPr lang="en-US" dirty="0" smtClean="0">
                <a:solidFill>
                  <a:srgbClr val="000000"/>
                </a:solidFill>
              </a:rPr>
              <a:t>For all teachers, leaders </a:t>
            </a:r>
            <a:r>
              <a:rPr lang="en-US" dirty="0">
                <a:solidFill>
                  <a:srgbClr val="000000"/>
                </a:solidFill>
              </a:rPr>
              <a:t>consider multiple measures to determine teachers’ ratings, including value-added (where available) and student learning targets (goals</a:t>
            </a:r>
            <a:r>
              <a:rPr lang="en-US" dirty="0" smtClean="0">
                <a:solidFill>
                  <a:srgbClr val="000000"/>
                </a:solidFill>
              </a:rPr>
              <a:t>) for the student growth score.</a:t>
            </a:r>
            <a:endParaRPr lang="en-US" dirty="0" smtClean="0">
              <a:solidFill>
                <a:schemeClr val="dk1"/>
              </a:solidFill>
            </a:endParaRPr>
          </a:p>
          <a:p>
            <a:pPr marL="285750" indent="-285750">
              <a:spcBef>
                <a:spcPts val="600"/>
              </a:spcBef>
              <a:spcAft>
                <a:spcPts val="600"/>
              </a:spcAft>
              <a:buFont typeface="Arial"/>
              <a:buChar char="•"/>
            </a:pPr>
            <a:r>
              <a:rPr lang="en-US" dirty="0"/>
              <a:t>For all teachers, </a:t>
            </a:r>
            <a:r>
              <a:rPr lang="en-US" dirty="0" smtClean="0"/>
              <a:t>an “</a:t>
            </a:r>
            <a:r>
              <a:rPr lang="en-US" dirty="0"/>
              <a:t>ineffective” score on either half of the evaluation will no </a:t>
            </a:r>
            <a:r>
              <a:rPr lang="en-US" dirty="0" smtClean="0"/>
              <a:t>longer override other measures or the principal’s judgment.</a:t>
            </a:r>
            <a:endParaRPr lang="en-US" dirty="0" smtClean="0">
              <a:solidFill>
                <a:schemeClr val="dk1"/>
              </a:solidFill>
            </a:endParaRPr>
          </a:p>
          <a:p>
            <a:pPr marL="742950" lvl="1" indent="-285750">
              <a:spcBef>
                <a:spcPts val="600"/>
              </a:spcBef>
              <a:spcAft>
                <a:spcPts val="600"/>
              </a:spcAft>
              <a:buFont typeface="Arial"/>
              <a:buChar char="•"/>
            </a:pPr>
            <a:r>
              <a:rPr lang="en-US" dirty="0" smtClean="0">
                <a:solidFill>
                  <a:schemeClr val="dk1"/>
                </a:solidFill>
              </a:rPr>
              <a:t>Value-added data continues to provide important information to school leaders and educators, but does not override school leaders’ decision-making. </a:t>
            </a:r>
          </a:p>
          <a:p>
            <a:pPr marL="285750" indent="-285750">
              <a:spcBef>
                <a:spcPts val="600"/>
              </a:spcBef>
              <a:spcAft>
                <a:spcPts val="600"/>
              </a:spcAft>
              <a:buFont typeface="Arial"/>
              <a:buChar char="•"/>
            </a:pPr>
            <a:r>
              <a:rPr lang="en-US" dirty="0" smtClean="0">
                <a:solidFill>
                  <a:schemeClr val="dk1"/>
                </a:solidFill>
              </a:rPr>
              <a:t>For teachers with value-added data,</a:t>
            </a:r>
            <a:r>
              <a:rPr lang="en-US" dirty="0"/>
              <a:t> leaders may adjust the student outcomes score by +/ - 1 level from the VAM score received, based on the learning </a:t>
            </a:r>
            <a:r>
              <a:rPr lang="en-US" dirty="0" smtClean="0"/>
              <a:t>targets.</a:t>
            </a:r>
            <a:endParaRPr lang="en-US" dirty="0" smtClean="0">
              <a:solidFill>
                <a:schemeClr val="dk1"/>
              </a:solidFill>
            </a:endParaRPr>
          </a:p>
          <a:p>
            <a:pPr>
              <a:spcBef>
                <a:spcPts val="600"/>
              </a:spcBef>
              <a:spcAft>
                <a:spcPts val="600"/>
              </a:spcAft>
            </a:pPr>
            <a:endParaRPr lang="en-US" dirty="0">
              <a:solidFill>
                <a:schemeClr val="dk1"/>
              </a:solidFill>
            </a:endParaRPr>
          </a:p>
          <a:p>
            <a:pPr>
              <a:spcBef>
                <a:spcPts val="600"/>
              </a:spcBef>
              <a:spcAft>
                <a:spcPts val="600"/>
              </a:spcAft>
              <a:defRPr/>
            </a:pPr>
            <a:endParaRPr lang="en-US" b="1" dirty="0"/>
          </a:p>
        </p:txBody>
      </p:sp>
      <p:pic>
        <p:nvPicPr>
          <p:cNvPr id="8" name="Picture 7"/>
          <p:cNvPicPr>
            <a:picLocks noChangeAspect="1"/>
          </p:cNvPicPr>
          <p:nvPr/>
        </p:nvPicPr>
        <p:blipFill>
          <a:blip r:embed="rId3"/>
          <a:stretch>
            <a:fillRect/>
          </a:stretch>
        </p:blipFill>
        <p:spPr>
          <a:xfrm>
            <a:off x="7634514" y="1524000"/>
            <a:ext cx="1473200" cy="3833327"/>
          </a:xfrm>
          <a:prstGeom prst="rect">
            <a:avLst/>
          </a:prstGeom>
        </p:spPr>
      </p:pic>
    </p:spTree>
    <p:extLst>
      <p:ext uri="{BB962C8B-B14F-4D97-AF65-F5344CB8AC3E}">
        <p14:creationId xmlns:p14="http://schemas.microsoft.com/office/powerpoint/2010/main" val="383024140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28</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smtClean="0">
                <a:solidFill>
                  <a:srgbClr val="EEECE1">
                    <a:lumMod val="50000"/>
                  </a:srgbClr>
                </a:solidFill>
              </a:rPr>
              <a:t>Louisiana Believes</a:t>
            </a:r>
            <a:endParaRPr lang="en-US" dirty="0">
              <a:solidFill>
                <a:srgbClr val="EEECE1">
                  <a:lumMod val="50000"/>
                </a:srgbClr>
              </a:solidFill>
            </a:endParaRPr>
          </a:p>
        </p:txBody>
      </p:sp>
      <p:sp>
        <p:nvSpPr>
          <p:cNvPr id="6" name="Title 1"/>
          <p:cNvSpPr>
            <a:spLocks noGrp="1"/>
          </p:cNvSpPr>
          <p:nvPr>
            <p:ph type="title"/>
          </p:nvPr>
        </p:nvSpPr>
        <p:spPr/>
        <p:txBody>
          <a:bodyPr>
            <a:noAutofit/>
          </a:bodyPr>
          <a:lstStyle/>
          <a:p>
            <a:r>
              <a:rPr lang="en-US" sz="2800" dirty="0" smtClean="0"/>
              <a:t>Recommendation: </a:t>
            </a:r>
            <a:br>
              <a:rPr lang="en-US" sz="2800" dirty="0" smtClean="0"/>
            </a:br>
            <a:r>
              <a:rPr lang="en-US" sz="2800" dirty="0" smtClean="0"/>
              <a:t>Observation and Rubric Support</a:t>
            </a:r>
            <a:endParaRPr lang="en-US" sz="2800" dirty="0"/>
          </a:p>
        </p:txBody>
      </p:sp>
      <p:sp>
        <p:nvSpPr>
          <p:cNvPr id="10" name="Content Placeholder 4"/>
          <p:cNvSpPr>
            <a:spLocks noGrp="1"/>
          </p:cNvSpPr>
          <p:nvPr>
            <p:ph sz="quarter" idx="10"/>
          </p:nvPr>
        </p:nvSpPr>
        <p:spPr>
          <a:xfrm>
            <a:off x="0" y="1219200"/>
            <a:ext cx="9144000" cy="5257800"/>
          </a:xfrm>
        </p:spPr>
        <p:txBody>
          <a:bodyPr>
            <a:noAutofit/>
          </a:bodyPr>
          <a:lstStyle/>
          <a:p>
            <a:pPr marL="0" lvl="1" indent="0">
              <a:spcBef>
                <a:spcPts val="300"/>
              </a:spcBef>
              <a:spcAft>
                <a:spcPts val="600"/>
              </a:spcAft>
              <a:buNone/>
            </a:pPr>
            <a:r>
              <a:rPr lang="en-US" sz="1800" dirty="0" smtClean="0">
                <a:latin typeface="Calibri"/>
                <a:cs typeface="Calibri"/>
              </a:rPr>
              <a:t>The Department, in partnership with the Louisiana Association of Principals (LAP), will convene a working group of principals and teachers to consider best practices for making the observation process as efficient and effective as possible.  The Department and LAP will release guidance and information on:</a:t>
            </a:r>
          </a:p>
          <a:p>
            <a:pPr marL="508000" lvl="2" indent="-285750">
              <a:spcBef>
                <a:spcPts val="300"/>
              </a:spcBef>
              <a:spcAft>
                <a:spcPts val="600"/>
              </a:spcAft>
            </a:pPr>
            <a:r>
              <a:rPr lang="en-US" sz="1800" dirty="0" smtClean="0">
                <a:latin typeface="Calibri"/>
                <a:cs typeface="Calibri"/>
              </a:rPr>
              <a:t>The alternate </a:t>
            </a:r>
            <a:r>
              <a:rPr lang="en-US" sz="1800" dirty="0">
                <a:latin typeface="Calibri"/>
                <a:cs typeface="Calibri"/>
              </a:rPr>
              <a:t>rubric process and rubric </a:t>
            </a:r>
            <a:r>
              <a:rPr lang="en-US" sz="1800" dirty="0" smtClean="0">
                <a:latin typeface="Calibri"/>
                <a:cs typeface="Calibri"/>
              </a:rPr>
              <a:t>tools, in consultation with principals and educators.</a:t>
            </a:r>
          </a:p>
          <a:p>
            <a:pPr marL="508000" lvl="2" indent="-285750">
              <a:spcBef>
                <a:spcPts val="300"/>
              </a:spcBef>
              <a:spcAft>
                <a:spcPts val="600"/>
              </a:spcAft>
            </a:pPr>
            <a:r>
              <a:rPr lang="en-US" sz="1800" dirty="0">
                <a:latin typeface="Calibri"/>
                <a:cs typeface="Calibri"/>
              </a:rPr>
              <a:t>B</a:t>
            </a:r>
            <a:r>
              <a:rPr lang="en-US" sz="1800" dirty="0" smtClean="0">
                <a:latin typeface="Calibri"/>
                <a:cs typeface="Calibri"/>
              </a:rPr>
              <a:t>est practices and strategies for efficient, effective observations, as well as for setting SLTs.</a:t>
            </a:r>
          </a:p>
          <a:p>
            <a:pPr marL="0" lvl="1" indent="0">
              <a:spcBef>
                <a:spcPts val="300"/>
              </a:spcBef>
              <a:spcAft>
                <a:spcPts val="600"/>
              </a:spcAft>
              <a:buNone/>
            </a:pPr>
            <a:endParaRPr lang="en-US" sz="1800" dirty="0">
              <a:latin typeface="Calibri"/>
              <a:cs typeface="Calibri"/>
            </a:endParaRPr>
          </a:p>
          <a:p>
            <a:pPr marL="0" lvl="1" indent="0">
              <a:spcBef>
                <a:spcPts val="300"/>
              </a:spcBef>
              <a:spcAft>
                <a:spcPts val="600"/>
              </a:spcAft>
              <a:buNone/>
            </a:pPr>
            <a:r>
              <a:rPr lang="en-US" sz="1800" b="1" dirty="0" smtClean="0">
                <a:latin typeface="Calibri"/>
                <a:cs typeface="Calibri"/>
              </a:rPr>
              <a:t>Additional Department of Education Recommendation</a:t>
            </a:r>
          </a:p>
          <a:p>
            <a:pPr lvl="0"/>
            <a:r>
              <a:rPr lang="en-US" sz="1800" dirty="0" smtClean="0">
                <a:latin typeface="Calibri"/>
                <a:cs typeface="Calibri"/>
              </a:rPr>
              <a:t>Revise policy language regarding observations to clarify </a:t>
            </a:r>
            <a:r>
              <a:rPr lang="en-US" sz="1800" dirty="0">
                <a:latin typeface="Calibri"/>
                <a:cs typeface="Calibri"/>
              </a:rPr>
              <a:t>that principals and administrators should conduct as many observations of teacher and administrator practice as is sufficient to gain a complete and accurate picture of performance, including strengths and weaknesses, and to impart individualized feedback throughout the </a:t>
            </a:r>
            <a:r>
              <a:rPr lang="en-US" sz="1800" dirty="0" smtClean="0">
                <a:latin typeface="Calibri"/>
                <a:cs typeface="Calibri"/>
              </a:rPr>
              <a:t>year.</a:t>
            </a:r>
          </a:p>
          <a:p>
            <a:pPr marL="0" indent="0">
              <a:spcBef>
                <a:spcPts val="300"/>
              </a:spcBef>
              <a:spcAft>
                <a:spcPts val="600"/>
              </a:spcAft>
              <a:buNone/>
            </a:pPr>
            <a:endParaRPr lang="en-US" sz="1800" b="1" dirty="0" smtClean="0">
              <a:latin typeface="Calibri"/>
              <a:cs typeface="Calibri"/>
            </a:endParaRPr>
          </a:p>
          <a:p>
            <a:pPr marL="0" indent="0">
              <a:buNone/>
            </a:pPr>
            <a:endParaRPr lang="en-US" sz="1800" b="1" dirty="0">
              <a:latin typeface="Calibri"/>
              <a:cs typeface="Calibri"/>
            </a:endParaRPr>
          </a:p>
          <a:p>
            <a:pPr marL="0" indent="0">
              <a:buNone/>
            </a:pPr>
            <a:endParaRPr lang="en-US" sz="1800" b="1" dirty="0" smtClean="0">
              <a:latin typeface="Calibri"/>
              <a:cs typeface="Calibri"/>
            </a:endParaRPr>
          </a:p>
          <a:p>
            <a:pPr marL="0" indent="0">
              <a:buNone/>
            </a:pPr>
            <a:endParaRPr lang="en-US" sz="1800" dirty="0" smtClean="0">
              <a:latin typeface="Calibri"/>
              <a:cs typeface="Calibri"/>
            </a:endParaRPr>
          </a:p>
          <a:p>
            <a:pPr marL="0" indent="0">
              <a:buNone/>
            </a:pPr>
            <a:endParaRPr lang="en-US" sz="1800" dirty="0" smtClean="0">
              <a:latin typeface="Calibri"/>
              <a:cs typeface="Calibri"/>
            </a:endParaRPr>
          </a:p>
          <a:p>
            <a:pPr marL="0" indent="0">
              <a:buNone/>
            </a:pPr>
            <a:endParaRPr lang="en-US" sz="1800" u="sng" dirty="0" smtClean="0">
              <a:latin typeface="Calibri"/>
              <a:cs typeface="Calibri"/>
            </a:endParaRPr>
          </a:p>
          <a:p>
            <a:pPr marL="0" indent="0">
              <a:buNone/>
            </a:pPr>
            <a:endParaRPr lang="en-US" sz="1800" u="sng" dirty="0">
              <a:latin typeface="Calibri"/>
              <a:cs typeface="Calibri"/>
            </a:endParaRPr>
          </a:p>
          <a:p>
            <a:pPr marL="0" indent="0">
              <a:buNone/>
            </a:pPr>
            <a:endParaRPr lang="en-US" sz="1800" u="sng" dirty="0" smtClean="0">
              <a:latin typeface="Calibri"/>
              <a:cs typeface="Calibri"/>
            </a:endParaRPr>
          </a:p>
          <a:p>
            <a:pPr marL="0" indent="0">
              <a:buNone/>
            </a:pPr>
            <a:endParaRPr lang="en-US" sz="1800" dirty="0" smtClean="0">
              <a:latin typeface="Calibri"/>
              <a:cs typeface="Calibri"/>
            </a:endParaRPr>
          </a:p>
        </p:txBody>
      </p:sp>
    </p:spTree>
    <p:extLst>
      <p:ext uri="{BB962C8B-B14F-4D97-AF65-F5344CB8AC3E}">
        <p14:creationId xmlns:p14="http://schemas.microsoft.com/office/powerpoint/2010/main" val="155921489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29</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smtClean="0">
                <a:solidFill>
                  <a:srgbClr val="EEECE1">
                    <a:lumMod val="50000"/>
                  </a:srgbClr>
                </a:solidFill>
              </a:rPr>
              <a:t>Louisiana Believes</a:t>
            </a:r>
            <a:endParaRPr lang="en-US" dirty="0">
              <a:solidFill>
                <a:srgbClr val="EEECE1">
                  <a:lumMod val="50000"/>
                </a:srgbClr>
              </a:solidFill>
            </a:endParaRPr>
          </a:p>
        </p:txBody>
      </p:sp>
      <p:sp>
        <p:nvSpPr>
          <p:cNvPr id="6" name="Title 1"/>
          <p:cNvSpPr>
            <a:spLocks noGrp="1"/>
          </p:cNvSpPr>
          <p:nvPr>
            <p:ph type="title"/>
          </p:nvPr>
        </p:nvSpPr>
        <p:spPr/>
        <p:txBody>
          <a:bodyPr>
            <a:noAutofit/>
          </a:bodyPr>
          <a:lstStyle/>
          <a:p>
            <a:r>
              <a:rPr lang="en-US" sz="2800" dirty="0" smtClean="0"/>
              <a:t>Recommendations:  </a:t>
            </a:r>
            <a:br>
              <a:rPr lang="en-US" sz="2800" dirty="0" smtClean="0"/>
            </a:br>
            <a:r>
              <a:rPr lang="en-US" sz="2800" dirty="0" smtClean="0"/>
              <a:t>Guaranteeing Accountability</a:t>
            </a:r>
            <a:endParaRPr lang="en-US" sz="2800" dirty="0"/>
          </a:p>
        </p:txBody>
      </p:sp>
      <p:sp>
        <p:nvSpPr>
          <p:cNvPr id="10" name="Content Placeholder 4"/>
          <p:cNvSpPr>
            <a:spLocks noGrp="1"/>
          </p:cNvSpPr>
          <p:nvPr>
            <p:ph sz="quarter" idx="10"/>
          </p:nvPr>
        </p:nvSpPr>
        <p:spPr>
          <a:xfrm>
            <a:off x="0" y="1219200"/>
            <a:ext cx="9144000" cy="5257800"/>
          </a:xfrm>
        </p:spPr>
        <p:txBody>
          <a:bodyPr>
            <a:noAutofit/>
          </a:bodyPr>
          <a:lstStyle/>
          <a:p>
            <a:pPr marL="0" indent="0">
              <a:buNone/>
            </a:pPr>
            <a:r>
              <a:rPr lang="en-US" sz="1600" dirty="0" smtClean="0">
                <a:latin typeface="Calibri"/>
                <a:cs typeface="Calibri"/>
              </a:rPr>
              <a:t>In </a:t>
            </a:r>
            <a:r>
              <a:rPr lang="en-US" sz="1600" dirty="0">
                <a:latin typeface="Calibri"/>
                <a:cs typeface="Calibri"/>
              </a:rPr>
              <a:t>addition to </a:t>
            </a:r>
            <a:r>
              <a:rPr lang="en-US" sz="1600" dirty="0" smtClean="0">
                <a:latin typeface="Calibri"/>
                <a:cs typeface="Calibri"/>
              </a:rPr>
              <a:t>the </a:t>
            </a:r>
            <a:r>
              <a:rPr lang="en-US" sz="1600" dirty="0">
                <a:latin typeface="Calibri"/>
                <a:cs typeface="Calibri"/>
              </a:rPr>
              <a:t>s</a:t>
            </a:r>
            <a:r>
              <a:rPr lang="en-US" sz="1600" dirty="0" smtClean="0">
                <a:latin typeface="Calibri"/>
                <a:cs typeface="Calibri"/>
              </a:rPr>
              <a:t>ubcommittee recommendations, the Department is also recommending:</a:t>
            </a:r>
          </a:p>
          <a:p>
            <a:pPr marL="0" indent="0">
              <a:buNone/>
            </a:pPr>
            <a:endParaRPr lang="en-US" sz="1600" dirty="0" smtClean="0">
              <a:cs typeface="Calibri"/>
            </a:endParaRPr>
          </a:p>
          <a:p>
            <a:pPr marL="0" indent="0">
              <a:buNone/>
            </a:pPr>
            <a:r>
              <a:rPr lang="en-US" sz="1600" b="1" dirty="0" smtClean="0">
                <a:cs typeface="Calibri"/>
              </a:rPr>
              <a:t>Additional principal goal setting parameters </a:t>
            </a:r>
            <a:r>
              <a:rPr lang="en-US" sz="1600" dirty="0" smtClean="0">
                <a:cs typeface="Calibri"/>
              </a:rPr>
              <a:t>including:</a:t>
            </a:r>
          </a:p>
          <a:p>
            <a:pPr lvl="1"/>
            <a:r>
              <a:rPr lang="en-US" sz="1600" dirty="0" smtClean="0">
                <a:cs typeface="Calibri"/>
              </a:rPr>
              <a:t>If the school performance score (SPS) declines for two consecutive years for any principal, the local superintendent shall provide justification, in writing, to the Department in order for the principal to set learning targets lower than the LDE recommended targets beginning in the third year; and</a:t>
            </a:r>
            <a:endParaRPr lang="en-US" sz="1600" dirty="0">
              <a:cs typeface="Calibri"/>
            </a:endParaRPr>
          </a:p>
          <a:p>
            <a:pPr lvl="1"/>
            <a:r>
              <a:rPr lang="en-US" sz="1600" dirty="0"/>
              <a:t>If the SPS declines for three or more consecutive years for any principal, the principal’s learning targets shall be set at or above the LDE recommended targets beginning in the fourth year.</a:t>
            </a:r>
            <a:endParaRPr lang="en-US" sz="1600" dirty="0">
              <a:cs typeface="Calibri"/>
            </a:endParaRPr>
          </a:p>
          <a:p>
            <a:pPr marL="230188" lvl="1" indent="0">
              <a:buNone/>
            </a:pPr>
            <a:endParaRPr lang="en-US" sz="1600" dirty="0" smtClean="0">
              <a:cs typeface="Calibri"/>
            </a:endParaRPr>
          </a:p>
          <a:p>
            <a:pPr marL="0" indent="0">
              <a:buNone/>
            </a:pPr>
            <a:r>
              <a:rPr lang="en-US" sz="1600" b="1" dirty="0" smtClean="0">
                <a:latin typeface="Calibri"/>
                <a:cs typeface="Calibri"/>
              </a:rPr>
              <a:t>Annual reporting </a:t>
            </a:r>
            <a:r>
              <a:rPr lang="en-US" sz="1600" dirty="0" smtClean="0">
                <a:latin typeface="Calibri"/>
                <a:cs typeface="Calibri"/>
              </a:rPr>
              <a:t>on:</a:t>
            </a:r>
          </a:p>
          <a:p>
            <a:pPr lvl="1"/>
            <a:r>
              <a:rPr lang="en-US" sz="1600" dirty="0" smtClean="0">
                <a:latin typeface="Calibri"/>
                <a:cs typeface="Calibri"/>
              </a:rPr>
              <a:t>Overall effectiveness ratings, as in prior years; </a:t>
            </a:r>
          </a:p>
          <a:p>
            <a:pPr lvl="1"/>
            <a:r>
              <a:rPr lang="en-US" sz="1600" dirty="0" smtClean="0">
                <a:latin typeface="Calibri"/>
                <a:cs typeface="Calibri"/>
              </a:rPr>
              <a:t>Rating for teachers with value-added data including the frequency with which value-added ratings are adjusted based on student learning targets; and</a:t>
            </a:r>
          </a:p>
          <a:p>
            <a:pPr lvl="1"/>
            <a:r>
              <a:rPr lang="en-US" sz="1600" dirty="0" smtClean="0">
                <a:latin typeface="Calibri"/>
                <a:cs typeface="Calibri"/>
              </a:rPr>
              <a:t>Principal goal  setting (e.g</a:t>
            </a:r>
            <a:r>
              <a:rPr lang="en-US" sz="1600" dirty="0">
                <a:latin typeface="Calibri"/>
                <a:cs typeface="Calibri"/>
              </a:rPr>
              <a:t>., percentage and number of principal learning targets that are above, at, or below the LDE recommended </a:t>
            </a:r>
            <a:r>
              <a:rPr lang="en-US" sz="1600" dirty="0" smtClean="0">
                <a:latin typeface="Calibri"/>
                <a:cs typeface="Calibri"/>
              </a:rPr>
              <a:t>targets, percentage and number of principals required to set recommended targets based on decline)</a:t>
            </a:r>
            <a:r>
              <a:rPr lang="en-US" sz="1600" dirty="0">
                <a:latin typeface="Calibri"/>
                <a:cs typeface="Calibri"/>
              </a:rPr>
              <a:t>.</a:t>
            </a:r>
          </a:p>
          <a:p>
            <a:pPr marL="0" indent="0">
              <a:buNone/>
            </a:pPr>
            <a:endParaRPr lang="en-US" sz="1600" b="1" dirty="0" smtClean="0">
              <a:latin typeface="Calibri"/>
              <a:cs typeface="Calibri"/>
            </a:endParaRPr>
          </a:p>
          <a:p>
            <a:pPr marL="0" indent="0">
              <a:buNone/>
            </a:pPr>
            <a:endParaRPr lang="en-US" sz="1600" dirty="0" smtClean="0">
              <a:latin typeface="Calibri"/>
              <a:cs typeface="Calibri"/>
            </a:endParaRPr>
          </a:p>
          <a:p>
            <a:pPr marL="0" indent="0">
              <a:buNone/>
            </a:pPr>
            <a:endParaRPr lang="en-US" sz="1600" dirty="0" smtClean="0">
              <a:latin typeface="Calibri"/>
              <a:cs typeface="Calibri"/>
            </a:endParaRPr>
          </a:p>
          <a:p>
            <a:pPr marL="0" indent="0">
              <a:buNone/>
            </a:pPr>
            <a:endParaRPr lang="en-US" sz="1600" dirty="0" smtClean="0">
              <a:latin typeface="Calibri"/>
              <a:cs typeface="Calibri"/>
            </a:endParaRPr>
          </a:p>
          <a:p>
            <a:pPr marL="0" indent="0">
              <a:buNone/>
            </a:pPr>
            <a:endParaRPr lang="en-US" sz="1600" dirty="0">
              <a:latin typeface="Calibri"/>
              <a:cs typeface="Calibri"/>
            </a:endParaRPr>
          </a:p>
          <a:p>
            <a:pPr marL="0" indent="0">
              <a:buNone/>
            </a:pPr>
            <a:endParaRPr lang="en-US" sz="1600" dirty="0" smtClean="0">
              <a:latin typeface="Calibri"/>
              <a:cs typeface="Calibri"/>
            </a:endParaRPr>
          </a:p>
          <a:p>
            <a:pPr marL="0" indent="0">
              <a:buNone/>
            </a:pPr>
            <a:endParaRPr lang="en-US" sz="1600" dirty="0" smtClean="0">
              <a:latin typeface="Calibri"/>
              <a:cs typeface="Calibri"/>
            </a:endParaRPr>
          </a:p>
        </p:txBody>
      </p:sp>
    </p:spTree>
    <p:extLst>
      <p:ext uri="{BB962C8B-B14F-4D97-AF65-F5344CB8AC3E}">
        <p14:creationId xmlns:p14="http://schemas.microsoft.com/office/powerpoint/2010/main" val="40282189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FFFF"/>
                </a:solidFill>
              </a:rPr>
              <a:t>Assessment Monthly Checklist</a:t>
            </a:r>
            <a:endParaRPr lang="en-US" sz="3200"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3</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7" name="Content Placeholder 2"/>
          <p:cNvSpPr>
            <a:spLocks noGrp="1"/>
          </p:cNvSpPr>
          <p:nvPr>
            <p:ph idx="4294967295"/>
          </p:nvPr>
        </p:nvSpPr>
        <p:spPr>
          <a:xfrm>
            <a:off x="152400" y="1295399"/>
            <a:ext cx="8839200" cy="5040345"/>
          </a:xfrm>
          <a:prstGeom prst="rect">
            <a:avLst/>
          </a:prstGeom>
        </p:spPr>
        <p:txBody>
          <a:bodyPr>
            <a:normAutofit/>
          </a:bodyPr>
          <a:lstStyle/>
          <a:p>
            <a:pPr marL="0" indent="0">
              <a:buNone/>
            </a:pPr>
            <a:r>
              <a:rPr lang="en-US" sz="1800" dirty="0"/>
              <a:t>To assist district and school leaders with preparations for upcoming state assessments, particularly PARCC, the Department created an </a:t>
            </a:r>
            <a:r>
              <a:rPr lang="en-US" sz="1800" dirty="0">
                <a:hlinkClick r:id="rId3"/>
              </a:rPr>
              <a:t>Assessment Readiness Checklist</a:t>
            </a:r>
            <a:r>
              <a:rPr lang="en-US" sz="1800" dirty="0"/>
              <a:t>. </a:t>
            </a:r>
            <a:endParaRPr lang="en-US" sz="1800" dirty="0" smtClean="0"/>
          </a:p>
          <a:p>
            <a:pPr marL="0" indent="0">
              <a:buNone/>
            </a:pPr>
            <a:endParaRPr lang="en-US" sz="1800" dirty="0" smtClean="0"/>
          </a:p>
          <a:p>
            <a:pPr marL="0" indent="0">
              <a:buNone/>
            </a:pPr>
            <a:r>
              <a:rPr lang="en-US" sz="1800" dirty="0" smtClean="0"/>
              <a:t>Available </a:t>
            </a:r>
            <a:r>
              <a:rPr lang="en-US" sz="1800" dirty="0"/>
              <a:t>in the assessment </a:t>
            </a:r>
            <a:r>
              <a:rPr lang="en-US" sz="1800" dirty="0" smtClean="0"/>
              <a:t>library, </a:t>
            </a:r>
            <a:r>
              <a:rPr lang="en-US" sz="1800" dirty="0"/>
              <a:t>the Month-to-Month </a:t>
            </a:r>
            <a:r>
              <a:rPr lang="en-US" sz="1800" dirty="0" smtClean="0"/>
              <a:t>Checklist:</a:t>
            </a:r>
            <a:endParaRPr lang="en-US" sz="1800" dirty="0"/>
          </a:p>
          <a:p>
            <a:pPr lvl="1"/>
            <a:r>
              <a:rPr lang="en-US" sz="1800" dirty="0" smtClean="0"/>
              <a:t>Outlines </a:t>
            </a:r>
            <a:r>
              <a:rPr lang="en-US" sz="1800" dirty="0"/>
              <a:t>all monthly action steps to prepare to administer PARCC, as well as other statewide assessments</a:t>
            </a:r>
          </a:p>
          <a:p>
            <a:pPr lvl="1"/>
            <a:r>
              <a:rPr lang="en-US" sz="1800" dirty="0" smtClean="0"/>
              <a:t>Links </a:t>
            </a:r>
            <a:r>
              <a:rPr lang="en-US" sz="1800" dirty="0"/>
              <a:t>all supporting resources for each step</a:t>
            </a:r>
          </a:p>
          <a:p>
            <a:pPr lvl="1"/>
            <a:r>
              <a:rPr lang="en-US" sz="1800" dirty="0" smtClean="0"/>
              <a:t>Recommends </a:t>
            </a:r>
            <a:r>
              <a:rPr lang="en-US" sz="1800" dirty="0"/>
              <a:t>resources to share with principals and teachers</a:t>
            </a:r>
            <a:endParaRPr lang="en-US" sz="1800" dirty="0" smtClean="0"/>
          </a:p>
          <a:p>
            <a:endParaRPr lang="en-US" dirty="0" smtClean="0"/>
          </a:p>
        </p:txBody>
      </p:sp>
      <p:pic>
        <p:nvPicPr>
          <p:cNvPr id="5" name="Picture 4" descr="Screen Shot 2015-01-05 at 7.29.43 PM.png"/>
          <p:cNvPicPr>
            <a:picLocks noChangeAspect="1"/>
          </p:cNvPicPr>
          <p:nvPr/>
        </p:nvPicPr>
        <p:blipFill rotWithShape="1">
          <a:blip r:embed="rId4">
            <a:extLst>
              <a:ext uri="{28A0092B-C50C-407E-A947-70E740481C1C}">
                <a14:useLocalDpi xmlns:a14="http://schemas.microsoft.com/office/drawing/2010/main" val="0"/>
              </a:ext>
            </a:extLst>
          </a:blip>
          <a:srcRect l="304" t="1141" r="-304" b="30052"/>
          <a:stretch/>
        </p:blipFill>
        <p:spPr>
          <a:xfrm>
            <a:off x="381000" y="4038600"/>
            <a:ext cx="8353465" cy="2297145"/>
          </a:xfrm>
          <a:prstGeom prst="rect">
            <a:avLst/>
          </a:prstGeom>
        </p:spPr>
      </p:pic>
    </p:spTree>
    <p:extLst>
      <p:ext uri="{BB962C8B-B14F-4D97-AF65-F5344CB8AC3E}">
        <p14:creationId xmlns:p14="http://schemas.microsoft.com/office/powerpoint/2010/main" val="138649358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30</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smtClean="0">
                <a:solidFill>
                  <a:srgbClr val="EEECE1">
                    <a:lumMod val="50000"/>
                  </a:srgbClr>
                </a:solidFill>
              </a:rPr>
              <a:t>Louisiana Believes</a:t>
            </a:r>
            <a:endParaRPr lang="en-US" dirty="0">
              <a:solidFill>
                <a:srgbClr val="EEECE1">
                  <a:lumMod val="50000"/>
                </a:srgbClr>
              </a:solidFill>
            </a:endParaRPr>
          </a:p>
        </p:txBody>
      </p:sp>
      <p:sp>
        <p:nvSpPr>
          <p:cNvPr id="6" name="Title 1"/>
          <p:cNvSpPr>
            <a:spLocks noGrp="1"/>
          </p:cNvSpPr>
          <p:nvPr>
            <p:ph type="title"/>
          </p:nvPr>
        </p:nvSpPr>
        <p:spPr/>
        <p:txBody>
          <a:bodyPr>
            <a:noAutofit/>
          </a:bodyPr>
          <a:lstStyle/>
          <a:p>
            <a:r>
              <a:rPr lang="en-US" sz="2800" dirty="0" smtClean="0"/>
              <a:t>Resources and Next Steps</a:t>
            </a:r>
            <a:endParaRPr lang="en-US" sz="2800" dirty="0"/>
          </a:p>
        </p:txBody>
      </p:sp>
      <p:sp>
        <p:nvSpPr>
          <p:cNvPr id="10" name="Content Placeholder 4"/>
          <p:cNvSpPr>
            <a:spLocks noGrp="1"/>
          </p:cNvSpPr>
          <p:nvPr>
            <p:ph sz="quarter" idx="10"/>
          </p:nvPr>
        </p:nvSpPr>
        <p:spPr>
          <a:xfrm>
            <a:off x="0" y="1219200"/>
            <a:ext cx="9144000" cy="5257800"/>
          </a:xfrm>
        </p:spPr>
        <p:txBody>
          <a:bodyPr>
            <a:noAutofit/>
          </a:bodyPr>
          <a:lstStyle/>
          <a:p>
            <a:pPr marL="0" indent="0">
              <a:buNone/>
            </a:pPr>
            <a:endParaRPr lang="en-US" sz="1600" b="1" dirty="0">
              <a:latin typeface="Calibri"/>
              <a:cs typeface="Calibri"/>
            </a:endParaRPr>
          </a:p>
          <a:p>
            <a:pPr marL="0" indent="0">
              <a:buNone/>
            </a:pPr>
            <a:endParaRPr lang="en-US" sz="1600" dirty="0" smtClean="0">
              <a:latin typeface="Calibri"/>
              <a:cs typeface="Calibri"/>
            </a:endParaRPr>
          </a:p>
          <a:p>
            <a:pPr marL="0" indent="0">
              <a:buNone/>
            </a:pPr>
            <a:endParaRPr lang="en-US" sz="1600" dirty="0" smtClean="0">
              <a:latin typeface="Calibri"/>
              <a:cs typeface="Calibri"/>
            </a:endParaRPr>
          </a:p>
          <a:p>
            <a:pPr marL="0" indent="0">
              <a:buNone/>
            </a:pPr>
            <a:endParaRPr lang="en-US" sz="1600" dirty="0" smtClean="0">
              <a:latin typeface="Calibri"/>
              <a:cs typeface="Calibri"/>
            </a:endParaRPr>
          </a:p>
          <a:p>
            <a:pPr marL="0" indent="0">
              <a:buNone/>
            </a:pPr>
            <a:endParaRPr lang="en-US" sz="1600" dirty="0">
              <a:latin typeface="Calibri"/>
              <a:cs typeface="Calibri"/>
            </a:endParaRPr>
          </a:p>
          <a:p>
            <a:pPr marL="0" indent="0">
              <a:buNone/>
            </a:pPr>
            <a:endParaRPr lang="en-US" sz="1600" dirty="0" smtClean="0">
              <a:latin typeface="Calibri"/>
              <a:cs typeface="Calibri"/>
            </a:endParaRPr>
          </a:p>
          <a:p>
            <a:pPr marL="0" indent="0">
              <a:buNone/>
            </a:pPr>
            <a:endParaRPr lang="en-US" sz="1600" dirty="0" smtClean="0">
              <a:latin typeface="Calibri"/>
              <a:cs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1253709087"/>
              </p:ext>
            </p:extLst>
          </p:nvPr>
        </p:nvGraphicFramePr>
        <p:xfrm>
          <a:off x="457200" y="1524001"/>
          <a:ext cx="8153400" cy="4313299"/>
        </p:xfrm>
        <a:graphic>
          <a:graphicData uri="http://schemas.openxmlformats.org/drawingml/2006/table">
            <a:tbl>
              <a:tblPr firstRow="1" bandRow="1">
                <a:tableStyleId>{3C2FFA5D-87B4-456A-9821-1D502468CF0F}</a:tableStyleId>
              </a:tblPr>
              <a:tblGrid>
                <a:gridCol w="4076700"/>
                <a:gridCol w="4076700"/>
              </a:tblGrid>
              <a:tr h="489594">
                <a:tc>
                  <a:txBody>
                    <a:bodyPr/>
                    <a:lstStyle/>
                    <a:p>
                      <a:pPr algn="ctr"/>
                      <a:r>
                        <a:rPr lang="en-US" sz="1400" dirty="0" smtClean="0"/>
                        <a:t>Resource</a:t>
                      </a:r>
                      <a:endParaRPr lang="en-US" sz="1400" dirty="0"/>
                    </a:p>
                  </a:txBody>
                  <a:tcPr/>
                </a:tc>
                <a:tc>
                  <a:txBody>
                    <a:bodyPr/>
                    <a:lstStyle/>
                    <a:p>
                      <a:pPr algn="ctr"/>
                      <a:r>
                        <a:rPr lang="en-US" sz="1400" dirty="0" smtClean="0"/>
                        <a:t>Timeline</a:t>
                      </a:r>
                      <a:endParaRPr lang="en-US" sz="1400" dirty="0"/>
                    </a:p>
                  </a:txBody>
                  <a:tcPr/>
                </a:tc>
              </a:tr>
              <a:tr h="1246017">
                <a:tc>
                  <a:txBody>
                    <a:bodyPr/>
                    <a:lstStyle/>
                    <a:p>
                      <a:r>
                        <a:rPr lang="en-US" sz="1400" b="1" dirty="0" smtClean="0"/>
                        <a:t>Overview</a:t>
                      </a:r>
                      <a:r>
                        <a:rPr lang="en-US" sz="1400" b="1" baseline="0" dirty="0" smtClean="0"/>
                        <a:t> of Compass Proposals for Teachers and Principals</a:t>
                      </a:r>
                    </a:p>
                    <a:p>
                      <a:endParaRPr lang="en-US" sz="1400" baseline="0" dirty="0" smtClean="0"/>
                    </a:p>
                    <a:p>
                      <a:r>
                        <a:rPr lang="en-US" sz="1100" b="1" kern="1200" dirty="0" smtClean="0">
                          <a:solidFill>
                            <a:schemeClr val="dk1"/>
                          </a:solidFill>
                          <a:effectLst/>
                          <a:latin typeface="+mn-lt"/>
                          <a:ea typeface="+mn-ea"/>
                          <a:cs typeface="+mn-cs"/>
                        </a:rPr>
                        <a:t>Conference Call Information</a:t>
                      </a:r>
                      <a:r>
                        <a:rPr lang="en-US" sz="1100" kern="1200" dirty="0" smtClean="0">
                          <a:solidFill>
                            <a:schemeClr val="dk1"/>
                          </a:solidFill>
                          <a:effectLst/>
                          <a:latin typeface="+mn-lt"/>
                          <a:ea typeface="+mn-ea"/>
                          <a:cs typeface="+mn-cs"/>
                        </a:rPr>
                        <a:t> </a:t>
                      </a:r>
                      <a:r>
                        <a:rPr lang="en-US" sz="1100" i="1" kern="1200" dirty="0" smtClean="0">
                          <a:solidFill>
                            <a:schemeClr val="dk1"/>
                          </a:solidFill>
                          <a:effectLst/>
                          <a:latin typeface="+mn-lt"/>
                          <a:ea typeface="+mn-ea"/>
                          <a:cs typeface="+mn-cs"/>
                        </a:rPr>
                        <a:t>(*No pre-registration required)</a:t>
                      </a:r>
                      <a:endParaRPr lang="en-US" sz="1100" kern="1200" dirty="0" smtClean="0">
                        <a:solidFill>
                          <a:schemeClr val="dk1"/>
                        </a:solidFill>
                        <a:effectLst/>
                        <a:latin typeface="+mn-lt"/>
                        <a:ea typeface="+mn-ea"/>
                        <a:cs typeface="+mn-cs"/>
                      </a:endParaRPr>
                    </a:p>
                    <a:p>
                      <a:r>
                        <a:rPr lang="en-US" sz="1100" kern="1200" dirty="0" smtClean="0">
                          <a:solidFill>
                            <a:schemeClr val="dk1"/>
                          </a:solidFill>
                          <a:effectLst/>
                          <a:latin typeface="+mn-lt"/>
                          <a:ea typeface="+mn-ea"/>
                          <a:cs typeface="+mn-cs"/>
                        </a:rPr>
                        <a:t> </a:t>
                      </a:r>
                    </a:p>
                    <a:p>
                      <a:pPr lvl="0"/>
                      <a:r>
                        <a:rPr lang="en-US" sz="1100" kern="1200" dirty="0" smtClean="0">
                          <a:solidFill>
                            <a:schemeClr val="dk1"/>
                          </a:solidFill>
                          <a:effectLst/>
                          <a:latin typeface="+mn-lt"/>
                          <a:ea typeface="+mn-ea"/>
                          <a:cs typeface="+mn-cs"/>
                        </a:rPr>
                        <a:t>Dial into the Phone Bridge: (866) 206-6154</a:t>
                      </a:r>
                    </a:p>
                    <a:p>
                      <a:pPr lvl="0"/>
                      <a:r>
                        <a:rPr lang="en-US" sz="1100" kern="1200" dirty="0" smtClean="0">
                          <a:solidFill>
                            <a:schemeClr val="dk1"/>
                          </a:solidFill>
                          <a:effectLst/>
                          <a:latin typeface="+mn-lt"/>
                          <a:ea typeface="+mn-ea"/>
                          <a:cs typeface="+mn-cs"/>
                        </a:rPr>
                        <a:t>When prompted, please give the meeting ID #: 1653001</a:t>
                      </a:r>
                    </a:p>
                    <a:p>
                      <a:endParaRPr lang="en-US" sz="1400" dirty="0"/>
                    </a:p>
                  </a:txBody>
                  <a:tcPr/>
                </a:tc>
                <a:tc>
                  <a:txBody>
                    <a:bodyPr/>
                    <a:lstStyle/>
                    <a:p>
                      <a:r>
                        <a:rPr lang="en-US" sz="1400" dirty="0" smtClean="0"/>
                        <a:t>Tomorrow (2/26)</a:t>
                      </a:r>
                      <a:r>
                        <a:rPr lang="en-US" sz="1400" baseline="0" dirty="0" smtClean="0"/>
                        <a:t> at 3:30 pm</a:t>
                      </a:r>
                      <a:endParaRPr lang="en-US" sz="1400" dirty="0"/>
                    </a:p>
                  </a:txBody>
                  <a:tcPr/>
                </a:tc>
              </a:tr>
              <a:tr h="845053">
                <a:tc>
                  <a:txBody>
                    <a:bodyPr/>
                    <a:lstStyle/>
                    <a:p>
                      <a:r>
                        <a:rPr lang="en-US" sz="1400" b="1" dirty="0" smtClean="0"/>
                        <a:t>Principal</a:t>
                      </a:r>
                      <a:r>
                        <a:rPr lang="en-US" sz="1400" b="1" baseline="0" dirty="0" smtClean="0"/>
                        <a:t> Guidebook</a:t>
                      </a:r>
                      <a:r>
                        <a:rPr lang="en-US" sz="1400" baseline="0" dirty="0" smtClean="0"/>
                        <a:t>, including best practices, resources, etc.</a:t>
                      </a:r>
                      <a:endParaRPr lang="en-US" sz="1400" dirty="0"/>
                    </a:p>
                  </a:txBody>
                  <a:tcPr/>
                </a:tc>
                <a:tc>
                  <a:txBody>
                    <a:bodyPr/>
                    <a:lstStyle/>
                    <a:p>
                      <a:r>
                        <a:rPr lang="en-US" sz="1400" dirty="0" smtClean="0"/>
                        <a:t>March 2014</a:t>
                      </a:r>
                      <a:endParaRPr lang="en-US" sz="1400" dirty="0"/>
                    </a:p>
                  </a:txBody>
                  <a:tcPr/>
                </a:tc>
              </a:tr>
              <a:tr h="460484">
                <a:tc>
                  <a:txBody>
                    <a:bodyPr/>
                    <a:lstStyle/>
                    <a:p>
                      <a:r>
                        <a:rPr lang="en-US" sz="1400" b="1" dirty="0" smtClean="0"/>
                        <a:t>TAP expansion support</a:t>
                      </a:r>
                      <a:endParaRPr lang="en-US" sz="1400" b="1" dirty="0"/>
                    </a:p>
                  </a:txBody>
                  <a:tcPr/>
                </a:tc>
                <a:tc>
                  <a:txBody>
                    <a:bodyPr/>
                    <a:lstStyle/>
                    <a:p>
                      <a:r>
                        <a:rPr lang="en-US" sz="1400" dirty="0" smtClean="0"/>
                        <a:t>April</a:t>
                      </a:r>
                      <a:r>
                        <a:rPr lang="en-US" sz="1400" baseline="0" dirty="0" smtClean="0"/>
                        <a:t> 2014 </a:t>
                      </a:r>
                      <a:endParaRPr lang="en-US" sz="1400" dirty="0" smtClean="0"/>
                    </a:p>
                    <a:p>
                      <a:endParaRPr lang="en-US" sz="1400" dirty="0" smtClean="0"/>
                    </a:p>
                  </a:txBody>
                  <a:tcPr/>
                </a:tc>
              </a:tr>
              <a:tr h="845053">
                <a:tc>
                  <a:txBody>
                    <a:bodyPr/>
                    <a:lstStyle/>
                    <a:p>
                      <a:r>
                        <a:rPr lang="en-US" sz="1400" b="1" dirty="0" smtClean="0"/>
                        <a:t>Principal fellowship</a:t>
                      </a:r>
                      <a:r>
                        <a:rPr lang="en-US" sz="1400" b="1" baseline="0" dirty="0" smtClean="0"/>
                        <a:t> information</a:t>
                      </a:r>
                      <a:endParaRPr lang="en-US" sz="1400" b="1" dirty="0"/>
                    </a:p>
                  </a:txBody>
                  <a:tcPr/>
                </a:tc>
                <a:tc>
                  <a:txBody>
                    <a:bodyPr/>
                    <a:lstStyle/>
                    <a:p>
                      <a:r>
                        <a:rPr lang="en-US" sz="1400" dirty="0" smtClean="0"/>
                        <a:t>April 2014 </a:t>
                      </a:r>
                      <a:endParaRPr lang="en-US" sz="1400" dirty="0"/>
                    </a:p>
                  </a:txBody>
                  <a:tcPr/>
                </a:tc>
              </a:tr>
            </a:tbl>
          </a:graphicData>
        </a:graphic>
      </p:graphicFrame>
      <p:sp>
        <p:nvSpPr>
          <p:cNvPr id="5" name="TextBox 4"/>
          <p:cNvSpPr txBox="1"/>
          <p:nvPr/>
        </p:nvSpPr>
        <p:spPr>
          <a:xfrm>
            <a:off x="228600" y="5943600"/>
            <a:ext cx="8534400" cy="369332"/>
          </a:xfrm>
          <a:prstGeom prst="rect">
            <a:avLst/>
          </a:prstGeom>
          <a:noFill/>
        </p:spPr>
        <p:txBody>
          <a:bodyPr wrap="square" rtlCol="0">
            <a:spAutoFit/>
          </a:bodyPr>
          <a:lstStyle/>
          <a:p>
            <a:r>
              <a:rPr lang="en-US" dirty="0" smtClean="0"/>
              <a:t>Please contact </a:t>
            </a:r>
            <a:r>
              <a:rPr lang="en-US" dirty="0" smtClean="0">
                <a:hlinkClick r:id="rId3"/>
              </a:rPr>
              <a:t>Compass@la.gov</a:t>
            </a:r>
            <a:r>
              <a:rPr lang="en-US" dirty="0" smtClean="0"/>
              <a:t> with any questions.</a:t>
            </a:r>
            <a:endParaRPr lang="en-US" dirty="0"/>
          </a:p>
        </p:txBody>
      </p:sp>
    </p:spTree>
    <p:extLst>
      <p:ext uri="{BB962C8B-B14F-4D97-AF65-F5344CB8AC3E}">
        <p14:creationId xmlns:p14="http://schemas.microsoft.com/office/powerpoint/2010/main" val="129559982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0"/>
          </p:nvPr>
        </p:nvSpPr>
        <p:spPr/>
        <p:txBody>
          <a:bodyPr>
            <a:normAutofit/>
          </a:bodyPr>
          <a:lstStyle/>
          <a:p>
            <a:pPr marL="754063" lvl="2" indent="-514350">
              <a:buFont typeface="+mj-lt"/>
              <a:buAutoNum type="romanUcPeriod"/>
            </a:pPr>
            <a:r>
              <a:rPr lang="en-US" sz="1600" dirty="0" smtClean="0"/>
              <a:t>Academic Support</a:t>
            </a:r>
          </a:p>
          <a:p>
            <a:pPr marL="1670050" lvl="3" indent="-514350">
              <a:buFont typeface="+mj-lt"/>
              <a:buAutoNum type="alphaLcPeriod"/>
            </a:pPr>
            <a:r>
              <a:rPr lang="en-US" sz="1600" dirty="0"/>
              <a:t>Assessment: District Support &amp; Teacher </a:t>
            </a:r>
            <a:r>
              <a:rPr lang="en-US" sz="1600" dirty="0" smtClean="0"/>
              <a:t>Support</a:t>
            </a:r>
          </a:p>
          <a:p>
            <a:pPr marL="1670050" lvl="3" indent="-514350">
              <a:buFont typeface="+mj-lt"/>
              <a:buAutoNum type="alphaLcPeriod"/>
            </a:pPr>
            <a:r>
              <a:rPr lang="en-US" sz="1600" dirty="0" smtClean="0"/>
              <a:t>Curriculum: District Support &amp; Teacher Support </a:t>
            </a:r>
          </a:p>
          <a:p>
            <a:pPr marL="1670050" lvl="3" indent="-514350">
              <a:buFont typeface="+mj-lt"/>
              <a:buAutoNum type="alphaLcPeriod"/>
            </a:pPr>
            <a:r>
              <a:rPr lang="en-US" sz="1600" dirty="0" smtClean="0"/>
              <a:t>Accountability: District Support</a:t>
            </a:r>
          </a:p>
          <a:p>
            <a:pPr marL="754063" lvl="2" indent="-514350">
              <a:buFont typeface="+mj-lt"/>
              <a:buAutoNum type="romanUcPeriod"/>
            </a:pPr>
            <a:r>
              <a:rPr lang="en-US" sz="1600" b="1" dirty="0" smtClean="0"/>
              <a:t>Early Childhood</a:t>
            </a:r>
          </a:p>
          <a:p>
            <a:pPr marL="754063" lvl="2" indent="-514350">
              <a:buFont typeface="+mj-lt"/>
              <a:buAutoNum type="romanUcPeriod"/>
            </a:pPr>
            <a:r>
              <a:rPr lang="en-US" sz="1600" dirty="0" smtClean="0"/>
              <a:t>Student Opportunities</a:t>
            </a:r>
          </a:p>
          <a:p>
            <a:pPr marL="754063" lvl="2" indent="-514350">
              <a:buFont typeface="+mj-lt"/>
              <a:buAutoNum type="romanUcPeriod"/>
            </a:pPr>
            <a:r>
              <a:rPr lang="en-US" sz="1600" dirty="0" smtClean="0"/>
              <a:t>Talent</a:t>
            </a:r>
          </a:p>
          <a:p>
            <a:pPr marL="754063" lvl="2" indent="-514350">
              <a:buFont typeface="+mj-lt"/>
              <a:buAutoNum type="romanUcPeriod"/>
            </a:pPr>
            <a:r>
              <a:rPr lang="en-US" sz="1600" dirty="0"/>
              <a:t>Data Privacy </a:t>
            </a:r>
            <a:endParaRPr lang="en-US" sz="1600" dirty="0" smtClean="0"/>
          </a:p>
          <a:p>
            <a:pPr marL="754063" lvl="2" indent="-514350">
              <a:buFont typeface="+mj-lt"/>
              <a:buAutoNum type="romanUcPeriod"/>
            </a:pPr>
            <a:r>
              <a:rPr lang="en-US" sz="1600" dirty="0" smtClean="0"/>
              <a:t>Next Steps</a:t>
            </a:r>
            <a:endParaRPr lang="en-US" sz="1600" dirty="0"/>
          </a:p>
          <a:p>
            <a:pPr marL="239713" lvl="2" indent="0">
              <a:buNone/>
            </a:pPr>
            <a:endParaRPr lang="en-US" sz="1600"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31</a:t>
            </a:fld>
            <a:endParaRPr lang="en-US" dirty="0"/>
          </a:p>
        </p:txBody>
      </p:sp>
      <p:sp>
        <p:nvSpPr>
          <p:cNvPr id="2" name="Title 1"/>
          <p:cNvSpPr>
            <a:spLocks noGrp="1"/>
          </p:cNvSpPr>
          <p:nvPr>
            <p:ph type="title"/>
          </p:nvPr>
        </p:nvSpPr>
        <p:spPr/>
        <p:txBody>
          <a:bodyPr/>
          <a:lstStyle/>
          <a:p>
            <a:r>
              <a:rPr lang="en-US" sz="2600" dirty="0" smtClean="0">
                <a:latin typeface="Chalkduster"/>
                <a:cs typeface="Chalkduster"/>
              </a:rPr>
              <a:t>Agenda</a:t>
            </a:r>
            <a:endParaRPr lang="en-US" sz="2600" dirty="0">
              <a:latin typeface="Chalkduster"/>
              <a:cs typeface="Chalkduster"/>
            </a:endParaRPr>
          </a:p>
        </p:txBody>
      </p:sp>
    </p:spTree>
    <p:extLst>
      <p:ext uri="{BB962C8B-B14F-4D97-AF65-F5344CB8AC3E}">
        <p14:creationId xmlns:p14="http://schemas.microsoft.com/office/powerpoint/2010/main" val="106973876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2600" b="1" dirty="0" smtClean="0"/>
              <a:t>Early Childhood</a:t>
            </a:r>
            <a:endParaRPr lang="en-US" sz="2600" b="1"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32</a:t>
            </a:fld>
            <a:endParaRPr lang="en-US" dirty="0"/>
          </a:p>
        </p:txBody>
      </p:sp>
      <p:sp>
        <p:nvSpPr>
          <p:cNvPr id="3" name="Content Placeholder 2"/>
          <p:cNvSpPr>
            <a:spLocks noGrp="1"/>
          </p:cNvSpPr>
          <p:nvPr>
            <p:ph sz="quarter" idx="10"/>
          </p:nvPr>
        </p:nvSpPr>
        <p:spPr>
          <a:xfrm>
            <a:off x="190500" y="1295400"/>
            <a:ext cx="8839200" cy="5105400"/>
          </a:xfrm>
        </p:spPr>
        <p:txBody>
          <a:bodyPr>
            <a:noAutofit/>
          </a:bodyPr>
          <a:lstStyle/>
          <a:p>
            <a:pPr marL="285750" indent="-285750">
              <a:spcBef>
                <a:spcPts val="0"/>
              </a:spcBef>
              <a:buNone/>
              <a:defRPr/>
            </a:pPr>
            <a:r>
              <a:rPr lang="en-US" altLang="en-US" sz="1600" b="1" dirty="0">
                <a:solidFill>
                  <a:prstClr val="black"/>
                </a:solidFill>
              </a:rPr>
              <a:t>Unifying The System</a:t>
            </a:r>
          </a:p>
          <a:p>
            <a:pPr marL="285750" indent="-285750">
              <a:spcBef>
                <a:spcPts val="0"/>
              </a:spcBef>
              <a:buNone/>
              <a:defRPr/>
            </a:pPr>
            <a:r>
              <a:rPr lang="en-US" altLang="en-US" sz="1600" i="1" dirty="0" smtClean="0">
                <a:solidFill>
                  <a:prstClr val="black"/>
                </a:solidFill>
              </a:rPr>
              <a:t>The Department continues to integrate child care functions within the Early Childhood Office</a:t>
            </a:r>
            <a:endParaRPr lang="en-US" sz="1600" i="1" dirty="0"/>
          </a:p>
          <a:p>
            <a:pPr>
              <a:spcBef>
                <a:spcPts val="0"/>
              </a:spcBef>
            </a:pPr>
            <a:r>
              <a:rPr lang="en-US" sz="1600" b="1" dirty="0" smtClean="0"/>
              <a:t>CCAP Provider Certification </a:t>
            </a:r>
            <a:r>
              <a:rPr lang="en-US" sz="1600" dirty="0" smtClean="0"/>
              <a:t>moved to LDE from the Department of Children and Family Services</a:t>
            </a:r>
          </a:p>
          <a:p>
            <a:pPr lvl="1">
              <a:spcBef>
                <a:spcPts val="0"/>
              </a:spcBef>
              <a:buFont typeface="Symbol" panose="05050102010706020507" pitchFamily="18" charset="2"/>
              <a:buChar char="-"/>
            </a:pPr>
            <a:r>
              <a:rPr lang="en-US" sz="1600" dirty="0" smtClean="0"/>
              <a:t>Staff register child care centers that want to serve children with public funding (CCAP)</a:t>
            </a:r>
          </a:p>
          <a:p>
            <a:pPr>
              <a:spcBef>
                <a:spcPts val="0"/>
              </a:spcBef>
            </a:pPr>
            <a:r>
              <a:rPr lang="en-US" sz="1600" dirty="0" smtClean="0"/>
              <a:t>All remaining child care functions will move to the Department on July 1</a:t>
            </a:r>
            <a:endParaRPr lang="en-US" sz="1600" dirty="0"/>
          </a:p>
          <a:p>
            <a:pPr marL="0" indent="0">
              <a:spcBef>
                <a:spcPts val="0"/>
              </a:spcBef>
              <a:buNone/>
            </a:pPr>
            <a:endParaRPr lang="en-US" sz="1200" dirty="0"/>
          </a:p>
          <a:p>
            <a:pPr marL="0" indent="0">
              <a:spcBef>
                <a:spcPts val="0"/>
              </a:spcBef>
              <a:buNone/>
            </a:pPr>
            <a:r>
              <a:rPr lang="en-US" sz="1600" b="1" dirty="0"/>
              <a:t>Supporting the Field</a:t>
            </a:r>
          </a:p>
          <a:p>
            <a:pPr marL="0" indent="0">
              <a:spcBef>
                <a:spcPts val="0"/>
              </a:spcBef>
              <a:buNone/>
            </a:pPr>
            <a:r>
              <a:rPr lang="en-US" sz="1600" i="1" dirty="0"/>
              <a:t>33 Cohort 3 Pilots representing 36 school districts were approved for pilot and technology grants</a:t>
            </a:r>
          </a:p>
          <a:p>
            <a:pPr>
              <a:spcBef>
                <a:spcPts val="0"/>
              </a:spcBef>
            </a:pPr>
            <a:r>
              <a:rPr lang="en-US" sz="1600" dirty="0" smtClean="0"/>
              <a:t>Orientation </a:t>
            </a:r>
            <a:r>
              <a:rPr lang="en-US" sz="1600" dirty="0"/>
              <a:t>sessions </a:t>
            </a:r>
            <a:r>
              <a:rPr lang="en-US" sz="1600" dirty="0" smtClean="0"/>
              <a:t>will run </a:t>
            </a:r>
            <a:r>
              <a:rPr lang="en-US" sz="1600" dirty="0"/>
              <a:t>through </a:t>
            </a:r>
            <a:r>
              <a:rPr lang="en-US" sz="1600" dirty="0" smtClean="0"/>
              <a:t>March and local leaders will </a:t>
            </a:r>
            <a:r>
              <a:rPr lang="en-US" sz="1600" dirty="0"/>
              <a:t>establish leadership structures, plan for training teachers, and develop a </a:t>
            </a:r>
            <a:r>
              <a:rPr lang="en-US" sz="1600" i="1" dirty="0"/>
              <a:t>CLASS </a:t>
            </a:r>
            <a:r>
              <a:rPr lang="en-US" sz="1600" dirty="0"/>
              <a:t>observation schedule for 2015-16</a:t>
            </a:r>
          </a:p>
          <a:p>
            <a:pPr marL="0" indent="0">
              <a:spcBef>
                <a:spcPts val="0"/>
              </a:spcBef>
              <a:buNone/>
            </a:pPr>
            <a:endParaRPr lang="en-US" sz="1200" i="1" dirty="0"/>
          </a:p>
          <a:p>
            <a:pPr marL="0" indent="0">
              <a:spcBef>
                <a:spcPts val="0"/>
              </a:spcBef>
              <a:buNone/>
            </a:pPr>
            <a:r>
              <a:rPr lang="en-US" sz="1600" b="1" dirty="0" smtClean="0"/>
              <a:t>Curricular Reviews for Early Childhood</a:t>
            </a:r>
          </a:p>
          <a:p>
            <a:pPr marL="0" indent="0">
              <a:spcBef>
                <a:spcPts val="0"/>
              </a:spcBef>
              <a:buNone/>
            </a:pPr>
            <a:r>
              <a:rPr lang="en-US" sz="1600" i="1" dirty="0" smtClean="0"/>
              <a:t>LDE has launched a process to review early childhood curriculum for children from birth through </a:t>
            </a:r>
            <a:r>
              <a:rPr lang="en-US" sz="1600" i="1" dirty="0" err="1" smtClean="0"/>
              <a:t>PreK</a:t>
            </a:r>
            <a:r>
              <a:rPr lang="en-US" sz="1600" i="1" dirty="0" smtClean="0"/>
              <a:t> </a:t>
            </a:r>
          </a:p>
          <a:p>
            <a:pPr>
              <a:spcBef>
                <a:spcPts val="0"/>
              </a:spcBef>
            </a:pPr>
            <a:r>
              <a:rPr lang="en-US" sz="1600" dirty="0" smtClean="0"/>
              <a:t>Process will be similar to that for K-12 and results will be published later this spring </a:t>
            </a:r>
          </a:p>
          <a:p>
            <a:pPr marL="0" indent="0">
              <a:spcBef>
                <a:spcPts val="0"/>
              </a:spcBef>
              <a:buNone/>
            </a:pPr>
            <a:endParaRPr lang="en-US" sz="1200" b="1" dirty="0"/>
          </a:p>
          <a:p>
            <a:pPr marL="0" indent="0">
              <a:spcBef>
                <a:spcPts val="0"/>
              </a:spcBef>
              <a:buNone/>
            </a:pPr>
            <a:r>
              <a:rPr lang="en-US" sz="1600" b="1" dirty="0" smtClean="0"/>
              <a:t>LA 4 and NSECD Allocations for 2015-16 will be announced at March BESE</a:t>
            </a:r>
            <a:endParaRPr lang="en-US" sz="1600" b="1" dirty="0"/>
          </a:p>
          <a:p>
            <a:pPr marL="0" indent="0">
              <a:spcBef>
                <a:spcPts val="0"/>
              </a:spcBef>
              <a:buNone/>
            </a:pPr>
            <a:r>
              <a:rPr lang="en-US" sz="1600" i="1" dirty="0"/>
              <a:t>Coordinated enrollment is underway and communities </a:t>
            </a:r>
            <a:r>
              <a:rPr lang="en-US" sz="1600" i="1" dirty="0" smtClean="0"/>
              <a:t>have applied for </a:t>
            </a:r>
            <a:r>
              <a:rPr lang="en-US" sz="1600" i="1" dirty="0" err="1"/>
              <a:t>PreK</a:t>
            </a:r>
            <a:r>
              <a:rPr lang="en-US" sz="1600" i="1" dirty="0"/>
              <a:t> slots</a:t>
            </a:r>
          </a:p>
          <a:p>
            <a:pPr>
              <a:spcBef>
                <a:spcPts val="0"/>
              </a:spcBef>
            </a:pPr>
            <a:r>
              <a:rPr lang="en-US" sz="1600" dirty="0"/>
              <a:t>Pilots are developing their coordinated enrollment </a:t>
            </a:r>
            <a:r>
              <a:rPr lang="en-US" sz="1600" dirty="0" smtClean="0">
                <a:hlinkClick r:id="rId3"/>
              </a:rPr>
              <a:t>systems</a:t>
            </a:r>
            <a:endParaRPr lang="en-US" sz="1600" i="1" dirty="0"/>
          </a:p>
          <a:p>
            <a:pPr>
              <a:spcBef>
                <a:spcPts val="0"/>
              </a:spcBef>
            </a:pPr>
            <a:r>
              <a:rPr lang="en-US" sz="1600" dirty="0" smtClean="0"/>
              <a:t>More districts and child care centers expressed interest in expanding slots for at-risk 4 year olds </a:t>
            </a:r>
            <a:endParaRPr lang="en-US" sz="1600" dirty="0"/>
          </a:p>
        </p:txBody>
      </p:sp>
      <p:sp>
        <p:nvSpPr>
          <p:cNvPr id="2" name="Rectangle 1"/>
          <p:cNvSpPr/>
          <p:nvPr/>
        </p:nvSpPr>
        <p:spPr>
          <a:xfrm>
            <a:off x="381000" y="5943600"/>
            <a:ext cx="8305800" cy="533400"/>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r>
              <a:rPr lang="en-US" sz="1600" b="1" dirty="0"/>
              <a:t>Department has launched a biweekly early childhood-specific email newsletter</a:t>
            </a:r>
          </a:p>
          <a:p>
            <a:pPr algn="ctr">
              <a:spcBef>
                <a:spcPts val="0"/>
              </a:spcBef>
            </a:pPr>
            <a:r>
              <a:rPr lang="en-US" sz="1600" b="1" dirty="0"/>
              <a:t>To subscribe, go to </a:t>
            </a:r>
            <a:r>
              <a:rPr lang="en-US" sz="1600" b="1" dirty="0">
                <a:hlinkClick r:id="rId4"/>
              </a:rPr>
              <a:t>http://www.louisianabelieves.com/resources/subscribe</a:t>
            </a:r>
            <a:r>
              <a:rPr lang="en-US" sz="1600" b="1" dirty="0"/>
              <a:t> </a:t>
            </a:r>
          </a:p>
        </p:txBody>
      </p:sp>
    </p:spTree>
    <p:extLst>
      <p:ext uri="{BB962C8B-B14F-4D97-AF65-F5344CB8AC3E}">
        <p14:creationId xmlns:p14="http://schemas.microsoft.com/office/powerpoint/2010/main" val="267643056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0"/>
          </p:nvPr>
        </p:nvSpPr>
        <p:spPr/>
        <p:txBody>
          <a:bodyPr>
            <a:normAutofit/>
          </a:bodyPr>
          <a:lstStyle/>
          <a:p>
            <a:pPr marL="754063" lvl="2" indent="-514350">
              <a:buFont typeface="+mj-lt"/>
              <a:buAutoNum type="romanUcPeriod"/>
            </a:pPr>
            <a:r>
              <a:rPr lang="en-US" sz="1600" dirty="0" smtClean="0"/>
              <a:t>Academic Support</a:t>
            </a:r>
          </a:p>
          <a:p>
            <a:pPr marL="1670050" lvl="3" indent="-514350">
              <a:buFont typeface="+mj-lt"/>
              <a:buAutoNum type="alphaLcPeriod"/>
            </a:pPr>
            <a:r>
              <a:rPr lang="en-US" sz="1600" dirty="0"/>
              <a:t>Assessment: District Support &amp; Teacher </a:t>
            </a:r>
            <a:r>
              <a:rPr lang="en-US" sz="1600" dirty="0" smtClean="0"/>
              <a:t>Support</a:t>
            </a:r>
          </a:p>
          <a:p>
            <a:pPr marL="1670050" lvl="3" indent="-514350">
              <a:buFont typeface="+mj-lt"/>
              <a:buAutoNum type="alphaLcPeriod"/>
            </a:pPr>
            <a:r>
              <a:rPr lang="en-US" sz="1600" dirty="0" smtClean="0"/>
              <a:t>Curriculum: District Support &amp; Teacher Support </a:t>
            </a:r>
          </a:p>
          <a:p>
            <a:pPr marL="1670050" lvl="3" indent="-514350">
              <a:buFont typeface="+mj-lt"/>
              <a:buAutoNum type="alphaLcPeriod"/>
            </a:pPr>
            <a:r>
              <a:rPr lang="en-US" sz="1600" dirty="0" smtClean="0"/>
              <a:t>Accountability: District Support</a:t>
            </a:r>
          </a:p>
          <a:p>
            <a:pPr marL="754063" lvl="2" indent="-514350">
              <a:buFont typeface="+mj-lt"/>
              <a:buAutoNum type="romanUcPeriod"/>
            </a:pPr>
            <a:r>
              <a:rPr lang="en-US" sz="1600" dirty="0" smtClean="0"/>
              <a:t>Early Childhood</a:t>
            </a:r>
          </a:p>
          <a:p>
            <a:pPr marL="754063" lvl="2" indent="-514350">
              <a:buFont typeface="+mj-lt"/>
              <a:buAutoNum type="romanUcPeriod"/>
            </a:pPr>
            <a:r>
              <a:rPr lang="en-US" sz="1600" b="1" dirty="0" smtClean="0"/>
              <a:t>Student Opportunities</a:t>
            </a:r>
          </a:p>
          <a:p>
            <a:pPr marL="754063" lvl="2" indent="-514350">
              <a:buFont typeface="+mj-lt"/>
              <a:buAutoNum type="romanUcPeriod"/>
            </a:pPr>
            <a:r>
              <a:rPr lang="en-US" sz="1600" dirty="0" smtClean="0"/>
              <a:t>Talent</a:t>
            </a:r>
          </a:p>
          <a:p>
            <a:pPr marL="754063" lvl="2" indent="-514350">
              <a:buFont typeface="+mj-lt"/>
              <a:buAutoNum type="romanUcPeriod"/>
            </a:pPr>
            <a:r>
              <a:rPr lang="en-US" sz="1600" dirty="0"/>
              <a:t>Data Privacy </a:t>
            </a:r>
            <a:endParaRPr lang="en-US" sz="1600" dirty="0" smtClean="0"/>
          </a:p>
          <a:p>
            <a:pPr marL="754063" lvl="2" indent="-514350">
              <a:buFont typeface="+mj-lt"/>
              <a:buAutoNum type="romanUcPeriod"/>
            </a:pPr>
            <a:r>
              <a:rPr lang="en-US" sz="1600" dirty="0" smtClean="0"/>
              <a:t>Next Steps</a:t>
            </a:r>
            <a:endParaRPr lang="en-US" sz="1600" dirty="0"/>
          </a:p>
          <a:p>
            <a:pPr marL="239713" lvl="2" indent="0">
              <a:buNone/>
            </a:pPr>
            <a:endParaRPr lang="en-US" sz="1600"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33</a:t>
            </a:fld>
            <a:endParaRPr lang="en-US" dirty="0"/>
          </a:p>
        </p:txBody>
      </p:sp>
      <p:sp>
        <p:nvSpPr>
          <p:cNvPr id="2" name="Title 1"/>
          <p:cNvSpPr>
            <a:spLocks noGrp="1"/>
          </p:cNvSpPr>
          <p:nvPr>
            <p:ph type="title"/>
          </p:nvPr>
        </p:nvSpPr>
        <p:spPr/>
        <p:txBody>
          <a:bodyPr/>
          <a:lstStyle/>
          <a:p>
            <a:r>
              <a:rPr lang="en-US" sz="2600" dirty="0" smtClean="0">
                <a:latin typeface="Chalkduster"/>
                <a:cs typeface="Chalkduster"/>
              </a:rPr>
              <a:t>Agenda</a:t>
            </a:r>
            <a:endParaRPr lang="en-US" sz="2600" dirty="0">
              <a:latin typeface="Chalkduster"/>
              <a:cs typeface="Chalkduster"/>
            </a:endParaRPr>
          </a:p>
        </p:txBody>
      </p:sp>
    </p:spTree>
    <p:extLst>
      <p:ext uri="{BB962C8B-B14F-4D97-AF65-F5344CB8AC3E}">
        <p14:creationId xmlns:p14="http://schemas.microsoft.com/office/powerpoint/2010/main" val="106973876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smtClean="0"/>
              <a:t>Course Choice 2015-16</a:t>
            </a:r>
            <a:endParaRPr lang="en-US" sz="2600" b="1"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34</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5" name="Rectangle 4"/>
          <p:cNvSpPr/>
          <p:nvPr/>
        </p:nvSpPr>
        <p:spPr>
          <a:xfrm>
            <a:off x="228600" y="1225689"/>
            <a:ext cx="8610600" cy="5355312"/>
          </a:xfrm>
          <a:prstGeom prst="rect">
            <a:avLst/>
          </a:prstGeom>
        </p:spPr>
        <p:txBody>
          <a:bodyPr wrap="square">
            <a:spAutoFit/>
          </a:bodyPr>
          <a:lstStyle/>
          <a:p>
            <a:r>
              <a:rPr lang="en-US" b="1" dirty="0"/>
              <a:t>Course Choice </a:t>
            </a:r>
            <a:r>
              <a:rPr lang="en-US" b="1" dirty="0" smtClean="0"/>
              <a:t>offers </a:t>
            </a:r>
            <a:r>
              <a:rPr lang="en-US" b="1" dirty="0"/>
              <a:t>students opportunities to pursue college coursework, </a:t>
            </a:r>
            <a:r>
              <a:rPr lang="en-US" b="1" dirty="0" smtClean="0"/>
              <a:t>AP </a:t>
            </a:r>
            <a:r>
              <a:rPr lang="en-US" b="1" dirty="0"/>
              <a:t>courses, and career training that prepare them for opportunities after high </a:t>
            </a:r>
            <a:r>
              <a:rPr lang="en-US" b="1" dirty="0" smtClean="0"/>
              <a:t>school by enabling schools </a:t>
            </a:r>
            <a:r>
              <a:rPr lang="en-US" b="1" dirty="0"/>
              <a:t>to select from hundreds of online and face-to-face courses not traditionally offered by high schools and middle </a:t>
            </a:r>
            <a:r>
              <a:rPr lang="en-US" b="1" dirty="0" smtClean="0"/>
              <a:t>schools.</a:t>
            </a:r>
          </a:p>
          <a:p>
            <a:endParaRPr lang="en-US" dirty="0" smtClean="0"/>
          </a:p>
          <a:p>
            <a:r>
              <a:rPr lang="en-US" dirty="0" smtClean="0"/>
              <a:t>Course Choice supports both </a:t>
            </a:r>
            <a:r>
              <a:rPr lang="en-US" dirty="0"/>
              <a:t>the </a:t>
            </a:r>
            <a:r>
              <a:rPr lang="en-US" b="1" dirty="0"/>
              <a:t>TOPS University </a:t>
            </a:r>
            <a:r>
              <a:rPr lang="en-US" dirty="0"/>
              <a:t>and </a:t>
            </a:r>
            <a:r>
              <a:rPr lang="en-US" b="1" dirty="0"/>
              <a:t>Jump Start TOPS Tech </a:t>
            </a:r>
            <a:r>
              <a:rPr lang="en-US" dirty="0"/>
              <a:t>diploma </a:t>
            </a:r>
            <a:r>
              <a:rPr lang="en-US" dirty="0" smtClean="0"/>
              <a:t>pathways and is </a:t>
            </a:r>
            <a:r>
              <a:rPr lang="en-US" dirty="0"/>
              <a:t>funded through the </a:t>
            </a:r>
            <a:r>
              <a:rPr lang="en-US" dirty="0">
                <a:hlinkClick r:id="rId2"/>
              </a:rPr>
              <a:t>Supplemental Course Allocation </a:t>
            </a:r>
            <a:r>
              <a:rPr lang="en-US" dirty="0"/>
              <a:t>in the MFP. </a:t>
            </a:r>
          </a:p>
          <a:p>
            <a:endParaRPr lang="en-US" dirty="0"/>
          </a:p>
          <a:p>
            <a:pPr algn="just"/>
            <a:r>
              <a:rPr lang="en-US" dirty="0"/>
              <a:t>Courses are offered by BESE-approved course providers that include colleges, universities and business and industry. Courses may be online, f2f, or a combination of both. </a:t>
            </a:r>
          </a:p>
          <a:p>
            <a:endParaRPr lang="en-US" dirty="0" smtClean="0"/>
          </a:p>
          <a:p>
            <a:r>
              <a:rPr lang="en-US" dirty="0" smtClean="0"/>
              <a:t>Types </a:t>
            </a:r>
            <a:r>
              <a:rPr lang="en-US" dirty="0"/>
              <a:t>of courses:</a:t>
            </a:r>
          </a:p>
          <a:p>
            <a:pPr marL="742950" lvl="1" indent="-285750">
              <a:buFont typeface="Arial"/>
              <a:buChar char="•"/>
            </a:pPr>
            <a:r>
              <a:rPr lang="en-US" dirty="0"/>
              <a:t>Advanced Placement/ Dual Enrollment </a:t>
            </a:r>
          </a:p>
          <a:p>
            <a:pPr marL="742950" lvl="1" indent="-285750">
              <a:buFont typeface="Arial"/>
              <a:buChar char="•"/>
            </a:pPr>
            <a:r>
              <a:rPr lang="en-US" dirty="0"/>
              <a:t>Career and Technical Education (CTE)</a:t>
            </a:r>
          </a:p>
          <a:p>
            <a:pPr marL="742950" lvl="1" indent="-285750">
              <a:buFont typeface="Arial"/>
              <a:buChar char="•"/>
            </a:pPr>
            <a:r>
              <a:rPr lang="en-US" dirty="0"/>
              <a:t>TOPS Eligible</a:t>
            </a:r>
          </a:p>
          <a:p>
            <a:pPr marL="742950" lvl="1" indent="-285750">
              <a:buFont typeface="Arial"/>
              <a:buChar char="•"/>
            </a:pPr>
            <a:r>
              <a:rPr lang="en-US" dirty="0"/>
              <a:t>Test Preparation</a:t>
            </a:r>
          </a:p>
          <a:p>
            <a:pPr marL="742950" lvl="1" indent="-285750">
              <a:buFont typeface="Arial"/>
              <a:buChar char="•"/>
            </a:pPr>
            <a:r>
              <a:rPr lang="en-US" dirty="0"/>
              <a:t>Intensive </a:t>
            </a:r>
            <a:r>
              <a:rPr lang="en-US" dirty="0" smtClean="0"/>
              <a:t>Remediation</a:t>
            </a:r>
          </a:p>
          <a:p>
            <a:pPr lvl="1"/>
            <a:endParaRPr lang="en-US" b="1" dirty="0" smtClean="0"/>
          </a:p>
          <a:p>
            <a:r>
              <a:rPr lang="en-US" b="1" dirty="0" smtClean="0"/>
              <a:t>For </a:t>
            </a:r>
            <a:r>
              <a:rPr lang="en-US" b="1" dirty="0"/>
              <a:t>more information go to: </a:t>
            </a:r>
            <a:r>
              <a:rPr lang="en-US" b="1" dirty="0" smtClean="0">
                <a:hlinkClick r:id="rId3"/>
              </a:rPr>
              <a:t>www.lacourses.net</a:t>
            </a:r>
            <a:endParaRPr lang="en-US" b="1" dirty="0"/>
          </a:p>
        </p:txBody>
      </p:sp>
    </p:spTree>
    <p:extLst>
      <p:ext uri="{BB962C8B-B14F-4D97-AF65-F5344CB8AC3E}">
        <p14:creationId xmlns:p14="http://schemas.microsoft.com/office/powerpoint/2010/main" val="2103569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smtClean="0"/>
              <a:t>Course Choice 2015-16: Registration Webinar</a:t>
            </a:r>
            <a:endParaRPr lang="en-US" sz="2600" b="1"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35</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5" name="Rectangle 4"/>
          <p:cNvSpPr/>
          <p:nvPr/>
        </p:nvSpPr>
        <p:spPr>
          <a:xfrm>
            <a:off x="228600" y="1337370"/>
            <a:ext cx="8610600" cy="4801314"/>
          </a:xfrm>
          <a:prstGeom prst="rect">
            <a:avLst/>
          </a:prstGeom>
        </p:spPr>
        <p:txBody>
          <a:bodyPr wrap="square">
            <a:spAutoFit/>
          </a:bodyPr>
          <a:lstStyle/>
          <a:p>
            <a:r>
              <a:rPr lang="en-US" dirty="0" smtClean="0"/>
              <a:t>Registration </a:t>
            </a:r>
            <a:r>
              <a:rPr lang="en-US" dirty="0"/>
              <a:t>for the 2015-16 academic year </a:t>
            </a:r>
            <a:r>
              <a:rPr lang="en-US" dirty="0" smtClean="0"/>
              <a:t>will open </a:t>
            </a:r>
            <a:r>
              <a:rPr lang="en-US" dirty="0"/>
              <a:t>in early April</a:t>
            </a:r>
            <a:r>
              <a:rPr lang="en-US" dirty="0" smtClean="0"/>
              <a:t>.</a:t>
            </a:r>
            <a:r>
              <a:rPr lang="en-US" dirty="0"/>
              <a:t> </a:t>
            </a:r>
            <a:r>
              <a:rPr lang="en-US" dirty="0" smtClean="0"/>
              <a:t>The Department will </a:t>
            </a:r>
            <a:r>
              <a:rPr lang="en-US" dirty="0"/>
              <a:t>host </a:t>
            </a:r>
            <a:r>
              <a:rPr lang="en-US" dirty="0" smtClean="0"/>
              <a:t>three webinars </a:t>
            </a:r>
            <a:r>
              <a:rPr lang="en-US" dirty="0"/>
              <a:t>for p</a:t>
            </a:r>
            <a:r>
              <a:rPr lang="en-US" dirty="0" smtClean="0"/>
              <a:t>rincipals, curriculum </a:t>
            </a:r>
            <a:r>
              <a:rPr lang="en-US" dirty="0"/>
              <a:t>s</a:t>
            </a:r>
            <a:r>
              <a:rPr lang="en-US" dirty="0" smtClean="0"/>
              <a:t>upervisors, </a:t>
            </a:r>
            <a:r>
              <a:rPr lang="en-US" dirty="0"/>
              <a:t>and </a:t>
            </a:r>
            <a:r>
              <a:rPr lang="en-US" dirty="0" smtClean="0"/>
              <a:t>school </a:t>
            </a:r>
            <a:r>
              <a:rPr lang="en-US" dirty="0"/>
              <a:t>c</a:t>
            </a:r>
            <a:r>
              <a:rPr lang="en-US" dirty="0" smtClean="0"/>
              <a:t>ounselors </a:t>
            </a:r>
            <a:r>
              <a:rPr lang="en-US" dirty="0"/>
              <a:t>on accessing the Course Choice Registration </a:t>
            </a:r>
            <a:r>
              <a:rPr lang="en-US" dirty="0" smtClean="0"/>
              <a:t>System including locating </a:t>
            </a:r>
            <a:r>
              <a:rPr lang="en-US" dirty="0"/>
              <a:t>courses, registering students, approving/rejecting enrollment requests, and withdrawing enrollment requests. </a:t>
            </a:r>
          </a:p>
          <a:p>
            <a:endParaRPr lang="en-US" dirty="0" smtClean="0"/>
          </a:p>
          <a:p>
            <a:r>
              <a:rPr lang="en-US" dirty="0" smtClean="0"/>
              <a:t>Webinar </a:t>
            </a:r>
            <a:r>
              <a:rPr lang="en-US" dirty="0"/>
              <a:t>Date(s) and Time(s): </a:t>
            </a:r>
          </a:p>
          <a:p>
            <a:pPr marL="285750" indent="-285750">
              <a:buFont typeface="Arial"/>
              <a:buChar char="•"/>
            </a:pPr>
            <a:r>
              <a:rPr lang="en-US" dirty="0"/>
              <a:t>March 17, 2015 @ 3:00 </a:t>
            </a:r>
            <a:r>
              <a:rPr lang="en-US" dirty="0" smtClean="0"/>
              <a:t>pm </a:t>
            </a:r>
            <a:r>
              <a:rPr lang="en-US" u="sng" dirty="0">
                <a:hlinkClick r:id="rId2"/>
              </a:rPr>
              <a:t>https://louisianaschools.adobeconnect.com/ccregoverview</a:t>
            </a:r>
            <a:r>
              <a:rPr lang="en-US" u="sng" dirty="0" smtClean="0">
                <a:hlinkClick r:id="rId2"/>
              </a:rPr>
              <a:t>/</a:t>
            </a:r>
            <a:endParaRPr lang="en-US" dirty="0"/>
          </a:p>
          <a:p>
            <a:pPr marL="285750" indent="-285750">
              <a:buFont typeface="Arial"/>
              <a:buChar char="•"/>
            </a:pPr>
            <a:r>
              <a:rPr lang="en-US" dirty="0"/>
              <a:t>March 24, 2015 @ 3:00 </a:t>
            </a:r>
            <a:r>
              <a:rPr lang="en-US" dirty="0" smtClean="0"/>
              <a:t>pm </a:t>
            </a:r>
            <a:r>
              <a:rPr lang="en-US" u="sng" dirty="0">
                <a:hlinkClick r:id="rId2"/>
              </a:rPr>
              <a:t>https://louisianaschools.adobeconnect.com/ccregoverview</a:t>
            </a:r>
            <a:r>
              <a:rPr lang="en-US" u="sng" dirty="0" smtClean="0">
                <a:hlinkClick r:id="rId2"/>
              </a:rPr>
              <a:t>/</a:t>
            </a:r>
            <a:endParaRPr lang="en-US" dirty="0"/>
          </a:p>
          <a:p>
            <a:pPr marL="285750" indent="-285750">
              <a:buFont typeface="Arial"/>
              <a:buChar char="•"/>
            </a:pPr>
            <a:r>
              <a:rPr lang="en-US" dirty="0"/>
              <a:t>March 26, 2015 @ 3:00 pm </a:t>
            </a:r>
            <a:r>
              <a:rPr lang="en-US" u="sng" dirty="0">
                <a:hlinkClick r:id="rId2"/>
              </a:rPr>
              <a:t>https://louisianaschools.adobeconnect.com/ccregoverview</a:t>
            </a:r>
            <a:r>
              <a:rPr lang="en-US" u="sng" dirty="0" smtClean="0">
                <a:hlinkClick r:id="rId2"/>
              </a:rPr>
              <a:t>/</a:t>
            </a:r>
            <a:endParaRPr lang="en-US" dirty="0"/>
          </a:p>
          <a:p>
            <a:endParaRPr lang="en-US" i="1" dirty="0" smtClean="0"/>
          </a:p>
          <a:p>
            <a:r>
              <a:rPr lang="en-US" i="1" dirty="0" smtClean="0"/>
              <a:t>Note</a:t>
            </a:r>
            <a:r>
              <a:rPr lang="en-US" i="1" dirty="0"/>
              <a:t>: Each of the three webinars will cover the same topic so you only need to participate in one of the three presentations</a:t>
            </a:r>
            <a:r>
              <a:rPr lang="en-US" i="1" dirty="0" smtClean="0"/>
              <a:t>.</a:t>
            </a:r>
          </a:p>
          <a:p>
            <a:endParaRPr lang="en-US" dirty="0"/>
          </a:p>
          <a:p>
            <a:r>
              <a:rPr lang="en-US" b="1" dirty="0" smtClean="0">
                <a:solidFill>
                  <a:srgbClr val="FF0000"/>
                </a:solidFill>
              </a:rPr>
              <a:t>Next step: attend a Course Choice registration webinar.</a:t>
            </a:r>
            <a:endParaRPr lang="en-US" b="1" dirty="0">
              <a:solidFill>
                <a:srgbClr val="FF0000"/>
              </a:solidFill>
            </a:endParaRPr>
          </a:p>
        </p:txBody>
      </p:sp>
    </p:spTree>
    <p:extLst>
      <p:ext uri="{BB962C8B-B14F-4D97-AF65-F5344CB8AC3E}">
        <p14:creationId xmlns:p14="http://schemas.microsoft.com/office/powerpoint/2010/main" val="1814376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0"/>
              </a:spcBef>
            </a:pPr>
            <a:r>
              <a:rPr lang="en-US" sz="2600" b="1" dirty="0" smtClean="0"/>
              <a:t>Advanced Placement Test Fee and Summer Professional Development Opportunities</a:t>
            </a:r>
            <a:endParaRPr lang="en-US" sz="2600" b="1"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36</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5" name="Rectangle 4"/>
          <p:cNvSpPr/>
          <p:nvPr/>
        </p:nvSpPr>
        <p:spPr>
          <a:xfrm>
            <a:off x="228600" y="1447800"/>
            <a:ext cx="8458200" cy="5078313"/>
          </a:xfrm>
          <a:prstGeom prst="rect">
            <a:avLst/>
          </a:prstGeom>
        </p:spPr>
        <p:txBody>
          <a:bodyPr wrap="square">
            <a:spAutoFit/>
          </a:bodyPr>
          <a:lstStyle/>
          <a:p>
            <a:pPr algn="just"/>
            <a:r>
              <a:rPr lang="en-US" dirty="0" smtClean="0"/>
              <a:t>To </a:t>
            </a:r>
            <a:r>
              <a:rPr lang="en-US" dirty="0"/>
              <a:t>encourage and enrich growth of the AP</a:t>
            </a:r>
            <a:r>
              <a:rPr lang="en-US" baseline="30000" dirty="0"/>
              <a:t>® </a:t>
            </a:r>
            <a:r>
              <a:rPr lang="en-US" dirty="0"/>
              <a:t>and IB</a:t>
            </a:r>
            <a:r>
              <a:rPr lang="en-US" baseline="30000" dirty="0"/>
              <a:t>® </a:t>
            </a:r>
            <a:r>
              <a:rPr lang="en-US" dirty="0"/>
              <a:t>Programs, the Louisiana Department of Education is now accepting applications for AP</a:t>
            </a:r>
            <a:r>
              <a:rPr lang="en-US" baseline="30000" dirty="0"/>
              <a:t>®</a:t>
            </a:r>
            <a:r>
              <a:rPr lang="en-US" dirty="0"/>
              <a:t>/IB</a:t>
            </a:r>
            <a:r>
              <a:rPr lang="en-US" baseline="30000" dirty="0"/>
              <a:t>®</a:t>
            </a:r>
            <a:r>
              <a:rPr lang="en-US" dirty="0"/>
              <a:t> exam fee reimbursement, IB</a:t>
            </a:r>
            <a:r>
              <a:rPr lang="en-US" baseline="30000" dirty="0"/>
              <a:t>®</a:t>
            </a:r>
            <a:r>
              <a:rPr lang="en-US" dirty="0"/>
              <a:t> diploma program registration fee reimbursement, and AP</a:t>
            </a:r>
            <a:r>
              <a:rPr lang="en-US" baseline="30000" dirty="0"/>
              <a:t>®</a:t>
            </a:r>
            <a:r>
              <a:rPr lang="en-US" dirty="0"/>
              <a:t> summer institute fee reimbursement. Funds are limited and will be available until they are completely </a:t>
            </a:r>
            <a:r>
              <a:rPr lang="en-US" dirty="0" smtClean="0"/>
              <a:t>allocated</a:t>
            </a:r>
            <a:r>
              <a:rPr lang="en-US" dirty="0"/>
              <a:t> </a:t>
            </a:r>
            <a:r>
              <a:rPr lang="en-US" dirty="0" smtClean="0"/>
              <a:t>for the following:</a:t>
            </a:r>
          </a:p>
          <a:p>
            <a:r>
              <a:rPr lang="en-US" dirty="0" smtClean="0"/>
              <a:t> </a:t>
            </a:r>
          </a:p>
          <a:p>
            <a:pPr marL="342900" indent="-342900">
              <a:buFont typeface="+mj-lt"/>
              <a:buAutoNum type="arabicPeriod"/>
            </a:pPr>
            <a:r>
              <a:rPr lang="en-US" dirty="0" smtClean="0"/>
              <a:t>2015 </a:t>
            </a:r>
            <a:r>
              <a:rPr lang="en-US" dirty="0"/>
              <a:t>AP</a:t>
            </a:r>
            <a:r>
              <a:rPr lang="en-US" baseline="30000" dirty="0"/>
              <a:t>®</a:t>
            </a:r>
            <a:r>
              <a:rPr lang="en-US" dirty="0"/>
              <a:t> Exam Fee Reimbursement</a:t>
            </a:r>
          </a:p>
          <a:p>
            <a:pPr marL="342900" indent="-342900">
              <a:buFont typeface="+mj-lt"/>
              <a:buAutoNum type="arabicPeriod"/>
            </a:pPr>
            <a:r>
              <a:rPr lang="en-US" dirty="0" smtClean="0"/>
              <a:t>2015 </a:t>
            </a:r>
            <a:r>
              <a:rPr lang="en-US" dirty="0"/>
              <a:t>AP</a:t>
            </a:r>
            <a:r>
              <a:rPr lang="en-US" baseline="30000" dirty="0"/>
              <a:t>®</a:t>
            </a:r>
            <a:r>
              <a:rPr lang="en-US" dirty="0"/>
              <a:t> Summer Institute Fee Reimbursement</a:t>
            </a:r>
          </a:p>
          <a:p>
            <a:pPr marL="342900" indent="-342900">
              <a:buFont typeface="+mj-lt"/>
              <a:buAutoNum type="arabicPeriod"/>
            </a:pPr>
            <a:r>
              <a:rPr lang="en-US" dirty="0" smtClean="0"/>
              <a:t>2015 </a:t>
            </a:r>
            <a:r>
              <a:rPr lang="en-US" dirty="0"/>
              <a:t>IB</a:t>
            </a:r>
            <a:r>
              <a:rPr lang="en-US" baseline="30000" dirty="0"/>
              <a:t>®</a:t>
            </a:r>
            <a:r>
              <a:rPr lang="en-US" dirty="0"/>
              <a:t> Exam and Registration Fee Reimbursement</a:t>
            </a:r>
          </a:p>
          <a:p>
            <a:r>
              <a:rPr lang="en-US" dirty="0"/>
              <a:t> </a:t>
            </a:r>
          </a:p>
          <a:p>
            <a:r>
              <a:rPr lang="en-US" dirty="0"/>
              <a:t> </a:t>
            </a:r>
            <a:r>
              <a:rPr lang="en-US" dirty="0" smtClean="0"/>
              <a:t>Applications </a:t>
            </a:r>
            <a:r>
              <a:rPr lang="en-US" dirty="0"/>
              <a:t>will be accepted through Friday, March 6, 2015.</a:t>
            </a:r>
          </a:p>
          <a:p>
            <a:endParaRPr lang="en-US" dirty="0" smtClean="0"/>
          </a:p>
          <a:p>
            <a:r>
              <a:rPr lang="en-US" dirty="0" smtClean="0"/>
              <a:t>For more information go to: </a:t>
            </a:r>
            <a:r>
              <a:rPr lang="en-US" dirty="0"/>
              <a:t>  </a:t>
            </a:r>
            <a:r>
              <a:rPr lang="en-US" dirty="0" smtClean="0">
                <a:hlinkClick r:id="rId2"/>
              </a:rPr>
              <a:t>http</a:t>
            </a:r>
            <a:r>
              <a:rPr lang="en-US" dirty="0">
                <a:hlinkClick r:id="rId2"/>
              </a:rPr>
              <a:t>://www.louisianabelieves.com/courses/advanced-placement</a:t>
            </a:r>
            <a:endParaRPr lang="en-US" dirty="0"/>
          </a:p>
          <a:p>
            <a:endParaRPr lang="en-US" dirty="0" smtClean="0"/>
          </a:p>
          <a:p>
            <a:r>
              <a:rPr lang="en-US" dirty="0" smtClean="0"/>
              <a:t>Participants </a:t>
            </a:r>
            <a:r>
              <a:rPr lang="en-US" dirty="0"/>
              <a:t>are encouraged to participate in </a:t>
            </a:r>
            <a:r>
              <a:rPr lang="en-US" dirty="0" smtClean="0"/>
              <a:t>the next webinar </a:t>
            </a:r>
            <a:r>
              <a:rPr lang="en-US" dirty="0"/>
              <a:t>providing information on the 2015 AP</a:t>
            </a:r>
            <a:r>
              <a:rPr lang="en-US" baseline="30000" dirty="0"/>
              <a:t>®</a:t>
            </a:r>
            <a:r>
              <a:rPr lang="en-US" dirty="0"/>
              <a:t>/IB</a:t>
            </a:r>
            <a:r>
              <a:rPr lang="en-US" baseline="30000" dirty="0"/>
              <a:t>®</a:t>
            </a:r>
            <a:r>
              <a:rPr lang="en-US" dirty="0"/>
              <a:t> fee reimbursement </a:t>
            </a:r>
            <a:r>
              <a:rPr lang="en-US" dirty="0" smtClean="0"/>
              <a:t>program</a:t>
            </a:r>
            <a:r>
              <a:rPr lang="en-US" dirty="0"/>
              <a:t> </a:t>
            </a:r>
            <a:r>
              <a:rPr lang="en-US" dirty="0" smtClean="0"/>
              <a:t>on </a:t>
            </a:r>
            <a:r>
              <a:rPr lang="en-US" b="1" dirty="0" smtClean="0"/>
              <a:t>February </a:t>
            </a:r>
            <a:r>
              <a:rPr lang="en-US" b="1" dirty="0"/>
              <a:t>26 from 2:00 p.m. - 3:00 p.m. </a:t>
            </a:r>
            <a:endParaRPr lang="en-US" dirty="0"/>
          </a:p>
          <a:p>
            <a:endParaRPr lang="en-US" dirty="0"/>
          </a:p>
        </p:txBody>
      </p:sp>
    </p:spTree>
    <p:extLst>
      <p:ext uri="{BB962C8B-B14F-4D97-AF65-F5344CB8AC3E}">
        <p14:creationId xmlns:p14="http://schemas.microsoft.com/office/powerpoint/2010/main" val="1952895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Jump </a:t>
            </a:r>
            <a:r>
              <a:rPr lang="en-US" sz="2600" dirty="0" smtClean="0"/>
              <a:t>Start</a:t>
            </a:r>
            <a:endParaRPr lang="en-US" sz="2600"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37</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7" name="Content Placeholder 6"/>
          <p:cNvSpPr>
            <a:spLocks noGrp="1"/>
          </p:cNvSpPr>
          <p:nvPr>
            <p:ph sz="quarter" idx="10"/>
          </p:nvPr>
        </p:nvSpPr>
        <p:spPr>
          <a:xfrm>
            <a:off x="206022" y="1219200"/>
            <a:ext cx="8709378" cy="4648200"/>
          </a:xfrm>
        </p:spPr>
        <p:txBody>
          <a:bodyPr>
            <a:normAutofit/>
          </a:bodyPr>
          <a:lstStyle/>
          <a:p>
            <a:pPr marL="0" indent="0">
              <a:lnSpc>
                <a:spcPct val="120000"/>
              </a:lnSpc>
              <a:spcBef>
                <a:spcPts val="0"/>
              </a:spcBef>
              <a:buNone/>
            </a:pPr>
            <a:endParaRPr lang="en-US" sz="1600" b="1" dirty="0"/>
          </a:p>
          <a:p>
            <a:pPr marL="0" indent="0">
              <a:buNone/>
            </a:pPr>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3555788554"/>
              </p:ext>
            </p:extLst>
          </p:nvPr>
        </p:nvGraphicFramePr>
        <p:xfrm>
          <a:off x="76200" y="1219200"/>
          <a:ext cx="8991600" cy="4719320"/>
        </p:xfrm>
        <a:graphic>
          <a:graphicData uri="http://schemas.openxmlformats.org/drawingml/2006/table">
            <a:tbl>
              <a:tblPr firstRow="1" bandRow="1">
                <a:tableStyleId>{5C22544A-7EE6-4342-B048-85BDC9FD1C3A}</a:tableStyleId>
              </a:tblPr>
              <a:tblGrid>
                <a:gridCol w="1415344"/>
                <a:gridCol w="7576256"/>
              </a:tblGrid>
              <a:tr h="370840">
                <a:tc>
                  <a:txBody>
                    <a:bodyPr/>
                    <a:lstStyle/>
                    <a:p>
                      <a:pPr algn="ctr">
                        <a:spcBef>
                          <a:spcPts val="1000"/>
                        </a:spcBef>
                        <a:spcAft>
                          <a:spcPts val="1000"/>
                        </a:spcAft>
                      </a:pPr>
                      <a:r>
                        <a:rPr lang="en-US" sz="1600" dirty="0" smtClean="0"/>
                        <a:t>Timeframe</a:t>
                      </a:r>
                      <a:endParaRPr lang="en-US" sz="1600" dirty="0"/>
                    </a:p>
                  </a:txBody>
                  <a:tcPr/>
                </a:tc>
                <a:tc>
                  <a:txBody>
                    <a:bodyPr/>
                    <a:lstStyle/>
                    <a:p>
                      <a:pPr algn="ctr">
                        <a:spcBef>
                          <a:spcPts val="1000"/>
                        </a:spcBef>
                        <a:spcAft>
                          <a:spcPts val="1000"/>
                        </a:spcAft>
                      </a:pPr>
                      <a:r>
                        <a:rPr lang="en-US" sz="1600" dirty="0" smtClean="0"/>
                        <a:t>Key Activity</a:t>
                      </a:r>
                      <a:endParaRPr lang="en-US" sz="1600" dirty="0"/>
                    </a:p>
                  </a:txBody>
                  <a:tcPr/>
                </a:tc>
              </a:tr>
              <a:tr h="370840">
                <a:tc>
                  <a:txBody>
                    <a:bodyPr/>
                    <a:lstStyle/>
                    <a:p>
                      <a:pPr>
                        <a:spcBef>
                          <a:spcPts val="1000"/>
                        </a:spcBef>
                        <a:spcAft>
                          <a:spcPts val="1000"/>
                        </a:spcAft>
                      </a:pPr>
                      <a:r>
                        <a:rPr lang="en-US" sz="1600" dirty="0" smtClean="0"/>
                        <a:t>March</a:t>
                      </a:r>
                      <a:endParaRPr lang="en-US" sz="1600" dirty="0"/>
                    </a:p>
                  </a:txBody>
                  <a:tcPr/>
                </a:tc>
                <a:tc>
                  <a:txBody>
                    <a:bodyPr/>
                    <a:lstStyle/>
                    <a:p>
                      <a:pPr marL="285750" indent="-285750">
                        <a:spcBef>
                          <a:spcPts val="400"/>
                        </a:spcBef>
                        <a:spcAft>
                          <a:spcPts val="400"/>
                        </a:spcAft>
                        <a:buFont typeface="Arial"/>
                        <a:buChar char="•"/>
                      </a:pPr>
                      <a:r>
                        <a:rPr lang="en-US" sz="1600" dirty="0" smtClean="0"/>
                        <a:t>11 new</a:t>
                      </a:r>
                      <a:r>
                        <a:rPr lang="en-US" sz="1600" baseline="0" dirty="0" smtClean="0"/>
                        <a:t> graduation pathways submitted for BESE approval, including: a) four “Helper” pathways;  b) Workplace Safety;  and  c) four different pathways specialized for Act 833-qualifying students.</a:t>
                      </a:r>
                    </a:p>
                    <a:p>
                      <a:pPr marL="285750" indent="-285750">
                        <a:spcBef>
                          <a:spcPts val="400"/>
                        </a:spcBef>
                        <a:spcAft>
                          <a:spcPts val="400"/>
                        </a:spcAft>
                        <a:buFont typeface="Arial"/>
                        <a:buChar char="•"/>
                      </a:pPr>
                      <a:r>
                        <a:rPr lang="en-US" sz="1600" baseline="0" dirty="0" smtClean="0"/>
                        <a:t>If BESE approves, this brings to 45 the number of approved graduation pathways, closer to our goal of “a pathway for every student</a:t>
                      </a:r>
                    </a:p>
                    <a:p>
                      <a:pPr marL="285750" indent="-285750">
                        <a:spcBef>
                          <a:spcPts val="400"/>
                        </a:spcBef>
                        <a:spcAft>
                          <a:spcPts val="400"/>
                        </a:spcAft>
                        <a:buFont typeface="Arial"/>
                        <a:buChar char="•"/>
                      </a:pPr>
                      <a:r>
                        <a:rPr lang="en-US" sz="1600" dirty="0" smtClean="0"/>
                        <a:t>The Jump Start</a:t>
                      </a:r>
                      <a:r>
                        <a:rPr lang="en-US" sz="1600" baseline="0" dirty="0" smtClean="0"/>
                        <a:t> Graduation Pathway Review Panel will meet again in mid-March to consider a series of new pathways, including Maritime, Micro-Enterprise and (possibly) Early Childhood Care</a:t>
                      </a:r>
                      <a:endParaRPr lang="en-US" sz="1600" dirty="0"/>
                    </a:p>
                  </a:txBody>
                  <a:tcPr/>
                </a:tc>
              </a:tr>
              <a:tr h="370840">
                <a:tc>
                  <a:txBody>
                    <a:bodyPr/>
                    <a:lstStyle/>
                    <a:p>
                      <a:pPr>
                        <a:spcBef>
                          <a:spcPts val="1000"/>
                        </a:spcBef>
                        <a:spcAft>
                          <a:spcPts val="1000"/>
                        </a:spcAft>
                      </a:pPr>
                      <a:r>
                        <a:rPr lang="en-US" sz="1600" dirty="0" smtClean="0"/>
                        <a:t>April</a:t>
                      </a:r>
                      <a:endParaRPr lang="en-US" sz="1600" dirty="0"/>
                    </a:p>
                  </a:txBody>
                  <a:tcPr/>
                </a:tc>
                <a:tc>
                  <a:txBody>
                    <a:bodyPr/>
                    <a:lstStyle/>
                    <a:p>
                      <a:pPr marL="285750" indent="-285750">
                        <a:spcBef>
                          <a:spcPts val="400"/>
                        </a:spcBef>
                        <a:spcAft>
                          <a:spcPts val="400"/>
                        </a:spcAft>
                        <a:buFont typeface="Arial"/>
                        <a:buChar char="•"/>
                      </a:pPr>
                      <a:r>
                        <a:rPr lang="en-US" sz="1600" dirty="0" smtClean="0"/>
                        <a:t>Graduation pathway</a:t>
                      </a:r>
                      <a:r>
                        <a:rPr lang="en-US" sz="1600" baseline="0" dirty="0" smtClean="0"/>
                        <a:t> “harmonization” (typo corrections, common formatting, consistent course listings, etc.)</a:t>
                      </a:r>
                    </a:p>
                    <a:p>
                      <a:pPr marL="285750" indent="-285750">
                        <a:spcBef>
                          <a:spcPts val="400"/>
                        </a:spcBef>
                        <a:spcAft>
                          <a:spcPts val="400"/>
                        </a:spcAft>
                        <a:buFont typeface="Arial"/>
                        <a:buChar char="•"/>
                      </a:pPr>
                      <a:r>
                        <a:rPr lang="en-US" sz="1600" dirty="0" smtClean="0"/>
                        <a:t>Next</a:t>
                      </a:r>
                      <a:r>
                        <a:rPr lang="en-US" sz="1600" baseline="0" dirty="0" smtClean="0"/>
                        <a:t> round of pathway submissions for BESE approval</a:t>
                      </a:r>
                    </a:p>
                    <a:p>
                      <a:pPr marL="285750" indent="-285750">
                        <a:spcBef>
                          <a:spcPts val="400"/>
                        </a:spcBef>
                        <a:spcAft>
                          <a:spcPts val="400"/>
                        </a:spcAft>
                        <a:buFont typeface="Arial"/>
                        <a:buChar char="•"/>
                      </a:pPr>
                      <a:r>
                        <a:rPr lang="en-US" sz="1600" baseline="0" dirty="0" smtClean="0"/>
                        <a:t>Regions can continue to submit their pathway adapt / adopt spreadsheets, indicating the graduation pathways they want to use with their students</a:t>
                      </a:r>
                    </a:p>
                    <a:p>
                      <a:pPr marL="285750" indent="-285750">
                        <a:spcBef>
                          <a:spcPts val="400"/>
                        </a:spcBef>
                        <a:spcAft>
                          <a:spcPts val="400"/>
                        </a:spcAft>
                        <a:buFont typeface="Arial"/>
                        <a:buChar char="•"/>
                      </a:pPr>
                      <a:r>
                        <a:rPr lang="en-US" sz="1600" baseline="0" dirty="0" smtClean="0"/>
                        <a:t>Course Choice registration for courses that help students complete their Jump Start credentials, and which qualify for the CDF adder (~$240/course)</a:t>
                      </a:r>
                      <a:endParaRPr lang="en-US" sz="1600" dirty="0"/>
                    </a:p>
                  </a:txBody>
                  <a:tcPr/>
                </a:tc>
              </a:tr>
            </a:tbl>
          </a:graphicData>
        </a:graphic>
      </p:graphicFrame>
    </p:spTree>
    <p:extLst>
      <p:ext uri="{BB962C8B-B14F-4D97-AF65-F5344CB8AC3E}">
        <p14:creationId xmlns:p14="http://schemas.microsoft.com/office/powerpoint/2010/main" val="4042177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2015 Jump Start Super Summer Institute</a:t>
            </a:r>
            <a:endParaRPr lang="en-US" sz="2600"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38</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7" name="Content Placeholder 6"/>
          <p:cNvSpPr>
            <a:spLocks noGrp="1"/>
          </p:cNvSpPr>
          <p:nvPr>
            <p:ph sz="quarter" idx="10"/>
          </p:nvPr>
        </p:nvSpPr>
        <p:spPr>
          <a:xfrm>
            <a:off x="206022" y="1219200"/>
            <a:ext cx="8709378" cy="4648200"/>
          </a:xfrm>
        </p:spPr>
        <p:txBody>
          <a:bodyPr>
            <a:normAutofit fontScale="92500" lnSpcReduction="10000"/>
          </a:bodyPr>
          <a:lstStyle/>
          <a:p>
            <a:pPr marL="0" indent="0">
              <a:lnSpc>
                <a:spcPct val="120000"/>
              </a:lnSpc>
              <a:spcBef>
                <a:spcPts val="0"/>
              </a:spcBef>
              <a:buNone/>
            </a:pPr>
            <a:endParaRPr lang="en-US" sz="1600" b="1" dirty="0"/>
          </a:p>
          <a:p>
            <a:pPr marL="0" indent="0" algn="just">
              <a:buNone/>
            </a:pPr>
            <a:r>
              <a:rPr lang="en-US" sz="2000" smtClean="0"/>
              <a:t>LDOE, </a:t>
            </a:r>
            <a:r>
              <a:rPr lang="en-US" sz="2000" dirty="0" smtClean="0"/>
              <a:t>in partnership with SLCC </a:t>
            </a:r>
            <a:r>
              <a:rPr lang="en-US" sz="2000" smtClean="0"/>
              <a:t>and LCTCS, will </a:t>
            </a:r>
            <a:r>
              <a:rPr lang="en-US" sz="2000" dirty="0"/>
              <a:t>provide teacher certification training for Jump Start Industry Based </a:t>
            </a:r>
            <a:r>
              <a:rPr lang="en-US" sz="2000" dirty="0" smtClean="0"/>
              <a:t>certifications/pathways at the 2015  Jump Start Super Summer Institute (SSI).</a:t>
            </a:r>
          </a:p>
          <a:p>
            <a:pPr marL="0" indent="0">
              <a:buNone/>
            </a:pPr>
            <a:endParaRPr lang="en-US" sz="2000" b="1" dirty="0" smtClean="0"/>
          </a:p>
          <a:p>
            <a:pPr marL="0" indent="0" algn="ctr">
              <a:buNone/>
            </a:pPr>
            <a:r>
              <a:rPr lang="en-US" sz="2000" b="1" dirty="0" smtClean="0"/>
              <a:t>Tentative  “Save the Date” </a:t>
            </a:r>
          </a:p>
          <a:p>
            <a:pPr marL="0" indent="0" algn="ctr">
              <a:buNone/>
            </a:pPr>
            <a:r>
              <a:rPr lang="en-US" sz="2000" b="1" dirty="0" smtClean="0"/>
              <a:t>Date: </a:t>
            </a:r>
            <a:r>
              <a:rPr lang="en-US" sz="2000" dirty="0" smtClean="0"/>
              <a:t>July 20 </a:t>
            </a:r>
            <a:r>
              <a:rPr lang="en-US" sz="2000" dirty="0"/>
              <a:t>– </a:t>
            </a:r>
            <a:r>
              <a:rPr lang="en-US" sz="2000" dirty="0" smtClean="0"/>
              <a:t>24 from 8:00am – 5:00pm </a:t>
            </a:r>
          </a:p>
          <a:p>
            <a:pPr marL="0" indent="0" algn="ctr">
              <a:buNone/>
            </a:pPr>
            <a:r>
              <a:rPr lang="en-US" sz="2000" b="1" dirty="0" smtClean="0"/>
              <a:t>Location: </a:t>
            </a:r>
            <a:r>
              <a:rPr lang="en-US" sz="2000" dirty="0" smtClean="0"/>
              <a:t>South </a:t>
            </a:r>
            <a:r>
              <a:rPr lang="en-US" sz="2000" dirty="0"/>
              <a:t>Louisiana Community College in </a:t>
            </a:r>
            <a:r>
              <a:rPr lang="en-US" sz="2000" dirty="0" smtClean="0"/>
              <a:t>Lafayette, La</a:t>
            </a:r>
          </a:p>
          <a:p>
            <a:endParaRPr lang="en-US" sz="2000" dirty="0"/>
          </a:p>
          <a:p>
            <a:pPr marL="0" indent="0" algn="just">
              <a:buNone/>
            </a:pPr>
            <a:r>
              <a:rPr lang="en-US" sz="2000" dirty="0" smtClean="0"/>
              <a:t>Trainings offered during SSI will be determined based upon LEAs specifying, via an online survey in the LDE newsletter, the certifications needed for 2015-2016 Jump Start implementation</a:t>
            </a:r>
          </a:p>
          <a:p>
            <a:pPr marL="0" indent="0" algn="just">
              <a:buNone/>
            </a:pPr>
            <a:endParaRPr lang="en-US" sz="2000" dirty="0"/>
          </a:p>
          <a:p>
            <a:pPr marL="0" indent="0" algn="just">
              <a:buNone/>
            </a:pPr>
            <a:r>
              <a:rPr lang="en-US" sz="2000" dirty="0"/>
              <a:t>Please direct all questions about the Super Summer Institute to </a:t>
            </a:r>
            <a:r>
              <a:rPr lang="en-US" sz="2000" u="sng" dirty="0">
                <a:hlinkClick r:id="rId2"/>
              </a:rPr>
              <a:t>JumpStart@la.gov</a:t>
            </a:r>
            <a:r>
              <a:rPr lang="en-US" sz="2000" dirty="0"/>
              <a:t>.</a:t>
            </a:r>
          </a:p>
        </p:txBody>
      </p:sp>
    </p:spTree>
    <p:extLst>
      <p:ext uri="{BB962C8B-B14F-4D97-AF65-F5344CB8AC3E}">
        <p14:creationId xmlns:p14="http://schemas.microsoft.com/office/powerpoint/2010/main" val="4024809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0"/>
          </p:nvPr>
        </p:nvSpPr>
        <p:spPr/>
        <p:txBody>
          <a:bodyPr>
            <a:normAutofit/>
          </a:bodyPr>
          <a:lstStyle/>
          <a:p>
            <a:pPr marL="754063" lvl="2" indent="-514350">
              <a:buFont typeface="+mj-lt"/>
              <a:buAutoNum type="romanUcPeriod"/>
            </a:pPr>
            <a:r>
              <a:rPr lang="en-US" sz="1600" dirty="0" smtClean="0"/>
              <a:t>Academic Support</a:t>
            </a:r>
          </a:p>
          <a:p>
            <a:pPr marL="1670050" lvl="3" indent="-514350">
              <a:buFont typeface="+mj-lt"/>
              <a:buAutoNum type="alphaLcPeriod"/>
            </a:pPr>
            <a:r>
              <a:rPr lang="en-US" sz="1600" dirty="0"/>
              <a:t>Assessment: District Support &amp; Teacher </a:t>
            </a:r>
            <a:r>
              <a:rPr lang="en-US" sz="1600" dirty="0" smtClean="0"/>
              <a:t>Support</a:t>
            </a:r>
          </a:p>
          <a:p>
            <a:pPr marL="1670050" lvl="3" indent="-514350">
              <a:buFont typeface="+mj-lt"/>
              <a:buAutoNum type="alphaLcPeriod"/>
            </a:pPr>
            <a:r>
              <a:rPr lang="en-US" sz="1600" dirty="0" smtClean="0"/>
              <a:t>Curriculum: District Support &amp; Teacher Support </a:t>
            </a:r>
          </a:p>
          <a:p>
            <a:pPr marL="1670050" lvl="3" indent="-514350">
              <a:buFont typeface="+mj-lt"/>
              <a:buAutoNum type="alphaLcPeriod"/>
            </a:pPr>
            <a:r>
              <a:rPr lang="en-US" sz="1600" dirty="0" smtClean="0"/>
              <a:t>Accountability: District Support</a:t>
            </a:r>
          </a:p>
          <a:p>
            <a:pPr marL="754063" lvl="2" indent="-514350">
              <a:buFont typeface="+mj-lt"/>
              <a:buAutoNum type="romanUcPeriod"/>
            </a:pPr>
            <a:r>
              <a:rPr lang="en-US" sz="1600" dirty="0" smtClean="0"/>
              <a:t>Early Childhood</a:t>
            </a:r>
          </a:p>
          <a:p>
            <a:pPr marL="754063" lvl="2" indent="-514350">
              <a:buFont typeface="+mj-lt"/>
              <a:buAutoNum type="romanUcPeriod"/>
            </a:pPr>
            <a:r>
              <a:rPr lang="en-US" sz="1600" dirty="0" smtClean="0"/>
              <a:t>Student Opportunities</a:t>
            </a:r>
          </a:p>
          <a:p>
            <a:pPr marL="754063" lvl="2" indent="-514350">
              <a:buFont typeface="+mj-lt"/>
              <a:buAutoNum type="romanUcPeriod"/>
            </a:pPr>
            <a:r>
              <a:rPr lang="en-US" sz="1600" b="1" dirty="0" smtClean="0"/>
              <a:t>Talent</a:t>
            </a:r>
          </a:p>
          <a:p>
            <a:pPr marL="754063" lvl="2" indent="-514350">
              <a:buFont typeface="+mj-lt"/>
              <a:buAutoNum type="romanUcPeriod"/>
            </a:pPr>
            <a:r>
              <a:rPr lang="en-US" sz="1600" dirty="0"/>
              <a:t>Data Privacy </a:t>
            </a:r>
            <a:endParaRPr lang="en-US" sz="1600" dirty="0" smtClean="0"/>
          </a:p>
          <a:p>
            <a:pPr marL="754063" lvl="2" indent="-514350">
              <a:buFont typeface="+mj-lt"/>
              <a:buAutoNum type="romanUcPeriod"/>
            </a:pPr>
            <a:r>
              <a:rPr lang="en-US" sz="1600" dirty="0" smtClean="0"/>
              <a:t>Next Steps</a:t>
            </a:r>
            <a:endParaRPr lang="en-US" sz="1600" dirty="0"/>
          </a:p>
          <a:p>
            <a:pPr marL="239713" lvl="2" indent="0">
              <a:buNone/>
            </a:pPr>
            <a:endParaRPr lang="en-US" sz="1600"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39</a:t>
            </a:fld>
            <a:endParaRPr lang="en-US" dirty="0"/>
          </a:p>
        </p:txBody>
      </p:sp>
      <p:sp>
        <p:nvSpPr>
          <p:cNvPr id="2" name="Title 1"/>
          <p:cNvSpPr>
            <a:spLocks noGrp="1"/>
          </p:cNvSpPr>
          <p:nvPr>
            <p:ph type="title"/>
          </p:nvPr>
        </p:nvSpPr>
        <p:spPr/>
        <p:txBody>
          <a:bodyPr/>
          <a:lstStyle/>
          <a:p>
            <a:r>
              <a:rPr lang="en-US" sz="2600" dirty="0" smtClean="0">
                <a:latin typeface="Chalkduster"/>
                <a:cs typeface="Chalkduster"/>
              </a:rPr>
              <a:t>Agenda</a:t>
            </a:r>
            <a:endParaRPr lang="en-US" sz="2600" dirty="0">
              <a:latin typeface="Chalkduster"/>
              <a:cs typeface="Chalkduster"/>
            </a:endParaRPr>
          </a:p>
        </p:txBody>
      </p:sp>
    </p:spTree>
    <p:extLst>
      <p:ext uri="{BB962C8B-B14F-4D97-AF65-F5344CB8AC3E}">
        <p14:creationId xmlns:p14="http://schemas.microsoft.com/office/powerpoint/2010/main" val="10697387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FFFF"/>
                </a:solidFill>
              </a:rPr>
              <a:t>March Accessibility and Accommodations</a:t>
            </a:r>
            <a:endParaRPr lang="en-US" sz="3200" dirty="0"/>
          </a:p>
        </p:txBody>
      </p:sp>
      <p:sp>
        <p:nvSpPr>
          <p:cNvPr id="3" name="Slide Number Placeholder 2"/>
          <p:cNvSpPr>
            <a:spLocks noGrp="1"/>
          </p:cNvSpPr>
          <p:nvPr>
            <p:ph type="sldNum" sz="quarter" idx="4"/>
          </p:nvPr>
        </p:nvSpPr>
        <p:spPr/>
        <p:txBody>
          <a:bodyPr/>
          <a:lstStyle/>
          <a:p>
            <a:endParaRPr lang="en-US" dirty="0">
              <a:solidFill>
                <a:prstClr val="black">
                  <a:tint val="75000"/>
                </a:prstClr>
              </a:solidFill>
            </a:endParaRPr>
          </a:p>
        </p:txBody>
      </p:sp>
      <p:sp>
        <p:nvSpPr>
          <p:cNvPr id="5" name="Rectangle 4"/>
          <p:cNvSpPr/>
          <p:nvPr/>
        </p:nvSpPr>
        <p:spPr>
          <a:xfrm>
            <a:off x="23647" y="6503847"/>
            <a:ext cx="2613604" cy="369332"/>
          </a:xfrm>
          <a:prstGeom prst="rect">
            <a:avLst/>
          </a:prstGeom>
        </p:spPr>
        <p:txBody>
          <a:bodyPr wrap="none">
            <a:spAutoFit/>
          </a:bodyPr>
          <a:lstStyle/>
          <a:p>
            <a:r>
              <a:rPr lang="en-US" dirty="0">
                <a:solidFill>
                  <a:srgbClr val="EEECE1">
                    <a:lumMod val="50000"/>
                  </a:srgbClr>
                </a:solidFill>
                <a:latin typeface="Chalkduster"/>
                <a:cs typeface="Chalkduster"/>
              </a:rPr>
              <a:t>Louisiana Believes</a:t>
            </a:r>
          </a:p>
        </p:txBody>
      </p:sp>
      <p:sp>
        <p:nvSpPr>
          <p:cNvPr id="11" name="TextBox 10"/>
          <p:cNvSpPr txBox="1"/>
          <p:nvPr/>
        </p:nvSpPr>
        <p:spPr>
          <a:xfrm>
            <a:off x="228600" y="1447801"/>
            <a:ext cx="8686800" cy="1477328"/>
          </a:xfrm>
          <a:prstGeom prst="rect">
            <a:avLst/>
          </a:prstGeom>
          <a:noFill/>
        </p:spPr>
        <p:txBody>
          <a:bodyPr wrap="square" rtlCol="0">
            <a:spAutoFit/>
          </a:bodyPr>
          <a:lstStyle/>
          <a:p>
            <a:pPr marL="285750" indent="-285750">
              <a:buFont typeface="Wingdings" charset="2"/>
              <a:buChar char="ü"/>
            </a:pPr>
            <a:r>
              <a:rPr lang="en-US" dirty="0" smtClean="0"/>
              <a:t>Mar 18:  Deadline to finalize IEP, IAP, and LEP forms for LEAP and </a:t>
            </a:r>
            <a:r>
              <a:rPr lang="en-US" dirty="0" err="1" smtClean="0"/>
              <a:t>iLEAP</a:t>
            </a:r>
            <a:r>
              <a:rPr lang="en-US" dirty="0" smtClean="0"/>
              <a:t> science and social studies</a:t>
            </a:r>
          </a:p>
          <a:p>
            <a:pPr marL="285750" indent="-285750">
              <a:buFont typeface="Wingdings" charset="2"/>
              <a:buChar char="ü"/>
            </a:pPr>
            <a:r>
              <a:rPr lang="en-US" dirty="0" smtClean="0"/>
              <a:t>Mar 26:  Deadline to finalize IEP, IAP, and LEP forms for EOC</a:t>
            </a:r>
          </a:p>
          <a:p>
            <a:pPr marL="285750" indent="-285750">
              <a:buFont typeface="Wingdings" charset="2"/>
              <a:buChar char="ü"/>
            </a:pPr>
            <a:r>
              <a:rPr lang="en-US" dirty="0" smtClean="0"/>
              <a:t>Continue to evaluate effectiveness of accessibility and accommodations and revise IEP, IAP, LEP, and PNP documents as needed to meet student needs</a:t>
            </a:r>
          </a:p>
        </p:txBody>
      </p:sp>
    </p:spTree>
    <p:extLst>
      <p:ext uri="{BB962C8B-B14F-4D97-AF65-F5344CB8AC3E}">
        <p14:creationId xmlns:p14="http://schemas.microsoft.com/office/powerpoint/2010/main" val="389153674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Educator Preparation Spring Forum </a:t>
            </a:r>
            <a:endParaRPr lang="en-US"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40</a:t>
            </a:fld>
            <a:endParaRPr lang="en-US" dirty="0"/>
          </a:p>
        </p:txBody>
      </p:sp>
      <p:sp>
        <p:nvSpPr>
          <p:cNvPr id="6" name="Content Placeholder 6"/>
          <p:cNvSpPr txBox="1">
            <a:spLocks noGrp="1"/>
          </p:cNvSpPr>
          <p:nvPr>
            <p:ph sz="quarter" idx="10"/>
          </p:nvPr>
        </p:nvSpPr>
        <p:spPr>
          <a:xfrm>
            <a:off x="228600" y="1295531"/>
            <a:ext cx="8763000" cy="4468916"/>
          </a:xfrm>
          <a:prstGeom prst="rect">
            <a:avLst/>
          </a:prstGeom>
          <a:noFill/>
        </p:spPr>
        <p:txBody>
          <a:bodyPr wrap="square" rtlCol="0">
            <a:spAutoFit/>
          </a:bodyPr>
          <a:lstStyle/>
          <a:p>
            <a:pPr marL="0" indent="0">
              <a:buNone/>
            </a:pPr>
            <a:r>
              <a:rPr lang="en-US" sz="1800" dirty="0" smtClean="0"/>
              <a:t>The Department will hold its </a:t>
            </a:r>
            <a:r>
              <a:rPr lang="en-US" sz="1800" b="1" dirty="0" smtClean="0"/>
              <a:t>second educator preparation policy forum on Friday, March 6</a:t>
            </a:r>
            <a:r>
              <a:rPr lang="en-US" sz="1800" b="1" baseline="30000" dirty="0" smtClean="0"/>
              <a:t>th</a:t>
            </a:r>
            <a:r>
              <a:rPr lang="en-US" sz="1800" b="1" dirty="0" smtClean="0"/>
              <a:t> from 9am-11am at the Claiborne Building in Baton Rouge</a:t>
            </a:r>
            <a:r>
              <a:rPr lang="en-US" sz="1800" dirty="0" smtClean="0"/>
              <a:t>. </a:t>
            </a:r>
          </a:p>
          <a:p>
            <a:pPr marL="0" indent="0">
              <a:buNone/>
            </a:pPr>
            <a:endParaRPr lang="en-US" sz="1800" dirty="0" smtClean="0"/>
          </a:p>
          <a:p>
            <a:r>
              <a:rPr lang="en-US" sz="1800" dirty="0" smtClean="0"/>
              <a:t>At</a:t>
            </a:r>
            <a:r>
              <a:rPr lang="en-US" sz="1800" dirty="0"/>
              <a:t> this forum, </a:t>
            </a:r>
            <a:r>
              <a:rPr lang="en-US" sz="1800" dirty="0" smtClean="0"/>
              <a:t>the Department will </a:t>
            </a:r>
            <a:r>
              <a:rPr lang="en-US" sz="1800" dirty="0"/>
              <a:t>discuss proposed changes to:</a:t>
            </a:r>
          </a:p>
          <a:p>
            <a:pPr marL="0" lvl="0" indent="0">
              <a:buNone/>
            </a:pPr>
            <a:r>
              <a:rPr lang="en-US" sz="1800" dirty="0" smtClean="0"/>
              <a:t>     - The </a:t>
            </a:r>
            <a:r>
              <a:rPr lang="en-US" sz="1800" dirty="0"/>
              <a:t>criteria and process used to approve educator preparation programs</a:t>
            </a:r>
          </a:p>
          <a:p>
            <a:pPr marL="0" lvl="0" indent="0">
              <a:buNone/>
            </a:pPr>
            <a:r>
              <a:rPr lang="en-US" sz="1800" dirty="0" smtClean="0"/>
              <a:t>     - Requirements </a:t>
            </a:r>
            <a:r>
              <a:rPr lang="en-US" sz="1800" dirty="0"/>
              <a:t>for teacher certification, including student teaching experiences </a:t>
            </a:r>
            <a:r>
              <a:rPr lang="en-US" sz="1800" dirty="0" smtClean="0"/>
              <a:t>                       </a:t>
            </a:r>
          </a:p>
          <a:p>
            <a:pPr marL="0" lvl="0" indent="0">
              <a:buNone/>
            </a:pPr>
            <a:r>
              <a:rPr lang="en-US" sz="1800" dirty="0" smtClean="0"/>
              <a:t>        and coursework</a:t>
            </a:r>
          </a:p>
          <a:p>
            <a:pPr marL="0" lvl="0" indent="0">
              <a:buNone/>
            </a:pPr>
            <a:endParaRPr lang="en-US" sz="1800" dirty="0"/>
          </a:p>
          <a:p>
            <a:r>
              <a:rPr lang="en-US" sz="1800" dirty="0"/>
              <a:t>District leaders interested in participating </a:t>
            </a:r>
            <a:r>
              <a:rPr lang="en-US" sz="1800" dirty="0" smtClean="0"/>
              <a:t>in Believe </a:t>
            </a:r>
            <a:r>
              <a:rPr lang="en-US" sz="1800" dirty="0"/>
              <a:t>and Prepare or sharing feedback on proposed educator preparation policy changes are encouraged to attend. </a:t>
            </a:r>
            <a:r>
              <a:rPr lang="en-US" sz="1800" b="1" dirty="0" smtClean="0"/>
              <a:t>Click</a:t>
            </a:r>
            <a:r>
              <a:rPr lang="en-US" sz="1800" b="1" dirty="0"/>
              <a:t> </a:t>
            </a:r>
            <a:r>
              <a:rPr lang="en-US" sz="1800" b="1" u="sng" dirty="0" smtClean="0">
                <a:hlinkClick r:id="rId2"/>
              </a:rPr>
              <a:t>HERE</a:t>
            </a:r>
            <a:r>
              <a:rPr lang="en-US" sz="1800" b="1" dirty="0"/>
              <a:t> </a:t>
            </a:r>
            <a:r>
              <a:rPr lang="en-US" sz="1800" b="1" dirty="0" smtClean="0"/>
              <a:t>to RSVP.</a:t>
            </a:r>
            <a:endParaRPr lang="en-US" sz="1800" b="1" dirty="0"/>
          </a:p>
          <a:p>
            <a:pPr marL="0" indent="0">
              <a:buNone/>
            </a:pPr>
            <a:endParaRPr lang="en-US" sz="1800" dirty="0" smtClean="0"/>
          </a:p>
          <a:p>
            <a:r>
              <a:rPr lang="en-US" sz="1800" dirty="0" smtClean="0"/>
              <a:t>Please send questions to </a:t>
            </a:r>
            <a:r>
              <a:rPr lang="en-US" sz="1800" dirty="0" smtClean="0">
                <a:hlinkClick r:id="rId3"/>
              </a:rPr>
              <a:t>believeandprepare@la.gov</a:t>
            </a:r>
            <a:r>
              <a:rPr lang="en-US" sz="1800" dirty="0" smtClean="0"/>
              <a:t> or visit our </a:t>
            </a:r>
            <a:r>
              <a:rPr lang="en-US" sz="1800" dirty="0" smtClean="0">
                <a:hlinkClick r:id="rId4"/>
              </a:rPr>
              <a:t>website </a:t>
            </a:r>
            <a:r>
              <a:rPr lang="en-US" sz="1800" dirty="0" smtClean="0"/>
              <a:t>for more information.  </a:t>
            </a:r>
          </a:p>
        </p:txBody>
      </p:sp>
    </p:spTree>
    <p:extLst>
      <p:ext uri="{BB962C8B-B14F-4D97-AF65-F5344CB8AC3E}">
        <p14:creationId xmlns:p14="http://schemas.microsoft.com/office/powerpoint/2010/main" val="83670461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2400" dirty="0" smtClean="0"/>
              <a:t>Congratulations to our</a:t>
            </a:r>
            <a:br>
              <a:rPr lang="en-US" sz="2400" dirty="0" smtClean="0"/>
            </a:br>
            <a:r>
              <a:rPr lang="en-US" sz="2400" dirty="0" smtClean="0"/>
              <a:t>Teacher and Principal of the Year Semi-Finalists</a:t>
            </a:r>
            <a:endParaRPr lang="en-US" sz="2400"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41</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82494666"/>
              </p:ext>
            </p:extLst>
          </p:nvPr>
        </p:nvGraphicFramePr>
        <p:xfrm>
          <a:off x="304800" y="1295398"/>
          <a:ext cx="8534400" cy="4949905"/>
        </p:xfrm>
        <a:graphic>
          <a:graphicData uri="http://schemas.openxmlformats.org/drawingml/2006/table">
            <a:tbl>
              <a:tblPr firstRow="1" firstCol="1" bandRow="1">
                <a:tableStyleId>{5C22544A-7EE6-4342-B048-85BDC9FD1C3A}</a:tableStyleId>
              </a:tblPr>
              <a:tblGrid>
                <a:gridCol w="2153739"/>
                <a:gridCol w="1961061"/>
                <a:gridCol w="2743200"/>
                <a:gridCol w="1676400"/>
              </a:tblGrid>
              <a:tr h="381002">
                <a:tc gridSpan="2">
                  <a:txBody>
                    <a:bodyPr/>
                    <a:lstStyle/>
                    <a:p>
                      <a:pPr marL="0" marR="0" algn="ctr">
                        <a:lnSpc>
                          <a:spcPct val="115000"/>
                        </a:lnSpc>
                        <a:spcBef>
                          <a:spcPts val="0"/>
                        </a:spcBef>
                        <a:spcAft>
                          <a:spcPts val="0"/>
                        </a:spcAft>
                      </a:pPr>
                      <a:r>
                        <a:rPr lang="en-US" sz="1600" dirty="0">
                          <a:effectLst/>
                        </a:rPr>
                        <a:t>2016 Teacher of the Year Semi-Finalists</a:t>
                      </a:r>
                      <a:endParaRPr lang="en-US" sz="1600" dirty="0">
                        <a:effectLst/>
                        <a:latin typeface="Calibri"/>
                        <a:ea typeface="Calibri"/>
                        <a:cs typeface="Times New Roman"/>
                      </a:endParaRPr>
                    </a:p>
                  </a:txBody>
                  <a:tcPr marL="65390" marR="65390"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600" dirty="0">
                          <a:effectLst/>
                        </a:rPr>
                        <a:t>2016 Principal of the Year Semi-Finalists</a:t>
                      </a:r>
                      <a:endParaRPr lang="en-US" sz="1600" dirty="0">
                        <a:effectLst/>
                        <a:latin typeface="Calibri"/>
                        <a:ea typeface="Calibri"/>
                        <a:cs typeface="Times New Roman"/>
                      </a:endParaRPr>
                    </a:p>
                  </a:txBody>
                  <a:tcPr marL="65390" marR="65390" marT="0" marB="0" anchor="ctr"/>
                </a:tc>
                <a:tc hMerge="1">
                  <a:txBody>
                    <a:bodyPr/>
                    <a:lstStyle/>
                    <a:p>
                      <a:endParaRPr lang="en-US"/>
                    </a:p>
                  </a:txBody>
                  <a:tcPr/>
                </a:tc>
              </a:tr>
              <a:tr h="252439">
                <a:tc>
                  <a:txBody>
                    <a:bodyPr/>
                    <a:lstStyle/>
                    <a:p>
                      <a:pPr marL="0" marR="0">
                        <a:lnSpc>
                          <a:spcPct val="115000"/>
                        </a:lnSpc>
                        <a:spcBef>
                          <a:spcPts val="0"/>
                        </a:spcBef>
                        <a:spcAft>
                          <a:spcPts val="0"/>
                        </a:spcAft>
                      </a:pPr>
                      <a:r>
                        <a:rPr lang="en-US" sz="1400" b="0" dirty="0">
                          <a:solidFill>
                            <a:schemeClr val="tx1"/>
                          </a:solidFill>
                          <a:effectLst/>
                        </a:rPr>
                        <a:t>Ascension Parish</a:t>
                      </a:r>
                      <a:endParaRPr lang="en-US" sz="1400" b="0" dirty="0">
                        <a:solidFill>
                          <a:schemeClr val="tx1"/>
                        </a:solidFill>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smtClean="0">
                          <a:effectLst/>
                        </a:rPr>
                        <a:t>Danielle </a:t>
                      </a:r>
                      <a:r>
                        <a:rPr lang="en-US" sz="1400" dirty="0" err="1">
                          <a:effectLst/>
                        </a:rPr>
                        <a:t>Delaune</a:t>
                      </a:r>
                      <a:endParaRPr lang="en-US" sz="1400" dirty="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a:effectLst/>
                        </a:rPr>
                        <a:t>Acadia Parish</a:t>
                      </a:r>
                      <a:endParaRPr lang="en-US" sz="140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Irma </a:t>
                      </a:r>
                      <a:r>
                        <a:rPr lang="en-US" sz="1400" dirty="0" err="1">
                          <a:effectLst/>
                        </a:rPr>
                        <a:t>Trosclair</a:t>
                      </a:r>
                      <a:endParaRPr lang="en-US" sz="1400" dirty="0">
                        <a:effectLst/>
                        <a:latin typeface="Calibri"/>
                        <a:ea typeface="Calibri"/>
                        <a:cs typeface="Times New Roman"/>
                      </a:endParaRPr>
                    </a:p>
                  </a:txBody>
                  <a:tcPr marL="65390" marR="65390" marT="0" marB="0" anchor="ctr">
                    <a:noFill/>
                  </a:tcPr>
                </a:tc>
              </a:tr>
              <a:tr h="252439">
                <a:tc>
                  <a:txBody>
                    <a:bodyPr/>
                    <a:lstStyle/>
                    <a:p>
                      <a:pPr marL="0" marR="0">
                        <a:lnSpc>
                          <a:spcPct val="115000"/>
                        </a:lnSpc>
                        <a:spcBef>
                          <a:spcPts val="0"/>
                        </a:spcBef>
                        <a:spcAft>
                          <a:spcPts val="0"/>
                        </a:spcAft>
                      </a:pPr>
                      <a:r>
                        <a:rPr lang="en-US" sz="1400" b="0" dirty="0">
                          <a:solidFill>
                            <a:schemeClr val="tx1"/>
                          </a:solidFill>
                          <a:effectLst/>
                        </a:rPr>
                        <a:t>Caddo Parish</a:t>
                      </a:r>
                      <a:endParaRPr lang="en-US" sz="1400" b="0" dirty="0">
                        <a:solidFill>
                          <a:schemeClr val="tx1"/>
                        </a:solidFill>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a:effectLst/>
                        </a:rPr>
                        <a:t>Nicole Vasquez</a:t>
                      </a:r>
                      <a:endParaRPr lang="en-US" sz="140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a:effectLst/>
                        </a:rPr>
                        <a:t>Algiers Charter School Association</a:t>
                      </a:r>
                      <a:endParaRPr lang="en-US" sz="140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Rene Lewis-Carter</a:t>
                      </a:r>
                      <a:endParaRPr lang="en-US" sz="1400" dirty="0">
                        <a:effectLst/>
                        <a:latin typeface="Calibri"/>
                        <a:ea typeface="Calibri"/>
                        <a:cs typeface="Times New Roman"/>
                      </a:endParaRPr>
                    </a:p>
                  </a:txBody>
                  <a:tcPr marL="65390" marR="65390" marT="0" marB="0" anchor="ctr">
                    <a:noFill/>
                  </a:tcPr>
                </a:tc>
              </a:tr>
              <a:tr h="252439">
                <a:tc>
                  <a:txBody>
                    <a:bodyPr/>
                    <a:lstStyle/>
                    <a:p>
                      <a:pPr marL="0" marR="0">
                        <a:lnSpc>
                          <a:spcPct val="115000"/>
                        </a:lnSpc>
                        <a:spcBef>
                          <a:spcPts val="0"/>
                        </a:spcBef>
                        <a:spcAft>
                          <a:spcPts val="0"/>
                        </a:spcAft>
                      </a:pPr>
                      <a:r>
                        <a:rPr lang="en-US" sz="1400" b="0" dirty="0">
                          <a:solidFill>
                            <a:schemeClr val="tx1"/>
                          </a:solidFill>
                          <a:effectLst/>
                        </a:rPr>
                        <a:t>Calcasieu Parish</a:t>
                      </a:r>
                      <a:endParaRPr lang="en-US" sz="1400" b="0" dirty="0">
                        <a:solidFill>
                          <a:schemeClr val="tx1"/>
                        </a:solidFill>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a:effectLst/>
                        </a:rPr>
                        <a:t>Phyllis Aswell</a:t>
                      </a:r>
                      <a:endParaRPr lang="en-US" sz="140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a:effectLst/>
                        </a:rPr>
                        <a:t>Ascension Parish</a:t>
                      </a:r>
                      <a:endParaRPr lang="en-US" sz="140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err="1">
                          <a:effectLst/>
                        </a:rPr>
                        <a:t>Jaimee</a:t>
                      </a:r>
                      <a:r>
                        <a:rPr lang="en-US" sz="1400" dirty="0">
                          <a:effectLst/>
                        </a:rPr>
                        <a:t> Williams</a:t>
                      </a:r>
                      <a:endParaRPr lang="en-US" sz="1400" dirty="0">
                        <a:effectLst/>
                        <a:latin typeface="Calibri"/>
                        <a:ea typeface="Calibri"/>
                        <a:cs typeface="Times New Roman"/>
                      </a:endParaRPr>
                    </a:p>
                  </a:txBody>
                  <a:tcPr marL="65390" marR="65390" marT="0" marB="0" anchor="ctr">
                    <a:noFill/>
                  </a:tcPr>
                </a:tc>
              </a:tr>
              <a:tr h="252439">
                <a:tc>
                  <a:txBody>
                    <a:bodyPr/>
                    <a:lstStyle/>
                    <a:p>
                      <a:pPr marL="0" marR="0">
                        <a:lnSpc>
                          <a:spcPct val="115000"/>
                        </a:lnSpc>
                        <a:spcBef>
                          <a:spcPts val="0"/>
                        </a:spcBef>
                        <a:spcAft>
                          <a:spcPts val="0"/>
                        </a:spcAft>
                      </a:pPr>
                      <a:r>
                        <a:rPr lang="en-US" sz="1400" b="0" dirty="0">
                          <a:solidFill>
                            <a:schemeClr val="tx1"/>
                          </a:solidFill>
                          <a:effectLst/>
                        </a:rPr>
                        <a:t>Collegiate Academies</a:t>
                      </a:r>
                      <a:endParaRPr lang="en-US" sz="1400" b="0" dirty="0">
                        <a:solidFill>
                          <a:schemeClr val="tx1"/>
                        </a:solidFill>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Evan </a:t>
                      </a:r>
                      <a:r>
                        <a:rPr lang="en-US" sz="1400" dirty="0" err="1">
                          <a:effectLst/>
                        </a:rPr>
                        <a:t>Stoudt</a:t>
                      </a:r>
                      <a:endParaRPr lang="en-US" sz="1400" dirty="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a:effectLst/>
                        </a:rPr>
                        <a:t>Bienville Parish</a:t>
                      </a:r>
                      <a:endParaRPr lang="en-US" sz="140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Daryl Savage</a:t>
                      </a:r>
                      <a:endParaRPr lang="en-US" sz="1400" dirty="0">
                        <a:effectLst/>
                        <a:latin typeface="Calibri"/>
                        <a:ea typeface="Calibri"/>
                        <a:cs typeface="Times New Roman"/>
                      </a:endParaRPr>
                    </a:p>
                  </a:txBody>
                  <a:tcPr marL="65390" marR="65390" marT="0" marB="0" anchor="ctr">
                    <a:noFill/>
                  </a:tcPr>
                </a:tc>
              </a:tr>
              <a:tr h="252439">
                <a:tc>
                  <a:txBody>
                    <a:bodyPr/>
                    <a:lstStyle/>
                    <a:p>
                      <a:pPr marL="0" marR="0">
                        <a:lnSpc>
                          <a:spcPct val="115000"/>
                        </a:lnSpc>
                        <a:spcBef>
                          <a:spcPts val="0"/>
                        </a:spcBef>
                        <a:spcAft>
                          <a:spcPts val="0"/>
                        </a:spcAft>
                      </a:pPr>
                      <a:r>
                        <a:rPr lang="en-US" sz="1400" b="0" dirty="0">
                          <a:solidFill>
                            <a:schemeClr val="tx1"/>
                          </a:solidFill>
                          <a:effectLst/>
                        </a:rPr>
                        <a:t>Concordia Parish</a:t>
                      </a:r>
                      <a:endParaRPr lang="en-US" sz="1400" b="0" dirty="0">
                        <a:solidFill>
                          <a:schemeClr val="tx1"/>
                        </a:solidFill>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Jennifer Jeffers</a:t>
                      </a:r>
                      <a:endParaRPr lang="en-US" sz="1400" dirty="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a:effectLst/>
                        </a:rPr>
                        <a:t>Bossier Parish</a:t>
                      </a:r>
                      <a:endParaRPr lang="en-US" sz="140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Lisle Meador</a:t>
                      </a:r>
                      <a:endParaRPr lang="en-US" sz="1400" dirty="0">
                        <a:effectLst/>
                        <a:latin typeface="Calibri"/>
                        <a:ea typeface="Calibri"/>
                        <a:cs typeface="Times New Roman"/>
                      </a:endParaRPr>
                    </a:p>
                  </a:txBody>
                  <a:tcPr marL="65390" marR="65390" marT="0" marB="0" anchor="ctr">
                    <a:noFill/>
                  </a:tcPr>
                </a:tc>
              </a:tr>
              <a:tr h="252439">
                <a:tc>
                  <a:txBody>
                    <a:bodyPr/>
                    <a:lstStyle/>
                    <a:p>
                      <a:pPr marL="0" marR="0">
                        <a:lnSpc>
                          <a:spcPct val="115000"/>
                        </a:lnSpc>
                        <a:spcBef>
                          <a:spcPts val="0"/>
                        </a:spcBef>
                        <a:spcAft>
                          <a:spcPts val="0"/>
                        </a:spcAft>
                      </a:pPr>
                      <a:r>
                        <a:rPr lang="en-US" sz="1400" b="0" dirty="0">
                          <a:solidFill>
                            <a:schemeClr val="tx1"/>
                          </a:solidFill>
                          <a:effectLst/>
                        </a:rPr>
                        <a:t>East Baton Rouge Parish</a:t>
                      </a:r>
                      <a:endParaRPr lang="en-US" sz="1400" b="0" dirty="0">
                        <a:solidFill>
                          <a:schemeClr val="tx1"/>
                        </a:solidFill>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Michelle Perk</a:t>
                      </a:r>
                      <a:endParaRPr lang="en-US" sz="1400" dirty="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Calcasieu Parish</a:t>
                      </a:r>
                      <a:endParaRPr lang="en-US" sz="1400" dirty="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Joseph David</a:t>
                      </a:r>
                      <a:endParaRPr lang="en-US" sz="1400" dirty="0">
                        <a:effectLst/>
                        <a:latin typeface="Calibri"/>
                        <a:ea typeface="Calibri"/>
                        <a:cs typeface="Times New Roman"/>
                      </a:endParaRPr>
                    </a:p>
                  </a:txBody>
                  <a:tcPr marL="65390" marR="65390" marT="0" marB="0" anchor="ctr">
                    <a:noFill/>
                  </a:tcPr>
                </a:tc>
              </a:tr>
              <a:tr h="252439">
                <a:tc>
                  <a:txBody>
                    <a:bodyPr/>
                    <a:lstStyle/>
                    <a:p>
                      <a:pPr marL="0" marR="0">
                        <a:lnSpc>
                          <a:spcPct val="115000"/>
                        </a:lnSpc>
                        <a:spcBef>
                          <a:spcPts val="0"/>
                        </a:spcBef>
                        <a:spcAft>
                          <a:spcPts val="0"/>
                        </a:spcAft>
                      </a:pPr>
                      <a:r>
                        <a:rPr lang="en-US" sz="1400" b="0" dirty="0">
                          <a:solidFill>
                            <a:schemeClr val="tx1"/>
                          </a:solidFill>
                          <a:effectLst/>
                        </a:rPr>
                        <a:t>Evangeline Parish</a:t>
                      </a:r>
                      <a:endParaRPr lang="en-US" sz="1400" b="0" dirty="0">
                        <a:solidFill>
                          <a:schemeClr val="tx1"/>
                        </a:solidFill>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Brandi </a:t>
                      </a:r>
                      <a:r>
                        <a:rPr lang="en-US" sz="1400" dirty="0" err="1">
                          <a:effectLst/>
                        </a:rPr>
                        <a:t>Marcantel</a:t>
                      </a:r>
                      <a:endParaRPr lang="en-US" sz="1400" dirty="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Catahoula Parish</a:t>
                      </a:r>
                      <a:endParaRPr lang="en-US" sz="1400" dirty="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Kassandra Floyd</a:t>
                      </a:r>
                      <a:endParaRPr lang="en-US" sz="1400" dirty="0">
                        <a:effectLst/>
                        <a:latin typeface="Calibri"/>
                        <a:ea typeface="Calibri"/>
                        <a:cs typeface="Times New Roman"/>
                      </a:endParaRPr>
                    </a:p>
                  </a:txBody>
                  <a:tcPr marL="65390" marR="65390" marT="0" marB="0" anchor="ctr">
                    <a:noFill/>
                  </a:tcPr>
                </a:tc>
              </a:tr>
              <a:tr h="252439">
                <a:tc>
                  <a:txBody>
                    <a:bodyPr/>
                    <a:lstStyle/>
                    <a:p>
                      <a:pPr marL="0" marR="0">
                        <a:lnSpc>
                          <a:spcPct val="115000"/>
                        </a:lnSpc>
                        <a:spcBef>
                          <a:spcPts val="0"/>
                        </a:spcBef>
                        <a:spcAft>
                          <a:spcPts val="0"/>
                        </a:spcAft>
                      </a:pPr>
                      <a:r>
                        <a:rPr lang="en-US" sz="1400" b="0" dirty="0">
                          <a:solidFill>
                            <a:schemeClr val="tx1"/>
                          </a:solidFill>
                          <a:effectLst/>
                        </a:rPr>
                        <a:t>Jefferson Parish</a:t>
                      </a:r>
                      <a:endParaRPr lang="en-US" sz="1400" b="0" dirty="0">
                        <a:solidFill>
                          <a:schemeClr val="tx1"/>
                        </a:solidFill>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Pablo </a:t>
                      </a:r>
                      <a:r>
                        <a:rPr lang="en-US" sz="1400" dirty="0" err="1">
                          <a:effectLst/>
                        </a:rPr>
                        <a:t>Pato</a:t>
                      </a:r>
                      <a:endParaRPr lang="en-US" sz="1400" dirty="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City of Baker Schools</a:t>
                      </a:r>
                      <a:endParaRPr lang="en-US" sz="1400" dirty="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a:effectLst/>
                        </a:rPr>
                        <a:t>Tammy Golden</a:t>
                      </a:r>
                      <a:endParaRPr lang="en-US" sz="1400">
                        <a:effectLst/>
                        <a:latin typeface="Calibri"/>
                        <a:ea typeface="Calibri"/>
                        <a:cs typeface="Times New Roman"/>
                      </a:endParaRPr>
                    </a:p>
                  </a:txBody>
                  <a:tcPr marL="65390" marR="65390" marT="0" marB="0" anchor="ctr">
                    <a:noFill/>
                  </a:tcPr>
                </a:tc>
              </a:tr>
              <a:tr h="252439">
                <a:tc>
                  <a:txBody>
                    <a:bodyPr/>
                    <a:lstStyle/>
                    <a:p>
                      <a:pPr marL="0" marR="0">
                        <a:lnSpc>
                          <a:spcPct val="115000"/>
                        </a:lnSpc>
                        <a:spcBef>
                          <a:spcPts val="0"/>
                        </a:spcBef>
                        <a:spcAft>
                          <a:spcPts val="0"/>
                        </a:spcAft>
                      </a:pPr>
                      <a:r>
                        <a:rPr lang="en-US" sz="1400" b="0" dirty="0">
                          <a:solidFill>
                            <a:schemeClr val="tx1"/>
                          </a:solidFill>
                          <a:effectLst/>
                        </a:rPr>
                        <a:t>Lincoln Parish</a:t>
                      </a:r>
                      <a:endParaRPr lang="en-US" sz="1400" b="0" dirty="0">
                        <a:solidFill>
                          <a:schemeClr val="tx1"/>
                        </a:solidFill>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April </a:t>
                      </a:r>
                      <a:r>
                        <a:rPr lang="en-US" sz="1400" dirty="0" err="1">
                          <a:effectLst/>
                        </a:rPr>
                        <a:t>Winstead</a:t>
                      </a:r>
                      <a:endParaRPr lang="en-US" sz="1400" dirty="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Evangeline Parish</a:t>
                      </a:r>
                      <a:endParaRPr lang="en-US" sz="1400" dirty="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Cheri Fontenot</a:t>
                      </a:r>
                      <a:endParaRPr lang="en-US" sz="1400" dirty="0">
                        <a:effectLst/>
                        <a:latin typeface="Calibri"/>
                        <a:ea typeface="Calibri"/>
                        <a:cs typeface="Times New Roman"/>
                      </a:endParaRPr>
                    </a:p>
                  </a:txBody>
                  <a:tcPr marL="65390" marR="65390" marT="0" marB="0" anchor="ctr">
                    <a:noFill/>
                  </a:tcPr>
                </a:tc>
              </a:tr>
              <a:tr h="231990">
                <a:tc>
                  <a:txBody>
                    <a:bodyPr/>
                    <a:lstStyle/>
                    <a:p>
                      <a:pPr marL="0" marR="0">
                        <a:lnSpc>
                          <a:spcPct val="115000"/>
                        </a:lnSpc>
                        <a:spcBef>
                          <a:spcPts val="0"/>
                        </a:spcBef>
                        <a:spcAft>
                          <a:spcPts val="0"/>
                        </a:spcAft>
                      </a:pPr>
                      <a:r>
                        <a:rPr lang="en-US" sz="1400" b="0" dirty="0">
                          <a:solidFill>
                            <a:schemeClr val="tx1"/>
                          </a:solidFill>
                          <a:effectLst/>
                        </a:rPr>
                        <a:t>Natchitoches Parish</a:t>
                      </a:r>
                      <a:endParaRPr lang="en-US" sz="1400" b="0" dirty="0">
                        <a:solidFill>
                          <a:schemeClr val="tx1"/>
                        </a:solidFill>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Charlotte Turner</a:t>
                      </a:r>
                      <a:endParaRPr lang="en-US" sz="1400" dirty="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Jefferson Parish</a:t>
                      </a:r>
                      <a:endParaRPr lang="en-US" sz="1400" dirty="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Suzanne </a:t>
                      </a:r>
                      <a:r>
                        <a:rPr lang="en-US" sz="1400" dirty="0" err="1">
                          <a:effectLst/>
                        </a:rPr>
                        <a:t>Bordlee</a:t>
                      </a:r>
                      <a:endParaRPr lang="en-US" sz="1400" dirty="0">
                        <a:effectLst/>
                        <a:latin typeface="Calibri"/>
                        <a:ea typeface="Calibri"/>
                        <a:cs typeface="Times New Roman"/>
                      </a:endParaRPr>
                    </a:p>
                  </a:txBody>
                  <a:tcPr marL="65390" marR="65390" marT="0" marB="0" anchor="ctr">
                    <a:noFill/>
                  </a:tcPr>
                </a:tc>
              </a:tr>
              <a:tr h="152400">
                <a:tc>
                  <a:txBody>
                    <a:bodyPr/>
                    <a:lstStyle/>
                    <a:p>
                      <a:pPr marL="0" marR="0">
                        <a:lnSpc>
                          <a:spcPct val="115000"/>
                        </a:lnSpc>
                        <a:spcBef>
                          <a:spcPts val="0"/>
                        </a:spcBef>
                        <a:spcAft>
                          <a:spcPts val="0"/>
                        </a:spcAft>
                      </a:pPr>
                      <a:r>
                        <a:rPr lang="en-US" sz="1400" b="0" dirty="0">
                          <a:solidFill>
                            <a:schemeClr val="tx1"/>
                          </a:solidFill>
                          <a:effectLst/>
                        </a:rPr>
                        <a:t>Plaquemines Parish</a:t>
                      </a:r>
                      <a:endParaRPr lang="en-US" sz="1400" b="0" dirty="0">
                        <a:solidFill>
                          <a:schemeClr val="tx1"/>
                        </a:solidFill>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Sammie Lynn Drury</a:t>
                      </a:r>
                      <a:endParaRPr lang="en-US" sz="1400" dirty="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Rapides Parish</a:t>
                      </a:r>
                      <a:endParaRPr lang="en-US" sz="1400" dirty="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Duane Urbina</a:t>
                      </a:r>
                      <a:endParaRPr lang="en-US" sz="1400" dirty="0">
                        <a:effectLst/>
                        <a:latin typeface="Calibri"/>
                        <a:ea typeface="Calibri"/>
                        <a:cs typeface="Times New Roman"/>
                      </a:endParaRPr>
                    </a:p>
                  </a:txBody>
                  <a:tcPr marL="65390" marR="65390" marT="0" marB="0" anchor="ctr">
                    <a:noFill/>
                  </a:tcPr>
                </a:tc>
              </a:tr>
              <a:tr h="252439">
                <a:tc>
                  <a:txBody>
                    <a:bodyPr/>
                    <a:lstStyle/>
                    <a:p>
                      <a:pPr marL="0" marR="0">
                        <a:lnSpc>
                          <a:spcPct val="115000"/>
                        </a:lnSpc>
                        <a:spcBef>
                          <a:spcPts val="0"/>
                        </a:spcBef>
                        <a:spcAft>
                          <a:spcPts val="0"/>
                        </a:spcAft>
                      </a:pPr>
                      <a:r>
                        <a:rPr lang="en-US" sz="1400" b="0" dirty="0">
                          <a:solidFill>
                            <a:schemeClr val="tx1"/>
                          </a:solidFill>
                          <a:effectLst/>
                        </a:rPr>
                        <a:t>Sabine  Parish</a:t>
                      </a:r>
                      <a:endParaRPr lang="en-US" sz="1400" b="0" dirty="0">
                        <a:solidFill>
                          <a:schemeClr val="tx1"/>
                        </a:solidFill>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Donna Manuel</a:t>
                      </a:r>
                      <a:endParaRPr lang="en-US" sz="1400" dirty="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err="1">
                          <a:effectLst/>
                        </a:rPr>
                        <a:t>ReNew</a:t>
                      </a:r>
                      <a:r>
                        <a:rPr lang="en-US" sz="1400" dirty="0">
                          <a:effectLst/>
                        </a:rPr>
                        <a:t> Charter Schools</a:t>
                      </a:r>
                      <a:endParaRPr lang="en-US" sz="1400" dirty="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Timothy </a:t>
                      </a:r>
                      <a:r>
                        <a:rPr lang="en-US" sz="1400" dirty="0" err="1">
                          <a:effectLst/>
                        </a:rPr>
                        <a:t>Hearin</a:t>
                      </a:r>
                      <a:endParaRPr lang="en-US" sz="1400" dirty="0">
                        <a:effectLst/>
                        <a:latin typeface="Calibri"/>
                        <a:ea typeface="Calibri"/>
                        <a:cs typeface="Times New Roman"/>
                      </a:endParaRPr>
                    </a:p>
                  </a:txBody>
                  <a:tcPr marL="65390" marR="65390" marT="0" marB="0" anchor="ctr">
                    <a:noFill/>
                  </a:tcPr>
                </a:tc>
              </a:tr>
              <a:tr h="252439">
                <a:tc>
                  <a:txBody>
                    <a:bodyPr/>
                    <a:lstStyle/>
                    <a:p>
                      <a:pPr marL="0" marR="0">
                        <a:lnSpc>
                          <a:spcPct val="115000"/>
                        </a:lnSpc>
                        <a:spcBef>
                          <a:spcPts val="0"/>
                        </a:spcBef>
                        <a:spcAft>
                          <a:spcPts val="0"/>
                        </a:spcAft>
                      </a:pPr>
                      <a:r>
                        <a:rPr lang="en-US" sz="1400" b="0" dirty="0">
                          <a:solidFill>
                            <a:schemeClr val="tx1"/>
                          </a:solidFill>
                          <a:effectLst/>
                        </a:rPr>
                        <a:t>St. Bernard Parish</a:t>
                      </a:r>
                      <a:endParaRPr lang="en-US" sz="1400" b="0" dirty="0">
                        <a:solidFill>
                          <a:schemeClr val="tx1"/>
                        </a:solidFill>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a:effectLst/>
                        </a:rPr>
                        <a:t>Michelle Abadie</a:t>
                      </a:r>
                      <a:endParaRPr lang="en-US" sz="140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St. Mary Parish</a:t>
                      </a:r>
                      <a:endParaRPr lang="en-US" sz="1400" dirty="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Rachael </a:t>
                      </a:r>
                      <a:r>
                        <a:rPr lang="en-US" sz="1400" dirty="0" err="1">
                          <a:effectLst/>
                        </a:rPr>
                        <a:t>Credeur</a:t>
                      </a:r>
                      <a:endParaRPr lang="en-US" sz="1400" dirty="0">
                        <a:effectLst/>
                        <a:latin typeface="Calibri"/>
                        <a:ea typeface="Calibri"/>
                        <a:cs typeface="Times New Roman"/>
                      </a:endParaRPr>
                    </a:p>
                  </a:txBody>
                  <a:tcPr marL="65390" marR="65390" marT="0" marB="0" anchor="ctr">
                    <a:noFill/>
                  </a:tcPr>
                </a:tc>
              </a:tr>
              <a:tr h="252439">
                <a:tc>
                  <a:txBody>
                    <a:bodyPr/>
                    <a:lstStyle/>
                    <a:p>
                      <a:pPr marL="0" marR="0">
                        <a:lnSpc>
                          <a:spcPct val="115000"/>
                        </a:lnSpc>
                        <a:spcBef>
                          <a:spcPts val="0"/>
                        </a:spcBef>
                        <a:spcAft>
                          <a:spcPts val="0"/>
                        </a:spcAft>
                      </a:pPr>
                      <a:r>
                        <a:rPr lang="en-US" sz="1400" b="0" dirty="0">
                          <a:solidFill>
                            <a:schemeClr val="tx1"/>
                          </a:solidFill>
                          <a:effectLst/>
                        </a:rPr>
                        <a:t>St. James Parish</a:t>
                      </a:r>
                      <a:endParaRPr lang="en-US" sz="1400" b="0" dirty="0">
                        <a:solidFill>
                          <a:schemeClr val="tx1"/>
                        </a:solidFill>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a:effectLst/>
                        </a:rPr>
                        <a:t>Rebecca Keller</a:t>
                      </a:r>
                      <a:endParaRPr lang="en-US" sz="140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St. Tammany</a:t>
                      </a:r>
                      <a:endParaRPr lang="en-US" sz="1400" dirty="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Diane Combs</a:t>
                      </a:r>
                      <a:endParaRPr lang="en-US" sz="1400" dirty="0">
                        <a:effectLst/>
                        <a:latin typeface="Calibri"/>
                        <a:ea typeface="Calibri"/>
                        <a:cs typeface="Times New Roman"/>
                      </a:endParaRPr>
                    </a:p>
                  </a:txBody>
                  <a:tcPr marL="65390" marR="65390" marT="0" marB="0" anchor="ctr">
                    <a:noFill/>
                  </a:tcPr>
                </a:tc>
              </a:tr>
              <a:tr h="252439">
                <a:tc>
                  <a:txBody>
                    <a:bodyPr/>
                    <a:lstStyle/>
                    <a:p>
                      <a:pPr marL="0" marR="0">
                        <a:lnSpc>
                          <a:spcPct val="115000"/>
                        </a:lnSpc>
                        <a:spcBef>
                          <a:spcPts val="0"/>
                        </a:spcBef>
                        <a:spcAft>
                          <a:spcPts val="0"/>
                        </a:spcAft>
                      </a:pPr>
                      <a:r>
                        <a:rPr lang="en-US" sz="1400" b="0" dirty="0">
                          <a:solidFill>
                            <a:schemeClr val="tx1"/>
                          </a:solidFill>
                          <a:effectLst/>
                        </a:rPr>
                        <a:t>St. John the Baptist Parish</a:t>
                      </a:r>
                      <a:endParaRPr lang="en-US" sz="1400" b="0" dirty="0">
                        <a:solidFill>
                          <a:schemeClr val="tx1"/>
                        </a:solidFill>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Natalie </a:t>
                      </a:r>
                      <a:r>
                        <a:rPr lang="en-US" sz="1400" dirty="0" err="1">
                          <a:effectLst/>
                        </a:rPr>
                        <a:t>Klibert</a:t>
                      </a:r>
                      <a:endParaRPr lang="en-US" sz="1400" dirty="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Terrebonne Parish</a:t>
                      </a:r>
                      <a:endParaRPr lang="en-US" sz="1400" dirty="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Matthew </a:t>
                      </a:r>
                      <a:r>
                        <a:rPr lang="en-US" sz="1400" dirty="0" err="1">
                          <a:effectLst/>
                        </a:rPr>
                        <a:t>Hodson</a:t>
                      </a:r>
                      <a:endParaRPr lang="en-US" sz="1400" dirty="0">
                        <a:effectLst/>
                        <a:latin typeface="Calibri"/>
                        <a:ea typeface="Calibri"/>
                        <a:cs typeface="Times New Roman"/>
                      </a:endParaRPr>
                    </a:p>
                  </a:txBody>
                  <a:tcPr marL="65390" marR="65390" marT="0" marB="0" anchor="ctr">
                    <a:noFill/>
                  </a:tcPr>
                </a:tc>
              </a:tr>
              <a:tr h="252439">
                <a:tc>
                  <a:txBody>
                    <a:bodyPr/>
                    <a:lstStyle/>
                    <a:p>
                      <a:pPr marL="0" marR="0">
                        <a:lnSpc>
                          <a:spcPct val="115000"/>
                        </a:lnSpc>
                        <a:spcBef>
                          <a:spcPts val="0"/>
                        </a:spcBef>
                        <a:spcAft>
                          <a:spcPts val="0"/>
                        </a:spcAft>
                      </a:pPr>
                      <a:r>
                        <a:rPr lang="en-US" sz="1400" b="0" dirty="0">
                          <a:solidFill>
                            <a:schemeClr val="tx1"/>
                          </a:solidFill>
                          <a:effectLst/>
                        </a:rPr>
                        <a:t>St. Tammany Parish</a:t>
                      </a:r>
                      <a:endParaRPr lang="en-US" sz="1400" b="0" dirty="0">
                        <a:solidFill>
                          <a:schemeClr val="tx1"/>
                        </a:solidFill>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Kelly Stomps</a:t>
                      </a:r>
                      <a:endParaRPr lang="en-US" sz="1400" dirty="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Vermilion Parish</a:t>
                      </a:r>
                      <a:endParaRPr lang="en-US" sz="1400" dirty="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Patricia Gaspard</a:t>
                      </a:r>
                      <a:endParaRPr lang="en-US" sz="1400" dirty="0">
                        <a:effectLst/>
                        <a:latin typeface="Calibri"/>
                        <a:ea typeface="Calibri"/>
                        <a:cs typeface="Times New Roman"/>
                      </a:endParaRPr>
                    </a:p>
                  </a:txBody>
                  <a:tcPr marL="65390" marR="65390" marT="0" marB="0" anchor="ctr">
                    <a:noFill/>
                  </a:tcPr>
                </a:tc>
              </a:tr>
              <a:tr h="252439">
                <a:tc>
                  <a:txBody>
                    <a:bodyPr/>
                    <a:lstStyle/>
                    <a:p>
                      <a:pPr marL="0" marR="0">
                        <a:lnSpc>
                          <a:spcPct val="115000"/>
                        </a:lnSpc>
                        <a:spcBef>
                          <a:spcPts val="0"/>
                        </a:spcBef>
                        <a:spcAft>
                          <a:spcPts val="0"/>
                        </a:spcAft>
                      </a:pPr>
                      <a:r>
                        <a:rPr lang="en-US" sz="1400" b="0" dirty="0">
                          <a:solidFill>
                            <a:schemeClr val="tx1"/>
                          </a:solidFill>
                          <a:effectLst/>
                        </a:rPr>
                        <a:t>Tangipahoa Parish</a:t>
                      </a:r>
                      <a:endParaRPr lang="en-US" sz="1400" b="0" dirty="0">
                        <a:solidFill>
                          <a:schemeClr val="tx1"/>
                        </a:solidFill>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a:effectLst/>
                        </a:rPr>
                        <a:t>Averil Turner</a:t>
                      </a:r>
                      <a:endParaRPr lang="en-US" sz="140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Vernon Parish</a:t>
                      </a:r>
                      <a:endParaRPr lang="en-US" sz="1400" dirty="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Carolyn </a:t>
                      </a:r>
                      <a:r>
                        <a:rPr lang="en-US" sz="1400" dirty="0" err="1">
                          <a:effectLst/>
                        </a:rPr>
                        <a:t>Bosley</a:t>
                      </a:r>
                      <a:endParaRPr lang="en-US" sz="1400" dirty="0">
                        <a:effectLst/>
                        <a:latin typeface="Calibri"/>
                        <a:ea typeface="Calibri"/>
                        <a:cs typeface="Times New Roman"/>
                      </a:endParaRPr>
                    </a:p>
                  </a:txBody>
                  <a:tcPr marL="65390" marR="65390" marT="0" marB="0" anchor="ctr">
                    <a:noFill/>
                  </a:tcPr>
                </a:tc>
              </a:tr>
              <a:tr h="291590">
                <a:tc>
                  <a:txBody>
                    <a:bodyPr/>
                    <a:lstStyle/>
                    <a:p>
                      <a:pPr marL="0" marR="0">
                        <a:lnSpc>
                          <a:spcPct val="115000"/>
                        </a:lnSpc>
                        <a:spcBef>
                          <a:spcPts val="0"/>
                        </a:spcBef>
                        <a:spcAft>
                          <a:spcPts val="0"/>
                        </a:spcAft>
                      </a:pPr>
                      <a:r>
                        <a:rPr lang="en-US" sz="1400" b="0" dirty="0">
                          <a:solidFill>
                            <a:schemeClr val="tx1"/>
                          </a:solidFill>
                          <a:effectLst/>
                        </a:rPr>
                        <a:t>Terrebonne Parish</a:t>
                      </a:r>
                      <a:endParaRPr lang="en-US" sz="1400" b="0" dirty="0">
                        <a:solidFill>
                          <a:schemeClr val="tx1"/>
                        </a:solidFill>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a:effectLst/>
                        </a:rPr>
                        <a:t>Summer Skarke</a:t>
                      </a:r>
                      <a:endParaRPr lang="en-US" sz="140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West Feliciana Parish</a:t>
                      </a:r>
                      <a:endParaRPr lang="en-US" sz="1400" dirty="0">
                        <a:effectLst/>
                        <a:latin typeface="Calibri"/>
                        <a:ea typeface="Calibri"/>
                        <a:cs typeface="Times New Roman"/>
                      </a:endParaRPr>
                    </a:p>
                  </a:txBody>
                  <a:tcPr marL="65390" marR="65390" marT="0" marB="0" anchor="ctr">
                    <a:noFill/>
                  </a:tcPr>
                </a:tc>
                <a:tc>
                  <a:txBody>
                    <a:bodyPr/>
                    <a:lstStyle/>
                    <a:p>
                      <a:pPr marL="0" marR="0">
                        <a:lnSpc>
                          <a:spcPct val="115000"/>
                        </a:lnSpc>
                        <a:spcBef>
                          <a:spcPts val="0"/>
                        </a:spcBef>
                        <a:spcAft>
                          <a:spcPts val="0"/>
                        </a:spcAft>
                      </a:pPr>
                      <a:r>
                        <a:rPr lang="en-US" sz="1400" dirty="0">
                          <a:effectLst/>
                        </a:rPr>
                        <a:t>Jim Carroll</a:t>
                      </a:r>
                      <a:endParaRPr lang="en-US" sz="1400" dirty="0">
                        <a:effectLst/>
                        <a:latin typeface="Calibri"/>
                        <a:ea typeface="Calibri"/>
                        <a:cs typeface="Times New Roman"/>
                      </a:endParaRPr>
                    </a:p>
                  </a:txBody>
                  <a:tcPr marL="65390" marR="65390" marT="0" marB="0" anchor="ctr">
                    <a:noFill/>
                  </a:tcPr>
                </a:tc>
              </a:tr>
            </a:tbl>
          </a:graphicData>
        </a:graphic>
      </p:graphicFrame>
    </p:spTree>
    <p:extLst>
      <p:ext uri="{BB962C8B-B14F-4D97-AF65-F5344CB8AC3E}">
        <p14:creationId xmlns:p14="http://schemas.microsoft.com/office/powerpoint/2010/main" val="221242011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0"/>
          </p:nvPr>
        </p:nvSpPr>
        <p:spPr/>
        <p:txBody>
          <a:bodyPr>
            <a:normAutofit/>
          </a:bodyPr>
          <a:lstStyle/>
          <a:p>
            <a:pPr marL="754063" lvl="2" indent="-514350">
              <a:buFont typeface="+mj-lt"/>
              <a:buAutoNum type="romanUcPeriod"/>
            </a:pPr>
            <a:r>
              <a:rPr lang="en-US" sz="1600" dirty="0" smtClean="0"/>
              <a:t>Academic Support</a:t>
            </a:r>
          </a:p>
          <a:p>
            <a:pPr marL="1670050" lvl="3" indent="-514350">
              <a:buFont typeface="+mj-lt"/>
              <a:buAutoNum type="alphaLcPeriod"/>
            </a:pPr>
            <a:r>
              <a:rPr lang="en-US" sz="1600" dirty="0"/>
              <a:t>Assessment: District Support &amp; Teacher </a:t>
            </a:r>
            <a:r>
              <a:rPr lang="en-US" sz="1600" dirty="0" smtClean="0"/>
              <a:t>Support</a:t>
            </a:r>
          </a:p>
          <a:p>
            <a:pPr marL="1670050" lvl="3" indent="-514350">
              <a:buFont typeface="+mj-lt"/>
              <a:buAutoNum type="alphaLcPeriod"/>
            </a:pPr>
            <a:r>
              <a:rPr lang="en-US" sz="1600" dirty="0" smtClean="0"/>
              <a:t>Curriculum: District Support &amp; Teacher Support </a:t>
            </a:r>
          </a:p>
          <a:p>
            <a:pPr marL="1670050" lvl="3" indent="-514350">
              <a:buFont typeface="+mj-lt"/>
              <a:buAutoNum type="alphaLcPeriod"/>
            </a:pPr>
            <a:r>
              <a:rPr lang="en-US" sz="1600" dirty="0" smtClean="0"/>
              <a:t>Accountability: District Support</a:t>
            </a:r>
          </a:p>
          <a:p>
            <a:pPr marL="754063" lvl="2" indent="-514350">
              <a:buFont typeface="+mj-lt"/>
              <a:buAutoNum type="romanUcPeriod"/>
            </a:pPr>
            <a:r>
              <a:rPr lang="en-US" sz="1600" dirty="0" smtClean="0"/>
              <a:t>Early Childhood</a:t>
            </a:r>
          </a:p>
          <a:p>
            <a:pPr marL="754063" lvl="2" indent="-514350">
              <a:buFont typeface="+mj-lt"/>
              <a:buAutoNum type="romanUcPeriod"/>
            </a:pPr>
            <a:r>
              <a:rPr lang="en-US" sz="1600" dirty="0" smtClean="0"/>
              <a:t>Student Opportunities</a:t>
            </a:r>
          </a:p>
          <a:p>
            <a:pPr marL="754063" lvl="2" indent="-514350">
              <a:buFont typeface="+mj-lt"/>
              <a:buAutoNum type="romanUcPeriod"/>
            </a:pPr>
            <a:r>
              <a:rPr lang="en-US" sz="1600" dirty="0" smtClean="0"/>
              <a:t>Talent</a:t>
            </a:r>
          </a:p>
          <a:p>
            <a:pPr marL="754063" lvl="2" indent="-514350">
              <a:buFont typeface="+mj-lt"/>
              <a:buAutoNum type="romanUcPeriod"/>
            </a:pPr>
            <a:r>
              <a:rPr lang="en-US" sz="1600" b="1" dirty="0" smtClean="0"/>
              <a:t>Data Privacy</a:t>
            </a:r>
          </a:p>
          <a:p>
            <a:pPr marL="754063" lvl="2" indent="-514350">
              <a:buFont typeface="+mj-lt"/>
              <a:buAutoNum type="romanUcPeriod"/>
            </a:pPr>
            <a:r>
              <a:rPr lang="en-US" sz="1600" dirty="0" smtClean="0"/>
              <a:t>Next Steps</a:t>
            </a:r>
            <a:endParaRPr lang="en-US" sz="1600" dirty="0"/>
          </a:p>
          <a:p>
            <a:pPr marL="239713" lvl="2" indent="0">
              <a:buNone/>
            </a:pPr>
            <a:endParaRPr lang="en-US" sz="1600"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42</a:t>
            </a:fld>
            <a:endParaRPr lang="en-US" dirty="0"/>
          </a:p>
        </p:txBody>
      </p:sp>
      <p:sp>
        <p:nvSpPr>
          <p:cNvPr id="2" name="Title 1"/>
          <p:cNvSpPr>
            <a:spLocks noGrp="1"/>
          </p:cNvSpPr>
          <p:nvPr>
            <p:ph type="title"/>
          </p:nvPr>
        </p:nvSpPr>
        <p:spPr/>
        <p:txBody>
          <a:bodyPr/>
          <a:lstStyle/>
          <a:p>
            <a:r>
              <a:rPr lang="en-US" sz="2600" dirty="0" smtClean="0">
                <a:latin typeface="Chalkduster"/>
                <a:cs typeface="Chalkduster"/>
              </a:rPr>
              <a:t>Agenda</a:t>
            </a:r>
            <a:endParaRPr lang="en-US" sz="2600" dirty="0">
              <a:latin typeface="Chalkduster"/>
              <a:cs typeface="Chalkduster"/>
            </a:endParaRPr>
          </a:p>
        </p:txBody>
      </p:sp>
    </p:spTree>
    <p:extLst>
      <p:ext uri="{BB962C8B-B14F-4D97-AF65-F5344CB8AC3E}">
        <p14:creationId xmlns:p14="http://schemas.microsoft.com/office/powerpoint/2010/main" val="106973876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00"/>
            <a:ext cx="7772400" cy="685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prstClr val="white"/>
                </a:solidFill>
                <a:latin typeface="Chalkduster" pitchFamily="66" charset="0"/>
              </a:rPr>
              <a:t>Act 837: Privacy Guidebook</a:t>
            </a:r>
          </a:p>
        </p:txBody>
      </p:sp>
      <p:sp>
        <p:nvSpPr>
          <p:cNvPr id="5" name="Rectangle 4"/>
          <p:cNvSpPr/>
          <p:nvPr/>
        </p:nvSpPr>
        <p:spPr>
          <a:xfrm>
            <a:off x="304800" y="1295400"/>
            <a:ext cx="8576628" cy="1477328"/>
          </a:xfrm>
          <a:prstGeom prst="rect">
            <a:avLst/>
          </a:prstGeom>
        </p:spPr>
        <p:txBody>
          <a:bodyPr wrap="square">
            <a:spAutoFit/>
          </a:bodyPr>
          <a:lstStyle/>
          <a:p>
            <a:pPr lvl="0"/>
            <a:r>
              <a:rPr lang="en-US" dirty="0" smtClean="0"/>
              <a:t>The Department will release a privacy guidebook that provides guidance on the following issues related to implementation of Act 837:</a:t>
            </a:r>
          </a:p>
          <a:p>
            <a:pPr lvl="0"/>
            <a:endParaRPr lang="en-US" dirty="0"/>
          </a:p>
          <a:p>
            <a:pPr lvl="0"/>
            <a:endParaRPr lang="en-US" dirty="0" smtClean="0"/>
          </a:p>
          <a:p>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1838033820"/>
              </p:ext>
            </p:extLst>
          </p:nvPr>
        </p:nvGraphicFramePr>
        <p:xfrm>
          <a:off x="381000" y="2209800"/>
          <a:ext cx="8382000" cy="3855720"/>
        </p:xfrm>
        <a:graphic>
          <a:graphicData uri="http://schemas.openxmlformats.org/drawingml/2006/table">
            <a:tbl>
              <a:tblPr firstRow="1" bandRow="1">
                <a:tableStyleId>{5C22544A-7EE6-4342-B048-85BDC9FD1C3A}</a:tableStyleId>
              </a:tblPr>
              <a:tblGrid>
                <a:gridCol w="5791200"/>
                <a:gridCol w="2590800"/>
              </a:tblGrid>
              <a:tr h="295975">
                <a:tc>
                  <a:txBody>
                    <a:bodyPr/>
                    <a:lstStyle/>
                    <a:p>
                      <a:r>
                        <a:rPr lang="en-US" sz="1600" dirty="0" smtClean="0"/>
                        <a:t>Guidance Topics</a:t>
                      </a:r>
                      <a:endParaRPr lang="en-US" sz="1600" dirty="0"/>
                    </a:p>
                  </a:txBody>
                  <a:tcPr/>
                </a:tc>
                <a:tc>
                  <a:txBody>
                    <a:bodyPr/>
                    <a:lstStyle/>
                    <a:p>
                      <a:r>
                        <a:rPr lang="en-US" sz="1600" dirty="0" smtClean="0"/>
                        <a:t>Dates</a:t>
                      </a:r>
                      <a:endParaRPr lang="en-US" sz="1600" dirty="0"/>
                    </a:p>
                  </a:txBody>
                  <a:tcPr/>
                </a:tc>
              </a:tr>
              <a:tr h="65532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Unique statewide student identifier system functionality</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Data systems and submissions</a:t>
                      </a:r>
                    </a:p>
                  </a:txBody>
                  <a:tcPr/>
                </a:tc>
                <a:tc>
                  <a:txBody>
                    <a:bodyPr/>
                    <a:lstStyle/>
                    <a:p>
                      <a:r>
                        <a:rPr lang="en-US" sz="1600" dirty="0" smtClean="0"/>
                        <a:t>March 2015</a:t>
                      </a:r>
                      <a:endParaRPr lang="en-US" sz="1600" dirty="0"/>
                    </a:p>
                  </a:txBody>
                  <a:tcPr/>
                </a:tc>
              </a:tr>
              <a:tr h="743485">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Assessment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Accountability</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Finance</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effectLst/>
                        </a:rPr>
                        <a:t>Teacher supports</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effectLst/>
                        </a:rPr>
                        <a:t>Student opportunities</a:t>
                      </a:r>
                    </a:p>
                  </a:txBody>
                  <a:tcPr/>
                </a:tc>
                <a:tc>
                  <a:txBody>
                    <a:bodyPr/>
                    <a:lstStyle/>
                    <a:p>
                      <a:r>
                        <a:rPr lang="en-US" sz="1600" dirty="0" smtClean="0"/>
                        <a:t>April 2015</a:t>
                      </a:r>
                      <a:endParaRPr lang="en-US" sz="1600" dirty="0"/>
                    </a:p>
                  </a:txBody>
                  <a:tcPr/>
                </a:tc>
              </a:tr>
              <a:tr h="743485">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Early childhood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Food and nutrition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Medicaid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Monitoring and compliance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Scholarship and </a:t>
                      </a:r>
                      <a:r>
                        <a:rPr lang="en-US" sz="1600" dirty="0" err="1" smtClean="0"/>
                        <a:t>nonpublics</a:t>
                      </a:r>
                      <a:endParaRPr lang="en-US" sz="160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Reporting </a:t>
                      </a:r>
                    </a:p>
                  </a:txBody>
                  <a:tcPr/>
                </a:tc>
                <a:tc>
                  <a:txBody>
                    <a:bodyPr/>
                    <a:lstStyle/>
                    <a:p>
                      <a:r>
                        <a:rPr lang="en-US" sz="1600" dirty="0" smtClean="0"/>
                        <a:t>May 2015</a:t>
                      </a:r>
                      <a:endParaRPr lang="en-US" sz="1600" dirty="0"/>
                    </a:p>
                  </a:txBody>
                  <a:tcPr/>
                </a:tc>
              </a:tr>
            </a:tbl>
          </a:graphicData>
        </a:graphic>
      </p:graphicFrame>
    </p:spTree>
    <p:extLst>
      <p:ext uri="{BB962C8B-B14F-4D97-AF65-F5344CB8AC3E}">
        <p14:creationId xmlns:p14="http://schemas.microsoft.com/office/powerpoint/2010/main" val="346579303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228600"/>
            <a:ext cx="7620000" cy="685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prstClr val="white"/>
                </a:solidFill>
                <a:latin typeface="Chalkduster" pitchFamily="66" charset="0"/>
              </a:rPr>
              <a:t>Act 837: Unique ID System</a:t>
            </a:r>
          </a:p>
        </p:txBody>
      </p:sp>
      <p:sp>
        <p:nvSpPr>
          <p:cNvPr id="5" name="Rectangle 4"/>
          <p:cNvSpPr/>
          <p:nvPr/>
        </p:nvSpPr>
        <p:spPr>
          <a:xfrm>
            <a:off x="304800" y="1524000"/>
            <a:ext cx="8576628" cy="1015663"/>
          </a:xfrm>
          <a:prstGeom prst="rect">
            <a:avLst/>
          </a:prstGeom>
        </p:spPr>
        <p:txBody>
          <a:bodyPr wrap="square">
            <a:spAutoFit/>
          </a:bodyPr>
          <a:lstStyle/>
          <a:p>
            <a:pPr lvl="0"/>
            <a:endParaRPr lang="en-US" sz="2000" dirty="0"/>
          </a:p>
          <a:p>
            <a:pPr lvl="0"/>
            <a:endParaRPr lang="en-US" sz="2000" dirty="0"/>
          </a:p>
          <a:p>
            <a:endParaRPr lang="en-US" sz="2000" b="1" dirty="0"/>
          </a:p>
        </p:txBody>
      </p:sp>
      <p:graphicFrame>
        <p:nvGraphicFramePr>
          <p:cNvPr id="2" name="Table 1"/>
          <p:cNvGraphicFramePr>
            <a:graphicFrameLocks noGrp="1"/>
          </p:cNvGraphicFramePr>
          <p:nvPr>
            <p:extLst>
              <p:ext uri="{D42A27DB-BD31-4B8C-83A1-F6EECF244321}">
                <p14:modId xmlns:p14="http://schemas.microsoft.com/office/powerpoint/2010/main" val="3906327185"/>
              </p:ext>
            </p:extLst>
          </p:nvPr>
        </p:nvGraphicFramePr>
        <p:xfrm>
          <a:off x="355498" y="2286000"/>
          <a:ext cx="8411607" cy="2931160"/>
        </p:xfrm>
        <a:graphic>
          <a:graphicData uri="http://schemas.openxmlformats.org/drawingml/2006/table">
            <a:tbl>
              <a:tblPr firstRow="1" bandRow="1">
                <a:tableStyleId>{5C22544A-7EE6-4342-B048-85BDC9FD1C3A}</a:tableStyleId>
              </a:tblPr>
              <a:tblGrid>
                <a:gridCol w="4191000"/>
                <a:gridCol w="1519948"/>
                <a:gridCol w="2700659"/>
              </a:tblGrid>
              <a:tr h="370840">
                <a:tc>
                  <a:txBody>
                    <a:bodyPr/>
                    <a:lstStyle/>
                    <a:p>
                      <a:r>
                        <a:rPr lang="en-US" dirty="0" smtClean="0"/>
                        <a:t>Action </a:t>
                      </a:r>
                      <a:endParaRPr lang="en-US" dirty="0"/>
                    </a:p>
                  </a:txBody>
                  <a:tcPr/>
                </a:tc>
                <a:tc>
                  <a:txBody>
                    <a:bodyPr/>
                    <a:lstStyle/>
                    <a:p>
                      <a:r>
                        <a:rPr lang="en-US" dirty="0" smtClean="0"/>
                        <a:t>Deadline</a:t>
                      </a:r>
                      <a:endParaRPr lang="en-US" dirty="0"/>
                    </a:p>
                  </a:txBody>
                  <a:tcPr/>
                </a:tc>
                <a:tc>
                  <a:txBody>
                    <a:bodyPr/>
                    <a:lstStyle/>
                    <a:p>
                      <a:r>
                        <a:rPr lang="en-US" dirty="0" smtClean="0"/>
                        <a:t>Resources</a:t>
                      </a:r>
                      <a:endParaRPr lang="en-US" dirty="0"/>
                    </a:p>
                  </a:txBody>
                  <a:tcPr/>
                </a:tc>
              </a:tr>
              <a:tr h="370840">
                <a:tc>
                  <a:txBody>
                    <a:bodyPr/>
                    <a:lstStyle/>
                    <a:p>
                      <a:r>
                        <a:rPr lang="en-US" dirty="0" smtClean="0"/>
                        <a:t>LDE release</a:t>
                      </a:r>
                      <a:r>
                        <a:rPr lang="en-US" baseline="0" dirty="0" smtClean="0"/>
                        <a:t>s technical documentation on unique identifier system</a:t>
                      </a:r>
                      <a:endParaRPr lang="en-US" dirty="0"/>
                    </a:p>
                  </a:txBody>
                  <a:tcPr/>
                </a:tc>
                <a:tc>
                  <a:txBody>
                    <a:bodyPr/>
                    <a:lstStyle/>
                    <a:p>
                      <a:r>
                        <a:rPr lang="en-US" dirty="0" smtClean="0"/>
                        <a:t>March 2015</a:t>
                      </a:r>
                      <a:endParaRPr lang="en-US" dirty="0"/>
                    </a:p>
                  </a:txBody>
                  <a:tcPr/>
                </a:tc>
                <a:tc>
                  <a:txBody>
                    <a:bodyPr/>
                    <a:lstStyle/>
                    <a:p>
                      <a:pPr marL="285750" indent="-285750">
                        <a:buFont typeface="Arial" panose="020B0604020202020204" pitchFamily="34" charset="0"/>
                        <a:buChar char="•"/>
                      </a:pPr>
                      <a:r>
                        <a:rPr lang="en-US" dirty="0" smtClean="0"/>
                        <a:t>File format</a:t>
                      </a:r>
                    </a:p>
                    <a:p>
                      <a:pPr marL="285750" indent="-285750">
                        <a:buFont typeface="Arial" panose="020B0604020202020204" pitchFamily="34" charset="0"/>
                        <a:buChar char="•"/>
                      </a:pPr>
                      <a:r>
                        <a:rPr lang="en-US" dirty="0" smtClean="0"/>
                        <a:t>System</a:t>
                      </a:r>
                      <a:r>
                        <a:rPr lang="en-US" baseline="0" dirty="0" smtClean="0"/>
                        <a:t> specifications</a:t>
                      </a:r>
                      <a:endParaRPr lang="en-US" dirty="0"/>
                    </a:p>
                  </a:txBody>
                  <a:tcPr/>
                </a:tc>
              </a:tr>
              <a:tr h="370840">
                <a:tc>
                  <a:txBody>
                    <a:bodyPr/>
                    <a:lstStyle/>
                    <a:p>
                      <a:r>
                        <a:rPr lang="en-US" dirty="0" smtClean="0"/>
                        <a:t>LDE and LEAs modify data systems based</a:t>
                      </a:r>
                      <a:r>
                        <a:rPr lang="en-US" baseline="0" dirty="0" smtClean="0"/>
                        <a:t> on technical guidance</a:t>
                      </a:r>
                      <a:endParaRPr lang="en-US" dirty="0"/>
                    </a:p>
                  </a:txBody>
                  <a:tcPr/>
                </a:tc>
                <a:tc>
                  <a:txBody>
                    <a:bodyPr/>
                    <a:lstStyle/>
                    <a:p>
                      <a:r>
                        <a:rPr lang="en-US" dirty="0" smtClean="0"/>
                        <a:t>April</a:t>
                      </a:r>
                      <a:r>
                        <a:rPr lang="en-US" baseline="0" dirty="0" smtClean="0"/>
                        <a:t> 2015</a:t>
                      </a:r>
                      <a:endParaRPr lang="en-US" dirty="0"/>
                    </a:p>
                  </a:txBody>
                  <a:tcPr/>
                </a:tc>
                <a:tc>
                  <a:txBody>
                    <a:bodyPr/>
                    <a:lstStyle/>
                    <a:p>
                      <a:pPr marL="285750" indent="-285750">
                        <a:buFont typeface="Arial" panose="020B0604020202020204" pitchFamily="34" charset="0"/>
                        <a:buChar char="•"/>
                      </a:pPr>
                      <a:r>
                        <a:rPr lang="en-US" dirty="0" smtClean="0"/>
                        <a:t>Data coordinators training on April 20</a:t>
                      </a:r>
                      <a:endParaRPr lang="en-US" dirty="0"/>
                    </a:p>
                  </a:txBody>
                  <a:tcPr/>
                </a:tc>
              </a:tr>
              <a:tr h="370840">
                <a:tc>
                  <a:txBody>
                    <a:bodyPr/>
                    <a:lstStyle/>
                    <a:p>
                      <a:r>
                        <a:rPr lang="en-US" dirty="0" smtClean="0"/>
                        <a:t>LDE launches unique identifier system and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LEAs attend regional training sessions</a:t>
                      </a:r>
                    </a:p>
                  </a:txBody>
                  <a:tcPr/>
                </a:tc>
                <a:tc>
                  <a:txBody>
                    <a:bodyPr/>
                    <a:lstStyle/>
                    <a:p>
                      <a:r>
                        <a:rPr lang="en-US" dirty="0" smtClean="0"/>
                        <a:t>May 2015</a:t>
                      </a: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Five regional,</a:t>
                      </a:r>
                      <a:r>
                        <a:rPr lang="en-US" baseline="0" dirty="0" smtClean="0"/>
                        <a:t> in-person training sessions</a:t>
                      </a:r>
                      <a:endParaRPr lang="en-US" dirty="0"/>
                    </a:p>
                  </a:txBody>
                  <a:tcPr/>
                </a:tc>
              </a:tr>
              <a:tr h="370840">
                <a:tc>
                  <a:txBody>
                    <a:bodyPr/>
                    <a:lstStyle/>
                    <a:p>
                      <a:r>
                        <a:rPr lang="en-US" dirty="0" smtClean="0"/>
                        <a:t>LEAs conduct initial ID assignment</a:t>
                      </a:r>
                      <a:endParaRPr lang="en-US" dirty="0"/>
                    </a:p>
                  </a:txBody>
                  <a:tcPr/>
                </a:tc>
                <a:tc>
                  <a:txBody>
                    <a:bodyPr/>
                    <a:lstStyle/>
                    <a:p>
                      <a:r>
                        <a:rPr lang="en-US" dirty="0" smtClean="0"/>
                        <a:t>June  2015</a:t>
                      </a:r>
                      <a:endParaRPr lang="en-US" dirty="0"/>
                    </a:p>
                  </a:txBody>
                  <a:tcPr/>
                </a:tc>
                <a:tc>
                  <a:txBody>
                    <a:bodyPr/>
                    <a:lstStyle/>
                    <a:p>
                      <a:pPr marL="285750" indent="-285750">
                        <a:buFont typeface="Arial" panose="020B0604020202020204" pitchFamily="34" charset="0"/>
                        <a:buChar char="•"/>
                      </a:pPr>
                      <a:r>
                        <a:rPr lang="en-US" dirty="0" smtClean="0"/>
                        <a:t>Help desk</a:t>
                      </a:r>
                    </a:p>
                    <a:p>
                      <a:pPr marL="285750" indent="-285750">
                        <a:buFont typeface="Arial" panose="020B0604020202020204" pitchFamily="34" charset="0"/>
                        <a:buChar char="•"/>
                      </a:pPr>
                      <a:r>
                        <a:rPr lang="en-US" dirty="0" smtClean="0"/>
                        <a:t>Online</a:t>
                      </a:r>
                      <a:r>
                        <a:rPr lang="en-US" baseline="0" dirty="0" smtClean="0"/>
                        <a:t> training portal</a:t>
                      </a:r>
                      <a:endParaRPr lang="en-US" dirty="0"/>
                    </a:p>
                  </a:txBody>
                  <a:tcPr/>
                </a:tc>
              </a:tr>
            </a:tbl>
          </a:graphicData>
        </a:graphic>
      </p:graphicFrame>
      <p:sp>
        <p:nvSpPr>
          <p:cNvPr id="6" name="Rectangle 5"/>
          <p:cNvSpPr/>
          <p:nvPr/>
        </p:nvSpPr>
        <p:spPr>
          <a:xfrm>
            <a:off x="304800" y="1295400"/>
            <a:ext cx="8576628" cy="646331"/>
          </a:xfrm>
          <a:prstGeom prst="rect">
            <a:avLst/>
          </a:prstGeom>
        </p:spPr>
        <p:txBody>
          <a:bodyPr wrap="square">
            <a:spAutoFit/>
          </a:bodyPr>
          <a:lstStyle/>
          <a:p>
            <a:pPr lvl="0"/>
            <a:r>
              <a:rPr lang="en-US" dirty="0" smtClean="0"/>
              <a:t>In the initial release of the privacy guidebook, the Department will provide resources and guidance to support LEAs in taking the following actions:</a:t>
            </a:r>
          </a:p>
        </p:txBody>
      </p:sp>
      <p:sp>
        <p:nvSpPr>
          <p:cNvPr id="7" name="Rectangle 6"/>
          <p:cNvSpPr/>
          <p:nvPr/>
        </p:nvSpPr>
        <p:spPr>
          <a:xfrm>
            <a:off x="272988" y="5410200"/>
            <a:ext cx="8576628" cy="923330"/>
          </a:xfrm>
          <a:prstGeom prst="rect">
            <a:avLst/>
          </a:prstGeom>
        </p:spPr>
        <p:txBody>
          <a:bodyPr wrap="square">
            <a:spAutoFit/>
          </a:bodyPr>
          <a:lstStyle/>
          <a:p>
            <a:pPr lvl="0"/>
            <a:r>
              <a:rPr lang="en-US" b="1" dirty="0" smtClean="0"/>
              <a:t>The Department will communicate information about this transition to data coordinators through the monthly webinars, newsletter, and the data coordinator training session on April 20.</a:t>
            </a:r>
            <a:endParaRPr lang="en-US" b="1" dirty="0"/>
          </a:p>
        </p:txBody>
      </p:sp>
    </p:spTree>
    <p:extLst>
      <p:ext uri="{BB962C8B-B14F-4D97-AF65-F5344CB8AC3E}">
        <p14:creationId xmlns:p14="http://schemas.microsoft.com/office/powerpoint/2010/main" val="350437636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0"/>
          </p:nvPr>
        </p:nvSpPr>
        <p:spPr/>
        <p:txBody>
          <a:bodyPr>
            <a:normAutofit/>
          </a:bodyPr>
          <a:lstStyle/>
          <a:p>
            <a:pPr marL="754063" lvl="2" indent="-514350">
              <a:buFont typeface="+mj-lt"/>
              <a:buAutoNum type="romanUcPeriod"/>
            </a:pPr>
            <a:r>
              <a:rPr lang="en-US" sz="1600" dirty="0" smtClean="0"/>
              <a:t>Academic Support</a:t>
            </a:r>
          </a:p>
          <a:p>
            <a:pPr marL="1670050" lvl="3" indent="-514350">
              <a:buFont typeface="+mj-lt"/>
              <a:buAutoNum type="alphaLcPeriod"/>
            </a:pPr>
            <a:r>
              <a:rPr lang="en-US" sz="1600" dirty="0"/>
              <a:t>Assessment: District Support &amp; Teacher </a:t>
            </a:r>
            <a:r>
              <a:rPr lang="en-US" sz="1600" dirty="0" smtClean="0"/>
              <a:t>Support</a:t>
            </a:r>
          </a:p>
          <a:p>
            <a:pPr marL="1670050" lvl="3" indent="-514350">
              <a:buFont typeface="+mj-lt"/>
              <a:buAutoNum type="alphaLcPeriod"/>
            </a:pPr>
            <a:r>
              <a:rPr lang="en-US" sz="1600" dirty="0" smtClean="0"/>
              <a:t>Curriculum: District Support &amp; Teacher Support </a:t>
            </a:r>
          </a:p>
          <a:p>
            <a:pPr marL="1670050" lvl="3" indent="-514350">
              <a:buFont typeface="+mj-lt"/>
              <a:buAutoNum type="alphaLcPeriod"/>
            </a:pPr>
            <a:r>
              <a:rPr lang="en-US" sz="1600" dirty="0" smtClean="0"/>
              <a:t>Accountability: District Support</a:t>
            </a:r>
          </a:p>
          <a:p>
            <a:pPr marL="754063" lvl="2" indent="-514350">
              <a:buFont typeface="+mj-lt"/>
              <a:buAutoNum type="romanUcPeriod"/>
            </a:pPr>
            <a:r>
              <a:rPr lang="en-US" sz="1600" dirty="0" smtClean="0"/>
              <a:t>Early Childhood</a:t>
            </a:r>
          </a:p>
          <a:p>
            <a:pPr marL="754063" lvl="2" indent="-514350">
              <a:buFont typeface="+mj-lt"/>
              <a:buAutoNum type="romanUcPeriod"/>
            </a:pPr>
            <a:r>
              <a:rPr lang="en-US" sz="1600" dirty="0" smtClean="0"/>
              <a:t>Student Opportunities</a:t>
            </a:r>
          </a:p>
          <a:p>
            <a:pPr marL="754063" lvl="2" indent="-514350">
              <a:buFont typeface="+mj-lt"/>
              <a:buAutoNum type="romanUcPeriod"/>
            </a:pPr>
            <a:r>
              <a:rPr lang="en-US" sz="1600" dirty="0" smtClean="0"/>
              <a:t>Talent</a:t>
            </a:r>
          </a:p>
          <a:p>
            <a:pPr marL="754063" lvl="2" indent="-514350">
              <a:buFont typeface="+mj-lt"/>
              <a:buAutoNum type="romanUcPeriod"/>
            </a:pPr>
            <a:r>
              <a:rPr lang="en-US" sz="1600" dirty="0"/>
              <a:t>Data Privacy </a:t>
            </a:r>
            <a:endParaRPr lang="en-US" sz="1600" dirty="0" smtClean="0"/>
          </a:p>
          <a:p>
            <a:pPr marL="754063" lvl="2" indent="-514350">
              <a:buFont typeface="+mj-lt"/>
              <a:buAutoNum type="romanUcPeriod"/>
            </a:pPr>
            <a:r>
              <a:rPr lang="en-US" sz="1600" b="1" dirty="0" smtClean="0"/>
              <a:t>Next Steps</a:t>
            </a:r>
            <a:endParaRPr lang="en-US" sz="1600" b="1" dirty="0"/>
          </a:p>
          <a:p>
            <a:pPr marL="239713" lvl="2" indent="0">
              <a:buNone/>
            </a:pPr>
            <a:endParaRPr lang="en-US" sz="1600"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45</a:t>
            </a:fld>
            <a:endParaRPr lang="en-US" dirty="0"/>
          </a:p>
        </p:txBody>
      </p:sp>
      <p:sp>
        <p:nvSpPr>
          <p:cNvPr id="2" name="Title 1"/>
          <p:cNvSpPr>
            <a:spLocks noGrp="1"/>
          </p:cNvSpPr>
          <p:nvPr>
            <p:ph type="title"/>
          </p:nvPr>
        </p:nvSpPr>
        <p:spPr/>
        <p:txBody>
          <a:bodyPr/>
          <a:lstStyle/>
          <a:p>
            <a:r>
              <a:rPr lang="en-US" sz="2600" dirty="0" smtClean="0">
                <a:latin typeface="Chalkduster"/>
                <a:cs typeface="Chalkduster"/>
              </a:rPr>
              <a:t>Agenda</a:t>
            </a:r>
            <a:endParaRPr lang="en-US" sz="2600" dirty="0">
              <a:latin typeface="Chalkduster"/>
              <a:cs typeface="Chalkduster"/>
            </a:endParaRPr>
          </a:p>
        </p:txBody>
      </p:sp>
    </p:spTree>
    <p:extLst>
      <p:ext uri="{BB962C8B-B14F-4D97-AF65-F5344CB8AC3E}">
        <p14:creationId xmlns:p14="http://schemas.microsoft.com/office/powerpoint/2010/main" val="106973876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46</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6" name="Title 1"/>
          <p:cNvSpPr>
            <a:spLocks noGrp="1"/>
          </p:cNvSpPr>
          <p:nvPr>
            <p:ph type="title"/>
          </p:nvPr>
        </p:nvSpPr>
        <p:spPr/>
        <p:txBody>
          <a:bodyPr>
            <a:noAutofit/>
          </a:bodyPr>
          <a:lstStyle/>
          <a:p>
            <a:r>
              <a:rPr lang="en-US" sz="2600" dirty="0" smtClean="0"/>
              <a:t>Next Steps: Spring Support Releases</a:t>
            </a:r>
            <a:endParaRPr lang="en-US" sz="2600" dirty="0"/>
          </a:p>
        </p:txBody>
      </p:sp>
      <p:graphicFrame>
        <p:nvGraphicFramePr>
          <p:cNvPr id="7" name="Table 6"/>
          <p:cNvGraphicFramePr>
            <a:graphicFrameLocks noGrp="1"/>
          </p:cNvGraphicFramePr>
          <p:nvPr>
            <p:extLst>
              <p:ext uri="{D42A27DB-BD31-4B8C-83A1-F6EECF244321}">
                <p14:modId xmlns:p14="http://schemas.microsoft.com/office/powerpoint/2010/main" val="486696417"/>
              </p:ext>
            </p:extLst>
          </p:nvPr>
        </p:nvGraphicFramePr>
        <p:xfrm>
          <a:off x="228600" y="1293526"/>
          <a:ext cx="8763000" cy="5046314"/>
        </p:xfrm>
        <a:graphic>
          <a:graphicData uri="http://schemas.openxmlformats.org/drawingml/2006/table">
            <a:tbl>
              <a:tblPr firstRow="1" bandRow="1">
                <a:tableStyleId>{5C22544A-7EE6-4342-B048-85BDC9FD1C3A}</a:tableStyleId>
              </a:tblPr>
              <a:tblGrid>
                <a:gridCol w="838200"/>
                <a:gridCol w="3200400"/>
                <a:gridCol w="4724400"/>
              </a:tblGrid>
              <a:tr h="0">
                <a:tc>
                  <a:txBody>
                    <a:bodyPr/>
                    <a:lstStyle/>
                    <a:p>
                      <a:r>
                        <a:rPr lang="en-US" dirty="0" smtClean="0"/>
                        <a:t>Month </a:t>
                      </a:r>
                      <a:endParaRPr lang="en-US" dirty="0"/>
                    </a:p>
                  </a:txBody>
                  <a:tcPr/>
                </a:tc>
                <a:tc>
                  <a:txBody>
                    <a:bodyPr/>
                    <a:lstStyle/>
                    <a:p>
                      <a:r>
                        <a:rPr lang="en-US" dirty="0" smtClean="0"/>
                        <a:t>Resources</a:t>
                      </a:r>
                      <a:r>
                        <a:rPr lang="en-US" baseline="0" dirty="0" smtClean="0"/>
                        <a:t> </a:t>
                      </a:r>
                      <a:endParaRPr lang="en-US" dirty="0"/>
                    </a:p>
                  </a:txBody>
                  <a:tcPr/>
                </a:tc>
                <a:tc>
                  <a:txBody>
                    <a:bodyPr/>
                    <a:lstStyle/>
                    <a:p>
                      <a:r>
                        <a:rPr lang="en-US" dirty="0" smtClean="0"/>
                        <a:t>Supports</a:t>
                      </a:r>
                      <a:endParaRPr lang="en-US" dirty="0"/>
                    </a:p>
                  </a:txBody>
                  <a:tcPr/>
                </a:tc>
              </a:tr>
              <a:tr h="1245822">
                <a:tc>
                  <a:txBody>
                    <a:bodyPr/>
                    <a:lstStyle/>
                    <a:p>
                      <a:r>
                        <a:rPr lang="en-US" sz="1400" b="0" dirty="0" smtClean="0"/>
                        <a:t>March </a:t>
                      </a:r>
                      <a:endParaRPr lang="en-US" sz="1400" b="0" dirty="0"/>
                    </a:p>
                  </a:txBody>
                  <a:tcPr/>
                </a:tc>
                <a:tc>
                  <a:txBody>
                    <a:bodyPr/>
                    <a:lstStyle/>
                    <a:p>
                      <a:pPr marL="285750" indent="-285750">
                        <a:buFont typeface="Arial" panose="020B0604020202020204" pitchFamily="34" charset="0"/>
                        <a:buChar char="•"/>
                      </a:pPr>
                      <a:r>
                        <a:rPr lang="en-US" sz="1400" b="1" dirty="0" smtClean="0"/>
                        <a:t>Guidebook</a:t>
                      </a:r>
                      <a:r>
                        <a:rPr lang="en-US" sz="1400" b="1" baseline="0" dirty="0" smtClean="0"/>
                        <a:t> Series</a:t>
                      </a:r>
                      <a:r>
                        <a:rPr lang="en-US" sz="1400" b="0" baseline="0" dirty="0" smtClean="0"/>
                        <a:t>: District planning, Principal Instructional, Early Childhood, High School </a:t>
                      </a:r>
                    </a:p>
                    <a:p>
                      <a:pPr marL="285750" indent="-285750">
                        <a:buFont typeface="Arial" panose="020B0604020202020204" pitchFamily="34" charset="0"/>
                        <a:buChar char="•"/>
                      </a:pPr>
                      <a:r>
                        <a:rPr lang="en-US" sz="1400" b="0" baseline="0" dirty="0" smtClean="0"/>
                        <a:t>Release </a:t>
                      </a:r>
                      <a:r>
                        <a:rPr lang="en-US" sz="1400" b="1" baseline="0" dirty="0" smtClean="0"/>
                        <a:t>2015-16 Professional Development Package Options for districts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smtClean="0"/>
                        <a:t>15-16 Compass and Goal</a:t>
                      </a:r>
                      <a:r>
                        <a:rPr lang="en-US" sz="1400" b="1" baseline="0" dirty="0" smtClean="0"/>
                        <a:t> Setting Support Tools: </a:t>
                      </a:r>
                      <a:r>
                        <a:rPr lang="en-US" sz="1400" b="0" baseline="0" dirty="0" smtClean="0"/>
                        <a:t>Additional Sample SLTs and Related Guidance</a:t>
                      </a:r>
                      <a:endParaRPr lang="en-US" sz="1400" b="1" baseline="0" dirty="0" smtClean="0"/>
                    </a:p>
                    <a:p>
                      <a:pPr marL="285750" indent="-285750">
                        <a:buFont typeface="Arial" panose="020B0604020202020204" pitchFamily="34" charset="0"/>
                        <a:buChar char="•"/>
                      </a:pPr>
                      <a:r>
                        <a:rPr lang="en-US" sz="1400" b="1" baseline="0" dirty="0" smtClean="0"/>
                        <a:t>Tier 2 ELA and Math Instructional Materials</a:t>
                      </a:r>
                    </a:p>
                  </a:txBody>
                  <a:tcPr/>
                </a:tc>
                <a:tc>
                  <a:txBody>
                    <a:bodyPr/>
                    <a:lstStyle/>
                    <a:p>
                      <a:pPr marL="285750" indent="-285750">
                        <a:buFont typeface="Arial" panose="020B0604020202020204" pitchFamily="34" charset="0"/>
                        <a:buChar char="•"/>
                      </a:pPr>
                      <a:r>
                        <a:rPr lang="en-US" sz="1400" b="0" dirty="0" smtClean="0"/>
                        <a:t>3/25-3/31: </a:t>
                      </a:r>
                      <a:r>
                        <a:rPr lang="en-US" sz="1400" b="1" dirty="0" smtClean="0"/>
                        <a:t>Virtual Supervisor</a:t>
                      </a:r>
                      <a:r>
                        <a:rPr lang="en-US" sz="1400" b="1" baseline="0" dirty="0" smtClean="0"/>
                        <a:t> </a:t>
                      </a:r>
                      <a:r>
                        <a:rPr lang="en-US" sz="1400" b="1" dirty="0" smtClean="0"/>
                        <a:t>Collaboration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smtClean="0"/>
                        <a:t>Hands-On Trainings for LEAP Web, LEAP Data, and EOC Administration (DTCs)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smtClean="0"/>
                        <a:t>Thursday, March 26th:  Baton Rouge area, location TBD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smtClean="0"/>
                        <a:t>Friday, March 27th:  New Orleans area, location TBD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smtClean="0"/>
                        <a:t>Monday, March 30th:  Alexandria, Aiken Professional Development Center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smtClean="0"/>
                        <a:t>3/31:</a:t>
                      </a:r>
                      <a:r>
                        <a:rPr lang="en-US" sz="1400" b="0" baseline="0" dirty="0" smtClean="0"/>
                        <a:t> </a:t>
                      </a:r>
                      <a:r>
                        <a:rPr lang="en-US" sz="1400" b="1" dirty="0" smtClean="0"/>
                        <a:t>Tier</a:t>
                      </a:r>
                      <a:r>
                        <a:rPr lang="en-US" sz="1400" b="1" baseline="0" dirty="0" smtClean="0"/>
                        <a:t> 2 IMR Contracts Negotiated</a:t>
                      </a:r>
                      <a:r>
                        <a:rPr lang="en-US" sz="1400" b="0" baseline="0" dirty="0" smtClean="0"/>
                        <a:t>: Core Knowledge, Houghton Mifflin Harcourt, Pearson, Springboard, and Scholastic (effective July 1)</a:t>
                      </a:r>
                      <a:endParaRPr lang="en-US" sz="1400" b="0" dirty="0"/>
                    </a:p>
                  </a:txBody>
                  <a:tcPr/>
                </a:tc>
              </a:tr>
              <a:tr h="541957">
                <a:tc>
                  <a:txBody>
                    <a:bodyPr/>
                    <a:lstStyle/>
                    <a:p>
                      <a:r>
                        <a:rPr lang="en-US" sz="1400" dirty="0" smtClean="0"/>
                        <a:t>April </a:t>
                      </a:r>
                      <a:endParaRPr lang="en-US" sz="1400" dirty="0"/>
                    </a:p>
                  </a:txBody>
                  <a:tcPr/>
                </a:tc>
                <a:tc>
                  <a:txBody>
                    <a:bodyPr/>
                    <a:lstStyle/>
                    <a:p>
                      <a:pPr marL="285750" indent="-285750">
                        <a:buFont typeface="Arial" panose="020B0604020202020204" pitchFamily="34" charset="0"/>
                        <a:buChar char="•"/>
                      </a:pPr>
                      <a:r>
                        <a:rPr lang="en-US" sz="1400" b="1" strike="noStrike" dirty="0" smtClean="0"/>
                        <a:t>Course Choice </a:t>
                      </a:r>
                      <a:r>
                        <a:rPr lang="en-US" sz="1400" b="0" strike="noStrike" dirty="0" smtClean="0"/>
                        <a:t>Registration System Opens for 15-16 Courses</a:t>
                      </a:r>
                      <a:endParaRPr lang="en-US" sz="1400" b="0" strike="noStrike" dirty="0"/>
                    </a:p>
                  </a:txBody>
                  <a:tcPr/>
                </a:tc>
                <a:tc>
                  <a:txBody>
                    <a:bodyPr/>
                    <a:lstStyle/>
                    <a:p>
                      <a:pPr marL="285750" indent="-285750">
                        <a:buFont typeface="Arial" panose="020B0604020202020204" pitchFamily="34" charset="0"/>
                        <a:buChar char="•"/>
                      </a:pPr>
                      <a:r>
                        <a:rPr lang="en-US" sz="1400" dirty="0" smtClean="0"/>
                        <a:t>4/20-4/23: </a:t>
                      </a:r>
                      <a:r>
                        <a:rPr lang="en-US" sz="1400" b="1" dirty="0" smtClean="0"/>
                        <a:t>In</a:t>
                      </a:r>
                      <a:r>
                        <a:rPr lang="en-US" sz="1400" b="1" baseline="0" dirty="0" smtClean="0"/>
                        <a:t> Person Supervisor Collaboration </a:t>
                      </a:r>
                    </a:p>
                    <a:p>
                      <a:pPr marL="0" indent="0">
                        <a:buFont typeface="Arial" panose="020B0604020202020204" pitchFamily="34" charset="0"/>
                        <a:buNone/>
                      </a:pPr>
                      <a:endParaRPr lang="en-US" sz="1400" dirty="0"/>
                    </a:p>
                  </a:txBody>
                  <a:tcPr/>
                </a:tc>
              </a:tr>
              <a:tr h="541957">
                <a:tc>
                  <a:txBody>
                    <a:bodyPr/>
                    <a:lstStyle/>
                    <a:p>
                      <a:r>
                        <a:rPr lang="en-US" sz="1400" dirty="0" smtClean="0"/>
                        <a:t>May</a:t>
                      </a:r>
                      <a:endParaRPr lang="en-US" sz="1400" dirty="0"/>
                    </a:p>
                  </a:txBody>
                  <a:tcPr/>
                </a:tc>
                <a:tc>
                  <a:txBody>
                    <a:bodyPr/>
                    <a:lstStyle/>
                    <a:p>
                      <a:pPr marL="285750" indent="-285750">
                        <a:buFont typeface="Arial"/>
                        <a:buChar char="•"/>
                      </a:pPr>
                      <a:r>
                        <a:rPr lang="en-US" sz="1400" b="1" strike="noStrike" dirty="0" smtClean="0"/>
                        <a:t>EOC</a:t>
                      </a:r>
                      <a:r>
                        <a:rPr lang="en-US" sz="1400" b="1" strike="noStrike" baseline="0" dirty="0" smtClean="0"/>
                        <a:t> and K-8 science and social studies results released</a:t>
                      </a:r>
                      <a:endParaRPr lang="en-US" sz="1400" b="1" strike="noStrike"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Registration opens</a:t>
                      </a:r>
                      <a:r>
                        <a:rPr lang="en-US" sz="1400" baseline="0" dirty="0" smtClean="0"/>
                        <a:t> for </a:t>
                      </a:r>
                      <a:r>
                        <a:rPr lang="en-US" sz="1400" b="1" baseline="0" dirty="0" smtClean="0"/>
                        <a:t>ELA and Math Summer Institutes</a:t>
                      </a:r>
                      <a:endParaRPr lang="en-US" sz="1400" b="1" dirty="0" smtClean="0"/>
                    </a:p>
                  </a:txBody>
                  <a:tcPr/>
                </a:tc>
              </a:tr>
              <a:tr h="875364">
                <a:tc>
                  <a:txBody>
                    <a:bodyPr/>
                    <a:lstStyle/>
                    <a:p>
                      <a:r>
                        <a:rPr lang="en-US" sz="1400" dirty="0" smtClean="0"/>
                        <a:t>June </a:t>
                      </a:r>
                      <a:endParaRPr lang="en-US" sz="1400" dirty="0"/>
                    </a:p>
                  </a:txBody>
                  <a:tcPr/>
                </a:tc>
                <a:tc>
                  <a:txBody>
                    <a:bodyPr/>
                    <a:lstStyle/>
                    <a:p>
                      <a:pPr marL="285750" indent="-285750">
                        <a:buFont typeface="Arial" panose="020B0604020202020204" pitchFamily="34" charset="0"/>
                        <a:buChar char="•"/>
                      </a:pPr>
                      <a:r>
                        <a:rPr lang="en-US" sz="1400" b="1" dirty="0" smtClean="0">
                          <a:solidFill>
                            <a:schemeClr val="tx1"/>
                          </a:solidFill>
                        </a:rPr>
                        <a:t>AP College Board </a:t>
                      </a:r>
                      <a:r>
                        <a:rPr lang="en-US" sz="1400" b="1" dirty="0" smtClean="0"/>
                        <a:t>Professional Development </a:t>
                      </a:r>
                      <a:endParaRPr lang="en-US" sz="1400" b="1" dirty="0"/>
                    </a:p>
                  </a:txBody>
                  <a:tcPr/>
                </a:tc>
                <a:tc>
                  <a:txBody>
                    <a:bodyPr/>
                    <a:lstStyle/>
                    <a:p>
                      <a:pPr marL="285750" indent="-285750">
                        <a:buFont typeface="Arial" panose="020B0604020202020204" pitchFamily="34" charset="0"/>
                        <a:buChar char="•"/>
                      </a:pPr>
                      <a:r>
                        <a:rPr lang="en-US" sz="1400" dirty="0" smtClean="0"/>
                        <a:t>6/3-6/4: </a:t>
                      </a:r>
                      <a:r>
                        <a:rPr lang="en-US" sz="1400" b="1" dirty="0" smtClean="0"/>
                        <a:t>Superintendent’s Collaboration </a:t>
                      </a:r>
                    </a:p>
                    <a:p>
                      <a:pPr marL="285750" indent="-285750">
                        <a:buFont typeface="Arial" panose="020B0604020202020204" pitchFamily="34" charset="0"/>
                        <a:buChar char="•"/>
                      </a:pPr>
                      <a:r>
                        <a:rPr lang="en-US" sz="1400" dirty="0" smtClean="0"/>
                        <a:t>6/4-6/5: </a:t>
                      </a:r>
                      <a:r>
                        <a:rPr lang="en-US" sz="1400" b="1" dirty="0" smtClean="0"/>
                        <a:t>Teacher Leader Summit</a:t>
                      </a:r>
                    </a:p>
                    <a:p>
                      <a:pPr marL="285750" indent="-285750">
                        <a:buFont typeface="Arial" panose="020B0604020202020204" pitchFamily="34" charset="0"/>
                        <a:buChar char="•"/>
                      </a:pPr>
                      <a:r>
                        <a:rPr lang="en-US" sz="1400" dirty="0" smtClean="0"/>
                        <a:t>6/16-6/19;</a:t>
                      </a:r>
                      <a:r>
                        <a:rPr lang="en-US" sz="1400" baseline="0" dirty="0" smtClean="0"/>
                        <a:t> 6/22-6/25: </a:t>
                      </a:r>
                      <a:r>
                        <a:rPr lang="en-US" sz="1400" b="1" dirty="0" smtClean="0"/>
                        <a:t>AP Summer Institute </a:t>
                      </a:r>
                    </a:p>
                    <a:p>
                      <a:pPr marL="285750" indent="-285750">
                        <a:buFont typeface="Arial" panose="020B0604020202020204" pitchFamily="34" charset="0"/>
                        <a:buChar char="•"/>
                      </a:pPr>
                      <a:r>
                        <a:rPr lang="en-US" sz="1400" b="0" dirty="0" smtClean="0"/>
                        <a:t>6/30</a:t>
                      </a:r>
                      <a:r>
                        <a:rPr lang="en-US" sz="1400" b="0" baseline="0" dirty="0" smtClean="0"/>
                        <a:t> </a:t>
                      </a:r>
                      <a:r>
                        <a:rPr lang="en-US" sz="1400" b="1" baseline="0" dirty="0" smtClean="0"/>
                        <a:t>Tier 1 and 2 Instructional Materials Contracts effective for SY2015-16.</a:t>
                      </a:r>
                      <a:endParaRPr lang="en-US" sz="1400" b="1" dirty="0"/>
                    </a:p>
                  </a:txBody>
                  <a:tcPr/>
                </a:tc>
              </a:tr>
            </a:tbl>
          </a:graphicData>
        </a:graphic>
      </p:graphicFrame>
    </p:spTree>
    <p:extLst>
      <p:ext uri="{BB962C8B-B14F-4D97-AF65-F5344CB8AC3E}">
        <p14:creationId xmlns:p14="http://schemas.microsoft.com/office/powerpoint/2010/main" val="32819916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FFFF"/>
                </a:solidFill>
              </a:rPr>
              <a:t>March Communication</a:t>
            </a:r>
            <a:endParaRPr lang="en-US" sz="3200"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5</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5" name="Content Placeholder 4"/>
          <p:cNvSpPr>
            <a:spLocks noGrp="1"/>
          </p:cNvSpPr>
          <p:nvPr>
            <p:ph sz="quarter" idx="10"/>
          </p:nvPr>
        </p:nvSpPr>
        <p:spPr/>
        <p:txBody>
          <a:bodyPr>
            <a:normAutofit/>
          </a:bodyPr>
          <a:lstStyle/>
          <a:p>
            <a:pPr marL="285750" lvl="1" indent="-285750">
              <a:buFont typeface="Wingdings" charset="2"/>
              <a:buChar char="ü"/>
            </a:pPr>
            <a:r>
              <a:rPr lang="en-US" sz="1800" dirty="0" smtClean="0"/>
              <a:t>Mar 3:  Monthly assessment and accountability call for district test coordinators and accountability contacts</a:t>
            </a:r>
          </a:p>
          <a:p>
            <a:pPr marL="285750" lvl="1" indent="-285750">
              <a:buFont typeface="Wingdings" charset="2"/>
              <a:buChar char="ü"/>
            </a:pPr>
            <a:r>
              <a:rPr lang="en-US" sz="1800" dirty="0" smtClean="0"/>
              <a:t>Ensure teachers, principals, and district leaders participate in </a:t>
            </a:r>
            <a:r>
              <a:rPr lang="en-US" sz="1800" u="sng" dirty="0" smtClean="0">
                <a:hlinkClick r:id="rId3"/>
              </a:rPr>
              <a:t>PARCC Office Hours </a:t>
            </a:r>
            <a:r>
              <a:rPr lang="en-US" sz="1800" dirty="0" smtClean="0"/>
              <a:t>each Thursday at 11 and 4 	</a:t>
            </a:r>
          </a:p>
          <a:p>
            <a:pPr marL="0" lvl="1" indent="0">
              <a:buNone/>
            </a:pPr>
            <a:endParaRPr lang="en-US" sz="1800" dirty="0" smtClean="0"/>
          </a:p>
        </p:txBody>
      </p:sp>
    </p:spTree>
    <p:extLst>
      <p:ext uri="{BB962C8B-B14F-4D97-AF65-F5344CB8AC3E}">
        <p14:creationId xmlns:p14="http://schemas.microsoft.com/office/powerpoint/2010/main" val="25124698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March Assessment Administration</a:t>
            </a:r>
            <a:endParaRPr lang="en-US" sz="3200"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6</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5" name="Content Placeholder 4"/>
          <p:cNvSpPr>
            <a:spLocks noGrp="1"/>
          </p:cNvSpPr>
          <p:nvPr>
            <p:ph sz="quarter" idx="10"/>
          </p:nvPr>
        </p:nvSpPr>
        <p:spPr/>
        <p:txBody>
          <a:bodyPr>
            <a:normAutofit/>
          </a:bodyPr>
          <a:lstStyle/>
          <a:p>
            <a:pPr>
              <a:buFont typeface="Wingdings" charset="2"/>
              <a:buChar char="ü"/>
            </a:pPr>
            <a:r>
              <a:rPr lang="en-US" sz="1800" dirty="0" smtClean="0"/>
              <a:t>Jan </a:t>
            </a:r>
            <a:r>
              <a:rPr lang="en-US" sz="1800" dirty="0"/>
              <a:t>26-Mar </a:t>
            </a:r>
            <a:r>
              <a:rPr lang="en-US" sz="1800" dirty="0" smtClean="0"/>
              <a:t>6:  NAEP </a:t>
            </a:r>
            <a:r>
              <a:rPr lang="en-US" sz="1800" dirty="0"/>
              <a:t>testing window </a:t>
            </a:r>
            <a:r>
              <a:rPr lang="en-US" sz="1800" dirty="0" smtClean="0"/>
              <a:t>for applicable schools</a:t>
            </a:r>
          </a:p>
          <a:p>
            <a:pPr>
              <a:buFont typeface="Wingdings" charset="2"/>
              <a:buChar char="ü"/>
            </a:pPr>
            <a:r>
              <a:rPr lang="en-US" sz="1800" dirty="0" smtClean="0"/>
              <a:t>Feb 2-Mar 13:  LAA 1 and ELDA testing window</a:t>
            </a:r>
          </a:p>
          <a:p>
            <a:pPr>
              <a:buFont typeface="Wingdings" charset="2"/>
              <a:buChar char="ü"/>
            </a:pPr>
            <a:r>
              <a:rPr lang="en-US" sz="1800" dirty="0" smtClean="0"/>
              <a:t>Mar 9-Mar 13:  EXPLORE and PLAN testing window </a:t>
            </a:r>
          </a:p>
          <a:p>
            <a:pPr>
              <a:buFont typeface="Wingdings" charset="2"/>
              <a:buChar char="ü"/>
            </a:pPr>
            <a:r>
              <a:rPr lang="en-US" sz="1800" dirty="0" smtClean="0"/>
              <a:t>Mar 10:  Deadline to order additional materials for PARCC Performance Based Assessment (PBA) including Spanish math forms</a:t>
            </a:r>
          </a:p>
          <a:p>
            <a:pPr>
              <a:buFont typeface="Wingdings" charset="2"/>
              <a:buChar char="ü"/>
            </a:pPr>
            <a:r>
              <a:rPr lang="en-US" sz="1800" dirty="0" smtClean="0"/>
              <a:t>Mar 16-20:  PARCC PBA math and ELA administration</a:t>
            </a:r>
          </a:p>
          <a:p>
            <a:pPr>
              <a:buFont typeface="Wingdings" charset="2"/>
              <a:buChar char="ü"/>
            </a:pPr>
            <a:r>
              <a:rPr lang="en-US" sz="1800" dirty="0" smtClean="0"/>
              <a:t>Mar 17:  Initial ACT test date (window for accommodated assessment is Mar 17-31)</a:t>
            </a:r>
          </a:p>
          <a:p>
            <a:pPr>
              <a:buFont typeface="Wingdings" charset="2"/>
              <a:buChar char="ü"/>
            </a:pPr>
            <a:r>
              <a:rPr lang="en-US" sz="1800" dirty="0" smtClean="0"/>
              <a:t>Mar 17-19:  Window for ordering makeup materials for ACT and </a:t>
            </a:r>
            <a:r>
              <a:rPr lang="en-US" sz="1800" dirty="0" err="1" smtClean="0"/>
              <a:t>WorkKeys</a:t>
            </a:r>
            <a:endParaRPr lang="en-US" sz="1800" dirty="0" smtClean="0"/>
          </a:p>
          <a:p>
            <a:pPr>
              <a:buFont typeface="Wingdings" charset="2"/>
              <a:buChar char="ü"/>
            </a:pPr>
            <a:r>
              <a:rPr lang="en-US" sz="1800" dirty="0" smtClean="0"/>
              <a:t>Mar 18:  Initial </a:t>
            </a:r>
            <a:r>
              <a:rPr lang="en-US" sz="1800" dirty="0" err="1" smtClean="0"/>
              <a:t>WorkKeys</a:t>
            </a:r>
            <a:r>
              <a:rPr lang="en-US" sz="1800" dirty="0" smtClean="0"/>
              <a:t> (PBT) test date (window for accommodated assessment is Mar 18-Apr 1)</a:t>
            </a:r>
          </a:p>
          <a:p>
            <a:pPr>
              <a:buFont typeface="Wingdings" charset="2"/>
              <a:buChar char="ü"/>
            </a:pPr>
            <a:r>
              <a:rPr lang="en-US" sz="1800" dirty="0" smtClean="0"/>
              <a:t>Create school-level training schedule for test coordinators and administrators to prepare for May EOC testing window</a:t>
            </a:r>
          </a:p>
          <a:p>
            <a:pPr>
              <a:buFont typeface="Wingdings" charset="2"/>
              <a:buChar char="ü"/>
            </a:pPr>
            <a:r>
              <a:rPr lang="en-US" sz="1800" dirty="0" smtClean="0"/>
              <a:t>Review EOC technology requirements to ensure readiness for May testing window</a:t>
            </a:r>
            <a:r>
              <a:rPr lang="en-US" sz="1800" dirty="0"/>
              <a:t>	</a:t>
            </a:r>
          </a:p>
          <a:p>
            <a:pPr marL="0" indent="0">
              <a:buNone/>
            </a:pPr>
            <a:endParaRPr lang="en-US" sz="1800" dirty="0"/>
          </a:p>
        </p:txBody>
      </p:sp>
    </p:spTree>
    <p:extLst>
      <p:ext uri="{BB962C8B-B14F-4D97-AF65-F5344CB8AC3E}">
        <p14:creationId xmlns:p14="http://schemas.microsoft.com/office/powerpoint/2010/main" val="21042695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FFFF"/>
                </a:solidFill>
              </a:rPr>
              <a:t>Preparing for PARCC</a:t>
            </a:r>
            <a:endParaRPr lang="en-US" sz="3200" dirty="0"/>
          </a:p>
        </p:txBody>
      </p:sp>
      <p:sp>
        <p:nvSpPr>
          <p:cNvPr id="3" name="Slide Number Placeholder 2"/>
          <p:cNvSpPr>
            <a:spLocks noGrp="1"/>
          </p:cNvSpPr>
          <p:nvPr>
            <p:ph type="sldNum" sz="quarter" idx="4"/>
          </p:nvPr>
        </p:nvSpPr>
        <p:spPr/>
        <p:txBody>
          <a:bodyPr/>
          <a:lstStyle/>
          <a:p>
            <a:endParaRPr lang="en-US" dirty="0">
              <a:solidFill>
                <a:prstClr val="black">
                  <a:tint val="75000"/>
                </a:prstClr>
              </a:solidFill>
            </a:endParaRPr>
          </a:p>
        </p:txBody>
      </p:sp>
      <p:sp>
        <p:nvSpPr>
          <p:cNvPr id="5" name="Rectangle 4"/>
          <p:cNvSpPr/>
          <p:nvPr/>
        </p:nvSpPr>
        <p:spPr>
          <a:xfrm>
            <a:off x="23647" y="6503847"/>
            <a:ext cx="2613604" cy="369332"/>
          </a:xfrm>
          <a:prstGeom prst="rect">
            <a:avLst/>
          </a:prstGeom>
        </p:spPr>
        <p:txBody>
          <a:bodyPr wrap="none">
            <a:spAutoFit/>
          </a:bodyPr>
          <a:lstStyle/>
          <a:p>
            <a:r>
              <a:rPr lang="en-US" dirty="0">
                <a:solidFill>
                  <a:srgbClr val="EEECE1">
                    <a:lumMod val="50000"/>
                  </a:srgbClr>
                </a:solidFill>
                <a:latin typeface="Chalkduster"/>
                <a:cs typeface="Chalkduster"/>
              </a:rPr>
              <a:t>Louisiana Believes</a:t>
            </a:r>
          </a:p>
        </p:txBody>
      </p:sp>
      <p:sp>
        <p:nvSpPr>
          <p:cNvPr id="11" name="TextBox 10"/>
          <p:cNvSpPr txBox="1"/>
          <p:nvPr/>
        </p:nvSpPr>
        <p:spPr>
          <a:xfrm>
            <a:off x="228600" y="1447801"/>
            <a:ext cx="8686800" cy="5078313"/>
          </a:xfrm>
          <a:prstGeom prst="rect">
            <a:avLst/>
          </a:prstGeom>
          <a:noFill/>
        </p:spPr>
        <p:txBody>
          <a:bodyPr wrap="square" rtlCol="0">
            <a:spAutoFit/>
          </a:bodyPr>
          <a:lstStyle/>
          <a:p>
            <a:r>
              <a:rPr lang="en-US" dirty="0" smtClean="0"/>
              <a:t>Districts and schools across the state are preparing for PARCC in strategic ways. </a:t>
            </a:r>
          </a:p>
          <a:p>
            <a:endParaRPr lang="en-US" dirty="0"/>
          </a:p>
          <a:p>
            <a:r>
              <a:rPr lang="en-US" b="1" dirty="0"/>
              <a:t>Central Community Schools </a:t>
            </a:r>
            <a:endParaRPr lang="en-US" dirty="0"/>
          </a:p>
          <a:p>
            <a:r>
              <a:rPr lang="en-US" dirty="0"/>
              <a:t>Central Middle School is preparing students and staff members for PARCC testing by simulating school-wide PARCC practice test sessions. During </a:t>
            </a:r>
            <a:r>
              <a:rPr lang="en-US" dirty="0" smtClean="0"/>
              <a:t>this session, </a:t>
            </a:r>
            <a:r>
              <a:rPr lang="en-US" dirty="0"/>
              <a:t>students report to their official testing site and complete sections of the PARCC practice test that are later used for diagnostic reviews and intervention planning by educators. </a:t>
            </a:r>
            <a:endParaRPr lang="en-US" dirty="0" smtClean="0"/>
          </a:p>
          <a:p>
            <a:endParaRPr lang="en-US" dirty="0"/>
          </a:p>
          <a:p>
            <a:r>
              <a:rPr lang="en-US" dirty="0" smtClean="0"/>
              <a:t>To </a:t>
            </a:r>
            <a:r>
              <a:rPr lang="en-US" dirty="0"/>
              <a:t>support these types of efforts, the LDOE created practice test guidance documents that can be found </a:t>
            </a:r>
            <a:r>
              <a:rPr lang="en-US" dirty="0">
                <a:hlinkClick r:id="rId3"/>
              </a:rPr>
              <a:t>here.</a:t>
            </a:r>
          </a:p>
          <a:p>
            <a:r>
              <a:rPr lang="en-US" dirty="0"/>
              <a:t> </a:t>
            </a:r>
          </a:p>
          <a:p>
            <a:r>
              <a:rPr lang="en-US" b="1" dirty="0"/>
              <a:t>Allen Parish </a:t>
            </a:r>
            <a:endParaRPr lang="en-US" dirty="0"/>
          </a:p>
          <a:p>
            <a:r>
              <a:rPr lang="en-US" dirty="0"/>
              <a:t>Teachers in Allen Parish personally took PARCC practice test units so that they could better understand the experiences that students will have during spring testing. These exercises allowed teachers to explore the format of the test in an authentic way, and realize that they share a responsibly to prepare students for academic success</a:t>
            </a:r>
            <a:r>
              <a:rPr lang="en-US" dirty="0" smtClean="0"/>
              <a:t>.</a:t>
            </a:r>
          </a:p>
          <a:p>
            <a:endParaRPr lang="en-US" dirty="0"/>
          </a:p>
          <a:p>
            <a:r>
              <a:rPr lang="en-US" dirty="0" smtClean="0"/>
              <a:t> </a:t>
            </a:r>
            <a:r>
              <a:rPr lang="en-US" dirty="0"/>
              <a:t>The PARCC practice test can be found </a:t>
            </a:r>
            <a:r>
              <a:rPr lang="en-US" dirty="0" smtClean="0">
                <a:hlinkClick r:id="rId3"/>
              </a:rPr>
              <a:t>here</a:t>
            </a:r>
            <a:r>
              <a:rPr lang="en-US" dirty="0" smtClean="0"/>
              <a:t>.</a:t>
            </a:r>
          </a:p>
        </p:txBody>
      </p:sp>
    </p:spTree>
    <p:extLst>
      <p:ext uri="{BB962C8B-B14F-4D97-AF65-F5344CB8AC3E}">
        <p14:creationId xmlns:p14="http://schemas.microsoft.com/office/powerpoint/2010/main" val="22407800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8</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304800" y="1524000"/>
            <a:ext cx="8534400" cy="4876800"/>
          </a:xfrm>
        </p:spPr>
        <p:txBody>
          <a:bodyPr>
            <a:normAutofit/>
          </a:bodyPr>
          <a:lstStyle/>
          <a:p>
            <a:endParaRPr lang="en-US" sz="2000" dirty="0" smtClean="0"/>
          </a:p>
          <a:p>
            <a:endParaRPr lang="en-US" sz="2000" dirty="0" smtClean="0"/>
          </a:p>
        </p:txBody>
      </p:sp>
      <p:sp>
        <p:nvSpPr>
          <p:cNvPr id="6" name="Title 1"/>
          <p:cNvSpPr>
            <a:spLocks noGrp="1"/>
          </p:cNvSpPr>
          <p:nvPr>
            <p:ph type="title"/>
          </p:nvPr>
        </p:nvSpPr>
        <p:spPr/>
        <p:txBody>
          <a:bodyPr>
            <a:noAutofit/>
          </a:bodyPr>
          <a:lstStyle/>
          <a:p>
            <a:r>
              <a:rPr lang="en-US" sz="3600" dirty="0" smtClean="0"/>
              <a:t>Preparation for PARCC PBA</a:t>
            </a:r>
            <a:endParaRPr lang="en-US" sz="3600" dirty="0"/>
          </a:p>
        </p:txBody>
      </p:sp>
      <p:sp>
        <p:nvSpPr>
          <p:cNvPr id="7" name="TextBox 6"/>
          <p:cNvSpPr txBox="1"/>
          <p:nvPr/>
        </p:nvSpPr>
        <p:spPr>
          <a:xfrm>
            <a:off x="0" y="1219200"/>
            <a:ext cx="9144000" cy="5355312"/>
          </a:xfrm>
          <a:prstGeom prst="rect">
            <a:avLst/>
          </a:prstGeom>
          <a:noFill/>
        </p:spPr>
        <p:txBody>
          <a:bodyPr wrap="square" rtlCol="0">
            <a:spAutoFit/>
          </a:bodyPr>
          <a:lstStyle/>
          <a:p>
            <a:r>
              <a:rPr lang="en-US" b="1" dirty="0"/>
              <a:t>T</a:t>
            </a:r>
            <a:r>
              <a:rPr lang="en-US" b="1" dirty="0" smtClean="0"/>
              <a:t>he </a:t>
            </a:r>
            <a:r>
              <a:rPr lang="en-US" b="1" dirty="0"/>
              <a:t>PARCC </a:t>
            </a:r>
            <a:r>
              <a:rPr lang="en-US" b="1" dirty="0" smtClean="0"/>
              <a:t>PBA begins March 16</a:t>
            </a:r>
            <a:r>
              <a:rPr lang="en-US" b="1" baseline="30000" dirty="0" smtClean="0"/>
              <a:t>th</a:t>
            </a:r>
            <a:r>
              <a:rPr lang="en-US" b="1" dirty="0" smtClean="0"/>
              <a:t>. Multiple avenues exist to receive information and/or solve issues related to testing:</a:t>
            </a:r>
            <a:endParaRPr lang="en-US" b="1" dirty="0"/>
          </a:p>
          <a:p>
            <a:endParaRPr lang="en-US" dirty="0"/>
          </a:p>
          <a:p>
            <a:pPr marL="285750" indent="-285750">
              <a:buFont typeface="Arial"/>
              <a:buChar char="•"/>
            </a:pPr>
            <a:r>
              <a:rPr lang="en-US" b="1" i="1" dirty="0" smtClean="0"/>
              <a:t>Support </a:t>
            </a:r>
            <a:r>
              <a:rPr lang="en-US" b="1" i="1" dirty="0"/>
              <a:t>Hotline for District Staff</a:t>
            </a:r>
            <a:r>
              <a:rPr lang="en-US" b="1" i="1" dirty="0" smtClean="0"/>
              <a:t>.  </a:t>
            </a:r>
            <a:r>
              <a:rPr lang="en-US" dirty="0" smtClean="0"/>
              <a:t>Use </a:t>
            </a:r>
            <a:r>
              <a:rPr lang="en-US" dirty="0"/>
              <a:t>this hotline </a:t>
            </a:r>
            <a:r>
              <a:rPr lang="en-US" dirty="0" smtClean="0"/>
              <a:t>for issues requiring immediate attention.</a:t>
            </a:r>
            <a:r>
              <a:rPr lang="en-US" b="1" dirty="0"/>
              <a:t> </a:t>
            </a:r>
            <a:endParaRPr lang="en-US" dirty="0"/>
          </a:p>
          <a:p>
            <a:pPr lvl="2"/>
            <a:r>
              <a:rPr lang="en-US" i="1" dirty="0"/>
              <a:t>Hotline availability:</a:t>
            </a:r>
            <a:endParaRPr lang="en-US" dirty="0"/>
          </a:p>
          <a:p>
            <a:pPr lvl="2"/>
            <a:r>
              <a:rPr lang="en-US" dirty="0" smtClean="0"/>
              <a:t>March 2 – May 22</a:t>
            </a:r>
            <a:endParaRPr lang="en-US" dirty="0"/>
          </a:p>
          <a:p>
            <a:pPr lvl="2"/>
            <a:r>
              <a:rPr lang="en-US" dirty="0"/>
              <a:t>844-268-</a:t>
            </a:r>
            <a:r>
              <a:rPr lang="en-US" dirty="0" smtClean="0"/>
              <a:t>7320</a:t>
            </a:r>
          </a:p>
          <a:p>
            <a:pPr lvl="2"/>
            <a:r>
              <a:rPr lang="en-US" dirty="0" smtClean="0"/>
              <a:t>Hours </a:t>
            </a:r>
            <a:r>
              <a:rPr lang="en-US" dirty="0"/>
              <a:t>of Support:  6:30 AM – 4:30 </a:t>
            </a:r>
            <a:r>
              <a:rPr lang="en-US" dirty="0" smtClean="0"/>
              <a:t>PM</a:t>
            </a:r>
          </a:p>
          <a:p>
            <a:endParaRPr lang="en-US" dirty="0" smtClean="0"/>
          </a:p>
          <a:p>
            <a:pPr marL="285750" indent="-285750">
              <a:buFont typeface="Arial"/>
              <a:buChar char="•"/>
            </a:pPr>
            <a:r>
              <a:rPr lang="en-US" b="1" i="1" dirty="0" smtClean="0"/>
              <a:t>Assessment Inbox.</a:t>
            </a:r>
            <a:r>
              <a:rPr lang="en-US" dirty="0"/>
              <a:t> </a:t>
            </a:r>
            <a:r>
              <a:rPr lang="en-US" dirty="0" smtClean="0"/>
              <a:t>Email questions and concerns at </a:t>
            </a:r>
            <a:r>
              <a:rPr lang="en-US" dirty="0" smtClean="0">
                <a:hlinkClick r:id="rId3"/>
              </a:rPr>
              <a:t>assessment@la.gov</a:t>
            </a:r>
            <a:r>
              <a:rPr lang="en-US" dirty="0" smtClean="0"/>
              <a:t>.</a:t>
            </a:r>
          </a:p>
          <a:p>
            <a:pPr marL="285750" indent="-285750">
              <a:buFont typeface="Arial"/>
              <a:buChar char="•"/>
            </a:pPr>
            <a:endParaRPr lang="en-US" dirty="0"/>
          </a:p>
          <a:p>
            <a:r>
              <a:rPr lang="en-US" b="1" dirty="0" smtClean="0"/>
              <a:t>Twice-weekly office hours support educators’ planning questions.</a:t>
            </a:r>
          </a:p>
          <a:p>
            <a:endParaRPr lang="en-US" dirty="0"/>
          </a:p>
          <a:p>
            <a:pPr marL="285750" indent="-285750">
              <a:buFont typeface="Arial"/>
              <a:buChar char="•"/>
            </a:pPr>
            <a:r>
              <a:rPr lang="en-US" b="1" i="1" dirty="0"/>
              <a:t>Weekly PARCC Office Hours</a:t>
            </a:r>
            <a:r>
              <a:rPr lang="en-US" b="1" dirty="0"/>
              <a:t>.  </a:t>
            </a:r>
            <a:r>
              <a:rPr lang="en-US" dirty="0"/>
              <a:t>Dedicated time to answer educator questions related to the PARCC assessments every Thursday at 11:00 a.m. and 4:00 p.m. Join the PARCC Office Hours </a:t>
            </a:r>
            <a:r>
              <a:rPr lang="en-US" dirty="0" smtClean="0"/>
              <a:t>here</a:t>
            </a:r>
          </a:p>
          <a:p>
            <a:endParaRPr lang="en-US" dirty="0"/>
          </a:p>
          <a:p>
            <a:r>
              <a:rPr lang="en-US" b="1" dirty="0" smtClean="0">
                <a:solidFill>
                  <a:srgbClr val="FF0000"/>
                </a:solidFill>
              </a:rPr>
              <a:t>Next Step: Ensure district and school personnel are aware of and are using these communication methods.</a:t>
            </a:r>
          </a:p>
        </p:txBody>
      </p:sp>
    </p:spTree>
    <p:extLst>
      <p:ext uri="{BB962C8B-B14F-4D97-AF65-F5344CB8AC3E}">
        <p14:creationId xmlns:p14="http://schemas.microsoft.com/office/powerpoint/2010/main" val="30096926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9</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228600" y="1295400"/>
            <a:ext cx="8686800" cy="5257800"/>
          </a:xfrm>
        </p:spPr>
        <p:txBody>
          <a:bodyPr>
            <a:normAutofit/>
          </a:bodyPr>
          <a:lstStyle/>
          <a:p>
            <a:pPr marL="230188" lvl="1" indent="0">
              <a:buNone/>
            </a:pPr>
            <a:r>
              <a:rPr lang="en-US" sz="1800" dirty="0"/>
              <a:t>Each year there </a:t>
            </a:r>
            <a:r>
              <a:rPr lang="en-US" sz="1800" dirty="0" smtClean="0"/>
              <a:t>is a </a:t>
            </a:r>
            <a:r>
              <a:rPr lang="en-US" sz="1800" dirty="0"/>
              <a:t>small number of students who </a:t>
            </a:r>
            <a:r>
              <a:rPr lang="en-US" sz="1800" dirty="0" smtClean="0"/>
              <a:t>do not test </a:t>
            </a:r>
            <a:r>
              <a:rPr lang="en-US" sz="1800" dirty="0"/>
              <a:t>for various reasons</a:t>
            </a:r>
            <a:r>
              <a:rPr lang="en-US" sz="1800" dirty="0" smtClean="0"/>
              <a:t>.</a:t>
            </a:r>
          </a:p>
          <a:p>
            <a:pPr marL="230188" lvl="1" indent="0">
              <a:buNone/>
            </a:pPr>
            <a:endParaRPr lang="en-US" sz="1800" dirty="0" smtClean="0"/>
          </a:p>
          <a:p>
            <a:pPr marL="230188" lvl="1" indent="0">
              <a:buNone/>
            </a:pPr>
            <a:r>
              <a:rPr lang="en-US" sz="1800" dirty="0" smtClean="0"/>
              <a:t>Many districts and schools have found one-on-one conversations between principals and parents as most effective in alleviating any concerns regarding participation.</a:t>
            </a:r>
          </a:p>
          <a:p>
            <a:pPr marL="230188" lvl="1" indent="0">
              <a:buNone/>
            </a:pPr>
            <a:endParaRPr lang="en-US" sz="1800" dirty="0"/>
          </a:p>
          <a:p>
            <a:pPr marL="230188" lvl="1" indent="0">
              <a:buNone/>
            </a:pPr>
            <a:r>
              <a:rPr lang="en-US" sz="1800" dirty="0" smtClean="0"/>
              <a:t>As discussed at the February Superintendent Advisory Council meeting, the Department and BESE are committed to a thorough review of participation data post-assessment.</a:t>
            </a:r>
          </a:p>
          <a:p>
            <a:pPr marL="230188" lvl="1" indent="0">
              <a:buNone/>
            </a:pPr>
            <a:endParaRPr lang="en-US" sz="1800" dirty="0"/>
          </a:p>
          <a:p>
            <a:pPr marL="230188" lvl="1" indent="0">
              <a:buNone/>
            </a:pPr>
            <a:r>
              <a:rPr lang="en-US" sz="1800" dirty="0" smtClean="0"/>
              <a:t>If districts have questions, please contact </a:t>
            </a:r>
            <a:r>
              <a:rPr lang="en-US" sz="1800" dirty="0" smtClean="0">
                <a:hlinkClick r:id="rId3"/>
              </a:rPr>
              <a:t>assessment@la.gov</a:t>
            </a:r>
            <a:r>
              <a:rPr lang="en-US" sz="1800" dirty="0" smtClean="0"/>
              <a:t>.  </a:t>
            </a:r>
          </a:p>
          <a:p>
            <a:pPr marL="230188" lvl="1" indent="0">
              <a:buNone/>
            </a:pPr>
            <a:endParaRPr lang="en-US" sz="1800" dirty="0" smtClean="0"/>
          </a:p>
          <a:p>
            <a:pPr lvl="1"/>
            <a:endParaRPr lang="en-US" sz="1800" dirty="0"/>
          </a:p>
          <a:p>
            <a:pPr marL="0" lvl="1" indent="0">
              <a:buNone/>
            </a:pPr>
            <a:r>
              <a:rPr lang="en-US" sz="1800" b="1" dirty="0" smtClean="0">
                <a:solidFill>
                  <a:srgbClr val="FF0000"/>
                </a:solidFill>
              </a:rPr>
              <a:t>Next step: Ensure principals are supported to talk with concerned parents. </a:t>
            </a:r>
            <a:endParaRPr lang="en-US" sz="1800" dirty="0" smtClean="0"/>
          </a:p>
        </p:txBody>
      </p:sp>
      <p:sp>
        <p:nvSpPr>
          <p:cNvPr id="6" name="Title 1"/>
          <p:cNvSpPr>
            <a:spLocks noGrp="1"/>
          </p:cNvSpPr>
          <p:nvPr>
            <p:ph type="title"/>
          </p:nvPr>
        </p:nvSpPr>
        <p:spPr/>
        <p:txBody>
          <a:bodyPr>
            <a:noAutofit/>
          </a:bodyPr>
          <a:lstStyle/>
          <a:p>
            <a:r>
              <a:rPr lang="en-US" sz="3600" dirty="0" smtClean="0"/>
              <a:t>Participation in State Assessments</a:t>
            </a:r>
            <a:endParaRPr lang="en-US" sz="3600" dirty="0"/>
          </a:p>
        </p:txBody>
      </p:sp>
    </p:spTree>
    <p:extLst>
      <p:ext uri="{BB962C8B-B14F-4D97-AF65-F5344CB8AC3E}">
        <p14:creationId xmlns:p14="http://schemas.microsoft.com/office/powerpoint/2010/main" val="14489037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8386</TotalTime>
  <Words>4794</Words>
  <Application>Microsoft Macintosh PowerPoint</Application>
  <PresentationFormat>On-screen Show (4:3)</PresentationFormat>
  <Paragraphs>777</Paragraphs>
  <Slides>46</Slides>
  <Notes>31</Notes>
  <HiddenSlides>0</HiddenSlides>
  <MMClips>0</MMClip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Louisiana Believes</vt:lpstr>
      <vt:lpstr>Blank</vt:lpstr>
      <vt:lpstr>Section</vt:lpstr>
      <vt:lpstr>PowerPoint Presentation</vt:lpstr>
      <vt:lpstr>Agenda</vt:lpstr>
      <vt:lpstr>Assessment Monthly Checklist</vt:lpstr>
      <vt:lpstr>March Accessibility and Accommodations</vt:lpstr>
      <vt:lpstr>March Communication</vt:lpstr>
      <vt:lpstr>March Assessment Administration</vt:lpstr>
      <vt:lpstr>Preparing for PARCC</vt:lpstr>
      <vt:lpstr>Preparation for PARCC PBA</vt:lpstr>
      <vt:lpstr>Participation in State Assessments</vt:lpstr>
      <vt:lpstr>Assessment Calendar</vt:lpstr>
      <vt:lpstr>Agenda</vt:lpstr>
      <vt:lpstr>District Collaboration Meetings</vt:lpstr>
      <vt:lpstr>District Collaboration Meetings – CANCELED MEETINGS</vt:lpstr>
      <vt:lpstr>15-16 Teacher Leader Training</vt:lpstr>
      <vt:lpstr>2015 Teacher Leader Summit</vt:lpstr>
      <vt:lpstr>2015 Teacher Leader Summit</vt:lpstr>
      <vt:lpstr>Curricular Resources</vt:lpstr>
      <vt:lpstr>Compass 2014-2015: End of Year Processes</vt:lpstr>
      <vt:lpstr>Agenda</vt:lpstr>
      <vt:lpstr>Accountability Resources</vt:lpstr>
      <vt:lpstr>Compass Improvements:  Background</vt:lpstr>
      <vt:lpstr>Improving Compass:  The Role of the School Leader</vt:lpstr>
      <vt:lpstr>Compass Framework</vt:lpstr>
      <vt:lpstr>Recommendation:  Transition</vt:lpstr>
      <vt:lpstr>Recommendation:   Compass &amp; Support for Leaders</vt:lpstr>
      <vt:lpstr>Recommendation:  Compass &amp; Leader Goal Setting</vt:lpstr>
      <vt:lpstr>Recommendation:   Compass &amp; Empowerment</vt:lpstr>
      <vt:lpstr>Recommendation:  Observation and Rubric Support</vt:lpstr>
      <vt:lpstr>Recommendations:   Guaranteeing Accountability</vt:lpstr>
      <vt:lpstr>Resources and Next Steps</vt:lpstr>
      <vt:lpstr>Agenda</vt:lpstr>
      <vt:lpstr>Early Childhood</vt:lpstr>
      <vt:lpstr>Agenda</vt:lpstr>
      <vt:lpstr>Course Choice 2015-16</vt:lpstr>
      <vt:lpstr>Course Choice 2015-16: Registration Webinar</vt:lpstr>
      <vt:lpstr>Advanced Placement Test Fee and Summer Professional Development Opportunities</vt:lpstr>
      <vt:lpstr>Jump Start</vt:lpstr>
      <vt:lpstr>2015 Jump Start Super Summer Institute</vt:lpstr>
      <vt:lpstr>Agenda</vt:lpstr>
      <vt:lpstr>Educator Preparation Spring Forum </vt:lpstr>
      <vt:lpstr>Congratulations to our Teacher and Principal of the Year Semi-Finalists</vt:lpstr>
      <vt:lpstr>Agenda</vt:lpstr>
      <vt:lpstr>PowerPoint Presentation</vt:lpstr>
      <vt:lpstr>PowerPoint Presentation</vt:lpstr>
      <vt:lpstr>Agenda</vt:lpstr>
      <vt:lpstr>Next Steps: Spring Support Releases</vt:lpstr>
    </vt:vector>
  </TitlesOfParts>
  <Company>LDOE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Team Training  Opening Session</dc:title>
  <dc:creator>Louisiana Department of Education</dc:creator>
  <cp:lastModifiedBy>Jessica Baghian</cp:lastModifiedBy>
  <cp:revision>485</cp:revision>
  <dcterms:created xsi:type="dcterms:W3CDTF">2012-07-26T15:41:14Z</dcterms:created>
  <dcterms:modified xsi:type="dcterms:W3CDTF">2015-02-24T22:16:46Z</dcterms:modified>
</cp:coreProperties>
</file>